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15" r:id="rId2"/>
    <p:sldId id="377" r:id="rId3"/>
    <p:sldId id="399" r:id="rId4"/>
    <p:sldId id="400" r:id="rId5"/>
    <p:sldId id="401" r:id="rId6"/>
    <p:sldId id="402" r:id="rId7"/>
    <p:sldId id="404" r:id="rId8"/>
    <p:sldId id="405" r:id="rId9"/>
    <p:sldId id="392" r:id="rId10"/>
    <p:sldId id="406" r:id="rId11"/>
    <p:sldId id="393" r:id="rId12"/>
    <p:sldId id="407" r:id="rId13"/>
    <p:sldId id="408" r:id="rId14"/>
    <p:sldId id="409" r:id="rId15"/>
    <p:sldId id="379" r:id="rId16"/>
    <p:sldId id="410" r:id="rId17"/>
    <p:sldId id="378" r:id="rId18"/>
    <p:sldId id="411" r:id="rId19"/>
    <p:sldId id="412" r:id="rId20"/>
    <p:sldId id="413" r:id="rId21"/>
    <p:sldId id="414" r:id="rId22"/>
    <p:sldId id="302" r:id="rId23"/>
    <p:sldId id="348" r:id="rId24"/>
    <p:sldId id="288" r:id="rId25"/>
    <p:sldId id="276" r:id="rId26"/>
    <p:sldId id="277" r:id="rId27"/>
    <p:sldId id="278" r:id="rId28"/>
    <p:sldId id="416" r:id="rId29"/>
  </p:sldIdLst>
  <p:sldSz cx="6840538" cy="9720263"/>
  <p:notesSz cx="6807200" cy="9939338"/>
  <p:defaultTextStyle>
    <a:defPPr>
      <a:defRPr lang="en-US"/>
    </a:defPPr>
    <a:lvl1pPr marL="0" algn="l" defTabSz="739201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1pPr>
    <a:lvl2pPr marL="369600" algn="l" defTabSz="739201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2pPr>
    <a:lvl3pPr marL="739201" algn="l" defTabSz="739201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3pPr>
    <a:lvl4pPr marL="1108801" algn="l" defTabSz="739201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4pPr>
    <a:lvl5pPr marL="1478402" algn="l" defTabSz="739201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5pPr>
    <a:lvl6pPr marL="1848002" algn="l" defTabSz="739201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6pPr>
    <a:lvl7pPr marL="2217603" algn="l" defTabSz="739201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7pPr>
    <a:lvl8pPr marL="2587203" algn="l" defTabSz="739201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8pPr>
    <a:lvl9pPr marL="2956804" algn="l" defTabSz="739201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9" userDrawn="1">
          <p15:clr>
            <a:srgbClr val="A4A3A4"/>
          </p15:clr>
        </p15:guide>
        <p15:guide id="2" pos="23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4345"/>
    <a:srgbClr val="13522F"/>
    <a:srgbClr val="3B6F52"/>
    <a:srgbClr val="2C4536"/>
    <a:srgbClr val="94BAA3"/>
    <a:srgbClr val="F6FAFB"/>
    <a:srgbClr val="E5F5F4"/>
    <a:srgbClr val="125790"/>
    <a:srgbClr val="D0EAEA"/>
    <a:srgbClr val="CCE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22" autoAdjust="0"/>
  </p:normalViewPr>
  <p:slideViewPr>
    <p:cSldViewPr>
      <p:cViewPr varScale="1">
        <p:scale>
          <a:sx n="59" d="100"/>
          <a:sy n="59" d="100"/>
        </p:scale>
        <p:origin x="2664" y="58"/>
      </p:cViewPr>
      <p:guideLst>
        <p:guide orient="horz" pos="1749"/>
        <p:guide pos="23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B099\AppData\Local\Temp\05-1.1000987,1000988%20&#44368;&#48372;&#51333;&#49888;&#48372;&#54744;%20%5b2404%5d(&#47924;&#48176;&#45817;)%20checklist(2024.04.01).xlsb-revHEAD.svn001.tmp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8.4680523479599687E-2"/>
          <c:w val="0.94444444444444442"/>
          <c:h val="0.8306389530408006"/>
        </c:manualLayout>
      </c:layout>
      <c:lineChart>
        <c:grouping val="standard"/>
        <c:varyColors val="0"/>
        <c:ser>
          <c:idx val="0"/>
          <c:order val="0"/>
          <c:spPr>
            <a:ln w="15875" cap="rnd" cmpd="dbl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8.6581012289799295E-2"/>
                  <c:y val="9.5165079154378121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5</a:t>
                    </a:r>
                    <a:r>
                      <a:rPr lang="ko-KR" altLang="en-US" dirty="0"/>
                      <a:t>년 </a:t>
                    </a:r>
                    <a:r>
                      <a:rPr lang="en-US" altLang="ko-KR" dirty="0" smtClean="0"/>
                      <a:t>1.61</a:t>
                    </a:r>
                    <a:r>
                      <a:rPr lang="ko-KR" altLang="en-US" dirty="0" smtClean="0"/>
                      <a:t>억</a:t>
                    </a:r>
                    <a:endParaRPr lang="ko-KR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41666666666661"/>
                      <c:h val="9.24696768562128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EBA-490D-83F0-9006C3F86CCF}"/>
                </c:ext>
              </c:extLst>
            </c:dLbl>
            <c:dLbl>
              <c:idx val="10"/>
              <c:layout>
                <c:manualLayout>
                  <c:x val="5.7799013603307581E-2"/>
                  <c:y val="6.582687635329963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defRPr>
                    </a:pPr>
                    <a:r>
                      <a:rPr lang="en-US" altLang="ko-KR" sz="1000" dirty="0"/>
                      <a:t>10</a:t>
                    </a:r>
                    <a:r>
                      <a:rPr lang="ko-KR" altLang="en-US" sz="1000" dirty="0"/>
                      <a:t>년 </a:t>
                    </a:r>
                    <a:r>
                      <a:rPr lang="en-US" altLang="ko-KR" sz="1000" dirty="0" smtClean="0"/>
                      <a:t>2.74</a:t>
                    </a:r>
                    <a:r>
                      <a:rPr lang="ko-KR" altLang="en-US" sz="1000" dirty="0" smtClean="0"/>
                      <a:t>억</a:t>
                    </a:r>
                    <a:endParaRPr lang="ko-KR" altLang="en-US" sz="1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나눔고딕" panose="020D0604000000000000" pitchFamily="50" charset="-127"/>
                      <a:ea typeface="나눔고딕" panose="020D0604000000000000" pitchFamily="50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EBA-490D-83F0-9006C3F86CCF}"/>
                </c:ext>
              </c:extLst>
            </c:dLbl>
            <c:dLbl>
              <c:idx val="14"/>
              <c:layout>
                <c:manualLayout>
                  <c:x val="6.887783365654522E-2"/>
                  <c:y val="2.8817446581360217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15</a:t>
                    </a:r>
                    <a:r>
                      <a:rPr lang="ko-KR" altLang="en-US" dirty="0"/>
                      <a:t>년 </a:t>
                    </a:r>
                    <a:r>
                      <a:rPr lang="en-US" altLang="ko-KR" dirty="0" smtClean="0"/>
                      <a:t>4.41</a:t>
                    </a:r>
                    <a:r>
                      <a:rPr lang="ko-KR" altLang="en-US" dirty="0" smtClean="0"/>
                      <a:t>억</a:t>
                    </a:r>
                    <a:endParaRPr lang="ko-KR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BA-490D-83F0-9006C3F86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'[05-1.1000987,1000988 교보종신보험 (2404)(무배당) checklist(2024.04.01).xlsb-revHEAD.svn001.tmp.xlsb]Sheet2'!$B$1:$B$31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1.21</c:v>
                </c:pt>
                <c:pt idx="3">
                  <c:v>1.33</c:v>
                </c:pt>
                <c:pt idx="4">
                  <c:v>1.46</c:v>
                </c:pt>
                <c:pt idx="5">
                  <c:v>1.61</c:v>
                </c:pt>
                <c:pt idx="6">
                  <c:v>1.77</c:v>
                </c:pt>
                <c:pt idx="7">
                  <c:v>1.94</c:v>
                </c:pt>
                <c:pt idx="8">
                  <c:v>2.14</c:v>
                </c:pt>
                <c:pt idx="9">
                  <c:v>2.35</c:v>
                </c:pt>
                <c:pt idx="10">
                  <c:v>2.59</c:v>
                </c:pt>
                <c:pt idx="11">
                  <c:v>2.85</c:v>
                </c:pt>
                <c:pt idx="12">
                  <c:v>3.13</c:v>
                </c:pt>
                <c:pt idx="13">
                  <c:v>3.45</c:v>
                </c:pt>
                <c:pt idx="14">
                  <c:v>3.79</c:v>
                </c:pt>
                <c:pt idx="15">
                  <c:v>4.17</c:v>
                </c:pt>
                <c:pt idx="16">
                  <c:v>4.59</c:v>
                </c:pt>
                <c:pt idx="17">
                  <c:v>5.05</c:v>
                </c:pt>
                <c:pt idx="18">
                  <c:v>5.55</c:v>
                </c:pt>
                <c:pt idx="19">
                  <c:v>6.11</c:v>
                </c:pt>
                <c:pt idx="20">
                  <c:v>6.11</c:v>
                </c:pt>
                <c:pt idx="21">
                  <c:v>6.11</c:v>
                </c:pt>
                <c:pt idx="22">
                  <c:v>6.11</c:v>
                </c:pt>
                <c:pt idx="23">
                  <c:v>6.11</c:v>
                </c:pt>
                <c:pt idx="24">
                  <c:v>6.11</c:v>
                </c:pt>
                <c:pt idx="25">
                  <c:v>6.11</c:v>
                </c:pt>
                <c:pt idx="26">
                  <c:v>6.11</c:v>
                </c:pt>
                <c:pt idx="27">
                  <c:v>6.11</c:v>
                </c:pt>
                <c:pt idx="28">
                  <c:v>6.11</c:v>
                </c:pt>
                <c:pt idx="29">
                  <c:v>6.11</c:v>
                </c:pt>
                <c:pt idx="30">
                  <c:v>6.11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BA-490D-83F0-9006C3F86CCF}"/>
            </c:ext>
          </c:extLst>
        </c:ser>
        <c:ser>
          <c:idx val="1"/>
          <c:order val="1"/>
          <c:spPr>
            <a:ln w="952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0.14377863917223618"/>
                  <c:y val="-0.4121394918502763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+mn-cs"/>
                      </a:defRPr>
                    </a:pPr>
                    <a:r>
                      <a:rPr lang="ko-KR" altLang="en-US" sz="1000" b="1" dirty="0" smtClean="0">
                        <a:latin typeface="교보서체 Light" panose="020B0600000101010101" pitchFamily="50" charset="-127"/>
                        <a:ea typeface="교보서체 Light" panose="020B0600000101010101" pitchFamily="50" charset="-127"/>
                      </a:rPr>
                      <a:t>정액 체증 </a:t>
                    </a:r>
                    <a:r>
                      <a:rPr lang="ko-KR" altLang="en-US" sz="1000" b="1" dirty="0">
                        <a:latin typeface="교보서체 Light" panose="020B0600000101010101" pitchFamily="50" charset="-127"/>
                        <a:ea typeface="교보서체 Light" panose="020B0600000101010101" pitchFamily="50" charset="-127"/>
                      </a:rPr>
                      <a:t>기준 매년 </a:t>
                    </a:r>
                    <a:r>
                      <a:rPr lang="ko-KR" altLang="en-US" sz="1000" b="1" dirty="0" smtClean="0">
                        <a:latin typeface="교보서체 Light" panose="020B0600000101010101" pitchFamily="50" charset="-127"/>
                        <a:ea typeface="교보서체 Light" panose="020B0600000101010101" pitchFamily="50" charset="-127"/>
                      </a:rPr>
                      <a:t>약 </a:t>
                    </a:r>
                    <a:r>
                      <a:rPr lang="en-US" altLang="ko-KR" sz="1000" b="1" dirty="0" smtClean="0">
                        <a:latin typeface="교보서체 Light" panose="020B0600000101010101" pitchFamily="50" charset="-127"/>
                        <a:ea typeface="교보서체 Light" panose="020B0600000101010101" pitchFamily="50" charset="-127"/>
                      </a:rPr>
                      <a:t>26</a:t>
                    </a:r>
                    <a:r>
                      <a:rPr lang="en-US" altLang="ko-KR" sz="1000" b="1" dirty="0">
                        <a:latin typeface="교보서체 Light" panose="020B0600000101010101" pitchFamily="50" charset="-127"/>
                        <a:ea typeface="교보서체 Light" panose="020B0600000101010101" pitchFamily="50" charset="-127"/>
                      </a:rPr>
                      <a:t>%</a:t>
                    </a:r>
                    <a:r>
                      <a:rPr lang="ko-KR" altLang="en-US" sz="1000" b="1" dirty="0">
                        <a:latin typeface="교보서체 Light" panose="020B0600000101010101" pitchFamily="50" charset="-127"/>
                        <a:ea typeface="교보서체 Light" panose="020B0600000101010101" pitchFamily="50" charset="-127"/>
                      </a:rPr>
                      <a:t>체증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교보서체 Light" panose="020B0600000101010101" pitchFamily="50" charset="-127"/>
                      <a:ea typeface="교보서체 Light" panose="020B0600000101010101" pitchFamily="50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3468509937487974"/>
                      <c:h val="0.136512468393251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EBA-490D-83F0-9006C3F86CCF}"/>
                </c:ext>
              </c:extLst>
            </c:dLbl>
            <c:dLbl>
              <c:idx val="19"/>
              <c:layout>
                <c:manualLayout>
                  <c:x val="-1.5056584143754423E-2"/>
                  <c:y val="4.372668985766047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rgbClr val="0000FF"/>
                        </a:solidFill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+mn-cs"/>
                      </a:defRPr>
                    </a:pPr>
                    <a:r>
                      <a:rPr lang="en-US" altLang="ko-KR" sz="1000" b="1" dirty="0">
                        <a:solidFill>
                          <a:srgbClr val="0000FF"/>
                        </a:solidFill>
                        <a:latin typeface="교보서체 Light" panose="020B0600000101010101" pitchFamily="50" charset="-127"/>
                        <a:ea typeface="교보서체 Light" panose="020B0600000101010101" pitchFamily="50" charset="-127"/>
                      </a:rPr>
                      <a:t>20</a:t>
                    </a:r>
                    <a:r>
                      <a:rPr lang="ko-KR" altLang="en-US" sz="1000" b="1" dirty="0">
                        <a:solidFill>
                          <a:srgbClr val="0000FF"/>
                        </a:solidFill>
                        <a:latin typeface="교보서체 Light" panose="020B0600000101010101" pitchFamily="50" charset="-127"/>
                        <a:ea typeface="교보서체 Light" panose="020B0600000101010101" pitchFamily="50" charset="-127"/>
                      </a:rPr>
                      <a:t>년↑ </a:t>
                    </a:r>
                    <a:r>
                      <a:rPr lang="en-US" altLang="ko-KR" sz="1000" b="1" dirty="0" smtClean="0">
                        <a:solidFill>
                          <a:srgbClr val="0000FF"/>
                        </a:solidFill>
                        <a:latin typeface="교보서체 Light" panose="020B0600000101010101" pitchFamily="50" charset="-127"/>
                        <a:ea typeface="교보서체 Light" panose="020B0600000101010101" pitchFamily="50" charset="-127"/>
                      </a:rPr>
                      <a:t>6.46</a:t>
                    </a:r>
                    <a:r>
                      <a:rPr lang="ko-KR" altLang="en-US" sz="1000" b="1" dirty="0" smtClean="0">
                        <a:solidFill>
                          <a:srgbClr val="0000FF"/>
                        </a:solidFill>
                        <a:latin typeface="교보서체 Light" panose="020B0600000101010101" pitchFamily="50" charset="-127"/>
                        <a:ea typeface="교보서체 Light" panose="020B0600000101010101" pitchFamily="50" charset="-127"/>
                      </a:rPr>
                      <a:t>억</a:t>
                    </a:r>
                    <a:endParaRPr lang="ko-KR" altLang="en-US" sz="1000" b="1" dirty="0">
                      <a:solidFill>
                        <a:srgbClr val="0000FF"/>
                      </a:solidFill>
                      <a:latin typeface="교보서체 Light" panose="020B0600000101010101" pitchFamily="50" charset="-127"/>
                      <a:ea typeface="교보서체 Light" panose="020B0600000101010101" pitchFamily="50" charset="-12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0000FF"/>
                      </a:solidFill>
                      <a:latin typeface="교보서체 Light" panose="020B0600000101010101" pitchFamily="50" charset="-127"/>
                      <a:ea typeface="교보서체 Light" panose="020B0600000101010101" pitchFamily="50" charset="-127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41460949026893"/>
                      <c:h val="7.81248582805003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EBA-490D-83F0-9006C3F86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교보서체 Light" panose="020B0600000101010101" pitchFamily="50" charset="-127"/>
                    <a:ea typeface="교보서체 Light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'[05-1.1000987,1000988 교보종신보험 (2404)(무배당) checklist(2024.04.01).xlsb-revHEAD.svn001.tmp.xlsb]Sheet2'!$C$1:$C$31</c:f>
              <c:numCache>
                <c:formatCode>General</c:formatCode>
                <c:ptCount val="31"/>
                <c:pt idx="0">
                  <c:v>1</c:v>
                </c:pt>
                <c:pt idx="1">
                  <c:v>1.26</c:v>
                </c:pt>
                <c:pt idx="2">
                  <c:v>1.53</c:v>
                </c:pt>
                <c:pt idx="3">
                  <c:v>1.8</c:v>
                </c:pt>
                <c:pt idx="4">
                  <c:v>2.0699999999999998</c:v>
                </c:pt>
                <c:pt idx="5">
                  <c:v>2.34</c:v>
                </c:pt>
                <c:pt idx="6">
                  <c:v>2.61</c:v>
                </c:pt>
                <c:pt idx="7">
                  <c:v>2.88</c:v>
                </c:pt>
                <c:pt idx="8">
                  <c:v>3.15</c:v>
                </c:pt>
                <c:pt idx="9">
                  <c:v>3.42</c:v>
                </c:pt>
                <c:pt idx="10">
                  <c:v>3.69</c:v>
                </c:pt>
                <c:pt idx="11">
                  <c:v>3.96</c:v>
                </c:pt>
                <c:pt idx="12">
                  <c:v>4.2300000000000004</c:v>
                </c:pt>
                <c:pt idx="13">
                  <c:v>4.5</c:v>
                </c:pt>
                <c:pt idx="14">
                  <c:v>4.76</c:v>
                </c:pt>
                <c:pt idx="15">
                  <c:v>5.03</c:v>
                </c:pt>
                <c:pt idx="16">
                  <c:v>5.3</c:v>
                </c:pt>
                <c:pt idx="17">
                  <c:v>5.57</c:v>
                </c:pt>
                <c:pt idx="18">
                  <c:v>5.84</c:v>
                </c:pt>
                <c:pt idx="19">
                  <c:v>6.11</c:v>
                </c:pt>
                <c:pt idx="20">
                  <c:v>6.11</c:v>
                </c:pt>
                <c:pt idx="21">
                  <c:v>6.11</c:v>
                </c:pt>
                <c:pt idx="22">
                  <c:v>6.11</c:v>
                </c:pt>
                <c:pt idx="23">
                  <c:v>6.11</c:v>
                </c:pt>
                <c:pt idx="24">
                  <c:v>6.11</c:v>
                </c:pt>
                <c:pt idx="25">
                  <c:v>6.11</c:v>
                </c:pt>
                <c:pt idx="26">
                  <c:v>6.11</c:v>
                </c:pt>
                <c:pt idx="27">
                  <c:v>6.11</c:v>
                </c:pt>
                <c:pt idx="28">
                  <c:v>6.11</c:v>
                </c:pt>
                <c:pt idx="29">
                  <c:v>6.11</c:v>
                </c:pt>
                <c:pt idx="30">
                  <c:v>6.11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EBA-490D-83F0-9006C3F86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171440"/>
        <c:axId val="475166032"/>
      </c:lineChart>
      <c:catAx>
        <c:axId val="475171440"/>
        <c:scaling>
          <c:orientation val="minMax"/>
        </c:scaling>
        <c:delete val="1"/>
        <c:axPos val="b"/>
        <c:majorTickMark val="none"/>
        <c:minorTickMark val="none"/>
        <c:tickLblPos val="nextTo"/>
        <c:crossAx val="475166032"/>
        <c:crosses val="autoZero"/>
        <c:auto val="1"/>
        <c:lblAlgn val="ctr"/>
        <c:lblOffset val="100"/>
        <c:noMultiLvlLbl val="0"/>
      </c:catAx>
      <c:valAx>
        <c:axId val="475166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517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나눔고딕" panose="020D0604000000000000" pitchFamily="50" charset="-127"/>
          <a:ea typeface="나눔고딕" panose="020D0604000000000000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22D72-5B3E-4914-A611-03EAB2144B90}" type="datetimeFigureOut">
              <a:rPr lang="ko-KR" altLang="en-US" smtClean="0"/>
              <a:t>2025-11-27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1243013"/>
            <a:ext cx="23622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8FCAA-D645-4FAE-8171-182CF1461A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99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8FCAA-D645-4FAE-8171-182CF1461AB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35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977" y="1725475"/>
            <a:ext cx="6267080" cy="11906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955" y="3147514"/>
            <a:ext cx="5161124" cy="1419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7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4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1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80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5450" y="222435"/>
            <a:ext cx="1658933" cy="4739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652" y="222435"/>
            <a:ext cx="4853915" cy="4739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19" y="3569240"/>
            <a:ext cx="6267080" cy="1103173"/>
          </a:xfrm>
        </p:spPr>
        <p:txBody>
          <a:bodyPr anchor="t"/>
          <a:lstStyle>
            <a:lvl1pPr algn="l">
              <a:defRPr sz="322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419" y="2354208"/>
            <a:ext cx="6267080" cy="1215032"/>
          </a:xfrm>
        </p:spPr>
        <p:txBody>
          <a:bodyPr anchor="b"/>
          <a:lstStyle>
            <a:lvl1pPr marL="0" indent="0">
              <a:buNone/>
              <a:defRPr sz="1613">
                <a:solidFill>
                  <a:schemeClr val="tx1">
                    <a:tint val="75000"/>
                  </a:schemeClr>
                </a:solidFill>
              </a:defRPr>
            </a:lvl1pPr>
            <a:lvl2pPr marL="368640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2pPr>
            <a:lvl3pPr marL="737281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3pPr>
            <a:lvl4pPr marL="1105921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4pPr>
            <a:lvl5pPr marL="1474561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5pPr>
            <a:lvl6pPr marL="1843202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6pPr>
            <a:lvl7pPr marL="2211842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7pPr>
            <a:lvl8pPr marL="2580483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8pPr>
            <a:lvl9pPr marL="2949123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652" y="1296035"/>
            <a:ext cx="3256424" cy="3665671"/>
          </a:xfrm>
        </p:spPr>
        <p:txBody>
          <a:bodyPr/>
          <a:lstStyle>
            <a:lvl1pPr>
              <a:defRPr sz="2258"/>
            </a:lvl1pPr>
            <a:lvl2pPr>
              <a:defRPr sz="1935"/>
            </a:lvl2pPr>
            <a:lvl3pPr>
              <a:defRPr sz="161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7959" y="1296035"/>
            <a:ext cx="3256424" cy="3665671"/>
          </a:xfrm>
        </p:spPr>
        <p:txBody>
          <a:bodyPr/>
          <a:lstStyle>
            <a:lvl1pPr>
              <a:defRPr sz="2258"/>
            </a:lvl1pPr>
            <a:lvl2pPr>
              <a:defRPr sz="1935"/>
            </a:lvl2pPr>
            <a:lvl3pPr>
              <a:defRPr sz="161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52" y="1243320"/>
            <a:ext cx="3257704" cy="518156"/>
          </a:xfrm>
        </p:spPr>
        <p:txBody>
          <a:bodyPr anchor="b"/>
          <a:lstStyle>
            <a:lvl1pPr marL="0" indent="0">
              <a:buNone/>
              <a:defRPr sz="1935" b="1"/>
            </a:lvl1pPr>
            <a:lvl2pPr marL="368640" indent="0">
              <a:buNone/>
              <a:defRPr sz="1613" b="1"/>
            </a:lvl2pPr>
            <a:lvl3pPr marL="737281" indent="0">
              <a:buNone/>
              <a:defRPr sz="1451" b="1"/>
            </a:lvl3pPr>
            <a:lvl4pPr marL="1105921" indent="0">
              <a:buNone/>
              <a:defRPr sz="1290" b="1"/>
            </a:lvl4pPr>
            <a:lvl5pPr marL="1474561" indent="0">
              <a:buNone/>
              <a:defRPr sz="1290" b="1"/>
            </a:lvl5pPr>
            <a:lvl6pPr marL="1843202" indent="0">
              <a:buNone/>
              <a:defRPr sz="1290" b="1"/>
            </a:lvl6pPr>
            <a:lvl7pPr marL="2211842" indent="0">
              <a:buNone/>
              <a:defRPr sz="1290" b="1"/>
            </a:lvl7pPr>
            <a:lvl8pPr marL="2580483" indent="0">
              <a:buNone/>
              <a:defRPr sz="1290" b="1"/>
            </a:lvl8pPr>
            <a:lvl9pPr marL="2949123" indent="0">
              <a:buNone/>
              <a:defRPr sz="129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652" y="1761476"/>
            <a:ext cx="3257704" cy="3200230"/>
          </a:xfrm>
        </p:spPr>
        <p:txBody>
          <a:bodyPr/>
          <a:lstStyle>
            <a:lvl1pPr>
              <a:defRPr sz="1935"/>
            </a:lvl1pPr>
            <a:lvl2pPr>
              <a:defRPr sz="1613"/>
            </a:lvl2pPr>
            <a:lvl3pPr>
              <a:defRPr sz="1451"/>
            </a:lvl3pPr>
            <a:lvl4pPr>
              <a:defRPr sz="1290"/>
            </a:lvl4pPr>
            <a:lvl5pPr>
              <a:defRPr sz="1290"/>
            </a:lvl5pPr>
            <a:lvl6pPr>
              <a:defRPr sz="1290"/>
            </a:lvl6pPr>
            <a:lvl7pPr>
              <a:defRPr sz="1290"/>
            </a:lvl7pPr>
            <a:lvl8pPr>
              <a:defRPr sz="1290"/>
            </a:lvl8pPr>
            <a:lvl9pPr>
              <a:defRPr sz="12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5400" y="1243320"/>
            <a:ext cx="3258984" cy="518156"/>
          </a:xfrm>
        </p:spPr>
        <p:txBody>
          <a:bodyPr anchor="b"/>
          <a:lstStyle>
            <a:lvl1pPr marL="0" indent="0">
              <a:buNone/>
              <a:defRPr sz="1935" b="1"/>
            </a:lvl1pPr>
            <a:lvl2pPr marL="368640" indent="0">
              <a:buNone/>
              <a:defRPr sz="1613" b="1"/>
            </a:lvl2pPr>
            <a:lvl3pPr marL="737281" indent="0">
              <a:buNone/>
              <a:defRPr sz="1451" b="1"/>
            </a:lvl3pPr>
            <a:lvl4pPr marL="1105921" indent="0">
              <a:buNone/>
              <a:defRPr sz="1290" b="1"/>
            </a:lvl4pPr>
            <a:lvl5pPr marL="1474561" indent="0">
              <a:buNone/>
              <a:defRPr sz="1290" b="1"/>
            </a:lvl5pPr>
            <a:lvl6pPr marL="1843202" indent="0">
              <a:buNone/>
              <a:defRPr sz="1290" b="1"/>
            </a:lvl6pPr>
            <a:lvl7pPr marL="2211842" indent="0">
              <a:buNone/>
              <a:defRPr sz="1290" b="1"/>
            </a:lvl7pPr>
            <a:lvl8pPr marL="2580483" indent="0">
              <a:buNone/>
              <a:defRPr sz="1290" b="1"/>
            </a:lvl8pPr>
            <a:lvl9pPr marL="2949123" indent="0">
              <a:buNone/>
              <a:defRPr sz="129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5400" y="1761476"/>
            <a:ext cx="3258984" cy="3200230"/>
          </a:xfrm>
        </p:spPr>
        <p:txBody>
          <a:bodyPr/>
          <a:lstStyle>
            <a:lvl1pPr>
              <a:defRPr sz="1935"/>
            </a:lvl1pPr>
            <a:lvl2pPr>
              <a:defRPr sz="1613"/>
            </a:lvl2pPr>
            <a:lvl3pPr>
              <a:defRPr sz="1451"/>
            </a:lvl3pPr>
            <a:lvl4pPr>
              <a:defRPr sz="1290"/>
            </a:lvl4pPr>
            <a:lvl5pPr>
              <a:defRPr sz="1290"/>
            </a:lvl5pPr>
            <a:lvl6pPr>
              <a:defRPr sz="1290"/>
            </a:lvl6pPr>
            <a:lvl7pPr>
              <a:defRPr sz="1290"/>
            </a:lvl7pPr>
            <a:lvl8pPr>
              <a:defRPr sz="1290"/>
            </a:lvl8pPr>
            <a:lvl9pPr>
              <a:defRPr sz="12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52" y="221149"/>
            <a:ext cx="2425678" cy="941168"/>
          </a:xfrm>
        </p:spPr>
        <p:txBody>
          <a:bodyPr anchor="b"/>
          <a:lstStyle>
            <a:lvl1pPr algn="l">
              <a:defRPr sz="161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652" y="221149"/>
            <a:ext cx="4121731" cy="4740557"/>
          </a:xfrm>
        </p:spPr>
        <p:txBody>
          <a:bodyPr/>
          <a:lstStyle>
            <a:lvl1pPr>
              <a:defRPr sz="2580"/>
            </a:lvl1pPr>
            <a:lvl2pPr>
              <a:defRPr sz="2258"/>
            </a:lvl2pPr>
            <a:lvl3pPr>
              <a:defRPr sz="1935"/>
            </a:lvl3pPr>
            <a:lvl4pPr>
              <a:defRPr sz="1613"/>
            </a:lvl4pPr>
            <a:lvl5pPr>
              <a:defRPr sz="1613"/>
            </a:lvl5pPr>
            <a:lvl6pPr>
              <a:defRPr sz="1613"/>
            </a:lvl6pPr>
            <a:lvl7pPr>
              <a:defRPr sz="1613"/>
            </a:lvl7pPr>
            <a:lvl8pPr>
              <a:defRPr sz="1613"/>
            </a:lvl8pPr>
            <a:lvl9pPr>
              <a:defRPr sz="16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52" y="1162318"/>
            <a:ext cx="2425678" cy="3799389"/>
          </a:xfrm>
        </p:spPr>
        <p:txBody>
          <a:bodyPr/>
          <a:lstStyle>
            <a:lvl1pPr marL="0" indent="0">
              <a:buNone/>
              <a:defRPr sz="1129"/>
            </a:lvl1pPr>
            <a:lvl2pPr marL="368640" indent="0">
              <a:buNone/>
              <a:defRPr sz="968"/>
            </a:lvl2pPr>
            <a:lvl3pPr marL="737281" indent="0">
              <a:buNone/>
              <a:defRPr sz="806"/>
            </a:lvl3pPr>
            <a:lvl4pPr marL="1105921" indent="0">
              <a:buNone/>
              <a:defRPr sz="726"/>
            </a:lvl4pPr>
            <a:lvl5pPr marL="1474561" indent="0">
              <a:buNone/>
              <a:defRPr sz="726"/>
            </a:lvl5pPr>
            <a:lvl6pPr marL="1843202" indent="0">
              <a:buNone/>
              <a:defRPr sz="726"/>
            </a:lvl6pPr>
            <a:lvl7pPr marL="2211842" indent="0">
              <a:buNone/>
              <a:defRPr sz="726"/>
            </a:lvl7pPr>
            <a:lvl8pPr marL="2580483" indent="0">
              <a:buNone/>
              <a:defRPr sz="726"/>
            </a:lvl8pPr>
            <a:lvl9pPr marL="2949123" indent="0">
              <a:buNone/>
              <a:defRPr sz="7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166" y="3888105"/>
            <a:ext cx="4423821" cy="459013"/>
          </a:xfrm>
        </p:spPr>
        <p:txBody>
          <a:bodyPr anchor="b"/>
          <a:lstStyle>
            <a:lvl1pPr algn="l">
              <a:defRPr sz="161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5166" y="496299"/>
            <a:ext cx="4423821" cy="3332662"/>
          </a:xfrm>
        </p:spPr>
        <p:txBody>
          <a:bodyPr/>
          <a:lstStyle>
            <a:lvl1pPr marL="0" indent="0">
              <a:buNone/>
              <a:defRPr sz="2580"/>
            </a:lvl1pPr>
            <a:lvl2pPr marL="368640" indent="0">
              <a:buNone/>
              <a:defRPr sz="2258"/>
            </a:lvl2pPr>
            <a:lvl3pPr marL="737281" indent="0">
              <a:buNone/>
              <a:defRPr sz="1935"/>
            </a:lvl3pPr>
            <a:lvl4pPr marL="1105921" indent="0">
              <a:buNone/>
              <a:defRPr sz="1613"/>
            </a:lvl4pPr>
            <a:lvl5pPr marL="1474561" indent="0">
              <a:buNone/>
              <a:defRPr sz="1613"/>
            </a:lvl5pPr>
            <a:lvl6pPr marL="1843202" indent="0">
              <a:buNone/>
              <a:defRPr sz="1613"/>
            </a:lvl6pPr>
            <a:lvl7pPr marL="2211842" indent="0">
              <a:buNone/>
              <a:defRPr sz="1613"/>
            </a:lvl7pPr>
            <a:lvl8pPr marL="2580483" indent="0">
              <a:buNone/>
              <a:defRPr sz="1613"/>
            </a:lvl8pPr>
            <a:lvl9pPr marL="2949123" indent="0">
              <a:buNone/>
              <a:defRPr sz="16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5166" y="4347118"/>
            <a:ext cx="4423821" cy="651874"/>
          </a:xfrm>
        </p:spPr>
        <p:txBody>
          <a:bodyPr/>
          <a:lstStyle>
            <a:lvl1pPr marL="0" indent="0">
              <a:buNone/>
              <a:defRPr sz="1129"/>
            </a:lvl1pPr>
            <a:lvl2pPr marL="368640" indent="0">
              <a:buNone/>
              <a:defRPr sz="968"/>
            </a:lvl2pPr>
            <a:lvl3pPr marL="737281" indent="0">
              <a:buNone/>
              <a:defRPr sz="806"/>
            </a:lvl3pPr>
            <a:lvl4pPr marL="1105921" indent="0">
              <a:buNone/>
              <a:defRPr sz="726"/>
            </a:lvl4pPr>
            <a:lvl5pPr marL="1474561" indent="0">
              <a:buNone/>
              <a:defRPr sz="726"/>
            </a:lvl5pPr>
            <a:lvl6pPr marL="1843202" indent="0">
              <a:buNone/>
              <a:defRPr sz="726"/>
            </a:lvl6pPr>
            <a:lvl7pPr marL="2211842" indent="0">
              <a:buNone/>
              <a:defRPr sz="726"/>
            </a:lvl7pPr>
            <a:lvl8pPr marL="2580483" indent="0">
              <a:buNone/>
              <a:defRPr sz="726"/>
            </a:lvl8pPr>
            <a:lvl9pPr marL="2949123" indent="0">
              <a:buNone/>
              <a:defRPr sz="7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652" y="222435"/>
            <a:ext cx="6635731" cy="925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52" y="1296035"/>
            <a:ext cx="6635731" cy="366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652" y="5148140"/>
            <a:ext cx="1720375" cy="29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9120" y="5148140"/>
            <a:ext cx="2334794" cy="29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84008" y="5148140"/>
            <a:ext cx="1720375" cy="29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7281" rtl="0" eaLnBrk="1" latinLnBrk="0" hangingPunct="1">
        <a:spcBef>
          <a:spcPct val="0"/>
        </a:spcBef>
        <a:buNone/>
        <a:defRPr sz="35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480" indent="-276480" algn="l" defTabSz="737281" rtl="0" eaLnBrk="1" latinLnBrk="0" hangingPunct="1">
        <a:spcBef>
          <a:spcPct val="20000"/>
        </a:spcBef>
        <a:buFont typeface="Arial" pitchFamily="34" charset="0"/>
        <a:buChar char="•"/>
        <a:defRPr sz="2580" kern="1200">
          <a:solidFill>
            <a:schemeClr val="tx1"/>
          </a:solidFill>
          <a:latin typeface="+mn-lt"/>
          <a:ea typeface="+mn-ea"/>
          <a:cs typeface="+mn-cs"/>
        </a:defRPr>
      </a:lvl1pPr>
      <a:lvl2pPr marL="599041" indent="-230400" algn="l" defTabSz="737281" rtl="0" eaLnBrk="1" latinLnBrk="0" hangingPunct="1">
        <a:spcBef>
          <a:spcPct val="20000"/>
        </a:spcBef>
        <a:buFont typeface="Arial" pitchFamily="34" charset="0"/>
        <a:buChar char="–"/>
        <a:defRPr sz="2258" kern="1200">
          <a:solidFill>
            <a:schemeClr val="tx1"/>
          </a:solidFill>
          <a:latin typeface="+mn-lt"/>
          <a:ea typeface="+mn-ea"/>
          <a:cs typeface="+mn-cs"/>
        </a:defRPr>
      </a:lvl2pPr>
      <a:lvl3pPr marL="921601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3pPr>
      <a:lvl4pPr marL="1290241" indent="-184320" algn="l" defTabSz="737281" rtl="0" eaLnBrk="1" latinLnBrk="0" hangingPunct="1">
        <a:spcBef>
          <a:spcPct val="20000"/>
        </a:spcBef>
        <a:buFont typeface="Arial" pitchFamily="34" charset="0"/>
        <a:buChar char="–"/>
        <a:defRPr sz="1613" kern="1200">
          <a:solidFill>
            <a:schemeClr val="tx1"/>
          </a:solidFill>
          <a:latin typeface="+mn-lt"/>
          <a:ea typeface="+mn-ea"/>
          <a:cs typeface="+mn-cs"/>
        </a:defRPr>
      </a:lvl4pPr>
      <a:lvl5pPr marL="1658882" indent="-184320" algn="l" defTabSz="737281" rtl="0" eaLnBrk="1" latinLnBrk="0" hangingPunct="1">
        <a:spcBef>
          <a:spcPct val="20000"/>
        </a:spcBef>
        <a:buFont typeface="Arial" pitchFamily="34" charset="0"/>
        <a:buChar char="»"/>
        <a:defRPr sz="1613" kern="1200">
          <a:solidFill>
            <a:schemeClr val="tx1"/>
          </a:solidFill>
          <a:latin typeface="+mn-lt"/>
          <a:ea typeface="+mn-ea"/>
          <a:cs typeface="+mn-cs"/>
        </a:defRPr>
      </a:lvl5pPr>
      <a:lvl6pPr marL="2027522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13" kern="1200">
          <a:solidFill>
            <a:schemeClr val="tx1"/>
          </a:solidFill>
          <a:latin typeface="+mn-lt"/>
          <a:ea typeface="+mn-ea"/>
          <a:cs typeface="+mn-cs"/>
        </a:defRPr>
      </a:lvl6pPr>
      <a:lvl7pPr marL="2396162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13" kern="1200">
          <a:solidFill>
            <a:schemeClr val="tx1"/>
          </a:solidFill>
          <a:latin typeface="+mn-lt"/>
          <a:ea typeface="+mn-ea"/>
          <a:cs typeface="+mn-cs"/>
        </a:defRPr>
      </a:lvl7pPr>
      <a:lvl8pPr marL="2764803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13" kern="1200">
          <a:solidFill>
            <a:schemeClr val="tx1"/>
          </a:solidFill>
          <a:latin typeface="+mn-lt"/>
          <a:ea typeface="+mn-ea"/>
          <a:cs typeface="+mn-cs"/>
        </a:defRPr>
      </a:lvl8pPr>
      <a:lvl9pPr marL="3133443" indent="-184320" algn="l" defTabSz="737281" rtl="0" eaLnBrk="1" latinLnBrk="0" hangingPunct="1">
        <a:spcBef>
          <a:spcPct val="20000"/>
        </a:spcBef>
        <a:buFont typeface="Arial" pitchFamily="34" charset="0"/>
        <a:buChar char="•"/>
        <a:defRPr sz="1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1pPr>
      <a:lvl2pPr marL="368640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2pPr>
      <a:lvl3pPr marL="737281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3pPr>
      <a:lvl4pPr marL="1105921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4pPr>
      <a:lvl5pPr marL="1474561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5pPr>
      <a:lvl6pPr marL="1843202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6pPr>
      <a:lvl7pPr marL="2211842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7pPr>
      <a:lvl8pPr marL="2580483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8pPr>
      <a:lvl9pPr marL="2949123" algn="l" defTabSz="737281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16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5.png"/><Relationship Id="rId7" Type="http://schemas.openxmlformats.org/officeDocument/2006/relationships/image" Target="../media/image7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67.png"/><Relationship Id="rId10" Type="http://schemas.openxmlformats.org/officeDocument/2006/relationships/image" Target="../media/image16.png"/><Relationship Id="rId4" Type="http://schemas.openxmlformats.org/officeDocument/2006/relationships/image" Target="../media/image66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7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5.png"/><Relationship Id="rId7" Type="http://schemas.openxmlformats.org/officeDocument/2006/relationships/image" Target="../media/image8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5.png"/><Relationship Id="rId7" Type="http://schemas.openxmlformats.org/officeDocument/2006/relationships/image" Target="../media/image8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16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16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88.png"/><Relationship Id="rId9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6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22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8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" Type="http://schemas.openxmlformats.org/officeDocument/2006/relationships/image" Target="../media/image121.png"/><Relationship Id="rId21" Type="http://schemas.openxmlformats.org/officeDocument/2006/relationships/image" Target="../media/image139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6.png"/><Relationship Id="rId7" Type="http://schemas.openxmlformats.org/officeDocument/2006/relationships/image" Target="../media/image151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6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6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5" Type="http://schemas.openxmlformats.org/officeDocument/2006/relationships/image" Target="../media/image16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16.png"/><Relationship Id="rId2" Type="http://schemas.openxmlformats.org/officeDocument/2006/relationships/image" Target="../media/image21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5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23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16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5" Type="http://schemas.openxmlformats.org/officeDocument/2006/relationships/image" Target="../media/image16.png"/><Relationship Id="rId10" Type="http://schemas.openxmlformats.org/officeDocument/2006/relationships/image" Target="../media/image61.png"/><Relationship Id="rId4" Type="http://schemas.openxmlformats.org/officeDocument/2006/relationships/image" Target="../media/image49.png"/><Relationship Id="rId9" Type="http://schemas.openxmlformats.org/officeDocument/2006/relationships/image" Target="../media/image59.pn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2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10686" r="10541" b="27855"/>
          <a:stretch/>
        </p:blipFill>
        <p:spPr>
          <a:xfrm>
            <a:off x="-8731" y="1084510"/>
            <a:ext cx="6858000" cy="865242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67028581" y="-932388690"/>
            <a:ext cx="2145989572" cy="2145989572"/>
            <a:chOff x="-767028581" y="-932388690"/>
            <a:chExt cx="2145989572" cy="2145989572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63456" y="-70386"/>
            <a:ext cx="6954758" cy="57110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">
            <a:off x="3731202" y="3813110"/>
            <a:ext cx="2208263" cy="234786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5989573" y="2146001094"/>
            <a:ext cx="2145989572" cy="2145989572"/>
            <a:chOff x="2145989573" y="2146001094"/>
            <a:chExt cx="2145989572" cy="2145989572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140000">
            <a:off x="748779" y="3381610"/>
            <a:ext cx="2703218" cy="271590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5989573" y="2146001094"/>
            <a:ext cx="2145989572" cy="2145989572"/>
            <a:chOff x="2145989573" y="2146001094"/>
            <a:chExt cx="2145989572" cy="2145989572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60000">
            <a:off x="1002602" y="5957917"/>
            <a:ext cx="2195571" cy="269052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5989573" y="2146001094"/>
            <a:ext cx="2145989572" cy="2145989572"/>
            <a:chOff x="2145989573" y="2146001094"/>
            <a:chExt cx="2145989572" cy="2145989572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140000">
            <a:off x="3147409" y="5615255"/>
            <a:ext cx="2918968" cy="304587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5989573" y="2146001094"/>
            <a:ext cx="2145989572" cy="2145989572"/>
            <a:chOff x="2145989573" y="2146001094"/>
            <a:chExt cx="2145989572" cy="2145989572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5274" y="1059127"/>
            <a:ext cx="431500" cy="45688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9495" y="1173348"/>
            <a:ext cx="215750" cy="22844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5989573" y="2146001094"/>
            <a:ext cx="2145989572" cy="2145989572"/>
            <a:chOff x="2145989573" y="2146001094"/>
            <a:chExt cx="2145989572" cy="2145989572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76" y="1059127"/>
            <a:ext cx="431500" cy="45688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705" y="1173348"/>
            <a:ext cx="215750" cy="228441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5989573" y="2146001094"/>
            <a:ext cx="2145989572" cy="2145989572"/>
            <a:chOff x="2145989573" y="2146001094"/>
            <a:chExt cx="2145989572" cy="2145989572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2394" y="107290"/>
            <a:ext cx="431500" cy="45688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3923" y="221510"/>
            <a:ext cx="215750" cy="228441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5989573" y="2146001094"/>
            <a:ext cx="2145989572" cy="2145989572"/>
            <a:chOff x="2145989573" y="2146001094"/>
            <a:chExt cx="2145989572" cy="2145989572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8670" y="5399505"/>
            <a:ext cx="431500" cy="45688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2891" y="5513726"/>
            <a:ext cx="215750" cy="228441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2145989573" y="2146001094"/>
            <a:ext cx="2145989572" cy="2145989572"/>
            <a:chOff x="2145989573" y="2146001094"/>
            <a:chExt cx="2145989572" cy="2145989572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8173" y="5957917"/>
            <a:ext cx="431500" cy="45688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2394" y="6072137"/>
            <a:ext cx="215750" cy="228441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145989573" y="2146001094"/>
            <a:ext cx="2145989572" cy="2145989572"/>
            <a:chOff x="2145989573" y="2146001094"/>
            <a:chExt cx="2145989572" cy="2145989572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441" y="7861591"/>
            <a:ext cx="431500" cy="45688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662" y="7975812"/>
            <a:ext cx="215750" cy="228441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2145989573" y="2146001094"/>
            <a:ext cx="2145989572" cy="2145989572"/>
            <a:chOff x="2145989573" y="2146001094"/>
            <a:chExt cx="2145989572" cy="2145989572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6744" y="7861591"/>
            <a:ext cx="431500" cy="45688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8273" y="7975812"/>
            <a:ext cx="215750" cy="228441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2145989573" y="2146001094"/>
            <a:ext cx="2145989572" cy="2145989572"/>
            <a:chOff x="2145989573" y="2146001094"/>
            <a:chExt cx="2145989572" cy="2145989572"/>
          </a:xfrm>
        </p:grpSpPr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64" y="4701491"/>
            <a:ext cx="431500" cy="45688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485" y="4815712"/>
            <a:ext cx="215750" cy="22844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 rotWithShape="1">
          <a:blip r:embed="rId10"/>
          <a:srcRect l="15172" t="2927" r="10811" b="12478"/>
          <a:stretch/>
        </p:blipFill>
        <p:spPr>
          <a:xfrm rot="-900000">
            <a:off x="999346" y="4537678"/>
            <a:ext cx="2348395" cy="86961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 rotWithShape="1">
          <a:blip r:embed="rId11"/>
          <a:srcRect l="9856" t="3966" r="10775" b="9762"/>
          <a:stretch/>
        </p:blipFill>
        <p:spPr>
          <a:xfrm rot="1020000">
            <a:off x="3828954" y="4584671"/>
            <a:ext cx="1923922" cy="108394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 rotWithShape="1">
          <a:blip r:embed="rId12"/>
          <a:srcRect l="9612" t="8630" r="11537" b="12468"/>
          <a:stretch/>
        </p:blipFill>
        <p:spPr>
          <a:xfrm rot="1080000">
            <a:off x="1576703" y="6690908"/>
            <a:ext cx="1631163" cy="831119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 rotWithShape="1">
          <a:blip r:embed="rId13"/>
          <a:srcRect l="25923" t="5714" r="16762" b="11020"/>
          <a:stretch/>
        </p:blipFill>
        <p:spPr>
          <a:xfrm rot="-1080000">
            <a:off x="3676853" y="6958591"/>
            <a:ext cx="2080308" cy="1236392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 rotWithShape="1">
          <a:blip r:embed="rId14"/>
          <a:srcRect l="26705" t="18158" r="24376" b="34081"/>
          <a:stretch/>
        </p:blipFill>
        <p:spPr>
          <a:xfrm>
            <a:off x="1516595" y="976635"/>
            <a:ext cx="3731202" cy="1218352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 rotWithShape="1">
          <a:blip r:embed="rId15"/>
          <a:srcRect l="7010" t="15686" r="7610" b="30198"/>
          <a:stretch/>
        </p:blipFill>
        <p:spPr>
          <a:xfrm rot="1080000">
            <a:off x="726772" y="7626959"/>
            <a:ext cx="2188821" cy="329662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 rotWithShape="1">
          <a:blip r:embed="rId16"/>
          <a:srcRect l="2545" t="14552" r="9471" b="36194"/>
          <a:stretch/>
        </p:blipFill>
        <p:spPr>
          <a:xfrm>
            <a:off x="678978" y="2347280"/>
            <a:ext cx="5482583" cy="837617"/>
          </a:xfrm>
          <a:prstGeom prst="rect">
            <a:avLst/>
          </a:prstGeom>
        </p:spPr>
      </p:pic>
      <p:grpSp>
        <p:nvGrpSpPr>
          <p:cNvPr id="50" name="그룹 49"/>
          <p:cNvGrpSpPr/>
          <p:nvPr/>
        </p:nvGrpSpPr>
        <p:grpSpPr>
          <a:xfrm>
            <a:off x="-8731" y="-69962"/>
            <a:ext cx="6849269" cy="9831130"/>
            <a:chOff x="-8731" y="-69962"/>
            <a:chExt cx="6849269" cy="9831130"/>
          </a:xfrm>
        </p:grpSpPr>
        <p:sp>
          <p:nvSpPr>
            <p:cNvPr id="51" name="TextBox 50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B14345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5461837" y="-69962"/>
              <a:ext cx="1365634" cy="597470"/>
              <a:chOff x="6070600" y="6864"/>
              <a:chExt cx="1365634" cy="597470"/>
            </a:xfrm>
          </p:grpSpPr>
          <p:sp>
            <p:nvSpPr>
              <p:cNvPr id="55" name="순서도: 다른 페이지 연결선 54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56" name="Picture 17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01508" y="6864"/>
                <a:ext cx="1297096" cy="586693"/>
              </a:xfrm>
              <a:prstGeom prst="rect">
                <a:avLst/>
              </a:prstGeom>
              <a:noFill/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[1/28]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5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145989573" y="2146001094"/>
            <a:ext cx="2145989572" cy="126556289"/>
            <a:chOff x="2145989573" y="2146001094"/>
            <a:chExt cx="2145989572" cy="126556289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8" y="599686"/>
            <a:ext cx="6459803" cy="1192969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/>
          </p:cNvPicPr>
          <p:nvPr/>
        </p:nvPicPr>
        <p:blipFill rotWithShape="1">
          <a:blip r:embed="rId3"/>
          <a:srcRect l="7669" t="18303" r="10122" b="33483"/>
          <a:stretch/>
        </p:blipFill>
        <p:spPr>
          <a:xfrm>
            <a:off x="1134269" y="821531"/>
            <a:ext cx="5105400" cy="685800"/>
          </a:xfrm>
          <a:prstGeom prst="rect">
            <a:avLst/>
          </a:prstGeom>
        </p:spPr>
      </p:pic>
      <p:pic>
        <p:nvPicPr>
          <p:cNvPr id="4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19" y="929481"/>
            <a:ext cx="647700" cy="520700"/>
          </a:xfrm>
          <a:prstGeom prst="rect">
            <a:avLst/>
          </a:prstGeom>
        </p:spPr>
      </p:pic>
      <p:pic>
        <p:nvPicPr>
          <p:cNvPr id="50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69" y="2122450"/>
            <a:ext cx="6096000" cy="4871281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6"/>
          <a:srcRect t="7655"/>
          <a:stretch/>
        </p:blipFill>
        <p:spPr>
          <a:xfrm>
            <a:off x="691585" y="3117521"/>
            <a:ext cx="5407919" cy="3505200"/>
          </a:xfrm>
          <a:prstGeom prst="rect">
            <a:avLst/>
          </a:prstGeom>
        </p:spPr>
      </p:pic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207278"/>
              </p:ext>
            </p:extLst>
          </p:nvPr>
        </p:nvGraphicFramePr>
        <p:xfrm>
          <a:off x="448469" y="7478090"/>
          <a:ext cx="5934140" cy="1490819"/>
        </p:xfrm>
        <a:graphic>
          <a:graphicData uri="http://schemas.openxmlformats.org/drawingml/2006/table">
            <a:tbl>
              <a:tblPr firstRow="1" bandRow="1"/>
              <a:tblGrid>
                <a:gridCol w="3505200">
                  <a:extLst>
                    <a:ext uri="{9D8B030D-6E8A-4147-A177-3AD203B41FA5}">
                      <a16:colId xmlns:a16="http://schemas.microsoft.com/office/drawing/2014/main" val="322855118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67071751"/>
                    </a:ext>
                  </a:extLst>
                </a:gridCol>
                <a:gridCol w="1133540">
                  <a:extLst>
                    <a:ext uri="{9D8B030D-6E8A-4147-A177-3AD203B41FA5}">
                      <a16:colId xmlns:a16="http://schemas.microsoft.com/office/drawing/2014/main" val="3336270959"/>
                    </a:ext>
                  </a:extLst>
                </a:gridCol>
              </a:tblGrid>
              <a:tr h="252155">
                <a:tc>
                  <a:txBody>
                    <a:bodyPr/>
                    <a:lstStyle>
                      <a:lvl1pPr marL="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3989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879792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1968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759583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199479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63937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07927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51916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="1" spc="-150" dirty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구분</a:t>
                      </a:r>
                    </a:p>
                  </a:txBody>
                  <a:tcPr marL="37650" marR="18825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>
                      <a:lvl1pPr marL="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3989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879792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1968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759583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199479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63937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07927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51916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="1" spc="-15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가입금액</a:t>
                      </a:r>
                      <a:endParaRPr lang="ko-KR" altLang="en-US" sz="1100" b="1" spc="-15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0" marR="37650" marT="37830" marB="3783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>
                      <a:lvl1pPr marL="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3989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879792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1968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759583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199479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63937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07927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51916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="1" spc="-15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보험료</a:t>
                      </a:r>
                      <a:endParaRPr lang="ko-KR" altLang="en-US" sz="1100" b="1" spc="-15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0" marR="41937" marT="37830" marB="3783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446096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주계약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100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 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37830" marT="37830" marB="3783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1,870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56745" marT="37830" marB="3783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776387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당뇨보장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진단특정수술및인슐린치료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5,000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37830" marT="37830" marB="3783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26,400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56745" marT="37830" marB="3783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45707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이상지질혈증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고지혈증포함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약물치료특약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갱신형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37830" marT="37830" marB="3783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5,520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56745" marT="37830" marB="3783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926197"/>
                  </a:ext>
                </a:extLst>
              </a:tr>
              <a:tr h="250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고혈압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원발성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약물치료특약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5,000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37830" marT="37830" marB="3783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14,800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56745" marT="37830" marB="3783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164572"/>
                  </a:ext>
                </a:extLst>
              </a:tr>
              <a:tr h="2353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합계</a:t>
                      </a:r>
                      <a:endParaRPr kumimoji="0" lang="en-US" altLang="ko-KR" sz="12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9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37830" marT="37830" marB="3783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48,590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2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56745" marT="37830" marB="3783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69725"/>
                  </a:ext>
                </a:extLst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166507" y="7222331"/>
            <a:ext cx="4729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기준 </a:t>
            </a:r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b="1" spc="-1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표준체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40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 남 </a:t>
            </a:r>
            <a:r>
              <a:rPr lang="ko-KR" altLang="en-US" sz="1000" b="1" spc="-1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자기준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1000" b="1" spc="-1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년납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100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 만기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1000" b="1" spc="-14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4" name="Picture 13"/>
          <p:cNvPicPr>
            <a:picLocks noChangeAspect="1"/>
          </p:cNvPicPr>
          <p:nvPr/>
        </p:nvPicPr>
        <p:blipFill rotWithShape="1">
          <a:blip r:embed="rId7"/>
          <a:srcRect l="13847" t="14423" r="8540" b="27884"/>
          <a:stretch/>
        </p:blipFill>
        <p:spPr>
          <a:xfrm>
            <a:off x="611856" y="2415639"/>
            <a:ext cx="5505577" cy="352922"/>
          </a:xfrm>
          <a:prstGeom prst="rect">
            <a:avLst/>
          </a:prstGeom>
        </p:spPr>
      </p:pic>
      <p:pic>
        <p:nvPicPr>
          <p:cNvPr id="55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6514" y="2759539"/>
            <a:ext cx="507044" cy="596900"/>
          </a:xfrm>
          <a:prstGeom prst="rect">
            <a:avLst/>
          </a:prstGeom>
        </p:spPr>
      </p:pic>
      <p:pic>
        <p:nvPicPr>
          <p:cNvPr id="56" name="Picture 17"/>
          <p:cNvPicPr>
            <a:picLocks noChangeAspect="1"/>
          </p:cNvPicPr>
          <p:nvPr/>
        </p:nvPicPr>
        <p:blipFill rotWithShape="1">
          <a:blip r:embed="rId9"/>
          <a:srcRect l="2103" t="17901" r="10982" b="37655"/>
          <a:stretch/>
        </p:blipFill>
        <p:spPr>
          <a:xfrm>
            <a:off x="2384727" y="2888921"/>
            <a:ext cx="2362200" cy="457200"/>
          </a:xfrm>
          <a:prstGeom prst="rect">
            <a:avLst/>
          </a:prstGeom>
        </p:spPr>
      </p:pic>
      <p:grpSp>
        <p:nvGrpSpPr>
          <p:cNvPr id="64" name="그룹 63"/>
          <p:cNvGrpSpPr/>
          <p:nvPr/>
        </p:nvGrpSpPr>
        <p:grpSpPr>
          <a:xfrm>
            <a:off x="-8731" y="-69962"/>
            <a:ext cx="6849269" cy="9831130"/>
            <a:chOff x="-8731" y="-69962"/>
            <a:chExt cx="6849269" cy="9831130"/>
          </a:xfrm>
        </p:grpSpPr>
        <p:sp>
          <p:nvSpPr>
            <p:cNvPr id="65" name="TextBox 64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5461837" y="-69962"/>
              <a:ext cx="1365634" cy="597470"/>
              <a:chOff x="6070600" y="6864"/>
              <a:chExt cx="1365634" cy="597470"/>
            </a:xfrm>
          </p:grpSpPr>
          <p:sp>
            <p:nvSpPr>
              <p:cNvPr id="69" name="순서도: 다른 페이지 연결선 68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70" name="Picture 1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01508" y="6864"/>
                <a:ext cx="1297096" cy="586693"/>
              </a:xfrm>
              <a:prstGeom prst="rect">
                <a:avLst/>
              </a:prstGeom>
              <a:noFill/>
            </p:spPr>
          </p:pic>
        </p:grpSp>
        <p:sp>
          <p:nvSpPr>
            <p:cNvPr id="68" name="TextBox 67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[10/28]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0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5989573" y="2146001094"/>
            <a:ext cx="2145989572" cy="2145989572"/>
            <a:chOff x="2145989573" y="2146001094"/>
            <a:chExt cx="2145989572" cy="2145989572"/>
          </a:xfrm>
        </p:grpSpPr>
      </p:grpSp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2"/>
          <a:srcRect l="9766" t="7971" r="8097" b="22464"/>
          <a:stretch/>
        </p:blipFill>
        <p:spPr>
          <a:xfrm>
            <a:off x="308769" y="592931"/>
            <a:ext cx="6248400" cy="6096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83" y="1088356"/>
            <a:ext cx="6153972" cy="8151870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-8731" y="-69962"/>
            <a:ext cx="6849269" cy="9831130"/>
            <a:chOff x="-8731" y="-69962"/>
            <a:chExt cx="6849269" cy="9831130"/>
          </a:xfrm>
        </p:grpSpPr>
        <p:sp>
          <p:nvSpPr>
            <p:cNvPr id="30" name="TextBox 29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5461837" y="-69962"/>
              <a:ext cx="1365634" cy="597470"/>
              <a:chOff x="6070600" y="6864"/>
              <a:chExt cx="1365634" cy="597470"/>
            </a:xfrm>
          </p:grpSpPr>
          <p:sp>
            <p:nvSpPr>
              <p:cNvPr id="34" name="순서도: 다른 페이지 연결선 33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35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1508" y="6864"/>
                <a:ext cx="1297096" cy="586693"/>
              </a:xfrm>
              <a:prstGeom prst="rect">
                <a:avLst/>
              </a:prstGeom>
              <a:noFill/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[11/28]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7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145989573" y="2146001094"/>
            <a:ext cx="2145989572" cy="126556289"/>
            <a:chOff x="2145989573" y="2146001094"/>
            <a:chExt cx="2145989572" cy="126556289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8" y="599686"/>
            <a:ext cx="6459803" cy="1192969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/>
          </p:cNvPicPr>
          <p:nvPr/>
        </p:nvPicPr>
        <p:blipFill rotWithShape="1">
          <a:blip r:embed="rId3"/>
          <a:srcRect l="7669" t="18303" r="10122" b="33483"/>
          <a:stretch/>
        </p:blipFill>
        <p:spPr>
          <a:xfrm>
            <a:off x="1134269" y="821531"/>
            <a:ext cx="5105400" cy="685800"/>
          </a:xfrm>
          <a:prstGeom prst="rect">
            <a:avLst/>
          </a:prstGeom>
        </p:spPr>
      </p:pic>
      <p:pic>
        <p:nvPicPr>
          <p:cNvPr id="4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19" y="929481"/>
            <a:ext cx="647700" cy="520700"/>
          </a:xfrm>
          <a:prstGeom prst="rect">
            <a:avLst/>
          </a:prstGeom>
        </p:spPr>
      </p:pic>
      <p:pic>
        <p:nvPicPr>
          <p:cNvPr id="50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69" y="2269331"/>
            <a:ext cx="6096000" cy="656396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02" y="3493671"/>
            <a:ext cx="5521133" cy="5024060"/>
          </a:xfrm>
          <a:prstGeom prst="rect">
            <a:avLst/>
          </a:prstGeom>
        </p:spPr>
      </p:pic>
      <p:pic>
        <p:nvPicPr>
          <p:cNvPr id="20" name="Picture 14"/>
          <p:cNvPicPr>
            <a:picLocks noChangeAspect="1"/>
          </p:cNvPicPr>
          <p:nvPr/>
        </p:nvPicPr>
        <p:blipFill rotWithShape="1">
          <a:blip r:embed="rId7"/>
          <a:srcRect l="9899" t="14423" r="34264" b="39422"/>
          <a:stretch/>
        </p:blipFill>
        <p:spPr>
          <a:xfrm>
            <a:off x="1289448" y="2662384"/>
            <a:ext cx="4191000" cy="304800"/>
          </a:xfrm>
          <a:prstGeom prst="rect">
            <a:avLst/>
          </a:prstGeom>
        </p:spPr>
      </p:pic>
      <p:pic>
        <p:nvPicPr>
          <p:cNvPr id="21" name="Picture 14"/>
          <p:cNvPicPr>
            <a:picLocks noChangeAspect="1"/>
          </p:cNvPicPr>
          <p:nvPr/>
        </p:nvPicPr>
        <p:blipFill rotWithShape="1">
          <a:blip r:embed="rId7"/>
          <a:srcRect l="65651" t="14423" r="7868" b="27884"/>
          <a:stretch/>
        </p:blipFill>
        <p:spPr>
          <a:xfrm>
            <a:off x="2267564" y="3020256"/>
            <a:ext cx="2209800" cy="423604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7669" y="2965230"/>
            <a:ext cx="438161" cy="468910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726" y="2644329"/>
            <a:ext cx="417711" cy="745331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-8731" y="-69962"/>
            <a:ext cx="6849269" cy="9831130"/>
            <a:chOff x="-8731" y="-69962"/>
            <a:chExt cx="6849269" cy="9831130"/>
          </a:xfrm>
        </p:grpSpPr>
        <p:sp>
          <p:nvSpPr>
            <p:cNvPr id="26" name="TextBox 25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5461837" y="-69962"/>
              <a:ext cx="1365634" cy="597470"/>
              <a:chOff x="6070600" y="6864"/>
              <a:chExt cx="1365634" cy="597470"/>
            </a:xfrm>
          </p:grpSpPr>
          <p:sp>
            <p:nvSpPr>
              <p:cNvPr id="31" name="순서도: 다른 페이지 연결선 30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32" name="Picture 1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01508" y="6864"/>
                <a:ext cx="1297096" cy="586693"/>
              </a:xfrm>
              <a:prstGeom prst="rect">
                <a:avLst/>
              </a:prstGeom>
              <a:noFill/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[12/28]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7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145989573" y="2146001094"/>
            <a:ext cx="2145989572" cy="126556289"/>
            <a:chOff x="2145989573" y="2146001094"/>
            <a:chExt cx="2145989572" cy="126556289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8" y="599686"/>
            <a:ext cx="6459803" cy="1192969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/>
          </p:cNvPicPr>
          <p:nvPr/>
        </p:nvPicPr>
        <p:blipFill rotWithShape="1">
          <a:blip r:embed="rId3"/>
          <a:srcRect l="7669" t="18303" r="10122" b="33483"/>
          <a:stretch/>
        </p:blipFill>
        <p:spPr>
          <a:xfrm>
            <a:off x="1134269" y="821531"/>
            <a:ext cx="5105400" cy="685800"/>
          </a:xfrm>
          <a:prstGeom prst="rect">
            <a:avLst/>
          </a:prstGeom>
        </p:spPr>
      </p:pic>
      <p:pic>
        <p:nvPicPr>
          <p:cNvPr id="4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19" y="929481"/>
            <a:ext cx="647700" cy="520700"/>
          </a:xfrm>
          <a:prstGeom prst="rect">
            <a:avLst/>
          </a:prstGeom>
        </p:spPr>
      </p:pic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94293"/>
              </p:ext>
            </p:extLst>
          </p:nvPr>
        </p:nvGraphicFramePr>
        <p:xfrm>
          <a:off x="318294" y="2421731"/>
          <a:ext cx="6172447" cy="4828543"/>
        </p:xfrm>
        <a:graphic>
          <a:graphicData uri="http://schemas.openxmlformats.org/drawingml/2006/table">
            <a:tbl>
              <a:tblPr firstRow="1" bandRow="1"/>
              <a:tblGrid>
                <a:gridCol w="3581401">
                  <a:extLst>
                    <a:ext uri="{9D8B030D-6E8A-4147-A177-3AD203B41FA5}">
                      <a16:colId xmlns:a16="http://schemas.microsoft.com/office/drawing/2014/main" val="322855118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767071751"/>
                    </a:ext>
                  </a:extLst>
                </a:gridCol>
                <a:gridCol w="876423">
                  <a:extLst>
                    <a:ext uri="{9D8B030D-6E8A-4147-A177-3AD203B41FA5}">
                      <a16:colId xmlns:a16="http://schemas.microsoft.com/office/drawing/2014/main" val="2810234070"/>
                    </a:ext>
                  </a:extLst>
                </a:gridCol>
                <a:gridCol w="876423">
                  <a:extLst>
                    <a:ext uri="{9D8B030D-6E8A-4147-A177-3AD203B41FA5}">
                      <a16:colId xmlns:a16="http://schemas.microsoft.com/office/drawing/2014/main" val="3336270959"/>
                    </a:ext>
                  </a:extLst>
                </a:gridCol>
              </a:tblGrid>
              <a:tr h="321698">
                <a:tc>
                  <a:txBody>
                    <a:bodyPr/>
                    <a:lstStyle>
                      <a:lvl1pPr marL="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3989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879792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1968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759583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199479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63937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07927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51916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b="1" spc="-150" dirty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구분</a:t>
                      </a:r>
                    </a:p>
                  </a:txBody>
                  <a:tcPr marL="37650" marR="18825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>
                      <a:lvl1pPr marL="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3989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879792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1968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759583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199479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63937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07927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51916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b="1" spc="-15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가입금액</a:t>
                      </a:r>
                      <a:endParaRPr lang="ko-KR" altLang="en-US" sz="1200" b="1" spc="-15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0" marR="37650" marT="37830" marB="3783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3728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-15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알반심사</a:t>
                      </a:r>
                      <a:endParaRPr lang="ko-KR" altLang="en-US" sz="1200" b="1" spc="-15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0" marR="37650" marT="37830" marB="3783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>
                      <a:lvl1pPr marL="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3989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879792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1968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759583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199479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63937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07927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51916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8797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-15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간편심사</a:t>
                      </a:r>
                      <a:endParaRPr lang="ko-KR" altLang="en-US" sz="1200" b="1" spc="-15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0" marR="41937" marT="37830" marB="3783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446096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주계약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1,870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1,880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776387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부정맥진단특약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500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6,090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7,195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45707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협심증진단특약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1,000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7,400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8,800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75844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일과성뇌허혈발작진단특약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1,000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1,060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-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87565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뇌혈관진단특약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 + </a:t>
                      </a: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허혈심장질환진단특약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각 </a:t>
                      </a: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1,000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16,630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19,680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7758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통합뇌질환진단특약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주석참고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8,528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10,476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86653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통합심장질환진단특약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주석참고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23,175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27,786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55751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뇌혈관질환수술보장특약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 + 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심장질환수술보장특약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각 </a:t>
                      </a: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2,000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7,180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9,440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84970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뇌경색증특정혈전제거수술특약</a:t>
                      </a:r>
                      <a:r>
                        <a:rPr kumimoji="0" lang="en-US" altLang="ko-KR" sz="9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 + </a:t>
                      </a:r>
                      <a:r>
                        <a:rPr kumimoji="0" lang="ko-KR" altLang="en-US" sz="9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급성심근경색증특정혈전제거수술특약</a:t>
                      </a:r>
                      <a:r>
                        <a:rPr kumimoji="0" lang="en-US" altLang="ko-KR" sz="9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9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각 </a:t>
                      </a: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1,000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1,290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1,540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25292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특정스텐트삽입수술특약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1,053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1,339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706401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특정뇌동맥질환혈관색전수술특약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88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106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370392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상급종합병원뇌심주요치료특약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연간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회한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,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최대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회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1,000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6,940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8,120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11201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혈전용해치료보장특약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주석참고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5,100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4,200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926197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뇌혈관질환통원특약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 + </a:t>
                      </a: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허혈심장질환통원특약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연간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30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회한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r>
                        <a:rPr kumimoji="0" lang="en-US" altLang="ko-KR" sz="9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9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무해약환급형</a:t>
                      </a:r>
                      <a:r>
                        <a:rPr kumimoji="0" lang="en-US" altLang="ko-KR" sz="9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9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각 </a:t>
                      </a: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4,000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8,440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5,080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164572"/>
                  </a:ext>
                </a:extLst>
              </a:tr>
              <a:tr h="3740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합계</a:t>
                      </a:r>
                      <a:endParaRPr kumimoji="0" lang="en-US" altLang="ko-KR" sz="12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9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37830" marT="37830" marB="3783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3728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94,844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105,702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2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56745" marT="37830" marB="3783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69725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182269" y="2148798"/>
            <a:ext cx="4729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기준 </a:t>
            </a:r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b="1" spc="-1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표준체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40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 남 </a:t>
            </a:r>
            <a:r>
              <a:rPr lang="ko-KR" altLang="en-US" sz="1000" b="1" spc="-1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자기준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1000" b="1" spc="-1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년납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100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 만기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1000" b="1" spc="-14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341645" y="7363243"/>
            <a:ext cx="6085810" cy="56150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50000"/>
              </a:lnSpc>
            </a:pP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※ </a:t>
            </a:r>
            <a:r>
              <a:rPr lang="ko-KR" altLang="en-US" sz="900" spc="-17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통합뇌질환진단특약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L 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및 통합심장질환진단특약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L 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중 </a:t>
            </a:r>
            <a:r>
              <a:rPr lang="ko-KR" altLang="en-US" sz="900" spc="-17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뇌전증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/ </a:t>
            </a:r>
            <a:r>
              <a:rPr lang="ko-KR" altLang="en-US" sz="900" spc="-17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기타부정맥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/ 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특정심장판막질환 가입금액은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500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만원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, </a:t>
            </a:r>
            <a:r>
              <a:rPr lang="ko-KR" altLang="en-US" sz="900" spc="-17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일과성뇌허혈발작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/ </a:t>
            </a:r>
            <a:r>
              <a:rPr lang="ko-KR" altLang="en-US" sz="900" spc="-17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특정외상성뇌손상</a:t>
            </a:r>
            <a:endParaRPr lang="en-US" altLang="ko-KR" sz="900" spc="-171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교보서체 Light" panose="020B0600000101010101" pitchFamily="50" charset="-127"/>
              <a:ea typeface="교보서체 Light" panose="020B0600000101010101" pitchFamily="50" charset="-127"/>
            </a:endParaRPr>
          </a:p>
          <a:p>
            <a:pPr lvl="0"/>
            <a:r>
              <a:rPr lang="en-US" altLang="ko-KR" sz="900" spc="-17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         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가입금액은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200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만원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, </a:t>
            </a:r>
            <a:r>
              <a:rPr lang="ko-KR" altLang="en-US" sz="900" spc="-17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뇌경색증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협착증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/ 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뇌출혈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/ 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뇌혈관질환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/ 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급성심근경색증 및 </a:t>
            </a:r>
            <a:r>
              <a:rPr lang="ko-KR" altLang="en-US" sz="900" spc="-17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인공소생에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성공한 심장정지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/ 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만성류마티스심장질환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/ </a:t>
            </a:r>
            <a:r>
              <a:rPr lang="ko-KR" altLang="en-US" sz="900" spc="-17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심근병증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/ </a:t>
            </a:r>
          </a:p>
          <a:p>
            <a:pPr lvl="0"/>
            <a:r>
              <a:rPr lang="en-US" altLang="ko-KR" sz="900" spc="-17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        </a:t>
            </a:r>
            <a:r>
              <a:rPr lang="ko-KR" altLang="en-US" sz="900" spc="-17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특정심장방실및전도장애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가입금액은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100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만원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, 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뇌진탕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/ 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심장병합병증 및 심장장애 가입금액은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10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만원</a:t>
            </a:r>
            <a:endParaRPr lang="en-US" altLang="ko-KR" sz="900" spc="-171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교보서체 Light" panose="020B0600000101010101" pitchFamily="50" charset="-127"/>
              <a:ea typeface="교보서체 Light" panose="020B0600000101010101" pitchFamily="50" charset="-127"/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329559" y="7956224"/>
            <a:ext cx="6085810" cy="56150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50000"/>
              </a:lnSpc>
            </a:pP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※ </a:t>
            </a:r>
            <a:r>
              <a:rPr lang="ko-KR" altLang="en-US" sz="900" spc="-17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혈전용해치료보장특약의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가입금액은 일반심사상품의 경우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15,000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만원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, 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간편심사상품의 경우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10,000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만원이며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,   </a:t>
            </a:r>
          </a:p>
          <a:p>
            <a:pPr lvl="0"/>
            <a:r>
              <a:rPr lang="en-US" altLang="ko-KR" sz="900" spc="-17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          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뇌혈관질환 </a:t>
            </a:r>
            <a:r>
              <a:rPr lang="ko-KR" altLang="en-US" sz="900" spc="-17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통원특약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L + </a:t>
            </a:r>
            <a:r>
              <a:rPr lang="ko-KR" altLang="en-US" sz="900" spc="-17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허혈심장질환통원특약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L(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연간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30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회한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)(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무해약환급금형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)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의 가입금액은 일반심사상품의 경우 각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4,000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만원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, </a:t>
            </a:r>
          </a:p>
          <a:p>
            <a:pPr lvl="0"/>
            <a:r>
              <a:rPr lang="en-US" altLang="ko-KR" sz="900" spc="-17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          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간편심사상품의 경우 각 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2,000</a:t>
            </a:r>
            <a:r>
              <a:rPr lang="ko-KR" altLang="en-US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만원</a:t>
            </a:r>
            <a:r>
              <a:rPr lang="en-US" altLang="ko-KR" sz="900" spc="-17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-8731" y="6238"/>
            <a:ext cx="6849269" cy="9754930"/>
            <a:chOff x="-8731" y="6238"/>
            <a:chExt cx="6849269" cy="9754930"/>
          </a:xfrm>
        </p:grpSpPr>
        <p:sp>
          <p:nvSpPr>
            <p:cNvPr id="23" name="TextBox 22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5461837" y="6238"/>
              <a:ext cx="1365634" cy="586693"/>
              <a:chOff x="6070600" y="83064"/>
              <a:chExt cx="1365634" cy="586693"/>
            </a:xfrm>
          </p:grpSpPr>
          <p:sp>
            <p:nvSpPr>
              <p:cNvPr id="27" name="순서도: 다른 페이지 연결선 26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28" name="Pictur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1508" y="83064"/>
                <a:ext cx="1297096" cy="586693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[13/28]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0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145989573" y="2146001094"/>
            <a:ext cx="2145989572" cy="126556289"/>
            <a:chOff x="2145989573" y="2146001094"/>
            <a:chExt cx="2145989572" cy="126556289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8" y="599686"/>
            <a:ext cx="6459803" cy="1192969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/>
          </p:cNvPicPr>
          <p:nvPr/>
        </p:nvPicPr>
        <p:blipFill rotWithShape="1">
          <a:blip r:embed="rId3"/>
          <a:srcRect l="7669" t="18303" r="10122" b="33483"/>
          <a:stretch/>
        </p:blipFill>
        <p:spPr>
          <a:xfrm>
            <a:off x="1134269" y="821531"/>
            <a:ext cx="5105400" cy="685800"/>
          </a:xfrm>
          <a:prstGeom prst="rect">
            <a:avLst/>
          </a:prstGeom>
        </p:spPr>
      </p:pic>
      <p:pic>
        <p:nvPicPr>
          <p:cNvPr id="4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19" y="929481"/>
            <a:ext cx="647700" cy="520700"/>
          </a:xfrm>
          <a:prstGeom prst="rect">
            <a:avLst/>
          </a:prstGeom>
        </p:spPr>
      </p:pic>
      <p:pic>
        <p:nvPicPr>
          <p:cNvPr id="50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69" y="2122450"/>
            <a:ext cx="6096000" cy="487128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365" y="4530882"/>
            <a:ext cx="4401302" cy="219682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286" y="2891890"/>
            <a:ext cx="4548506" cy="1634223"/>
          </a:xfrm>
          <a:prstGeom prst="rect">
            <a:avLst/>
          </a:prstGeom>
        </p:spPr>
      </p:pic>
      <p:pic>
        <p:nvPicPr>
          <p:cNvPr id="23" name="Picture 15"/>
          <p:cNvPicPr>
            <a:picLocks noChangeAspect="1"/>
          </p:cNvPicPr>
          <p:nvPr/>
        </p:nvPicPr>
        <p:blipFill rotWithShape="1">
          <a:blip r:embed="rId8"/>
          <a:srcRect l="13538" t="10577" r="8721" b="31730"/>
          <a:stretch/>
        </p:blipFill>
        <p:spPr>
          <a:xfrm>
            <a:off x="642386" y="2419946"/>
            <a:ext cx="5546305" cy="3667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77942" y="7010515"/>
            <a:ext cx="4729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기준 </a:t>
            </a:r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b="1" spc="-1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표준체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40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 남 </a:t>
            </a:r>
            <a:r>
              <a:rPr lang="ko-KR" altLang="en-US" sz="1000" b="1" spc="-1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자기준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1000" b="1" spc="-1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년납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100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 만기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1000" b="1" spc="-14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50487"/>
              </p:ext>
            </p:extLst>
          </p:nvPr>
        </p:nvGraphicFramePr>
        <p:xfrm>
          <a:off x="343150" y="7301674"/>
          <a:ext cx="6172447" cy="1828260"/>
        </p:xfrm>
        <a:graphic>
          <a:graphicData uri="http://schemas.openxmlformats.org/drawingml/2006/table">
            <a:tbl>
              <a:tblPr firstRow="1" bandRow="1"/>
              <a:tblGrid>
                <a:gridCol w="3581401">
                  <a:extLst>
                    <a:ext uri="{9D8B030D-6E8A-4147-A177-3AD203B41FA5}">
                      <a16:colId xmlns:a16="http://schemas.microsoft.com/office/drawing/2014/main" val="322855118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767071751"/>
                    </a:ext>
                  </a:extLst>
                </a:gridCol>
                <a:gridCol w="876423">
                  <a:extLst>
                    <a:ext uri="{9D8B030D-6E8A-4147-A177-3AD203B41FA5}">
                      <a16:colId xmlns:a16="http://schemas.microsoft.com/office/drawing/2014/main" val="2810234070"/>
                    </a:ext>
                  </a:extLst>
                </a:gridCol>
                <a:gridCol w="876423">
                  <a:extLst>
                    <a:ext uri="{9D8B030D-6E8A-4147-A177-3AD203B41FA5}">
                      <a16:colId xmlns:a16="http://schemas.microsoft.com/office/drawing/2014/main" val="3336270959"/>
                    </a:ext>
                  </a:extLst>
                </a:gridCol>
              </a:tblGrid>
              <a:tr h="188983">
                <a:tc>
                  <a:txBody>
                    <a:bodyPr/>
                    <a:lstStyle>
                      <a:lvl1pPr marL="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3989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879792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1968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759583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199479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63937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07927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51916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b="1" spc="-150" dirty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구분</a:t>
                      </a:r>
                    </a:p>
                  </a:txBody>
                  <a:tcPr marL="37650" marR="18825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>
                      <a:lvl1pPr marL="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3989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879792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1968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759583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199479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63937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07927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51916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b="1" spc="-15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가입금액</a:t>
                      </a:r>
                      <a:endParaRPr lang="ko-KR" altLang="en-US" sz="1200" b="1" spc="-15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0" marR="37650" marT="37830" marB="3783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3728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-15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알반심사</a:t>
                      </a:r>
                      <a:endParaRPr lang="ko-KR" altLang="en-US" sz="1200" b="1" spc="-15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0" marR="37650" marT="37830" marB="3783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>
                      <a:lvl1pPr marL="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3989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879792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1968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759583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199479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63937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07927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51916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8797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-15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간편심사</a:t>
                      </a:r>
                      <a:endParaRPr lang="ko-KR" altLang="en-US" sz="1200" b="1" spc="-15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0" marR="41937" marT="37830" marB="3783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446096"/>
                  </a:ext>
                </a:extLst>
              </a:tr>
              <a:tr h="189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주계약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1,870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1,880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776387"/>
                  </a:ext>
                </a:extLst>
              </a:tr>
              <a:tr h="189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NEW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플러스수술특약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갱신형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1,500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12,158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17,250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45707"/>
                  </a:ext>
                </a:extLst>
              </a:tr>
              <a:tr h="189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비급여암주요치료특약</a:t>
                      </a:r>
                      <a:r>
                        <a:rPr kumimoji="0" lang="en-US" altLang="ko-KR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</a:t>
                      </a:r>
                      <a:r>
                        <a:rPr kumimoji="0" lang="en-US" altLang="ko-KR" sz="8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8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급여전액본인부담포함</a:t>
                      </a:r>
                      <a:r>
                        <a:rPr kumimoji="0" lang="en-US" altLang="ko-KR" sz="8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)(</a:t>
                      </a:r>
                      <a:r>
                        <a:rPr kumimoji="0" lang="ko-KR" altLang="en-US" sz="8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연간</a:t>
                      </a:r>
                      <a:r>
                        <a:rPr kumimoji="0" lang="en-US" altLang="ko-KR" sz="8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8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회한</a:t>
                      </a:r>
                      <a:r>
                        <a:rPr kumimoji="0" lang="en-US" altLang="ko-KR" sz="8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,</a:t>
                      </a:r>
                      <a:r>
                        <a:rPr kumimoji="0" lang="ko-KR" altLang="en-US" sz="8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최대</a:t>
                      </a:r>
                      <a:r>
                        <a:rPr kumimoji="0" lang="en-US" altLang="ko-KR" sz="8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</a:t>
                      </a:r>
                      <a:r>
                        <a:rPr kumimoji="0" lang="ko-KR" altLang="en-US" sz="8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회</a:t>
                      </a:r>
                      <a:r>
                        <a:rPr kumimoji="0" lang="en-US" altLang="ko-KR" sz="8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)(</a:t>
                      </a:r>
                      <a:r>
                        <a:rPr kumimoji="0" lang="ko-KR" altLang="en-US" sz="8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8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8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3,000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9,930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11,910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75844"/>
                  </a:ext>
                </a:extLst>
              </a:tr>
              <a:tr h="189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급여수술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기본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)+(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방법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)+(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원인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갱신형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각</a:t>
                      </a: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1,000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10,920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14,800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87565"/>
                  </a:ext>
                </a:extLst>
              </a:tr>
              <a:tr h="189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암주요치료특약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</a:t>
                      </a:r>
                      <a:r>
                        <a:rPr kumimoji="0" lang="en-US" altLang="ko-KR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기</a:t>
                      </a:r>
                      <a:r>
                        <a:rPr kumimoji="0" lang="en-US" altLang="ko-KR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,</a:t>
                      </a:r>
                      <a:r>
                        <a:rPr kumimoji="0" lang="ko-KR" altLang="en-US" sz="10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갑제외</a:t>
                      </a:r>
                      <a:r>
                        <a:rPr kumimoji="0" lang="en-US" altLang="ko-KR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)+(</a:t>
                      </a:r>
                      <a:r>
                        <a:rPr kumimoji="0" lang="ko-KR" altLang="en-US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기</a:t>
                      </a:r>
                      <a:r>
                        <a:rPr kumimoji="0" lang="en-US" altLang="ko-KR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,</a:t>
                      </a:r>
                      <a:r>
                        <a:rPr kumimoji="0" lang="ko-KR" altLang="en-US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갑</a:t>
                      </a:r>
                      <a:r>
                        <a:rPr kumimoji="0" lang="en-US" altLang="ko-KR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))(</a:t>
                      </a:r>
                      <a:r>
                        <a:rPr kumimoji="0" lang="ko-KR" altLang="en-US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연간</a:t>
                      </a:r>
                      <a:r>
                        <a:rPr kumimoji="0" lang="en-US" altLang="ko-KR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회한</a:t>
                      </a:r>
                      <a:r>
                        <a:rPr kumimoji="0" lang="en-US" altLang="ko-KR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,</a:t>
                      </a:r>
                      <a:r>
                        <a:rPr kumimoji="0" lang="ko-KR" altLang="en-US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최대</a:t>
                      </a:r>
                      <a:r>
                        <a:rPr kumimoji="0" lang="en-US" altLang="ko-KR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</a:t>
                      </a:r>
                      <a:r>
                        <a:rPr kumimoji="0" lang="ko-KR" altLang="en-US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회</a:t>
                      </a:r>
                      <a:r>
                        <a:rPr kumimoji="0" lang="en-US" altLang="ko-KR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)(</a:t>
                      </a:r>
                      <a:r>
                        <a:rPr kumimoji="0" lang="ko-KR" altLang="en-US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10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10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각 </a:t>
                      </a: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2,272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2,723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7758"/>
                  </a:ext>
                </a:extLst>
              </a:tr>
              <a:tr h="205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합계</a:t>
                      </a:r>
                      <a:endParaRPr kumimoji="0" lang="en-US" altLang="ko-KR" sz="12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9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37830" marT="37830" marB="3783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3728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37,142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48,563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2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56745" marT="37830" marB="3783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69725"/>
                  </a:ext>
                </a:extLst>
              </a:tr>
            </a:tbl>
          </a:graphicData>
        </a:graphic>
      </p:graphicFrame>
      <p:grpSp>
        <p:nvGrpSpPr>
          <p:cNvPr id="26" name="그룹 25"/>
          <p:cNvGrpSpPr/>
          <p:nvPr/>
        </p:nvGrpSpPr>
        <p:grpSpPr>
          <a:xfrm>
            <a:off x="-8731" y="6238"/>
            <a:ext cx="6849269" cy="9754930"/>
            <a:chOff x="-8731" y="6238"/>
            <a:chExt cx="6849269" cy="9754930"/>
          </a:xfrm>
        </p:grpSpPr>
        <p:sp>
          <p:nvSpPr>
            <p:cNvPr id="27" name="TextBox 26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5461837" y="6238"/>
              <a:ext cx="1365634" cy="586693"/>
              <a:chOff x="6070600" y="83064"/>
              <a:chExt cx="1365634" cy="586693"/>
            </a:xfrm>
          </p:grpSpPr>
          <p:sp>
            <p:nvSpPr>
              <p:cNvPr id="32" name="순서도: 다른 페이지 연결선 31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33" name="Picture 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01508" y="83064"/>
                <a:ext cx="1297096" cy="586693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[14/28]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" y="627778"/>
            <a:ext cx="6836025" cy="8545836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-8731" y="-16669"/>
            <a:ext cx="6849269" cy="9777837"/>
            <a:chOff x="-8731" y="-16669"/>
            <a:chExt cx="6849269" cy="9777837"/>
          </a:xfrm>
        </p:grpSpPr>
        <p:sp>
          <p:nvSpPr>
            <p:cNvPr id="13" name="TextBox 12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5461837" y="-16669"/>
              <a:ext cx="1365634" cy="586693"/>
              <a:chOff x="6070600" y="60157"/>
              <a:chExt cx="1365634" cy="586693"/>
            </a:xfrm>
          </p:grpSpPr>
          <p:sp>
            <p:nvSpPr>
              <p:cNvPr id="17" name="순서도: 다른 페이지 연결선 16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1508" y="60157"/>
                <a:ext cx="1297096" cy="5866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[15/28]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3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145989573" y="2146001094"/>
            <a:ext cx="2145989572" cy="126556289"/>
            <a:chOff x="2145989573" y="2146001094"/>
            <a:chExt cx="2145989572" cy="126556289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8" y="599686"/>
            <a:ext cx="6459803" cy="1192969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/>
          </p:cNvPicPr>
          <p:nvPr/>
        </p:nvPicPr>
        <p:blipFill rotWithShape="1">
          <a:blip r:embed="rId3"/>
          <a:srcRect l="7669" t="18303" r="10122" b="33483"/>
          <a:stretch/>
        </p:blipFill>
        <p:spPr>
          <a:xfrm>
            <a:off x="1134269" y="821531"/>
            <a:ext cx="5105400" cy="685800"/>
          </a:xfrm>
          <a:prstGeom prst="rect">
            <a:avLst/>
          </a:prstGeom>
        </p:spPr>
      </p:pic>
      <p:pic>
        <p:nvPicPr>
          <p:cNvPr id="4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19" y="929481"/>
            <a:ext cx="647700" cy="520700"/>
          </a:xfrm>
          <a:prstGeom prst="rect">
            <a:avLst/>
          </a:prstGeom>
        </p:spPr>
      </p:pic>
      <p:pic>
        <p:nvPicPr>
          <p:cNvPr id="50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69" y="2122451"/>
            <a:ext cx="6096000" cy="4646034"/>
          </a:xfrm>
          <a:prstGeom prst="rect">
            <a:avLst/>
          </a:prstGeom>
        </p:spPr>
      </p:pic>
      <p:pic>
        <p:nvPicPr>
          <p:cNvPr id="20" name="Picture 16"/>
          <p:cNvPicPr>
            <a:picLocks noChangeAspect="1"/>
          </p:cNvPicPr>
          <p:nvPr/>
        </p:nvPicPr>
        <p:blipFill rotWithShape="1">
          <a:blip r:embed="rId6"/>
          <a:srcRect l="18236" t="10577" r="6764" b="31731"/>
          <a:stretch/>
        </p:blipFill>
        <p:spPr>
          <a:xfrm>
            <a:off x="724273" y="2389842"/>
            <a:ext cx="5439196" cy="372548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59" y="2802731"/>
            <a:ext cx="5391261" cy="213872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459" y="4957167"/>
            <a:ext cx="5391261" cy="168916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77942" y="6734490"/>
            <a:ext cx="4729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기준 </a:t>
            </a:r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b="1" spc="-1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표준체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40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 남 </a:t>
            </a:r>
            <a:r>
              <a:rPr lang="ko-KR" altLang="en-US" sz="1000" b="1" spc="-1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자기준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1000" b="1" spc="-1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년납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100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 만기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1000" b="1" spc="-14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56261"/>
              </p:ext>
            </p:extLst>
          </p:nvPr>
        </p:nvGraphicFramePr>
        <p:xfrm>
          <a:off x="343150" y="6968331"/>
          <a:ext cx="6172447" cy="2148300"/>
        </p:xfrm>
        <a:graphic>
          <a:graphicData uri="http://schemas.openxmlformats.org/drawingml/2006/table">
            <a:tbl>
              <a:tblPr firstRow="1" bandRow="1"/>
              <a:tblGrid>
                <a:gridCol w="3581401">
                  <a:extLst>
                    <a:ext uri="{9D8B030D-6E8A-4147-A177-3AD203B41FA5}">
                      <a16:colId xmlns:a16="http://schemas.microsoft.com/office/drawing/2014/main" val="322855118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767071751"/>
                    </a:ext>
                  </a:extLst>
                </a:gridCol>
                <a:gridCol w="876423">
                  <a:extLst>
                    <a:ext uri="{9D8B030D-6E8A-4147-A177-3AD203B41FA5}">
                      <a16:colId xmlns:a16="http://schemas.microsoft.com/office/drawing/2014/main" val="2810234070"/>
                    </a:ext>
                  </a:extLst>
                </a:gridCol>
                <a:gridCol w="876423">
                  <a:extLst>
                    <a:ext uri="{9D8B030D-6E8A-4147-A177-3AD203B41FA5}">
                      <a16:colId xmlns:a16="http://schemas.microsoft.com/office/drawing/2014/main" val="3336270959"/>
                    </a:ext>
                  </a:extLst>
                </a:gridCol>
              </a:tblGrid>
              <a:tr h="145247">
                <a:tc>
                  <a:txBody>
                    <a:bodyPr/>
                    <a:lstStyle>
                      <a:lvl1pPr marL="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3989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879792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1968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759583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199479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63937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07927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51916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900" b="1" spc="-150" dirty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구분</a:t>
                      </a:r>
                    </a:p>
                  </a:txBody>
                  <a:tcPr marL="37650" marR="18825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>
                      <a:lvl1pPr marL="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3989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879792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1968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759583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199479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63937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07927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51916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900" b="1" spc="-15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가입금액</a:t>
                      </a:r>
                      <a:endParaRPr lang="ko-KR" altLang="en-US" sz="900" b="1" spc="-15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0" marR="37650" marT="37830" marB="3783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3728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spc="-15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알반심사</a:t>
                      </a:r>
                      <a:endParaRPr lang="ko-KR" altLang="en-US" sz="900" b="1" spc="-15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0" marR="37650" marT="37830" marB="3783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>
                      <a:lvl1pPr marL="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3989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879792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1968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759583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199479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63937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07927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51916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8797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spc="-15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간편심사</a:t>
                      </a:r>
                      <a:endParaRPr lang="ko-KR" altLang="en-US" sz="900" b="1" spc="-15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0" marR="41937" marT="37830" marB="3783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446096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주계약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100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1,870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1,880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776387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항암중입자방사선치료특약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5,000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2,300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2,705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45707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비급여암주요치료특약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8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급여전액본인부담포함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)(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연간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회한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,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최대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회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)(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3,000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9,930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11,910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749968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항암방사선치료특약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5,000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12,850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14,800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55306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암직접치료상급종합병원통원특약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연간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30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회한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)(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2,000 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3,820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4,740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71105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소액암진단특약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L+</a:t>
                      </a:r>
                      <a:r>
                        <a:rPr kumimoji="0" lang="ko-KR" altLang="en-US" sz="8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암진단특약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 (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각 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100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1,334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1,596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75844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항암약물치료특약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100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417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479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87565"/>
                  </a:ext>
                </a:extLst>
              </a:tr>
              <a:tr h="156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암주요치료특약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L(</a:t>
                      </a:r>
                      <a:r>
                        <a:rPr kumimoji="0" lang="ko-KR" altLang="en-US" sz="8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기갑제외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)+(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기갑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)(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연간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회한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,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최대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회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)(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각 </a:t>
                      </a: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100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2,272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2,723 </a:t>
                      </a:r>
                      <a:r>
                        <a:rPr kumimoji="0" lang="ko-KR" altLang="en-US" sz="8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8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7758"/>
                  </a:ext>
                </a:extLst>
              </a:tr>
              <a:tr h="1560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합계</a:t>
                      </a:r>
                      <a:endParaRPr kumimoji="0" lang="en-US" altLang="ko-KR" sz="9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9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37830" marT="37830" marB="3783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3728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34,793 </a:t>
                      </a:r>
                      <a:r>
                        <a:rPr kumimoji="0" lang="ko-KR" altLang="en-US" sz="9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9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40,833 </a:t>
                      </a:r>
                      <a:r>
                        <a:rPr kumimoji="0" lang="ko-KR" altLang="en-US" sz="9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9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56745" marT="37830" marB="3783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69725"/>
                  </a:ext>
                </a:extLst>
              </a:tr>
            </a:tbl>
          </a:graphicData>
        </a:graphic>
      </p:graphicFrame>
      <p:grpSp>
        <p:nvGrpSpPr>
          <p:cNvPr id="31" name="그룹 30"/>
          <p:cNvGrpSpPr/>
          <p:nvPr/>
        </p:nvGrpSpPr>
        <p:grpSpPr>
          <a:xfrm>
            <a:off x="-8731" y="-16669"/>
            <a:ext cx="6849269" cy="9777837"/>
            <a:chOff x="-8731" y="-16669"/>
            <a:chExt cx="6849269" cy="9777837"/>
          </a:xfrm>
        </p:grpSpPr>
        <p:sp>
          <p:nvSpPr>
            <p:cNvPr id="32" name="TextBox 31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5461837" y="-16669"/>
              <a:ext cx="1365634" cy="586693"/>
              <a:chOff x="6070600" y="60157"/>
              <a:chExt cx="1365634" cy="586693"/>
            </a:xfrm>
          </p:grpSpPr>
          <p:sp>
            <p:nvSpPr>
              <p:cNvPr id="36" name="순서도: 다른 페이지 연결선 35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37" name="Picture 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01508" y="60157"/>
                <a:ext cx="1297096" cy="5866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[16/28]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6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9" y="598833"/>
            <a:ext cx="6772829" cy="8587804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-8731" y="-16669"/>
            <a:ext cx="6849269" cy="9777837"/>
            <a:chOff x="-8731" y="-16669"/>
            <a:chExt cx="6849269" cy="9777837"/>
          </a:xfrm>
        </p:grpSpPr>
        <p:sp>
          <p:nvSpPr>
            <p:cNvPr id="12" name="TextBox 11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5461837" y="-16669"/>
              <a:ext cx="1365634" cy="586693"/>
              <a:chOff x="6070600" y="60157"/>
              <a:chExt cx="1365634" cy="586693"/>
            </a:xfrm>
          </p:grpSpPr>
          <p:sp>
            <p:nvSpPr>
              <p:cNvPr id="16" name="순서도: 다른 페이지 연결선 15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17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1508" y="60157"/>
                <a:ext cx="1297096" cy="5866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[17/28]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5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145989573" y="2146001094"/>
            <a:ext cx="2145989572" cy="126556289"/>
            <a:chOff x="2145989573" y="2146001094"/>
            <a:chExt cx="2145989572" cy="126556289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8" y="599686"/>
            <a:ext cx="6459803" cy="1192969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/>
          </p:cNvPicPr>
          <p:nvPr/>
        </p:nvPicPr>
        <p:blipFill rotWithShape="1">
          <a:blip r:embed="rId3"/>
          <a:srcRect l="7669" t="18303" r="10122" b="33483"/>
          <a:stretch/>
        </p:blipFill>
        <p:spPr>
          <a:xfrm>
            <a:off x="1134269" y="821531"/>
            <a:ext cx="5105400" cy="685800"/>
          </a:xfrm>
          <a:prstGeom prst="rect">
            <a:avLst/>
          </a:prstGeom>
        </p:spPr>
      </p:pic>
      <p:pic>
        <p:nvPicPr>
          <p:cNvPr id="4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19" y="929481"/>
            <a:ext cx="647700" cy="520700"/>
          </a:xfrm>
          <a:prstGeom prst="rect">
            <a:avLst/>
          </a:prstGeom>
        </p:spPr>
      </p:pic>
      <p:pic>
        <p:nvPicPr>
          <p:cNvPr id="50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69" y="2122450"/>
            <a:ext cx="6096000" cy="53829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77942" y="7526072"/>
            <a:ext cx="4729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기준 </a:t>
            </a:r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b="1" spc="-1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표준체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40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 남 </a:t>
            </a:r>
            <a:r>
              <a:rPr lang="ko-KR" altLang="en-US" sz="1000" b="1" spc="-1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자기준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lang="ko-KR" altLang="en-US" sz="1000" b="1" spc="-14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년납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100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 만기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1000" b="1" spc="-14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00208"/>
              </p:ext>
            </p:extLst>
          </p:nvPr>
        </p:nvGraphicFramePr>
        <p:xfrm>
          <a:off x="343150" y="7817231"/>
          <a:ext cx="6172447" cy="1310100"/>
        </p:xfrm>
        <a:graphic>
          <a:graphicData uri="http://schemas.openxmlformats.org/drawingml/2006/table">
            <a:tbl>
              <a:tblPr firstRow="1" bandRow="1"/>
              <a:tblGrid>
                <a:gridCol w="3581401">
                  <a:extLst>
                    <a:ext uri="{9D8B030D-6E8A-4147-A177-3AD203B41FA5}">
                      <a16:colId xmlns:a16="http://schemas.microsoft.com/office/drawing/2014/main" val="322855118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767071751"/>
                    </a:ext>
                  </a:extLst>
                </a:gridCol>
                <a:gridCol w="876423">
                  <a:extLst>
                    <a:ext uri="{9D8B030D-6E8A-4147-A177-3AD203B41FA5}">
                      <a16:colId xmlns:a16="http://schemas.microsoft.com/office/drawing/2014/main" val="2810234070"/>
                    </a:ext>
                  </a:extLst>
                </a:gridCol>
                <a:gridCol w="876423">
                  <a:extLst>
                    <a:ext uri="{9D8B030D-6E8A-4147-A177-3AD203B41FA5}">
                      <a16:colId xmlns:a16="http://schemas.microsoft.com/office/drawing/2014/main" val="3336270959"/>
                    </a:ext>
                  </a:extLst>
                </a:gridCol>
              </a:tblGrid>
              <a:tr h="188983">
                <a:tc>
                  <a:txBody>
                    <a:bodyPr/>
                    <a:lstStyle>
                      <a:lvl1pPr marL="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3989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879792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1968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759583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199479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63937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07927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51916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b="1" spc="-150" dirty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구분</a:t>
                      </a:r>
                    </a:p>
                  </a:txBody>
                  <a:tcPr marL="37650" marR="18825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>
                      <a:lvl1pPr marL="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3989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879792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1968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759583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199479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63937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07927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51916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b="1" spc="-15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가입금액</a:t>
                      </a:r>
                      <a:endParaRPr lang="ko-KR" altLang="en-US" sz="1200" b="1" spc="-15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0" marR="37650" marT="37830" marB="3783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3728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-15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알반심사</a:t>
                      </a:r>
                      <a:endParaRPr lang="ko-KR" altLang="en-US" sz="1200" b="1" spc="-15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0" marR="37650" marT="37830" marB="3783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>
                      <a:lvl1pPr marL="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1pPr>
                      <a:lvl2pPr marL="43989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2pPr>
                      <a:lvl3pPr marL="879792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3pPr>
                      <a:lvl4pPr marL="131968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4pPr>
                      <a:lvl5pPr marL="1759583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5pPr>
                      <a:lvl6pPr marL="2199479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6pPr>
                      <a:lvl7pPr marL="2639375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7pPr>
                      <a:lvl8pPr marL="3079270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8pPr>
                      <a:lvl9pPr marL="3519167" algn="l" defTabSz="879792" rtl="0" eaLnBrk="1" latinLnBrk="1" hangingPunct="1">
                        <a:defRPr sz="1732" kern="1200">
                          <a:solidFill>
                            <a:schemeClr val="dk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8797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-15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간편심사</a:t>
                      </a:r>
                      <a:endParaRPr lang="ko-KR" altLang="en-US" sz="1200" b="1" spc="-15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0" marR="41937" marT="37830" marB="3783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446096"/>
                  </a:ext>
                </a:extLst>
              </a:tr>
              <a:tr h="189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주계약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1,870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1,880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776387"/>
                  </a:ext>
                </a:extLst>
              </a:tr>
              <a:tr h="189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질병장해보장특약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L (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무해약환급금형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  </a:t>
                      </a:r>
                      <a:r>
                        <a:rPr kumimoji="0" lang="en-US" altLang="ko-KR" sz="9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※</a:t>
                      </a:r>
                      <a:r>
                        <a:rPr kumimoji="0" lang="ko-KR" altLang="en-US" sz="9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간편의경우</a:t>
                      </a:r>
                      <a:r>
                        <a:rPr kumimoji="0" lang="ko-KR" altLang="en-US" sz="9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kumimoji="0" lang="en-US" altLang="ko-KR" sz="9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80</a:t>
                      </a:r>
                      <a:r>
                        <a:rPr kumimoji="0" lang="ko-KR" altLang="en-US" sz="90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세만기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2,000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20,080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8,520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45707"/>
                  </a:ext>
                </a:extLst>
              </a:tr>
              <a:tr h="189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NEW</a:t>
                      </a:r>
                      <a:r>
                        <a:rPr kumimoji="0" lang="ko-KR" altLang="en-US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플러스수술특약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(</a:t>
                      </a:r>
                      <a:r>
                        <a:rPr kumimoji="0" lang="ko-KR" altLang="en-US" sz="1050" b="0" i="0" u="none" strike="noStrike" kern="1200" cap="none" spc="-150" normalizeH="0" baseline="0" noProof="0" dirty="0" err="1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갱신형</a:t>
                      </a:r>
                      <a:r>
                        <a:rPr kumimoji="0" lang="en-US" altLang="ko-KR" sz="105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)</a:t>
                      </a:r>
                      <a:endParaRPr kumimoji="0" lang="en-US" altLang="ko-KR" sz="105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1,000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만원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8,100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11,500 </a:t>
                      </a:r>
                      <a:r>
                        <a:rPr kumimoji="0" lang="ko-KR" altLang="en-US" sz="11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1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75844"/>
                  </a:ext>
                </a:extLst>
              </a:tr>
              <a:tr h="205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합계</a:t>
                      </a:r>
                      <a:endParaRPr kumimoji="0" lang="en-US" altLang="ko-KR" sz="12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37830" marR="18916" marT="37830" marB="3783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9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37830" marT="37830" marB="37830" anchor="ctr">
                    <a:lnL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3728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30,050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21,900 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solidFill>
                              <a:srgbClr val="FFFF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원</a:t>
                      </a:r>
                      <a:endParaRPr kumimoji="0" lang="en-US" altLang="ko-KR" sz="1200" b="0" i="0" u="none" strike="noStrike" kern="1200" cap="none" spc="-150" normalizeH="0" baseline="0" noProof="0" dirty="0">
                        <a:ln>
                          <a:solidFill>
                            <a:srgbClr val="FFFF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교보서체 Bold" panose="020B0600000101010101" pitchFamily="50" charset="-127"/>
                        <a:ea typeface="교보서체 Bold" panose="020B0600000101010101" pitchFamily="50" charset="-127"/>
                        <a:cs typeface="+mn-cs"/>
                      </a:endParaRPr>
                    </a:p>
                  </a:txBody>
                  <a:tcPr marL="0" marR="56745" marT="37830" marB="3783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69725"/>
                  </a:ext>
                </a:extLst>
              </a:tr>
            </a:tbl>
          </a:graphicData>
        </a:graphic>
      </p:graphicFrame>
      <p:pic>
        <p:nvPicPr>
          <p:cNvPr id="20" name="Picture 18"/>
          <p:cNvPicPr>
            <a:picLocks noChangeAspect="1"/>
          </p:cNvPicPr>
          <p:nvPr/>
        </p:nvPicPr>
        <p:blipFill rotWithShape="1">
          <a:blip r:embed="rId6"/>
          <a:srcRect l="17614" t="14423" r="10309" b="27884"/>
          <a:stretch/>
        </p:blipFill>
        <p:spPr>
          <a:xfrm>
            <a:off x="610067" y="2405359"/>
            <a:ext cx="5638800" cy="38100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52" y="2762546"/>
            <a:ext cx="5463917" cy="4404383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-8731" y="-16669"/>
            <a:ext cx="6849269" cy="9777837"/>
            <a:chOff x="-8731" y="-16669"/>
            <a:chExt cx="6849269" cy="9777837"/>
          </a:xfrm>
        </p:grpSpPr>
        <p:sp>
          <p:nvSpPr>
            <p:cNvPr id="28" name="TextBox 27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5461837" y="-16669"/>
              <a:ext cx="1365634" cy="586693"/>
              <a:chOff x="6070600" y="60157"/>
              <a:chExt cx="1365634" cy="586693"/>
            </a:xfrm>
          </p:grpSpPr>
          <p:sp>
            <p:nvSpPr>
              <p:cNvPr id="33" name="순서도: 다른 페이지 연결선 32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34" name="Picture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1508" y="60157"/>
                <a:ext cx="1297096" cy="5866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[18/28]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145989573" y="2146001094"/>
            <a:ext cx="2145989572" cy="126556289"/>
            <a:chOff x="2145989573" y="2146001094"/>
            <a:chExt cx="2145989572" cy="126556289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8" y="599686"/>
            <a:ext cx="6459803" cy="1192969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-8731" y="-16669"/>
            <a:ext cx="6849269" cy="9777837"/>
            <a:chOff x="-8731" y="-16669"/>
            <a:chExt cx="6849269" cy="9777837"/>
          </a:xfrm>
        </p:grpSpPr>
        <p:sp>
          <p:nvSpPr>
            <p:cNvPr id="28" name="TextBox 27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5461837" y="-16669"/>
              <a:ext cx="1365634" cy="586693"/>
              <a:chOff x="6070600" y="60157"/>
              <a:chExt cx="1365634" cy="586693"/>
            </a:xfrm>
          </p:grpSpPr>
          <p:sp>
            <p:nvSpPr>
              <p:cNvPr id="33" name="순서도: 다른 페이지 연결선 32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34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1508" y="60157"/>
                <a:ext cx="1297096" cy="5866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[19/28]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4"/>
          <a:srcRect l="8620" t="17983" r="11055" b="34649"/>
          <a:stretch/>
        </p:blipFill>
        <p:spPr>
          <a:xfrm>
            <a:off x="908050" y="821531"/>
            <a:ext cx="5029200" cy="685800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69" y="3522235"/>
            <a:ext cx="2082800" cy="2222500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 rotWithShape="1">
          <a:blip r:embed="rId6"/>
          <a:srcRect l="3454" t="9273" r="3254" b="13445"/>
          <a:stretch/>
        </p:blipFill>
        <p:spPr>
          <a:xfrm>
            <a:off x="448469" y="2162145"/>
            <a:ext cx="5943600" cy="990600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71" y="3990786"/>
            <a:ext cx="1890983" cy="1573704"/>
          </a:xfrm>
          <a:prstGeom prst="rect">
            <a:avLst/>
          </a:prstGeom>
        </p:spPr>
      </p:pic>
      <p:pic>
        <p:nvPicPr>
          <p:cNvPr id="23" name="Picture 10"/>
          <p:cNvPicPr>
            <a:picLocks noChangeAspect="1"/>
          </p:cNvPicPr>
          <p:nvPr/>
        </p:nvPicPr>
        <p:blipFill rotWithShape="1">
          <a:blip r:embed="rId8"/>
          <a:srcRect l="42767" t="19251" r="26832" b="31735"/>
          <a:stretch/>
        </p:blipFill>
        <p:spPr>
          <a:xfrm>
            <a:off x="829469" y="3640930"/>
            <a:ext cx="914400" cy="304801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5" y="4231919"/>
            <a:ext cx="2411321" cy="1180278"/>
          </a:xfrm>
          <a:prstGeom prst="rect">
            <a:avLst/>
          </a:prstGeom>
        </p:spPr>
      </p:pic>
      <p:pic>
        <p:nvPicPr>
          <p:cNvPr id="3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257" y="3522235"/>
            <a:ext cx="2082800" cy="2222500"/>
          </a:xfrm>
          <a:prstGeom prst="rect">
            <a:avLst/>
          </a:prstGeom>
        </p:spPr>
      </p:pic>
      <p:pic>
        <p:nvPicPr>
          <p:cNvPr id="3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45" y="3522235"/>
            <a:ext cx="2082800" cy="2222500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7469" y="3990786"/>
            <a:ext cx="1890983" cy="157370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 rotWithShape="1">
          <a:blip r:embed="rId10"/>
          <a:srcRect l="36982" t="18867" r="22631" b="33100"/>
          <a:stretch/>
        </p:blipFill>
        <p:spPr>
          <a:xfrm>
            <a:off x="2886869" y="3640931"/>
            <a:ext cx="1143000" cy="30480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 rotWithShape="1">
          <a:blip r:embed="rId11"/>
          <a:srcRect l="17852" r="10596"/>
          <a:stretch/>
        </p:blipFill>
        <p:spPr>
          <a:xfrm>
            <a:off x="2582068" y="4302144"/>
            <a:ext cx="1752601" cy="1167587"/>
          </a:xfrm>
          <a:prstGeom prst="rect">
            <a:avLst/>
          </a:prstGeom>
        </p:spPr>
      </p:pic>
      <p:pic>
        <p:nvPicPr>
          <p:cNvPr id="42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3278" y="4041551"/>
            <a:ext cx="2563615" cy="342661"/>
          </a:xfrm>
          <a:prstGeom prst="rect">
            <a:avLst/>
          </a:prstGeom>
        </p:spPr>
      </p:pic>
      <p:pic>
        <p:nvPicPr>
          <p:cNvPr id="45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975" y="3990074"/>
            <a:ext cx="1890983" cy="1573704"/>
          </a:xfrm>
          <a:prstGeom prst="rect">
            <a:avLst/>
          </a:prstGeom>
        </p:spPr>
      </p:pic>
      <p:pic>
        <p:nvPicPr>
          <p:cNvPr id="44" name="Picture 17"/>
          <p:cNvPicPr>
            <a:picLocks noChangeAspect="1"/>
          </p:cNvPicPr>
          <p:nvPr/>
        </p:nvPicPr>
        <p:blipFill rotWithShape="1">
          <a:blip r:embed="rId13"/>
          <a:srcRect l="43192" t="7143" r="26170" b="19388"/>
          <a:stretch/>
        </p:blipFill>
        <p:spPr>
          <a:xfrm>
            <a:off x="5133267" y="3549970"/>
            <a:ext cx="914400" cy="457200"/>
          </a:xfrm>
          <a:prstGeom prst="rect">
            <a:avLst/>
          </a:prstGeom>
        </p:spPr>
      </p:pic>
      <p:pic>
        <p:nvPicPr>
          <p:cNvPr id="41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5761" y="4244610"/>
            <a:ext cx="2424012" cy="1408719"/>
          </a:xfrm>
          <a:prstGeom prst="rect">
            <a:avLst/>
          </a:prstGeom>
        </p:spPr>
      </p:pic>
      <p:pic>
        <p:nvPicPr>
          <p:cNvPr id="43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0776" y="4021931"/>
            <a:ext cx="2563615" cy="34266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140090" y="6183332"/>
            <a:ext cx="5100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spc="-150" dirty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[</a:t>
            </a:r>
            <a:r>
              <a:rPr lang="ko-KR" altLang="en-US" sz="1200" b="1" spc="-150" dirty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기준 </a:t>
            </a:r>
            <a:r>
              <a:rPr lang="en-US" altLang="ko-KR" sz="1200" b="1" spc="-150" dirty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: </a:t>
            </a:r>
            <a:r>
              <a:rPr lang="ko-KR" altLang="en-US" sz="1200" b="1" spc="-150" dirty="0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주계약보험가입금액 </a:t>
            </a:r>
            <a:r>
              <a:rPr lang="en-US" altLang="ko-KR" sz="1200" b="1" spc="-150" dirty="0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1</a:t>
            </a:r>
            <a:r>
              <a:rPr lang="ko-KR" altLang="en-US" sz="1200" b="1" spc="-150" dirty="0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억원</a:t>
            </a:r>
            <a:r>
              <a:rPr lang="en-US" altLang="ko-KR" sz="1200" b="1" spc="-150" dirty="0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, </a:t>
            </a:r>
            <a:r>
              <a:rPr lang="ko-KR" altLang="en-US" sz="1200" b="1" spc="-150" dirty="0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남자</a:t>
            </a:r>
            <a:r>
              <a:rPr lang="en-US" altLang="ko-KR" sz="1200" b="1" spc="-150" dirty="0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40</a:t>
            </a:r>
            <a:r>
              <a:rPr lang="ko-KR" altLang="en-US" sz="1200" b="1" spc="-150" dirty="0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세</a:t>
            </a:r>
            <a:r>
              <a:rPr lang="en-US" altLang="ko-KR" sz="1200" b="1" spc="-150" dirty="0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, </a:t>
            </a:r>
            <a:r>
              <a:rPr lang="ko-KR" altLang="en-US" sz="1200" b="1" spc="-150" dirty="0" err="1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표준체</a:t>
            </a:r>
            <a:r>
              <a:rPr lang="en-US" altLang="ko-KR" sz="1200" b="1" spc="-150" dirty="0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, 10</a:t>
            </a:r>
            <a:r>
              <a:rPr lang="ko-KR" altLang="en-US" sz="1200" b="1" spc="-150" dirty="0" err="1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년납</a:t>
            </a:r>
            <a:r>
              <a:rPr lang="en-US" altLang="ko-KR" sz="1200" b="1" spc="-150" dirty="0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, </a:t>
            </a:r>
            <a:r>
              <a:rPr lang="ko-KR" altLang="en-US" sz="1200" b="1" spc="-150" dirty="0" err="1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월납</a:t>
            </a:r>
            <a:r>
              <a:rPr lang="en-US" altLang="ko-KR" sz="1200" b="1" spc="-150" dirty="0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, </a:t>
            </a:r>
            <a:r>
              <a:rPr lang="ko-KR" altLang="en-US" sz="1200" b="1" spc="-150" dirty="0" err="1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세전</a:t>
            </a:r>
            <a:r>
              <a:rPr lang="en-US" altLang="ko-KR" sz="1200" b="1" spc="-150" dirty="0" smtClean="0">
                <a:ln>
                  <a:solidFill>
                    <a:srgbClr val="6CB327">
                      <a:alpha val="0"/>
                    </a:srgbClr>
                  </a:solidFill>
                </a:ln>
                <a:latin typeface="교보서체 Light" panose="020B0600000101010101" pitchFamily="50" charset="-127"/>
                <a:ea typeface="교보서체 Light" panose="020B0600000101010101" pitchFamily="50" charset="-127"/>
              </a:rPr>
              <a:t>]</a:t>
            </a:r>
            <a:endParaRPr lang="ko-KR" altLang="en-US" sz="1200" b="1" spc="-150" dirty="0">
              <a:ln>
                <a:solidFill>
                  <a:srgbClr val="6CB327">
                    <a:alpha val="0"/>
                  </a:srgbClr>
                </a:solidFill>
              </a:ln>
              <a:latin typeface="교보서체 Light" panose="020B0600000101010101" pitchFamily="50" charset="-127"/>
              <a:ea typeface="교보서체 Light" panose="020B0600000101010101" pitchFamily="50" charset="-127"/>
            </a:endParaRP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08336"/>
              </p:ext>
            </p:extLst>
          </p:nvPr>
        </p:nvGraphicFramePr>
        <p:xfrm>
          <a:off x="720476" y="6501078"/>
          <a:ext cx="5435373" cy="2157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8011">
                  <a:extLst>
                    <a:ext uri="{9D8B030D-6E8A-4147-A177-3AD203B41FA5}">
                      <a16:colId xmlns:a16="http://schemas.microsoft.com/office/drawing/2014/main" val="2390119400"/>
                    </a:ext>
                  </a:extLst>
                </a:gridCol>
                <a:gridCol w="1196174">
                  <a:extLst>
                    <a:ext uri="{9D8B030D-6E8A-4147-A177-3AD203B41FA5}">
                      <a16:colId xmlns:a16="http://schemas.microsoft.com/office/drawing/2014/main" val="805563350"/>
                    </a:ext>
                  </a:extLst>
                </a:gridCol>
                <a:gridCol w="1196174">
                  <a:extLst>
                    <a:ext uri="{9D8B030D-6E8A-4147-A177-3AD203B41FA5}">
                      <a16:colId xmlns:a16="http://schemas.microsoft.com/office/drawing/2014/main" val="2392949525"/>
                    </a:ext>
                  </a:extLst>
                </a:gridCol>
                <a:gridCol w="1196174">
                  <a:extLst>
                    <a:ext uri="{9D8B030D-6E8A-4147-A177-3AD203B41FA5}">
                      <a16:colId xmlns:a16="http://schemas.microsoft.com/office/drawing/2014/main" val="766195673"/>
                    </a:ext>
                  </a:extLst>
                </a:gridCol>
                <a:gridCol w="1048840">
                  <a:extLst>
                    <a:ext uri="{9D8B030D-6E8A-4147-A177-3AD203B41FA5}">
                      <a16:colId xmlns:a16="http://schemas.microsoft.com/office/drawing/2014/main" val="1173348641"/>
                    </a:ext>
                  </a:extLst>
                </a:gridCol>
              </a:tblGrid>
              <a:tr h="35522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</a:t>
                      </a:r>
                      <a:r>
                        <a:rPr lang="ko-KR" altLang="en-US" sz="110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형</a:t>
                      </a:r>
                      <a:r>
                        <a:rPr lang="en-US" altLang="ko-KR" sz="110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,</a:t>
                      </a:r>
                      <a:r>
                        <a:rPr lang="en-US" altLang="ko-KR" sz="1100" u="none" strike="noStrike" spc="-150" baseline="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 </a:t>
                      </a:r>
                      <a:r>
                        <a:rPr lang="ko-KR" altLang="en-US" sz="1100" u="none" strike="noStrike" spc="-150" baseline="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치료비</a:t>
                      </a:r>
                      <a:r>
                        <a:rPr lang="en-US" altLang="ko-KR" sz="1100" u="none" strike="noStrike" spc="-150" baseline="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30%</a:t>
                      </a:r>
                      <a:r>
                        <a:rPr lang="ko-KR" altLang="en-US" sz="1100" u="none" strike="noStrike" spc="-150" baseline="0" dirty="0" err="1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지급형</a:t>
                      </a:r>
                      <a:r>
                        <a:rPr lang="en-US" altLang="ko-KR" sz="1100" u="none" strike="noStrike" spc="-150" baseline="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, </a:t>
                      </a:r>
                      <a:r>
                        <a:rPr lang="ko-KR" altLang="en-US" sz="1100" u="none" strike="noStrike" spc="-150" dirty="0" err="1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일반가입</a:t>
                      </a:r>
                      <a:r>
                        <a:rPr lang="en-US" altLang="ko-KR" sz="110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</a:t>
                      </a:r>
                      <a:r>
                        <a:rPr lang="ko-KR" altLang="en-US" sz="1100" u="none" strike="noStrike" spc="-150" dirty="0" err="1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월납</a:t>
                      </a:r>
                      <a:r>
                        <a:rPr lang="ko-KR" altLang="en-US" sz="110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 보험료 </a:t>
                      </a:r>
                      <a:r>
                        <a:rPr lang="en-US" altLang="ko-KR" sz="110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: 822,000</a:t>
                      </a:r>
                      <a:r>
                        <a:rPr lang="ko-KR" altLang="en-US" sz="110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  <a:r>
                        <a:rPr lang="en-US" altLang="ko-KR" sz="110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)</a:t>
                      </a:r>
                      <a:endParaRPr lang="ko-KR" altLang="en-US" sz="11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837913"/>
                  </a:ext>
                </a:extLst>
              </a:tr>
              <a:tr h="349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u="none" strike="noStrike" spc="-150" dirty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기간</a:t>
                      </a:r>
                      <a:endParaRPr lang="ko-KR" altLang="en-US" sz="1200" b="1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AA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가입금액</a:t>
                      </a:r>
                      <a:endParaRPr lang="en-US" altLang="ko-KR" sz="1200" u="none" strike="noStrike" spc="-150" dirty="0" smtClean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AA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u="none" strike="noStrike" spc="-150" dirty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납입보험료</a:t>
                      </a:r>
                      <a:endParaRPr lang="ko-KR" altLang="en-US" sz="1200" b="1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AA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u="none" strike="noStrike" spc="-150" dirty="0" err="1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해약환급금</a:t>
                      </a:r>
                      <a:endParaRPr lang="ko-KR" altLang="en-US" sz="1200" b="1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AA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u="none" strike="noStrike" spc="-150" dirty="0" err="1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환급률</a:t>
                      </a:r>
                      <a:endParaRPr lang="ko-KR" altLang="en-US" sz="1200" b="1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A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196164"/>
                  </a:ext>
                </a:extLst>
              </a:tr>
              <a:tr h="363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7</a:t>
                      </a:r>
                      <a:r>
                        <a:rPr lang="ko-KR" altLang="en-US" sz="120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년</a:t>
                      </a:r>
                      <a:endParaRPr lang="ko-KR" altLang="en-US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AA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100,000</a:t>
                      </a:r>
                      <a:r>
                        <a:rPr lang="ko-KR" altLang="en-US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천원</a:t>
                      </a:r>
                      <a:endParaRPr lang="en-US" altLang="ko-KR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69,045,000</a:t>
                      </a:r>
                      <a:r>
                        <a:rPr lang="ko-KR" altLang="en-US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  <a:endParaRPr lang="en-US" altLang="ko-KR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2,617</a:t>
                      </a:r>
                      <a:r>
                        <a:rPr lang="ko-KR" altLang="en-US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endParaRPr lang="en-US" altLang="ko-KR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37.9%</a:t>
                      </a:r>
                      <a:endParaRPr lang="en-US" altLang="ko-KR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36504"/>
                  </a:ext>
                </a:extLst>
              </a:tr>
              <a:tr h="363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10</a:t>
                      </a:r>
                      <a:r>
                        <a:rPr lang="ko-KR" altLang="en-US" sz="120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년</a:t>
                      </a:r>
                      <a:endParaRPr lang="ko-KR" altLang="en-US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A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98,640,000</a:t>
                      </a:r>
                      <a:r>
                        <a:rPr lang="ko-KR" altLang="en-US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  <a:endParaRPr lang="en-US" altLang="ko-KR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11,224</a:t>
                      </a:r>
                      <a:r>
                        <a:rPr lang="ko-KR" altLang="en-US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endParaRPr lang="en-US" altLang="ko-KR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113.8%</a:t>
                      </a:r>
                      <a:endParaRPr lang="en-US" altLang="ko-KR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18881"/>
                  </a:ext>
                </a:extLst>
              </a:tr>
              <a:tr h="363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15</a:t>
                      </a:r>
                      <a:r>
                        <a:rPr lang="ko-KR" altLang="en-US" sz="120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년</a:t>
                      </a:r>
                      <a:endParaRPr lang="ko-KR" altLang="en-US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A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98,640,000</a:t>
                      </a:r>
                      <a:r>
                        <a:rPr lang="ko-KR" altLang="en-US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  <a:endParaRPr lang="en-US" altLang="ko-KR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11,585</a:t>
                      </a:r>
                      <a:r>
                        <a:rPr lang="ko-KR" altLang="en-US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endParaRPr lang="en-US" altLang="ko-KR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117.4%</a:t>
                      </a:r>
                      <a:endParaRPr lang="en-US" altLang="ko-KR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21734"/>
                  </a:ext>
                </a:extLst>
              </a:tr>
              <a:tr h="363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u="none" strike="noStrike" spc="-150" dirty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20</a:t>
                      </a:r>
                      <a:r>
                        <a:rPr lang="ko-KR" altLang="en-US" sz="1200" u="none" strike="noStrike" spc="-150" dirty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년</a:t>
                      </a:r>
                      <a:endParaRPr lang="ko-KR" altLang="en-US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BA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98,640,000</a:t>
                      </a:r>
                      <a:r>
                        <a:rPr lang="ko-KR" altLang="en-US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  <a:endParaRPr lang="en-US" altLang="ko-KR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11,905</a:t>
                      </a:r>
                      <a:r>
                        <a:rPr lang="ko-KR" altLang="en-US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endParaRPr lang="en-US" altLang="ko-KR" sz="1200" b="0" i="0" u="none" strike="noStrike" spc="-150" dirty="0">
                        <a:ln>
                          <a:solidFill>
                            <a:schemeClr val="dk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spc="-150" dirty="0" smtClean="0">
                          <a:ln>
                            <a:solidFill>
                              <a:schemeClr val="dk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120.7%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529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00316326" y="1700410880"/>
            <a:ext cx="1700192370" cy="1700192370"/>
            <a:chOff x="1731569431" y="1731612585"/>
            <a:chExt cx="1731569430" cy="1731569430"/>
          </a:xfrm>
        </p:grpSpPr>
      </p:grpSp>
      <p:grpSp>
        <p:nvGrpSpPr>
          <p:cNvPr id="19" name="Group 19"/>
          <p:cNvGrpSpPr/>
          <p:nvPr/>
        </p:nvGrpSpPr>
        <p:grpSpPr>
          <a:xfrm>
            <a:off x="-1700192371" y="-1700192371"/>
            <a:ext cx="1700192370" cy="1700192370"/>
            <a:chOff x="-1731569431" y="-1731569431"/>
            <a:chExt cx="1731569430" cy="1731569430"/>
          </a:xfrm>
        </p:grpSpPr>
      </p:grpSp>
      <p:grpSp>
        <p:nvGrpSpPr>
          <p:cNvPr id="21" name="Group 21"/>
          <p:cNvGrpSpPr/>
          <p:nvPr/>
        </p:nvGrpSpPr>
        <p:grpSpPr>
          <a:xfrm>
            <a:off x="1700316326" y="1700410880"/>
            <a:ext cx="1700192370" cy="1700192370"/>
            <a:chOff x="1731569431" y="1731612585"/>
            <a:chExt cx="1731569430" cy="1731569430"/>
          </a:xfrm>
        </p:grpSpPr>
      </p:grpSp>
      <p:pic>
        <p:nvPicPr>
          <p:cNvPr id="27" name="Picture 5"/>
          <p:cNvPicPr>
            <a:picLocks noChangeAspect="1"/>
          </p:cNvPicPr>
          <p:nvPr/>
        </p:nvPicPr>
        <p:blipFill rotWithShape="1">
          <a:blip r:embed="rId3"/>
          <a:srcRect l="18264" t="10424" r="14025" b="35444"/>
          <a:stretch/>
        </p:blipFill>
        <p:spPr>
          <a:xfrm>
            <a:off x="1515268" y="516730"/>
            <a:ext cx="3962401" cy="533401"/>
          </a:xfrm>
          <a:prstGeom prst="rect">
            <a:avLst/>
          </a:prstGeom>
        </p:spPr>
      </p:pic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148168"/>
              </p:ext>
            </p:extLst>
          </p:nvPr>
        </p:nvGraphicFramePr>
        <p:xfrm>
          <a:off x="219207" y="1354934"/>
          <a:ext cx="6401462" cy="739139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1662">
                  <a:extLst>
                    <a:ext uri="{9D8B030D-6E8A-4147-A177-3AD203B41FA5}">
                      <a16:colId xmlns:a16="http://schemas.microsoft.com/office/drawing/2014/main" val="113758547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00629319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83236018"/>
                    </a:ext>
                  </a:extLst>
                </a:gridCol>
              </a:tblGrid>
              <a:tr h="30133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spc="-150" baseline="0" dirty="0" smtClean="0">
                          <a:ln>
                            <a:solidFill>
                              <a:srgbClr val="00206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구분</a:t>
                      </a:r>
                      <a:endParaRPr lang="ko-KR" altLang="en-US" sz="1100" b="1" i="0" u="none" strike="noStrike" spc="-150" baseline="0" dirty="0">
                        <a:ln>
                          <a:solidFill>
                            <a:srgbClr val="00206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70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04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spc="-150" baseline="0" dirty="0">
                          <a:ln>
                            <a:solidFill>
                              <a:srgbClr val="00206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상품명</a:t>
                      </a:r>
                    </a:p>
                  </a:txBody>
                  <a:tcPr marL="0" marR="0" marT="7057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04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spc="-150" baseline="0" dirty="0">
                          <a:ln>
                            <a:solidFill>
                              <a:srgbClr val="00206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주요내용</a:t>
                      </a:r>
                    </a:p>
                  </a:txBody>
                  <a:tcPr marL="0" marR="0" marT="7057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90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01993"/>
                  </a:ext>
                </a:extLst>
              </a:tr>
              <a:tr h="11230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</a:t>
                      </a:r>
                      <a:endParaRPr lang="en-US" altLang="ko-KR" sz="11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족</a:t>
                      </a:r>
                      <a:endParaRPr lang="en-US" altLang="ko-KR" sz="11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</a:t>
                      </a:r>
                      <a:endParaRPr lang="en-US" altLang="ko-KR" sz="11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활</a:t>
                      </a:r>
                      <a:endParaRPr lang="en-US" altLang="ko-KR" sz="11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</a:t>
                      </a:r>
                      <a:endParaRPr lang="en-US" altLang="ko-KR" sz="11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</a:t>
                      </a:r>
                      <a:endParaRPr lang="en-US" altLang="ko-KR" sz="11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3335" marB="3333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7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0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ko-KR" altLang="en-US" sz="10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</a:t>
                      </a:r>
                      <a:r>
                        <a:rPr lang="ko-KR" altLang="en-US" sz="1400" b="1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교보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(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간편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)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밸류업종신보험  </a:t>
                      </a:r>
                      <a:r>
                        <a:rPr lang="en-US" altLang="ko-KR" sz="10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(</a:t>
                      </a:r>
                      <a:r>
                        <a:rPr lang="ko-KR" altLang="en-US" sz="10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무배당</a:t>
                      </a:r>
                      <a:r>
                        <a:rPr lang="en-US" altLang="ko-KR" sz="10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) </a:t>
                      </a:r>
                      <a:endParaRPr lang="en-US" altLang="ko-KR" sz="800" b="1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Light" panose="020B0600000101010101" pitchFamily="50" charset="-127"/>
                        <a:ea typeface="교보서체 Light" panose="020B0600000101010101" pitchFamily="50" charset="-127"/>
                      </a:endParaRPr>
                    </a:p>
                  </a:txBody>
                  <a:tcPr marL="0" marR="0" marT="33335" marB="3333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0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· 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매년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10% 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정률 체증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으로 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완납시점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사망보험금  약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640%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체증 </a:t>
                      </a:r>
                      <a:endParaRPr lang="en-US" altLang="ko-KR" sz="1050" b="0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· 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7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년시점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환급률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   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100%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        /     10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년시점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환급률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 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107.5%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   15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년시점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환급률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107.7%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   /     20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년시점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환급률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 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108.6%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·  7</a:t>
                      </a:r>
                      <a:r>
                        <a:rPr lang="ko-KR" altLang="en-US" sz="1050" b="1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년이후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장기요양전환 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/   </a:t>
                      </a:r>
                      <a:r>
                        <a:rPr lang="ko-KR" altLang="en-US" sz="1050" b="1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적립형전환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/   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일반종신전환  가능</a:t>
                      </a:r>
                      <a:endParaRPr lang="en-US" altLang="ko-KR" sz="105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</a:endParaRPr>
                    </a:p>
                  </a:txBody>
                  <a:tcPr marL="0" marR="0" marT="33335" marB="3333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04910"/>
                  </a:ext>
                </a:extLst>
              </a:tr>
              <a:tr h="1061655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1" i="0" u="none" strike="noStrike" spc="-10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2056" marB="32056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0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 </a:t>
                      </a:r>
                      <a:r>
                        <a:rPr lang="ko-KR" altLang="en-US" sz="1350" b="1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교보</a:t>
                      </a:r>
                      <a:r>
                        <a:rPr lang="en-US" altLang="ko-KR" sz="13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(</a:t>
                      </a:r>
                      <a:r>
                        <a:rPr lang="ko-KR" altLang="en-US" sz="13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간편</a:t>
                      </a:r>
                      <a:r>
                        <a:rPr lang="en-US" altLang="ko-KR" sz="13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)</a:t>
                      </a:r>
                      <a:r>
                        <a:rPr lang="ko-KR" altLang="en-US" sz="13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실속종신보험 </a:t>
                      </a:r>
                      <a:r>
                        <a:rPr lang="en-US" altLang="ko-KR" sz="1300" b="1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PLUSⅡ</a:t>
                      </a:r>
                      <a:r>
                        <a:rPr lang="en-US" altLang="ko-KR" sz="14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</a:t>
                      </a:r>
                      <a:r>
                        <a:rPr lang="en-US" altLang="ko-KR" sz="10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(</a:t>
                      </a:r>
                      <a:r>
                        <a:rPr lang="ko-KR" altLang="en-US" sz="10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무배당</a:t>
                      </a:r>
                      <a:r>
                        <a:rPr lang="en-US" altLang="ko-KR" sz="10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)</a:t>
                      </a:r>
                      <a:endParaRPr lang="en-US" altLang="ko-KR" sz="11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</a:endParaRPr>
                    </a:p>
                  </a:txBody>
                  <a:tcPr marL="0" marR="0" marT="34599" marB="3459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defTabSz="3429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· </a:t>
                      </a:r>
                      <a:r>
                        <a:rPr lang="ko-KR" altLang="en-US" sz="1050" b="1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교보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(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간편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)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실속종신보험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PLUS II (1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종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)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기준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</a:t>
                      </a:r>
                    </a:p>
                    <a:p>
                      <a:pPr marL="0" marR="0" indent="0" algn="l" defTabSz="3429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· 5</a:t>
                      </a:r>
                      <a:r>
                        <a:rPr lang="ko-KR" altLang="en-US" sz="1050" b="1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년납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기준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납입완료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시점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99.6%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, 10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 시점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122.2%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환급률</a:t>
                      </a:r>
                      <a:endParaRPr lang="en-US" altLang="ko-KR" sz="1050" b="0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</a:endParaRPr>
                    </a:p>
                    <a:p>
                      <a:pPr marL="0" marR="0" indent="0" algn="l" defTabSz="3429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·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7</a:t>
                      </a:r>
                      <a:r>
                        <a:rPr lang="ko-KR" altLang="en-US" sz="1050" b="1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년납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기준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납입완료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시점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100%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, 10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 시점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119.2%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환급률</a:t>
                      </a:r>
                      <a:endParaRPr lang="en-US" altLang="ko-KR" sz="1050" b="0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</a:endParaRPr>
                    </a:p>
                    <a:p>
                      <a:pPr marL="0" marR="0" indent="0" algn="l" defTabSz="34290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·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 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일반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/ 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간편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/ 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남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/ 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여  구분 없이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70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세까지 가입 가능</a:t>
                      </a:r>
                      <a:endParaRPr lang="en-US" altLang="ko-KR" sz="1050" b="0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</a:endParaRPr>
                    </a:p>
                  </a:txBody>
                  <a:tcPr marL="0" marR="0" marT="34599" marB="34599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90505"/>
                  </a:ext>
                </a:extLst>
              </a:tr>
              <a:tr h="1130009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</a:endParaRPr>
                    </a:p>
                  </a:txBody>
                  <a:tcPr marL="0" marR="0" marT="34599" marB="3459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4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000" b="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</a:t>
                      </a:r>
                      <a:r>
                        <a:rPr lang="ko-KR" altLang="en-US" sz="1400" b="1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간편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경영인정기보험 </a:t>
                      </a:r>
                      <a:r>
                        <a:rPr lang="en-US" altLang="ko-KR" sz="10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무배당</a:t>
                      </a:r>
                      <a:r>
                        <a:rPr lang="en-US" altLang="ko-KR" sz="10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0" marR="0" marT="33335" marB="3333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5%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체증형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10%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체증형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90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 만기 상품</a:t>
                      </a:r>
                      <a:endParaRPr lang="en-US" altLang="ko-KR" sz="1050" b="0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410542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년시점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85.6%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7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년시점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86.3%,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10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년시점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87.5%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환급률</a:t>
                      </a:r>
                      <a:endParaRPr lang="en-US" altLang="ko-KR" sz="1050" b="0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410542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(50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 남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간편심사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10%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체증형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주계약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 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일반종신전환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/ </a:t>
                      </a:r>
                      <a:r>
                        <a:rPr lang="ko-KR" altLang="en-US" sz="1050" b="1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적립형전환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 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보험계약대출 가능</a:t>
                      </a:r>
                      <a:endParaRPr lang="en-US" altLang="ko-KR" sz="1050" b="1" i="0" u="none" strike="noStrike" spc="-1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3335" marB="3333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546629"/>
                  </a:ext>
                </a:extLst>
              </a:tr>
              <a:tr h="18948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</a:t>
                      </a:r>
                      <a:endParaRPr lang="en-US" altLang="ko-KR" sz="11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강</a:t>
                      </a:r>
                      <a:endParaRPr lang="en-US" altLang="ko-KR" sz="11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</a:t>
                      </a:r>
                      <a:endParaRPr lang="en-US" altLang="ko-KR" sz="11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활</a:t>
                      </a:r>
                      <a:endParaRPr lang="en-US" altLang="ko-KR" sz="11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</a:t>
                      </a:r>
                      <a:endParaRPr lang="en-US" altLang="ko-KR" sz="11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ko-KR" altLang="en-US" sz="11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</a:t>
                      </a:r>
                      <a:endParaRPr lang="en-US" altLang="ko-KR" sz="11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endParaRPr lang="en-US" altLang="ko-KR" sz="11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3335" marB="3333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7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0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</a:t>
                      </a:r>
                      <a:r>
                        <a:rPr lang="ko-KR" altLang="en-US" sz="1400" b="1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간편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1400" b="1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마이플랜건강보험</a:t>
                      </a:r>
                      <a:r>
                        <a:rPr lang="ko-KR" altLang="en-US" sz="105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b="1" i="0" u="none" strike="noStrik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1" i="0" u="none" strike="noStrik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1000" b="1" i="0" u="none" strike="noStrik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lang="en-US" altLang="ko-KR" sz="800" b="1" i="0" u="none" strike="noStrike" kern="1200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0" marR="0" marT="33335" marB="3333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9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8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87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16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45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74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4003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3200" algn="l" defTabSz="342900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defTabSz="51435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업계 최고의 보장금액</a:t>
                      </a:r>
                      <a:endParaRPr lang="en-US" altLang="ko-KR" sz="105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당뇨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고혈압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고지혈증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endParaRPr lang="en-US" altLang="ko-KR" sz="105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부정맥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1,000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협심증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1,000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특정스텐트삽입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endParaRPr lang="en-US" altLang="ko-KR" sz="105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 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항암방사선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5,000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항암약물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3,000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항암중입자치료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5,000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endParaRPr lang="en-US" altLang="ko-KR" sz="105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· 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종수술비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종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: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2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종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3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종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4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종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1,200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5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종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1,500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endParaRPr lang="en-US" altLang="ko-KR" sz="105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·  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대상포진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: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통풍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: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</a:t>
                      </a:r>
                      <a:endParaRPr lang="en-US" altLang="ko-KR" sz="105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·  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질병후유장해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: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4,000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만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- </a:t>
                      </a:r>
                      <a:r>
                        <a:rPr lang="ko-KR" altLang="en-US" sz="1050" b="1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장해지급률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(3% ~ 100%)</a:t>
                      </a:r>
                    </a:p>
                  </a:txBody>
                  <a:tcPr marL="0" marR="0" marT="33335" marB="3333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665585"/>
                  </a:ext>
                </a:extLst>
              </a:tr>
              <a:tr h="967879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3335" marB="3333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054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</a:t>
                      </a:r>
                      <a:r>
                        <a:rPr lang="ko-KR" altLang="en-US" sz="1400" b="1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간편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)3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밸런스보장보험</a:t>
                      </a:r>
                      <a:r>
                        <a:rPr lang="ko-KR" altLang="en-US" sz="105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무배당</a:t>
                      </a:r>
                      <a:r>
                        <a:rPr lang="en-US" altLang="ko-KR" sz="10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0" marR="0" marT="33335" marB="3333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·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주계약만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가입해도</a:t>
                      </a:r>
                      <a:endParaRPr lang="en-US" altLang="ko-KR" sz="1050" b="0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종신 사망 기본 보장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+  3 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 질환 치료비 보장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+  3 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 연금 보장</a:t>
                      </a:r>
                      <a:endParaRPr lang="en-US" altLang="ko-KR" sz="105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</a:t>
                      </a:r>
                      <a:r>
                        <a:rPr lang="en-US" altLang="ko-KR" sz="9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9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납입면제</a:t>
                      </a:r>
                      <a:r>
                        <a:rPr lang="en-US" altLang="ko-KR" sz="9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+ </a:t>
                      </a:r>
                      <a:r>
                        <a:rPr lang="ko-KR" altLang="en-US" sz="900" b="1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환급률</a:t>
                      </a:r>
                      <a:r>
                        <a:rPr lang="ko-KR" altLang="en-US" sz="9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까지</a:t>
                      </a:r>
                      <a:r>
                        <a:rPr lang="en-US" altLang="ko-KR" sz="90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9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· 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 질환 완벽 대비와 노후준비까지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한번에</a:t>
                      </a:r>
                      <a:endParaRPr lang="en-US" altLang="ko-KR" sz="1050" b="0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3335" marB="3333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990795"/>
                  </a:ext>
                </a:extLst>
              </a:tr>
              <a:tr h="912683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00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3335" marB="3333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054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</a:t>
                      </a:r>
                      <a:r>
                        <a:rPr lang="ko-KR" altLang="en-US" sz="1400" b="1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교보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간편</a:t>
                      </a:r>
                      <a:r>
                        <a:rPr lang="en-US" altLang="ko-KR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1400" b="1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통합암보험</a:t>
                      </a:r>
                      <a:r>
                        <a:rPr lang="ko-KR" altLang="en-US" sz="14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무배당</a:t>
                      </a:r>
                      <a:r>
                        <a:rPr lang="en-US" altLang="ko-KR" sz="1000" b="1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marL="0" marR="0" marT="33335" marB="3333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·  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저렴한 보험료로 암 </a:t>
                      </a:r>
                      <a:r>
                        <a:rPr lang="ko-KR" altLang="en-US" sz="1050" b="1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진단비</a:t>
                      </a:r>
                      <a:r>
                        <a:rPr lang="ko-KR" altLang="en-US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보장 준비</a:t>
                      </a:r>
                      <a:endParaRPr lang="en-US" altLang="ko-KR" sz="1050" b="1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 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원발암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전이암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2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차암까지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최대 </a:t>
                      </a: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암진단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보장</a:t>
                      </a:r>
                      <a:endParaRPr lang="en-US" altLang="ko-KR" sz="1050" b="0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514350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en-US" altLang="ko-KR" sz="1050" b="1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  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암 </a:t>
                      </a:r>
                      <a:r>
                        <a:rPr lang="ko-KR" altLang="en-US" sz="1050" b="0" i="0" u="none" strike="noStrik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진단시</a:t>
                      </a:r>
                      <a:r>
                        <a:rPr lang="ko-KR" altLang="en-US" sz="1050" b="0" i="0" u="none" strike="noStrik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납입보험료 환급</a:t>
                      </a:r>
                      <a:endParaRPr lang="en-US" altLang="ko-KR" sz="1050" b="0" i="0" u="none" strike="noStrike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33335" marB="3333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863722"/>
                  </a:ext>
                </a:extLst>
              </a:tr>
            </a:tbl>
          </a:graphicData>
        </a:graphic>
      </p:graphicFrame>
      <p:grpSp>
        <p:nvGrpSpPr>
          <p:cNvPr id="14" name="그룹 13"/>
          <p:cNvGrpSpPr/>
          <p:nvPr/>
        </p:nvGrpSpPr>
        <p:grpSpPr>
          <a:xfrm>
            <a:off x="-8731" y="6238"/>
            <a:ext cx="6849269" cy="9754930"/>
            <a:chOff x="-8731" y="6238"/>
            <a:chExt cx="6849269" cy="9754930"/>
          </a:xfrm>
        </p:grpSpPr>
        <p:sp>
          <p:nvSpPr>
            <p:cNvPr id="20" name="TextBox 19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5461837" y="6238"/>
              <a:ext cx="1365634" cy="586693"/>
              <a:chOff x="6070600" y="83064"/>
              <a:chExt cx="1365634" cy="586693"/>
            </a:xfrm>
          </p:grpSpPr>
          <p:sp>
            <p:nvSpPr>
              <p:cNvPr id="26" name="순서도: 다른 페이지 연결선 25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2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1508" y="83064"/>
                <a:ext cx="1297096" cy="586693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[2/28]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45582" y="8929211"/>
            <a:ext cx="6216665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341">
              <a:defRPr/>
            </a:pPr>
            <a:r>
              <a:rPr lang="en-US" altLang="ko-KR" sz="898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※ </a:t>
            </a:r>
            <a:r>
              <a:rPr lang="ko-KR" altLang="en-US" sz="898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상기 기준은 제작일</a:t>
            </a:r>
            <a:r>
              <a:rPr lang="en-US" altLang="ko-KR" sz="898" spc="-150" dirty="0" smtClean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(11/24)</a:t>
            </a:r>
            <a:r>
              <a:rPr lang="ko-KR" altLang="en-US" sz="898" spc="-150" dirty="0" smtClean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 기준으로 </a:t>
            </a:r>
            <a:r>
              <a:rPr lang="ko-KR" altLang="en-US" sz="898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추후 변동될 수 있으니 참고용으로만 활용하시기 바랍니다</a:t>
            </a:r>
            <a:r>
              <a:rPr lang="en-US" altLang="ko-KR" sz="898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.</a:t>
            </a:r>
            <a:endParaRPr lang="en-US" altLang="ko-KR" sz="898" spc="-150" dirty="0">
              <a:ln w="0">
                <a:solidFill>
                  <a:schemeClr val="accent1">
                    <a:alpha val="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교보서체 Bold" panose="020B0600000101010101" pitchFamily="50" charset="-127"/>
              <a:ea typeface="교보서체 Bold" panose="020B0600000101010101" pitchFamily="50" charset="-127"/>
            </a:endParaRPr>
          </a:p>
        </p:txBody>
      </p:sp>
      <p:pic>
        <p:nvPicPr>
          <p:cNvPr id="17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73" y="1926431"/>
            <a:ext cx="301596" cy="234575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7CD50153-89D6-3D4F-8637-B51F23C2129D}"/>
              </a:ext>
            </a:extLst>
          </p:cNvPr>
          <p:cNvGrpSpPr>
            <a:grpSpLocks/>
          </p:cNvGrpSpPr>
          <p:nvPr/>
        </p:nvGrpSpPr>
        <p:grpSpPr>
          <a:xfrm>
            <a:off x="219207" y="1064023"/>
            <a:ext cx="6401462" cy="116718"/>
            <a:chOff x="236141" y="2089765"/>
            <a:chExt cx="6371440" cy="108000"/>
          </a:xfrm>
        </p:grpSpPr>
        <p:sp>
          <p:nvSpPr>
            <p:cNvPr id="30" name="object 17">
              <a:extLst>
                <a:ext uri="{FF2B5EF4-FFF2-40B4-BE49-F238E27FC236}">
                  <a16:creationId xmlns:a16="http://schemas.microsoft.com/office/drawing/2014/main" id="{5C279DCA-36A8-A04D-ACD9-86C99FDFEC27}"/>
                </a:ext>
              </a:extLst>
            </p:cNvPr>
            <p:cNvSpPr/>
            <p:nvPr/>
          </p:nvSpPr>
          <p:spPr>
            <a:xfrm>
              <a:off x="236141" y="2089765"/>
              <a:ext cx="1579958" cy="108000"/>
            </a:xfrm>
            <a:custGeom>
              <a:avLst/>
              <a:gdLst/>
              <a:ahLst/>
              <a:cxnLst/>
              <a:rect l="l" t="t" r="r" b="b"/>
              <a:pathLst>
                <a:path w="614680" h="52069">
                  <a:moveTo>
                    <a:pt x="614146" y="0"/>
                  </a:moveTo>
                  <a:lnTo>
                    <a:pt x="0" y="0"/>
                  </a:lnTo>
                  <a:lnTo>
                    <a:pt x="0" y="51841"/>
                  </a:lnTo>
                  <a:lnTo>
                    <a:pt x="614146" y="51841"/>
                  </a:lnTo>
                  <a:lnTo>
                    <a:pt x="614146" y="0"/>
                  </a:lnTo>
                  <a:close/>
                </a:path>
              </a:pathLst>
            </a:custGeom>
            <a:solidFill>
              <a:srgbClr val="003870"/>
            </a:solidFill>
          </p:spPr>
          <p:txBody>
            <a:bodyPr wrap="square" lIns="0" tIns="0" rIns="0" bIns="0" rtlCol="0"/>
            <a:lstStyle/>
            <a:p>
              <a:endParaRPr sz="1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endParaRPr>
            </a:p>
          </p:txBody>
        </p:sp>
        <p:sp>
          <p:nvSpPr>
            <p:cNvPr id="31" name="object 17">
              <a:extLst>
                <a:ext uri="{FF2B5EF4-FFF2-40B4-BE49-F238E27FC236}">
                  <a16:creationId xmlns:a16="http://schemas.microsoft.com/office/drawing/2014/main" id="{BB653732-898D-8D4D-BA85-675541206693}"/>
                </a:ext>
              </a:extLst>
            </p:cNvPr>
            <p:cNvSpPr/>
            <p:nvPr/>
          </p:nvSpPr>
          <p:spPr>
            <a:xfrm>
              <a:off x="1816100" y="2089765"/>
              <a:ext cx="4791481" cy="108000"/>
            </a:xfrm>
            <a:custGeom>
              <a:avLst/>
              <a:gdLst/>
              <a:ahLst/>
              <a:cxnLst/>
              <a:rect l="l" t="t" r="r" b="b"/>
              <a:pathLst>
                <a:path w="614680" h="52069">
                  <a:moveTo>
                    <a:pt x="614146" y="0"/>
                  </a:moveTo>
                  <a:lnTo>
                    <a:pt x="0" y="0"/>
                  </a:lnTo>
                  <a:lnTo>
                    <a:pt x="0" y="51841"/>
                  </a:lnTo>
                  <a:lnTo>
                    <a:pt x="614146" y="51841"/>
                  </a:lnTo>
                  <a:lnTo>
                    <a:pt x="614146" y="0"/>
                  </a:lnTo>
                  <a:close/>
                </a:path>
              </a:pathLst>
            </a:custGeom>
            <a:solidFill>
              <a:srgbClr val="3A904F"/>
            </a:solidFill>
          </p:spPr>
          <p:txBody>
            <a:bodyPr wrap="square" lIns="0" tIns="0" rIns="0" bIns="0" rtlCol="0"/>
            <a:lstStyle/>
            <a:p>
              <a:endParaRPr sz="110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endParaRPr>
            </a:p>
          </p:txBody>
        </p:sp>
      </p:grpSp>
      <p:pic>
        <p:nvPicPr>
          <p:cNvPr id="32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73" y="3531326"/>
            <a:ext cx="435010" cy="167001"/>
          </a:xfrm>
          <a:prstGeom prst="rect">
            <a:avLst/>
          </a:prstGeom>
        </p:spPr>
      </p:pic>
      <p:pic>
        <p:nvPicPr>
          <p:cNvPr id="33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273" y="5593556"/>
            <a:ext cx="316123" cy="2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145989573" y="2146001094"/>
            <a:ext cx="2145989572" cy="126556289"/>
            <a:chOff x="2145989573" y="2146001094"/>
            <a:chExt cx="2145989572" cy="126556289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8" y="599686"/>
            <a:ext cx="6459803" cy="1192969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-8731" y="-16669"/>
            <a:ext cx="6849269" cy="9777837"/>
            <a:chOff x="-8731" y="-16669"/>
            <a:chExt cx="6849269" cy="9777837"/>
          </a:xfrm>
        </p:grpSpPr>
        <p:sp>
          <p:nvSpPr>
            <p:cNvPr id="28" name="TextBox 27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5461837" y="-16669"/>
              <a:ext cx="1365634" cy="586693"/>
              <a:chOff x="6070600" y="60157"/>
              <a:chExt cx="1365634" cy="586693"/>
            </a:xfrm>
          </p:grpSpPr>
          <p:sp>
            <p:nvSpPr>
              <p:cNvPr id="33" name="순서도: 다른 페이지 연결선 32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34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1508" y="60157"/>
                <a:ext cx="1297096" cy="5866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[20/28]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4"/>
          <a:srcRect l="8620" t="17983" r="11055" b="34649"/>
          <a:stretch/>
        </p:blipFill>
        <p:spPr>
          <a:xfrm>
            <a:off x="908050" y="821531"/>
            <a:ext cx="5029200" cy="685800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05" y="2193131"/>
            <a:ext cx="419100" cy="419100"/>
          </a:xfrm>
          <a:prstGeom prst="rect">
            <a:avLst/>
          </a:prstGeom>
        </p:spPr>
      </p:pic>
      <p:pic>
        <p:nvPicPr>
          <p:cNvPr id="48" name="Picture 14"/>
          <p:cNvPicPr>
            <a:picLocks noChangeAspect="1"/>
          </p:cNvPicPr>
          <p:nvPr/>
        </p:nvPicPr>
        <p:blipFill rotWithShape="1">
          <a:blip r:embed="rId6"/>
          <a:srcRect l="4728" t="8490" r="5874" b="34906"/>
          <a:stretch/>
        </p:blipFill>
        <p:spPr>
          <a:xfrm>
            <a:off x="908050" y="2212181"/>
            <a:ext cx="3962400" cy="381000"/>
          </a:xfrm>
          <a:prstGeom prst="rect">
            <a:avLst/>
          </a:prstGeom>
        </p:spPr>
      </p:pic>
      <p:pic>
        <p:nvPicPr>
          <p:cNvPr id="49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400" y="3035300"/>
            <a:ext cx="6286500" cy="2667000"/>
          </a:xfrm>
          <a:prstGeom prst="rect">
            <a:avLst/>
          </a:prstGeom>
        </p:spPr>
      </p:pic>
      <p:pic>
        <p:nvPicPr>
          <p:cNvPr id="50" name="Picture 8"/>
          <p:cNvPicPr>
            <a:picLocks noChangeAspect="1"/>
          </p:cNvPicPr>
          <p:nvPr/>
        </p:nvPicPr>
        <p:blipFill rotWithShape="1">
          <a:blip r:embed="rId8"/>
          <a:srcRect r="7988" b="32143"/>
          <a:stretch/>
        </p:blipFill>
        <p:spPr>
          <a:xfrm>
            <a:off x="457200" y="3124200"/>
            <a:ext cx="1974850" cy="361950"/>
          </a:xfrm>
          <a:prstGeom prst="rect">
            <a:avLst/>
          </a:prstGeom>
        </p:spPr>
      </p:pic>
      <p:pic>
        <p:nvPicPr>
          <p:cNvPr id="51" name="Picture 9"/>
          <p:cNvPicPr>
            <a:picLocks noChangeAspect="1"/>
          </p:cNvPicPr>
          <p:nvPr/>
        </p:nvPicPr>
        <p:blipFill rotWithShape="1">
          <a:blip r:embed="rId9"/>
          <a:srcRect r="2164" b="20334"/>
          <a:stretch/>
        </p:blipFill>
        <p:spPr>
          <a:xfrm>
            <a:off x="406400" y="3568700"/>
            <a:ext cx="5454650" cy="1517650"/>
          </a:xfrm>
          <a:prstGeom prst="rect">
            <a:avLst/>
          </a:prstGeom>
        </p:spPr>
      </p:pic>
      <p:pic>
        <p:nvPicPr>
          <p:cNvPr id="52" name="Picture 10"/>
          <p:cNvPicPr>
            <a:picLocks noChangeAspect="1"/>
          </p:cNvPicPr>
          <p:nvPr/>
        </p:nvPicPr>
        <p:blipFill rotWithShape="1">
          <a:blip r:embed="rId10"/>
          <a:srcRect r="3710" b="57031"/>
          <a:stretch/>
        </p:blipFill>
        <p:spPr>
          <a:xfrm>
            <a:off x="469900" y="5118100"/>
            <a:ext cx="3790950" cy="349250"/>
          </a:xfrm>
          <a:prstGeom prst="rect">
            <a:avLst/>
          </a:prstGeom>
        </p:spPr>
      </p:pic>
      <p:pic>
        <p:nvPicPr>
          <p:cNvPr id="53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00" y="6007100"/>
            <a:ext cx="6286500" cy="2552700"/>
          </a:xfrm>
          <a:prstGeom prst="rect">
            <a:avLst/>
          </a:prstGeom>
        </p:spPr>
      </p:pic>
      <p:pic>
        <p:nvPicPr>
          <p:cNvPr id="54" name="Picture 12"/>
          <p:cNvPicPr>
            <a:picLocks noChangeAspect="1"/>
          </p:cNvPicPr>
          <p:nvPr/>
        </p:nvPicPr>
        <p:blipFill rotWithShape="1">
          <a:blip r:embed="rId12"/>
          <a:srcRect r="6563" b="57031"/>
          <a:stretch/>
        </p:blipFill>
        <p:spPr>
          <a:xfrm>
            <a:off x="457200" y="6108700"/>
            <a:ext cx="1898650" cy="349250"/>
          </a:xfrm>
          <a:prstGeom prst="rect">
            <a:avLst/>
          </a:prstGeom>
        </p:spPr>
      </p:pic>
      <p:pic>
        <p:nvPicPr>
          <p:cNvPr id="55" name="Picture 13"/>
          <p:cNvPicPr>
            <a:picLocks noChangeAspect="1"/>
          </p:cNvPicPr>
          <p:nvPr/>
        </p:nvPicPr>
        <p:blipFill rotWithShape="1">
          <a:blip r:embed="rId13"/>
          <a:srcRect r="1141" b="19364"/>
          <a:stretch/>
        </p:blipFill>
        <p:spPr>
          <a:xfrm>
            <a:off x="419100" y="6591300"/>
            <a:ext cx="60515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145989573" y="2146001094"/>
            <a:ext cx="2145989572" cy="126556289"/>
            <a:chOff x="2145989573" y="2146001094"/>
            <a:chExt cx="2145989572" cy="126556289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8" y="599686"/>
            <a:ext cx="6459803" cy="1192969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-8731" y="-16669"/>
            <a:ext cx="6849269" cy="9777837"/>
            <a:chOff x="-8731" y="-16669"/>
            <a:chExt cx="6849269" cy="9777837"/>
          </a:xfrm>
        </p:grpSpPr>
        <p:sp>
          <p:nvSpPr>
            <p:cNvPr id="28" name="TextBox 27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5461837" y="-16669"/>
              <a:ext cx="1365634" cy="586693"/>
              <a:chOff x="6070600" y="60157"/>
              <a:chExt cx="1365634" cy="586693"/>
            </a:xfrm>
          </p:grpSpPr>
          <p:sp>
            <p:nvSpPr>
              <p:cNvPr id="33" name="순서도: 다른 페이지 연결선 32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34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1508" y="60157"/>
                <a:ext cx="1297096" cy="5866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[21/28]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21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028" y="2116931"/>
            <a:ext cx="2082800" cy="1778000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28" y="2116931"/>
            <a:ext cx="2082800" cy="1778000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28" y="2751931"/>
            <a:ext cx="1892300" cy="1016000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 rotWithShape="1">
          <a:blip r:embed="rId7"/>
          <a:srcRect l="17837" t="11702" r="15496" b="24468"/>
          <a:stretch/>
        </p:blipFill>
        <p:spPr>
          <a:xfrm>
            <a:off x="479878" y="2262981"/>
            <a:ext cx="1447800" cy="381000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 rotWithShape="1">
          <a:blip r:embed="rId8"/>
          <a:srcRect l="28693" t="10576" r="20170" b="43270"/>
          <a:stretch/>
        </p:blipFill>
        <p:spPr>
          <a:xfrm>
            <a:off x="632278" y="2872581"/>
            <a:ext cx="1143000" cy="304800"/>
          </a:xfrm>
          <a:prstGeom prst="rect">
            <a:avLst/>
          </a:prstGeom>
        </p:spPr>
      </p:pic>
      <p:pic>
        <p:nvPicPr>
          <p:cNvPr id="26" name="Picture 11"/>
          <p:cNvPicPr>
            <a:picLocks noChangeAspect="1"/>
          </p:cNvPicPr>
          <p:nvPr/>
        </p:nvPicPr>
        <p:blipFill rotWithShape="1">
          <a:blip r:embed="rId9"/>
          <a:srcRect l="20414" t="5209" r="15680" b="32291"/>
          <a:stretch/>
        </p:blipFill>
        <p:spPr>
          <a:xfrm>
            <a:off x="479878" y="3253581"/>
            <a:ext cx="1371600" cy="381000"/>
          </a:xfrm>
          <a:prstGeom prst="rect">
            <a:avLst/>
          </a:prstGeom>
        </p:spPr>
      </p:pic>
      <p:pic>
        <p:nvPicPr>
          <p:cNvPr id="35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928" y="2116931"/>
            <a:ext cx="2082800" cy="1778000"/>
          </a:xfrm>
          <a:prstGeom prst="rect">
            <a:avLst/>
          </a:prstGeom>
        </p:spPr>
      </p:pic>
      <p:pic>
        <p:nvPicPr>
          <p:cNvPr id="36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5528" y="2751931"/>
            <a:ext cx="1892300" cy="1016000"/>
          </a:xfrm>
          <a:prstGeom prst="rect">
            <a:avLst/>
          </a:prstGeom>
        </p:spPr>
      </p:pic>
      <p:pic>
        <p:nvPicPr>
          <p:cNvPr id="37" name="Picture 14"/>
          <p:cNvPicPr>
            <a:picLocks noChangeAspect="1"/>
          </p:cNvPicPr>
          <p:nvPr/>
        </p:nvPicPr>
        <p:blipFill rotWithShape="1">
          <a:blip r:embed="rId10"/>
          <a:srcRect l="26421" t="11702" r="19034" b="24468"/>
          <a:stretch/>
        </p:blipFill>
        <p:spPr>
          <a:xfrm>
            <a:off x="2842078" y="2262981"/>
            <a:ext cx="1219200" cy="381000"/>
          </a:xfrm>
          <a:prstGeom prst="rect">
            <a:avLst/>
          </a:prstGeom>
        </p:spPr>
      </p:pic>
      <p:pic>
        <p:nvPicPr>
          <p:cNvPr id="38" name="Picture 15"/>
          <p:cNvPicPr>
            <a:picLocks noChangeAspect="1"/>
          </p:cNvPicPr>
          <p:nvPr/>
        </p:nvPicPr>
        <p:blipFill rotWithShape="1">
          <a:blip r:embed="rId8"/>
          <a:srcRect l="26421" t="10577" r="19034" b="31730"/>
          <a:stretch/>
        </p:blipFill>
        <p:spPr>
          <a:xfrm>
            <a:off x="2842078" y="2872581"/>
            <a:ext cx="1219200" cy="381000"/>
          </a:xfrm>
          <a:prstGeom prst="rect">
            <a:avLst/>
          </a:prstGeom>
        </p:spPr>
      </p:pic>
      <p:pic>
        <p:nvPicPr>
          <p:cNvPr id="39" name="Picture 16"/>
          <p:cNvPicPr>
            <a:picLocks noChangeAspect="1"/>
          </p:cNvPicPr>
          <p:nvPr/>
        </p:nvPicPr>
        <p:blipFill rotWithShape="1">
          <a:blip r:embed="rId9"/>
          <a:srcRect l="21598" t="5209" r="18048" b="32291"/>
          <a:stretch/>
        </p:blipFill>
        <p:spPr>
          <a:xfrm>
            <a:off x="2765878" y="3253581"/>
            <a:ext cx="1295400" cy="381000"/>
          </a:xfrm>
          <a:prstGeom prst="rect">
            <a:avLst/>
          </a:prstGeom>
        </p:spPr>
      </p:pic>
      <p:pic>
        <p:nvPicPr>
          <p:cNvPr id="40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028" y="2116931"/>
            <a:ext cx="2082800" cy="1778000"/>
          </a:xfrm>
          <a:prstGeom prst="rect">
            <a:avLst/>
          </a:prstGeom>
        </p:spPr>
      </p:pic>
      <p:pic>
        <p:nvPicPr>
          <p:cNvPr id="41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628" y="2751931"/>
            <a:ext cx="1892300" cy="1016000"/>
          </a:xfrm>
          <a:prstGeom prst="rect">
            <a:avLst/>
          </a:prstGeom>
        </p:spPr>
      </p:pic>
      <p:pic>
        <p:nvPicPr>
          <p:cNvPr id="42" name="Picture 19"/>
          <p:cNvPicPr>
            <a:picLocks noChangeAspect="1"/>
          </p:cNvPicPr>
          <p:nvPr/>
        </p:nvPicPr>
        <p:blipFill rotWithShape="1">
          <a:blip r:embed="rId11"/>
          <a:srcRect l="19346" t="11702" r="16368" b="24468"/>
          <a:stretch/>
        </p:blipFill>
        <p:spPr>
          <a:xfrm>
            <a:off x="4975678" y="2262981"/>
            <a:ext cx="1371600" cy="381000"/>
          </a:xfrm>
          <a:prstGeom prst="rect">
            <a:avLst/>
          </a:prstGeom>
        </p:spPr>
      </p:pic>
      <p:pic>
        <p:nvPicPr>
          <p:cNvPr id="43" name="Picture 20"/>
          <p:cNvPicPr>
            <a:picLocks noChangeAspect="1"/>
          </p:cNvPicPr>
          <p:nvPr/>
        </p:nvPicPr>
        <p:blipFill rotWithShape="1">
          <a:blip r:embed="rId8"/>
          <a:srcRect l="26989" t="-962" r="18466" b="31730"/>
          <a:stretch/>
        </p:blipFill>
        <p:spPr>
          <a:xfrm>
            <a:off x="5051878" y="2796381"/>
            <a:ext cx="1219200" cy="457200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 rotWithShape="1">
          <a:blip r:embed="rId12"/>
          <a:srcRect l="21345" t="5209" r="19006" b="32291"/>
          <a:stretch/>
        </p:blipFill>
        <p:spPr>
          <a:xfrm>
            <a:off x="4975678" y="3253581"/>
            <a:ext cx="1295400" cy="381000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 rotWithShape="1">
          <a:blip r:embed="rId13"/>
          <a:srcRect l="12672" t="17982" r="13064" b="29386"/>
          <a:stretch/>
        </p:blipFill>
        <p:spPr>
          <a:xfrm>
            <a:off x="984250" y="821531"/>
            <a:ext cx="4800600" cy="762000"/>
          </a:xfrm>
          <a:prstGeom prst="rect">
            <a:avLst/>
          </a:prstGeom>
        </p:spPr>
      </p:pic>
      <p:pic>
        <p:nvPicPr>
          <p:cNvPr id="46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100" y="4021931"/>
            <a:ext cx="393700" cy="393700"/>
          </a:xfrm>
          <a:prstGeom prst="rect">
            <a:avLst/>
          </a:prstGeom>
        </p:spPr>
      </p:pic>
      <p:pic>
        <p:nvPicPr>
          <p:cNvPr id="47" name="Picture 23"/>
          <p:cNvPicPr>
            <a:picLocks noChangeAspect="1"/>
          </p:cNvPicPr>
          <p:nvPr/>
        </p:nvPicPr>
        <p:blipFill rotWithShape="1">
          <a:blip r:embed="rId15"/>
          <a:srcRect l="4642" t="10185" r="6234" b="34259"/>
          <a:stretch/>
        </p:blipFill>
        <p:spPr>
          <a:xfrm>
            <a:off x="812800" y="4052207"/>
            <a:ext cx="4267200" cy="381000"/>
          </a:xfrm>
          <a:prstGeom prst="rect">
            <a:avLst/>
          </a:prstGeom>
        </p:spPr>
      </p:pic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1759"/>
              </p:ext>
            </p:extLst>
          </p:nvPr>
        </p:nvGraphicFramePr>
        <p:xfrm>
          <a:off x="641620" y="4479131"/>
          <a:ext cx="5750448" cy="1387986"/>
        </p:xfrm>
        <a:graphic>
          <a:graphicData uri="http://schemas.openxmlformats.org/drawingml/2006/table">
            <a:tbl>
              <a:tblPr/>
              <a:tblGrid>
                <a:gridCol w="1551928">
                  <a:extLst>
                    <a:ext uri="{9D8B030D-6E8A-4147-A177-3AD203B41FA5}">
                      <a16:colId xmlns:a16="http://schemas.microsoft.com/office/drawing/2014/main" val="2197284993"/>
                    </a:ext>
                  </a:extLst>
                </a:gridCol>
                <a:gridCol w="1049630">
                  <a:extLst>
                    <a:ext uri="{9D8B030D-6E8A-4147-A177-3AD203B41FA5}">
                      <a16:colId xmlns:a16="http://schemas.microsoft.com/office/drawing/2014/main" val="265942666"/>
                    </a:ext>
                  </a:extLst>
                </a:gridCol>
                <a:gridCol w="1049630">
                  <a:extLst>
                    <a:ext uri="{9D8B030D-6E8A-4147-A177-3AD203B41FA5}">
                      <a16:colId xmlns:a16="http://schemas.microsoft.com/office/drawing/2014/main" val="3712289426"/>
                    </a:ext>
                  </a:extLst>
                </a:gridCol>
                <a:gridCol w="1049630">
                  <a:extLst>
                    <a:ext uri="{9D8B030D-6E8A-4147-A177-3AD203B41FA5}">
                      <a16:colId xmlns:a16="http://schemas.microsoft.com/office/drawing/2014/main" val="1944596950"/>
                    </a:ext>
                  </a:extLst>
                </a:gridCol>
                <a:gridCol w="1049630">
                  <a:extLst>
                    <a:ext uri="{9D8B030D-6E8A-4147-A177-3AD203B41FA5}">
                      <a16:colId xmlns:a16="http://schemas.microsoft.com/office/drawing/2014/main" val="3857548472"/>
                    </a:ext>
                  </a:extLst>
                </a:gridCol>
              </a:tblGrid>
              <a:tr h="3208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구분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5% </a:t>
                      </a:r>
                      <a:r>
                        <a:rPr lang="ko-KR" alt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체증형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10% </a:t>
                      </a:r>
                      <a:r>
                        <a:rPr lang="ko-KR" alt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체증형</a:t>
                      </a:r>
                      <a:endParaRPr lang="ko-KR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886366"/>
                  </a:ext>
                </a:extLst>
              </a:tr>
              <a:tr h="3208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남성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여성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남성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여성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569680"/>
                  </a:ext>
                </a:extLst>
              </a:tr>
              <a:tr h="37310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일반심사형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22</a:t>
                      </a:r>
                      <a:r>
                        <a:rPr lang="ko-KR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~70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25</a:t>
                      </a:r>
                      <a:r>
                        <a:rPr lang="ko-KR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~70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30</a:t>
                      </a:r>
                      <a:r>
                        <a:rPr lang="ko-KR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~70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34</a:t>
                      </a:r>
                      <a:r>
                        <a:rPr lang="ko-KR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~70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22596"/>
                  </a:ext>
                </a:extLst>
              </a:tr>
              <a:tr h="37310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간편심사형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23</a:t>
                      </a:r>
                      <a:r>
                        <a:rPr lang="ko-KR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~70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30</a:t>
                      </a:r>
                      <a:r>
                        <a:rPr lang="ko-KR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~70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32</a:t>
                      </a:r>
                      <a:r>
                        <a:rPr lang="ko-KR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~70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39</a:t>
                      </a:r>
                      <a:r>
                        <a:rPr lang="ko-KR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~70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983261"/>
                  </a:ext>
                </a:extLst>
              </a:tr>
            </a:tbl>
          </a:graphicData>
        </a:graphic>
      </p:graphicFrame>
      <p:pic>
        <p:nvPicPr>
          <p:cNvPr id="57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100" y="5998168"/>
            <a:ext cx="393700" cy="393700"/>
          </a:xfrm>
          <a:prstGeom prst="rect">
            <a:avLst/>
          </a:prstGeom>
        </p:spPr>
      </p:pic>
      <p:pic>
        <p:nvPicPr>
          <p:cNvPr id="59" name="Picture 24"/>
          <p:cNvPicPr>
            <a:picLocks noChangeAspect="1"/>
          </p:cNvPicPr>
          <p:nvPr/>
        </p:nvPicPr>
        <p:blipFill rotWithShape="1">
          <a:blip r:embed="rId16"/>
          <a:srcRect l="6014" t="12037" r="9450" b="32408"/>
          <a:stretch/>
        </p:blipFill>
        <p:spPr>
          <a:xfrm>
            <a:off x="812800" y="6010868"/>
            <a:ext cx="3124200" cy="381000"/>
          </a:xfrm>
          <a:prstGeom prst="rect">
            <a:avLst/>
          </a:prstGeom>
        </p:spPr>
      </p:pic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046383"/>
              </p:ext>
            </p:extLst>
          </p:nvPr>
        </p:nvGraphicFramePr>
        <p:xfrm>
          <a:off x="603252" y="6469349"/>
          <a:ext cx="5788817" cy="273418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165841">
                  <a:extLst>
                    <a:ext uri="{9D8B030D-6E8A-4147-A177-3AD203B41FA5}">
                      <a16:colId xmlns:a16="http://schemas.microsoft.com/office/drawing/2014/main" val="3596346032"/>
                    </a:ext>
                  </a:extLst>
                </a:gridCol>
                <a:gridCol w="1155744">
                  <a:extLst>
                    <a:ext uri="{9D8B030D-6E8A-4147-A177-3AD203B41FA5}">
                      <a16:colId xmlns:a16="http://schemas.microsoft.com/office/drawing/2014/main" val="3959835175"/>
                    </a:ext>
                  </a:extLst>
                </a:gridCol>
                <a:gridCol w="1155744">
                  <a:extLst>
                    <a:ext uri="{9D8B030D-6E8A-4147-A177-3AD203B41FA5}">
                      <a16:colId xmlns:a16="http://schemas.microsoft.com/office/drawing/2014/main" val="3486248941"/>
                    </a:ext>
                  </a:extLst>
                </a:gridCol>
                <a:gridCol w="1155744">
                  <a:extLst>
                    <a:ext uri="{9D8B030D-6E8A-4147-A177-3AD203B41FA5}">
                      <a16:colId xmlns:a16="http://schemas.microsoft.com/office/drawing/2014/main" val="3181165083"/>
                    </a:ext>
                  </a:extLst>
                </a:gridCol>
                <a:gridCol w="1155744">
                  <a:extLst>
                    <a:ext uri="{9D8B030D-6E8A-4147-A177-3AD203B41FA5}">
                      <a16:colId xmlns:a16="http://schemas.microsoft.com/office/drawing/2014/main" val="3133533320"/>
                    </a:ext>
                  </a:extLst>
                </a:gridCol>
              </a:tblGrid>
              <a:tr h="218536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200" kern="1200" spc="-150" dirty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구분</a:t>
                      </a:r>
                    </a:p>
                  </a:txBody>
                  <a:tcPr marL="59981" marR="599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200" spc="-15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일반가입형</a:t>
                      </a:r>
                      <a:endParaRPr lang="ko-KR" sz="1200" spc="-15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48167" marR="4816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400" spc="-15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E2B7C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49056" marR="49056" marT="0" marB="0" anchor="ctr">
                    <a:lnL w="3175" cap="flat" cmpd="sng" algn="ctr">
                      <a:solidFill>
                        <a:srgbClr val="275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75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75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200" spc="-15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간편가입형</a:t>
                      </a:r>
                      <a:endParaRPr lang="ko-KR" sz="1200" spc="-15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48167" marR="4816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400" spc="-15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E2B7C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49056" marR="49056" marT="0" marB="0" anchor="ctr">
                    <a:lnL w="3175" cap="flat" cmpd="sng" algn="ctr">
                      <a:solidFill>
                        <a:srgbClr val="275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75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75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377745"/>
                  </a:ext>
                </a:extLst>
              </a:tr>
              <a:tr h="218536">
                <a:tc vMerge="1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400" kern="1200" spc="-15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rgbClr val="0E2B7C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61088" marR="6108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75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75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752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spc="-15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10%</a:t>
                      </a:r>
                      <a:r>
                        <a:rPr lang="ko-KR" altLang="en-US" sz="1200" spc="-15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체증형</a:t>
                      </a:r>
                      <a:endParaRPr lang="ko-KR" sz="1200" spc="-15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48167" marR="4816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spc="-15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5%</a:t>
                      </a:r>
                      <a:r>
                        <a:rPr lang="ko-KR" altLang="en-US" sz="1200" spc="-15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체증형</a:t>
                      </a:r>
                      <a:endParaRPr lang="ko-KR" sz="1200" spc="-15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48167" marR="4816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spc="-15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10%</a:t>
                      </a:r>
                      <a:r>
                        <a:rPr lang="ko-KR" altLang="en-US" sz="1200" spc="-15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체증형</a:t>
                      </a:r>
                      <a:endParaRPr lang="ko-KR" sz="1200" spc="-15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48167" marR="4816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spc="-150" dirty="0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5%</a:t>
                      </a:r>
                      <a:r>
                        <a:rPr lang="ko-KR" altLang="en-US" sz="1200" spc="-150" dirty="0" err="1" smtClean="0">
                          <a:ln>
                            <a:solidFill>
                              <a:schemeClr val="accent1">
                                <a:shade val="5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체증형</a:t>
                      </a:r>
                      <a:endParaRPr lang="ko-KR" sz="1200" spc="-150" dirty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48167" marR="4816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5225"/>
                  </a:ext>
                </a:extLst>
              </a:tr>
              <a:tr h="22971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3</a:t>
                      </a:r>
                      <a:r>
                        <a:rPr lang="ko-KR" sz="1200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59981" marR="599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33.2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32.1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33.6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32.7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075582"/>
                  </a:ext>
                </a:extLst>
              </a:tr>
              <a:tr h="22971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4</a:t>
                      </a:r>
                      <a:r>
                        <a:rPr lang="ko-KR" sz="1200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59981" marR="599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41.9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40.6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42.4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41.2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92870"/>
                  </a:ext>
                </a:extLst>
              </a:tr>
              <a:tr h="22971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5</a:t>
                      </a:r>
                      <a:r>
                        <a:rPr lang="ko-KR" sz="1200" b="1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59981" marR="599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84.8</a:t>
                      </a:r>
                      <a:endParaRPr lang="en-US" altLang="ko-KR" sz="1200" b="1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82.0</a:t>
                      </a:r>
                      <a:endParaRPr lang="en-US" altLang="ko-KR" sz="1200" b="1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85.6</a:t>
                      </a:r>
                      <a:endParaRPr lang="en-US" altLang="ko-KR" sz="1200" b="1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83.0</a:t>
                      </a:r>
                      <a:endParaRPr lang="en-US" altLang="ko-KR" sz="1200" b="1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68387"/>
                  </a:ext>
                </a:extLst>
              </a:tr>
              <a:tr h="22971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6</a:t>
                      </a:r>
                      <a:r>
                        <a:rPr lang="ko-KR" sz="1200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59981" marR="599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85.1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82.2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85.9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83.1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312767"/>
                  </a:ext>
                </a:extLst>
              </a:tr>
              <a:tr h="22971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7</a:t>
                      </a:r>
                      <a:r>
                        <a:rPr lang="ko-KR" sz="1200" b="1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59981" marR="599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85.5</a:t>
                      </a:r>
                      <a:endParaRPr lang="en-US" altLang="ko-KR" sz="1200" b="1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82.5</a:t>
                      </a:r>
                      <a:endParaRPr lang="en-US" altLang="ko-KR" sz="1200" b="1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86.3</a:t>
                      </a:r>
                      <a:endParaRPr lang="en-US" altLang="ko-KR" sz="1200" b="1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83.4</a:t>
                      </a:r>
                      <a:endParaRPr lang="en-US" altLang="ko-KR" sz="1200" b="1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53234"/>
                  </a:ext>
                </a:extLst>
              </a:tr>
              <a:tr h="22971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8</a:t>
                      </a:r>
                      <a:r>
                        <a:rPr lang="ko-KR" sz="1200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59981" marR="599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86.0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82.9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86.7</a:t>
                      </a: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83.7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612757"/>
                  </a:ext>
                </a:extLst>
              </a:tr>
              <a:tr h="22971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9</a:t>
                      </a:r>
                      <a:r>
                        <a:rPr lang="ko-KR" sz="1200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59981" marR="599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86.5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83.3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87.2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84.1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041017"/>
                  </a:ext>
                </a:extLst>
              </a:tr>
              <a:tr h="22971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10</a:t>
                      </a:r>
                      <a:r>
                        <a:rPr lang="ko-KR" sz="1200" b="1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59981" marR="599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87.1</a:t>
                      </a:r>
                      <a:endParaRPr lang="en-US" altLang="ko-KR" sz="1200" b="1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83.7</a:t>
                      </a:r>
                      <a:endParaRPr lang="en-US" altLang="ko-KR" sz="1200" b="1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87.8</a:t>
                      </a:r>
                      <a:endParaRPr lang="en-US" altLang="ko-KR" sz="1200" b="1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84.5</a:t>
                      </a:r>
                      <a:endParaRPr lang="en-US" altLang="ko-KR" sz="1200" b="1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511901"/>
                  </a:ext>
                </a:extLst>
              </a:tr>
              <a:tr h="22971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20</a:t>
                      </a:r>
                      <a:r>
                        <a:rPr lang="ko-KR" sz="1200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59981" marR="599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90.4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85.7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91.8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86.7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957358"/>
                  </a:ext>
                </a:extLst>
              </a:tr>
              <a:tr h="22971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30</a:t>
                      </a:r>
                      <a:r>
                        <a:rPr lang="ko-KR" sz="1200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Bold" panose="020B0600000101010101" pitchFamily="50" charset="-127"/>
                          <a:ea typeface="교보서체 Bold" panose="020B060000010101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59981" marR="599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83.5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77.8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87.2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80.9</a:t>
                      </a:r>
                      <a:endParaRPr lang="en-US" altLang="ko-KR" sz="1200" b="0" i="0" u="none" strike="noStrike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교보서체 Bold" panose="020B0600000101010101" pitchFamily="50" charset="-127"/>
                        <a:ea typeface="교보서체 Bold" panose="020B0600000101010101" pitchFamily="50" charset="-127"/>
                      </a:endParaRPr>
                    </a:p>
                  </a:txBody>
                  <a:tcPr marL="9352" marR="9352" marT="935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20188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948643" y="6166629"/>
            <a:ext cx="4729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기준 </a:t>
            </a:r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b="1" spc="-14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주계약</a:t>
            </a:r>
            <a:r>
              <a:rPr lang="ko-KR" altLang="en-US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보험가입금액 </a:t>
            </a:r>
            <a:r>
              <a:rPr lang="en-US" altLang="ko-KR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000" b="1" spc="-14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억원</a:t>
            </a:r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남자 </a:t>
            </a:r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</a:t>
            </a:r>
            <a:r>
              <a:rPr lang="ko-KR" altLang="en-US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</a:t>
            </a:r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b="1" spc="-14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전기납</a:t>
            </a:r>
            <a:r>
              <a:rPr lang="en-US" altLang="ko-KR" sz="1000" b="1" spc="-14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1000" b="1" spc="-14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8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4324467" y="2029173206"/>
            <a:ext cx="2029173205" cy="2029173205"/>
            <a:chOff x="2030180739" y="2029173206"/>
            <a:chExt cx="2029173205" cy="202917320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40000">
            <a:off x="-2412263" y="-3186672"/>
            <a:ext cx="11472310" cy="162244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40000">
            <a:off x="419651" y="804022"/>
            <a:ext cx="5736155" cy="811221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024324467" y="2029173206"/>
            <a:ext cx="2029173205" cy="2029173205"/>
            <a:chOff x="2030180739" y="2029173206"/>
            <a:chExt cx="2029173205" cy="202917320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6381" y="211931"/>
            <a:ext cx="9444255" cy="94442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666" y="1428039"/>
            <a:ext cx="4896132" cy="71641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787" y="1200032"/>
            <a:ext cx="1944053" cy="5640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722" y="984026"/>
            <a:ext cx="492013" cy="39601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024324467" y="2029173206"/>
            <a:ext cx="2029173205" cy="2029173205"/>
            <a:chOff x="2030180739" y="2029173206"/>
            <a:chExt cx="2029173205" cy="2029173205"/>
          </a:xfrm>
        </p:grpSpPr>
      </p:grpSp>
      <p:grpSp>
        <p:nvGrpSpPr>
          <p:cNvPr id="14" name="Group 14"/>
          <p:cNvGrpSpPr/>
          <p:nvPr/>
        </p:nvGrpSpPr>
        <p:grpSpPr>
          <a:xfrm>
            <a:off x="2024324467" y="2029173206"/>
            <a:ext cx="2029173205" cy="2029173205"/>
            <a:chOff x="2030180739" y="2029173206"/>
            <a:chExt cx="2029173205" cy="2029173205"/>
          </a:xfrm>
        </p:grpSpPr>
      </p:grpSp>
      <p:grpSp>
        <p:nvGrpSpPr>
          <p:cNvPr id="55" name="그룹 54"/>
          <p:cNvGrpSpPr/>
          <p:nvPr/>
        </p:nvGrpSpPr>
        <p:grpSpPr>
          <a:xfrm>
            <a:off x="-162580" y="2479176"/>
            <a:ext cx="4656125" cy="4418791"/>
            <a:chOff x="453678" y="2270329"/>
            <a:chExt cx="4248115" cy="3264088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3678" y="2270329"/>
              <a:ext cx="4248115" cy="326408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3704" y="3036948"/>
              <a:ext cx="2124057" cy="1632044"/>
            </a:xfrm>
            <a:prstGeom prst="rect">
              <a:avLst/>
            </a:prstGeom>
          </p:spPr>
        </p:pic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8364" y="2095900"/>
            <a:ext cx="6732182" cy="1164031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024324467" y="2029173206"/>
            <a:ext cx="2029173205" cy="2029173205"/>
            <a:chOff x="2030180739" y="2029173206"/>
            <a:chExt cx="2029173205" cy="2029173205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7692" y="1452039"/>
            <a:ext cx="2688073" cy="39601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5697" y="1512041"/>
            <a:ext cx="2472067" cy="37201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024324467" y="2029173206"/>
            <a:ext cx="2029173205" cy="2029173205"/>
            <a:chOff x="2030180739" y="2029173206"/>
            <a:chExt cx="2029173205" cy="2029173205"/>
          </a:xfrm>
        </p:grpSpPr>
      </p:grpSp>
      <p:grpSp>
        <p:nvGrpSpPr>
          <p:cNvPr id="56" name="그룹 55"/>
          <p:cNvGrpSpPr/>
          <p:nvPr/>
        </p:nvGrpSpPr>
        <p:grpSpPr>
          <a:xfrm>
            <a:off x="2308721" y="2490770"/>
            <a:ext cx="4656125" cy="4418791"/>
            <a:chOff x="453678" y="2270329"/>
            <a:chExt cx="4248115" cy="3264088"/>
          </a:xfrm>
        </p:grpSpPr>
        <p:pic>
          <p:nvPicPr>
            <p:cNvPr id="57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3678" y="2270329"/>
              <a:ext cx="4248115" cy="3264088"/>
            </a:xfrm>
            <a:prstGeom prst="rect">
              <a:avLst/>
            </a:prstGeom>
          </p:spPr>
        </p:pic>
        <p:pic>
          <p:nvPicPr>
            <p:cNvPr id="58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3704" y="3036948"/>
              <a:ext cx="2124057" cy="1632044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20000">
            <a:off x="2412731" y="2752993"/>
            <a:ext cx="1551356" cy="48001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057" y="2776314"/>
            <a:ext cx="5172140" cy="636017"/>
          </a:xfrm>
          <a:prstGeom prst="rect">
            <a:avLst/>
          </a:prstGeom>
        </p:spPr>
      </p:pic>
      <p:grpSp>
        <p:nvGrpSpPr>
          <p:cNvPr id="65" name="그룹 64"/>
          <p:cNvGrpSpPr/>
          <p:nvPr/>
        </p:nvGrpSpPr>
        <p:grpSpPr>
          <a:xfrm>
            <a:off x="-161131" y="4925546"/>
            <a:ext cx="7127426" cy="4430385"/>
            <a:chOff x="-10180" y="2631576"/>
            <a:chExt cx="7127426" cy="4430385"/>
          </a:xfrm>
        </p:grpSpPr>
        <p:grpSp>
          <p:nvGrpSpPr>
            <p:cNvPr id="59" name="그룹 58"/>
            <p:cNvGrpSpPr/>
            <p:nvPr/>
          </p:nvGrpSpPr>
          <p:grpSpPr>
            <a:xfrm>
              <a:off x="-10180" y="2631576"/>
              <a:ext cx="4656125" cy="4418791"/>
              <a:chOff x="453678" y="2270329"/>
              <a:chExt cx="4248115" cy="3264088"/>
            </a:xfrm>
          </p:grpSpPr>
          <p:pic>
            <p:nvPicPr>
              <p:cNvPr id="60" name="Picture 1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3678" y="2270329"/>
                <a:ext cx="4248115" cy="3264088"/>
              </a:xfrm>
              <a:prstGeom prst="rect">
                <a:avLst/>
              </a:prstGeom>
            </p:spPr>
          </p:pic>
          <p:pic>
            <p:nvPicPr>
              <p:cNvPr id="61" name="Picture 1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3704" y="3036948"/>
                <a:ext cx="2124057" cy="1632044"/>
              </a:xfrm>
              <a:prstGeom prst="rect">
                <a:avLst/>
              </a:prstGeom>
            </p:spPr>
          </p:pic>
        </p:grpSp>
        <p:grpSp>
          <p:nvGrpSpPr>
            <p:cNvPr id="62" name="그룹 61"/>
            <p:cNvGrpSpPr/>
            <p:nvPr/>
          </p:nvGrpSpPr>
          <p:grpSpPr>
            <a:xfrm>
              <a:off x="2461121" y="2643170"/>
              <a:ext cx="4656125" cy="4418791"/>
              <a:chOff x="453678" y="2270329"/>
              <a:chExt cx="4248115" cy="3264088"/>
            </a:xfrm>
          </p:grpSpPr>
          <p:pic>
            <p:nvPicPr>
              <p:cNvPr id="63" name="Picture 1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3678" y="2270329"/>
                <a:ext cx="4248115" cy="3264088"/>
              </a:xfrm>
              <a:prstGeom prst="rect">
                <a:avLst/>
              </a:prstGeom>
            </p:spPr>
          </p:pic>
          <p:pic>
            <p:nvPicPr>
              <p:cNvPr id="64" name="Picture 1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3704" y="3036948"/>
                <a:ext cx="2124057" cy="1632044"/>
              </a:xfrm>
              <a:prstGeom prst="rect">
                <a:avLst/>
              </a:prstGeom>
            </p:spPr>
          </p:pic>
        </p:grpSp>
      </p:grpSp>
      <p:pic>
        <p:nvPicPr>
          <p:cNvPr id="6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3855" y="5228579"/>
            <a:ext cx="2460036" cy="530008"/>
          </a:xfrm>
          <a:prstGeom prst="rect">
            <a:avLst/>
          </a:prstGeom>
        </p:spPr>
      </p:pic>
      <p:pic>
        <p:nvPicPr>
          <p:cNvPr id="6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3850" y="4828573"/>
            <a:ext cx="2820042" cy="510008"/>
          </a:xfrm>
          <a:prstGeom prst="rect">
            <a:avLst/>
          </a:prstGeom>
        </p:spPr>
      </p:pic>
      <p:pic>
        <p:nvPicPr>
          <p:cNvPr id="68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7271" y="3753584"/>
            <a:ext cx="1287198" cy="954147"/>
          </a:xfrm>
          <a:prstGeom prst="rect">
            <a:avLst/>
          </a:prstGeom>
        </p:spPr>
      </p:pic>
      <p:pic>
        <p:nvPicPr>
          <p:cNvPr id="69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92685" y="4828573"/>
            <a:ext cx="2910043" cy="510008"/>
          </a:xfrm>
          <a:prstGeom prst="rect">
            <a:avLst/>
          </a:prstGeom>
        </p:spPr>
      </p:pic>
      <p:pic>
        <p:nvPicPr>
          <p:cNvPr id="70" name="Picture 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3288" y="3666700"/>
            <a:ext cx="1133381" cy="1041031"/>
          </a:xfrm>
          <a:prstGeom prst="rect">
            <a:avLst/>
          </a:prstGeom>
        </p:spPr>
      </p:pic>
      <p:pic>
        <p:nvPicPr>
          <p:cNvPr id="71" name="Picture 4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42692" y="5241131"/>
            <a:ext cx="2430036" cy="530008"/>
          </a:xfrm>
          <a:prstGeom prst="rect">
            <a:avLst/>
          </a:prstGeom>
        </p:spPr>
      </p:pic>
      <p:pic>
        <p:nvPicPr>
          <p:cNvPr id="72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4028" y="7186058"/>
            <a:ext cx="2760041" cy="510008"/>
          </a:xfrm>
          <a:prstGeom prst="rect">
            <a:avLst/>
          </a:prstGeom>
        </p:spPr>
      </p:pic>
      <p:pic>
        <p:nvPicPr>
          <p:cNvPr id="73" name="Picture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12050" y="6075298"/>
            <a:ext cx="1031781" cy="1007971"/>
          </a:xfrm>
          <a:prstGeom prst="rect">
            <a:avLst/>
          </a:prstGeom>
        </p:spPr>
      </p:pic>
      <p:pic>
        <p:nvPicPr>
          <p:cNvPr id="74" name="Picture 4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4033" y="7603331"/>
            <a:ext cx="2420036" cy="530008"/>
          </a:xfrm>
          <a:prstGeom prst="rect">
            <a:avLst/>
          </a:prstGeom>
        </p:spPr>
      </p:pic>
      <p:pic>
        <p:nvPicPr>
          <p:cNvPr id="75" name="Picture 2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968331" y="7186058"/>
            <a:ext cx="2870042" cy="510008"/>
          </a:xfrm>
          <a:prstGeom prst="rect">
            <a:avLst/>
          </a:prstGeom>
        </p:spPr>
      </p:pic>
      <p:pic>
        <p:nvPicPr>
          <p:cNvPr id="76" name="Picture 3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40812" y="6042830"/>
            <a:ext cx="1813057" cy="1027101"/>
          </a:xfrm>
          <a:prstGeom prst="rect">
            <a:avLst/>
          </a:prstGeom>
        </p:spPr>
      </p:pic>
      <p:pic>
        <p:nvPicPr>
          <p:cNvPr id="77" name="Picture 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68337" y="7606064"/>
            <a:ext cx="2390035" cy="530008"/>
          </a:xfrm>
          <a:prstGeom prst="rect">
            <a:avLst/>
          </a:prstGeom>
        </p:spPr>
      </p:pic>
      <p:grpSp>
        <p:nvGrpSpPr>
          <p:cNvPr id="82" name="그룹 81"/>
          <p:cNvGrpSpPr/>
          <p:nvPr/>
        </p:nvGrpSpPr>
        <p:grpSpPr>
          <a:xfrm>
            <a:off x="-8731" y="-16669"/>
            <a:ext cx="6849269" cy="9777837"/>
            <a:chOff x="-8731" y="-16669"/>
            <a:chExt cx="6849269" cy="9777837"/>
          </a:xfrm>
        </p:grpSpPr>
        <p:sp>
          <p:nvSpPr>
            <p:cNvPr id="83" name="TextBox 82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85" name="그룹 84"/>
            <p:cNvGrpSpPr/>
            <p:nvPr/>
          </p:nvGrpSpPr>
          <p:grpSpPr>
            <a:xfrm>
              <a:off x="5461837" y="-16669"/>
              <a:ext cx="1365634" cy="586693"/>
              <a:chOff x="6070600" y="60157"/>
              <a:chExt cx="1365634" cy="586693"/>
            </a:xfrm>
          </p:grpSpPr>
          <p:sp>
            <p:nvSpPr>
              <p:cNvPr id="87" name="순서도: 다른 페이지 연결선 86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88" name="Picture 17"/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01508" y="60157"/>
                <a:ext cx="1297096" cy="5866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6" name="TextBox 85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[22/28]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2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53" y="695875"/>
            <a:ext cx="5799381" cy="8373203"/>
          </a:xfrm>
          <a:prstGeom prst="rect">
            <a:avLst/>
          </a:prstGeom>
        </p:spPr>
      </p:pic>
      <p:pic>
        <p:nvPicPr>
          <p:cNvPr id="11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88" y="894713"/>
            <a:ext cx="5412757" cy="7975532"/>
          </a:xfrm>
          <a:prstGeom prst="rect">
            <a:avLst/>
          </a:prstGeom>
        </p:spPr>
      </p:pic>
      <p:pic>
        <p:nvPicPr>
          <p:cNvPr id="113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053" y="618550"/>
            <a:ext cx="2098824" cy="441858"/>
          </a:xfrm>
          <a:prstGeom prst="rect">
            <a:avLst/>
          </a:prstGeom>
        </p:spPr>
      </p:pic>
      <p:pic>
        <p:nvPicPr>
          <p:cNvPr id="144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342" y="1137734"/>
            <a:ext cx="961040" cy="265115"/>
          </a:xfrm>
          <a:prstGeom prst="rect">
            <a:avLst/>
          </a:prstGeom>
        </p:spPr>
      </p:pic>
      <p:pic>
        <p:nvPicPr>
          <p:cNvPr id="146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47" y="1148779"/>
            <a:ext cx="1159875" cy="27616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3955" y="1888331"/>
            <a:ext cx="3231975" cy="333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9678">
              <a:defRPr/>
            </a:pPr>
            <a:r>
              <a:rPr lang="en-US" altLang="ko-KR" sz="1567" b="1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[</a:t>
            </a:r>
            <a:r>
              <a:rPr lang="en-US" altLang="ko-KR" sz="1567" b="1" spc="-150" dirty="0" smtClean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New</a:t>
            </a:r>
            <a:r>
              <a:rPr lang="ko-KR" altLang="en-US" sz="1567" b="1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헬스케어서비스 제공 기간 </a:t>
            </a:r>
            <a:r>
              <a:rPr lang="en-US" altLang="ko-KR" sz="1567" b="1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70</a:t>
            </a:r>
            <a:r>
              <a:rPr lang="ko-KR" altLang="en-US" sz="1567" b="1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세 </a:t>
            </a:r>
            <a:r>
              <a:rPr lang="en-US" altLang="ko-KR" sz="1567" b="1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or 20</a:t>
            </a:r>
            <a:r>
              <a:rPr lang="ko-KR" altLang="en-US" sz="1567" b="1" spc="-150" dirty="0" smtClean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년</a:t>
            </a:r>
            <a:r>
              <a:rPr lang="en-US" altLang="ko-KR" sz="1567" b="1" spc="-150" dirty="0" smtClean="0">
                <a:ln w="0">
                  <a:solidFill>
                    <a:schemeClr val="accent1">
                      <a:alpha val="0"/>
                    </a:schemeClr>
                  </a:solidFill>
                </a:ln>
                <a:latin typeface="휴먼매직체" panose="02030504000101010101" pitchFamily="18" charset="-127"/>
                <a:ea typeface="휴먼매직체" panose="02030504000101010101" pitchFamily="18" charset="-127"/>
              </a:rPr>
              <a:t>]</a:t>
            </a:r>
            <a:endParaRPr lang="en-US" altLang="ko-KR" sz="1567" b="1" spc="-150" dirty="0">
              <a:ln w="0">
                <a:solidFill>
                  <a:schemeClr val="accent1">
                    <a:alpha val="0"/>
                  </a:schemeClr>
                </a:solidFill>
              </a:ln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891" y="1278731"/>
            <a:ext cx="4868399" cy="9383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9088" y="8670131"/>
            <a:ext cx="6216665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341">
              <a:defRPr/>
            </a:pPr>
            <a:r>
              <a:rPr lang="en-US" altLang="ko-KR" sz="898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※ </a:t>
            </a:r>
            <a:r>
              <a:rPr lang="ko-KR" altLang="en-US" sz="898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상기 기준은 제작일</a:t>
            </a:r>
            <a:r>
              <a:rPr lang="en-US" altLang="ko-KR" sz="898" spc="-150" dirty="0" smtClean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(11/24)</a:t>
            </a:r>
            <a:r>
              <a:rPr lang="ko-KR" altLang="en-US" sz="898" spc="-150" dirty="0" smtClean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 기준으로 </a:t>
            </a:r>
            <a:r>
              <a:rPr lang="ko-KR" altLang="en-US" sz="898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추후 변동될 수 있으니 참고용으로만 활용하시기 바랍니다</a:t>
            </a:r>
            <a:r>
              <a:rPr lang="en-US" altLang="ko-KR" sz="898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.</a:t>
            </a:r>
            <a:endParaRPr lang="en-US" altLang="ko-KR" sz="898" spc="-150" dirty="0">
              <a:ln w="0">
                <a:solidFill>
                  <a:schemeClr val="accent1">
                    <a:alpha val="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교보서체 Bold" panose="020B0600000101010101" pitchFamily="50" charset="-127"/>
              <a:ea typeface="교보서체 Bold" panose="020B0600000101010101" pitchFamily="50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151914"/>
              </p:ext>
            </p:extLst>
          </p:nvPr>
        </p:nvGraphicFramePr>
        <p:xfrm>
          <a:off x="689088" y="2181645"/>
          <a:ext cx="5412755" cy="64776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11114">
                  <a:extLst>
                    <a:ext uri="{9D8B030D-6E8A-4147-A177-3AD203B41FA5}">
                      <a16:colId xmlns:a16="http://schemas.microsoft.com/office/drawing/2014/main" val="840192832"/>
                    </a:ext>
                  </a:extLst>
                </a:gridCol>
                <a:gridCol w="1258267">
                  <a:extLst>
                    <a:ext uri="{9D8B030D-6E8A-4147-A177-3AD203B41FA5}">
                      <a16:colId xmlns:a16="http://schemas.microsoft.com/office/drawing/2014/main" val="3385684575"/>
                    </a:ext>
                  </a:extLst>
                </a:gridCol>
                <a:gridCol w="1843374">
                  <a:extLst>
                    <a:ext uri="{9D8B030D-6E8A-4147-A177-3AD203B41FA5}">
                      <a16:colId xmlns:a16="http://schemas.microsoft.com/office/drawing/2014/main" val="1522801900"/>
                    </a:ext>
                  </a:extLst>
                </a:gridCol>
              </a:tblGrid>
              <a:tr h="1971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상품명</a:t>
                      </a: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5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제공 기준</a:t>
                      </a:r>
                    </a:p>
                  </a:txBody>
                  <a:tcPr marL="89318" marR="89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5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서비스명</a:t>
                      </a:r>
                      <a:endParaRPr lang="ko-KR" altLang="en-US" sz="1200" spc="-1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</a:txBody>
                  <a:tcPr marL="89318" marR="89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60792"/>
                  </a:ext>
                </a:extLst>
              </a:tr>
              <a:tr h="352398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교보밸류업종신보험</a:t>
                      </a:r>
                      <a:r>
                        <a:rPr lang="en-US" altLang="ko-KR" sz="1000" b="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교보간편밸류업종신보험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2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주계약</a:t>
                      </a:r>
                      <a:endParaRPr lang="en-US" altLang="ko-KR" sz="12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2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10</a:t>
                      </a:r>
                      <a:r>
                        <a:rPr lang="ko-KR" altLang="en-US" sz="12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억 이상</a:t>
                      </a:r>
                      <a:endParaRPr lang="en-US" altLang="ko-KR" sz="12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※</a:t>
                      </a:r>
                      <a:r>
                        <a:rPr lang="ko-KR" altLang="en-US" sz="8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</a:t>
                      </a:r>
                      <a:r>
                        <a:rPr lang="en-US" altLang="ko-KR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(</a:t>
                      </a:r>
                      <a:r>
                        <a:rPr lang="ko-KR" altLang="en-US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간편</a:t>
                      </a:r>
                      <a:r>
                        <a:rPr lang="en-US" altLang="ko-KR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)</a:t>
                      </a:r>
                      <a:r>
                        <a:rPr lang="ko-KR" altLang="en-US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밸류업종신보험은</a:t>
                      </a:r>
                      <a:endParaRPr lang="en-US" altLang="ko-KR" sz="8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8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주계약</a:t>
                      </a:r>
                      <a:r>
                        <a:rPr lang="ko-KR" altLang="en-US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  </a:t>
                      </a:r>
                      <a:r>
                        <a:rPr lang="en-US" altLang="ko-KR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2</a:t>
                      </a:r>
                      <a:r>
                        <a:rPr lang="ko-KR" altLang="en-US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억원  이상</a:t>
                      </a:r>
                      <a:endParaRPr lang="en-US" altLang="ko-KR" sz="8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</a:txBody>
                  <a:tcPr marL="89318" marR="8931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</a:t>
                      </a:r>
                      <a:r>
                        <a:rPr lang="ko-KR" altLang="en-US" sz="12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 </a:t>
                      </a:r>
                      <a:r>
                        <a:rPr lang="en-US" altLang="ko-KR" sz="12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New</a:t>
                      </a:r>
                      <a:r>
                        <a:rPr lang="ko-KR" altLang="en-US" sz="12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헬스케어서비스</a:t>
                      </a:r>
                      <a:endParaRPr lang="en-US" altLang="ko-KR" sz="12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프레스티지</a:t>
                      </a:r>
                      <a:endParaRPr lang="en-US" altLang="ko-KR" sz="1200" b="1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※</a:t>
                      </a:r>
                      <a:r>
                        <a:rPr lang="en-US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간편 상품의 경우 </a:t>
                      </a:r>
                      <a:r>
                        <a:rPr lang="en-US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프레스티지</a:t>
                      </a:r>
                      <a:r>
                        <a:rPr lang="en-US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(R) </a:t>
                      </a:r>
                      <a:r>
                        <a:rPr lang="ko-KR" altLang="en-US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제공</a:t>
                      </a:r>
                      <a:endParaRPr lang="en-US" altLang="ko-KR" sz="9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325133"/>
                  </a:ext>
                </a:extLst>
              </a:tr>
              <a:tr h="328543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교보실속종신보험 </a:t>
                      </a:r>
                      <a:r>
                        <a:rPr lang="en-US" altLang="ko-KR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PLUSⅡ</a:t>
                      </a:r>
                      <a:r>
                        <a:rPr lang="en-US" altLang="ko-KR" sz="1000" b="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교보실속간편종신보험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PLUSⅡ</a:t>
                      </a:r>
                      <a:r>
                        <a:rPr lang="en-US" altLang="ko-KR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130693"/>
                  </a:ext>
                </a:extLst>
              </a:tr>
              <a:tr h="36635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교보경영인정기보험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[2501](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 </a:t>
                      </a: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교보간편가입경영인정기보험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[2501](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300" b="1" spc="-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300" spc="-15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190172"/>
                  </a:ext>
                </a:extLst>
              </a:tr>
              <a:tr h="203985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교보하이브리드변액종신보험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[2405]  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300" b="1" spc="-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300" spc="-15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02185"/>
                  </a:ext>
                </a:extLst>
              </a:tr>
              <a:tr h="328543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교보밸류업종신보험</a:t>
                      </a:r>
                      <a:r>
                        <a:rPr lang="en-US" altLang="ko-KR" sz="1000" b="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교보간편밸류업종신보험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200" b="0" u="none" spc="-15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주계약</a:t>
                      </a:r>
                      <a:endParaRPr lang="en-US" altLang="ko-KR" sz="1200" b="0" u="none" spc="-1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2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2</a:t>
                      </a:r>
                      <a:r>
                        <a:rPr lang="ko-KR" altLang="en-US" sz="12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억 이상</a:t>
                      </a:r>
                      <a:endParaRPr lang="en-US" altLang="ko-KR" sz="12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※</a:t>
                      </a:r>
                      <a:r>
                        <a:rPr lang="ko-KR" altLang="en-US" sz="8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</a:t>
                      </a:r>
                      <a:r>
                        <a:rPr lang="en-US" altLang="ko-KR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(</a:t>
                      </a:r>
                      <a:r>
                        <a:rPr lang="ko-KR" altLang="en-US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간편</a:t>
                      </a:r>
                      <a:r>
                        <a:rPr lang="en-US" altLang="ko-KR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)</a:t>
                      </a:r>
                      <a:r>
                        <a:rPr lang="ko-KR" altLang="en-US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밸류업종신보험은</a:t>
                      </a:r>
                      <a:endParaRPr lang="en-US" altLang="ko-KR" sz="8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8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주계약</a:t>
                      </a:r>
                      <a:r>
                        <a:rPr lang="ko-KR" altLang="en-US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  </a:t>
                      </a:r>
                      <a:r>
                        <a:rPr lang="en-US" altLang="ko-KR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5</a:t>
                      </a:r>
                      <a:r>
                        <a:rPr lang="ko-KR" altLang="en-US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천만원  이상</a:t>
                      </a:r>
                      <a:endParaRPr lang="en-US" altLang="ko-KR" sz="8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2</a:t>
                      </a:r>
                      <a:r>
                        <a:rPr lang="ko-KR" altLang="en-US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억원   미만</a:t>
                      </a:r>
                      <a:endParaRPr lang="en-US" altLang="ko-KR" sz="8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2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</a:txBody>
                  <a:tcPr marL="89318" marR="8931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</a:t>
                      </a:r>
                      <a:r>
                        <a:rPr lang="en-US" altLang="ko-KR" sz="12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New</a:t>
                      </a:r>
                      <a:r>
                        <a:rPr lang="ko-KR" altLang="en-US" sz="12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헬스케어서비스</a:t>
                      </a:r>
                      <a:endParaRPr lang="en-US" altLang="ko-KR" sz="12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프리미어</a:t>
                      </a:r>
                      <a:endParaRPr lang="en-US" altLang="ko-KR" sz="1200" b="1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※</a:t>
                      </a:r>
                      <a:r>
                        <a:rPr lang="en-US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간편 상품의 경우 </a:t>
                      </a:r>
                      <a:r>
                        <a:rPr lang="en-US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프리미어</a:t>
                      </a:r>
                      <a:r>
                        <a:rPr lang="en-US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(R) </a:t>
                      </a:r>
                      <a:r>
                        <a:rPr lang="ko-KR" altLang="en-US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제공</a:t>
                      </a:r>
                      <a:endParaRPr lang="en-US" altLang="ko-KR" sz="9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02753"/>
                  </a:ext>
                </a:extLst>
              </a:tr>
              <a:tr h="328543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교보실속종신보험 </a:t>
                      </a:r>
                      <a:r>
                        <a:rPr lang="en-US" altLang="ko-KR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PLUSⅡ</a:t>
                      </a:r>
                      <a:r>
                        <a:rPr lang="en-US" altLang="ko-KR" sz="1000" b="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교보실속간편종신보험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PLUSⅡ</a:t>
                      </a:r>
                      <a:r>
                        <a:rPr lang="en-US" altLang="ko-KR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02247"/>
                  </a:ext>
                </a:extLst>
              </a:tr>
              <a:tr h="37096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교보경영인정기보험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[2501](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교보간편가입경영인정기보험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[2501](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53652"/>
                  </a:ext>
                </a:extLst>
              </a:tr>
              <a:tr h="328543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교보평생건강보험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[2409] 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교보간편평생건강보험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[2409](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   </a:t>
                      </a: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513373"/>
                  </a:ext>
                </a:extLst>
              </a:tr>
              <a:tr h="328543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교보암</a:t>
                      </a:r>
                      <a:r>
                        <a:rPr lang="en-US" altLang="ko-KR" sz="10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0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간병평생보장보험 </a:t>
                      </a:r>
                      <a:r>
                        <a:rPr lang="en-US" altLang="ko-KR" sz="10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8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교보간편암평생보장보험</a:t>
                      </a:r>
                      <a:r>
                        <a:rPr lang="en-US" altLang="ko-KR" sz="10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8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7643" marR="87643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951164"/>
                  </a:ext>
                </a:extLst>
              </a:tr>
              <a:tr h="328543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</a:t>
                      </a:r>
                      <a:r>
                        <a:rPr lang="en-US" altLang="ko-KR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밸런스보장보험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b="1" u="none" kern="1200" spc="-150" dirty="0" smtClean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</a:t>
                      </a:r>
                      <a:r>
                        <a:rPr lang="en-US" altLang="ko-KR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밸런스보장보험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r>
                        <a:rPr lang="en-US" altLang="ko-KR" sz="1000" b="1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</a:p>
                  </a:txBody>
                  <a:tcPr marL="87643" marR="87643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723953"/>
                  </a:ext>
                </a:extLst>
              </a:tr>
              <a:tr h="18922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교보실속여성건강종신보험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[2409] 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ko-KR" altLang="en-US" sz="8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02188"/>
                  </a:ext>
                </a:extLst>
              </a:tr>
              <a:tr h="328543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교보밸류업종신보험</a:t>
                      </a:r>
                      <a:r>
                        <a:rPr lang="en-US" altLang="ko-KR" sz="1000" b="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교보간편밸류업종신보험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150" normalizeH="0" baseline="0" noProof="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주계약</a:t>
                      </a:r>
                      <a:endParaRPr kumimoji="0" lang="en-US" altLang="ko-KR" sz="1200" b="0" i="0" u="none" strike="noStrike" kern="1200" cap="none" spc="-150" normalizeH="0" baseline="0" noProof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lvl="0" indent="0" algn="ctr" defTabSz="9120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50" normalizeH="0" baseline="0" noProof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1200" b="0" i="0" u="none" strike="noStrike" kern="1200" cap="none" spc="-150" normalizeH="0" baseline="0" noProof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억 이상</a:t>
                      </a:r>
                      <a:endParaRPr kumimoji="0" lang="en-US" altLang="ko-KR" sz="1200" b="0" i="0" u="none" strike="noStrike" kern="1200" cap="none" spc="-150" normalizeH="0" baseline="0" noProof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</a:rPr>
                        <a:t>※</a:t>
                      </a:r>
                      <a:r>
                        <a:rPr lang="ko-KR" altLang="en-US" sz="8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</a:t>
                      </a:r>
                      <a:r>
                        <a:rPr lang="en-US" altLang="ko-KR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(</a:t>
                      </a:r>
                      <a:r>
                        <a:rPr lang="ko-KR" altLang="en-US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간편</a:t>
                      </a:r>
                      <a:r>
                        <a:rPr lang="en-US" altLang="ko-KR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)</a:t>
                      </a:r>
                      <a:r>
                        <a:rPr lang="ko-KR" altLang="en-US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밸류업종신보험은</a:t>
                      </a:r>
                      <a:endParaRPr lang="en-US" altLang="ko-KR" sz="8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8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주계약</a:t>
                      </a:r>
                      <a:r>
                        <a:rPr lang="ko-KR" altLang="en-US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  </a:t>
                      </a:r>
                      <a:r>
                        <a:rPr lang="en-US" altLang="ko-KR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2</a:t>
                      </a:r>
                      <a:r>
                        <a:rPr lang="ko-KR" altLang="en-US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천만원  이상</a:t>
                      </a:r>
                      <a:endParaRPr lang="en-US" altLang="ko-KR" sz="8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5</a:t>
                      </a:r>
                      <a:r>
                        <a:rPr lang="ko-KR" altLang="en-US" sz="8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천만원   미만</a:t>
                      </a:r>
                      <a:endParaRPr lang="en-US" altLang="ko-KR" sz="8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</a:txBody>
                  <a:tcPr marL="89318" marR="8931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20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</a:t>
                      </a:r>
                      <a:r>
                        <a:rPr lang="en-US" altLang="ko-KR" sz="12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New</a:t>
                      </a:r>
                      <a:r>
                        <a:rPr lang="ko-KR" altLang="en-US" sz="12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헬스케어서비스 </a:t>
                      </a:r>
                      <a:endParaRPr lang="en-US" altLang="ko-KR" sz="12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marL="0" marR="0" indent="0" algn="ctr" defTabSz="9120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※</a:t>
                      </a:r>
                      <a:r>
                        <a:rPr lang="en-US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간편 상품의 경우 </a:t>
                      </a:r>
                      <a:r>
                        <a:rPr lang="en-US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헬스케어</a:t>
                      </a:r>
                      <a:r>
                        <a:rPr lang="en-US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(R) </a:t>
                      </a:r>
                      <a:r>
                        <a:rPr lang="ko-KR" altLang="en-US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제공</a:t>
                      </a:r>
                      <a:endParaRPr lang="en-US" altLang="ko-KR" sz="9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03810"/>
                  </a:ext>
                </a:extLst>
              </a:tr>
              <a:tr h="328543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교보실속종신보험 </a:t>
                      </a:r>
                      <a:r>
                        <a:rPr lang="en-US" altLang="ko-KR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PLUSⅡ</a:t>
                      </a:r>
                      <a:r>
                        <a:rPr lang="en-US" altLang="ko-KR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교보실속간편종신보험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PLUSⅡ</a:t>
                      </a:r>
                      <a:r>
                        <a:rPr lang="en-US" altLang="ko-KR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86438" marR="86438" marT="43219" marB="4321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spc="-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47893"/>
                  </a:ext>
                </a:extLst>
              </a:tr>
              <a:tr h="24605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교보하이브리드변액종신보험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[2405] 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ko-KR" sz="105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86438" marR="86438" marT="43219" marB="4321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300" spc="-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324247"/>
                  </a:ext>
                </a:extLst>
              </a:tr>
              <a:tr h="362992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교보경영인정기보험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[2501](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교보간편가입경영인정기보험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[2501](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+mn-cs"/>
                      </a:endParaRPr>
                    </a:p>
                  </a:txBody>
                  <a:tcPr marL="86438" marR="86438" marT="43219" marB="4321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300" spc="-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140746"/>
                  </a:ext>
                </a:extLst>
              </a:tr>
              <a:tr h="328543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교보평생건강보험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[2409] 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교보간편평생건강보험</a:t>
                      </a:r>
                      <a:r>
                        <a:rPr lang="en-US" altLang="ko-KR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[2409] 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150" normalizeH="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주계약</a:t>
                      </a:r>
                      <a:endParaRPr kumimoji="0" lang="en-US" altLang="ko-KR" sz="1200" b="0" i="0" u="none" strike="noStrike" kern="1200" cap="none" spc="-150" normalizeH="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lvl="0" indent="0" algn="ctr" defTabSz="9120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150" normalizeH="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7</a:t>
                      </a:r>
                      <a:r>
                        <a:rPr kumimoji="0" lang="ko-KR" altLang="en-US" sz="1200" b="0" i="0" u="none" strike="noStrike" kern="1200" cap="none" spc="-150" normalizeH="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천만 이상</a:t>
                      </a:r>
                      <a:endParaRPr kumimoji="0" lang="en-US" altLang="ko-KR" sz="1200" b="0" i="0" u="none" strike="noStrike" kern="1200" cap="none" spc="-150" normalizeH="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3429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</a:t>
                      </a:r>
                      <a:r>
                        <a:rPr lang="en-US" altLang="ko-KR" sz="12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New</a:t>
                      </a:r>
                      <a:r>
                        <a:rPr lang="ko-KR" altLang="en-US" sz="12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헬스케어서비스</a:t>
                      </a:r>
                      <a:endParaRPr lang="en-US" altLang="ko-KR" sz="12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※</a:t>
                      </a:r>
                      <a:r>
                        <a:rPr lang="en-US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간편 상품의 경우 </a:t>
                      </a:r>
                      <a:r>
                        <a:rPr lang="en-US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헬스케어</a:t>
                      </a:r>
                      <a:r>
                        <a:rPr lang="en-US" altLang="ko-KR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(R) </a:t>
                      </a:r>
                      <a:r>
                        <a:rPr lang="ko-KR" altLang="en-US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제공</a:t>
                      </a:r>
                      <a:endParaRPr lang="en-US" altLang="ko-KR" sz="9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 </a:t>
                      </a:r>
                      <a:endParaRPr lang="en-US" altLang="ko-KR" sz="12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39891"/>
                  </a:ext>
                </a:extLst>
              </a:tr>
              <a:tr h="328543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교보실속건강종신보험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[2409] 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교보실속간편건강종신보험</a:t>
                      </a:r>
                      <a:r>
                        <a:rPr lang="ko-KR" altLang="en-US" sz="1000" b="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[2409] 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kern="1200" spc="-15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446148"/>
                  </a:ext>
                </a:extLst>
              </a:tr>
              <a:tr h="24605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교보실속여성건강종신보험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[2409] 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ko-KR" altLang="en-US" sz="8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kern="1200" spc="-15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4984"/>
                  </a:ext>
                </a:extLst>
              </a:tr>
              <a:tr h="328543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교보암</a:t>
                      </a:r>
                      <a:r>
                        <a:rPr lang="en-US" altLang="ko-KR" sz="10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0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간병평생보장보험 </a:t>
                      </a:r>
                      <a:r>
                        <a:rPr lang="en-US" altLang="ko-KR" sz="10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8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교보간편암평생보장보험</a:t>
                      </a:r>
                      <a:r>
                        <a:rPr lang="ko-KR" altLang="en-US" sz="10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8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300" b="1" i="0" u="none" strike="noStrike" kern="1200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kern="1200" spc="-15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63880"/>
                  </a:ext>
                </a:extLst>
              </a:tr>
              <a:tr h="328543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</a:t>
                      </a:r>
                      <a:r>
                        <a:rPr lang="en-US" altLang="ko-KR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밸런스보장보험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 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b="1" u="none" kern="1200" spc="-150" dirty="0" smtClean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</a:t>
                      </a:r>
                      <a:r>
                        <a:rPr lang="en-US" altLang="ko-KR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밸런스보장보험 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00" b="1" u="none" kern="1200" spc="-150" dirty="0" smtClean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0" i="0" u="none" strike="noStrike" kern="1200" cap="none" spc="-150" normalizeH="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3429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12888"/>
                  </a:ext>
                </a:extLst>
              </a:tr>
            </a:tbl>
          </a:graphicData>
        </a:graphic>
      </p:graphicFrame>
      <p:grpSp>
        <p:nvGrpSpPr>
          <p:cNvPr id="21" name="그룹 20"/>
          <p:cNvGrpSpPr/>
          <p:nvPr/>
        </p:nvGrpSpPr>
        <p:grpSpPr>
          <a:xfrm>
            <a:off x="-8731" y="-16669"/>
            <a:ext cx="6849269" cy="9777837"/>
            <a:chOff x="-8731" y="-16669"/>
            <a:chExt cx="6849269" cy="9777837"/>
          </a:xfrm>
        </p:grpSpPr>
        <p:sp>
          <p:nvSpPr>
            <p:cNvPr id="22" name="TextBox 21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5461837" y="-16669"/>
              <a:ext cx="1365634" cy="586693"/>
              <a:chOff x="6070600" y="60157"/>
              <a:chExt cx="1365634" cy="586693"/>
            </a:xfrm>
          </p:grpSpPr>
          <p:sp>
            <p:nvSpPr>
              <p:cNvPr id="26" name="순서도: 다른 페이지 연결선 25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27" name="Picture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1508" y="60157"/>
                <a:ext cx="1297096" cy="5866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[23/28]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9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53" y="695875"/>
            <a:ext cx="5799381" cy="8373203"/>
          </a:xfrm>
          <a:prstGeom prst="rect">
            <a:avLst/>
          </a:prstGeom>
        </p:spPr>
      </p:pic>
      <p:pic>
        <p:nvPicPr>
          <p:cNvPr id="11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88" y="894713"/>
            <a:ext cx="5412757" cy="7975532"/>
          </a:xfrm>
          <a:prstGeom prst="rect">
            <a:avLst/>
          </a:prstGeom>
        </p:spPr>
      </p:pic>
      <p:pic>
        <p:nvPicPr>
          <p:cNvPr id="113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053" y="618550"/>
            <a:ext cx="2098824" cy="441858"/>
          </a:xfrm>
          <a:prstGeom prst="rect">
            <a:avLst/>
          </a:prstGeom>
        </p:spPr>
      </p:pic>
      <p:pic>
        <p:nvPicPr>
          <p:cNvPr id="144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342" y="1137734"/>
            <a:ext cx="961040" cy="265115"/>
          </a:xfrm>
          <a:prstGeom prst="rect">
            <a:avLst/>
          </a:prstGeom>
        </p:spPr>
      </p:pic>
      <p:pic>
        <p:nvPicPr>
          <p:cNvPr id="146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47" y="1148779"/>
            <a:ext cx="1159875" cy="2761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6563" y="2293982"/>
            <a:ext cx="3162212" cy="333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9678">
              <a:defRPr/>
            </a:pPr>
            <a:r>
              <a:rPr lang="en-US" altLang="ko-KR" sz="1567" b="1" spc="-147" dirty="0" smtClean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(New</a:t>
            </a:r>
            <a:r>
              <a:rPr lang="ko-KR" altLang="en-US" sz="1567" b="1" spc="-147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헬스케어서비스 </a:t>
            </a:r>
            <a:r>
              <a:rPr lang="en-US" altLang="ko-KR" sz="1567" b="1" spc="-147" dirty="0">
                <a:ln w="0">
                  <a:solidFill>
                    <a:schemeClr val="accent1">
                      <a:alpha val="0"/>
                    </a:schemeClr>
                  </a:solidFill>
                </a:ln>
                <a:latin typeface="휴먼매직체" panose="02030504000101010101" pitchFamily="18" charset="-127"/>
                <a:ea typeface="휴먼매직체" panose="02030504000101010101" pitchFamily="18" charset="-127"/>
              </a:rPr>
              <a:t>15</a:t>
            </a:r>
            <a:r>
              <a:rPr lang="ko-KR" altLang="en-US" sz="1567" b="1" spc="-147" dirty="0">
                <a:ln w="0">
                  <a:solidFill>
                    <a:schemeClr val="accent1">
                      <a:alpha val="0"/>
                    </a:schemeClr>
                  </a:solidFill>
                </a:ln>
                <a:latin typeface="휴먼매직체" panose="02030504000101010101" pitchFamily="18" charset="-127"/>
                <a:ea typeface="휴먼매직체" panose="02030504000101010101" pitchFamily="18" charset="-127"/>
              </a:rPr>
              <a:t>년형 </a:t>
            </a:r>
            <a:r>
              <a:rPr lang="ko-KR" altLang="en-US" sz="1567" b="1" spc="-147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F845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제공 기간 </a:t>
            </a:r>
            <a:r>
              <a:rPr lang="en-US" altLang="ko-KR" sz="1567" b="1" spc="-147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F845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15</a:t>
            </a:r>
            <a:r>
              <a:rPr lang="ko-KR" altLang="en-US" sz="1567" b="1" spc="-147" dirty="0" smtClean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CF845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년</a:t>
            </a:r>
            <a:r>
              <a:rPr lang="en-US" altLang="ko-KR" sz="1567" b="1" spc="-147" dirty="0" smtClean="0">
                <a:ln w="0">
                  <a:solidFill>
                    <a:schemeClr val="accent1">
                      <a:alpha val="0"/>
                    </a:schemeClr>
                  </a:solidFill>
                </a:ln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sz="1567" b="1" spc="-147" dirty="0">
              <a:ln w="0">
                <a:solidFill>
                  <a:schemeClr val="accent1">
                    <a:alpha val="0"/>
                  </a:schemeClr>
                </a:solidFill>
              </a:ln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10281"/>
              </p:ext>
            </p:extLst>
          </p:nvPr>
        </p:nvGraphicFramePr>
        <p:xfrm>
          <a:off x="796247" y="2627953"/>
          <a:ext cx="5169600" cy="16501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32800">
                  <a:extLst>
                    <a:ext uri="{9D8B030D-6E8A-4147-A177-3AD203B41FA5}">
                      <a16:colId xmlns:a16="http://schemas.microsoft.com/office/drawing/2014/main" val="840192832"/>
                    </a:ext>
                  </a:extLst>
                </a:gridCol>
                <a:gridCol w="1094400">
                  <a:extLst>
                    <a:ext uri="{9D8B030D-6E8A-4147-A177-3AD203B41FA5}">
                      <a16:colId xmlns:a16="http://schemas.microsoft.com/office/drawing/2014/main" val="3385684575"/>
                    </a:ext>
                  </a:extLst>
                </a:gridCol>
                <a:gridCol w="1742400">
                  <a:extLst>
                    <a:ext uri="{9D8B030D-6E8A-4147-A177-3AD203B41FA5}">
                      <a16:colId xmlns:a16="http://schemas.microsoft.com/office/drawing/2014/main" val="1522801900"/>
                    </a:ext>
                  </a:extLst>
                </a:gridCol>
              </a:tblGrid>
              <a:tr h="15482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상품명</a:t>
                      </a:r>
                      <a:endParaRPr lang="ko-KR" altLang="en-US" sz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</a:txBody>
                  <a:tcPr marL="87477" marR="87477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제공 기준</a:t>
                      </a:r>
                      <a:endParaRPr lang="ko-KR" altLang="en-US" sz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</a:txBody>
                  <a:tcPr marL="87477" marR="874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상품 특징</a:t>
                      </a:r>
                      <a:endParaRPr lang="ko-KR" altLang="en-US" sz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</a:txBody>
                  <a:tcPr marL="87477" marR="874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60792"/>
                  </a:ext>
                </a:extLst>
              </a:tr>
              <a:tr h="258044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교보실속건강종신보험</a:t>
                      </a:r>
                      <a:r>
                        <a:rPr lang="ko-KR" altLang="en-US" sz="9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[2409] (</a:t>
                      </a:r>
                      <a:r>
                        <a:rPr lang="ko-KR" altLang="en-US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교보실속간편건강종신보험</a:t>
                      </a:r>
                      <a:r>
                        <a:rPr lang="ko-KR" altLang="en-US" sz="9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[2409] (</a:t>
                      </a:r>
                      <a:r>
                        <a:rPr lang="ko-KR" altLang="en-US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90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7477" marR="87477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50" normalizeH="0" baseline="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주계약</a:t>
                      </a:r>
                      <a:endParaRPr kumimoji="0" lang="en-US" altLang="ko-KR" sz="1100" b="0" i="0" u="none" strike="noStrike" kern="1200" cap="none" spc="-150" normalizeH="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lvl="0" indent="0" algn="ctr" defTabSz="912025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5</a:t>
                      </a:r>
                      <a:r>
                        <a:rPr kumimoji="0" lang="ko-KR" altLang="en-US" sz="1100" b="0" i="0" u="none" strike="noStrike" kern="1200" cap="none" spc="-150" normalizeH="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천만 이상</a:t>
                      </a:r>
                      <a:endParaRPr kumimoji="0" lang="en-US" altLang="ko-KR" sz="1100" b="0" i="0" u="none" strike="noStrike" kern="1200" cap="none" spc="-150" normalizeH="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lvl="0" indent="0" algn="ctr" defTabSz="912025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 (</a:t>
                      </a: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간편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r>
                        <a:rPr lang="ko-KR" altLang="en-US" sz="7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평생건강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]</a:t>
                      </a: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은  </a:t>
                      </a:r>
                      <a:endParaRPr lang="en-US" altLang="ko-KR" sz="7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lvl="0" indent="0" algn="ctr" defTabSz="912025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주계약</a:t>
                      </a: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  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or    </a:t>
                      </a:r>
                      <a:r>
                        <a:rPr lang="ko-KR" altLang="en-US" sz="7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주계약</a:t>
                      </a: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+ </a:t>
                      </a:r>
                    </a:p>
                    <a:p>
                      <a:pPr marL="0" marR="0" lvl="0" indent="0" algn="ctr" defTabSz="912025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발병후연금지급특약</a:t>
                      </a: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endParaRPr lang="en-US" altLang="ko-KR" sz="7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lvl="0" indent="0" algn="ctr" defTabSz="912025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합산 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5</a:t>
                      </a: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천만 이상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]</a:t>
                      </a:r>
                      <a:endParaRPr kumimoji="0" lang="en-US" altLang="ko-KR" sz="1100" b="0" i="0" u="none" strike="noStrike" kern="1200" cap="none" spc="-150" normalizeH="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7477" marR="87477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3429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</a:t>
                      </a:r>
                      <a:r>
                        <a:rPr lang="en-US" altLang="ko-KR" sz="110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New</a:t>
                      </a:r>
                      <a:r>
                        <a:rPr lang="ko-KR" altLang="en-US" sz="110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헬스케어서비스 </a:t>
                      </a:r>
                      <a:r>
                        <a:rPr lang="en-US" altLang="ko-KR" sz="110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15</a:t>
                      </a:r>
                      <a:r>
                        <a:rPr lang="ko-KR" altLang="en-US" sz="11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년형</a:t>
                      </a:r>
                      <a:endParaRPr lang="en-US" altLang="ko-KR" sz="1100" b="1" u="none" kern="1200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※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간편 상품의 경우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15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년형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(R) 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제공</a:t>
                      </a:r>
                      <a:endParaRPr lang="en-US" altLang="ko-KR" sz="8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7477" marR="87477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310585"/>
                  </a:ext>
                </a:extLst>
              </a:tr>
              <a:tr h="20307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교보실속여성건강종신보험</a:t>
                      </a:r>
                      <a:r>
                        <a:rPr lang="ko-KR" altLang="en-US" sz="9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[2409] (</a:t>
                      </a:r>
                      <a:r>
                        <a:rPr lang="ko-KR" altLang="en-US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</a:txBody>
                  <a:tcPr marL="87477" marR="87477" marT="43738" marB="43738" anchor="ctr"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202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kern="1200" spc="-15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93309" marR="93309" marT="46654" marB="4665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2309"/>
                  </a:ext>
                </a:extLst>
              </a:tr>
              <a:tr h="332102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교보평생건강보험</a:t>
                      </a:r>
                      <a:r>
                        <a:rPr lang="ko-KR" altLang="en-US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[2409] (</a:t>
                      </a: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교보간편평생건강보험</a:t>
                      </a:r>
                      <a:r>
                        <a:rPr lang="ko-KR" altLang="en-US" sz="9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[2409](</a:t>
                      </a: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   </a:t>
                      </a:r>
                    </a:p>
                  </a:txBody>
                  <a:tcPr marL="87477" marR="87477" marT="43738" marB="43738" anchor="ctr"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0" i="0" u="none" strike="noStrike" kern="1200" cap="none" spc="-150" normalizeH="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9318" marR="89318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675412"/>
                  </a:ext>
                </a:extLst>
              </a:tr>
              <a:tr h="448997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</a:t>
                      </a:r>
                      <a:r>
                        <a:rPr lang="en-US" altLang="ko-KR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밸런스보장보험 </a:t>
                      </a:r>
                      <a:r>
                        <a:rPr lang="en-US" altLang="ko-KR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r>
                        <a:rPr lang="en-US" altLang="ko-KR" sz="1000" b="1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~12</a:t>
                      </a:r>
                      <a:r>
                        <a:rPr lang="ko-KR" altLang="en-US" sz="1000" b="1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월까지</a:t>
                      </a:r>
                      <a:endParaRPr lang="en-US" altLang="ko-KR" sz="1000" b="1" u="none" kern="1200" spc="-150" dirty="0" smtClean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u="none" kern="1200" spc="-150" dirty="0" err="1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</a:t>
                      </a:r>
                      <a:r>
                        <a:rPr lang="en-US" altLang="ko-KR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밸런스보장보험 </a:t>
                      </a:r>
                      <a:r>
                        <a:rPr lang="en-US" altLang="ko-KR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1000" b="0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r>
                        <a:rPr lang="en-US" altLang="ko-KR" sz="1000" b="1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~12</a:t>
                      </a:r>
                      <a:r>
                        <a:rPr lang="ko-KR" altLang="en-US" sz="1000" b="1" u="none" kern="1200" spc="-150" dirty="0" smtClean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월까지</a:t>
                      </a:r>
                      <a:endParaRPr lang="en-US" altLang="ko-KR" sz="1000" b="1" u="none" kern="1200" spc="-150" dirty="0" smtClean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7477" marR="87477" marT="43738" marB="43738" anchor="ctr"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025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-150" normalizeH="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주계약</a:t>
                      </a:r>
                      <a:endParaRPr kumimoji="0" lang="en-US" altLang="ko-KR" sz="1100" b="0" i="0" u="none" strike="noStrike" kern="1200" cap="none" spc="-150" normalizeH="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lvl="0" indent="0" algn="ctr" defTabSz="912025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-150" normalizeH="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3</a:t>
                      </a:r>
                      <a:r>
                        <a:rPr kumimoji="0" lang="ko-KR" altLang="en-US" sz="1100" b="0" i="0" u="none" strike="noStrike" kern="1200" cap="none" spc="-150" normalizeH="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천만 이상</a:t>
                      </a:r>
                      <a:endParaRPr kumimoji="0" lang="en-US" altLang="ko-KR" sz="1100" b="0" i="0" u="none" strike="noStrike" kern="1200" cap="none" spc="-150" normalizeH="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lvl="0" indent="0" algn="ctr" defTabSz="912025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※ </a:t>
                      </a: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한시적 </a:t>
                      </a:r>
                      <a:r>
                        <a:rPr lang="ko-KR" altLang="en-US" sz="7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부가기준</a:t>
                      </a:r>
                      <a:endParaRPr lang="en-US" altLang="ko-KR" sz="7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7477" marR="87477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3429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7477" marR="87477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6713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49120" y="4342492"/>
            <a:ext cx="2277098" cy="333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9678">
              <a:defRPr/>
            </a:pPr>
            <a:r>
              <a:rPr lang="en-US" altLang="ko-KR" sz="1567" b="1" spc="-147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(</a:t>
            </a:r>
            <a:r>
              <a:rPr lang="ko-KR" altLang="en-US" sz="1567" b="1" spc="-147" dirty="0" err="1" smtClean="0">
                <a:ln w="0">
                  <a:solidFill>
                    <a:schemeClr val="accent1">
                      <a:alpha val="0"/>
                    </a:schemeClr>
                  </a:solidFill>
                </a:ln>
                <a:latin typeface="휴먼매직체" panose="02030504000101010101" pitchFamily="18" charset="-127"/>
                <a:ea typeface="휴먼매직체" panose="02030504000101010101" pitchFamily="18" charset="-127"/>
              </a:rPr>
              <a:t>교보</a:t>
            </a:r>
            <a:r>
              <a:rPr lang="en-US" altLang="ko-KR" sz="1567" b="1" spc="-147" dirty="0">
                <a:ln w="0">
                  <a:solidFill>
                    <a:schemeClr val="accent1">
                      <a:alpha val="0"/>
                    </a:schemeClr>
                  </a:solidFill>
                </a:ln>
                <a:latin typeface="휴먼매직체" panose="02030504000101010101" pitchFamily="18" charset="-127"/>
                <a:ea typeface="휴먼매직체" panose="02030504000101010101" pitchFamily="18" charset="-127"/>
              </a:rPr>
              <a:t>New</a:t>
            </a:r>
            <a:r>
              <a:rPr lang="ko-KR" altLang="en-US" sz="1567" b="1" spc="-147" dirty="0">
                <a:ln w="0">
                  <a:solidFill>
                    <a:schemeClr val="accent1">
                      <a:alpha val="0"/>
                    </a:schemeClr>
                  </a:solidFill>
                </a:ln>
                <a:latin typeface="휴먼매직체" panose="02030504000101010101" pitchFamily="18" charset="-127"/>
                <a:ea typeface="휴먼매직체" panose="02030504000101010101" pitchFamily="18" charset="-127"/>
              </a:rPr>
              <a:t>헬스케어서비스 </a:t>
            </a:r>
            <a:r>
              <a:rPr lang="ko-KR" altLang="en-US" sz="1567" b="1" spc="-147" dirty="0" err="1" smtClean="0">
                <a:ln w="0">
                  <a:solidFill>
                    <a:schemeClr val="accent1">
                      <a:alpha val="0"/>
                    </a:schemeClr>
                  </a:solidFill>
                </a:ln>
                <a:latin typeface="휴먼매직체" panose="02030504000101010101" pitchFamily="18" charset="-127"/>
                <a:ea typeface="휴먼매직체" panose="02030504000101010101" pitchFamily="18" charset="-127"/>
              </a:rPr>
              <a:t>특화형</a:t>
            </a:r>
            <a:r>
              <a:rPr lang="en-US" altLang="ko-KR" sz="1567" b="1" spc="-147" dirty="0" smtClean="0">
                <a:ln w="0">
                  <a:solidFill>
                    <a:schemeClr val="accent1">
                      <a:alpha val="0"/>
                    </a:schemeClr>
                  </a:solidFill>
                </a:ln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sz="1567" b="1" spc="-147" dirty="0">
              <a:ln w="0">
                <a:solidFill>
                  <a:schemeClr val="accent1">
                    <a:alpha val="0"/>
                  </a:schemeClr>
                </a:solidFill>
              </a:ln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18682"/>
              </p:ext>
            </p:extLst>
          </p:nvPr>
        </p:nvGraphicFramePr>
        <p:xfrm>
          <a:off x="796248" y="4673546"/>
          <a:ext cx="5169600" cy="388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32800">
                  <a:extLst>
                    <a:ext uri="{9D8B030D-6E8A-4147-A177-3AD203B41FA5}">
                      <a16:colId xmlns:a16="http://schemas.microsoft.com/office/drawing/2014/main" val="840192832"/>
                    </a:ext>
                  </a:extLst>
                </a:gridCol>
                <a:gridCol w="1094400">
                  <a:extLst>
                    <a:ext uri="{9D8B030D-6E8A-4147-A177-3AD203B41FA5}">
                      <a16:colId xmlns:a16="http://schemas.microsoft.com/office/drawing/2014/main" val="3385684575"/>
                    </a:ext>
                  </a:extLst>
                </a:gridCol>
                <a:gridCol w="1742400">
                  <a:extLst>
                    <a:ext uri="{9D8B030D-6E8A-4147-A177-3AD203B41FA5}">
                      <a16:colId xmlns:a16="http://schemas.microsoft.com/office/drawing/2014/main" val="1522801900"/>
                    </a:ext>
                  </a:extLst>
                </a:gridCol>
              </a:tblGrid>
              <a:tr h="230400">
                <a:tc>
                  <a:txBody>
                    <a:bodyPr/>
                    <a:lstStyle/>
                    <a:p>
                      <a:pPr marL="0" algn="ctr" defTabSz="342900" rtl="0" eaLnBrk="1" latinLnBrk="1" hangingPunct="1"/>
                      <a:r>
                        <a:rPr lang="ko-KR" altLang="en-US" sz="1200" b="1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lt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상품명</a:t>
                      </a:r>
                    </a:p>
                  </a:txBody>
                  <a:tcPr marL="87477" marR="874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F5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900" rtl="0" eaLnBrk="1" latinLnBrk="1" hangingPunct="1"/>
                      <a:r>
                        <a:rPr lang="ko-KR" altLang="en-US" sz="1200" b="1" kern="1200" spc="-1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lt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제공 기준</a:t>
                      </a:r>
                    </a:p>
                  </a:txBody>
                  <a:tcPr marL="87477" marR="874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F5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900" rtl="0" eaLnBrk="1" latinLnBrk="1" hangingPunct="1"/>
                      <a:r>
                        <a:rPr lang="ko-KR" altLang="en-US" sz="1200" b="1" kern="1200" spc="-15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lt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상품특징</a:t>
                      </a:r>
                      <a:endParaRPr lang="ko-KR" altLang="en-US" sz="1200" b="1" kern="1200" spc="-1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lt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7477" marR="874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60792"/>
                  </a:ext>
                </a:extLst>
              </a:tr>
              <a:tr h="472155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교보통합암보험</a:t>
                      </a:r>
                      <a:r>
                        <a:rPr lang="ko-KR" altLang="en-US" sz="105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9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8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교보간편통합암보험</a:t>
                      </a:r>
                      <a:r>
                        <a:rPr lang="en-US" altLang="ko-KR" sz="9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</a:txBody>
                  <a:tcPr marL="87477" marR="874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월보험료</a:t>
                      </a:r>
                      <a:endParaRPr lang="en-US" altLang="ko-KR" sz="11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3</a:t>
                      </a:r>
                      <a:r>
                        <a:rPr lang="ko-KR" altLang="en-US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만</a:t>
                      </a:r>
                      <a:r>
                        <a:rPr lang="en-US" altLang="ko-KR" sz="1100" b="0" u="non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 </a:t>
                      </a:r>
                      <a:r>
                        <a:rPr lang="ko-KR" altLang="en-US" sz="1100" b="0" u="non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이상</a:t>
                      </a:r>
                      <a:endParaRPr lang="en-US" altLang="ko-KR" sz="11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</a:txBody>
                  <a:tcPr marL="87477" marR="87477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</a:t>
                      </a:r>
                      <a:r>
                        <a:rPr lang="en-US" altLang="ko-KR" sz="110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New</a:t>
                      </a:r>
                      <a:r>
                        <a:rPr lang="ko-KR" altLang="en-US" sz="110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헬스케어서비스 </a:t>
                      </a:r>
                      <a:r>
                        <a:rPr lang="en-US" altLang="ko-KR" sz="110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u="none" kern="1200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암특화형</a:t>
                      </a:r>
                      <a:r>
                        <a:rPr lang="en-US" altLang="ko-KR" sz="8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(15</a:t>
                      </a:r>
                      <a:r>
                        <a:rPr lang="ko-KR" altLang="en-US" sz="8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년 제공</a:t>
                      </a:r>
                      <a:r>
                        <a:rPr lang="en-US" altLang="ko-KR" sz="8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※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간편 상품의 경우 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7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암특화형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(R) </a:t>
                      </a: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제공</a:t>
                      </a:r>
                      <a:endParaRPr lang="en-US" altLang="ko-KR" sz="7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7477" marR="87477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310585"/>
                  </a:ext>
                </a:extLst>
              </a:tr>
              <a:tr h="430481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교보뇌</a:t>
                      </a:r>
                      <a:r>
                        <a:rPr lang="en-US" altLang="ko-KR" sz="105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05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심장보험</a:t>
                      </a:r>
                      <a:r>
                        <a:rPr lang="ko-KR" altLang="en-US" sz="105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교보간편뇌</a:t>
                      </a:r>
                      <a:r>
                        <a:rPr lang="en-US" altLang="ko-KR" sz="105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05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심장보험</a:t>
                      </a:r>
                      <a:r>
                        <a:rPr lang="ko-KR" altLang="en-US" sz="105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</a:txBody>
                  <a:tcPr marL="87477" marR="874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solidFill>
                          <a:schemeClr val="tx1"/>
                        </a:solidFill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</a:endParaRPr>
                    </a:p>
                  </a:txBody>
                  <a:tcPr marL="86438" marR="86438" marT="43219" marB="4321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</a:t>
                      </a:r>
                      <a:r>
                        <a:rPr lang="en-US" altLang="ko-KR" sz="110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New</a:t>
                      </a:r>
                      <a:r>
                        <a:rPr lang="ko-KR" altLang="en-US" sz="110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헬스케어서비스 </a:t>
                      </a:r>
                      <a:r>
                        <a:rPr lang="en-US" altLang="ko-KR" sz="110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뇌</a:t>
                      </a:r>
                      <a:r>
                        <a:rPr lang="en-US" altLang="ko-KR" sz="11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100" b="1" u="none" kern="1200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심장특화형</a:t>
                      </a:r>
                      <a:endParaRPr lang="en-US" altLang="ko-KR" sz="1100" b="1" u="none" kern="1200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(15</a:t>
                      </a:r>
                      <a:r>
                        <a:rPr lang="ko-KR" altLang="en-US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년 제공</a:t>
                      </a:r>
                      <a:r>
                        <a:rPr lang="en-US" altLang="ko-KR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ko-KR" altLang="en-US" sz="1050" b="1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</a:txBody>
                  <a:tcPr marL="87477" marR="87477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26050"/>
                  </a:ext>
                </a:extLst>
              </a:tr>
              <a:tr h="472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교보마이플랜건강보험</a:t>
                      </a:r>
                      <a:r>
                        <a:rPr lang="ko-KR" altLang="en-US" sz="1050" b="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b="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[2411] 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7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교보간편마이플랜건강보험</a:t>
                      </a:r>
                      <a:r>
                        <a:rPr lang="ko-KR" altLang="en-US" sz="1050" b="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b="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[2411] 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</a:txBody>
                  <a:tcPr marL="85864" marR="8586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</a:t>
                      </a:r>
                      <a:r>
                        <a:rPr lang="en-US" altLang="ko-KR" sz="110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New</a:t>
                      </a:r>
                      <a:r>
                        <a:rPr lang="ko-KR" altLang="en-US" sz="110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헬스케어서비스 </a:t>
                      </a:r>
                      <a:r>
                        <a:rPr lang="en-US" altLang="ko-KR" sz="110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u="none" kern="1200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건강특화형</a:t>
                      </a:r>
                      <a:r>
                        <a:rPr lang="en-US" altLang="ko-KR" sz="8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(20</a:t>
                      </a:r>
                      <a:r>
                        <a:rPr lang="ko-KR" altLang="en-US" sz="8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년 제공</a:t>
                      </a:r>
                      <a:r>
                        <a:rPr lang="en-US" altLang="ko-KR" sz="8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※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간편 상품의 경우 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7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건강특화형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(R) </a:t>
                      </a: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제공</a:t>
                      </a:r>
                      <a:endParaRPr lang="en-US" altLang="ko-KR" sz="7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5864" marR="8586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168908"/>
                  </a:ext>
                </a:extLst>
              </a:tr>
              <a:tr h="703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u="none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교보우리아이보험</a:t>
                      </a:r>
                      <a:r>
                        <a:rPr lang="ko-KR" altLang="en-US" sz="1050" b="0" u="non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 </a:t>
                      </a:r>
                      <a:r>
                        <a:rPr lang="en-US" altLang="ko-KR" sz="700" b="0" u="non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[2405]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</a:txBody>
                  <a:tcPr marL="85864" marR="8586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가입시</a:t>
                      </a:r>
                      <a:endParaRPr lang="en-US" altLang="ko-KR" sz="11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</a:txBody>
                  <a:tcPr marL="87477" marR="87477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</a:t>
                      </a:r>
                      <a:r>
                        <a:rPr lang="en-US" altLang="ko-KR" sz="110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New</a:t>
                      </a:r>
                      <a:r>
                        <a:rPr lang="ko-KR" altLang="en-US" sz="110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헬스케어서비스 </a:t>
                      </a:r>
                      <a:r>
                        <a:rPr lang="en-US" altLang="ko-KR" sz="110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어린이특화형</a:t>
                      </a:r>
                      <a:endParaRPr lang="en-US" altLang="ko-KR" sz="1100" b="1" u="none" kern="1200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만</a:t>
                      </a:r>
                      <a:r>
                        <a:rPr lang="en-US" altLang="ko-KR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5</a:t>
                      </a:r>
                      <a:r>
                        <a:rPr lang="ko-KR" altLang="en-US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세까지</a:t>
                      </a:r>
                      <a:r>
                        <a:rPr lang="en-US" altLang="ko-KR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50" b="1" u="none" kern="1200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u="none" kern="1200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교보에듀케어서비스</a:t>
                      </a:r>
                      <a:r>
                        <a:rPr lang="en-US" altLang="ko-KR" sz="11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READ</a:t>
                      </a: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만 </a:t>
                      </a:r>
                      <a:r>
                        <a:rPr lang="en-US" altLang="ko-KR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6 ~ 12</a:t>
                      </a:r>
                      <a:r>
                        <a:rPr lang="ko-KR" altLang="en-US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세까지</a:t>
                      </a:r>
                      <a:r>
                        <a:rPr lang="en-US" altLang="ko-KR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ko-KR" altLang="en-US" sz="700" b="1" u="none" kern="1200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5864" marR="8586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46967"/>
                  </a:ext>
                </a:extLst>
              </a:tr>
              <a:tr h="430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교보우리아이교육보장보험</a:t>
                      </a:r>
                      <a:r>
                        <a:rPr lang="ko-KR" altLang="en-US" sz="1050" b="0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5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5864" marR="8586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자녀생활보장</a:t>
                      </a:r>
                      <a:endParaRPr lang="en-US" altLang="ko-KR" sz="11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특약 가입시</a:t>
                      </a:r>
                      <a:endParaRPr lang="en-US" altLang="ko-KR" sz="11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</a:txBody>
                  <a:tcPr marL="87477" marR="87477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교보우리아이성장케어서비스</a:t>
                      </a:r>
                      <a:endParaRPr lang="en-US" altLang="ko-KR" sz="11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u="none" kern="1200" spc="-150" baseline="0" noProof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700" b="1" u="none" kern="1200" spc="-150" baseline="0" noProof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만 </a:t>
                      </a:r>
                      <a:r>
                        <a:rPr lang="en-US" altLang="ko-KR" sz="700" b="1" u="none" kern="1200" spc="-150" baseline="0" noProof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18</a:t>
                      </a:r>
                      <a:r>
                        <a:rPr lang="ko-KR" altLang="en-US" sz="700" b="1" u="none" kern="1200" spc="-150" baseline="0" noProof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세까지</a:t>
                      </a:r>
                      <a:r>
                        <a:rPr lang="en-US" altLang="ko-KR" sz="700" b="1" u="none" kern="1200" spc="-150" baseline="0" noProof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700" b="1" u="none" kern="1200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(</a:t>
                      </a:r>
                      <a:r>
                        <a:rPr lang="ko-KR" altLang="en-US" sz="11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에듀</a:t>
                      </a:r>
                      <a:r>
                        <a:rPr lang="ko-KR" altLang="en-US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 </a:t>
                      </a:r>
                      <a:r>
                        <a:rPr lang="en-US" altLang="ko-KR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+ </a:t>
                      </a:r>
                      <a:r>
                        <a:rPr lang="ko-KR" altLang="en-US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헬스케어서비스</a:t>
                      </a:r>
                      <a:r>
                        <a:rPr lang="en-US" altLang="ko-KR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)</a:t>
                      </a:r>
                      <a:endParaRPr lang="ko-KR" altLang="en-US" sz="11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</a:txBody>
                  <a:tcPr marL="85864" marR="8586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08822"/>
                  </a:ext>
                </a:extLst>
              </a:tr>
              <a:tr h="472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교보행복한준비보험</a:t>
                      </a:r>
                      <a:r>
                        <a:rPr lang="en-US" altLang="ko-KR" sz="105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Ⅱ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6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6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,</a:t>
                      </a:r>
                      <a:r>
                        <a:rPr lang="ko-KR" altLang="en-US" sz="60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보험금보증비용부과형</a:t>
                      </a:r>
                      <a:r>
                        <a:rPr lang="en-US" altLang="ko-KR" sz="6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70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교보간편행복한준비보험</a:t>
                      </a:r>
                      <a:r>
                        <a:rPr lang="en-US" altLang="ko-KR" sz="105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Ⅱ</a:t>
                      </a:r>
                      <a:r>
                        <a:rPr lang="en-US" altLang="ko-KR" sz="9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6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6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,</a:t>
                      </a:r>
                      <a:r>
                        <a:rPr lang="ko-KR" altLang="en-US" sz="60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보험금보증비용부과형</a:t>
                      </a:r>
                      <a:r>
                        <a:rPr lang="en-US" altLang="ko-KR" sz="6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70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4254" marR="84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월보험료</a:t>
                      </a:r>
                      <a:endParaRPr lang="en-US" altLang="ko-KR" sz="11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3</a:t>
                      </a:r>
                      <a:r>
                        <a:rPr lang="ko-KR" altLang="en-US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만</a:t>
                      </a:r>
                      <a:r>
                        <a:rPr lang="en-US" altLang="ko-KR" sz="1100" b="0" u="non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 </a:t>
                      </a:r>
                      <a:r>
                        <a:rPr lang="ko-KR" altLang="en-US" sz="1100" b="0" u="none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이상</a:t>
                      </a:r>
                      <a:endParaRPr lang="en-US" altLang="ko-KR" sz="11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</a:txBody>
                  <a:tcPr marL="85836" marR="85836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</a:t>
                      </a:r>
                      <a:r>
                        <a:rPr lang="en-US" altLang="ko-KR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New</a:t>
                      </a:r>
                      <a:r>
                        <a:rPr lang="ko-KR" altLang="en-US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헬스케어서비스 </a:t>
                      </a:r>
                      <a:endParaRPr lang="en-US" altLang="ko-KR" sz="11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u="none" kern="1200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장례특화형</a:t>
                      </a:r>
                      <a:r>
                        <a:rPr lang="en-US" altLang="ko-KR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(20</a:t>
                      </a:r>
                      <a:r>
                        <a:rPr lang="ko-KR" altLang="en-US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년 제공</a:t>
                      </a:r>
                      <a:r>
                        <a:rPr lang="en-US" altLang="ko-KR" sz="7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※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간편 상품의 경우 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7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장례특화형</a:t>
                      </a:r>
                      <a:r>
                        <a:rPr lang="en-US" altLang="ko-KR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(R) </a:t>
                      </a:r>
                      <a:r>
                        <a:rPr lang="ko-KR" altLang="en-US" sz="7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제공</a:t>
                      </a:r>
                      <a:endParaRPr lang="en-US" altLang="ko-KR" sz="700" b="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4254" marR="8425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765730"/>
                  </a:ext>
                </a:extLst>
              </a:tr>
              <a:tr h="545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교보치매</a:t>
                      </a:r>
                      <a:r>
                        <a:rPr lang="en-US" altLang="ko-KR" sz="1050" b="1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05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간병안심보험 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105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교보간편치매</a:t>
                      </a:r>
                      <a:r>
                        <a:rPr lang="en-US" altLang="ko-KR" sz="1050" b="1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05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간병안심보험 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</a:t>
                      </a:r>
                      <a:r>
                        <a:rPr lang="ko-KR" altLang="en-US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무배당</a:t>
                      </a:r>
                      <a:r>
                        <a:rPr lang="en-US" altLang="ko-KR" sz="70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</a:t>
                      </a:r>
                      <a:endParaRPr lang="en-US" altLang="ko-KR" sz="800" u="none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4254" marR="8425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 b="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7643" marR="8764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u="none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교보</a:t>
                      </a:r>
                      <a:r>
                        <a:rPr lang="en-US" altLang="ko-KR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New</a:t>
                      </a:r>
                      <a:r>
                        <a:rPr lang="ko-KR" altLang="en-US" sz="1100" b="0" u="none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</a:rPr>
                        <a:t>헬스케어서비스 </a:t>
                      </a:r>
                      <a:endParaRPr lang="en-US" altLang="ko-KR" sz="1100" b="0" u="none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</a:endParaRP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치매</a:t>
                      </a:r>
                      <a:r>
                        <a:rPr lang="en-US" altLang="ko-KR" sz="11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100" b="1" u="none" kern="1200" spc="-150" baseline="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간병특화형</a:t>
                      </a:r>
                      <a:endParaRPr lang="en-US" altLang="ko-KR" sz="1100" b="1" u="none" kern="1200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(MAX </a:t>
                      </a:r>
                      <a:r>
                        <a:rPr lang="ko-KR" altLang="en-US" sz="8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만</a:t>
                      </a:r>
                      <a:r>
                        <a:rPr lang="en-US" altLang="ko-KR" sz="8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80</a:t>
                      </a:r>
                      <a:r>
                        <a:rPr lang="ko-KR" altLang="en-US" sz="8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세</a:t>
                      </a:r>
                      <a:r>
                        <a:rPr lang="en-US" altLang="ko-KR" sz="8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,20</a:t>
                      </a:r>
                      <a:r>
                        <a:rPr lang="ko-KR" altLang="en-US" sz="8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800" b="1" u="none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) </a:t>
                      </a:r>
                    </a:p>
                    <a:p>
                      <a:pPr marL="0" marR="0" indent="0" algn="ctr" defTabSz="3429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※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간편 상품의 경우 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치매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800" b="0" u="none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간병특화형</a:t>
                      </a:r>
                      <a:r>
                        <a:rPr lang="en-US" altLang="ko-KR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(R) </a:t>
                      </a:r>
                      <a:r>
                        <a:rPr lang="ko-KR" altLang="en-US" sz="800" b="0" u="none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교보서체 Regular" panose="020B0600000101010101" pitchFamily="50" charset="-127"/>
                          <a:ea typeface="교보서체 Regular" panose="020B0600000101010101" pitchFamily="50" charset="-127"/>
                          <a:cs typeface="+mn-cs"/>
                        </a:rPr>
                        <a:t>제공</a:t>
                      </a:r>
                      <a:endParaRPr lang="ko-KR" altLang="en-US" sz="800" b="1" u="none" kern="1200" spc="-150" baseline="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교보서체 Regular" panose="020B0600000101010101" pitchFamily="50" charset="-127"/>
                        <a:ea typeface="교보서체 Regular" panose="020B0600000101010101" pitchFamily="50" charset="-127"/>
                        <a:cs typeface="+mn-cs"/>
                      </a:endParaRPr>
                    </a:p>
                  </a:txBody>
                  <a:tcPr marL="84254" marR="84254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63874"/>
                  </a:ext>
                </a:extLst>
              </a:tr>
            </a:tbl>
          </a:graphicData>
        </a:graphic>
      </p:graphicFrame>
      <p:pic>
        <p:nvPicPr>
          <p:cNvPr id="14" name="Picture 8"/>
          <p:cNvPicPr>
            <a:picLocks noChangeAspect="1"/>
          </p:cNvPicPr>
          <p:nvPr/>
        </p:nvPicPr>
        <p:blipFill rotWithShape="1">
          <a:blip r:embed="rId7"/>
          <a:srcRect b="40707"/>
          <a:stretch/>
        </p:blipFill>
        <p:spPr>
          <a:xfrm>
            <a:off x="1009891" y="1408184"/>
            <a:ext cx="4953000" cy="5563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9088" y="8592019"/>
            <a:ext cx="6216665" cy="23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5341">
              <a:defRPr/>
            </a:pPr>
            <a:r>
              <a:rPr lang="en-US" altLang="ko-KR" sz="898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※ </a:t>
            </a:r>
            <a:r>
              <a:rPr lang="ko-KR" altLang="en-US" sz="898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상기 기준은 제작일</a:t>
            </a:r>
            <a:r>
              <a:rPr lang="en-US" altLang="ko-KR" sz="898" spc="-150" dirty="0" smtClean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(11/24)</a:t>
            </a:r>
            <a:r>
              <a:rPr lang="ko-KR" altLang="en-US" sz="898" spc="-150" dirty="0" smtClean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 기준으로 </a:t>
            </a:r>
            <a:r>
              <a:rPr lang="ko-KR" altLang="en-US" sz="898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추후 변동될 수 있으니 참고용으로만 활용하시기 바랍니다</a:t>
            </a:r>
            <a:r>
              <a:rPr lang="en-US" altLang="ko-KR" sz="898" spc="-150" dirty="0">
                <a:ln w="0"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교보서체 Bold" panose="020B0600000101010101" pitchFamily="50" charset="-127"/>
                <a:ea typeface="교보서체 Bold" panose="020B0600000101010101" pitchFamily="50" charset="-127"/>
              </a:rPr>
              <a:t>.</a:t>
            </a:r>
            <a:endParaRPr lang="en-US" altLang="ko-KR" sz="898" spc="-150" dirty="0">
              <a:ln w="0">
                <a:solidFill>
                  <a:schemeClr val="accent1">
                    <a:alpha val="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교보서체 Bold" panose="020B0600000101010101" pitchFamily="50" charset="-127"/>
              <a:ea typeface="교보서체 Bold" panose="020B0600000101010101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-8731" y="-16669"/>
            <a:ext cx="6849269" cy="9777837"/>
            <a:chOff x="-8731" y="-16669"/>
            <a:chExt cx="6849269" cy="9777837"/>
          </a:xfrm>
        </p:grpSpPr>
        <p:sp>
          <p:nvSpPr>
            <p:cNvPr id="24" name="TextBox 23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5461837" y="-16669"/>
              <a:ext cx="1365634" cy="586693"/>
              <a:chOff x="6070600" y="60157"/>
              <a:chExt cx="1365634" cy="586693"/>
            </a:xfrm>
          </p:grpSpPr>
          <p:sp>
            <p:nvSpPr>
              <p:cNvPr id="28" name="순서도: 다른 페이지 연결선 27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29" name="Picture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1508" y="60157"/>
                <a:ext cx="1297096" cy="5866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[24/28]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5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6840538" cy="972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54" y="2465916"/>
            <a:ext cx="5124659" cy="21994"/>
          </a:xfrm>
          <a:prstGeom prst="rect">
            <a:avLst/>
          </a:prstGeom>
        </p:spPr>
      </p:pic>
      <p:sp>
        <p:nvSpPr>
          <p:cNvPr id="6" name="TextBox 17"/>
          <p:cNvSpPr txBox="1"/>
          <p:nvPr/>
        </p:nvSpPr>
        <p:spPr>
          <a:xfrm>
            <a:off x="747970" y="2597887"/>
            <a:ext cx="2804266" cy="24193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defTabSz="791761">
              <a:defRPr/>
            </a:pPr>
            <a:r>
              <a:rPr lang="ko-KR" altLang="en-US" sz="1385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소비자보호 실천</a:t>
            </a:r>
            <a:r>
              <a:rPr lang="en-US" altLang="ko-KR" sz="1385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_</a:t>
            </a:r>
            <a:r>
              <a:rPr lang="ko-KR" altLang="en-US" sz="1385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위법행위 근절</a:t>
            </a:r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54" y="5963003"/>
            <a:ext cx="5124659" cy="21994"/>
          </a:xfrm>
          <a:prstGeom prst="rect">
            <a:avLst/>
          </a:prstGeom>
        </p:spPr>
      </p:pic>
      <p:sp>
        <p:nvSpPr>
          <p:cNvPr id="8" name="TextBox 45"/>
          <p:cNvSpPr txBox="1"/>
          <p:nvPr/>
        </p:nvSpPr>
        <p:spPr>
          <a:xfrm>
            <a:off x="4779503" y="8031150"/>
            <a:ext cx="923758" cy="17595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39">
                <a:solidFill>
                  <a:srgbClr val="FFFFFF"/>
                </a:solidFill>
                <a:ea typeface="Pretendard SemiBold"/>
              </a:rPr>
              <a:t>자세한</a:t>
            </a:r>
            <a:r>
              <a:rPr lang="en-US" sz="1039">
                <a:solidFill>
                  <a:srgbClr val="FFFFFF"/>
                </a:solidFill>
                <a:latin typeface="Pretendard SemiBold"/>
              </a:rPr>
              <a:t> </a:t>
            </a:r>
            <a:r>
              <a:rPr lang="ko-KR" altLang="en-US" sz="1039">
                <a:solidFill>
                  <a:srgbClr val="FFFFFF"/>
                </a:solidFill>
                <a:ea typeface="Pretendard SemiBold"/>
              </a:rPr>
              <a:t>내용</a:t>
            </a:r>
            <a:r>
              <a:rPr lang="en-US" sz="1039">
                <a:solidFill>
                  <a:srgbClr val="FFFFFF"/>
                </a:solidFill>
                <a:latin typeface="Pretendard SemiBold"/>
              </a:rPr>
              <a:t> </a:t>
            </a:r>
            <a:r>
              <a:rPr lang="ko-KR" altLang="en-US" sz="1039">
                <a:solidFill>
                  <a:srgbClr val="FFFFFF"/>
                </a:solidFill>
                <a:ea typeface="Pretendard SemiBold"/>
              </a:rPr>
              <a:t>보기</a:t>
            </a:r>
            <a:r>
              <a:rPr lang="en-US" sz="1039">
                <a:solidFill>
                  <a:srgbClr val="FFFFFF"/>
                </a:solidFill>
                <a:latin typeface="Pretendard SemiBold"/>
              </a:rPr>
              <a:t> 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88" y="2861815"/>
            <a:ext cx="5432580" cy="2981951"/>
          </a:xfrm>
          <a:prstGeom prst="rect">
            <a:avLst/>
          </a:prstGeom>
        </p:spPr>
      </p:pic>
      <p:sp>
        <p:nvSpPr>
          <p:cNvPr id="10" name="TextBox 17"/>
          <p:cNvSpPr txBox="1"/>
          <p:nvPr/>
        </p:nvSpPr>
        <p:spPr>
          <a:xfrm>
            <a:off x="747970" y="6028989"/>
            <a:ext cx="2804266" cy="24193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defTabSz="791761">
              <a:defRPr/>
            </a:pPr>
            <a:r>
              <a:rPr lang="ko-KR" altLang="en-US" sz="1385" dirty="0" err="1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단기납</a:t>
            </a:r>
            <a:r>
              <a:rPr lang="ko-KR" altLang="en-US" sz="1385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종신보험 판매 시 유의사항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92" y="6357683"/>
            <a:ext cx="5433445" cy="2467867"/>
          </a:xfrm>
          <a:prstGeom prst="rect">
            <a:avLst/>
          </a:prstGeom>
        </p:spPr>
      </p:pic>
      <p:pic>
        <p:nvPicPr>
          <p:cNvPr id="19" name="Picture 1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475" y="894714"/>
            <a:ext cx="5297365" cy="18279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10470" y="9007384"/>
            <a:ext cx="801608" cy="498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884" b="1" spc="-159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모집인 교육용</a:t>
            </a:r>
            <a:endParaRPr lang="en-US" altLang="ko-KR" sz="884" b="1" spc="-159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884" b="1" spc="-159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[18/21]</a:t>
            </a:r>
            <a:endParaRPr lang="ko-KR" altLang="en-US" sz="884" b="1" spc="-159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-8731" y="-16669"/>
            <a:ext cx="6849269" cy="9777837"/>
            <a:chOff x="-8731" y="-16669"/>
            <a:chExt cx="6849269" cy="9777837"/>
          </a:xfrm>
        </p:grpSpPr>
        <p:sp>
          <p:nvSpPr>
            <p:cNvPr id="23" name="TextBox 22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5461837" y="-16669"/>
              <a:ext cx="1365634" cy="586693"/>
              <a:chOff x="6070600" y="60157"/>
              <a:chExt cx="1365634" cy="586693"/>
            </a:xfrm>
          </p:grpSpPr>
          <p:sp>
            <p:nvSpPr>
              <p:cNvPr id="27" name="순서도: 다른 페이지 연결선 26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28" name="Picture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1508" y="60157"/>
                <a:ext cx="1297096" cy="5866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[25/28]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4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6840538" cy="9720263"/>
          </a:xfrm>
          <a:prstGeom prst="rect">
            <a:avLst/>
          </a:prstGeom>
        </p:spPr>
      </p:pic>
      <p:pic>
        <p:nvPicPr>
          <p:cNvPr id="14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54" y="5241131"/>
            <a:ext cx="5124659" cy="21994"/>
          </a:xfrm>
          <a:prstGeom prst="rect">
            <a:avLst/>
          </a:prstGeom>
        </p:spPr>
      </p:pic>
      <p:sp>
        <p:nvSpPr>
          <p:cNvPr id="15" name="TextBox 45"/>
          <p:cNvSpPr txBox="1"/>
          <p:nvPr/>
        </p:nvSpPr>
        <p:spPr>
          <a:xfrm>
            <a:off x="4779503" y="8252873"/>
            <a:ext cx="923758" cy="17595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39">
                <a:solidFill>
                  <a:srgbClr val="FFFFFF"/>
                </a:solidFill>
                <a:ea typeface="Pretendard SemiBold"/>
              </a:rPr>
              <a:t>자세한</a:t>
            </a:r>
            <a:r>
              <a:rPr lang="en-US" sz="1039">
                <a:solidFill>
                  <a:srgbClr val="FFFFFF"/>
                </a:solidFill>
                <a:latin typeface="Pretendard SemiBold"/>
              </a:rPr>
              <a:t> </a:t>
            </a:r>
            <a:r>
              <a:rPr lang="ko-KR" altLang="en-US" sz="1039">
                <a:solidFill>
                  <a:srgbClr val="FFFFFF"/>
                </a:solidFill>
                <a:ea typeface="Pretendard SemiBold"/>
              </a:rPr>
              <a:t>내용</a:t>
            </a:r>
            <a:r>
              <a:rPr lang="en-US" sz="1039">
                <a:solidFill>
                  <a:srgbClr val="FFFFFF"/>
                </a:solidFill>
                <a:latin typeface="Pretendard SemiBold"/>
              </a:rPr>
              <a:t> </a:t>
            </a:r>
            <a:r>
              <a:rPr lang="ko-KR" altLang="en-US" sz="1039">
                <a:solidFill>
                  <a:srgbClr val="FFFFFF"/>
                </a:solidFill>
                <a:ea typeface="Pretendard SemiBold"/>
              </a:rPr>
              <a:t>보기</a:t>
            </a:r>
            <a:r>
              <a:rPr lang="en-US" sz="1039">
                <a:solidFill>
                  <a:srgbClr val="FFFFFF"/>
                </a:solidFill>
                <a:latin typeface="Pretendard SemiBold"/>
              </a:rPr>
              <a:t> 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16021" y="5872725"/>
            <a:ext cx="5709062" cy="31050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27"/>
          <p:cNvSpPr txBox="1"/>
          <p:nvPr/>
        </p:nvSpPr>
        <p:spPr>
          <a:xfrm>
            <a:off x="5910470" y="9007384"/>
            <a:ext cx="801608" cy="498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884" b="1" spc="-159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모집인 교육용</a:t>
            </a:r>
            <a:endParaRPr lang="en-US" altLang="ko-KR" sz="884" b="1" spc="-159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884" b="1" spc="-159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[19/21]</a:t>
            </a:r>
            <a:endParaRPr lang="ko-KR" altLang="en-US" sz="884" b="1" spc="-159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093" y="6305521"/>
            <a:ext cx="1091548" cy="306510"/>
          </a:xfrm>
          <a:prstGeom prst="rect">
            <a:avLst/>
          </a:prstGeom>
        </p:spPr>
      </p:pic>
      <p:sp>
        <p:nvSpPr>
          <p:cNvPr id="30" name="TextBox 17"/>
          <p:cNvSpPr txBox="1"/>
          <p:nvPr/>
        </p:nvSpPr>
        <p:spPr>
          <a:xfrm>
            <a:off x="530150" y="5545931"/>
            <a:ext cx="4321870" cy="20871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defTabSz="791761">
              <a:defRPr/>
            </a:pPr>
            <a:r>
              <a:rPr lang="ko-KR" altLang="en-US" sz="1385" dirty="0" smtClean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금융소비자보호법 </a:t>
            </a:r>
            <a:r>
              <a:rPr lang="en-US" altLang="ko-KR" sz="1385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1385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 판매 원칙 준수</a:t>
            </a:r>
          </a:p>
          <a:p>
            <a:pPr defTabSz="791761">
              <a:defRPr/>
            </a:pPr>
            <a:endParaRPr lang="ko-KR" altLang="en-US" sz="1385" dirty="0">
              <a:ln>
                <a:solidFill>
                  <a:schemeClr val="accent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530150" y="592931"/>
            <a:ext cx="4321870" cy="20871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defTabSz="791761">
              <a:defRPr/>
            </a:pPr>
            <a:r>
              <a:rPr lang="ko-KR" altLang="en-US" sz="1385" dirty="0" err="1" smtClean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완전가입</a:t>
            </a:r>
            <a:r>
              <a:rPr lang="ko-KR" altLang="en-US" sz="1385" dirty="0" smtClean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프로세스 주요 유의사항</a:t>
            </a:r>
            <a:endParaRPr lang="ko-KR" altLang="en-US" sz="1385" dirty="0">
              <a:ln>
                <a:solidFill>
                  <a:schemeClr val="accent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11" y="1050131"/>
            <a:ext cx="5978763" cy="3940969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-8731" y="-16669"/>
            <a:ext cx="6849269" cy="9777837"/>
            <a:chOff x="-8731" y="-16669"/>
            <a:chExt cx="6849269" cy="9777837"/>
          </a:xfrm>
        </p:grpSpPr>
        <p:sp>
          <p:nvSpPr>
            <p:cNvPr id="32" name="TextBox 31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5461837" y="-16669"/>
              <a:ext cx="1365634" cy="586693"/>
              <a:chOff x="6070600" y="60157"/>
              <a:chExt cx="1365634" cy="586693"/>
            </a:xfrm>
          </p:grpSpPr>
          <p:sp>
            <p:nvSpPr>
              <p:cNvPr id="36" name="순서도: 다른 페이지 연결선 35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37" name="Picture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1508" y="60157"/>
                <a:ext cx="1297096" cy="5866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[26/28]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4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65054"/>
            <a:ext cx="6840538" cy="9720263"/>
          </a:xfrm>
          <a:prstGeom prst="rect">
            <a:avLst/>
          </a:prstGeom>
        </p:spPr>
      </p:pic>
      <p:pic>
        <p:nvPicPr>
          <p:cNvPr id="13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54" y="2933137"/>
            <a:ext cx="5124659" cy="21994"/>
          </a:xfrm>
          <a:prstGeom prst="rect">
            <a:avLst/>
          </a:prstGeom>
        </p:spPr>
      </p:pic>
      <p:pic>
        <p:nvPicPr>
          <p:cNvPr id="14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54" y="5219137"/>
            <a:ext cx="5124659" cy="21994"/>
          </a:xfrm>
          <a:prstGeom prst="rect">
            <a:avLst/>
          </a:prstGeom>
        </p:spPr>
      </p:pic>
      <p:sp>
        <p:nvSpPr>
          <p:cNvPr id="15" name="TextBox 45"/>
          <p:cNvSpPr txBox="1"/>
          <p:nvPr/>
        </p:nvSpPr>
        <p:spPr>
          <a:xfrm>
            <a:off x="4779503" y="8252873"/>
            <a:ext cx="923758" cy="17595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39">
                <a:solidFill>
                  <a:srgbClr val="FFFFFF"/>
                </a:solidFill>
                <a:ea typeface="Pretendard SemiBold"/>
              </a:rPr>
              <a:t>자세한</a:t>
            </a:r>
            <a:r>
              <a:rPr lang="en-US" sz="1039">
                <a:solidFill>
                  <a:srgbClr val="FFFFFF"/>
                </a:solidFill>
                <a:latin typeface="Pretendard SemiBold"/>
              </a:rPr>
              <a:t> </a:t>
            </a:r>
            <a:r>
              <a:rPr lang="ko-KR" altLang="en-US" sz="1039">
                <a:solidFill>
                  <a:srgbClr val="FFFFFF"/>
                </a:solidFill>
                <a:ea typeface="Pretendard SemiBold"/>
              </a:rPr>
              <a:t>내용</a:t>
            </a:r>
            <a:r>
              <a:rPr lang="en-US" sz="1039">
                <a:solidFill>
                  <a:srgbClr val="FFFFFF"/>
                </a:solidFill>
                <a:latin typeface="Pretendard SemiBold"/>
              </a:rPr>
              <a:t> </a:t>
            </a:r>
            <a:r>
              <a:rPr lang="ko-KR" altLang="en-US" sz="1039">
                <a:solidFill>
                  <a:srgbClr val="FFFFFF"/>
                </a:solidFill>
                <a:ea typeface="Pretendard SemiBold"/>
              </a:rPr>
              <a:t>보기</a:t>
            </a:r>
            <a:r>
              <a:rPr lang="en-US" sz="1039">
                <a:solidFill>
                  <a:srgbClr val="FFFFFF"/>
                </a:solidFill>
                <a:latin typeface="Pretendard SemiBold"/>
              </a:rPr>
              <a:t> 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392459"/>
              </p:ext>
            </p:extLst>
          </p:nvPr>
        </p:nvGraphicFramePr>
        <p:xfrm>
          <a:off x="431552" y="3423077"/>
          <a:ext cx="5949264" cy="1694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264">
                  <a:extLst>
                    <a:ext uri="{9D8B030D-6E8A-4147-A177-3AD203B41FA5}">
                      <a16:colId xmlns:a16="http://schemas.microsoft.com/office/drawing/2014/main" val="3358192233"/>
                    </a:ext>
                  </a:extLst>
                </a:gridCol>
              </a:tblGrid>
              <a:tr h="1665654">
                <a:tc>
                  <a:txBody>
                    <a:bodyPr/>
                    <a:lstStyle/>
                    <a:p>
                      <a:pPr marL="0" marR="0" lvl="0" indent="0" algn="l" defTabSz="914169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① 보험계약의 체결 또는 모집에 종사하는 자는 그 체결 또는 모집에 관하여 다음 각호의 어느 하나에</a:t>
                      </a:r>
                      <a:endParaRPr lang="en-US" altLang="ko-KR" sz="1100" b="0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lvl="0" indent="0" algn="l" defTabSz="914169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해당하는 행위를 하여서는 안된다</a:t>
                      </a: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169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 ~ (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중략</a:t>
                      </a: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16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6. 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실제 명의인이 아닌 자의 보험계약을 모집하거나 실제 명의인의 동의가 없는 </a:t>
                      </a:r>
                      <a:endParaRPr lang="en-US" altLang="ko-KR" sz="1100" b="0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lvl="0" indent="0" algn="l" defTabSz="91416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   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보험계약을 모집하는 행위</a:t>
                      </a: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 </a:t>
                      </a:r>
                    </a:p>
                    <a:p>
                      <a:pPr marL="0" marR="0" lvl="0" indent="0" algn="l" defTabSz="91416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7. 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보험계약자 또는 피보험자의 자필서명이 필요한 경우에 보험계약자 또는 피보험자로부터 </a:t>
                      </a:r>
                      <a:endParaRPr lang="en-US" altLang="ko-KR" sz="1100" b="0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lvl="0" indent="0" algn="l" defTabSz="91416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     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자필서명을</a:t>
                      </a:r>
                      <a:r>
                        <a:rPr lang="en-US" altLang="ko-KR" sz="1100" b="0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받지 아니하고 서명을 대신하거나 다른 사람으로 하여금 서명하게 하는 행위</a:t>
                      </a:r>
                      <a:endParaRPr lang="ko-KR" altLang="en-US" sz="1100" b="0" kern="1200" spc="-1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5473" marR="85473" marT="42736" marB="4273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3233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7105" y="3101901"/>
            <a:ext cx="5245628" cy="31043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defTabSz="791761">
              <a:defRPr/>
            </a:pPr>
            <a:r>
              <a:rPr lang="ko-KR" altLang="en-US" sz="1385" dirty="0" err="1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보험업법</a:t>
            </a:r>
            <a:r>
              <a:rPr lang="ko-KR" altLang="en-US" sz="1385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제</a:t>
            </a:r>
            <a:r>
              <a:rPr lang="en-US" altLang="ko-KR" sz="1385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97</a:t>
            </a:r>
            <a:r>
              <a:rPr lang="ko-KR" altLang="en-US" sz="1385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 </a:t>
            </a:r>
            <a:r>
              <a:rPr lang="en-US" altLang="ko-KR" sz="1385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1385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보험계약의 체결 또는 모집에 관한 금지행위</a:t>
            </a:r>
            <a:r>
              <a:rPr lang="en-US" altLang="ko-KR" sz="1385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</a:p>
          <a:p>
            <a:pPr defTabSz="791761">
              <a:defRPr/>
            </a:pPr>
            <a:endParaRPr lang="ko-KR" altLang="en-US" sz="1385" dirty="0">
              <a:ln>
                <a:solidFill>
                  <a:schemeClr val="accent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12299"/>
              </p:ext>
            </p:extLst>
          </p:nvPr>
        </p:nvGraphicFramePr>
        <p:xfrm>
          <a:off x="422795" y="5615845"/>
          <a:ext cx="5958017" cy="109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8017">
                  <a:extLst>
                    <a:ext uri="{9D8B030D-6E8A-4147-A177-3AD203B41FA5}">
                      <a16:colId xmlns:a16="http://schemas.microsoft.com/office/drawing/2014/main" val="3358192233"/>
                    </a:ext>
                  </a:extLst>
                </a:gridCol>
              </a:tblGrid>
              <a:tr h="1073086">
                <a:tc>
                  <a:txBody>
                    <a:bodyPr/>
                    <a:lstStyle/>
                    <a:p>
                      <a:pPr marL="0" marR="0" lvl="0" indent="0" algn="l" defTabSz="91416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보험업법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제</a:t>
                      </a: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196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조</a:t>
                      </a: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과징금</a:t>
                      </a: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에서는 보험회사에는 과징금</a:t>
                      </a:r>
                      <a:endParaRPr lang="en-US" altLang="ko-KR" sz="1100" b="0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lvl="0" indent="0" algn="l" defTabSz="91416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해당 보험계약의 연간 수입보험료의 </a:t>
                      </a:r>
                      <a:r>
                        <a:rPr lang="en-US" altLang="ko-KR" sz="1100" b="1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50%</a:t>
                      </a:r>
                      <a:r>
                        <a:rPr lang="ko-KR" altLang="en-US" sz="1100" b="1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이내</a:t>
                      </a:r>
                      <a:r>
                        <a:rPr lang="en-US" altLang="ko-KR" sz="1100" b="1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을</a:t>
                      </a:r>
                      <a:r>
                        <a:rPr lang="en-US" altLang="ko-KR" sz="1100" b="0" kern="1200" spc="-150" baseline="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부과하고</a:t>
                      </a: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0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보험업법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제</a:t>
                      </a: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209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조</a:t>
                      </a: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과태료</a:t>
                      </a:r>
                      <a:r>
                        <a:rPr lang="en-US" altLang="ko-KR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에서는 해당 </a:t>
                      </a:r>
                      <a:endParaRPr lang="en-US" altLang="ko-KR" sz="1100" b="0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lvl="0" indent="0" algn="l" defTabSz="91416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모집조직과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보험회사 임직원에 대해서는 과태료</a:t>
                      </a:r>
                      <a:endParaRPr lang="en-US" altLang="ko-KR" sz="1100" b="0" kern="1200" spc="-150" dirty="0" smtClean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lvl="0" indent="0" algn="l" defTabSz="914169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1200" spc="-150" dirty="0" err="1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모집자는</a:t>
                      </a:r>
                      <a:r>
                        <a:rPr lang="ko-KR" altLang="en-US" sz="1100" b="1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1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천만원</a:t>
                      </a:r>
                      <a:r>
                        <a:rPr lang="en-US" altLang="ko-KR" sz="1100" b="1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1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보험회사 임직원은 </a:t>
                      </a:r>
                      <a:r>
                        <a:rPr lang="en-US" altLang="ko-KR" sz="1100" b="1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100" b="1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천만원</a:t>
                      </a:r>
                      <a:r>
                        <a:rPr lang="en-US" altLang="ko-KR" sz="1100" b="1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0" kern="1200" spc="-150" dirty="0" smtClean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를 부과하도록 정하고 있음</a:t>
                      </a:r>
                      <a:endParaRPr lang="ko-KR" altLang="en-US" sz="1100" b="0" kern="1200" spc="-1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85473" marR="85473" marT="42736" marB="4273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3233"/>
                  </a:ext>
                </a:extLst>
              </a:tr>
            </a:tbl>
          </a:graphicData>
        </a:graphic>
      </p:graphicFrame>
      <p:sp>
        <p:nvSpPr>
          <p:cNvPr id="20" name="TextBox 17"/>
          <p:cNvSpPr txBox="1"/>
          <p:nvPr/>
        </p:nvSpPr>
        <p:spPr>
          <a:xfrm>
            <a:off x="447105" y="5235501"/>
            <a:ext cx="5245628" cy="31043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defTabSz="791761">
              <a:defRPr/>
            </a:pPr>
            <a:r>
              <a:rPr lang="ko-KR" altLang="en-US" sz="1385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위반시 제재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583014" y="6766647"/>
            <a:ext cx="5608534" cy="2363976"/>
            <a:chOff x="137125" y="5283748"/>
            <a:chExt cx="7238609" cy="4669341"/>
          </a:xfrm>
        </p:grpSpPr>
        <p:sp>
          <p:nvSpPr>
            <p:cNvPr id="22" name="직사각형 21"/>
            <p:cNvSpPr/>
            <p:nvPr/>
          </p:nvSpPr>
          <p:spPr>
            <a:xfrm>
              <a:off x="137125" y="5511214"/>
              <a:ext cx="7238609" cy="4441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84706">
                <a:defRPr/>
              </a:pPr>
              <a:endParaRPr lang="ko-KR" altLang="en-US" sz="1544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701" y="5775771"/>
              <a:ext cx="7045925" cy="4097412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1385048" y="5283748"/>
              <a:ext cx="4702746" cy="4260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84706">
                <a:defRPr/>
              </a:pPr>
              <a:r>
                <a:rPr lang="ko-KR" altLang="en-US" sz="1178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자필서명 이행을 잘 실천하면 생기는 일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910470" y="9007384"/>
            <a:ext cx="801608" cy="498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884" b="1" spc="-159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모집인 교육용</a:t>
            </a:r>
            <a:endParaRPr lang="en-US" altLang="ko-KR" sz="884" b="1" spc="-159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884" b="1" spc="-159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[20/21]</a:t>
            </a:r>
            <a:endParaRPr lang="ko-KR" altLang="en-US" sz="884" b="1" spc="-159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431552" y="350993"/>
            <a:ext cx="2804266" cy="24193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defTabSz="791761">
              <a:defRPr/>
            </a:pPr>
            <a:r>
              <a:rPr lang="en-US" altLang="ko-KR" sz="1385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385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 기본 지키기</a:t>
            </a: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5"/>
          <a:srcRect t="15056"/>
          <a:stretch/>
        </p:blipFill>
        <p:spPr>
          <a:xfrm>
            <a:off x="478015" y="516731"/>
            <a:ext cx="5456854" cy="2369701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-8731" y="-16669"/>
            <a:ext cx="6849269" cy="9777837"/>
            <a:chOff x="-8731" y="-16669"/>
            <a:chExt cx="6849269" cy="9777837"/>
          </a:xfrm>
        </p:grpSpPr>
        <p:sp>
          <p:nvSpPr>
            <p:cNvPr id="35" name="TextBox 34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5461837" y="-16669"/>
              <a:ext cx="1365634" cy="586693"/>
              <a:chOff x="6070600" y="60157"/>
              <a:chExt cx="1365634" cy="586693"/>
            </a:xfrm>
          </p:grpSpPr>
          <p:sp>
            <p:nvSpPr>
              <p:cNvPr id="39" name="순서도: 다른 페이지 연결선 38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40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1508" y="60157"/>
                <a:ext cx="1297096" cy="5866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[27/28]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700316326" y="1700410880"/>
            <a:ext cx="1700192370" cy="226232209"/>
            <a:chOff x="1731569431" y="1731612585"/>
            <a:chExt cx="1731569430" cy="230407326"/>
          </a:xfrm>
        </p:grpSpPr>
      </p:grpSp>
      <p:grpSp>
        <p:nvGrpSpPr>
          <p:cNvPr id="12" name="Group 12"/>
          <p:cNvGrpSpPr/>
          <p:nvPr/>
        </p:nvGrpSpPr>
        <p:grpSpPr>
          <a:xfrm>
            <a:off x="1700316326" y="1700410880"/>
            <a:ext cx="1700192370" cy="1700192370"/>
            <a:chOff x="1731569431" y="1731612585"/>
            <a:chExt cx="1731569430" cy="1731569430"/>
          </a:xfrm>
        </p:grpSpPr>
      </p:grpSp>
      <p:sp>
        <p:nvSpPr>
          <p:cNvPr id="60" name="TextBox 33"/>
          <p:cNvSpPr txBox="1">
            <a:spLocks noChangeArrowheads="1"/>
          </p:cNvSpPr>
          <p:nvPr/>
        </p:nvSpPr>
        <p:spPr bwMode="auto">
          <a:xfrm>
            <a:off x="187529" y="381735"/>
            <a:ext cx="6465486" cy="62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626" rIns="87249" bIns="43626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3469" b="1" dirty="0">
                <a:solidFill>
                  <a:srgbClr val="00206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교보생명보험 </a:t>
            </a:r>
            <a:r>
              <a:rPr lang="ko-KR" altLang="en-US" sz="3469" b="1" dirty="0">
                <a:solidFill>
                  <a:srgbClr val="28B43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업무지원</a:t>
            </a:r>
            <a:endParaRPr lang="en-US" altLang="ko-KR" sz="3083" b="1" dirty="0">
              <a:solidFill>
                <a:srgbClr val="28B43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600869" y="1278731"/>
            <a:ext cx="5638800" cy="5996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177">
              <a:defRPr/>
            </a:pPr>
            <a:r>
              <a:rPr lang="ko-KR" altLang="en-US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콜센터 </a:t>
            </a:r>
            <a:r>
              <a:rPr lang="en-US" altLang="ko-KR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1588-1OO1</a:t>
            </a:r>
            <a:endParaRPr lang="ko-KR" altLang="en-US" sz="185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600869" y="2078948"/>
            <a:ext cx="5638800" cy="5996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177">
              <a:defRPr/>
            </a:pPr>
            <a:r>
              <a:rPr lang="en-US" altLang="ko-KR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FP</a:t>
            </a:r>
            <a:r>
              <a:rPr lang="ko-KR" altLang="en-US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전용 콜센터</a:t>
            </a:r>
            <a:r>
              <a:rPr lang="en-US" altLang="ko-KR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유망고객등록</a:t>
            </a:r>
            <a:r>
              <a:rPr lang="en-US" altLang="ko-KR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1588-O12O</a:t>
            </a:r>
            <a:endParaRPr lang="ko-KR" altLang="en-US" sz="185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600869" y="2905863"/>
            <a:ext cx="5638800" cy="599623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177">
              <a:defRPr/>
            </a:pPr>
            <a:r>
              <a:rPr lang="en-US" altLang="ko-KR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IT</a:t>
            </a:r>
            <a:r>
              <a:rPr lang="ko-KR" altLang="en-US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지원</a:t>
            </a:r>
            <a:r>
              <a:rPr lang="en-US" altLang="ko-KR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전산 장애</a:t>
            </a:r>
            <a:r>
              <a:rPr lang="en-US" altLang="ko-KR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8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O2-721-313O</a:t>
            </a:r>
            <a:endParaRPr lang="ko-KR" altLang="en-US" sz="1851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594380" y="3609966"/>
            <a:ext cx="5638800" cy="1138253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177">
              <a:defRPr/>
            </a:pPr>
            <a:r>
              <a:rPr lang="ko-KR" altLang="en-US" sz="235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959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헬스케어서비스 콜센터  </a:t>
            </a:r>
            <a:r>
              <a:rPr lang="en-US" altLang="ko-KR" sz="1959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1588-7524</a:t>
            </a:r>
          </a:p>
          <a:p>
            <a:pPr algn="ctr" defTabSz="862177">
              <a:defRPr/>
            </a:pPr>
            <a:r>
              <a:rPr lang="ko-KR" altLang="en-US" sz="1959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단체 콜센터                 </a:t>
            </a:r>
            <a:r>
              <a:rPr lang="en-US" altLang="ko-KR" sz="1959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1588-O77O</a:t>
            </a:r>
          </a:p>
        </p:txBody>
      </p:sp>
      <p:sp>
        <p:nvSpPr>
          <p:cNvPr id="76" name="모서리가 둥근 직사각형 75"/>
          <p:cNvSpPr/>
          <p:nvPr/>
        </p:nvSpPr>
        <p:spPr>
          <a:xfrm>
            <a:off x="662924" y="4920922"/>
            <a:ext cx="5638800" cy="3368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177">
              <a:lnSpc>
                <a:spcPct val="150000"/>
              </a:lnSpc>
              <a:defRPr/>
            </a:pPr>
            <a:endParaRPr lang="ko-KR" altLang="en-US" sz="1295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446331" y="8578814"/>
            <a:ext cx="6017048" cy="75904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2177">
              <a:defRPr/>
            </a:pPr>
            <a:r>
              <a:rPr lang="ko-KR" altLang="en-US" sz="1698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개인</a:t>
            </a:r>
            <a:r>
              <a:rPr lang="en-US" altLang="ko-KR" sz="1698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PC (V3)</a:t>
            </a:r>
            <a:r>
              <a:rPr lang="ko-KR" altLang="en-US" sz="1698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영업지원시스템 접속은</a:t>
            </a:r>
            <a:endParaRPr lang="en-US" altLang="ko-KR" sz="1698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 defTabSz="862177">
              <a:defRPr/>
            </a:pPr>
            <a:r>
              <a:rPr lang="en-US" altLang="ko-KR" sz="1698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98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크롬</a:t>
            </a:r>
            <a:r>
              <a:rPr lang="en-US" altLang="ko-KR" sz="1698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698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22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https://ga.kyobo.com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1102064" y="5103231"/>
            <a:ext cx="5061405" cy="3076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839511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755" algn="l" defTabSz="839511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511" algn="l" defTabSz="839511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266" algn="l" defTabSz="839511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021" algn="l" defTabSz="839511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77" algn="l" defTabSz="839511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8532" algn="l" defTabSz="839511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8287" algn="l" defTabSz="839511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043" algn="l" defTabSz="839511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1959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김정재</a:t>
            </a:r>
            <a:r>
              <a:rPr lang="ko-KR" altLang="en-US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지원담당             </a:t>
            </a:r>
            <a:r>
              <a:rPr lang="en-US" altLang="ko-KR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O32-425-O232</a:t>
            </a:r>
            <a:endParaRPr lang="en-US" altLang="ko-KR" sz="1959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959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유망고객팩스    </a:t>
            </a:r>
            <a:r>
              <a:rPr lang="ko-KR" altLang="en-US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O5O2-3O3-5455</a:t>
            </a:r>
            <a:endParaRPr lang="en-US" altLang="ko-KR" sz="1959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959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소관고객팩스       </a:t>
            </a:r>
            <a:r>
              <a:rPr lang="ko-KR" altLang="en-US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O32-438-O236</a:t>
            </a:r>
            <a:endParaRPr lang="en-US" altLang="ko-KR" sz="1959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959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이길섭</a:t>
            </a:r>
            <a:r>
              <a:rPr lang="ko-KR" altLang="en-US" sz="1959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팀장               </a:t>
            </a:r>
            <a:r>
              <a:rPr lang="ko-KR" altLang="en-US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1959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O1O-3316-O924</a:t>
            </a:r>
          </a:p>
          <a:p>
            <a:pPr>
              <a:lnSpc>
                <a:spcPct val="110000"/>
              </a:lnSpc>
            </a:pPr>
            <a:r>
              <a:rPr lang="ko-KR" altLang="en-US" sz="1959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오덕근</a:t>
            </a:r>
            <a:r>
              <a:rPr lang="ko-KR" altLang="en-US" sz="1959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교육실장</a:t>
            </a:r>
            <a:r>
              <a:rPr lang="en-US" altLang="ko-KR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O1O-7438-2759</a:t>
            </a:r>
            <a:endParaRPr lang="en-US" altLang="ko-KR" sz="1959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959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김은경</a:t>
            </a:r>
            <a:r>
              <a:rPr lang="en-US" altLang="ko-KR" sz="1959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959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교육실장        </a:t>
            </a:r>
            <a:r>
              <a:rPr lang="ko-KR" altLang="en-US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O1O-31O3-7451</a:t>
            </a:r>
            <a:endParaRPr lang="en-US" altLang="ko-KR" sz="1959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959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고유진 </a:t>
            </a:r>
            <a:r>
              <a:rPr lang="ko-KR" altLang="en-US" sz="1959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설계매니저</a:t>
            </a:r>
            <a:r>
              <a:rPr lang="ko-KR" altLang="en-US" sz="1959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</a:t>
            </a:r>
            <a:r>
              <a:rPr lang="ko-KR" altLang="en-US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O1O-4466-1815</a:t>
            </a:r>
            <a:endParaRPr lang="en-US" altLang="ko-KR" sz="1959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959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정정화 </a:t>
            </a:r>
            <a:r>
              <a:rPr lang="ko-KR" altLang="en-US" sz="1959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설계매니저</a:t>
            </a:r>
            <a:r>
              <a:rPr lang="ko-KR" altLang="en-US" sz="1959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</a:t>
            </a:r>
            <a:r>
              <a:rPr lang="ko-KR" altLang="en-US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O1O-8142-9658</a:t>
            </a:r>
          </a:p>
          <a:p>
            <a:pPr>
              <a:lnSpc>
                <a:spcPct val="110000"/>
              </a:lnSpc>
            </a:pPr>
            <a:r>
              <a:rPr lang="ko-KR" altLang="en-US" sz="1959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전애연</a:t>
            </a:r>
            <a:r>
              <a:rPr lang="ko-KR" altLang="en-US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959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설계매니저</a:t>
            </a:r>
            <a:r>
              <a:rPr lang="ko-KR" altLang="en-US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</a:t>
            </a:r>
            <a:r>
              <a:rPr lang="en-US" altLang="ko-KR" sz="1959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O1O-9643-3617</a:t>
            </a:r>
            <a:endParaRPr lang="en-US" altLang="ko-KR" sz="1959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21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145989573" y="2146001094"/>
            <a:ext cx="2145989572" cy="126556289"/>
            <a:chOff x="2145989573" y="2146001094"/>
            <a:chExt cx="2145989572" cy="126556289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9" y="2190359"/>
            <a:ext cx="393426" cy="3934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68" y="599686"/>
            <a:ext cx="6459803" cy="119296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58" y="929656"/>
            <a:ext cx="609176" cy="48226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 rotWithShape="1">
          <a:blip r:embed="rId5"/>
          <a:srcRect t="15555" r="4242" b="28851"/>
          <a:stretch/>
        </p:blipFill>
        <p:spPr>
          <a:xfrm>
            <a:off x="781177" y="2249272"/>
            <a:ext cx="4690975" cy="381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 rotWithShape="1">
          <a:blip r:embed="rId6"/>
          <a:srcRect l="11956" t="19027" r="13140" b="34787"/>
          <a:stretch/>
        </p:blipFill>
        <p:spPr>
          <a:xfrm>
            <a:off x="1210469" y="818759"/>
            <a:ext cx="4800600" cy="6858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 rotWithShape="1">
          <a:blip r:embed="rId7"/>
          <a:srcRect l="3594" t="15102" r="5748" b="29304"/>
          <a:stretch/>
        </p:blipFill>
        <p:spPr>
          <a:xfrm>
            <a:off x="842129" y="5695559"/>
            <a:ext cx="4648201" cy="381000"/>
          </a:xfrm>
          <a:prstGeom prst="rect">
            <a:avLst/>
          </a:prstGeom>
        </p:spPr>
      </p:pic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58057"/>
              </p:ext>
            </p:extLst>
          </p:nvPr>
        </p:nvGraphicFramePr>
        <p:xfrm>
          <a:off x="280623" y="2799959"/>
          <a:ext cx="6229944" cy="2537669"/>
        </p:xfrm>
        <a:graphic>
          <a:graphicData uri="http://schemas.openxmlformats.org/drawingml/2006/table">
            <a:tbl>
              <a:tblPr firstRow="1" firstCol="1" bandRow="1"/>
              <a:tblGrid>
                <a:gridCol w="845830">
                  <a:extLst>
                    <a:ext uri="{9D8B030D-6E8A-4147-A177-3AD203B41FA5}">
                      <a16:colId xmlns:a16="http://schemas.microsoft.com/office/drawing/2014/main" val="2670670794"/>
                    </a:ext>
                  </a:extLst>
                </a:gridCol>
                <a:gridCol w="5384114">
                  <a:extLst>
                    <a:ext uri="{9D8B030D-6E8A-4147-A177-3AD203B41FA5}">
                      <a16:colId xmlns:a16="http://schemas.microsoft.com/office/drawing/2014/main" val="3582607613"/>
                    </a:ext>
                  </a:extLst>
                </a:gridCol>
              </a:tblGrid>
              <a:tr h="27351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100" dirty="0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구 분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32" marR="685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100" dirty="0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개 요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32" marR="6853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05610"/>
                  </a:ext>
                </a:extLst>
              </a:tr>
              <a:tr h="568299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100" kern="0" spc="-5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사망보험금</a:t>
                      </a:r>
                      <a:r>
                        <a:rPr lang="en-US" altLang="ko-KR" sz="1100" kern="0" spc="-5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 </a:t>
                      </a: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100" kern="0" spc="-5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구조</a:t>
                      </a:r>
                      <a:endParaRPr lang="ko-KR" sz="110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32" marR="68532" marT="36170" marB="36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 latinLnBrk="0">
                        <a:spcAft>
                          <a:spcPts val="600"/>
                        </a:spcAft>
                      </a:pPr>
                      <a:r>
                        <a:rPr lang="ko-KR" sz="1100" kern="0" spc="-50" dirty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기본사망보험금 : 가입 후 1년 후부터 납입기간 </a:t>
                      </a:r>
                      <a:r>
                        <a:rPr lang="ko-KR" sz="1100" kern="0" spc="-50" dirty="0" err="1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종료시까지</a:t>
                      </a:r>
                      <a:r>
                        <a:rPr lang="ko-KR" sz="1100" kern="0" spc="-50" dirty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 매년 </a:t>
                      </a:r>
                      <a:r>
                        <a:rPr lang="ko-KR" sz="1100" b="0" u="none" kern="0" spc="-50" dirty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10% </a:t>
                      </a:r>
                      <a:r>
                        <a:rPr lang="ko-KR" sz="1100" b="1" u="sng" kern="0" spc="-50" dirty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정률 체증</a:t>
                      </a:r>
                      <a:endParaRPr lang="ko-KR" sz="1100" b="1" u="sng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190500" algn="ctr" latinLnBrk="0">
                        <a:spcAft>
                          <a:spcPts val="0"/>
                        </a:spcAft>
                      </a:pPr>
                      <a:r>
                        <a:rPr lang="ko-KR" sz="1100" kern="0" spc="-50" dirty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 </a:t>
                      </a:r>
                      <a:r>
                        <a:rPr lang="ko-KR" sz="1100" b="1" u="sng" kern="0" spc="-5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*</a:t>
                      </a:r>
                      <a:r>
                        <a:rPr lang="en-US" altLang="ko-KR" sz="1100" b="1" u="sng" kern="0" spc="-5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100" b="1" u="sng" kern="0" spc="-5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정률</a:t>
                      </a:r>
                      <a:r>
                        <a:rPr lang="ko-KR" altLang="en-US" sz="1100" b="1" u="sng" kern="0" spc="-50" baseline="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 체증 </a:t>
                      </a:r>
                      <a:r>
                        <a:rPr lang="en-US" altLang="ko-KR" sz="1100" b="1" u="sng" kern="0" spc="-50" baseline="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= </a:t>
                      </a:r>
                      <a:r>
                        <a:rPr lang="ko-KR" altLang="en-US" sz="1100" b="1" u="sng" kern="0" spc="-50" baseline="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복리의 개념</a:t>
                      </a:r>
                      <a:endParaRPr lang="ko-KR" sz="1100" b="1" u="sng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32" marR="68532" marT="36170" marB="361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28215"/>
                  </a:ext>
                </a:extLst>
              </a:tr>
              <a:tr h="1695859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10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보장 예시</a:t>
                      </a:r>
                      <a:endParaRPr lang="en-US" altLang="ko-KR" sz="1100" kern="100" dirty="0" smtClean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90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(50</a:t>
                      </a:r>
                      <a:r>
                        <a:rPr lang="ko-KR" altLang="en-US" sz="90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세 남자</a:t>
                      </a:r>
                      <a:r>
                        <a:rPr lang="en-US" altLang="ko-KR" sz="90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90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가입금액</a:t>
                      </a:r>
                      <a:r>
                        <a:rPr lang="ko-KR" altLang="en-US" sz="900" kern="100" baseline="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o-KR" altLang="en-US" sz="90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억원</a:t>
                      </a:r>
                      <a:r>
                        <a:rPr lang="en-US" altLang="ko-KR" sz="90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ko-KR" sz="90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32" marR="68532" marT="36170" marB="36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60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32" marR="68532" marT="36170" marB="361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892275"/>
                  </a:ext>
                </a:extLst>
              </a:tr>
            </a:tbl>
          </a:graphicData>
        </a:graphic>
      </p:graphicFrame>
      <p:graphicFrame>
        <p:nvGraphicFramePr>
          <p:cNvPr id="27" name="차트 26"/>
          <p:cNvGraphicFramePr/>
          <p:nvPr>
            <p:extLst>
              <p:ext uri="{D42A27DB-BD31-4B8C-83A1-F6EECF244321}">
                <p14:modId xmlns:p14="http://schemas.microsoft.com/office/powerpoint/2010/main" val="2126771870"/>
              </p:ext>
            </p:extLst>
          </p:nvPr>
        </p:nvGraphicFramePr>
        <p:xfrm>
          <a:off x="1801488" y="3485932"/>
          <a:ext cx="3872073" cy="176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8" name="직사각형 27"/>
          <p:cNvSpPr/>
          <p:nvPr/>
        </p:nvSpPr>
        <p:spPr>
          <a:xfrm>
            <a:off x="4026272" y="4898455"/>
            <a:ext cx="3076690" cy="380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76" tIns="45688" rIns="91376" bIns="456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r>
              <a:rPr lang="en-US" altLang="ko-KR" sz="999" kern="100" dirty="0">
                <a:solidFill>
                  <a:srgbClr val="000000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  <a:cs typeface="Times New Roman" panose="02020603050405020304" pitchFamily="18" charset="0"/>
              </a:rPr>
              <a:t>※</a:t>
            </a:r>
            <a:r>
              <a:rPr lang="ko-KR" altLang="en-US" sz="999" kern="100" dirty="0" err="1">
                <a:solidFill>
                  <a:srgbClr val="000000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  <a:cs typeface="Times New Roman" panose="02020603050405020304" pitchFamily="18" charset="0"/>
              </a:rPr>
              <a:t>유지보너스</a:t>
            </a:r>
            <a:r>
              <a:rPr lang="ko-KR" altLang="en-US" sz="999" kern="100" dirty="0">
                <a:solidFill>
                  <a:srgbClr val="000000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999" kern="100" dirty="0" err="1">
                <a:solidFill>
                  <a:srgbClr val="000000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  <a:cs typeface="Times New Roman" panose="02020603050405020304" pitchFamily="18" charset="0"/>
              </a:rPr>
              <a:t>적립액</a:t>
            </a:r>
            <a:r>
              <a:rPr lang="ko-KR" altLang="en-US" sz="999" kern="100" dirty="0">
                <a:solidFill>
                  <a:srgbClr val="000000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  <a:cs typeface="Times New Roman" panose="02020603050405020304" pitchFamily="18" charset="0"/>
              </a:rPr>
              <a:t> 추가 지급</a:t>
            </a:r>
            <a:endParaRPr lang="ko-KR" altLang="en-US" sz="999" kern="100" dirty="0">
              <a:latin typeface="교보서체 Light" panose="020B0600000101010101" pitchFamily="50" charset="-127"/>
              <a:ea typeface="교보서체 Light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516571" y="4974602"/>
            <a:ext cx="914999" cy="246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pPr>
            <a:r>
              <a:rPr lang="ko-KR" altLang="en-US" sz="999" b="1" dirty="0" err="1">
                <a:solidFill>
                  <a:srgbClr val="0000FF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</a:rPr>
              <a:t>가입시점</a:t>
            </a:r>
            <a:r>
              <a:rPr lang="ko-KR" altLang="en-US" sz="999" b="1" dirty="0">
                <a:solidFill>
                  <a:srgbClr val="0000FF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</a:rPr>
              <a:t> </a:t>
            </a:r>
            <a:r>
              <a:rPr lang="en-US" altLang="ko-KR" sz="999" b="1" dirty="0">
                <a:solidFill>
                  <a:srgbClr val="0000FF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</a:rPr>
              <a:t>1</a:t>
            </a:r>
            <a:r>
              <a:rPr lang="ko-KR" altLang="en-US" sz="999" b="1" dirty="0">
                <a:solidFill>
                  <a:srgbClr val="0000FF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</a:rPr>
              <a:t>억</a:t>
            </a:r>
          </a:p>
        </p:txBody>
      </p:sp>
      <p:pic>
        <p:nvPicPr>
          <p:cNvPr id="30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9" y="5660549"/>
            <a:ext cx="393426" cy="393426"/>
          </a:xfrm>
          <a:prstGeom prst="rect">
            <a:avLst/>
          </a:prstGeom>
        </p:spPr>
      </p:pic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708640"/>
              </p:ext>
            </p:extLst>
          </p:nvPr>
        </p:nvGraphicFramePr>
        <p:xfrm>
          <a:off x="280623" y="6254894"/>
          <a:ext cx="6229944" cy="2643837"/>
        </p:xfrm>
        <a:graphic>
          <a:graphicData uri="http://schemas.openxmlformats.org/drawingml/2006/table">
            <a:tbl>
              <a:tblPr firstRow="1" firstCol="1" bandRow="1"/>
              <a:tblGrid>
                <a:gridCol w="845830">
                  <a:extLst>
                    <a:ext uri="{9D8B030D-6E8A-4147-A177-3AD203B41FA5}">
                      <a16:colId xmlns:a16="http://schemas.microsoft.com/office/drawing/2014/main" val="2670670794"/>
                    </a:ext>
                  </a:extLst>
                </a:gridCol>
                <a:gridCol w="5384114">
                  <a:extLst>
                    <a:ext uri="{9D8B030D-6E8A-4147-A177-3AD203B41FA5}">
                      <a16:colId xmlns:a16="http://schemas.microsoft.com/office/drawing/2014/main" val="3582607613"/>
                    </a:ext>
                  </a:extLst>
                </a:gridCol>
              </a:tblGrid>
              <a:tr h="29254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100" dirty="0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구 분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32" marR="6853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b="1" kern="100" dirty="0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개 요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32" marR="6853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45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05610"/>
                  </a:ext>
                </a:extLst>
              </a:tr>
              <a:tr h="1175645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10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보험료 예시</a:t>
                      </a:r>
                      <a:endParaRPr lang="en-US" altLang="ko-KR" sz="1100" kern="100" dirty="0" smtClean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90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90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가입금액 </a:t>
                      </a:r>
                      <a:r>
                        <a:rPr lang="en-US" altLang="ko-KR" sz="90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o-KR" altLang="en-US" sz="90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억</a:t>
                      </a:r>
                      <a:r>
                        <a:rPr lang="en-US" altLang="ko-KR" sz="90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ko-KR" sz="110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32" marR="68532" marT="36170" marB="36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 latinLnBrk="0">
                        <a:spcAft>
                          <a:spcPts val="600"/>
                        </a:spcAft>
                      </a:pPr>
                      <a:endParaRPr lang="ko-KR" sz="1100" b="1" u="sng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32" marR="68532" marT="36170" marB="361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28215"/>
                  </a:ext>
                </a:extLst>
              </a:tr>
              <a:tr h="1175645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100" kern="100" dirty="0" err="1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환급률</a:t>
                      </a:r>
                      <a:r>
                        <a:rPr lang="ko-KR" altLang="en-US" sz="110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 예시</a:t>
                      </a:r>
                      <a:endParaRPr lang="ko-KR" sz="110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32" marR="68532" marT="36170" marB="36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60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32" marR="68532" marT="36170" marB="3617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892275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19549"/>
              </p:ext>
            </p:extLst>
          </p:nvPr>
        </p:nvGraphicFramePr>
        <p:xfrm>
          <a:off x="1193357" y="6874521"/>
          <a:ext cx="2584292" cy="721374"/>
        </p:xfrm>
        <a:graphic>
          <a:graphicData uri="http://schemas.openxmlformats.org/drawingml/2006/table">
            <a:tbl>
              <a:tblPr firstRow="1" firstCol="1" bandRow="1"/>
              <a:tblGrid>
                <a:gridCol w="285164">
                  <a:extLst>
                    <a:ext uri="{9D8B030D-6E8A-4147-A177-3AD203B41FA5}">
                      <a16:colId xmlns:a16="http://schemas.microsoft.com/office/drawing/2014/main" val="3535464702"/>
                    </a:ext>
                  </a:extLst>
                </a:gridCol>
                <a:gridCol w="766376">
                  <a:extLst>
                    <a:ext uri="{9D8B030D-6E8A-4147-A177-3AD203B41FA5}">
                      <a16:colId xmlns:a16="http://schemas.microsoft.com/office/drawing/2014/main" val="732527202"/>
                    </a:ext>
                  </a:extLst>
                </a:gridCol>
                <a:gridCol w="766376">
                  <a:extLst>
                    <a:ext uri="{9D8B030D-6E8A-4147-A177-3AD203B41FA5}">
                      <a16:colId xmlns:a16="http://schemas.microsoft.com/office/drawing/2014/main" val="2649111522"/>
                    </a:ext>
                  </a:extLst>
                </a:gridCol>
                <a:gridCol w="766376">
                  <a:extLst>
                    <a:ext uri="{9D8B030D-6E8A-4147-A177-3AD203B41FA5}">
                      <a16:colId xmlns:a16="http://schemas.microsoft.com/office/drawing/2014/main" val="2020726835"/>
                    </a:ext>
                  </a:extLst>
                </a:gridCol>
              </a:tblGrid>
              <a:tr h="240458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ko-KR" sz="1100" b="0" kern="100" spc="-80" dirty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세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ko-KR" sz="1100" b="0" kern="100" spc="-80" dirty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세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ko-KR" sz="1100" b="0" kern="100" spc="-80" dirty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세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014298"/>
                  </a:ext>
                </a:extLst>
              </a:tr>
              <a:tr h="240458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100" b="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남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1,407,000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1,677,000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1,937,000</a:t>
                      </a: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490965"/>
                  </a:ext>
                </a:extLst>
              </a:tr>
              <a:tr h="240458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100" b="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여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1,291,000</a:t>
                      </a:r>
                      <a:endParaRPr lang="ko-KR" alt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1,565,000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1,859,000</a:t>
                      </a: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54378"/>
                  </a:ext>
                </a:extLst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1149670" y="6618695"/>
            <a:ext cx="724374" cy="261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99" kern="0" spc="-50" dirty="0">
                <a:solidFill>
                  <a:prstClr val="black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  <a:cs typeface="나눔고딕" panose="020D0604000000000000" pitchFamily="50" charset="-127"/>
              </a:rPr>
              <a:t>일반 가입</a:t>
            </a:r>
            <a:endParaRPr lang="ko-KR" altLang="en-US" sz="1199" dirty="0">
              <a:latin typeface="교보서체 Light" panose="020B0600000101010101" pitchFamily="50" charset="-127"/>
              <a:ea typeface="교보서체 Light" panose="020B0600000101010101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880655" y="6616852"/>
            <a:ext cx="724374" cy="261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99" kern="0" spc="-50" dirty="0">
                <a:solidFill>
                  <a:prstClr val="black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  <a:cs typeface="나눔고딕" panose="020D0604000000000000" pitchFamily="50" charset="-127"/>
              </a:rPr>
              <a:t>간편 가입</a:t>
            </a:r>
            <a:endParaRPr lang="ko-KR" altLang="en-US" sz="1199" dirty="0">
              <a:latin typeface="교보서체 Light" panose="020B0600000101010101" pitchFamily="50" charset="-127"/>
              <a:ea typeface="교보서체 Light" panose="020B0600000101010101" pitchFamily="50" charset="-127"/>
            </a:endParaRP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975172"/>
              </p:ext>
            </p:extLst>
          </p:nvPr>
        </p:nvGraphicFramePr>
        <p:xfrm>
          <a:off x="1193358" y="7926177"/>
          <a:ext cx="5271592" cy="610790"/>
        </p:xfrm>
        <a:graphic>
          <a:graphicData uri="http://schemas.openxmlformats.org/drawingml/2006/table">
            <a:tbl>
              <a:tblPr firstRow="1" firstCol="1" bandRow="1"/>
              <a:tblGrid>
                <a:gridCol w="870892">
                  <a:extLst>
                    <a:ext uri="{9D8B030D-6E8A-4147-A177-3AD203B41FA5}">
                      <a16:colId xmlns:a16="http://schemas.microsoft.com/office/drawing/2014/main" val="2748051694"/>
                    </a:ext>
                  </a:extLst>
                </a:gridCol>
                <a:gridCol w="870892">
                  <a:extLst>
                    <a:ext uri="{9D8B030D-6E8A-4147-A177-3AD203B41FA5}">
                      <a16:colId xmlns:a16="http://schemas.microsoft.com/office/drawing/2014/main" val="954762217"/>
                    </a:ext>
                  </a:extLst>
                </a:gridCol>
                <a:gridCol w="870892">
                  <a:extLst>
                    <a:ext uri="{9D8B030D-6E8A-4147-A177-3AD203B41FA5}">
                      <a16:colId xmlns:a16="http://schemas.microsoft.com/office/drawing/2014/main" val="53259176"/>
                    </a:ext>
                  </a:extLst>
                </a:gridCol>
                <a:gridCol w="870892">
                  <a:extLst>
                    <a:ext uri="{9D8B030D-6E8A-4147-A177-3AD203B41FA5}">
                      <a16:colId xmlns:a16="http://schemas.microsoft.com/office/drawing/2014/main" val="1427857417"/>
                    </a:ext>
                  </a:extLst>
                </a:gridCol>
                <a:gridCol w="870892">
                  <a:extLst>
                    <a:ext uri="{9D8B030D-6E8A-4147-A177-3AD203B41FA5}">
                      <a16:colId xmlns:a16="http://schemas.microsoft.com/office/drawing/2014/main" val="2952486333"/>
                    </a:ext>
                  </a:extLst>
                </a:gridCol>
                <a:gridCol w="917132">
                  <a:extLst>
                    <a:ext uri="{9D8B030D-6E8A-4147-A177-3AD203B41FA5}">
                      <a16:colId xmlns:a16="http://schemas.microsoft.com/office/drawing/2014/main" val="394739338"/>
                    </a:ext>
                  </a:extLst>
                </a:gridCol>
              </a:tblGrid>
              <a:tr h="286979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5</a:t>
                      </a:r>
                      <a:r>
                        <a:rPr lang="ko-KR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년</a:t>
                      </a:r>
                    </a:p>
                  </a:txBody>
                  <a:tcPr marL="17768" marR="17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7</a:t>
                      </a:r>
                      <a:r>
                        <a:rPr lang="ko-KR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년</a:t>
                      </a: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10</a:t>
                      </a:r>
                      <a:r>
                        <a:rPr lang="ko-KR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년</a:t>
                      </a: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20</a:t>
                      </a:r>
                      <a:r>
                        <a:rPr lang="ko-KR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년</a:t>
                      </a: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30</a:t>
                      </a:r>
                      <a:r>
                        <a:rPr lang="ko-KR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년</a:t>
                      </a: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40</a:t>
                      </a:r>
                      <a:r>
                        <a:rPr lang="ko-KR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년</a:t>
                      </a: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42751"/>
                  </a:ext>
                </a:extLst>
              </a:tr>
              <a:tr h="323811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60%</a:t>
                      </a:r>
                      <a:endParaRPr lang="ko-KR" sz="1100" b="0" kern="0" spc="-50" dirty="0">
                        <a:solidFill>
                          <a:schemeClr val="tx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나눔고딕" panose="020D0604000000000000" pitchFamily="50" charset="-127"/>
                      </a:endParaRPr>
                    </a:p>
                  </a:txBody>
                  <a:tcPr marL="17768" marR="17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100%</a:t>
                      </a:r>
                      <a:endParaRPr lang="ko-KR" sz="1100" b="0" kern="0" spc="-50" dirty="0">
                        <a:solidFill>
                          <a:schemeClr val="tx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나눔고딕" panose="020D0604000000000000" pitchFamily="50" charset="-127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107.5%</a:t>
                      </a:r>
                      <a:endParaRPr lang="ko-KR" sz="1100" b="0" kern="0" spc="-50" dirty="0">
                        <a:solidFill>
                          <a:schemeClr val="tx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나눔고딕" panose="020D0604000000000000" pitchFamily="50" charset="-127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108.6%</a:t>
                      </a:r>
                      <a:endParaRPr lang="ko-KR" sz="1100" b="0" kern="0" spc="-50" dirty="0">
                        <a:solidFill>
                          <a:schemeClr val="tx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나눔고딕" panose="020D0604000000000000" pitchFamily="50" charset="-127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110.2%</a:t>
                      </a:r>
                      <a:endParaRPr lang="ko-KR" sz="1100" b="0" kern="0" spc="-50" dirty="0">
                        <a:solidFill>
                          <a:schemeClr val="tx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나눔고딕" panose="020D0604000000000000" pitchFamily="50" charset="-127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0" spc="-50" dirty="0">
                          <a:solidFill>
                            <a:schemeClr val="tx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나눔고딕" panose="020D0604000000000000" pitchFamily="50" charset="-127"/>
                        </a:rPr>
                        <a:t>112.2%</a:t>
                      </a:r>
                      <a:endParaRPr lang="ko-KR" sz="1100" b="0" kern="0" spc="-50" dirty="0">
                        <a:solidFill>
                          <a:schemeClr val="tx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나눔고딕" panose="020D0604000000000000" pitchFamily="50" charset="-127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038701"/>
                  </a:ext>
                </a:extLst>
              </a:tr>
            </a:tbl>
          </a:graphicData>
        </a:graphic>
      </p:graphicFrame>
      <p:sp>
        <p:nvSpPr>
          <p:cNvPr id="36" name="직사각형 35"/>
          <p:cNvSpPr/>
          <p:nvPr/>
        </p:nvSpPr>
        <p:spPr>
          <a:xfrm>
            <a:off x="1149670" y="8598853"/>
            <a:ext cx="2198111" cy="246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999" b="1" kern="100" dirty="0">
                <a:solidFill>
                  <a:srgbClr val="0000FF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  <a:cs typeface="Times New Roman" panose="02020603050405020304" pitchFamily="18" charset="0"/>
              </a:rPr>
              <a:t>※연령</a:t>
            </a:r>
            <a:r>
              <a:rPr lang="en-US" altLang="ko-KR" sz="999" b="1" kern="100" dirty="0">
                <a:solidFill>
                  <a:srgbClr val="0000FF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999" b="1" kern="100" dirty="0">
                <a:solidFill>
                  <a:srgbClr val="0000FF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  <a:cs typeface="Times New Roman" panose="02020603050405020304" pitchFamily="18" charset="0"/>
              </a:rPr>
              <a:t>성별에 무관하게 </a:t>
            </a:r>
            <a:r>
              <a:rPr lang="ko-KR" altLang="ko-KR" sz="999" b="1" kern="100" dirty="0" err="1">
                <a:solidFill>
                  <a:srgbClr val="0000FF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  <a:cs typeface="Times New Roman" panose="02020603050405020304" pitchFamily="18" charset="0"/>
              </a:rPr>
              <a:t>환급률</a:t>
            </a:r>
            <a:r>
              <a:rPr lang="ko-KR" altLang="ko-KR" sz="999" b="1" kern="100" dirty="0">
                <a:solidFill>
                  <a:srgbClr val="0000FF"/>
                </a:solidFill>
                <a:latin typeface="교보서체 Light" panose="020B0600000101010101" pitchFamily="50" charset="-127"/>
                <a:ea typeface="교보서체 Light" panose="020B0600000101010101" pitchFamily="50" charset="-127"/>
                <a:cs typeface="Times New Roman" panose="02020603050405020304" pitchFamily="18" charset="0"/>
              </a:rPr>
              <a:t> 동일</a:t>
            </a:r>
            <a:endParaRPr lang="ko-KR" altLang="en-US" sz="999" b="1" dirty="0">
              <a:solidFill>
                <a:srgbClr val="0000FF"/>
              </a:solidFill>
              <a:latin typeface="교보서체 Light" panose="020B0600000101010101" pitchFamily="50" charset="-127"/>
              <a:ea typeface="교보서체 Light" panose="020B0600000101010101" pitchFamily="50" charset="-127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4842"/>
              </p:ext>
            </p:extLst>
          </p:nvPr>
        </p:nvGraphicFramePr>
        <p:xfrm>
          <a:off x="3888298" y="6874520"/>
          <a:ext cx="2584292" cy="721374"/>
        </p:xfrm>
        <a:graphic>
          <a:graphicData uri="http://schemas.openxmlformats.org/drawingml/2006/table">
            <a:tbl>
              <a:tblPr firstRow="1" firstCol="1" bandRow="1"/>
              <a:tblGrid>
                <a:gridCol w="285164">
                  <a:extLst>
                    <a:ext uri="{9D8B030D-6E8A-4147-A177-3AD203B41FA5}">
                      <a16:colId xmlns:a16="http://schemas.microsoft.com/office/drawing/2014/main" val="3535464702"/>
                    </a:ext>
                  </a:extLst>
                </a:gridCol>
                <a:gridCol w="766376">
                  <a:extLst>
                    <a:ext uri="{9D8B030D-6E8A-4147-A177-3AD203B41FA5}">
                      <a16:colId xmlns:a16="http://schemas.microsoft.com/office/drawing/2014/main" val="732527202"/>
                    </a:ext>
                  </a:extLst>
                </a:gridCol>
                <a:gridCol w="766376">
                  <a:extLst>
                    <a:ext uri="{9D8B030D-6E8A-4147-A177-3AD203B41FA5}">
                      <a16:colId xmlns:a16="http://schemas.microsoft.com/office/drawing/2014/main" val="2649111522"/>
                    </a:ext>
                  </a:extLst>
                </a:gridCol>
                <a:gridCol w="766376">
                  <a:extLst>
                    <a:ext uri="{9D8B030D-6E8A-4147-A177-3AD203B41FA5}">
                      <a16:colId xmlns:a16="http://schemas.microsoft.com/office/drawing/2014/main" val="2020726835"/>
                    </a:ext>
                  </a:extLst>
                </a:gridCol>
              </a:tblGrid>
              <a:tr h="240458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ko-KR" sz="1100" b="0" kern="100" spc="-80" dirty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세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ko-KR" sz="1100" b="0" kern="100" spc="-80" dirty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세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ko-KR" sz="1100" b="0" kern="100" spc="-80" dirty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세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014298"/>
                  </a:ext>
                </a:extLst>
              </a:tr>
              <a:tr h="240458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100" b="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남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1,485,000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1,752,000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1,990,000</a:t>
                      </a: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490965"/>
                  </a:ext>
                </a:extLst>
              </a:tr>
              <a:tr h="240458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100" b="0" kern="10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여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1,360,000</a:t>
                      </a:r>
                      <a:endParaRPr lang="ko-KR" altLang="ko-KR" sz="1100" b="0" kern="100" dirty="0" smtClean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1,640,000</a:t>
                      </a:r>
                      <a:endParaRPr lang="ko-KR" sz="1100" b="0" kern="100" dirty="0"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100" b="0" kern="100" spc="-80" dirty="0" smtClean="0"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  <a:cs typeface="Times New Roman" panose="02020603050405020304" pitchFamily="18" charset="0"/>
                        </a:rPr>
                        <a:t>1,926,000</a:t>
                      </a:r>
                    </a:p>
                  </a:txBody>
                  <a:tcPr marL="17768" marR="17768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54378"/>
                  </a:ext>
                </a:extLst>
              </a:tr>
            </a:tbl>
          </a:graphicData>
        </a:graphic>
      </p:graphicFrame>
      <p:grpSp>
        <p:nvGrpSpPr>
          <p:cNvPr id="46" name="그룹 45"/>
          <p:cNvGrpSpPr/>
          <p:nvPr/>
        </p:nvGrpSpPr>
        <p:grpSpPr>
          <a:xfrm>
            <a:off x="-8731" y="6238"/>
            <a:ext cx="6849269" cy="9754930"/>
            <a:chOff x="-8731" y="6238"/>
            <a:chExt cx="6849269" cy="9754930"/>
          </a:xfrm>
        </p:grpSpPr>
        <p:sp>
          <p:nvSpPr>
            <p:cNvPr id="47" name="TextBox 46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5461837" y="6238"/>
              <a:ext cx="1365634" cy="586693"/>
              <a:chOff x="6070600" y="83064"/>
              <a:chExt cx="1365634" cy="586693"/>
            </a:xfrm>
          </p:grpSpPr>
          <p:sp>
            <p:nvSpPr>
              <p:cNvPr id="51" name="순서도: 다른 페이지 연결선 50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52" name="Picture 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01508" y="83064"/>
                <a:ext cx="1297096" cy="586693"/>
              </a:xfrm>
              <a:prstGeom prst="rect">
                <a:avLst/>
              </a:prstGeom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[3/28]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7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145989573" y="2146001094"/>
            <a:ext cx="2145989572" cy="126556289"/>
            <a:chOff x="2145989573" y="2146001094"/>
            <a:chExt cx="2145989572" cy="126556289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9" y="2190359"/>
            <a:ext cx="393426" cy="3934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68" y="599686"/>
            <a:ext cx="6459803" cy="119296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58" y="929656"/>
            <a:ext cx="609176" cy="48226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 rotWithShape="1">
          <a:blip r:embed="rId5"/>
          <a:srcRect l="11956" t="19027" r="13140" b="34787"/>
          <a:stretch/>
        </p:blipFill>
        <p:spPr>
          <a:xfrm>
            <a:off x="1210469" y="818759"/>
            <a:ext cx="4800600" cy="685800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9" y="3869531"/>
            <a:ext cx="393426" cy="393426"/>
          </a:xfrm>
          <a:prstGeom prst="rect">
            <a:avLst/>
          </a:prstGeom>
        </p:spPr>
      </p:pic>
      <p:pic>
        <p:nvPicPr>
          <p:cNvPr id="46" name="Picture 10"/>
          <p:cNvPicPr>
            <a:picLocks noChangeAspect="1"/>
          </p:cNvPicPr>
          <p:nvPr/>
        </p:nvPicPr>
        <p:blipFill rotWithShape="1">
          <a:blip r:embed="rId6"/>
          <a:srcRect l="2592" t="15741" r="4116" b="39815"/>
          <a:stretch/>
        </p:blipFill>
        <p:spPr>
          <a:xfrm>
            <a:off x="841895" y="2251437"/>
            <a:ext cx="3886200" cy="304800"/>
          </a:xfrm>
          <a:prstGeom prst="rect">
            <a:avLst/>
          </a:prstGeom>
        </p:spPr>
      </p:pic>
      <p:pic>
        <p:nvPicPr>
          <p:cNvPr id="47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769" y="2790031"/>
            <a:ext cx="2082800" cy="850900"/>
          </a:xfrm>
          <a:prstGeom prst="rect">
            <a:avLst/>
          </a:prstGeom>
        </p:spPr>
      </p:pic>
      <p:pic>
        <p:nvPicPr>
          <p:cNvPr id="48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369" y="2917031"/>
            <a:ext cx="1892300" cy="609600"/>
          </a:xfrm>
          <a:prstGeom prst="rect">
            <a:avLst/>
          </a:prstGeom>
        </p:spPr>
      </p:pic>
      <p:pic>
        <p:nvPicPr>
          <p:cNvPr id="49" name="Picture 16"/>
          <p:cNvPicPr>
            <a:picLocks noChangeAspect="1"/>
          </p:cNvPicPr>
          <p:nvPr/>
        </p:nvPicPr>
        <p:blipFill rotWithShape="1">
          <a:blip r:embed="rId9"/>
          <a:srcRect l="17168" t="8654" r="14158" b="33654"/>
          <a:stretch/>
        </p:blipFill>
        <p:spPr>
          <a:xfrm>
            <a:off x="505619" y="3024981"/>
            <a:ext cx="1447800" cy="381000"/>
          </a:xfrm>
          <a:prstGeom prst="rect">
            <a:avLst/>
          </a:prstGeom>
        </p:spPr>
      </p:pic>
      <p:pic>
        <p:nvPicPr>
          <p:cNvPr id="50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6969" y="2790031"/>
            <a:ext cx="2082800" cy="850900"/>
          </a:xfrm>
          <a:prstGeom prst="rect">
            <a:avLst/>
          </a:prstGeom>
        </p:spPr>
      </p:pic>
      <p:pic>
        <p:nvPicPr>
          <p:cNvPr id="51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5869" y="2917031"/>
            <a:ext cx="1892300" cy="609600"/>
          </a:xfrm>
          <a:prstGeom prst="rect">
            <a:avLst/>
          </a:prstGeom>
        </p:spPr>
      </p:pic>
      <p:pic>
        <p:nvPicPr>
          <p:cNvPr id="52" name="Picture 19"/>
          <p:cNvPicPr>
            <a:picLocks noChangeAspect="1"/>
          </p:cNvPicPr>
          <p:nvPr/>
        </p:nvPicPr>
        <p:blipFill rotWithShape="1">
          <a:blip r:embed="rId10"/>
          <a:srcRect l="27299" t="8654" r="20977" b="33654"/>
          <a:stretch/>
        </p:blipFill>
        <p:spPr>
          <a:xfrm>
            <a:off x="2867819" y="3024981"/>
            <a:ext cx="1143000" cy="381000"/>
          </a:xfrm>
          <a:prstGeom prst="rect">
            <a:avLst/>
          </a:prstGeom>
        </p:spPr>
      </p:pic>
      <p:pic>
        <p:nvPicPr>
          <p:cNvPr id="53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4069" y="2790031"/>
            <a:ext cx="2082800" cy="850900"/>
          </a:xfrm>
          <a:prstGeom prst="rect">
            <a:avLst/>
          </a:prstGeom>
        </p:spPr>
      </p:pic>
      <p:pic>
        <p:nvPicPr>
          <p:cNvPr id="54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669" y="2917031"/>
            <a:ext cx="1892300" cy="609600"/>
          </a:xfrm>
          <a:prstGeom prst="rect">
            <a:avLst/>
          </a:prstGeom>
        </p:spPr>
      </p:pic>
      <p:pic>
        <p:nvPicPr>
          <p:cNvPr id="55" name="Picture 22"/>
          <p:cNvPicPr>
            <a:picLocks noChangeAspect="1"/>
          </p:cNvPicPr>
          <p:nvPr/>
        </p:nvPicPr>
        <p:blipFill rotWithShape="1">
          <a:blip r:embed="rId11"/>
          <a:srcRect l="16467" t="8654" r="15270" b="33654"/>
          <a:stretch/>
        </p:blipFill>
        <p:spPr>
          <a:xfrm>
            <a:off x="4925219" y="3024981"/>
            <a:ext cx="1447800" cy="381000"/>
          </a:xfrm>
          <a:prstGeom prst="rect">
            <a:avLst/>
          </a:prstGeom>
        </p:spPr>
      </p:pic>
      <p:pic>
        <p:nvPicPr>
          <p:cNvPr id="56" name="Picture 11"/>
          <p:cNvPicPr>
            <a:picLocks noChangeAspect="1"/>
          </p:cNvPicPr>
          <p:nvPr/>
        </p:nvPicPr>
        <p:blipFill rotWithShape="1">
          <a:blip r:embed="rId12"/>
          <a:srcRect r="3284" b="57031"/>
          <a:stretch/>
        </p:blipFill>
        <p:spPr>
          <a:xfrm>
            <a:off x="766826" y="3908206"/>
            <a:ext cx="5446444" cy="376798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032" y="4406715"/>
            <a:ext cx="6078537" cy="4728083"/>
          </a:xfrm>
          <a:prstGeom prst="rect">
            <a:avLst/>
          </a:prstGeom>
        </p:spPr>
      </p:pic>
      <p:pic>
        <p:nvPicPr>
          <p:cNvPr id="58" name="Picture 19"/>
          <p:cNvPicPr>
            <a:picLocks noChangeAspect="1"/>
          </p:cNvPicPr>
          <p:nvPr/>
        </p:nvPicPr>
        <p:blipFill rotWithShape="1">
          <a:blip r:embed="rId14"/>
          <a:srcRect l="43157" t="1428" r="22696" b="30000"/>
          <a:stretch/>
        </p:blipFill>
        <p:spPr>
          <a:xfrm>
            <a:off x="3624930" y="4472072"/>
            <a:ext cx="2771108" cy="263915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-8731" y="6238"/>
            <a:ext cx="6849269" cy="9754930"/>
            <a:chOff x="-8731" y="6238"/>
            <a:chExt cx="6849269" cy="9754930"/>
          </a:xfrm>
        </p:grpSpPr>
        <p:sp>
          <p:nvSpPr>
            <p:cNvPr id="31" name="TextBox 30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5461837" y="6238"/>
              <a:ext cx="1365634" cy="586693"/>
              <a:chOff x="6070600" y="83064"/>
              <a:chExt cx="1365634" cy="586693"/>
            </a:xfrm>
          </p:grpSpPr>
          <p:sp>
            <p:nvSpPr>
              <p:cNvPr id="35" name="순서도: 다른 페이지 연결선 34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36" name="Picture 1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01508" y="83064"/>
                <a:ext cx="1297096" cy="586693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[4/28]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145989573" y="2146001094"/>
            <a:ext cx="2145989572" cy="126556289"/>
            <a:chOff x="2145989573" y="2146001094"/>
            <a:chExt cx="2145989572" cy="126556289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9" y="2040731"/>
            <a:ext cx="393426" cy="3934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68" y="599686"/>
            <a:ext cx="6459803" cy="119296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58" y="929656"/>
            <a:ext cx="609176" cy="48226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 rotWithShape="1">
          <a:blip r:embed="rId5"/>
          <a:srcRect l="11956" t="19027" r="13140" b="34787"/>
          <a:stretch/>
        </p:blipFill>
        <p:spPr>
          <a:xfrm>
            <a:off x="1210469" y="818759"/>
            <a:ext cx="4800600" cy="685800"/>
          </a:xfrm>
          <a:prstGeom prst="rect">
            <a:avLst/>
          </a:prstGeom>
        </p:spPr>
      </p:pic>
      <p:pic>
        <p:nvPicPr>
          <p:cNvPr id="29" name="Picture 12"/>
          <p:cNvPicPr>
            <a:picLocks noChangeAspect="1"/>
          </p:cNvPicPr>
          <p:nvPr/>
        </p:nvPicPr>
        <p:blipFill rotWithShape="1">
          <a:blip r:embed="rId6"/>
          <a:srcRect t="4605" r="3089" b="55921"/>
          <a:stretch/>
        </p:blipFill>
        <p:spPr>
          <a:xfrm>
            <a:off x="773348" y="2040731"/>
            <a:ext cx="5378450" cy="381000"/>
          </a:xfrm>
          <a:prstGeom prst="rect">
            <a:avLst/>
          </a:prstGeom>
        </p:spPr>
      </p:pic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88752"/>
              </p:ext>
            </p:extLst>
          </p:nvPr>
        </p:nvGraphicFramePr>
        <p:xfrm>
          <a:off x="345417" y="2491820"/>
          <a:ext cx="6149703" cy="6555135"/>
        </p:xfrm>
        <a:graphic>
          <a:graphicData uri="http://schemas.openxmlformats.org/drawingml/2006/table">
            <a:tbl>
              <a:tblPr/>
              <a:tblGrid>
                <a:gridCol w="1106157">
                  <a:extLst>
                    <a:ext uri="{9D8B030D-6E8A-4147-A177-3AD203B41FA5}">
                      <a16:colId xmlns:a16="http://schemas.microsoft.com/office/drawing/2014/main" val="2292428163"/>
                    </a:ext>
                  </a:extLst>
                </a:gridCol>
                <a:gridCol w="711101">
                  <a:extLst>
                    <a:ext uri="{9D8B030D-6E8A-4147-A177-3AD203B41FA5}">
                      <a16:colId xmlns:a16="http://schemas.microsoft.com/office/drawing/2014/main" val="2167863062"/>
                    </a:ext>
                  </a:extLst>
                </a:gridCol>
                <a:gridCol w="711101">
                  <a:extLst>
                    <a:ext uri="{9D8B030D-6E8A-4147-A177-3AD203B41FA5}">
                      <a16:colId xmlns:a16="http://schemas.microsoft.com/office/drawing/2014/main" val="2404961784"/>
                    </a:ext>
                  </a:extLst>
                </a:gridCol>
                <a:gridCol w="711101">
                  <a:extLst>
                    <a:ext uri="{9D8B030D-6E8A-4147-A177-3AD203B41FA5}">
                      <a16:colId xmlns:a16="http://schemas.microsoft.com/office/drawing/2014/main" val="2890973086"/>
                    </a:ext>
                  </a:extLst>
                </a:gridCol>
                <a:gridCol w="1040312">
                  <a:extLst>
                    <a:ext uri="{9D8B030D-6E8A-4147-A177-3AD203B41FA5}">
                      <a16:colId xmlns:a16="http://schemas.microsoft.com/office/drawing/2014/main" val="2743866168"/>
                    </a:ext>
                  </a:extLst>
                </a:gridCol>
                <a:gridCol w="895460">
                  <a:extLst>
                    <a:ext uri="{9D8B030D-6E8A-4147-A177-3AD203B41FA5}">
                      <a16:colId xmlns:a16="http://schemas.microsoft.com/office/drawing/2014/main" val="1748505416"/>
                    </a:ext>
                  </a:extLst>
                </a:gridCol>
                <a:gridCol w="974471">
                  <a:extLst>
                    <a:ext uri="{9D8B030D-6E8A-4147-A177-3AD203B41FA5}">
                      <a16:colId xmlns:a16="http://schemas.microsoft.com/office/drawing/2014/main" val="1713963255"/>
                    </a:ext>
                  </a:extLst>
                </a:gridCol>
              </a:tblGrid>
              <a:tr h="53951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월 보험료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나이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성별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가입시</a:t>
                      </a:r>
                      <a:b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사망보장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7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년 시점</a:t>
                      </a:r>
                      <a:b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ko-KR" alt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환급금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 </a:t>
                      </a:r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10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년 시점</a:t>
                      </a:r>
                      <a:b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ko-KR" alt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환급금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 </a:t>
                      </a:r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20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년 시점</a:t>
                      </a:r>
                      <a:b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사망보장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163587"/>
                  </a:ext>
                </a:extLst>
              </a:tr>
              <a:tr h="4856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117,390</a:t>
                      </a:r>
                      <a:r>
                        <a:rPr lang="ko-KR" altLang="en-US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50</a:t>
                      </a:r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남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700</a:t>
                      </a:r>
                      <a:r>
                        <a:rPr lang="ko-KR" altLang="en-US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986</a:t>
                      </a:r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(100%)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1,514</a:t>
                      </a:r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(107.5%)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4,523</a:t>
                      </a:r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710331"/>
                  </a:ext>
                </a:extLst>
              </a:tr>
              <a:tr h="4856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125,200</a:t>
                      </a:r>
                      <a:r>
                        <a:rPr lang="ko-KR" altLang="en-US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여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800</a:t>
                      </a:r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1,051</a:t>
                      </a:r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(100%)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1,615</a:t>
                      </a:r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(107.5%)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5,151</a:t>
                      </a:r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646439"/>
                  </a:ext>
                </a:extLst>
              </a:tr>
              <a:tr h="4856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116,220</a:t>
                      </a:r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60</a:t>
                      </a:r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남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600</a:t>
                      </a:r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976</a:t>
                      </a:r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(100%)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1,499</a:t>
                      </a:r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(107.5%)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3,910</a:t>
                      </a:r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26978"/>
                  </a:ext>
                </a:extLst>
              </a:tr>
              <a:tr h="4856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130,130</a:t>
                      </a:r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여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700</a:t>
                      </a:r>
                      <a:r>
                        <a:rPr lang="ko-KR" altLang="en-US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1,093</a:t>
                      </a:r>
                      <a:r>
                        <a:rPr lang="ko-KR" altLang="en-US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(100%)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1,679</a:t>
                      </a:r>
                      <a:r>
                        <a:rPr lang="ko-KR" altLang="en-US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(107.5%)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4,550</a:t>
                      </a:r>
                      <a:r>
                        <a:rPr lang="ko-KR" altLang="en-US" sz="1100" b="1" i="0" u="none" strike="noStrike" dirty="0">
                          <a:solidFill>
                            <a:srgbClr val="006C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752444"/>
                  </a:ext>
                </a:extLst>
              </a:tr>
              <a:tr h="4856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603,720</a:t>
                      </a:r>
                      <a:r>
                        <a:rPr lang="ko-KR" altLang="en-US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50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남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3,600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5,071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(100%)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7,788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(107.5%)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2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3,265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33096"/>
                  </a:ext>
                </a:extLst>
              </a:tr>
              <a:tr h="4856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610,350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여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3,900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5,127</a:t>
                      </a:r>
                      <a:r>
                        <a:rPr lang="ko-KR" altLang="en-US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(100%)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7,873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(107.5%)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2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5,114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314081"/>
                  </a:ext>
                </a:extLst>
              </a:tr>
              <a:tr h="4856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600,470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60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남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3,100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5,044</a:t>
                      </a:r>
                      <a:r>
                        <a:rPr lang="ko-KR" altLang="en-US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(100%)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7,746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(107.5%)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2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201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769192"/>
                  </a:ext>
                </a:extLst>
              </a:tr>
              <a:tr h="4856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613,470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여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3,300</a:t>
                      </a:r>
                      <a:r>
                        <a:rPr lang="ko-KR" altLang="en-US" sz="1100" b="1" i="0" u="none" strike="noStrike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5,153</a:t>
                      </a:r>
                      <a:r>
                        <a:rPr lang="ko-KR" altLang="en-US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(100%)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7,914</a:t>
                      </a:r>
                      <a:r>
                        <a:rPr lang="ko-KR" altLang="en-US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(107.5%)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2</a:t>
                      </a:r>
                      <a:r>
                        <a:rPr lang="ko-KR" altLang="en-US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1,451</a:t>
                      </a:r>
                      <a:r>
                        <a:rPr lang="ko-KR" altLang="en-US" sz="1100" b="1" i="0" u="none" strike="noStrike" dirty="0">
                          <a:solidFill>
                            <a:srgbClr val="D6570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130842"/>
                  </a:ext>
                </a:extLst>
              </a:tr>
              <a:tr h="5326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1,207,440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50</a:t>
                      </a:r>
                      <a:r>
                        <a:rPr lang="ko-KR" altLang="en-US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남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7,200</a:t>
                      </a:r>
                      <a:r>
                        <a:rPr lang="ko-KR" altLang="en-US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142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(100%)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5,575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(107.5%)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4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6,531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6544"/>
                  </a:ext>
                </a:extLst>
              </a:tr>
              <a:tr h="5326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1,205,050</a:t>
                      </a:r>
                      <a:r>
                        <a:rPr lang="ko-KR" altLang="en-US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여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7,700</a:t>
                      </a:r>
                      <a:r>
                        <a:rPr lang="ko-KR" altLang="en-US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122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(100%)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5,545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(107.5%)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4</a:t>
                      </a:r>
                      <a:r>
                        <a:rPr lang="ko-KR" altLang="en-US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9,584</a:t>
                      </a:r>
                      <a:r>
                        <a:rPr lang="ko-KR" altLang="en-US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109735"/>
                  </a:ext>
                </a:extLst>
              </a:tr>
              <a:tr h="5326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1,200,940</a:t>
                      </a:r>
                      <a:r>
                        <a:rPr lang="ko-KR" altLang="en-US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60</a:t>
                      </a:r>
                      <a:r>
                        <a:rPr lang="ko-KR" altLang="en-US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세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남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6,200</a:t>
                      </a:r>
                      <a:r>
                        <a:rPr lang="ko-KR" altLang="en-US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88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(100%)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5,492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(107.5%)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4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402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94100"/>
                  </a:ext>
                </a:extLst>
              </a:tr>
              <a:tr h="5326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1,208,350</a:t>
                      </a:r>
                      <a:r>
                        <a:rPr lang="ko-KR" altLang="en-US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원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여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6,500</a:t>
                      </a:r>
                      <a:r>
                        <a:rPr lang="ko-KR" altLang="en-US" sz="1100" b="1" i="0" u="none" strike="noStrike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150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(100%)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5,588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(107.5%)</a:t>
                      </a:r>
                    </a:p>
                  </a:txBody>
                  <a:tcPr marL="4162" marR="4162" marT="4162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4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억</a:t>
                      </a:r>
                      <a:b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</a:br>
                      <a:r>
                        <a:rPr lang="en-US" altLang="ko-KR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2,252</a:t>
                      </a:r>
                      <a:r>
                        <a:rPr lang="ko-KR" altLang="en-US" sz="1100" b="1" i="0" u="none" strike="noStrike" dirty="0">
                          <a:solidFill>
                            <a:srgbClr val="003870"/>
                          </a:solidFill>
                          <a:effectLst/>
                          <a:latin typeface="교보서체 Bold" panose="020B0600000101010101" pitchFamily="50" charset="-127"/>
                          <a:ea typeface="교보서체 Bold" panose="020B0600000101010101" pitchFamily="50" charset="-127"/>
                        </a:rPr>
                        <a:t>만</a:t>
                      </a:r>
                    </a:p>
                  </a:txBody>
                  <a:tcPr marL="4162" marR="4162" marT="4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188060"/>
                  </a:ext>
                </a:extLst>
              </a:tr>
            </a:tbl>
          </a:graphicData>
        </a:graphic>
      </p:graphicFrame>
      <p:grpSp>
        <p:nvGrpSpPr>
          <p:cNvPr id="19" name="그룹 18"/>
          <p:cNvGrpSpPr/>
          <p:nvPr/>
        </p:nvGrpSpPr>
        <p:grpSpPr>
          <a:xfrm>
            <a:off x="-8731" y="6238"/>
            <a:ext cx="6849269" cy="9754930"/>
            <a:chOff x="-8731" y="6238"/>
            <a:chExt cx="6849269" cy="9754930"/>
          </a:xfrm>
        </p:grpSpPr>
        <p:sp>
          <p:nvSpPr>
            <p:cNvPr id="20" name="TextBox 19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5461837" y="6238"/>
              <a:ext cx="1365634" cy="586693"/>
              <a:chOff x="6070600" y="83064"/>
              <a:chExt cx="1365634" cy="586693"/>
            </a:xfrm>
          </p:grpSpPr>
          <p:sp>
            <p:nvSpPr>
              <p:cNvPr id="25" name="순서도: 다른 페이지 연결선 24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26" name="Picture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1508" y="83064"/>
                <a:ext cx="1297096" cy="586693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[5/28]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2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145989573" y="2146001094"/>
            <a:ext cx="2145989572" cy="126556289"/>
            <a:chOff x="2145989573" y="2146001094"/>
            <a:chExt cx="2145989572" cy="126556289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9" y="2040731"/>
            <a:ext cx="393426" cy="3934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68" y="599686"/>
            <a:ext cx="6459803" cy="119296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58" y="929656"/>
            <a:ext cx="609176" cy="48226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 rotWithShape="1">
          <a:blip r:embed="rId5"/>
          <a:srcRect l="11956" t="19027" r="13140" b="34787"/>
          <a:stretch/>
        </p:blipFill>
        <p:spPr>
          <a:xfrm>
            <a:off x="1210469" y="818759"/>
            <a:ext cx="4800600" cy="685800"/>
          </a:xfrm>
          <a:prstGeom prst="rect">
            <a:avLst/>
          </a:prstGeom>
        </p:spPr>
      </p:pic>
      <p:pic>
        <p:nvPicPr>
          <p:cNvPr id="19" name="Picture 13"/>
          <p:cNvPicPr>
            <a:picLocks noChangeAspect="1"/>
          </p:cNvPicPr>
          <p:nvPr/>
        </p:nvPicPr>
        <p:blipFill rotWithShape="1">
          <a:blip r:embed="rId6"/>
          <a:srcRect t="5555" r="5255" b="57407"/>
          <a:stretch/>
        </p:blipFill>
        <p:spPr>
          <a:xfrm>
            <a:off x="840421" y="2063515"/>
            <a:ext cx="3549650" cy="381000"/>
          </a:xfrm>
          <a:prstGeom prst="rect">
            <a:avLst/>
          </a:prstGeom>
        </p:spPr>
      </p:pic>
      <p:pic>
        <p:nvPicPr>
          <p:cNvPr id="25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00" y="4644231"/>
            <a:ext cx="4445000" cy="685800"/>
          </a:xfrm>
          <a:prstGeom prst="rect">
            <a:avLst/>
          </a:prstGeom>
        </p:spPr>
      </p:pic>
      <p:pic>
        <p:nvPicPr>
          <p:cNvPr id="26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" y="4695031"/>
            <a:ext cx="3035300" cy="660400"/>
          </a:xfrm>
          <a:prstGeom prst="rect">
            <a:avLst/>
          </a:prstGeom>
        </p:spPr>
      </p:pic>
      <p:pic>
        <p:nvPicPr>
          <p:cNvPr id="27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700" y="5507831"/>
            <a:ext cx="5397500" cy="1066800"/>
          </a:xfrm>
          <a:prstGeom prst="rect">
            <a:avLst/>
          </a:prstGeom>
        </p:spPr>
      </p:pic>
      <p:pic>
        <p:nvPicPr>
          <p:cNvPr id="28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660231"/>
            <a:ext cx="5346700" cy="876300"/>
          </a:xfrm>
          <a:prstGeom prst="rect">
            <a:avLst/>
          </a:prstGeom>
        </p:spPr>
      </p:pic>
      <p:pic>
        <p:nvPicPr>
          <p:cNvPr id="3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400" y="6752431"/>
            <a:ext cx="4800600" cy="685800"/>
          </a:xfrm>
          <a:prstGeom prst="rect">
            <a:avLst/>
          </a:prstGeom>
        </p:spPr>
      </p:pic>
      <p:pic>
        <p:nvPicPr>
          <p:cNvPr id="3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100" y="6803231"/>
            <a:ext cx="4279900" cy="660400"/>
          </a:xfrm>
          <a:prstGeom prst="rect">
            <a:avLst/>
          </a:prstGeom>
        </p:spPr>
      </p:pic>
      <p:pic>
        <p:nvPicPr>
          <p:cNvPr id="3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700" y="7641431"/>
            <a:ext cx="5397500" cy="1066800"/>
          </a:xfrm>
          <a:prstGeom prst="rect">
            <a:avLst/>
          </a:prstGeom>
        </p:spPr>
      </p:pic>
      <p:pic>
        <p:nvPicPr>
          <p:cNvPr id="3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4100" y="7781131"/>
            <a:ext cx="5067300" cy="850900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700" y="3412331"/>
            <a:ext cx="5397500" cy="1066800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400" y="2739231"/>
            <a:ext cx="4445000" cy="495300"/>
          </a:xfrm>
          <a:prstGeom prst="rect">
            <a:avLst/>
          </a:prstGeom>
        </p:spPr>
      </p:pic>
      <p:pic>
        <p:nvPicPr>
          <p:cNvPr id="3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4700" y="2815431"/>
            <a:ext cx="3911600" cy="431800"/>
          </a:xfrm>
          <a:prstGeom prst="rect">
            <a:avLst/>
          </a:prstGeom>
        </p:spPr>
      </p:pic>
      <p:pic>
        <p:nvPicPr>
          <p:cNvPr id="3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8700" y="3552031"/>
            <a:ext cx="5118100" cy="876300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-8731" y="6238"/>
            <a:ext cx="6849269" cy="9754930"/>
            <a:chOff x="-8731" y="6238"/>
            <a:chExt cx="6849269" cy="9754930"/>
          </a:xfrm>
        </p:grpSpPr>
        <p:sp>
          <p:nvSpPr>
            <p:cNvPr id="46" name="TextBox 45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5461837" y="6238"/>
              <a:ext cx="1365634" cy="586693"/>
              <a:chOff x="6070600" y="83064"/>
              <a:chExt cx="1365634" cy="586693"/>
            </a:xfrm>
          </p:grpSpPr>
          <p:sp>
            <p:nvSpPr>
              <p:cNvPr id="50" name="순서도: 다른 페이지 연결선 49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51" name="Picture 17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01508" y="83064"/>
                <a:ext cx="1297096" cy="586693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[6/28]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0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145989573" y="2146001094"/>
            <a:ext cx="2145989572" cy="126556289"/>
            <a:chOff x="2145989573" y="2146001094"/>
            <a:chExt cx="2145989572" cy="126556289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8" y="599686"/>
            <a:ext cx="6459803" cy="1192969"/>
          </a:xfrm>
          <a:prstGeom prst="rect">
            <a:avLst/>
          </a:prstGeom>
        </p:spPr>
      </p:pic>
      <p:pic>
        <p:nvPicPr>
          <p:cNvPr id="37" name="Picture 5"/>
          <p:cNvPicPr>
            <a:picLocks noChangeAspect="1"/>
          </p:cNvPicPr>
          <p:nvPr/>
        </p:nvPicPr>
        <p:blipFill rotWithShape="1">
          <a:blip r:embed="rId3"/>
          <a:srcRect l="5302" t="12255" r="8628" b="34804"/>
          <a:stretch/>
        </p:blipFill>
        <p:spPr>
          <a:xfrm>
            <a:off x="1060450" y="821531"/>
            <a:ext cx="5257800" cy="685800"/>
          </a:xfrm>
          <a:prstGeom prst="rect">
            <a:avLst/>
          </a:prstGeom>
        </p:spPr>
      </p:pic>
      <p:pic>
        <p:nvPicPr>
          <p:cNvPr id="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056481"/>
            <a:ext cx="762000" cy="292100"/>
          </a:xfrm>
          <a:prstGeom prst="rect">
            <a:avLst/>
          </a:prstGeom>
        </p:spPr>
      </p:pic>
      <p:pic>
        <p:nvPicPr>
          <p:cNvPr id="49" name="Picture 8"/>
          <p:cNvPicPr>
            <a:picLocks noChangeAspect="1"/>
          </p:cNvPicPr>
          <p:nvPr/>
        </p:nvPicPr>
        <p:blipFill rotWithShape="1">
          <a:blip r:embed="rId5"/>
          <a:srcRect b="25501"/>
          <a:stretch/>
        </p:blipFill>
        <p:spPr>
          <a:xfrm>
            <a:off x="2540000" y="2040731"/>
            <a:ext cx="1822588" cy="1532731"/>
          </a:xfrm>
          <a:prstGeom prst="rect">
            <a:avLst/>
          </a:prstGeom>
        </p:spPr>
      </p:pic>
      <p:pic>
        <p:nvPicPr>
          <p:cNvPr id="50" name="Picture 9"/>
          <p:cNvPicPr>
            <a:picLocks noChangeAspect="1"/>
          </p:cNvPicPr>
          <p:nvPr/>
        </p:nvPicPr>
        <p:blipFill rotWithShape="1">
          <a:blip r:embed="rId6"/>
          <a:srcRect l="3498" t="16360" r="13247" b="30699"/>
          <a:stretch/>
        </p:blipFill>
        <p:spPr>
          <a:xfrm>
            <a:off x="753269" y="4783931"/>
            <a:ext cx="2209800" cy="685800"/>
          </a:xfrm>
          <a:prstGeom prst="rect">
            <a:avLst/>
          </a:prstGeom>
        </p:spPr>
      </p:pic>
      <p:pic>
        <p:nvPicPr>
          <p:cNvPr id="51" name="Picture 10"/>
          <p:cNvPicPr>
            <a:picLocks noChangeAspect="1"/>
          </p:cNvPicPr>
          <p:nvPr/>
        </p:nvPicPr>
        <p:blipFill rotWithShape="1">
          <a:blip r:embed="rId7"/>
          <a:srcRect l="3848" t="16683" r="16813" b="34930"/>
          <a:stretch/>
        </p:blipFill>
        <p:spPr>
          <a:xfrm>
            <a:off x="3648869" y="4707731"/>
            <a:ext cx="2438400" cy="762000"/>
          </a:xfrm>
          <a:prstGeom prst="rect">
            <a:avLst/>
          </a:prstGeom>
        </p:spPr>
      </p:pic>
      <p:pic>
        <p:nvPicPr>
          <p:cNvPr id="52" name="Picture 11"/>
          <p:cNvPicPr>
            <a:picLocks noChangeAspect="1"/>
          </p:cNvPicPr>
          <p:nvPr/>
        </p:nvPicPr>
        <p:blipFill rotWithShape="1">
          <a:blip r:embed="rId8"/>
          <a:srcRect l="6579" t="21533" r="23947" b="34671"/>
          <a:stretch/>
        </p:blipFill>
        <p:spPr>
          <a:xfrm>
            <a:off x="2734469" y="2726531"/>
            <a:ext cx="1478750" cy="672159"/>
          </a:xfrm>
          <a:prstGeom prst="rect">
            <a:avLst/>
          </a:prstGeom>
        </p:spPr>
      </p:pic>
      <p:pic>
        <p:nvPicPr>
          <p:cNvPr id="54" name="Picture 13"/>
          <p:cNvPicPr>
            <a:picLocks noChangeAspect="1"/>
          </p:cNvPicPr>
          <p:nvPr/>
        </p:nvPicPr>
        <p:blipFill rotWithShape="1">
          <a:blip r:embed="rId9"/>
          <a:srcRect l="4543" t="19908" r="18805" b="36542"/>
          <a:stretch/>
        </p:blipFill>
        <p:spPr>
          <a:xfrm>
            <a:off x="3648869" y="3869531"/>
            <a:ext cx="2209800" cy="685800"/>
          </a:xfrm>
          <a:prstGeom prst="rect">
            <a:avLst/>
          </a:prstGeom>
        </p:spPr>
      </p:pic>
      <p:pic>
        <p:nvPicPr>
          <p:cNvPr id="55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669" y="5727796"/>
            <a:ext cx="233467" cy="233467"/>
          </a:xfrm>
          <a:prstGeom prst="rect">
            <a:avLst/>
          </a:prstGeom>
        </p:spPr>
      </p:pic>
      <p:sp>
        <p:nvSpPr>
          <p:cNvPr id="56" name="TextBox 25"/>
          <p:cNvSpPr txBox="1"/>
          <p:nvPr/>
        </p:nvSpPr>
        <p:spPr>
          <a:xfrm>
            <a:off x="524669" y="6491906"/>
            <a:ext cx="8118399" cy="43583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50000"/>
              </a:lnSpc>
            </a:pP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표준체</a:t>
            </a: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40</a:t>
            </a:r>
            <a:r>
              <a:rPr lang="ko-KR" altLang="en-US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세 남</a:t>
            </a: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5</a:t>
            </a:r>
            <a:r>
              <a:rPr lang="ko-KR" altLang="en-US" sz="9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년납</a:t>
            </a: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sz="9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특</a:t>
            </a:r>
            <a:r>
              <a:rPr lang="ko-KR" altLang="en-US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각 </a:t>
            </a: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5,000</a:t>
            </a:r>
            <a:r>
              <a:rPr lang="ko-KR" altLang="en-US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만 가입시</a:t>
            </a: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월납보험료</a:t>
            </a:r>
            <a:r>
              <a:rPr lang="ko-KR" altLang="en-US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: 1,226,000</a:t>
            </a:r>
            <a:r>
              <a:rPr lang="ko-KR" altLang="en-US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원</a:t>
            </a:r>
            <a:r>
              <a:rPr lang="en-US" altLang="ko-KR" sz="9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pic>
        <p:nvPicPr>
          <p:cNvPr id="5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269" y="6544209"/>
            <a:ext cx="2221430" cy="307210"/>
          </a:xfrm>
          <a:prstGeom prst="rect">
            <a:avLst/>
          </a:prstGeom>
        </p:spPr>
      </p:pic>
      <p:pic>
        <p:nvPicPr>
          <p:cNvPr id="58" name="Picture 18"/>
          <p:cNvPicPr>
            <a:picLocks noChangeAspect="1"/>
          </p:cNvPicPr>
          <p:nvPr/>
        </p:nvPicPr>
        <p:blipFill rotWithShape="1">
          <a:blip r:embed="rId12"/>
          <a:srcRect l="13169" r="10288"/>
          <a:stretch/>
        </p:blipFill>
        <p:spPr>
          <a:xfrm>
            <a:off x="905968" y="6536531"/>
            <a:ext cx="1904701" cy="430094"/>
          </a:xfrm>
          <a:prstGeom prst="rect">
            <a:avLst/>
          </a:prstGeom>
        </p:spPr>
      </p:pic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283176"/>
              </p:ext>
            </p:extLst>
          </p:nvPr>
        </p:nvGraphicFramePr>
        <p:xfrm>
          <a:off x="829469" y="6917531"/>
          <a:ext cx="5181600" cy="2026878"/>
        </p:xfrm>
        <a:graphic>
          <a:graphicData uri="http://schemas.openxmlformats.org/drawingml/2006/table">
            <a:tbl>
              <a:tblPr/>
              <a:tblGrid>
                <a:gridCol w="796602">
                  <a:extLst>
                    <a:ext uri="{9D8B030D-6E8A-4147-A177-3AD203B41FA5}">
                      <a16:colId xmlns:a16="http://schemas.microsoft.com/office/drawing/2014/main" val="4213431603"/>
                    </a:ext>
                  </a:extLst>
                </a:gridCol>
                <a:gridCol w="796602">
                  <a:extLst>
                    <a:ext uri="{9D8B030D-6E8A-4147-A177-3AD203B41FA5}">
                      <a16:colId xmlns:a16="http://schemas.microsoft.com/office/drawing/2014/main" val="3104402152"/>
                    </a:ext>
                  </a:extLst>
                </a:gridCol>
                <a:gridCol w="796602">
                  <a:extLst>
                    <a:ext uri="{9D8B030D-6E8A-4147-A177-3AD203B41FA5}">
                      <a16:colId xmlns:a16="http://schemas.microsoft.com/office/drawing/2014/main" val="752182481"/>
                    </a:ext>
                  </a:extLst>
                </a:gridCol>
                <a:gridCol w="1006816">
                  <a:extLst>
                    <a:ext uri="{9D8B030D-6E8A-4147-A177-3AD203B41FA5}">
                      <a16:colId xmlns:a16="http://schemas.microsoft.com/office/drawing/2014/main" val="2274880117"/>
                    </a:ext>
                  </a:extLst>
                </a:gridCol>
                <a:gridCol w="988376">
                  <a:extLst>
                    <a:ext uri="{9D8B030D-6E8A-4147-A177-3AD203B41FA5}">
                      <a16:colId xmlns:a16="http://schemas.microsoft.com/office/drawing/2014/main" val="3972945962"/>
                    </a:ext>
                  </a:extLst>
                </a:gridCol>
                <a:gridCol w="796602">
                  <a:extLst>
                    <a:ext uri="{9D8B030D-6E8A-4147-A177-3AD203B41FA5}">
                      <a16:colId xmlns:a16="http://schemas.microsoft.com/office/drawing/2014/main" val="409315194"/>
                    </a:ext>
                  </a:extLst>
                </a:gridCol>
              </a:tblGrid>
              <a:tr h="28955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구분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재해사망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질병사망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납입보험료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해약환급금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환급률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380908"/>
                  </a:ext>
                </a:extLst>
              </a:tr>
              <a:tr h="289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3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9,000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8,000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4,413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1,896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43.0%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621490"/>
                  </a:ext>
                </a:extLst>
              </a:tr>
              <a:tr h="289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5</a:t>
                      </a:r>
                      <a:r>
                        <a:rPr lang="ko-KR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10,000</a:t>
                      </a:r>
                      <a:r>
                        <a:rPr lang="ko-KR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7,356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7,325</a:t>
                      </a:r>
                      <a:r>
                        <a:rPr lang="ko-KR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99.6%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381709"/>
                  </a:ext>
                </a:extLst>
              </a:tr>
              <a:tr h="289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7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10,000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7,348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99.9%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125502"/>
                  </a:ext>
                </a:extLst>
              </a:tr>
              <a:tr h="289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</a:t>
                      </a:r>
                      <a:r>
                        <a:rPr lang="ko-KR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10,000</a:t>
                      </a:r>
                      <a:r>
                        <a:rPr lang="ko-KR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8,985</a:t>
                      </a:r>
                      <a:r>
                        <a:rPr lang="ko-KR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122.2%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047532"/>
                  </a:ext>
                </a:extLst>
              </a:tr>
              <a:tr h="289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15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10,096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9,673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131.5%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997598"/>
                  </a:ext>
                </a:extLst>
              </a:tr>
              <a:tr h="289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20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10,411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10,262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139.5%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890305"/>
                  </a:ext>
                </a:extLst>
              </a:tr>
            </a:tbl>
          </a:graphicData>
        </a:graphic>
      </p:graphicFrame>
      <p:pic>
        <p:nvPicPr>
          <p:cNvPr id="60" name="Picture 14"/>
          <p:cNvPicPr>
            <a:picLocks noChangeAspect="1"/>
          </p:cNvPicPr>
          <p:nvPr/>
        </p:nvPicPr>
        <p:blipFill rotWithShape="1">
          <a:blip r:embed="rId13"/>
          <a:srcRect l="29823" t="-2542" r="15390" b="11016"/>
          <a:stretch/>
        </p:blipFill>
        <p:spPr>
          <a:xfrm>
            <a:off x="1136651" y="5622131"/>
            <a:ext cx="4724400" cy="685800"/>
          </a:xfrm>
          <a:prstGeom prst="rect">
            <a:avLst/>
          </a:prstGeom>
        </p:spPr>
      </p:pic>
      <p:pic>
        <p:nvPicPr>
          <p:cNvPr id="61" name="Picture 12"/>
          <p:cNvPicPr>
            <a:picLocks noChangeAspect="1"/>
          </p:cNvPicPr>
          <p:nvPr/>
        </p:nvPicPr>
        <p:blipFill rotWithShape="1">
          <a:blip r:embed="rId14"/>
          <a:srcRect l="2880" t="14216" r="15445" b="32843"/>
          <a:stretch/>
        </p:blipFill>
        <p:spPr>
          <a:xfrm>
            <a:off x="867569" y="3846580"/>
            <a:ext cx="1981200" cy="685800"/>
          </a:xfrm>
          <a:prstGeom prst="rect">
            <a:avLst/>
          </a:prstGeom>
        </p:spPr>
      </p:pic>
      <p:grpSp>
        <p:nvGrpSpPr>
          <p:cNvPr id="62" name="그룹 61"/>
          <p:cNvGrpSpPr/>
          <p:nvPr/>
        </p:nvGrpSpPr>
        <p:grpSpPr>
          <a:xfrm>
            <a:off x="-8731" y="6238"/>
            <a:ext cx="6849269" cy="9754930"/>
            <a:chOff x="-8731" y="6238"/>
            <a:chExt cx="6849269" cy="9754930"/>
          </a:xfrm>
        </p:grpSpPr>
        <p:sp>
          <p:nvSpPr>
            <p:cNvPr id="63" name="TextBox 62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5461837" y="6238"/>
              <a:ext cx="1365634" cy="586693"/>
              <a:chOff x="6070600" y="83064"/>
              <a:chExt cx="1365634" cy="586693"/>
            </a:xfrm>
          </p:grpSpPr>
          <p:sp>
            <p:nvSpPr>
              <p:cNvPr id="67" name="순서도: 다른 페이지 연결선 66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68" name="Picture 1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01508" y="83064"/>
                <a:ext cx="1297096" cy="586693"/>
              </a:xfrm>
              <a:prstGeom prst="rect">
                <a:avLst/>
              </a:prstGeom>
            </p:spPr>
          </p:pic>
        </p:grpSp>
        <p:sp>
          <p:nvSpPr>
            <p:cNvPr id="66" name="TextBox 65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[7/28]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04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145989573" y="2146001094"/>
            <a:ext cx="2145989572" cy="126556289"/>
            <a:chOff x="2145989573" y="2146001094"/>
            <a:chExt cx="2145989572" cy="126556289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8" y="599686"/>
            <a:ext cx="6459803" cy="1192969"/>
          </a:xfrm>
          <a:prstGeom prst="rect">
            <a:avLst/>
          </a:prstGeom>
        </p:spPr>
      </p:pic>
      <p:pic>
        <p:nvPicPr>
          <p:cNvPr id="37" name="Picture 5"/>
          <p:cNvPicPr>
            <a:picLocks noChangeAspect="1"/>
          </p:cNvPicPr>
          <p:nvPr/>
        </p:nvPicPr>
        <p:blipFill rotWithShape="1">
          <a:blip r:embed="rId3"/>
          <a:srcRect l="5302" t="12255" r="8628" b="34804"/>
          <a:stretch/>
        </p:blipFill>
        <p:spPr>
          <a:xfrm>
            <a:off x="1060450" y="821531"/>
            <a:ext cx="5257800" cy="685800"/>
          </a:xfrm>
          <a:prstGeom prst="rect">
            <a:avLst/>
          </a:prstGeom>
        </p:spPr>
      </p:pic>
      <p:pic>
        <p:nvPicPr>
          <p:cNvPr id="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056481"/>
            <a:ext cx="762000" cy="292100"/>
          </a:xfrm>
          <a:prstGeom prst="rect">
            <a:avLst/>
          </a:prstGeom>
        </p:spPr>
      </p:pic>
      <p:pic>
        <p:nvPicPr>
          <p:cNvPr id="49" name="Picture 8"/>
          <p:cNvPicPr>
            <a:picLocks noChangeAspect="1"/>
          </p:cNvPicPr>
          <p:nvPr/>
        </p:nvPicPr>
        <p:blipFill rotWithShape="1">
          <a:blip r:embed="rId5"/>
          <a:srcRect b="25501"/>
          <a:stretch/>
        </p:blipFill>
        <p:spPr>
          <a:xfrm>
            <a:off x="2540000" y="2040731"/>
            <a:ext cx="1822588" cy="1532731"/>
          </a:xfrm>
          <a:prstGeom prst="rect">
            <a:avLst/>
          </a:prstGeom>
        </p:spPr>
      </p:pic>
      <p:pic>
        <p:nvPicPr>
          <p:cNvPr id="26" name="Picture 11"/>
          <p:cNvPicPr>
            <a:picLocks noChangeAspect="1"/>
          </p:cNvPicPr>
          <p:nvPr/>
        </p:nvPicPr>
        <p:blipFill rotWithShape="1">
          <a:blip r:embed="rId6"/>
          <a:srcRect l="6579" t="21533" r="23947" b="34671"/>
          <a:stretch/>
        </p:blipFill>
        <p:spPr>
          <a:xfrm>
            <a:off x="2734469" y="2728177"/>
            <a:ext cx="1447800" cy="658091"/>
          </a:xfrm>
          <a:prstGeom prst="rect">
            <a:avLst/>
          </a:prstGeom>
        </p:spPr>
      </p:pic>
      <p:pic>
        <p:nvPicPr>
          <p:cNvPr id="27" name="Picture 9"/>
          <p:cNvPicPr>
            <a:picLocks noChangeAspect="1"/>
          </p:cNvPicPr>
          <p:nvPr/>
        </p:nvPicPr>
        <p:blipFill rotWithShape="1">
          <a:blip r:embed="rId7"/>
          <a:srcRect l="3498" t="16360" r="13247" b="30699"/>
          <a:stretch/>
        </p:blipFill>
        <p:spPr>
          <a:xfrm>
            <a:off x="753269" y="4783931"/>
            <a:ext cx="2209800" cy="685800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/>
          </p:cNvPicPr>
          <p:nvPr/>
        </p:nvPicPr>
        <p:blipFill rotWithShape="1">
          <a:blip r:embed="rId8"/>
          <a:srcRect l="3848" t="16683" r="16813" b="34930"/>
          <a:stretch/>
        </p:blipFill>
        <p:spPr>
          <a:xfrm>
            <a:off x="3648869" y="4707731"/>
            <a:ext cx="2438400" cy="762000"/>
          </a:xfrm>
          <a:prstGeom prst="rect">
            <a:avLst/>
          </a:prstGeom>
        </p:spPr>
      </p:pic>
      <p:pic>
        <p:nvPicPr>
          <p:cNvPr id="30" name="Picture 12"/>
          <p:cNvPicPr>
            <a:picLocks noChangeAspect="1"/>
          </p:cNvPicPr>
          <p:nvPr/>
        </p:nvPicPr>
        <p:blipFill rotWithShape="1">
          <a:blip r:embed="rId9"/>
          <a:srcRect l="2880" t="14216" r="15445" b="32843"/>
          <a:stretch/>
        </p:blipFill>
        <p:spPr>
          <a:xfrm>
            <a:off x="867569" y="3846580"/>
            <a:ext cx="1981200" cy="685800"/>
          </a:xfrm>
          <a:prstGeom prst="rect">
            <a:avLst/>
          </a:prstGeom>
        </p:spPr>
      </p:pic>
      <p:pic>
        <p:nvPicPr>
          <p:cNvPr id="31" name="Picture 13"/>
          <p:cNvPicPr>
            <a:picLocks noChangeAspect="1"/>
          </p:cNvPicPr>
          <p:nvPr/>
        </p:nvPicPr>
        <p:blipFill rotWithShape="1">
          <a:blip r:embed="rId10"/>
          <a:srcRect l="3862" t="19758" r="15650" b="36694"/>
          <a:stretch/>
        </p:blipFill>
        <p:spPr>
          <a:xfrm>
            <a:off x="3620529" y="3869531"/>
            <a:ext cx="2514600" cy="685800"/>
          </a:xfrm>
          <a:prstGeom prst="rect">
            <a:avLst/>
          </a:prstGeom>
        </p:spPr>
      </p:pic>
      <p:pic>
        <p:nvPicPr>
          <p:cNvPr id="32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669" y="5727796"/>
            <a:ext cx="233467" cy="233467"/>
          </a:xfrm>
          <a:prstGeom prst="rect">
            <a:avLst/>
          </a:prstGeom>
        </p:spPr>
      </p:pic>
      <p:pic>
        <p:nvPicPr>
          <p:cNvPr id="33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269" y="6544209"/>
            <a:ext cx="2221430" cy="307210"/>
          </a:xfrm>
          <a:prstGeom prst="rect">
            <a:avLst/>
          </a:prstGeom>
        </p:spPr>
      </p:pic>
      <p:pic>
        <p:nvPicPr>
          <p:cNvPr id="34" name="Picture 14"/>
          <p:cNvPicPr>
            <a:picLocks noChangeAspect="1"/>
          </p:cNvPicPr>
          <p:nvPr/>
        </p:nvPicPr>
        <p:blipFill rotWithShape="1">
          <a:blip r:embed="rId13"/>
          <a:srcRect l="29823" t="-2542" r="15390" b="11016"/>
          <a:stretch/>
        </p:blipFill>
        <p:spPr>
          <a:xfrm>
            <a:off x="1136651" y="5622131"/>
            <a:ext cx="4724400" cy="685800"/>
          </a:xfrm>
          <a:prstGeom prst="rect">
            <a:avLst/>
          </a:prstGeom>
        </p:spPr>
      </p:pic>
      <p:sp>
        <p:nvSpPr>
          <p:cNvPr id="35" name="TextBox 25"/>
          <p:cNvSpPr txBox="1"/>
          <p:nvPr/>
        </p:nvSpPr>
        <p:spPr>
          <a:xfrm>
            <a:off x="542169" y="6494401"/>
            <a:ext cx="8118399" cy="43583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50000"/>
              </a:lnSpc>
            </a:pP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표준체</a:t>
            </a: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40</a:t>
            </a:r>
            <a:r>
              <a:rPr lang="ko-KR" altLang="en-US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세 남</a:t>
            </a: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7</a:t>
            </a:r>
            <a:r>
              <a:rPr lang="ko-KR" altLang="en-US" sz="9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년납</a:t>
            </a: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sz="9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특</a:t>
            </a:r>
            <a:r>
              <a:rPr lang="ko-KR" altLang="en-US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각 </a:t>
            </a: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5,000</a:t>
            </a:r>
            <a:r>
              <a:rPr lang="ko-KR" altLang="en-US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만 가입시</a:t>
            </a: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월납보험료</a:t>
            </a:r>
            <a:r>
              <a:rPr lang="ko-KR" altLang="en-US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: 903,000</a:t>
            </a:r>
            <a:r>
              <a:rPr lang="ko-KR" altLang="en-US" sz="9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원</a:t>
            </a:r>
            <a:r>
              <a:rPr lang="en-US" altLang="ko-KR" sz="9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4"/>
          <a:srcRect l="13342" t="-804" r="10416" b="29936"/>
          <a:stretch/>
        </p:blipFill>
        <p:spPr>
          <a:xfrm>
            <a:off x="905669" y="6535737"/>
            <a:ext cx="1905000" cy="304800"/>
          </a:xfrm>
          <a:prstGeom prst="rect">
            <a:avLst/>
          </a:prstGeom>
        </p:spPr>
      </p:pic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56717"/>
              </p:ext>
            </p:extLst>
          </p:nvPr>
        </p:nvGraphicFramePr>
        <p:xfrm>
          <a:off x="819944" y="6931904"/>
          <a:ext cx="5181600" cy="2010729"/>
        </p:xfrm>
        <a:graphic>
          <a:graphicData uri="http://schemas.openxmlformats.org/drawingml/2006/table">
            <a:tbl>
              <a:tblPr/>
              <a:tblGrid>
                <a:gridCol w="796602">
                  <a:extLst>
                    <a:ext uri="{9D8B030D-6E8A-4147-A177-3AD203B41FA5}">
                      <a16:colId xmlns:a16="http://schemas.microsoft.com/office/drawing/2014/main" val="3495607958"/>
                    </a:ext>
                  </a:extLst>
                </a:gridCol>
                <a:gridCol w="796602">
                  <a:extLst>
                    <a:ext uri="{9D8B030D-6E8A-4147-A177-3AD203B41FA5}">
                      <a16:colId xmlns:a16="http://schemas.microsoft.com/office/drawing/2014/main" val="1510960921"/>
                    </a:ext>
                  </a:extLst>
                </a:gridCol>
                <a:gridCol w="796602">
                  <a:extLst>
                    <a:ext uri="{9D8B030D-6E8A-4147-A177-3AD203B41FA5}">
                      <a16:colId xmlns:a16="http://schemas.microsoft.com/office/drawing/2014/main" val="2427174002"/>
                    </a:ext>
                  </a:extLst>
                </a:gridCol>
                <a:gridCol w="1006816">
                  <a:extLst>
                    <a:ext uri="{9D8B030D-6E8A-4147-A177-3AD203B41FA5}">
                      <a16:colId xmlns:a16="http://schemas.microsoft.com/office/drawing/2014/main" val="1596466175"/>
                    </a:ext>
                  </a:extLst>
                </a:gridCol>
                <a:gridCol w="988376">
                  <a:extLst>
                    <a:ext uri="{9D8B030D-6E8A-4147-A177-3AD203B41FA5}">
                      <a16:colId xmlns:a16="http://schemas.microsoft.com/office/drawing/2014/main" val="98189590"/>
                    </a:ext>
                  </a:extLst>
                </a:gridCol>
                <a:gridCol w="796602">
                  <a:extLst>
                    <a:ext uri="{9D8B030D-6E8A-4147-A177-3AD203B41FA5}">
                      <a16:colId xmlns:a16="http://schemas.microsoft.com/office/drawing/2014/main" val="1439081808"/>
                    </a:ext>
                  </a:extLst>
                </a:gridCol>
              </a:tblGrid>
              <a:tr h="28724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구분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재해사망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질병사망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납입보험료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해약환급금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환급률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교보서체 Light" panose="020B0600000101010101" pitchFamily="50" charset="-127"/>
                        <a:ea typeface="교보서체 Light" panose="020B0600000101010101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5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97999"/>
                  </a:ext>
                </a:extLst>
              </a:tr>
              <a:tr h="2872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3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9,000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8,000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4,413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1,896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43.0%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62777"/>
                  </a:ext>
                </a:extLst>
              </a:tr>
              <a:tr h="2872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5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10,000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5,418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2,389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44.1%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47098"/>
                  </a:ext>
                </a:extLst>
              </a:tr>
              <a:tr h="2872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7</a:t>
                      </a:r>
                      <a:r>
                        <a:rPr lang="ko-KR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10,000</a:t>
                      </a:r>
                      <a:r>
                        <a:rPr lang="ko-KR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7,585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7,585</a:t>
                      </a:r>
                      <a:r>
                        <a:rPr lang="ko-KR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599614"/>
                  </a:ext>
                </a:extLst>
              </a:tr>
              <a:tr h="2872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</a:t>
                      </a:r>
                      <a:r>
                        <a:rPr lang="ko-KR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10,000</a:t>
                      </a:r>
                      <a:r>
                        <a:rPr lang="ko-KR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9,041</a:t>
                      </a:r>
                      <a:r>
                        <a:rPr lang="ko-KR" alt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119.2%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357400"/>
                  </a:ext>
                </a:extLst>
              </a:tr>
              <a:tr h="2872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15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10,141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9,734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128.3%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71759"/>
                  </a:ext>
                </a:extLst>
              </a:tr>
              <a:tr h="2872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20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10,459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10,328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교보서체 Light" panose="020B0600000101010101" pitchFamily="50" charset="-127"/>
                          <a:ea typeface="교보서체 Light" panose="020B0600000101010101" pitchFamily="50" charset="-127"/>
                        </a:rPr>
                        <a:t>136.2%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308133"/>
                  </a:ext>
                </a:extLst>
              </a:tr>
            </a:tbl>
          </a:graphicData>
        </a:graphic>
      </p:graphicFrame>
      <p:grpSp>
        <p:nvGrpSpPr>
          <p:cNvPr id="48" name="그룹 47"/>
          <p:cNvGrpSpPr/>
          <p:nvPr/>
        </p:nvGrpSpPr>
        <p:grpSpPr>
          <a:xfrm>
            <a:off x="-8731" y="6238"/>
            <a:ext cx="6849269" cy="9754930"/>
            <a:chOff x="-8731" y="6238"/>
            <a:chExt cx="6849269" cy="9754930"/>
          </a:xfrm>
        </p:grpSpPr>
        <p:sp>
          <p:nvSpPr>
            <p:cNvPr id="61" name="TextBox 60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5461837" y="6238"/>
              <a:ext cx="1365634" cy="586693"/>
              <a:chOff x="6070600" y="83064"/>
              <a:chExt cx="1365634" cy="586693"/>
            </a:xfrm>
          </p:grpSpPr>
          <p:sp>
            <p:nvSpPr>
              <p:cNvPr id="65" name="순서도: 다른 페이지 연결선 64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66" name="Picture 1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01508" y="83064"/>
                <a:ext cx="1297096" cy="586693"/>
              </a:xfrm>
              <a:prstGeom prst="rect">
                <a:avLst/>
              </a:prstGeom>
            </p:spPr>
          </p:pic>
        </p:grpSp>
        <p:sp>
          <p:nvSpPr>
            <p:cNvPr id="64" name="TextBox 63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[8/28]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1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5989573" y="2146001094"/>
            <a:ext cx="2145989572" cy="2145989572"/>
            <a:chOff x="2145989573" y="2146001094"/>
            <a:chExt cx="2145989572" cy="2145989572"/>
          </a:xfrm>
        </p:grpSpPr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2"/>
          <a:srcRect l="11842" t="7506" r="9210" b="24995"/>
          <a:stretch/>
        </p:blipFill>
        <p:spPr>
          <a:xfrm>
            <a:off x="372269" y="598833"/>
            <a:ext cx="6096000" cy="6858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07" y="1284633"/>
            <a:ext cx="5725324" cy="7821116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-8731" y="-69962"/>
            <a:ext cx="6849269" cy="9831130"/>
            <a:chOff x="-8731" y="-69962"/>
            <a:chExt cx="6849269" cy="9831130"/>
          </a:xfrm>
        </p:grpSpPr>
        <p:sp>
          <p:nvSpPr>
            <p:cNvPr id="15" name="TextBox 14"/>
            <p:cNvSpPr txBox="1"/>
            <p:nvPr/>
          </p:nvSpPr>
          <p:spPr>
            <a:xfrm>
              <a:off x="41553" y="260831"/>
              <a:ext cx="6661822" cy="26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GA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교육용</a:t>
              </a:r>
              <a:r>
                <a:rPr lang="en-US" altLang="ko-KR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133" b="1" spc="-162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나눔고딕" panose="020D0604000000000000" pitchFamily="50" charset="-127"/>
                  <a:ea typeface="나눔고딕" panose="020D0604000000000000" pitchFamily="50" charset="-127"/>
                </a:rPr>
                <a:t>고객제시불가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8731" y="9253337"/>
              <a:ext cx="6849269" cy="507831"/>
            </a:xfrm>
            <a:prstGeom prst="rect">
              <a:avLst/>
            </a:prstGeom>
            <a:solidFill>
              <a:srgbClr val="2C4536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 자료는 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GA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설계사 교육용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요약자료로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고객에게 제공 및 온라인 게시 등을 일체 금지합니다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상기 내용은 보험금 및 </a:t>
              </a:r>
              <a:r>
                <a:rPr lang="ko-KR" altLang="en-US" sz="900" b="1" spc="-162" dirty="0" err="1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환급금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지급의 근거가 될 수 없으며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자세한 사항은 상품설명서와 약관을 참조 바랍니다</a:t>
              </a: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5461837" y="-69962"/>
              <a:ext cx="1365634" cy="597470"/>
              <a:chOff x="6070600" y="6864"/>
              <a:chExt cx="1365634" cy="597470"/>
            </a:xfrm>
          </p:grpSpPr>
          <p:sp>
            <p:nvSpPr>
              <p:cNvPr id="26" name="순서도: 다른 페이지 연결선 25"/>
              <p:cNvSpPr/>
              <p:nvPr/>
            </p:nvSpPr>
            <p:spPr>
              <a:xfrm>
                <a:off x="6070600" y="88966"/>
                <a:ext cx="1365634" cy="515368"/>
              </a:xfrm>
              <a:prstGeom prst="flowChartOffpage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84"/>
              </a:p>
            </p:txBody>
          </p:sp>
          <p:pic>
            <p:nvPicPr>
              <p:cNvPr id="27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1508" y="6864"/>
                <a:ext cx="1297096" cy="586693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5956427" y="9173615"/>
              <a:ext cx="8164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모집인 교육용</a:t>
              </a:r>
              <a:endParaRPr lang="en-US" altLang="ko-KR" sz="900" b="1" spc="-162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900" b="1" spc="-162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[9/28]</a:t>
              </a:r>
              <a:endParaRPr lang="ko-KR" altLang="en-US" sz="900" b="1" spc="-162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4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7537</TotalTime>
  <Words>3828</Words>
  <Application>Microsoft Office PowerPoint</Application>
  <PresentationFormat>사용자 지정</PresentationFormat>
  <Paragraphs>855</Paragraphs>
  <Slides>28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42" baseType="lpstr">
      <vt:lpstr>HY헤드라인M</vt:lpstr>
      <vt:lpstr>Pretendard Medium</vt:lpstr>
      <vt:lpstr>Pretendard SemiBold</vt:lpstr>
      <vt:lpstr>교보서체 Bold</vt:lpstr>
      <vt:lpstr>교보서체 Light</vt:lpstr>
      <vt:lpstr>교보서체 Regular</vt:lpstr>
      <vt:lpstr>나눔고딕</vt:lpstr>
      <vt:lpstr>나눔고딕 ExtraBold</vt:lpstr>
      <vt:lpstr>맑은 고딕</vt:lpstr>
      <vt:lpstr>휴먼매직체</vt:lpstr>
      <vt:lpstr>Arial</vt:lpstr>
      <vt:lpstr>Calibri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KB09929372</dc:creator>
  <cp:lastModifiedBy>KB099</cp:lastModifiedBy>
  <cp:revision>289</cp:revision>
  <cp:lastPrinted>2025-10-30T08:04:45Z</cp:lastPrinted>
  <dcterms:created xsi:type="dcterms:W3CDTF">2006-08-16T00:00:00Z</dcterms:created>
  <dcterms:modified xsi:type="dcterms:W3CDTF">2025-11-27T09:38:17Z</dcterms:modified>
</cp:coreProperties>
</file>