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7" r:id="rId1"/>
  </p:sldMasterIdLst>
  <p:notesMasterIdLst>
    <p:notesMasterId r:id="rId53"/>
  </p:notesMasterIdLst>
  <p:handoutMasterIdLst>
    <p:handoutMasterId r:id="rId54"/>
  </p:handoutMasterIdLst>
  <p:sldIdLst>
    <p:sldId id="2540" r:id="rId2"/>
    <p:sldId id="2862" r:id="rId3"/>
    <p:sldId id="2898" r:id="rId4"/>
    <p:sldId id="2897" r:id="rId5"/>
    <p:sldId id="2866" r:id="rId6"/>
    <p:sldId id="2875" r:id="rId7"/>
    <p:sldId id="2318" r:id="rId8"/>
    <p:sldId id="2899" r:id="rId9"/>
    <p:sldId id="2882" r:id="rId10"/>
    <p:sldId id="2319" r:id="rId11"/>
    <p:sldId id="2868" r:id="rId12"/>
    <p:sldId id="2869" r:id="rId13"/>
    <p:sldId id="2708" r:id="rId14"/>
    <p:sldId id="2872" r:id="rId15"/>
    <p:sldId id="2883" r:id="rId16"/>
    <p:sldId id="2891" r:id="rId17"/>
    <p:sldId id="2892" r:id="rId18"/>
    <p:sldId id="2900" r:id="rId19"/>
    <p:sldId id="2820" r:id="rId20"/>
    <p:sldId id="2830" r:id="rId21"/>
    <p:sldId id="2828" r:id="rId22"/>
    <p:sldId id="2800" r:id="rId23"/>
    <p:sldId id="2829" r:id="rId24"/>
    <p:sldId id="2901" r:id="rId25"/>
    <p:sldId id="2805" r:id="rId26"/>
    <p:sldId id="2877" r:id="rId27"/>
    <p:sldId id="2884" r:id="rId28"/>
    <p:sldId id="2885" r:id="rId29"/>
    <p:sldId id="2878" r:id="rId30"/>
    <p:sldId id="2886" r:id="rId31"/>
    <p:sldId id="2889" r:id="rId32"/>
    <p:sldId id="2890" r:id="rId33"/>
    <p:sldId id="2859" r:id="rId34"/>
    <p:sldId id="2860" r:id="rId35"/>
    <p:sldId id="2854" r:id="rId36"/>
    <p:sldId id="2851" r:id="rId37"/>
    <p:sldId id="2902" r:id="rId38"/>
    <p:sldId id="2873" r:id="rId39"/>
    <p:sldId id="2896" r:id="rId40"/>
    <p:sldId id="2871" r:id="rId41"/>
    <p:sldId id="2850" r:id="rId42"/>
    <p:sldId id="2865" r:id="rId43"/>
    <p:sldId id="2797" r:id="rId44"/>
    <p:sldId id="2895" r:id="rId45"/>
    <p:sldId id="2880" r:id="rId46"/>
    <p:sldId id="2861" r:id="rId47"/>
    <p:sldId id="2806" r:id="rId48"/>
    <p:sldId id="2795" r:id="rId49"/>
    <p:sldId id="2796" r:id="rId50"/>
    <p:sldId id="2904" r:id="rId51"/>
    <p:sldId id="2827" r:id="rId52"/>
  </p:sldIdLst>
  <p:sldSz cx="12192000" cy="6858000"/>
  <p:notesSz cx="6807200" cy="9939338"/>
  <p:embeddedFontLst>
    <p:embeddedFont>
      <p:font typeface="KoPubWorld돋움체 Bold" panose="020B0600000101010101" charset="-127"/>
      <p:regular r:id="rId55"/>
      <p:bold r:id="rId56"/>
      <p:italic r:id="rId57"/>
      <p:boldItalic r:id="rId58"/>
    </p:embeddedFont>
    <p:embeddedFont>
      <p:font typeface="KoPubWorld돋움체 Light" panose="020B0600000101010101" charset="-127"/>
      <p:regular r:id="rId59"/>
      <p:bold r:id="rId60"/>
      <p:italic r:id="rId61"/>
      <p:boldItalic r:id="rId62"/>
    </p:embeddedFont>
    <p:embeddedFont>
      <p:font typeface="배달의민족 주아" panose="020B0600000101010101" charset="-127"/>
      <p:regular r:id="rId63"/>
    </p:embeddedFont>
    <p:embeddedFont>
      <p:font typeface="이사만루체 Light" panose="020B0600000101010101" charset="-127"/>
      <p:regular r:id="rId64"/>
    </p:embeddedFont>
    <p:embeddedFont>
      <p:font typeface="창원단감아삭 Bold" panose="020B0600000101010101" charset="-127"/>
      <p:bold r:id="rId65"/>
    </p:embeddedFont>
    <p:embeddedFont>
      <p:font typeface="태나다체 " panose="020B0600000101010101" charset="-127"/>
      <p:bold r:id="rId66"/>
    </p:embeddedFont>
    <p:embeddedFont>
      <p:font typeface="맑은 고딕" panose="020B0503020000020004" pitchFamily="50" charset="-127"/>
      <p:regular r:id="rId67"/>
      <p:bold r:id="rId68"/>
    </p:embeddedFont>
  </p:embeddedFontLst>
  <p:custShowLst>
    <p:custShow name="재구성한 쇼 1" id="0">
      <p:sldLst>
        <p:sld r:id="rId2"/>
      </p:sldLst>
    </p:custShow>
  </p:custShowLst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맑은 고딕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맑은 고딕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맑은 고딕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맑은 고딕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맑은 고딕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맑은 고딕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맑은 고딕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맑은 고딕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맑은 고딕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30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KLIFE" initials="H" lastIdx="16" clrIdx="0">
    <p:extLst>
      <p:ext uri="{19B8F6BF-5375-455C-9EA6-DF929625EA0E}">
        <p15:presenceInfo xmlns:p15="http://schemas.microsoft.com/office/powerpoint/2012/main" userId="HKLIF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3399"/>
    <a:srgbClr val="19243A"/>
    <a:srgbClr val="F50B0C"/>
    <a:srgbClr val="FED03D"/>
    <a:srgbClr val="E4007F"/>
    <a:srgbClr val="FAD2FB"/>
    <a:srgbClr val="CF4A4B"/>
    <a:srgbClr val="FFF1D7"/>
    <a:srgbClr val="538D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508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943" autoAdjust="0"/>
    <p:restoredTop sz="81412" autoAdjust="0"/>
  </p:normalViewPr>
  <p:slideViewPr>
    <p:cSldViewPr snapToGrid="0">
      <p:cViewPr varScale="1">
        <p:scale>
          <a:sx n="90" d="100"/>
          <a:sy n="90" d="100"/>
        </p:scale>
        <p:origin x="1278" y="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0566"/>
    </p:cViewPr>
  </p:sorterViewPr>
  <p:notesViewPr>
    <p:cSldViewPr snapToGrid="0" showGuides="1">
      <p:cViewPr varScale="1">
        <p:scale>
          <a:sx n="77" d="100"/>
          <a:sy n="77" d="100"/>
        </p:scale>
        <p:origin x="4002" y="10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5" Type="http://schemas.openxmlformats.org/officeDocument/2006/relationships/slide" Target="slides/slide4.xml"/><Relationship Id="rId61" Type="http://schemas.openxmlformats.org/officeDocument/2006/relationships/font" Target="fonts/font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62" Type="http://schemas.openxmlformats.org/officeDocument/2006/relationships/font" Target="fonts/font8.fntdata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&#44368;&#50977;&#50689;&#49345;\2025_05\&#50516;&#51652;&#47308;&#48708;%20&#53685;&#44228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'전체 비급여'!$H$11:$O$11</c:f>
              <c:strCache>
                <c:ptCount val="8"/>
                <c:pt idx="0">
                  <c:v>2016년</c:v>
                </c:pt>
                <c:pt idx="1">
                  <c:v>2017년</c:v>
                </c:pt>
                <c:pt idx="2">
                  <c:v>2018년</c:v>
                </c:pt>
                <c:pt idx="3">
                  <c:v>2019년</c:v>
                </c:pt>
                <c:pt idx="4">
                  <c:v>2020년</c:v>
                </c:pt>
                <c:pt idx="5">
                  <c:v>2021년</c:v>
                </c:pt>
                <c:pt idx="6">
                  <c:v>2022년</c:v>
                </c:pt>
                <c:pt idx="7">
                  <c:v>2023년</c:v>
                </c:pt>
              </c:strCache>
            </c:strRef>
          </c:cat>
          <c:val>
            <c:numRef>
              <c:f>'전체 비급여'!$H$12:$O$12</c:f>
              <c:numCache>
                <c:formatCode>General</c:formatCode>
                <c:ptCount val="8"/>
                <c:pt idx="0">
                  <c:v>13.5</c:v>
                </c:pt>
                <c:pt idx="1">
                  <c:v>14.3</c:v>
                </c:pt>
                <c:pt idx="2">
                  <c:v>15.5</c:v>
                </c:pt>
                <c:pt idx="3">
                  <c:v>16.600000000000001</c:v>
                </c:pt>
                <c:pt idx="4">
                  <c:v>15.6</c:v>
                </c:pt>
                <c:pt idx="5">
                  <c:v>17.3</c:v>
                </c:pt>
                <c:pt idx="6">
                  <c:v>17.600000000000001</c:v>
                </c:pt>
                <c:pt idx="7">
                  <c:v>20.2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DB-41EF-8202-C2B407C9B05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58512495"/>
        <c:axId val="1658514575"/>
      </c:barChart>
      <c:catAx>
        <c:axId val="16585124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defRPr>
            </a:pPr>
            <a:endParaRPr lang="ko-KR"/>
          </a:p>
        </c:txPr>
        <c:crossAx val="1658514575"/>
        <c:crosses val="autoZero"/>
        <c:auto val="1"/>
        <c:lblAlgn val="ctr"/>
        <c:lblOffset val="100"/>
        <c:noMultiLvlLbl val="0"/>
      </c:catAx>
      <c:valAx>
        <c:axId val="16585145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585124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배달의민족 도현" panose="020B0600000101010101" pitchFamily="50" charset="-127"/>
          <a:ea typeface="배달의민족 도현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12F740-8D4D-4E57-958E-568170309A85}" type="datetimeFigureOut">
              <a:rPr lang="ko-KR" altLang="en-US" smtClean="0"/>
              <a:t>2025-05-29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F2B33D-DF3E-4119-9EEC-30572FCCB4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112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3050" cy="372586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3" name="Shape 243"/>
          <p:cNvSpPr>
            <a:spLocks noGrp="1"/>
          </p:cNvSpPr>
          <p:nvPr>
            <p:ph type="body" sz="quarter" idx="1"/>
          </p:nvPr>
        </p:nvSpPr>
        <p:spPr>
          <a:xfrm>
            <a:off x="907627" y="4721186"/>
            <a:ext cx="4991947" cy="4472702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defTabSz="914400" latinLnBrk="0">
      <a:defRPr sz="1100">
        <a:latin typeface="+mj-lt"/>
        <a:ea typeface="+mj-ea"/>
        <a:cs typeface="+mj-cs"/>
        <a:sym typeface="맑은 고딕"/>
      </a:defRPr>
    </a:lvl1pPr>
    <a:lvl2pPr indent="114300" defTabSz="914400" latinLnBrk="0">
      <a:defRPr sz="1100">
        <a:latin typeface="+mj-lt"/>
        <a:ea typeface="+mj-ea"/>
        <a:cs typeface="+mj-cs"/>
        <a:sym typeface="맑은 고딕"/>
      </a:defRPr>
    </a:lvl2pPr>
    <a:lvl3pPr indent="228600" defTabSz="914400" latinLnBrk="0">
      <a:defRPr sz="1100">
        <a:latin typeface="+mj-lt"/>
        <a:ea typeface="+mj-ea"/>
        <a:cs typeface="+mj-cs"/>
        <a:sym typeface="맑은 고딕"/>
      </a:defRPr>
    </a:lvl3pPr>
    <a:lvl4pPr indent="342900" defTabSz="914400" latinLnBrk="0">
      <a:defRPr sz="1100">
        <a:latin typeface="+mj-lt"/>
        <a:ea typeface="+mj-ea"/>
        <a:cs typeface="+mj-cs"/>
        <a:sym typeface="맑은 고딕"/>
      </a:defRPr>
    </a:lvl4pPr>
    <a:lvl5pPr indent="457200" defTabSz="914400" latinLnBrk="0">
      <a:defRPr sz="1100">
        <a:latin typeface="+mj-lt"/>
        <a:ea typeface="+mj-ea"/>
        <a:cs typeface="+mj-cs"/>
        <a:sym typeface="맑은 고딕"/>
      </a:defRPr>
    </a:lvl5pPr>
    <a:lvl6pPr indent="571500" defTabSz="914400" latinLnBrk="0">
      <a:defRPr sz="1100">
        <a:latin typeface="+mj-lt"/>
        <a:ea typeface="+mj-ea"/>
        <a:cs typeface="+mj-cs"/>
        <a:sym typeface="맑은 고딕"/>
      </a:defRPr>
    </a:lvl6pPr>
    <a:lvl7pPr indent="685800" defTabSz="914400" latinLnBrk="0">
      <a:defRPr sz="1100">
        <a:latin typeface="+mj-lt"/>
        <a:ea typeface="+mj-ea"/>
        <a:cs typeface="+mj-cs"/>
        <a:sym typeface="맑은 고딕"/>
      </a:defRPr>
    </a:lvl7pPr>
    <a:lvl8pPr indent="800100" defTabSz="914400" latinLnBrk="0">
      <a:defRPr sz="1100">
        <a:latin typeface="+mj-lt"/>
        <a:ea typeface="+mj-ea"/>
        <a:cs typeface="+mj-cs"/>
        <a:sym typeface="맑은 고딕"/>
      </a:defRPr>
    </a:lvl8pPr>
    <a:lvl9pPr indent="914400" defTabSz="914400" latinLnBrk="0">
      <a:defRPr sz="1100">
        <a:latin typeface="+mj-lt"/>
        <a:ea typeface="+mj-ea"/>
        <a:cs typeface="+mj-cs"/>
        <a:sym typeface="맑은 고딕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48727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6316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58316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07849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41216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12094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015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1</a:t>
            </a:r>
            <a:r>
              <a:rPr lang="ko-KR" altLang="en-US" dirty="0"/>
              <a:t>만원 이모티콘 추가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5352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3</a:t>
            </a:r>
            <a:r>
              <a:rPr lang="ko-KR" altLang="en-US" dirty="0"/>
              <a:t>페이지 추가</a:t>
            </a:r>
          </a:p>
        </p:txBody>
      </p:sp>
    </p:spTree>
    <p:extLst>
      <p:ext uri="{BB962C8B-B14F-4D97-AF65-F5344CB8AC3E}">
        <p14:creationId xmlns:p14="http://schemas.microsoft.com/office/powerpoint/2010/main" val="3733686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0814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7574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KCD</a:t>
            </a:r>
            <a:r>
              <a:rPr lang="ko-KR" altLang="en-US" dirty="0"/>
              <a:t>코드기준 관련 인수기준내용 추가</a:t>
            </a:r>
          </a:p>
        </p:txBody>
      </p:sp>
    </p:spTree>
    <p:extLst>
      <p:ext uri="{BB962C8B-B14F-4D97-AF65-F5344CB8AC3E}">
        <p14:creationId xmlns:p14="http://schemas.microsoft.com/office/powerpoint/2010/main" val="1714227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r>
              <a:rPr lang="ko-KR" altLang="en-US" dirty="0"/>
              <a:t>또 한가지 키 포인트는 가입시점에 </a:t>
            </a:r>
            <a:r>
              <a:rPr lang="en-US" altLang="ko-KR" dirty="0"/>
              <a:t>N</a:t>
            </a:r>
            <a:r>
              <a:rPr lang="ko-KR" altLang="en-US" dirty="0"/>
              <a:t>년 이내에 입원 </a:t>
            </a:r>
            <a:r>
              <a:rPr lang="ko-KR" altLang="en-US" dirty="0" err="1"/>
              <a:t>수술력을</a:t>
            </a:r>
            <a:r>
              <a:rPr lang="ko-KR" altLang="en-US" dirty="0"/>
              <a:t> </a:t>
            </a:r>
            <a:r>
              <a:rPr lang="ko-KR" altLang="en-US" dirty="0" err="1"/>
              <a:t>여쭤볼건ㄷ</a:t>
            </a:r>
            <a:r>
              <a:rPr lang="ko-KR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1417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상급종합병원암주치</a:t>
            </a:r>
            <a:r>
              <a:rPr lang="ko-KR" altLang="en-US" dirty="0"/>
              <a:t> 갑상선암</a:t>
            </a:r>
            <a:r>
              <a:rPr lang="en-US" altLang="ko-KR" dirty="0"/>
              <a:t>/</a:t>
            </a:r>
            <a:r>
              <a:rPr lang="ko-KR" altLang="en-US" dirty="0"/>
              <a:t>기타피부암 내용 추가 수정</a:t>
            </a:r>
          </a:p>
        </p:txBody>
      </p:sp>
    </p:spTree>
    <p:extLst>
      <p:ext uri="{BB962C8B-B14F-4D97-AF65-F5344CB8AC3E}">
        <p14:creationId xmlns:p14="http://schemas.microsoft.com/office/powerpoint/2010/main" val="18597114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디자인 수정</a:t>
            </a:r>
          </a:p>
        </p:txBody>
      </p:sp>
    </p:spTree>
    <p:extLst>
      <p:ext uri="{BB962C8B-B14F-4D97-AF65-F5344CB8AC3E}">
        <p14:creationId xmlns:p14="http://schemas.microsoft.com/office/powerpoint/2010/main" val="1787023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제목 슬라이드 복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연결선: 꺾임 8">
            <a:extLst>
              <a:ext uri="{FF2B5EF4-FFF2-40B4-BE49-F238E27FC236}">
                <a16:creationId xmlns:a16="http://schemas.microsoft.com/office/drawing/2014/main" id="{54334DCF-5FAE-4B53-B40A-8B965F417718}"/>
              </a:ext>
            </a:extLst>
          </p:cNvPr>
          <p:cNvCxnSpPr/>
          <p:nvPr userDrawn="1"/>
        </p:nvCxnSpPr>
        <p:spPr>
          <a:xfrm>
            <a:off x="-1047750" y="0"/>
            <a:ext cx="571500" cy="285750"/>
          </a:xfrm>
          <a:prstGeom prst="bentConnector3">
            <a:avLst/>
          </a:prstGeom>
          <a:noFill/>
          <a:ln w="25400" cap="flat">
            <a:solidFill>
              <a:srgbClr val="DCECEB"/>
            </a:solidFill>
            <a:prstDash val="solid"/>
            <a:round/>
            <a:headEnd type="triangle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id="{6BED0F02-A45D-4220-B207-8DB130D56F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A0AAC929-1F38-4718-84C6-F8120AE13310}"/>
              </a:ext>
            </a:extLst>
          </p:cNvPr>
          <p:cNvSpPr/>
          <p:nvPr userDrawn="1"/>
        </p:nvSpPr>
        <p:spPr>
          <a:xfrm>
            <a:off x="2081725" y="6619585"/>
            <a:ext cx="10110275" cy="239115"/>
          </a:xfrm>
          <a:prstGeom prst="rect">
            <a:avLst/>
          </a:prstGeom>
          <a:solidFill>
            <a:srgbClr val="FFD8E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       본 자료는 흥국생명 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GA 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설계사 교육용 자료로 고객에게 교부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/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배포할 수 없으며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특히 보험 안내자료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(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광고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/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선전물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)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로의 사용을 엄격히 금지합니다</a:t>
            </a:r>
          </a:p>
        </p:txBody>
      </p:sp>
      <p:sp>
        <p:nvSpPr>
          <p:cNvPr id="10" name="사내교육용">
            <a:extLst>
              <a:ext uri="{FF2B5EF4-FFF2-40B4-BE49-F238E27FC236}">
                <a16:creationId xmlns:a16="http://schemas.microsoft.com/office/drawing/2014/main" id="{B75E91D7-B2E6-447E-AE3D-65D279BE4C1B}"/>
              </a:ext>
            </a:extLst>
          </p:cNvPr>
          <p:cNvSpPr txBox="1"/>
          <p:nvPr userDrawn="1"/>
        </p:nvSpPr>
        <p:spPr>
          <a:xfrm>
            <a:off x="0" y="6611783"/>
            <a:ext cx="2081725" cy="246217"/>
          </a:xfrm>
          <a:prstGeom prst="rect">
            <a:avLst/>
          </a:prstGeom>
          <a:solidFill>
            <a:srgbClr val="FFF7FA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r">
              <a:defRPr sz="22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배달의민족 한나는 열한살 OTF"/>
              </a:rPr>
              <a:t>판매인교육용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배달의민족 한나는 열한살 OTF"/>
              </a:rPr>
              <a:t> - 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배달의민족 한나는 열한살 OTF"/>
              </a:rPr>
              <a:t>고객배포금지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배달의민족 한나는 열한살 OTF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8C9BB36-D9D0-4277-A8A8-CE3ADEF762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961" y="203359"/>
            <a:ext cx="1178055" cy="314801"/>
          </a:xfrm>
          <a:prstGeom prst="rect">
            <a:avLst/>
          </a:prstGeom>
        </p:spPr>
      </p:pic>
      <p:sp>
        <p:nvSpPr>
          <p:cNvPr id="6" name="슬라이드 번호">
            <a:extLst>
              <a:ext uri="{FF2B5EF4-FFF2-40B4-BE49-F238E27FC236}">
                <a16:creationId xmlns:a16="http://schemas.microsoft.com/office/drawing/2014/main" id="{9253C67C-AF70-4E60-89CD-F3DAF6056DA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345935" y="6597098"/>
            <a:ext cx="707622" cy="275587"/>
          </a:xfrm>
          <a:prstGeom prst="rect">
            <a:avLst/>
          </a:prstGeom>
        </p:spPr>
        <p:txBody>
          <a:bodyPr lIns="91436" tIns="91436" rIns="91436" bIns="91436"/>
          <a:lstStyle>
            <a:lvl1pPr algn="r">
              <a:defRPr sz="1000" spc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+mj-cs"/>
                <a:sym typeface="맑은 고딕"/>
              </a:defRPr>
            </a:lvl1pPr>
          </a:lstStyle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dirty="0"/>
              <a:t>/59</a:t>
            </a:r>
          </a:p>
        </p:txBody>
      </p:sp>
    </p:spTree>
    <p:extLst>
      <p:ext uri="{BB962C8B-B14F-4D97-AF65-F5344CB8AC3E}">
        <p14:creationId xmlns:p14="http://schemas.microsoft.com/office/powerpoint/2010/main" val="290360722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제목 슬라이드 복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연결선: 꺾임 8">
            <a:extLst>
              <a:ext uri="{FF2B5EF4-FFF2-40B4-BE49-F238E27FC236}">
                <a16:creationId xmlns:a16="http://schemas.microsoft.com/office/drawing/2014/main" id="{54334DCF-5FAE-4B53-B40A-8B965F417718}"/>
              </a:ext>
            </a:extLst>
          </p:cNvPr>
          <p:cNvCxnSpPr/>
          <p:nvPr userDrawn="1"/>
        </p:nvCxnSpPr>
        <p:spPr>
          <a:xfrm>
            <a:off x="-1047750" y="0"/>
            <a:ext cx="571500" cy="285750"/>
          </a:xfrm>
          <a:prstGeom prst="bentConnector3">
            <a:avLst/>
          </a:prstGeom>
          <a:noFill/>
          <a:ln w="25400" cap="flat">
            <a:solidFill>
              <a:srgbClr val="DCECEB"/>
            </a:solidFill>
            <a:prstDash val="solid"/>
            <a:round/>
            <a:headEnd type="triangle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694D9D33-E436-4A25-B438-5D32B8D14F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슬라이드 번호">
            <a:extLst>
              <a:ext uri="{FF2B5EF4-FFF2-40B4-BE49-F238E27FC236}">
                <a16:creationId xmlns:a16="http://schemas.microsoft.com/office/drawing/2014/main" id="{9253C67C-AF70-4E60-89CD-F3DAF6056DA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345935" y="6597098"/>
            <a:ext cx="707622" cy="275587"/>
          </a:xfrm>
          <a:prstGeom prst="rect">
            <a:avLst/>
          </a:prstGeom>
        </p:spPr>
        <p:txBody>
          <a:bodyPr lIns="91436" tIns="91436" rIns="91436" bIns="91436"/>
          <a:lstStyle>
            <a:lvl1pPr algn="r">
              <a:defRPr sz="1000" spc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+mj-cs"/>
                <a:sym typeface="맑은 고딕"/>
              </a:defRPr>
            </a:lvl1pPr>
          </a:lstStyle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‹#›</a:t>
            </a:fld>
            <a:r>
              <a:rPr lang="en-US" altLang="ko-KR" dirty="0"/>
              <a:t>/59</a:t>
            </a:r>
          </a:p>
        </p:txBody>
      </p:sp>
    </p:spTree>
    <p:extLst>
      <p:ext uri="{BB962C8B-B14F-4D97-AF65-F5344CB8AC3E}">
        <p14:creationId xmlns:p14="http://schemas.microsoft.com/office/powerpoint/2010/main" val="8953938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제목 슬라이드 복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그림 3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961" y="203359"/>
            <a:ext cx="1178055" cy="314801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F478A32-5DA6-48B5-939D-AF8DB76A70A4}"/>
              </a:ext>
            </a:extLst>
          </p:cNvPr>
          <p:cNvSpPr/>
          <p:nvPr userDrawn="1"/>
        </p:nvSpPr>
        <p:spPr>
          <a:xfrm>
            <a:off x="2081725" y="6615697"/>
            <a:ext cx="10110275" cy="239115"/>
          </a:xfrm>
          <a:prstGeom prst="rect">
            <a:avLst/>
          </a:prstGeom>
          <a:solidFill>
            <a:srgbClr val="FFD8E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       본 자료는 흥국생명 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GA 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설계사 교육용 자료로 고객에게 교부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/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배포할 수 없으며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특히 보험 안내자료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(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광고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/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선전물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)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로의 사용을 엄격히 금지합니다</a:t>
            </a:r>
          </a:p>
        </p:txBody>
      </p:sp>
      <p:sp>
        <p:nvSpPr>
          <p:cNvPr id="10" name="사내교육용">
            <a:extLst>
              <a:ext uri="{FF2B5EF4-FFF2-40B4-BE49-F238E27FC236}">
                <a16:creationId xmlns:a16="http://schemas.microsoft.com/office/drawing/2014/main" id="{A5A12612-D20E-4B76-B6EF-6D5CB69C1B73}"/>
              </a:ext>
            </a:extLst>
          </p:cNvPr>
          <p:cNvSpPr txBox="1"/>
          <p:nvPr userDrawn="1"/>
        </p:nvSpPr>
        <p:spPr>
          <a:xfrm>
            <a:off x="0" y="6611783"/>
            <a:ext cx="2081725" cy="246217"/>
          </a:xfrm>
          <a:prstGeom prst="rect">
            <a:avLst/>
          </a:prstGeom>
          <a:solidFill>
            <a:srgbClr val="FFF7FA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r">
              <a:defRPr sz="22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배달의민족 한나는 열한살 OTF"/>
              </a:rPr>
              <a:t>판매인교육용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배달의민족 한나는 열한살 OTF"/>
              </a:rPr>
              <a:t> - 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배달의민족 한나는 열한살 OTF"/>
              </a:rPr>
              <a:t>고객배포금지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배달의민족 한나는 열한살 OTF"/>
            </a:endParaRPr>
          </a:p>
        </p:txBody>
      </p:sp>
      <p:sp>
        <p:nvSpPr>
          <p:cNvPr id="11" name="슬라이드 번호">
            <a:extLst>
              <a:ext uri="{FF2B5EF4-FFF2-40B4-BE49-F238E27FC236}">
                <a16:creationId xmlns:a16="http://schemas.microsoft.com/office/drawing/2014/main" id="{39F3B813-D526-4E26-9BE2-8114B6AD670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345935" y="6597098"/>
            <a:ext cx="707622" cy="275587"/>
          </a:xfrm>
          <a:prstGeom prst="rect">
            <a:avLst/>
          </a:prstGeom>
        </p:spPr>
        <p:txBody>
          <a:bodyPr lIns="91436" tIns="91436" rIns="91436" bIns="91436"/>
          <a:lstStyle>
            <a:lvl1pPr algn="r">
              <a:defRPr sz="1000" spc="0">
                <a:solidFill>
                  <a:schemeClr val="bg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+mj-cs"/>
                <a:sym typeface="맑은 고딕"/>
              </a:defRPr>
            </a:lvl1pPr>
          </a:lstStyle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‹#›</a:t>
            </a:fld>
            <a:r>
              <a:rPr lang="en-US" altLang="ko-KR" dirty="0">
                <a:solidFill>
                  <a:srgbClr val="222222"/>
                </a:solidFill>
              </a:rPr>
              <a:t>/59</a:t>
            </a:r>
          </a:p>
        </p:txBody>
      </p:sp>
    </p:spTree>
    <p:extLst>
      <p:ext uri="{BB962C8B-B14F-4D97-AF65-F5344CB8AC3E}">
        <p14:creationId xmlns:p14="http://schemas.microsoft.com/office/powerpoint/2010/main" val="180993115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제목 슬라이드 복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 userDrawn="1"/>
        </p:nvSpPr>
        <p:spPr>
          <a:xfrm>
            <a:off x="0" y="1"/>
            <a:ext cx="12192000" cy="666749"/>
          </a:xfrm>
          <a:prstGeom prst="rect">
            <a:avLst/>
          </a:prstGeom>
          <a:solidFill>
            <a:srgbClr val="FFDDB7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/>
              <a:ea typeface="맑은 고딕"/>
              <a:cs typeface="+mj-cs"/>
              <a:sym typeface="맑은 고딕"/>
            </a:endParaRPr>
          </a:p>
        </p:txBody>
      </p:sp>
      <p:pic>
        <p:nvPicPr>
          <p:cNvPr id="20" name="그림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961" y="203359"/>
            <a:ext cx="1178055" cy="314801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7CCE3550-7677-4106-9AB3-FB341A215756}"/>
              </a:ext>
            </a:extLst>
          </p:cNvPr>
          <p:cNvSpPr/>
          <p:nvPr userDrawn="1"/>
        </p:nvSpPr>
        <p:spPr>
          <a:xfrm>
            <a:off x="2081725" y="6619585"/>
            <a:ext cx="10110275" cy="239115"/>
          </a:xfrm>
          <a:prstGeom prst="rect">
            <a:avLst/>
          </a:prstGeom>
          <a:solidFill>
            <a:srgbClr val="FFD8E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       본 자료는 흥국생명 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GA 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설계사 교육용 자료로 고객에게 교부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/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배포할 수 없으며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특히 보험 안내자료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(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광고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/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선전물</a:t>
            </a:r>
            <a:r>
              <a:rPr kumimoji="0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)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cs typeface="Helvetica"/>
                <a:sym typeface="배달의민족 한나는 열한살 OTF"/>
              </a:rPr>
              <a:t>로의 사용을 엄격히 금지합니다</a:t>
            </a:r>
          </a:p>
        </p:txBody>
      </p:sp>
      <p:sp>
        <p:nvSpPr>
          <p:cNvPr id="9" name="사내교육용">
            <a:extLst>
              <a:ext uri="{FF2B5EF4-FFF2-40B4-BE49-F238E27FC236}">
                <a16:creationId xmlns:a16="http://schemas.microsoft.com/office/drawing/2014/main" id="{AD73B986-D546-4642-B51A-F8F2F81B4470}"/>
              </a:ext>
            </a:extLst>
          </p:cNvPr>
          <p:cNvSpPr txBox="1"/>
          <p:nvPr userDrawn="1"/>
        </p:nvSpPr>
        <p:spPr>
          <a:xfrm>
            <a:off x="0" y="6611783"/>
            <a:ext cx="2081725" cy="246217"/>
          </a:xfrm>
          <a:prstGeom prst="rect">
            <a:avLst/>
          </a:prstGeom>
          <a:solidFill>
            <a:srgbClr val="FFF7FA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r">
              <a:defRPr sz="22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배달의민족 한나는 열한살 OTF"/>
              </a:rPr>
              <a:t>판매인교육용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배달의민족 한나는 열한살 OTF"/>
              </a:rPr>
              <a:t> - </a:t>
            </a:r>
            <a:r>
              <a: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배달의민족 한나는 열한살 OTF"/>
              </a:rPr>
              <a:t>고객배포금지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배달의민족 한나는 열한살 OTF"/>
            </a:endParaRPr>
          </a:p>
        </p:txBody>
      </p:sp>
      <p:sp>
        <p:nvSpPr>
          <p:cNvPr id="7" name="슬라이드 번호"/>
          <p:cNvSpPr txBox="1">
            <a:spLocks noGrp="1"/>
          </p:cNvSpPr>
          <p:nvPr>
            <p:ph type="sldNum" sz="quarter" idx="4"/>
          </p:nvPr>
        </p:nvSpPr>
        <p:spPr>
          <a:xfrm>
            <a:off x="11345935" y="6597098"/>
            <a:ext cx="707622" cy="275587"/>
          </a:xfrm>
          <a:prstGeom prst="rect">
            <a:avLst/>
          </a:prstGeom>
        </p:spPr>
        <p:txBody>
          <a:bodyPr lIns="91436" tIns="91436" rIns="91436" bIns="91436"/>
          <a:lstStyle>
            <a:lvl1pPr algn="r">
              <a:defRPr sz="1000" spc="0">
                <a:solidFill>
                  <a:schemeClr val="bg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+mj-cs"/>
                <a:sym typeface="맑은 고딕"/>
              </a:defRPr>
            </a:lvl1pPr>
          </a:lstStyle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‹#›</a:t>
            </a:fld>
            <a:r>
              <a:rPr lang="en-US" altLang="ko-KR" dirty="0">
                <a:solidFill>
                  <a:srgbClr val="222222"/>
                </a:solidFill>
              </a:rPr>
              <a:t>/59</a:t>
            </a:r>
          </a:p>
        </p:txBody>
      </p:sp>
    </p:spTree>
    <p:extLst>
      <p:ext uri="{BB962C8B-B14F-4D97-AF65-F5344CB8AC3E}">
        <p14:creationId xmlns:p14="http://schemas.microsoft.com/office/powerpoint/2010/main" val="113000216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"/>
          <p:cNvSpPr txBox="1">
            <a:spLocks noGrp="1"/>
          </p:cNvSpPr>
          <p:nvPr>
            <p:ph type="sldNum" sz="quarter" idx="4"/>
          </p:nvPr>
        </p:nvSpPr>
        <p:spPr>
          <a:xfrm>
            <a:off x="11345935" y="6597098"/>
            <a:ext cx="707622" cy="275587"/>
          </a:xfrm>
          <a:prstGeom prst="rect">
            <a:avLst/>
          </a:prstGeom>
        </p:spPr>
        <p:txBody>
          <a:bodyPr lIns="91436" tIns="91436" rIns="91436" bIns="91436"/>
          <a:lstStyle>
            <a:lvl1pPr algn="r">
              <a:defRPr sz="1000" spc="0">
                <a:solidFill>
                  <a:schemeClr val="bg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+mj-cs"/>
                <a:sym typeface="맑은 고딕"/>
              </a:defRPr>
            </a:lvl1pPr>
          </a:lstStyle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‹#›</a:t>
            </a:fld>
            <a:r>
              <a:rPr lang="en-US" altLang="ko-KR" dirty="0">
                <a:solidFill>
                  <a:srgbClr val="222222"/>
                </a:solidFill>
              </a:rPr>
              <a:t>/59</a:t>
            </a:r>
          </a:p>
        </p:txBody>
      </p:sp>
    </p:spTree>
    <p:extLst>
      <p:ext uri="{BB962C8B-B14F-4D97-AF65-F5344CB8AC3E}">
        <p14:creationId xmlns:p14="http://schemas.microsoft.com/office/powerpoint/2010/main" val="647762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8" r:id="rId2"/>
    <p:sldLayoutId id="2147483670" r:id="rId3"/>
    <p:sldLayoutId id="2147483669" r:id="rId4"/>
  </p:sldLayoutIdLst>
  <p:transition spd="med"/>
  <p:hf hdr="0" ftr="0" dt="0"/>
  <p:txStyles>
    <p:titleStyle>
      <a:lvl1pPr marL="0" marR="0" indent="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Light"/>
          <a:ea typeface="KoPubWorld돋움체 Light"/>
          <a:cs typeface="KoPubWorld돋움체 Light"/>
          <a:sym typeface="KoPubWorld돋움체 Light"/>
        </a:defRPr>
      </a:lvl1pPr>
      <a:lvl2pPr marL="0" marR="0" indent="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Light"/>
          <a:ea typeface="KoPubWorld돋움체 Light"/>
          <a:cs typeface="KoPubWorld돋움체 Light"/>
          <a:sym typeface="KoPubWorld돋움체 Light"/>
        </a:defRPr>
      </a:lvl2pPr>
      <a:lvl3pPr marL="0" marR="0" indent="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Light"/>
          <a:ea typeface="KoPubWorld돋움체 Light"/>
          <a:cs typeface="KoPubWorld돋움체 Light"/>
          <a:sym typeface="KoPubWorld돋움체 Light"/>
        </a:defRPr>
      </a:lvl3pPr>
      <a:lvl4pPr marL="0" marR="0" indent="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Light"/>
          <a:ea typeface="KoPubWorld돋움체 Light"/>
          <a:cs typeface="KoPubWorld돋움체 Light"/>
          <a:sym typeface="KoPubWorld돋움체 Light"/>
        </a:defRPr>
      </a:lvl4pPr>
      <a:lvl5pPr marL="0" marR="0" indent="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Light"/>
          <a:ea typeface="KoPubWorld돋움체 Light"/>
          <a:cs typeface="KoPubWorld돋움체 Light"/>
          <a:sym typeface="KoPubWorld돋움체 Light"/>
        </a:defRPr>
      </a:lvl5pPr>
      <a:lvl6pPr marL="0" marR="0" indent="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Light"/>
          <a:ea typeface="KoPubWorld돋움체 Light"/>
          <a:cs typeface="KoPubWorld돋움체 Light"/>
          <a:sym typeface="KoPubWorld돋움체 Light"/>
        </a:defRPr>
      </a:lvl6pPr>
      <a:lvl7pPr marL="0" marR="0" indent="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Light"/>
          <a:ea typeface="KoPubWorld돋움체 Light"/>
          <a:cs typeface="KoPubWorld돋움체 Light"/>
          <a:sym typeface="KoPubWorld돋움체 Light"/>
        </a:defRPr>
      </a:lvl7pPr>
      <a:lvl8pPr marL="0" marR="0" indent="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Light"/>
          <a:ea typeface="KoPubWorld돋움체 Light"/>
          <a:cs typeface="KoPubWorld돋움체 Light"/>
          <a:sym typeface="KoPubWorld돋움체 Light"/>
        </a:defRPr>
      </a:lvl8pPr>
      <a:lvl9pPr marL="0" marR="0" indent="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Light"/>
          <a:ea typeface="KoPubWorld돋움체 Light"/>
          <a:cs typeface="KoPubWorld돋움체 Light"/>
          <a:sym typeface="KoPubWorld돋움체 Light"/>
        </a:defRPr>
      </a:lvl9pPr>
    </p:titleStyle>
    <p:bodyStyle>
      <a:lvl1pPr marL="342900" marR="0" indent="-342900" algn="ctr" defTabSz="91440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Bold"/>
          <a:ea typeface="KoPubWorld돋움체 Bold"/>
          <a:cs typeface="KoPubWorld돋움체 Bold"/>
          <a:sym typeface="KoPubWorld돋움체 Bold"/>
        </a:defRPr>
      </a:lvl1pPr>
      <a:lvl2pPr marL="555171" marR="0" indent="-326571" algn="ctr" defTabSz="91440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Bold"/>
          <a:ea typeface="KoPubWorld돋움체 Bold"/>
          <a:cs typeface="KoPubWorld돋움체 Bold"/>
          <a:sym typeface="KoPubWorld돋움체 Bold"/>
        </a:defRPr>
      </a:lvl2pPr>
      <a:lvl3pPr marL="762000" marR="0" indent="-304800" algn="ctr" defTabSz="91440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Bold"/>
          <a:ea typeface="KoPubWorld돋움체 Bold"/>
          <a:cs typeface="KoPubWorld돋움체 Bold"/>
          <a:sym typeface="KoPubWorld돋움체 Bold"/>
        </a:defRPr>
      </a:lvl3pPr>
      <a:lvl4pPr marL="1051560" marR="0" indent="-365760" algn="ctr" defTabSz="91440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Bold"/>
          <a:ea typeface="KoPubWorld돋움체 Bold"/>
          <a:cs typeface="KoPubWorld돋움체 Bold"/>
          <a:sym typeface="KoPubWorld돋움체 Bold"/>
        </a:defRPr>
      </a:lvl4pPr>
      <a:lvl5pPr marL="1280160" marR="0" indent="-365760" algn="ctr" defTabSz="91440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Bold"/>
          <a:ea typeface="KoPubWorld돋움체 Bold"/>
          <a:cs typeface="KoPubWorld돋움체 Bold"/>
          <a:sym typeface="KoPubWorld돋움체 Bold"/>
        </a:defRPr>
      </a:lvl5pPr>
      <a:lvl6pPr marL="1508760" marR="0" indent="-365760" algn="ctr" defTabSz="91440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Bold"/>
          <a:ea typeface="KoPubWorld돋움체 Bold"/>
          <a:cs typeface="KoPubWorld돋움체 Bold"/>
          <a:sym typeface="KoPubWorld돋움체 Bold"/>
        </a:defRPr>
      </a:lvl6pPr>
      <a:lvl7pPr marL="1737360" marR="0" indent="-365760" algn="ctr" defTabSz="91440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Bold"/>
          <a:ea typeface="KoPubWorld돋움체 Bold"/>
          <a:cs typeface="KoPubWorld돋움체 Bold"/>
          <a:sym typeface="KoPubWorld돋움체 Bold"/>
        </a:defRPr>
      </a:lvl7pPr>
      <a:lvl8pPr marL="1965960" marR="0" indent="-365760" algn="ctr" defTabSz="91440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Bold"/>
          <a:ea typeface="KoPubWorld돋움체 Bold"/>
          <a:cs typeface="KoPubWorld돋움체 Bold"/>
          <a:sym typeface="KoPubWorld돋움체 Bold"/>
        </a:defRPr>
      </a:lvl8pPr>
      <a:lvl9pPr marL="2194560" marR="0" indent="-365760" algn="ctr" defTabSz="914400" latinLnBrk="0">
        <a:lnSpc>
          <a:spcPct val="100000"/>
        </a:lnSpc>
        <a:spcBef>
          <a:spcPts val="75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-150" baseline="0">
          <a:ln>
            <a:noFill/>
          </a:ln>
          <a:solidFill>
            <a:srgbClr val="000000"/>
          </a:solidFill>
          <a:uFillTx/>
          <a:latin typeface="KoPubWorld돋움체 Bold"/>
          <a:ea typeface="KoPubWorld돋움체 Bold"/>
          <a:cs typeface="KoPubWorld돋움체 Bold"/>
          <a:sym typeface="KoPubWorld돋움체 Bold"/>
        </a:defRPr>
      </a:lvl9pPr>
    </p:bodyStyle>
    <p:otherStyle>
      <a:lvl1pPr marL="0" marR="0" indent="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-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KoPubWorld돋움체 Bold"/>
        </a:defRPr>
      </a:lvl1pPr>
      <a:lvl2pPr marL="0" marR="0" indent="2286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-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KoPubWorld돋움체 Bold"/>
        </a:defRPr>
      </a:lvl2pPr>
      <a:lvl3pPr marL="0" marR="0" indent="4572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-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KoPubWorld돋움체 Bold"/>
        </a:defRPr>
      </a:lvl3pPr>
      <a:lvl4pPr marL="0" marR="0" indent="6858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-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KoPubWorld돋움체 Bold"/>
        </a:defRPr>
      </a:lvl4pPr>
      <a:lvl5pPr marL="0" marR="0" indent="9144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-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KoPubWorld돋움체 Bold"/>
        </a:defRPr>
      </a:lvl5pPr>
      <a:lvl6pPr marL="0" marR="0" indent="11430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-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KoPubWorld돋움체 Bold"/>
        </a:defRPr>
      </a:lvl6pPr>
      <a:lvl7pPr marL="0" marR="0" indent="13716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-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KoPubWorld돋움체 Bold"/>
        </a:defRPr>
      </a:lvl7pPr>
      <a:lvl8pPr marL="0" marR="0" indent="16002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-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KoPubWorld돋움체 Bold"/>
        </a:defRPr>
      </a:lvl8pPr>
      <a:lvl9pPr marL="0" marR="0" indent="1828800" algn="ct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-15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KoPubWorld돋움체 Bol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26106000@heungkuklife.co.k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26105967@heungkuklife.co.kr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microsoft.com/office/2007/relationships/hdphoto" Target="../media/hdphoto6.wdp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0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microsoft.com/office/2007/relationships/hdphoto" Target="../media/hdphoto8.wdp"/><Relationship Id="rId4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microsoft.com/office/2007/relationships/hdphoto" Target="../media/hdphoto8.wdp"/><Relationship Id="rId4" Type="http://schemas.openxmlformats.org/officeDocument/2006/relationships/image" Target="../media/image15.png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7" Type="http://schemas.microsoft.com/office/2007/relationships/hdphoto" Target="../media/hdphoto8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microsoft.com/office/2007/relationships/hdphoto" Target="../media/hdphoto9.wdp"/><Relationship Id="rId4" Type="http://schemas.openxmlformats.org/officeDocument/2006/relationships/image" Target="../media/image23.png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8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microsoft.com/office/2007/relationships/hdphoto" Target="../media/hdphoto9.wdp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8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microsoft.com/office/2007/relationships/hdphoto" Target="../media/hdphoto9.wdp"/><Relationship Id="rId4" Type="http://schemas.openxmlformats.org/officeDocument/2006/relationships/image" Target="../media/image23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51CE07ED-9FC0-4B39-A237-EF9F9FA93DE5}"/>
              </a:ext>
            </a:extLst>
          </p:cNvPr>
          <p:cNvSpPr/>
          <p:nvPr/>
        </p:nvSpPr>
        <p:spPr>
          <a:xfrm>
            <a:off x="51920" y="5556647"/>
            <a:ext cx="7115187" cy="930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fontAlgn="base" latin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영업교육자료의 전체 또는 일부를 발췌하여 고객에게 </a:t>
            </a:r>
            <a:r>
              <a:rPr kumimoji="1" lang="ko-KR" altLang="en-US" sz="800" kern="1000" dirty="0" err="1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배포시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 </a:t>
            </a:r>
            <a:r>
              <a:rPr kumimoji="1" lang="ko-KR" altLang="en-US" sz="800" kern="1000" dirty="0" err="1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미승인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 자료로 간주됩니다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.</a:t>
            </a:r>
          </a:p>
          <a:p>
            <a:pPr defTabSz="457200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미승인안내장 제작 및 배포 불가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 : 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블로그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, 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유튜브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 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및 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SNS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등을 통하여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  </a:t>
            </a:r>
            <a:r>
              <a:rPr kumimoji="1" lang="ko-KR" altLang="en-US" sz="800" kern="1000" dirty="0" err="1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미승인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 광고물 </a:t>
            </a:r>
            <a:r>
              <a:rPr kumimoji="1" lang="ko-KR" altLang="en-US" sz="800" kern="1000" dirty="0" err="1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노출금지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, 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위반시 </a:t>
            </a:r>
            <a:r>
              <a:rPr kumimoji="1" lang="ko-KR" altLang="en-US" sz="800" kern="1000" dirty="0" err="1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양정규정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 적용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(</a:t>
            </a:r>
            <a:r>
              <a:rPr kumimoji="1" lang="ko-KR" altLang="en-US" sz="800" kern="1000" dirty="0" err="1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허위〮과장광고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 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20p / 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미승인안내장 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15p)</a:t>
            </a:r>
          </a:p>
          <a:p>
            <a:pPr defTabSz="457200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불법안내자료 및 </a:t>
            </a:r>
            <a:r>
              <a:rPr kumimoji="1" lang="ko-KR" altLang="en-US" sz="800" kern="1000" dirty="0" err="1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배표행위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 </a:t>
            </a:r>
            <a:r>
              <a:rPr kumimoji="1" lang="ko-KR" altLang="en-US" sz="800" kern="1000" dirty="0" err="1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발견시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   </a:t>
            </a:r>
            <a:r>
              <a:rPr kumimoji="1" lang="ko-KR" altLang="en-US" sz="800" kern="1000" dirty="0" err="1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제보안내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 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(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흥국생명 홈페이지 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&gt; 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회사소개 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&gt; 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윤리경영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&gt;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 </a:t>
            </a:r>
            <a:r>
              <a:rPr kumimoji="1" lang="ko-KR" altLang="en-US" sz="800" kern="1000" dirty="0" err="1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부조리신고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)</a:t>
            </a:r>
          </a:p>
          <a:p>
            <a:pPr defTabSz="457200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승인번호 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: 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제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25-IA1-000045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호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(2025.05.29~2026.05.29 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또는 </a:t>
            </a:r>
            <a:r>
              <a:rPr kumimoji="1" lang="ko-KR" altLang="en-US" sz="800" kern="1000" dirty="0" err="1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개정시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)</a:t>
            </a:r>
          </a:p>
          <a:p>
            <a:pPr defTabSz="457200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*</a:t>
            </a:r>
            <a:r>
              <a:rPr kumimoji="1" lang="ko-KR" altLang="en-US" sz="800" kern="1000" dirty="0" err="1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개발부서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 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- 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흥국생명 </a:t>
            </a:r>
            <a:r>
              <a:rPr kumimoji="1" lang="ko-KR" altLang="en-US" sz="800" kern="1000" dirty="0" err="1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상품개발팀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(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  <a:hlinkClick r:id="rId3"/>
              </a:rPr>
              <a:t>26106000@heungkuklife.co.kr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) / 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자료제작부서 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: 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흥국생명 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GA</a:t>
            </a:r>
            <a:r>
              <a:rPr kumimoji="1" lang="ko-KR" altLang="en-US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영업팀 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(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  <a:hlinkClick r:id="rId4"/>
              </a:rPr>
              <a:t>26107017@heungkuklife.co.kr</a:t>
            </a:r>
            <a:r>
              <a:rPr kumimoji="1" lang="en-US" altLang="ko-KR" sz="800" kern="1000" dirty="0">
                <a:solidFill>
                  <a:prstClr val="black"/>
                </a:solidFill>
                <a:latin typeface="흥국씨앗 L" panose="020B0303000000000000" pitchFamily="50" charset="-127"/>
                <a:ea typeface="흥국씨앗 L" panose="020B0303000000000000" pitchFamily="50" charset="-127"/>
                <a:cs typeface="Helvetica"/>
              </a:rPr>
              <a:t>), 02-2002-7358</a:t>
            </a:r>
            <a:endParaRPr kumimoji="1" lang="ko-KR" altLang="en-US" sz="800" kern="1000" dirty="0">
              <a:solidFill>
                <a:prstClr val="black"/>
              </a:solidFill>
              <a:latin typeface="흥국씨앗 L" panose="020B0303000000000000" pitchFamily="50" charset="-127"/>
              <a:ea typeface="흥국씨앗 L" panose="020B0303000000000000" pitchFamily="50" charset="-127"/>
              <a:cs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3BACEC-1441-4088-B624-137851CBBBA1}"/>
              </a:ext>
            </a:extLst>
          </p:cNvPr>
          <p:cNvSpPr txBox="1"/>
          <p:nvPr/>
        </p:nvSpPr>
        <p:spPr>
          <a:xfrm>
            <a:off x="572251" y="1257564"/>
            <a:ext cx="5622060" cy="22017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66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SB 어그로OTF Bold" panose="02020503020101020101" pitchFamily="18" charset="-127"/>
                <a:ea typeface="SB 어그로OTF Bold" panose="02020503020101020101" pitchFamily="18" charset="-127"/>
                <a:sym typeface="맑은 고딕"/>
              </a:rPr>
              <a:t>흥국생명</a:t>
            </a:r>
            <a:endParaRPr kumimoji="0" lang="en-US" altLang="ko-KR" sz="6600" b="0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SB 어그로OTF Bold" panose="02020503020101020101" pitchFamily="18" charset="-127"/>
              <a:ea typeface="SB 어그로OTF Bold" panose="02020503020101020101" pitchFamily="18" charset="-127"/>
              <a:sym typeface="맑은 고딕"/>
            </a:endParaRP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6600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6</a:t>
            </a:r>
            <a:r>
              <a:rPr lang="ko-KR" altLang="en-US" sz="6600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월</a:t>
            </a:r>
            <a:r>
              <a:rPr lang="ko-KR" altLang="en-US" sz="6600" dirty="0">
                <a:solidFill>
                  <a:srgbClr val="002060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 영업방향</a:t>
            </a:r>
            <a:endParaRPr kumimoji="0" lang="ko-KR" altLang="en-US" sz="6600" b="0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SB 어그로OTF Bold" panose="02020503020101020101" pitchFamily="18" charset="-127"/>
              <a:ea typeface="SB 어그로OTF Bold" panose="02020503020101020101" pitchFamily="18" charset="-127"/>
              <a:sym typeface="맑은 고딕"/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AC6BDA3-8487-4CF5-BBCC-6548C0561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1</a:t>
            </a:fld>
            <a:r>
              <a:rPr lang="en-US" altLang="ko-KR"/>
              <a:t>/59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8883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자유형 27"/>
          <p:cNvSpPr>
            <a:spLocks/>
          </p:cNvSpPr>
          <p:nvPr/>
        </p:nvSpPr>
        <p:spPr>
          <a:xfrm rot="16200000" flipH="1">
            <a:off x="6846732" y="3426299"/>
            <a:ext cx="1170737" cy="1465911"/>
          </a:xfrm>
          <a:custGeom>
            <a:avLst/>
            <a:gdLst>
              <a:gd name="connsiteX0" fmla="*/ 0 w 2838450"/>
              <a:gd name="connsiteY0" fmla="*/ 933450 h 1162050"/>
              <a:gd name="connsiteX1" fmla="*/ 833437 w 2838450"/>
              <a:gd name="connsiteY1" fmla="*/ 361950 h 1162050"/>
              <a:gd name="connsiteX2" fmla="*/ 547687 w 2838450"/>
              <a:gd name="connsiteY2" fmla="*/ 361950 h 1162050"/>
              <a:gd name="connsiteX3" fmla="*/ 1395412 w 2838450"/>
              <a:gd name="connsiteY3" fmla="*/ 0 h 1162050"/>
              <a:gd name="connsiteX4" fmla="*/ 2238375 w 2838450"/>
              <a:gd name="connsiteY4" fmla="*/ 361950 h 1162050"/>
              <a:gd name="connsiteX5" fmla="*/ 1938337 w 2838450"/>
              <a:gd name="connsiteY5" fmla="*/ 366712 h 1162050"/>
              <a:gd name="connsiteX6" fmla="*/ 2838450 w 2838450"/>
              <a:gd name="connsiteY6" fmla="*/ 1162050 h 1162050"/>
              <a:gd name="connsiteX7" fmla="*/ 0 w 2838450"/>
              <a:gd name="connsiteY7" fmla="*/ 933450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4344" h="1193477">
                <a:moveTo>
                  <a:pt x="0" y="1193477"/>
                </a:moveTo>
                <a:cubicBezTo>
                  <a:pt x="569479" y="906967"/>
                  <a:pt x="742380" y="688074"/>
                  <a:pt x="899331" y="361950"/>
                </a:cubicBezTo>
                <a:lnTo>
                  <a:pt x="613581" y="361950"/>
                </a:lnTo>
                <a:lnTo>
                  <a:pt x="1461306" y="0"/>
                </a:lnTo>
                <a:lnTo>
                  <a:pt x="2304269" y="361950"/>
                </a:lnTo>
                <a:lnTo>
                  <a:pt x="2004231" y="366712"/>
                </a:lnTo>
                <a:cubicBezTo>
                  <a:pt x="2128069" y="652587"/>
                  <a:pt x="2411537" y="956183"/>
                  <a:pt x="2904344" y="1162050"/>
                </a:cubicBezTo>
                <a:lnTo>
                  <a:pt x="0" y="1193477"/>
                </a:lnTo>
                <a:close/>
              </a:path>
            </a:pathLst>
          </a:custGeom>
          <a:gradFill>
            <a:gsLst>
              <a:gs pos="24000">
                <a:srgbClr val="ADADA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9050">
            <a:noFil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800" dirty="0">
              <a:solidFill>
                <a:prstClr val="black"/>
              </a:solidFill>
              <a:latin typeface="흥국씨앗 B" panose="020B0803000000000000" pitchFamily="50" charset="-127"/>
              <a:ea typeface="흥국씨앗 B" panose="020B0803000000000000" pitchFamily="50" charset="-127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15D9F4E1-F54C-4FFF-BF9C-81CB2A2F52F3}"/>
              </a:ext>
            </a:extLst>
          </p:cNvPr>
          <p:cNvSpPr/>
          <p:nvPr/>
        </p:nvSpPr>
        <p:spPr>
          <a:xfrm>
            <a:off x="8288506" y="6136539"/>
            <a:ext cx="1406106" cy="14679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endParaRPr lang="ko-KR" altLang="en-US" sz="2700" spc="-150" dirty="0">
              <a:solidFill>
                <a:srgbClr val="FFFFFF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2B394AC-0B15-47D8-999F-C815CB91B57A}"/>
              </a:ext>
            </a:extLst>
          </p:cNvPr>
          <p:cNvSpPr/>
          <p:nvPr/>
        </p:nvSpPr>
        <p:spPr>
          <a:xfrm>
            <a:off x="554182" y="917910"/>
            <a:ext cx="11083636" cy="902324"/>
          </a:xfrm>
          <a:prstGeom prst="rect">
            <a:avLst/>
          </a:prstGeom>
          <a:solidFill>
            <a:schemeClr val="bg1"/>
          </a:solidFill>
          <a:ln w="12700" cap="flat">
            <a:solidFill>
              <a:srgbClr val="002060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>
              <a:defRPr/>
            </a:pPr>
            <a:r>
              <a:rPr lang="ko-KR" altLang="en-US" sz="3200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더</a:t>
            </a:r>
            <a:r>
              <a:rPr lang="ko-KR" altLang="en-US" sz="28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합리적인 보험료</a:t>
            </a:r>
            <a:r>
              <a:rPr lang="en-US" altLang="ko-KR" sz="28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! </a:t>
            </a:r>
            <a:r>
              <a:rPr lang="en-US" altLang="ko-KR" sz="3200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6</a:t>
            </a:r>
            <a:r>
              <a:rPr lang="ko-KR" altLang="en-US" sz="3200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년</a:t>
            </a:r>
            <a:r>
              <a:rPr lang="en-US" altLang="ko-KR" sz="3200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~10</a:t>
            </a:r>
            <a:r>
              <a:rPr lang="ko-KR" altLang="en-US" sz="3200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년</a:t>
            </a:r>
            <a:r>
              <a:rPr lang="ko-KR" altLang="en-US" sz="28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ko-KR" altLang="en-US" sz="2800" dirty="0" err="1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고지형으로</a:t>
            </a:r>
            <a:r>
              <a:rPr lang="en-US" altLang="ko-KR" sz="28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ko-KR" altLang="en-US" sz="28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건강할수록 최대 </a:t>
            </a:r>
            <a:r>
              <a:rPr lang="en-US" altLang="ko-KR" sz="28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17% </a:t>
            </a:r>
            <a:r>
              <a:rPr lang="ko-KR" altLang="en-US" sz="28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↓</a:t>
            </a:r>
            <a:endParaRPr lang="en-US" altLang="ko-KR" sz="2800" dirty="0">
              <a:solidFill>
                <a:srgbClr val="FFFFFF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cxnSp>
        <p:nvCxnSpPr>
          <p:cNvPr id="54" name="직선 연결선 53"/>
          <p:cNvCxnSpPr/>
          <p:nvPr/>
        </p:nvCxnSpPr>
        <p:spPr>
          <a:xfrm>
            <a:off x="4205176" y="2733643"/>
            <a:ext cx="1657350" cy="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527540" y="140495"/>
            <a:ext cx="100083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1" hangingPunct="1">
              <a:defRPr/>
            </a:pP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무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)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흥국생명 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다사랑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THE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건강할때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건강보험</a:t>
            </a:r>
            <a:endParaRPr lang="en-US" altLang="ko-KR"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Helvetic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6455491"/>
            <a:ext cx="8482145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0686" latinLnBrk="1" hangingPunct="1">
              <a:defRPr/>
            </a:pP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*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각 해당 특약 가입시 보장이며 기타 자세한 사항은 약관 및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상품설명서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참조 바랍니다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위 상품은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만기시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만기환급금이 없는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순수보장형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상품이며 중도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해지시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원금손실이 있을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 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갱신형상품의 경우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보험료가 인상될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85741014-0F65-4052-B979-23EBE3A9F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057577"/>
              </p:ext>
            </p:extLst>
          </p:nvPr>
        </p:nvGraphicFramePr>
        <p:xfrm>
          <a:off x="1997058" y="2389672"/>
          <a:ext cx="4761154" cy="326111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28267">
                  <a:extLst>
                    <a:ext uri="{9D8B030D-6E8A-4147-A177-3AD203B41FA5}">
                      <a16:colId xmlns:a16="http://schemas.microsoft.com/office/drawing/2014/main" val="2613779677"/>
                    </a:ext>
                  </a:extLst>
                </a:gridCol>
                <a:gridCol w="3132887">
                  <a:extLst>
                    <a:ext uri="{9D8B030D-6E8A-4147-A177-3AD203B41FA5}">
                      <a16:colId xmlns:a16="http://schemas.microsoft.com/office/drawing/2014/main" val="3507150853"/>
                    </a:ext>
                  </a:extLst>
                </a:gridCol>
              </a:tblGrid>
              <a:tr h="424961">
                <a:tc rowSpan="2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i="0" u="none" strike="noStrike" spc="0" dirty="0">
                          <a:solidFill>
                            <a:srgbClr val="FFFF00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성별</a:t>
                      </a:r>
                    </a:p>
                  </a:txBody>
                  <a:tcPr marL="4330" marR="4330" marT="4763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u="none" strike="noStrike" spc="0" dirty="0">
                          <a:solidFill>
                            <a:srgbClr val="FFFFFF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THE</a:t>
                      </a:r>
                      <a:r>
                        <a:rPr lang="ko-KR" altLang="en-US" sz="1400" u="none" strike="noStrike" spc="0" dirty="0" err="1">
                          <a:solidFill>
                            <a:srgbClr val="FFFFFF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건강할때건강보험</a:t>
                      </a:r>
                      <a:endParaRPr lang="ko-KR" altLang="en-US" sz="1400" b="0" i="0" u="none" strike="noStrike" spc="0" dirty="0">
                        <a:solidFill>
                          <a:srgbClr val="FFFFFF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239" marR="5239" marT="4763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0597888"/>
                  </a:ext>
                </a:extLst>
              </a:tr>
              <a:tr h="333789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spc="0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3936" marR="3936" marT="4763" marB="0" anchor="ctr"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spc="0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10</a:t>
                      </a:r>
                      <a:r>
                        <a:rPr lang="ko-KR" altLang="en-US" sz="1400" u="none" strike="noStrike" spc="0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년 고지형</a:t>
                      </a:r>
                      <a:endParaRPr lang="ko-KR" altLang="en-US" sz="1400" b="0" i="0" u="none" strike="noStrike" spc="0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239" marR="5239" marT="4763" marB="0" anchor="ctr">
                    <a:lnL w="12700" cmpd="sng">
                      <a:noFill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ED0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3586724"/>
                  </a:ext>
                </a:extLst>
              </a:tr>
              <a:tr h="1251180">
                <a:tc>
                  <a:txBody>
                    <a:bodyPr/>
                    <a:lstStyle/>
                    <a:p>
                      <a:pPr marL="0" marR="0" indent="0" algn="ctr" defTabSz="18288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6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남자</a:t>
                      </a:r>
                      <a:endParaRPr lang="en-US" altLang="ko-KR" sz="16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5239" marR="5239" marT="4763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8288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80,440</a:t>
                      </a:r>
                      <a:r>
                        <a:rPr lang="ko-KR" alt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원</a:t>
                      </a:r>
                      <a:endParaRPr lang="en-US" altLang="ko-KR" sz="2800" b="0" i="0" u="none" strike="noStrike" cap="none" spc="0" baseline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5239" marR="5239" marT="4763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577378"/>
                  </a:ext>
                </a:extLst>
              </a:tr>
              <a:tr h="1251180">
                <a:tc>
                  <a:txBody>
                    <a:bodyPr/>
                    <a:lstStyle/>
                    <a:p>
                      <a:pPr marL="0" marR="0" indent="0" algn="ctr" defTabSz="18288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60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여자</a:t>
                      </a:r>
                      <a:endParaRPr lang="en-US" altLang="ko-KR" sz="1600" b="0" i="0" u="none" strike="noStrike" cap="none" spc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5239" marR="5239" marT="4763" marB="0"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8288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65,130</a:t>
                      </a:r>
                      <a:r>
                        <a:rPr lang="ko-KR" alt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원</a:t>
                      </a:r>
                      <a:endParaRPr lang="en-US" altLang="ko-KR" sz="2800" b="0" i="0" u="none" strike="noStrike" cap="none" spc="0" baseline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5239" marR="5239" marT="4763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9643681"/>
                  </a:ext>
                </a:extLst>
              </a:tr>
            </a:tbl>
          </a:graphicData>
        </a:graphic>
      </p:graphicFrame>
      <p:sp>
        <p:nvSpPr>
          <p:cNvPr id="46" name="TextBox 45">
            <a:extLst>
              <a:ext uri="{FF2B5EF4-FFF2-40B4-BE49-F238E27FC236}">
                <a16:creationId xmlns:a16="http://schemas.microsoft.com/office/drawing/2014/main" id="{9DB07AC0-70FB-4C06-9C83-F5DBF30EEB8F}"/>
              </a:ext>
            </a:extLst>
          </p:cNvPr>
          <p:cNvSpPr txBox="1"/>
          <p:nvPr/>
        </p:nvSpPr>
        <p:spPr>
          <a:xfrm>
            <a:off x="392817" y="5766805"/>
            <a:ext cx="11406367" cy="6392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>
              <a:defRPr/>
            </a:pPr>
            <a:r>
              <a:rPr lang="ko-KR" altLang="en-US" sz="3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기존 다사랑통합보험 比</a:t>
            </a:r>
            <a:r>
              <a:rPr lang="en-US" altLang="ko-KR" sz="3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10</a:t>
            </a:r>
            <a:r>
              <a:rPr lang="ko-KR" altLang="en-US" sz="3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년 고지형 </a:t>
            </a:r>
            <a:r>
              <a:rPr lang="ko-KR" altLang="en-US" sz="3600" b="1" dirty="0">
                <a:solidFill>
                  <a:srgbClr val="00206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약</a:t>
            </a:r>
            <a:r>
              <a:rPr lang="en-US" altLang="ko-KR" sz="3600" b="1" dirty="0">
                <a:solidFill>
                  <a:srgbClr val="00206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17% </a:t>
            </a:r>
            <a:r>
              <a:rPr lang="ko-KR" altLang="en-US" sz="3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할인</a:t>
            </a:r>
            <a:r>
              <a:rPr lang="en-US" altLang="ko-KR" sz="3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23858838-752A-469E-90A3-A8DD2073E02C}"/>
              </a:ext>
            </a:extLst>
          </p:cNvPr>
          <p:cNvSpPr/>
          <p:nvPr/>
        </p:nvSpPr>
        <p:spPr>
          <a:xfrm>
            <a:off x="3649811" y="2397740"/>
            <a:ext cx="3108401" cy="3224366"/>
          </a:xfrm>
          <a:prstGeom prst="rect">
            <a:avLst/>
          </a:prstGeom>
          <a:noFill/>
          <a:ln w="38100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endParaRPr lang="ko-KR" altLang="en-US" sz="2700" spc="-150" dirty="0">
              <a:solidFill>
                <a:srgbClr val="FFFFFF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D1CBF43B-E323-43A3-8766-0C23749E68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875716"/>
              </p:ext>
            </p:extLst>
          </p:nvPr>
        </p:nvGraphicFramePr>
        <p:xfrm>
          <a:off x="8303422" y="2392180"/>
          <a:ext cx="1908203" cy="326111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08203">
                  <a:extLst>
                    <a:ext uri="{9D8B030D-6E8A-4147-A177-3AD203B41FA5}">
                      <a16:colId xmlns:a16="http://schemas.microsoft.com/office/drawing/2014/main" val="3773103408"/>
                    </a:ext>
                  </a:extLst>
                </a:gridCol>
              </a:tblGrid>
              <a:tr h="424961">
                <a:tc>
                  <a:txBody>
                    <a:bodyPr/>
                    <a:lstStyle/>
                    <a:p>
                      <a:pPr marL="0" marR="0" lvl="0" indent="0" algn="ctr" defTabSz="18288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u="none" strike="noStrike" spc="0" dirty="0" err="1">
                          <a:solidFill>
                            <a:srgbClr val="FFFFFF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다사랑통합</a:t>
                      </a:r>
                      <a:endParaRPr lang="ko-KR" altLang="en-US" sz="1100" b="0" i="0" u="none" strike="noStrike" spc="0" dirty="0">
                        <a:solidFill>
                          <a:srgbClr val="FFFFFF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239" marR="5239" marT="4763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6235722"/>
                  </a:ext>
                </a:extLst>
              </a:tr>
              <a:tr h="3337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5</a:t>
                      </a:r>
                      <a:r>
                        <a:rPr lang="ko-KR" altLang="en-US" sz="14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년</a:t>
                      </a:r>
                    </a:p>
                  </a:txBody>
                  <a:tcPr marL="5239" marR="5239" marT="4763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7641778"/>
                  </a:ext>
                </a:extLst>
              </a:tr>
              <a:tr h="1251180">
                <a:tc>
                  <a:txBody>
                    <a:bodyPr/>
                    <a:lstStyle/>
                    <a:p>
                      <a:pPr marL="0" marR="0" indent="0" algn="ctr" defTabSz="18288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200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94,840</a:t>
                      </a:r>
                      <a:r>
                        <a:rPr lang="ko-KR" altLang="en-US" sz="200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원</a:t>
                      </a:r>
                      <a:endParaRPr lang="en-US" altLang="ko-KR" sz="2000" b="0" i="0" u="none" strike="noStrike" cap="none" spc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5239" marR="5239" marT="4763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565639"/>
                  </a:ext>
                </a:extLst>
              </a:tr>
              <a:tr h="1251180">
                <a:tc>
                  <a:txBody>
                    <a:bodyPr/>
                    <a:lstStyle/>
                    <a:p>
                      <a:pPr marL="0" marR="0" indent="0" algn="ctr" defTabSz="18288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200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78,230</a:t>
                      </a:r>
                      <a:r>
                        <a:rPr lang="ko-KR" altLang="en-US" sz="200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원</a:t>
                      </a:r>
                      <a:endParaRPr lang="en-US" altLang="ko-KR" sz="2000" b="0" i="0" u="none" strike="noStrike" cap="none" spc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5239" marR="5239" marT="4763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191192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0FCA155-8F30-4804-B977-5AF429B71E65}"/>
              </a:ext>
            </a:extLst>
          </p:cNvPr>
          <p:cNvSpPr txBox="1"/>
          <p:nvPr/>
        </p:nvSpPr>
        <p:spPr>
          <a:xfrm>
            <a:off x="2047413" y="2052043"/>
            <a:ext cx="8302577" cy="332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맑은 고딕"/>
              </a:rPr>
              <a:t>*20</a:t>
            </a:r>
            <a:r>
              <a:rPr lang="ko-KR" altLang="en-US" sz="1050" dirty="0" err="1"/>
              <a:t>년납</a:t>
            </a:r>
            <a:r>
              <a:rPr lang="en-US" altLang="ko-KR" sz="1050" dirty="0"/>
              <a:t>100</a:t>
            </a:r>
            <a:r>
              <a:rPr lang="ko-KR" altLang="en-US" sz="1050" dirty="0" err="1"/>
              <a:t>세만기</a:t>
            </a:r>
            <a:r>
              <a:rPr lang="en-US" altLang="ko-KR" sz="1050" dirty="0"/>
              <a:t>,</a:t>
            </a:r>
            <a:r>
              <a:rPr lang="ko-KR" altLang="en-US" sz="1050" dirty="0" err="1"/>
              <a:t>해약환급금미지급형</a:t>
            </a:r>
            <a:r>
              <a:rPr lang="en-US" altLang="ko-KR" sz="1050" dirty="0"/>
              <a:t>V2,40</a:t>
            </a:r>
            <a:r>
              <a:rPr lang="ko-KR" altLang="en-US" sz="1050" dirty="0"/>
              <a:t>세</a:t>
            </a:r>
            <a:r>
              <a:rPr lang="en-US" altLang="ko-KR" sz="1050" dirty="0"/>
              <a:t>,</a:t>
            </a:r>
            <a:r>
              <a:rPr kumimoji="0" lang="ko-KR" altLang="en-US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맑은 고딕"/>
              </a:rPr>
              <a:t>암</a:t>
            </a:r>
            <a:r>
              <a:rPr kumimoji="0" lang="en-US" altLang="ko-KR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맑은 고딕"/>
              </a:rPr>
              <a:t>5</a:t>
            </a:r>
            <a:r>
              <a:rPr kumimoji="0" lang="ko-KR" altLang="en-US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맑은 고딕"/>
              </a:rPr>
              <a:t>천</a:t>
            </a:r>
            <a:r>
              <a:rPr kumimoji="0" lang="en-US" altLang="ko-KR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맑은 고딕"/>
              </a:rPr>
              <a:t>,</a:t>
            </a:r>
            <a:r>
              <a:rPr kumimoji="0" lang="ko-KR" altLang="en-US" sz="105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맑은 고딕"/>
              </a:rPr>
              <a:t>유사암</a:t>
            </a:r>
            <a:r>
              <a:rPr kumimoji="0" lang="en-US" altLang="ko-KR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맑은 고딕"/>
              </a:rPr>
              <a:t>1</a:t>
            </a:r>
            <a:r>
              <a:rPr kumimoji="0" lang="ko-KR" altLang="en-US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맑은 고딕"/>
              </a:rPr>
              <a:t>천</a:t>
            </a:r>
            <a:r>
              <a:rPr kumimoji="0" lang="en-US" altLang="ko-KR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맑은 고딕"/>
              </a:rPr>
              <a:t>,</a:t>
            </a:r>
            <a:r>
              <a:rPr kumimoji="0" lang="ko-KR" altLang="en-US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맑은 고딕"/>
              </a:rPr>
              <a:t>뇌혈관질환진단비</a:t>
            </a:r>
            <a:r>
              <a:rPr lang="en-US" altLang="ko-KR" sz="1050" dirty="0"/>
              <a:t>/</a:t>
            </a:r>
            <a:r>
              <a:rPr lang="ko-KR" altLang="en-US" sz="1050" dirty="0" err="1"/>
              <a:t>허혈심장질환진단비</a:t>
            </a:r>
            <a:r>
              <a:rPr lang="ko-KR" altLang="en-US" sz="1050" dirty="0"/>
              <a:t> 각 </a:t>
            </a:r>
            <a:r>
              <a:rPr lang="en-US" altLang="ko-KR" sz="1050" dirty="0"/>
              <a:t>2</a:t>
            </a:r>
            <a:r>
              <a:rPr lang="ko-KR" altLang="en-US" sz="1050" dirty="0"/>
              <a:t>천만원</a:t>
            </a:r>
            <a:r>
              <a:rPr kumimoji="0" lang="ko-KR" altLang="en-US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맑은 고딕"/>
              </a:rPr>
              <a:t> 가입</a:t>
            </a:r>
            <a:r>
              <a:rPr lang="en-US" altLang="ko-KR" sz="1050" dirty="0"/>
              <a:t> </a:t>
            </a:r>
            <a:r>
              <a:rPr lang="ko-KR" altLang="en-US" sz="1050" dirty="0"/>
              <a:t>기준</a:t>
            </a:r>
            <a:endParaRPr kumimoji="0" lang="ko-KR" altLang="en-US" sz="105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맑은 고딕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4AD13905-680E-4865-9646-BE49A745DC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10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69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직선 연결선 53"/>
          <p:cNvCxnSpPr/>
          <p:nvPr/>
        </p:nvCxnSpPr>
        <p:spPr>
          <a:xfrm>
            <a:off x="4205176" y="2733643"/>
            <a:ext cx="1657350" cy="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527540" y="140495"/>
            <a:ext cx="100083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1" hangingPunct="1">
              <a:defRPr/>
            </a:pP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무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)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흥국생명 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다사랑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THE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건강할때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건강보험</a:t>
            </a:r>
            <a:endParaRPr lang="en-US" altLang="ko-KR"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Helvetic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6455491"/>
            <a:ext cx="8482145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0686" latinLnBrk="1" hangingPunct="1">
              <a:defRPr/>
            </a:pP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*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각 해당 특약 가입시 보장이며 기타 자세한 사항은 약관 및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상품설명서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참조 바랍니다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위 상품은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만기시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만기환급금이 없는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순수보장형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상품이며 중도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해지시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원금손실이 있을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 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갱신형상품의 경우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보험료가 인상될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23858838-752A-469E-90A3-A8DD2073E02C}"/>
              </a:ext>
            </a:extLst>
          </p:cNvPr>
          <p:cNvSpPr/>
          <p:nvPr/>
        </p:nvSpPr>
        <p:spPr>
          <a:xfrm>
            <a:off x="7844568" y="7867066"/>
            <a:ext cx="1440751" cy="335244"/>
          </a:xfrm>
          <a:prstGeom prst="rect">
            <a:avLst/>
          </a:prstGeom>
          <a:noFill/>
          <a:ln w="76200" cap="flat">
            <a:solidFill>
              <a:srgbClr val="E5007F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endParaRPr lang="ko-KR" altLang="en-US" sz="2700" spc="-150" dirty="0">
              <a:solidFill>
                <a:srgbClr val="FFFFFF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23858838-752A-469E-90A3-A8DD2073E02C}"/>
              </a:ext>
            </a:extLst>
          </p:cNvPr>
          <p:cNvSpPr/>
          <p:nvPr/>
        </p:nvSpPr>
        <p:spPr>
          <a:xfrm rot="10800000">
            <a:off x="10562123" y="7849481"/>
            <a:ext cx="1237061" cy="335244"/>
          </a:xfrm>
          <a:prstGeom prst="rect">
            <a:avLst/>
          </a:prstGeom>
          <a:noFill/>
          <a:ln w="76200" cap="flat">
            <a:solidFill>
              <a:srgbClr val="E5007F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endParaRPr lang="ko-KR" altLang="en-US" sz="2700" spc="-150" dirty="0">
              <a:solidFill>
                <a:srgbClr val="FFFFFF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E68C48-6E8F-46D1-885D-90AC4760A8B2}"/>
              </a:ext>
            </a:extLst>
          </p:cNvPr>
          <p:cNvSpPr txBox="1"/>
          <p:nvPr/>
        </p:nvSpPr>
        <p:spPr>
          <a:xfrm>
            <a:off x="24969" y="861387"/>
            <a:ext cx="12142063" cy="10014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5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흥국생명은 인기특약 </a:t>
            </a:r>
            <a:r>
              <a:rPr kumimoji="0" lang="en-US" altLang="ko-KR" sz="54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THE</a:t>
            </a:r>
            <a:r>
              <a:rPr kumimoji="0" lang="ko-KR" altLang="en-US" sz="54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건강</a:t>
            </a:r>
            <a:r>
              <a:rPr kumimoji="0" lang="ko-KR" altLang="en-US" sz="5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탑재</a:t>
            </a:r>
            <a:r>
              <a:rPr lang="en-US" altLang="ko-KR" sz="54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  <a:endParaRPr kumimoji="0" lang="ko-KR" altLang="en-US" sz="5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C27F96C-809E-408D-AC38-6999D8F1E507}"/>
              </a:ext>
            </a:extLst>
          </p:cNvPr>
          <p:cNvGrpSpPr/>
          <p:nvPr/>
        </p:nvGrpSpPr>
        <p:grpSpPr>
          <a:xfrm>
            <a:off x="4499990" y="2129285"/>
            <a:ext cx="3226168" cy="1620648"/>
            <a:chOff x="5414399" y="1849581"/>
            <a:chExt cx="3226168" cy="1620648"/>
          </a:xfrm>
        </p:grpSpPr>
        <p:sp>
          <p:nvSpPr>
            <p:cNvPr id="14" name="사각형: 둥근 모서리 5">
              <a:extLst>
                <a:ext uri="{FF2B5EF4-FFF2-40B4-BE49-F238E27FC236}">
                  <a16:creationId xmlns:a16="http://schemas.microsoft.com/office/drawing/2014/main" id="{81C0DB15-C3ED-451A-AD99-25FAA18F228C}"/>
                </a:ext>
              </a:extLst>
            </p:cNvPr>
            <p:cNvSpPr/>
            <p:nvPr/>
          </p:nvSpPr>
          <p:spPr>
            <a:xfrm>
              <a:off x="5414399" y="1849581"/>
              <a:ext cx="3226168" cy="1620648"/>
            </a:xfrm>
            <a:prstGeom prst="roundRect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8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26CEA6C-9899-4274-93C3-2B82228D7AE0}"/>
                </a:ext>
              </a:extLst>
            </p:cNvPr>
            <p:cNvSpPr txBox="1"/>
            <p:nvPr/>
          </p:nvSpPr>
          <p:spPr>
            <a:xfrm>
              <a:off x="5429688" y="1966731"/>
              <a:ext cx="3203464" cy="601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중입자방사선치료</a:t>
              </a:r>
              <a:endParaRPr kumimoji="0" lang="en-US" altLang="ko-KR" sz="2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2E67858-3260-4756-9587-327598FD5F53}"/>
                </a:ext>
              </a:extLst>
            </p:cNvPr>
            <p:cNvSpPr txBox="1"/>
            <p:nvPr/>
          </p:nvSpPr>
          <p:spPr>
            <a:xfrm>
              <a:off x="5479517" y="2482278"/>
              <a:ext cx="1006451" cy="9091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꿈의</a:t>
              </a:r>
              <a:endPara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암치료</a:t>
              </a:r>
              <a:endPara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4204CAE-A421-440F-A229-0F50CDD60264}"/>
                </a:ext>
              </a:extLst>
            </p:cNvPr>
            <p:cNvSpPr txBox="1"/>
            <p:nvPr/>
          </p:nvSpPr>
          <p:spPr>
            <a:xfrm>
              <a:off x="6126789" y="2458808"/>
              <a:ext cx="2506364" cy="10014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5</a:t>
              </a:r>
              <a:r>
                <a:rPr kumimoji="0" lang="ko-KR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천만</a:t>
              </a:r>
              <a:r>
                <a:rPr kumimoji="0" lang="en-US" altLang="ko-KR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!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0E42797-0B8F-4D89-8DD0-E59370321730}"/>
              </a:ext>
            </a:extLst>
          </p:cNvPr>
          <p:cNvGrpSpPr/>
          <p:nvPr/>
        </p:nvGrpSpPr>
        <p:grpSpPr>
          <a:xfrm>
            <a:off x="7608036" y="1901562"/>
            <a:ext cx="3488046" cy="1943839"/>
            <a:chOff x="8522445" y="1621858"/>
            <a:chExt cx="3488046" cy="1943839"/>
          </a:xfrm>
        </p:grpSpPr>
        <p:sp>
          <p:nvSpPr>
            <p:cNvPr id="25" name="사각형: 둥근 모서리 5">
              <a:extLst>
                <a:ext uri="{FF2B5EF4-FFF2-40B4-BE49-F238E27FC236}">
                  <a16:creationId xmlns:a16="http://schemas.microsoft.com/office/drawing/2014/main" id="{98E5C280-6631-4D3A-B80D-C31E146F6903}"/>
                </a:ext>
              </a:extLst>
            </p:cNvPr>
            <p:cNvSpPr/>
            <p:nvPr/>
          </p:nvSpPr>
          <p:spPr>
            <a:xfrm>
              <a:off x="8784323" y="1849581"/>
              <a:ext cx="3226168" cy="1620647"/>
            </a:xfrm>
            <a:prstGeom prst="roundRect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8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07B74F3-ABFA-468C-8CD6-6868BFB8D45F}"/>
                </a:ext>
              </a:extLst>
            </p:cNvPr>
            <p:cNvSpPr txBox="1"/>
            <p:nvPr/>
          </p:nvSpPr>
          <p:spPr>
            <a:xfrm>
              <a:off x="8799612" y="1966731"/>
              <a:ext cx="3203464" cy="6013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원</a:t>
              </a:r>
              <a:r>
                <a:rPr kumimoji="0" lang="en-US" altLang="ko-KR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,</a:t>
              </a:r>
              <a:r>
                <a:rPr kumimoji="0" lang="ko-KR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투</a:t>
              </a:r>
              <a:r>
                <a:rPr kumimoji="0" lang="en-US" altLang="ko-KR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,</a:t>
              </a:r>
              <a:r>
                <a:rPr kumimoji="0" lang="ko-KR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쓰리 </a:t>
              </a:r>
              <a:r>
                <a:rPr kumimoji="0" lang="ko-KR" altLang="en-US" sz="2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암진단</a:t>
              </a:r>
              <a:endParaRPr kumimoji="0" lang="en-US" altLang="ko-KR" sz="2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73417CE-D71F-4839-A0A6-27565228A1C9}"/>
                </a:ext>
              </a:extLst>
            </p:cNvPr>
            <p:cNvSpPr txBox="1"/>
            <p:nvPr/>
          </p:nvSpPr>
          <p:spPr>
            <a:xfrm>
              <a:off x="8715879" y="2410360"/>
              <a:ext cx="1006451" cy="11553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원발</a:t>
              </a:r>
              <a:endPara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전이</a:t>
              </a:r>
              <a:endPara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재발</a:t>
              </a:r>
              <a:endPara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잔여</a:t>
              </a:r>
              <a:endPara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1F40E92-739D-4E0F-8FBC-A008A47B6D2F}"/>
                </a:ext>
              </a:extLst>
            </p:cNvPr>
            <p:cNvSpPr txBox="1"/>
            <p:nvPr/>
          </p:nvSpPr>
          <p:spPr>
            <a:xfrm>
              <a:off x="9330253" y="2520452"/>
              <a:ext cx="2672824" cy="10014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54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3</a:t>
              </a:r>
              <a:r>
                <a:rPr kumimoji="0" lang="ko-KR" altLang="en-US" sz="54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번보장</a:t>
              </a:r>
              <a:r>
                <a:rPr kumimoji="0" lang="en-US" altLang="ko-KR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!</a:t>
              </a:r>
            </a:p>
          </p:txBody>
        </p:sp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FCDB6F8D-868C-4A0D-9981-B545EB92D8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22445" y="1621858"/>
              <a:ext cx="696659" cy="651788"/>
            </a:xfrm>
            <a:prstGeom prst="rect">
              <a:avLst/>
            </a:prstGeom>
          </p:spPr>
        </p:pic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59ACDA68-5BC9-49E0-A148-83BDE201F336}"/>
              </a:ext>
            </a:extLst>
          </p:cNvPr>
          <p:cNvGrpSpPr/>
          <p:nvPr/>
        </p:nvGrpSpPr>
        <p:grpSpPr>
          <a:xfrm>
            <a:off x="929891" y="1901562"/>
            <a:ext cx="3589314" cy="1848371"/>
            <a:chOff x="1844300" y="997913"/>
            <a:chExt cx="3589314" cy="1848371"/>
          </a:xfrm>
        </p:grpSpPr>
        <p:sp>
          <p:nvSpPr>
            <p:cNvPr id="34" name="사각형: 둥근 모서리 5">
              <a:extLst>
                <a:ext uri="{FF2B5EF4-FFF2-40B4-BE49-F238E27FC236}">
                  <a16:creationId xmlns:a16="http://schemas.microsoft.com/office/drawing/2014/main" id="{A6724C9A-C3B7-4EF8-BF9F-2FEB02E264DD}"/>
                </a:ext>
              </a:extLst>
            </p:cNvPr>
            <p:cNvSpPr/>
            <p:nvPr/>
          </p:nvSpPr>
          <p:spPr>
            <a:xfrm>
              <a:off x="2044473" y="1225636"/>
              <a:ext cx="3226168" cy="1620648"/>
            </a:xfrm>
            <a:prstGeom prst="roundRect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8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1BC75AE-0935-4511-B8DF-4CAA41D630E9}"/>
                </a:ext>
              </a:extLst>
            </p:cNvPr>
            <p:cNvSpPr txBox="1"/>
            <p:nvPr/>
          </p:nvSpPr>
          <p:spPr>
            <a:xfrm>
              <a:off x="2059762" y="1342786"/>
              <a:ext cx="3203464" cy="601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전이암생활자금</a:t>
              </a:r>
              <a:endParaRPr kumimoji="0" lang="en-US" altLang="ko-KR" sz="2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BF4609FF-7B55-4FEC-B184-505C65298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4300" y="997913"/>
              <a:ext cx="696659" cy="651788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912A844-0190-4A64-8C71-9951E1A98956}"/>
                </a:ext>
              </a:extLst>
            </p:cNvPr>
            <p:cNvSpPr txBox="1"/>
            <p:nvPr/>
          </p:nvSpPr>
          <p:spPr>
            <a:xfrm>
              <a:off x="2037414" y="1904791"/>
              <a:ext cx="1250405" cy="7860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종신보장</a:t>
              </a:r>
              <a:endPara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(</a:t>
              </a:r>
              <a:r>
                <a:rPr lang="ko-KR" altLang="en-US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월 </a:t>
              </a:r>
              <a:r>
                <a:rPr lang="en-US" altLang="ko-KR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</a:t>
              </a:r>
              <a:r>
                <a:rPr lang="ko-KR" altLang="en-US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회</a:t>
              </a:r>
              <a:r>
                <a:rPr lang="en-US" altLang="ko-KR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</a:t>
              </a:r>
              <a:r>
                <a:rPr lang="ko-KR" altLang="en-US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한</a:t>
              </a:r>
              <a:r>
                <a:rPr lang="en-US" altLang="ko-KR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)</a:t>
              </a:r>
              <a:endParaRPr kumimoji="0" lang="en-US" altLang="ko-KR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D0E221A-4A0C-4FFD-AE83-F795F6BA426A}"/>
                </a:ext>
              </a:extLst>
            </p:cNvPr>
            <p:cNvSpPr txBox="1"/>
            <p:nvPr/>
          </p:nvSpPr>
          <p:spPr>
            <a:xfrm>
              <a:off x="3013209" y="1844041"/>
              <a:ext cx="2420405" cy="10014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100</a:t>
              </a:r>
              <a:r>
                <a:rPr kumimoji="0" lang="ko-KR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만</a:t>
              </a:r>
              <a:r>
                <a:rPr kumimoji="0" lang="en-US" altLang="ko-KR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!</a:t>
              </a: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6A3C86FF-CC50-4B7F-BBB2-26E2F849B4C4}"/>
              </a:ext>
            </a:extLst>
          </p:cNvPr>
          <p:cNvGrpSpPr/>
          <p:nvPr/>
        </p:nvGrpSpPr>
        <p:grpSpPr>
          <a:xfrm>
            <a:off x="1144775" y="3936427"/>
            <a:ext cx="9949365" cy="1695728"/>
            <a:chOff x="2044473" y="1225636"/>
            <a:chExt cx="3226168" cy="1695728"/>
          </a:xfrm>
        </p:grpSpPr>
        <p:sp>
          <p:nvSpPr>
            <p:cNvPr id="40" name="사각형: 둥근 모서리 5">
              <a:extLst>
                <a:ext uri="{FF2B5EF4-FFF2-40B4-BE49-F238E27FC236}">
                  <a16:creationId xmlns:a16="http://schemas.microsoft.com/office/drawing/2014/main" id="{A2D5D684-E447-4FE1-8064-99D92584BD7D}"/>
                </a:ext>
              </a:extLst>
            </p:cNvPr>
            <p:cNvSpPr/>
            <p:nvPr/>
          </p:nvSpPr>
          <p:spPr>
            <a:xfrm>
              <a:off x="2044473" y="1225636"/>
              <a:ext cx="3226168" cy="1620648"/>
            </a:xfrm>
            <a:prstGeom prst="roundRect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8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260B8D4-22BC-4C11-B936-7BDA53380686}"/>
                </a:ext>
              </a:extLst>
            </p:cNvPr>
            <p:cNvSpPr txBox="1"/>
            <p:nvPr/>
          </p:nvSpPr>
          <p:spPr>
            <a:xfrm>
              <a:off x="2059762" y="1342786"/>
              <a:ext cx="3203464" cy="601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상급종합병원</a:t>
              </a:r>
              <a:r>
                <a:rPr kumimoji="0" lang="en-US" altLang="ko-KR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,</a:t>
              </a:r>
              <a:r>
                <a:rPr kumimoji="0" lang="ko-KR" altLang="en-US" sz="2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국립암센터</a:t>
              </a:r>
              <a:r>
                <a:rPr kumimoji="0" lang="ko-KR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 암주요치료비</a:t>
              </a:r>
              <a:endParaRPr kumimoji="0" lang="en-US" altLang="ko-KR" sz="2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FDC7330-51DF-40FD-A1E3-EB52F29C113A}"/>
                </a:ext>
              </a:extLst>
            </p:cNvPr>
            <p:cNvSpPr txBox="1"/>
            <p:nvPr/>
          </p:nvSpPr>
          <p:spPr>
            <a:xfrm>
              <a:off x="3425083" y="1827582"/>
              <a:ext cx="854044" cy="10937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10</a:t>
              </a:r>
              <a:r>
                <a:rPr kumimoji="0" lang="ko-KR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년보장</a:t>
              </a:r>
              <a:endParaRPr kumimoji="0" lang="en-US" altLang="ko-KR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(</a:t>
              </a:r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연간</a:t>
              </a:r>
              <a:r>
                <a:rPr lang="en-US" altLang="ko-KR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</a:t>
              </a:r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회한</a:t>
              </a:r>
              <a:r>
                <a:rPr lang="en-US" altLang="ko-KR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)</a:t>
              </a:r>
              <a:endPara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D28A4F0-F51E-4930-A737-26D83A1299FD}"/>
                </a:ext>
              </a:extLst>
            </p:cNvPr>
            <p:cNvSpPr txBox="1"/>
            <p:nvPr/>
          </p:nvSpPr>
          <p:spPr>
            <a:xfrm>
              <a:off x="4204069" y="1866395"/>
              <a:ext cx="771215" cy="8276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5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3</a:t>
              </a:r>
              <a:r>
                <a:rPr lang="ko-KR" altLang="en-US" sz="5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천만</a:t>
              </a:r>
              <a:r>
                <a:rPr kumimoji="0" lang="en-US" altLang="ko-KR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!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5425039-07D9-4BDA-B56D-ECA205F238D8}"/>
                </a:ext>
              </a:extLst>
            </p:cNvPr>
            <p:cNvSpPr txBox="1"/>
            <p:nvPr/>
          </p:nvSpPr>
          <p:spPr>
            <a:xfrm>
              <a:off x="2181117" y="1827582"/>
              <a:ext cx="1375447" cy="9091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암환자 </a:t>
              </a:r>
              <a:r>
                <a:rPr kumimoji="0" lang="en-US" altLang="ko-KR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10</a:t>
              </a:r>
              <a:r>
                <a:rPr lang="ko-KR" altLang="en-US" sz="2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명 중 </a:t>
              </a:r>
              <a:r>
                <a:rPr lang="en-US" altLang="ko-KR" sz="2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7</a:t>
              </a:r>
              <a:r>
                <a:rPr lang="ko-KR" altLang="en-US" sz="2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명</a:t>
              </a:r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은</a:t>
              </a:r>
              <a:endParaRPr lang="en-US" altLang="ko-KR" sz="2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상급종합병원에 간다</a:t>
              </a:r>
              <a:endPara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E759DB6-A017-4821-ADD4-4971E9A0C296}"/>
                </a:ext>
              </a:extLst>
            </p:cNvPr>
            <p:cNvSpPr txBox="1"/>
            <p:nvPr/>
          </p:nvSpPr>
          <p:spPr>
            <a:xfrm>
              <a:off x="2300472" y="2589319"/>
              <a:ext cx="1136733" cy="2528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출처</a:t>
              </a:r>
              <a:r>
                <a:rPr kumimoji="0" lang="en-US" altLang="ko-KR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:</a:t>
              </a:r>
              <a:r>
                <a:rPr kumimoji="0" lang="ko-KR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국민건강보험공단</a:t>
              </a:r>
              <a:r>
                <a:rPr kumimoji="0" lang="en-US" altLang="ko-KR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[2015</a:t>
              </a:r>
              <a:r>
                <a:rPr kumimoji="0" lang="ko-KR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년부터 </a:t>
              </a:r>
              <a:r>
                <a:rPr kumimoji="0" lang="en-US" altLang="ko-KR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2020</a:t>
              </a:r>
              <a:r>
                <a:rPr lang="ko-KR" altLang="en-US" sz="7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</a:rPr>
                <a:t>년</a:t>
              </a:r>
              <a:r>
                <a:rPr kumimoji="0" lang="en-US" altLang="ko-KR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8</a:t>
              </a:r>
              <a:r>
                <a:rPr kumimoji="0" lang="ko-KR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월까지의 국내 의료기관 종별 암환자 수</a:t>
              </a:r>
              <a:endParaRPr kumimoji="0" lang="en-US" altLang="ko-KR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endParaRPr>
            </a:p>
          </p:txBody>
        </p:sp>
      </p:grp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6E59997-1623-4C5C-A381-144487037E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11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06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직선 연결선 53"/>
          <p:cNvCxnSpPr/>
          <p:nvPr/>
        </p:nvCxnSpPr>
        <p:spPr>
          <a:xfrm>
            <a:off x="4205176" y="2733643"/>
            <a:ext cx="1657350" cy="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527540" y="140495"/>
            <a:ext cx="100083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1" hangingPunct="1">
              <a:defRPr/>
            </a:pP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무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)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흥국생명 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다사랑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THE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건강할때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건강보험</a:t>
            </a:r>
            <a:endParaRPr lang="en-US" altLang="ko-KR"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Helvetic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6455491"/>
            <a:ext cx="8482145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0686" latinLnBrk="1" hangingPunct="1">
              <a:defRPr/>
            </a:pP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*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각 해당 특약 가입시 보장이며 기타 자세한 사항은 약관 및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상품설명서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참조 바랍니다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위 상품은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만기시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만기환급금이 없는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순수보장형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상품이며 중도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해지시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원금손실이 있을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 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갱신형상품의 경우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보험료가 인상될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256C58A-B270-48F0-A5FC-5DE55503A823}"/>
              </a:ext>
            </a:extLst>
          </p:cNvPr>
          <p:cNvSpPr txBox="1"/>
          <p:nvPr/>
        </p:nvSpPr>
        <p:spPr>
          <a:xfrm>
            <a:off x="58596" y="5949723"/>
            <a:ext cx="12074809" cy="7623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4400" b="1" dirty="0">
                <a:solidFill>
                  <a:schemeClr val="tx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건강할 때 미리 준비해야</a:t>
            </a:r>
            <a:r>
              <a:rPr lang="en-US" altLang="ko-KR" sz="4400" b="1" dirty="0">
                <a:solidFill>
                  <a:schemeClr val="tx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  <a:r>
              <a:rPr lang="ko-KR" altLang="en-US" sz="44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종신생활비</a:t>
            </a:r>
            <a:r>
              <a:rPr lang="ko-KR" altLang="en-US" sz="4400" b="1" dirty="0">
                <a:solidFill>
                  <a:schemeClr val="tx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로 더 큰 보장</a:t>
            </a:r>
            <a:r>
              <a:rPr lang="en-US" altLang="ko-KR" sz="4400" b="1" dirty="0">
                <a:solidFill>
                  <a:schemeClr val="tx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  <a:endParaRPr lang="en-US" altLang="ko-KR" sz="44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09726E42-E1B3-41CD-A73B-80F440F6889D}"/>
              </a:ext>
            </a:extLst>
          </p:cNvPr>
          <p:cNvSpPr/>
          <p:nvPr/>
        </p:nvSpPr>
        <p:spPr>
          <a:xfrm>
            <a:off x="634701" y="5721504"/>
            <a:ext cx="6702014" cy="241243"/>
          </a:xfrm>
          <a:prstGeom prst="rect">
            <a:avLst/>
          </a:prstGeom>
          <a:solidFill>
            <a:srgbClr val="19243A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15</a:t>
            </a:r>
            <a:r>
              <a:rPr lang="ko-KR" altLang="en-US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세</a:t>
            </a:r>
            <a:r>
              <a:rPr lang="en-US" altLang="ko-KR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~64</a:t>
            </a:r>
            <a:r>
              <a:rPr lang="ko-KR" altLang="en-US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세</a:t>
            </a:r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 발병률 </a:t>
            </a:r>
            <a:r>
              <a:rPr lang="en-US" altLang="ko-KR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1</a:t>
            </a:r>
            <a:r>
              <a:rPr lang="ko-KR" altLang="en-US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위 암은 갑상선암</a:t>
            </a:r>
            <a:r>
              <a:rPr lang="en-US" altLang="ko-KR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dirty="0" err="1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유두암</a:t>
            </a:r>
            <a:r>
              <a:rPr lang="en-US" altLang="ko-KR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)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.</a:t>
            </a:r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 임파선 전이확률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최대 </a:t>
            </a:r>
            <a:r>
              <a:rPr lang="en-US" altLang="ko-KR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50%, </a:t>
            </a:r>
            <a:endParaRPr lang="ko-KR" altLang="en-US" dirty="0">
              <a:solidFill>
                <a:srgbClr val="FFFF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E92F79D-7CF7-4E25-BB0F-8B23B6DC3513}"/>
              </a:ext>
            </a:extLst>
          </p:cNvPr>
          <p:cNvSpPr txBox="1"/>
          <p:nvPr/>
        </p:nvSpPr>
        <p:spPr>
          <a:xfrm>
            <a:off x="7349846" y="5712326"/>
            <a:ext cx="1918825" cy="224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r"/>
            <a:r>
              <a:rPr lang="ko-KR" altLang="en-US" sz="9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출처</a:t>
            </a:r>
            <a:r>
              <a:rPr lang="en-US" altLang="ko-KR" sz="9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: </a:t>
            </a:r>
            <a:r>
              <a:rPr lang="ko-KR" altLang="en-US" sz="9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강북삼성병원 유방</a:t>
            </a:r>
            <a:r>
              <a:rPr lang="en-US" altLang="ko-KR" sz="9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.</a:t>
            </a:r>
            <a:r>
              <a:rPr lang="ko-KR" altLang="en-US" sz="9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갑상선암센터</a:t>
            </a:r>
            <a:endParaRPr lang="ko-KR" altLang="en-US" sz="900" dirty="0">
              <a:latin typeface="흥국씨앗 M" panose="020B0603000000000000" pitchFamily="50" charset="-127"/>
              <a:ea typeface="흥국씨앗 M" panose="020B0603000000000000" pitchFamily="50" charset="-127"/>
            </a:endParaRPr>
          </a:p>
        </p:txBody>
      </p:sp>
      <p:sp>
        <p:nvSpPr>
          <p:cNvPr id="49" name="모서리가 둥근 직사각형 11">
            <a:extLst>
              <a:ext uri="{FF2B5EF4-FFF2-40B4-BE49-F238E27FC236}">
                <a16:creationId xmlns:a16="http://schemas.microsoft.com/office/drawing/2014/main" id="{82FD7064-745B-44C7-9469-97F61A361F62}"/>
              </a:ext>
            </a:extLst>
          </p:cNvPr>
          <p:cNvSpPr/>
          <p:nvPr/>
        </p:nvSpPr>
        <p:spPr>
          <a:xfrm>
            <a:off x="5590820" y="1918276"/>
            <a:ext cx="5429929" cy="515375"/>
          </a:xfrm>
          <a:custGeom>
            <a:avLst/>
            <a:gdLst>
              <a:gd name="connsiteX0" fmla="*/ 0 w 5429929"/>
              <a:gd name="connsiteY0" fmla="*/ 85898 h 515375"/>
              <a:gd name="connsiteX1" fmla="*/ 85898 w 5429929"/>
              <a:gd name="connsiteY1" fmla="*/ 0 h 515375"/>
              <a:gd name="connsiteX2" fmla="*/ 848327 w 5429929"/>
              <a:gd name="connsiteY2" fmla="*/ 0 h 515375"/>
              <a:gd name="connsiteX3" fmla="*/ 1558175 w 5429929"/>
              <a:gd name="connsiteY3" fmla="*/ 0 h 515375"/>
              <a:gd name="connsiteX4" fmla="*/ 2057698 w 5429929"/>
              <a:gd name="connsiteY4" fmla="*/ 0 h 515375"/>
              <a:gd name="connsiteX5" fmla="*/ 2557221 w 5429929"/>
              <a:gd name="connsiteY5" fmla="*/ 0 h 515375"/>
              <a:gd name="connsiteX6" fmla="*/ 3319650 w 5429929"/>
              <a:gd name="connsiteY6" fmla="*/ 0 h 515375"/>
              <a:gd name="connsiteX7" fmla="*/ 3976916 w 5429929"/>
              <a:gd name="connsiteY7" fmla="*/ 0 h 515375"/>
              <a:gd name="connsiteX8" fmla="*/ 4634183 w 5429929"/>
              <a:gd name="connsiteY8" fmla="*/ 0 h 515375"/>
              <a:gd name="connsiteX9" fmla="*/ 5344031 w 5429929"/>
              <a:gd name="connsiteY9" fmla="*/ 0 h 515375"/>
              <a:gd name="connsiteX10" fmla="*/ 5429929 w 5429929"/>
              <a:gd name="connsiteY10" fmla="*/ 85898 h 515375"/>
              <a:gd name="connsiteX11" fmla="*/ 5429929 w 5429929"/>
              <a:gd name="connsiteY11" fmla="*/ 429477 h 515375"/>
              <a:gd name="connsiteX12" fmla="*/ 5344031 w 5429929"/>
              <a:gd name="connsiteY12" fmla="*/ 515375 h 515375"/>
              <a:gd name="connsiteX13" fmla="*/ 4791927 w 5429929"/>
              <a:gd name="connsiteY13" fmla="*/ 515375 h 515375"/>
              <a:gd name="connsiteX14" fmla="*/ 4134660 w 5429929"/>
              <a:gd name="connsiteY14" fmla="*/ 515375 h 515375"/>
              <a:gd name="connsiteX15" fmla="*/ 3372231 w 5429929"/>
              <a:gd name="connsiteY15" fmla="*/ 515375 h 515375"/>
              <a:gd name="connsiteX16" fmla="*/ 2714965 w 5429929"/>
              <a:gd name="connsiteY16" fmla="*/ 515375 h 515375"/>
              <a:gd name="connsiteX17" fmla="*/ 2057698 w 5429929"/>
              <a:gd name="connsiteY17" fmla="*/ 515375 h 515375"/>
              <a:gd name="connsiteX18" fmla="*/ 1505594 w 5429929"/>
              <a:gd name="connsiteY18" fmla="*/ 515375 h 515375"/>
              <a:gd name="connsiteX19" fmla="*/ 953490 w 5429929"/>
              <a:gd name="connsiteY19" fmla="*/ 515375 h 515375"/>
              <a:gd name="connsiteX20" fmla="*/ 85898 w 5429929"/>
              <a:gd name="connsiteY20" fmla="*/ 515375 h 515375"/>
              <a:gd name="connsiteX21" fmla="*/ 0 w 5429929"/>
              <a:gd name="connsiteY21" fmla="*/ 429477 h 515375"/>
              <a:gd name="connsiteX22" fmla="*/ 0 w 5429929"/>
              <a:gd name="connsiteY22" fmla="*/ 85898 h 51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429929" h="515375" fill="none" extrusionOk="0">
                <a:moveTo>
                  <a:pt x="0" y="85898"/>
                </a:moveTo>
                <a:cubicBezTo>
                  <a:pt x="128" y="32446"/>
                  <a:pt x="35371" y="-10788"/>
                  <a:pt x="85898" y="0"/>
                </a:cubicBezTo>
                <a:cubicBezTo>
                  <a:pt x="404392" y="17769"/>
                  <a:pt x="591621" y="-17955"/>
                  <a:pt x="848327" y="0"/>
                </a:cubicBezTo>
                <a:cubicBezTo>
                  <a:pt x="1105033" y="17955"/>
                  <a:pt x="1396467" y="-14365"/>
                  <a:pt x="1558175" y="0"/>
                </a:cubicBezTo>
                <a:cubicBezTo>
                  <a:pt x="1719883" y="14365"/>
                  <a:pt x="1855453" y="-13964"/>
                  <a:pt x="2057698" y="0"/>
                </a:cubicBezTo>
                <a:cubicBezTo>
                  <a:pt x="2259943" y="13964"/>
                  <a:pt x="2309248" y="2762"/>
                  <a:pt x="2557221" y="0"/>
                </a:cubicBezTo>
                <a:cubicBezTo>
                  <a:pt x="2805195" y="-2762"/>
                  <a:pt x="3160323" y="35831"/>
                  <a:pt x="3319650" y="0"/>
                </a:cubicBezTo>
                <a:cubicBezTo>
                  <a:pt x="3478977" y="-35831"/>
                  <a:pt x="3725653" y="10327"/>
                  <a:pt x="3976916" y="0"/>
                </a:cubicBezTo>
                <a:cubicBezTo>
                  <a:pt x="4228179" y="-10327"/>
                  <a:pt x="4437186" y="9263"/>
                  <a:pt x="4634183" y="0"/>
                </a:cubicBezTo>
                <a:cubicBezTo>
                  <a:pt x="4831180" y="-9263"/>
                  <a:pt x="5073837" y="-32530"/>
                  <a:pt x="5344031" y="0"/>
                </a:cubicBezTo>
                <a:cubicBezTo>
                  <a:pt x="5393317" y="-8607"/>
                  <a:pt x="5425240" y="45490"/>
                  <a:pt x="5429929" y="85898"/>
                </a:cubicBezTo>
                <a:cubicBezTo>
                  <a:pt x="5446936" y="159121"/>
                  <a:pt x="5419927" y="314177"/>
                  <a:pt x="5429929" y="429477"/>
                </a:cubicBezTo>
                <a:cubicBezTo>
                  <a:pt x="5432263" y="470215"/>
                  <a:pt x="5382274" y="508972"/>
                  <a:pt x="5344031" y="515375"/>
                </a:cubicBezTo>
                <a:cubicBezTo>
                  <a:pt x="5074836" y="499059"/>
                  <a:pt x="5016423" y="526642"/>
                  <a:pt x="4791927" y="515375"/>
                </a:cubicBezTo>
                <a:cubicBezTo>
                  <a:pt x="4567431" y="504108"/>
                  <a:pt x="4365365" y="532193"/>
                  <a:pt x="4134660" y="515375"/>
                </a:cubicBezTo>
                <a:cubicBezTo>
                  <a:pt x="3903955" y="498557"/>
                  <a:pt x="3595319" y="548376"/>
                  <a:pt x="3372231" y="515375"/>
                </a:cubicBezTo>
                <a:cubicBezTo>
                  <a:pt x="3149143" y="482374"/>
                  <a:pt x="2961715" y="547823"/>
                  <a:pt x="2714965" y="515375"/>
                </a:cubicBezTo>
                <a:cubicBezTo>
                  <a:pt x="2468215" y="482927"/>
                  <a:pt x="2343694" y="521997"/>
                  <a:pt x="2057698" y="515375"/>
                </a:cubicBezTo>
                <a:cubicBezTo>
                  <a:pt x="1771702" y="508753"/>
                  <a:pt x="1744947" y="525886"/>
                  <a:pt x="1505594" y="515375"/>
                </a:cubicBezTo>
                <a:cubicBezTo>
                  <a:pt x="1266241" y="504864"/>
                  <a:pt x="1163744" y="500411"/>
                  <a:pt x="953490" y="515375"/>
                </a:cubicBezTo>
                <a:cubicBezTo>
                  <a:pt x="743236" y="530339"/>
                  <a:pt x="355661" y="518321"/>
                  <a:pt x="85898" y="515375"/>
                </a:cubicBezTo>
                <a:cubicBezTo>
                  <a:pt x="31620" y="524958"/>
                  <a:pt x="-7006" y="481887"/>
                  <a:pt x="0" y="429477"/>
                </a:cubicBezTo>
                <a:cubicBezTo>
                  <a:pt x="6099" y="296436"/>
                  <a:pt x="-12588" y="190137"/>
                  <a:pt x="0" y="85898"/>
                </a:cubicBezTo>
                <a:close/>
              </a:path>
              <a:path w="5429929" h="515375" stroke="0" extrusionOk="0">
                <a:moveTo>
                  <a:pt x="0" y="85898"/>
                </a:moveTo>
                <a:cubicBezTo>
                  <a:pt x="1285" y="43051"/>
                  <a:pt x="35170" y="1456"/>
                  <a:pt x="85898" y="0"/>
                </a:cubicBezTo>
                <a:cubicBezTo>
                  <a:pt x="221972" y="-3689"/>
                  <a:pt x="443667" y="-23128"/>
                  <a:pt x="585421" y="0"/>
                </a:cubicBezTo>
                <a:cubicBezTo>
                  <a:pt x="727175" y="23128"/>
                  <a:pt x="977961" y="26065"/>
                  <a:pt x="1295269" y="0"/>
                </a:cubicBezTo>
                <a:cubicBezTo>
                  <a:pt x="1612577" y="-26065"/>
                  <a:pt x="1740633" y="-3585"/>
                  <a:pt x="2005117" y="0"/>
                </a:cubicBezTo>
                <a:cubicBezTo>
                  <a:pt x="2269601" y="3585"/>
                  <a:pt x="2460557" y="-22535"/>
                  <a:pt x="2609802" y="0"/>
                </a:cubicBezTo>
                <a:cubicBezTo>
                  <a:pt x="2759047" y="22535"/>
                  <a:pt x="2972891" y="-24980"/>
                  <a:pt x="3267068" y="0"/>
                </a:cubicBezTo>
                <a:cubicBezTo>
                  <a:pt x="3561245" y="24980"/>
                  <a:pt x="3641526" y="27922"/>
                  <a:pt x="3871754" y="0"/>
                </a:cubicBezTo>
                <a:cubicBezTo>
                  <a:pt x="4101982" y="-27922"/>
                  <a:pt x="4167838" y="-6947"/>
                  <a:pt x="4423858" y="0"/>
                </a:cubicBezTo>
                <a:cubicBezTo>
                  <a:pt x="4679878" y="6947"/>
                  <a:pt x="5075094" y="-22605"/>
                  <a:pt x="5344031" y="0"/>
                </a:cubicBezTo>
                <a:cubicBezTo>
                  <a:pt x="5390977" y="9473"/>
                  <a:pt x="5419556" y="33824"/>
                  <a:pt x="5429929" y="85898"/>
                </a:cubicBezTo>
                <a:cubicBezTo>
                  <a:pt x="5443014" y="222265"/>
                  <a:pt x="5416537" y="285913"/>
                  <a:pt x="5429929" y="429477"/>
                </a:cubicBezTo>
                <a:cubicBezTo>
                  <a:pt x="5429868" y="475583"/>
                  <a:pt x="5386557" y="508516"/>
                  <a:pt x="5344031" y="515375"/>
                </a:cubicBezTo>
                <a:cubicBezTo>
                  <a:pt x="5194149" y="486977"/>
                  <a:pt x="4975006" y="516939"/>
                  <a:pt x="4739346" y="515375"/>
                </a:cubicBezTo>
                <a:cubicBezTo>
                  <a:pt x="4503687" y="513811"/>
                  <a:pt x="4187888" y="533870"/>
                  <a:pt x="3976916" y="515375"/>
                </a:cubicBezTo>
                <a:cubicBezTo>
                  <a:pt x="3765944" y="496881"/>
                  <a:pt x="3677211" y="506748"/>
                  <a:pt x="3424812" y="515375"/>
                </a:cubicBezTo>
                <a:cubicBezTo>
                  <a:pt x="3172413" y="524002"/>
                  <a:pt x="2942527" y="535770"/>
                  <a:pt x="2820127" y="515375"/>
                </a:cubicBezTo>
                <a:cubicBezTo>
                  <a:pt x="2697727" y="494980"/>
                  <a:pt x="2403765" y="498830"/>
                  <a:pt x="2162861" y="515375"/>
                </a:cubicBezTo>
                <a:cubicBezTo>
                  <a:pt x="1921957" y="531920"/>
                  <a:pt x="1680970" y="490890"/>
                  <a:pt x="1400431" y="515375"/>
                </a:cubicBezTo>
                <a:cubicBezTo>
                  <a:pt x="1119892" y="539861"/>
                  <a:pt x="963538" y="521690"/>
                  <a:pt x="690583" y="515375"/>
                </a:cubicBezTo>
                <a:cubicBezTo>
                  <a:pt x="417628" y="509060"/>
                  <a:pt x="283810" y="525961"/>
                  <a:pt x="85898" y="515375"/>
                </a:cubicBezTo>
                <a:cubicBezTo>
                  <a:pt x="29593" y="508055"/>
                  <a:pt x="2590" y="477767"/>
                  <a:pt x="0" y="429477"/>
                </a:cubicBezTo>
                <a:cubicBezTo>
                  <a:pt x="-3722" y="320857"/>
                  <a:pt x="16552" y="215389"/>
                  <a:pt x="0" y="85898"/>
                </a:cubicBezTo>
                <a:close/>
              </a:path>
            </a:pathLst>
          </a:custGeom>
          <a:solidFill>
            <a:schemeClr val="bg1"/>
          </a:solidFill>
          <a:ln w="25400" cap="flat">
            <a:solidFill>
              <a:srgbClr val="FFC000"/>
            </a:solidFill>
            <a:prstDash val="solid"/>
            <a:round/>
            <a:extLst>
              <a:ext uri="{C807C97D-BFC1-408E-A445-0C87EB9F89A2}">
                <ask:lineSketchStyleProps xmlns:ask="http://schemas.microsoft.com/office/drawing/2018/sketchyshapes" sd="344415751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20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원발부위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구분없이</a:t>
            </a:r>
            <a:r>
              <a:rPr lang="ko-KR" altLang="en-US" sz="20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  <a:r>
              <a:rPr lang="ko-KR" altLang="en-US" sz="2000" dirty="0" err="1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전이암</a:t>
            </a:r>
            <a:r>
              <a:rPr lang="ko-KR" altLang="en-US" sz="20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코드만 받으면 </a:t>
            </a:r>
            <a:r>
              <a:rPr lang="en-US" altLang="ko-KR" sz="20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OK</a:t>
            </a:r>
          </a:p>
        </p:txBody>
      </p:sp>
      <p:sp>
        <p:nvSpPr>
          <p:cNvPr id="50" name="모서리가 둥근 직사각형 11">
            <a:extLst>
              <a:ext uri="{FF2B5EF4-FFF2-40B4-BE49-F238E27FC236}">
                <a16:creationId xmlns:a16="http://schemas.microsoft.com/office/drawing/2014/main" id="{A507F2D4-93B6-4A93-921A-E0A26D93DE85}"/>
              </a:ext>
            </a:extLst>
          </p:cNvPr>
          <p:cNvSpPr/>
          <p:nvPr/>
        </p:nvSpPr>
        <p:spPr>
          <a:xfrm>
            <a:off x="5590820" y="2488747"/>
            <a:ext cx="5429929" cy="515375"/>
          </a:xfrm>
          <a:custGeom>
            <a:avLst/>
            <a:gdLst>
              <a:gd name="connsiteX0" fmla="*/ 0 w 5429929"/>
              <a:gd name="connsiteY0" fmla="*/ 85898 h 515375"/>
              <a:gd name="connsiteX1" fmla="*/ 85898 w 5429929"/>
              <a:gd name="connsiteY1" fmla="*/ 0 h 515375"/>
              <a:gd name="connsiteX2" fmla="*/ 585421 w 5429929"/>
              <a:gd name="connsiteY2" fmla="*/ 0 h 515375"/>
              <a:gd name="connsiteX3" fmla="*/ 1190106 w 5429929"/>
              <a:gd name="connsiteY3" fmla="*/ 0 h 515375"/>
              <a:gd name="connsiteX4" fmla="*/ 1952535 w 5429929"/>
              <a:gd name="connsiteY4" fmla="*/ 0 h 515375"/>
              <a:gd name="connsiteX5" fmla="*/ 2557221 w 5429929"/>
              <a:gd name="connsiteY5" fmla="*/ 0 h 515375"/>
              <a:gd name="connsiteX6" fmla="*/ 3319650 w 5429929"/>
              <a:gd name="connsiteY6" fmla="*/ 0 h 515375"/>
              <a:gd name="connsiteX7" fmla="*/ 3871754 w 5429929"/>
              <a:gd name="connsiteY7" fmla="*/ 0 h 515375"/>
              <a:gd name="connsiteX8" fmla="*/ 4476439 w 5429929"/>
              <a:gd name="connsiteY8" fmla="*/ 0 h 515375"/>
              <a:gd name="connsiteX9" fmla="*/ 5344031 w 5429929"/>
              <a:gd name="connsiteY9" fmla="*/ 0 h 515375"/>
              <a:gd name="connsiteX10" fmla="*/ 5429929 w 5429929"/>
              <a:gd name="connsiteY10" fmla="*/ 85898 h 515375"/>
              <a:gd name="connsiteX11" fmla="*/ 5429929 w 5429929"/>
              <a:gd name="connsiteY11" fmla="*/ 429477 h 515375"/>
              <a:gd name="connsiteX12" fmla="*/ 5344031 w 5429929"/>
              <a:gd name="connsiteY12" fmla="*/ 515375 h 515375"/>
              <a:gd name="connsiteX13" fmla="*/ 4634183 w 5429929"/>
              <a:gd name="connsiteY13" fmla="*/ 515375 h 515375"/>
              <a:gd name="connsiteX14" fmla="*/ 4029498 w 5429929"/>
              <a:gd name="connsiteY14" fmla="*/ 515375 h 515375"/>
              <a:gd name="connsiteX15" fmla="*/ 3267068 w 5429929"/>
              <a:gd name="connsiteY15" fmla="*/ 515375 h 515375"/>
              <a:gd name="connsiteX16" fmla="*/ 2662383 w 5429929"/>
              <a:gd name="connsiteY16" fmla="*/ 515375 h 515375"/>
              <a:gd name="connsiteX17" fmla="*/ 1899954 w 5429929"/>
              <a:gd name="connsiteY17" fmla="*/ 515375 h 515375"/>
              <a:gd name="connsiteX18" fmla="*/ 1137525 w 5429929"/>
              <a:gd name="connsiteY18" fmla="*/ 515375 h 515375"/>
              <a:gd name="connsiteX19" fmla="*/ 85898 w 5429929"/>
              <a:gd name="connsiteY19" fmla="*/ 515375 h 515375"/>
              <a:gd name="connsiteX20" fmla="*/ 0 w 5429929"/>
              <a:gd name="connsiteY20" fmla="*/ 429477 h 515375"/>
              <a:gd name="connsiteX21" fmla="*/ 0 w 5429929"/>
              <a:gd name="connsiteY21" fmla="*/ 85898 h 51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29929" h="515375" fill="none" extrusionOk="0">
                <a:moveTo>
                  <a:pt x="0" y="85898"/>
                </a:moveTo>
                <a:cubicBezTo>
                  <a:pt x="-5499" y="35680"/>
                  <a:pt x="34105" y="-6863"/>
                  <a:pt x="85898" y="0"/>
                </a:cubicBezTo>
                <a:cubicBezTo>
                  <a:pt x="291868" y="11049"/>
                  <a:pt x="421136" y="24051"/>
                  <a:pt x="585421" y="0"/>
                </a:cubicBezTo>
                <a:cubicBezTo>
                  <a:pt x="749706" y="-24051"/>
                  <a:pt x="922067" y="-17938"/>
                  <a:pt x="1190106" y="0"/>
                </a:cubicBezTo>
                <a:cubicBezTo>
                  <a:pt x="1458146" y="17938"/>
                  <a:pt x="1752765" y="-32828"/>
                  <a:pt x="1952535" y="0"/>
                </a:cubicBezTo>
                <a:cubicBezTo>
                  <a:pt x="2152305" y="32828"/>
                  <a:pt x="2420300" y="-16624"/>
                  <a:pt x="2557221" y="0"/>
                </a:cubicBezTo>
                <a:cubicBezTo>
                  <a:pt x="2694142" y="16624"/>
                  <a:pt x="3152126" y="-35702"/>
                  <a:pt x="3319650" y="0"/>
                </a:cubicBezTo>
                <a:cubicBezTo>
                  <a:pt x="3487174" y="35702"/>
                  <a:pt x="3731941" y="-19377"/>
                  <a:pt x="3871754" y="0"/>
                </a:cubicBezTo>
                <a:cubicBezTo>
                  <a:pt x="4011567" y="19377"/>
                  <a:pt x="4266851" y="-16085"/>
                  <a:pt x="4476439" y="0"/>
                </a:cubicBezTo>
                <a:cubicBezTo>
                  <a:pt x="4686027" y="16085"/>
                  <a:pt x="5033280" y="-34644"/>
                  <a:pt x="5344031" y="0"/>
                </a:cubicBezTo>
                <a:cubicBezTo>
                  <a:pt x="5381351" y="-3859"/>
                  <a:pt x="5429646" y="34001"/>
                  <a:pt x="5429929" y="85898"/>
                </a:cubicBezTo>
                <a:cubicBezTo>
                  <a:pt x="5445846" y="176905"/>
                  <a:pt x="5424392" y="266830"/>
                  <a:pt x="5429929" y="429477"/>
                </a:cubicBezTo>
                <a:cubicBezTo>
                  <a:pt x="5439796" y="471714"/>
                  <a:pt x="5395629" y="516377"/>
                  <a:pt x="5344031" y="515375"/>
                </a:cubicBezTo>
                <a:cubicBezTo>
                  <a:pt x="5007212" y="535105"/>
                  <a:pt x="4826595" y="483893"/>
                  <a:pt x="4634183" y="515375"/>
                </a:cubicBezTo>
                <a:cubicBezTo>
                  <a:pt x="4441771" y="546857"/>
                  <a:pt x="4275414" y="505959"/>
                  <a:pt x="4029498" y="515375"/>
                </a:cubicBezTo>
                <a:cubicBezTo>
                  <a:pt x="3783582" y="524791"/>
                  <a:pt x="3443841" y="519706"/>
                  <a:pt x="3267068" y="515375"/>
                </a:cubicBezTo>
                <a:cubicBezTo>
                  <a:pt x="3090295" y="511045"/>
                  <a:pt x="2832342" y="533064"/>
                  <a:pt x="2662383" y="515375"/>
                </a:cubicBezTo>
                <a:cubicBezTo>
                  <a:pt x="2492425" y="497686"/>
                  <a:pt x="2072293" y="513746"/>
                  <a:pt x="1899954" y="515375"/>
                </a:cubicBezTo>
                <a:cubicBezTo>
                  <a:pt x="1727615" y="517004"/>
                  <a:pt x="1392568" y="506344"/>
                  <a:pt x="1137525" y="515375"/>
                </a:cubicBezTo>
                <a:cubicBezTo>
                  <a:pt x="882482" y="524406"/>
                  <a:pt x="448949" y="543077"/>
                  <a:pt x="85898" y="515375"/>
                </a:cubicBezTo>
                <a:cubicBezTo>
                  <a:pt x="39139" y="510188"/>
                  <a:pt x="-7938" y="474590"/>
                  <a:pt x="0" y="429477"/>
                </a:cubicBezTo>
                <a:cubicBezTo>
                  <a:pt x="-6924" y="313282"/>
                  <a:pt x="14086" y="242248"/>
                  <a:pt x="0" y="85898"/>
                </a:cubicBezTo>
                <a:close/>
              </a:path>
              <a:path w="5429929" h="515375" stroke="0" extrusionOk="0">
                <a:moveTo>
                  <a:pt x="0" y="85898"/>
                </a:moveTo>
                <a:cubicBezTo>
                  <a:pt x="9875" y="44209"/>
                  <a:pt x="41220" y="7697"/>
                  <a:pt x="85898" y="0"/>
                </a:cubicBezTo>
                <a:cubicBezTo>
                  <a:pt x="303454" y="-22546"/>
                  <a:pt x="524594" y="7999"/>
                  <a:pt x="638002" y="0"/>
                </a:cubicBezTo>
                <a:cubicBezTo>
                  <a:pt x="751410" y="-7999"/>
                  <a:pt x="1142949" y="13979"/>
                  <a:pt x="1400431" y="0"/>
                </a:cubicBezTo>
                <a:cubicBezTo>
                  <a:pt x="1657913" y="-13979"/>
                  <a:pt x="1771369" y="-5185"/>
                  <a:pt x="2005117" y="0"/>
                </a:cubicBezTo>
                <a:cubicBezTo>
                  <a:pt x="2238865" y="5185"/>
                  <a:pt x="2466111" y="20319"/>
                  <a:pt x="2609802" y="0"/>
                </a:cubicBezTo>
                <a:cubicBezTo>
                  <a:pt x="2753494" y="-20319"/>
                  <a:pt x="3088174" y="-30964"/>
                  <a:pt x="3267068" y="0"/>
                </a:cubicBezTo>
                <a:cubicBezTo>
                  <a:pt x="3445962" y="30964"/>
                  <a:pt x="3684081" y="11558"/>
                  <a:pt x="3924335" y="0"/>
                </a:cubicBezTo>
                <a:cubicBezTo>
                  <a:pt x="4164589" y="-11558"/>
                  <a:pt x="4288782" y="8406"/>
                  <a:pt x="4423858" y="0"/>
                </a:cubicBezTo>
                <a:cubicBezTo>
                  <a:pt x="4558934" y="-8406"/>
                  <a:pt x="4915579" y="8873"/>
                  <a:pt x="5344031" y="0"/>
                </a:cubicBezTo>
                <a:cubicBezTo>
                  <a:pt x="5395671" y="-1875"/>
                  <a:pt x="5431684" y="38899"/>
                  <a:pt x="5429929" y="85898"/>
                </a:cubicBezTo>
                <a:cubicBezTo>
                  <a:pt x="5422527" y="173618"/>
                  <a:pt x="5446907" y="309221"/>
                  <a:pt x="5429929" y="429477"/>
                </a:cubicBezTo>
                <a:cubicBezTo>
                  <a:pt x="5435768" y="484175"/>
                  <a:pt x="5384476" y="511571"/>
                  <a:pt x="5344031" y="515375"/>
                </a:cubicBezTo>
                <a:cubicBezTo>
                  <a:pt x="5086904" y="484536"/>
                  <a:pt x="4940578" y="483603"/>
                  <a:pt x="4686764" y="515375"/>
                </a:cubicBezTo>
                <a:cubicBezTo>
                  <a:pt x="4432950" y="547147"/>
                  <a:pt x="4419448" y="520813"/>
                  <a:pt x="4187242" y="515375"/>
                </a:cubicBezTo>
                <a:cubicBezTo>
                  <a:pt x="3955036" y="509937"/>
                  <a:pt x="3729635" y="497229"/>
                  <a:pt x="3529975" y="515375"/>
                </a:cubicBezTo>
                <a:cubicBezTo>
                  <a:pt x="3330315" y="533521"/>
                  <a:pt x="3173314" y="514398"/>
                  <a:pt x="3030452" y="515375"/>
                </a:cubicBezTo>
                <a:cubicBezTo>
                  <a:pt x="2887590" y="516352"/>
                  <a:pt x="2614061" y="498930"/>
                  <a:pt x="2320605" y="515375"/>
                </a:cubicBezTo>
                <a:cubicBezTo>
                  <a:pt x="2027149" y="531820"/>
                  <a:pt x="1953340" y="527781"/>
                  <a:pt x="1821082" y="515375"/>
                </a:cubicBezTo>
                <a:cubicBezTo>
                  <a:pt x="1688824" y="502969"/>
                  <a:pt x="1398979" y="515389"/>
                  <a:pt x="1111234" y="515375"/>
                </a:cubicBezTo>
                <a:cubicBezTo>
                  <a:pt x="823489" y="515361"/>
                  <a:pt x="392390" y="516032"/>
                  <a:pt x="85898" y="515375"/>
                </a:cubicBezTo>
                <a:cubicBezTo>
                  <a:pt x="40964" y="514451"/>
                  <a:pt x="-8198" y="482008"/>
                  <a:pt x="0" y="429477"/>
                </a:cubicBezTo>
                <a:cubicBezTo>
                  <a:pt x="6789" y="301348"/>
                  <a:pt x="6836" y="193238"/>
                  <a:pt x="0" y="85898"/>
                </a:cubicBezTo>
                <a:close/>
              </a:path>
            </a:pathLst>
          </a:custGeom>
          <a:solidFill>
            <a:schemeClr val="bg1"/>
          </a:solidFill>
          <a:ln w="25400" cap="flat">
            <a:solidFill>
              <a:srgbClr val="FFC000"/>
            </a:solidFill>
            <a:prstDash val="solid"/>
            <a:round/>
            <a:extLst>
              <a:ext uri="{C807C97D-BFC1-408E-A445-0C87EB9F89A2}">
                <ask:lineSketchStyleProps xmlns:ask="http://schemas.microsoft.com/office/drawing/2018/sketchyshapes" sd="842694973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신체 부위</a:t>
            </a:r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구분없이 </a:t>
            </a:r>
            <a:r>
              <a:rPr lang="ko-KR" altLang="en-US" sz="2000" dirty="0" err="1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전이암</a:t>
            </a:r>
            <a:r>
              <a:rPr lang="ko-KR" altLang="en-US" sz="20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코드로만 보장</a:t>
            </a:r>
            <a:endParaRPr lang="en-US" altLang="ko-KR" sz="20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51" name="모서리가 둥근 직사각형 11">
            <a:extLst>
              <a:ext uri="{FF2B5EF4-FFF2-40B4-BE49-F238E27FC236}">
                <a16:creationId xmlns:a16="http://schemas.microsoft.com/office/drawing/2014/main" id="{4163C721-7866-4CC4-91E0-3D2FE6D3A0E8}"/>
              </a:ext>
            </a:extLst>
          </p:cNvPr>
          <p:cNvSpPr/>
          <p:nvPr/>
        </p:nvSpPr>
        <p:spPr>
          <a:xfrm>
            <a:off x="5590820" y="3069974"/>
            <a:ext cx="5429929" cy="515375"/>
          </a:xfrm>
          <a:custGeom>
            <a:avLst/>
            <a:gdLst>
              <a:gd name="connsiteX0" fmla="*/ 0 w 5429929"/>
              <a:gd name="connsiteY0" fmla="*/ 85898 h 515375"/>
              <a:gd name="connsiteX1" fmla="*/ 85898 w 5429929"/>
              <a:gd name="connsiteY1" fmla="*/ 0 h 515375"/>
              <a:gd name="connsiteX2" fmla="*/ 743165 w 5429929"/>
              <a:gd name="connsiteY2" fmla="*/ 0 h 515375"/>
              <a:gd name="connsiteX3" fmla="*/ 1242687 w 5429929"/>
              <a:gd name="connsiteY3" fmla="*/ 0 h 515375"/>
              <a:gd name="connsiteX4" fmla="*/ 1847373 w 5429929"/>
              <a:gd name="connsiteY4" fmla="*/ 0 h 515375"/>
              <a:gd name="connsiteX5" fmla="*/ 2504639 w 5429929"/>
              <a:gd name="connsiteY5" fmla="*/ 0 h 515375"/>
              <a:gd name="connsiteX6" fmla="*/ 3109324 w 5429929"/>
              <a:gd name="connsiteY6" fmla="*/ 0 h 515375"/>
              <a:gd name="connsiteX7" fmla="*/ 3608847 w 5429929"/>
              <a:gd name="connsiteY7" fmla="*/ 0 h 515375"/>
              <a:gd name="connsiteX8" fmla="*/ 4108370 w 5429929"/>
              <a:gd name="connsiteY8" fmla="*/ 0 h 515375"/>
              <a:gd name="connsiteX9" fmla="*/ 4713055 w 5429929"/>
              <a:gd name="connsiteY9" fmla="*/ 0 h 515375"/>
              <a:gd name="connsiteX10" fmla="*/ 5344031 w 5429929"/>
              <a:gd name="connsiteY10" fmla="*/ 0 h 515375"/>
              <a:gd name="connsiteX11" fmla="*/ 5429929 w 5429929"/>
              <a:gd name="connsiteY11" fmla="*/ 85898 h 515375"/>
              <a:gd name="connsiteX12" fmla="*/ 5429929 w 5429929"/>
              <a:gd name="connsiteY12" fmla="*/ 429477 h 515375"/>
              <a:gd name="connsiteX13" fmla="*/ 5344031 w 5429929"/>
              <a:gd name="connsiteY13" fmla="*/ 515375 h 515375"/>
              <a:gd name="connsiteX14" fmla="*/ 4844508 w 5429929"/>
              <a:gd name="connsiteY14" fmla="*/ 515375 h 515375"/>
              <a:gd name="connsiteX15" fmla="*/ 4292404 w 5429929"/>
              <a:gd name="connsiteY15" fmla="*/ 515375 h 515375"/>
              <a:gd name="connsiteX16" fmla="*/ 3740300 w 5429929"/>
              <a:gd name="connsiteY16" fmla="*/ 515375 h 515375"/>
              <a:gd name="connsiteX17" fmla="*/ 3083034 w 5429929"/>
              <a:gd name="connsiteY17" fmla="*/ 515375 h 515375"/>
              <a:gd name="connsiteX18" fmla="*/ 2583511 w 5429929"/>
              <a:gd name="connsiteY18" fmla="*/ 515375 h 515375"/>
              <a:gd name="connsiteX19" fmla="*/ 2083989 w 5429929"/>
              <a:gd name="connsiteY19" fmla="*/ 515375 h 515375"/>
              <a:gd name="connsiteX20" fmla="*/ 1426722 w 5429929"/>
              <a:gd name="connsiteY20" fmla="*/ 515375 h 515375"/>
              <a:gd name="connsiteX21" fmla="*/ 874618 w 5429929"/>
              <a:gd name="connsiteY21" fmla="*/ 515375 h 515375"/>
              <a:gd name="connsiteX22" fmla="*/ 85898 w 5429929"/>
              <a:gd name="connsiteY22" fmla="*/ 515375 h 515375"/>
              <a:gd name="connsiteX23" fmla="*/ 0 w 5429929"/>
              <a:gd name="connsiteY23" fmla="*/ 429477 h 515375"/>
              <a:gd name="connsiteX24" fmla="*/ 0 w 5429929"/>
              <a:gd name="connsiteY24" fmla="*/ 85898 h 51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429929" h="515375" fill="none" extrusionOk="0">
                <a:moveTo>
                  <a:pt x="0" y="85898"/>
                </a:moveTo>
                <a:cubicBezTo>
                  <a:pt x="-4901" y="40072"/>
                  <a:pt x="31613" y="-7179"/>
                  <a:pt x="85898" y="0"/>
                </a:cubicBezTo>
                <a:cubicBezTo>
                  <a:pt x="404071" y="-18500"/>
                  <a:pt x="600287" y="3273"/>
                  <a:pt x="743165" y="0"/>
                </a:cubicBezTo>
                <a:cubicBezTo>
                  <a:pt x="886043" y="-3273"/>
                  <a:pt x="1067673" y="-13800"/>
                  <a:pt x="1242687" y="0"/>
                </a:cubicBezTo>
                <a:cubicBezTo>
                  <a:pt x="1417701" y="13800"/>
                  <a:pt x="1689631" y="4264"/>
                  <a:pt x="1847373" y="0"/>
                </a:cubicBezTo>
                <a:cubicBezTo>
                  <a:pt x="2005115" y="-4264"/>
                  <a:pt x="2180022" y="24561"/>
                  <a:pt x="2504639" y="0"/>
                </a:cubicBezTo>
                <a:cubicBezTo>
                  <a:pt x="2829256" y="-24561"/>
                  <a:pt x="2947201" y="29677"/>
                  <a:pt x="3109324" y="0"/>
                </a:cubicBezTo>
                <a:cubicBezTo>
                  <a:pt x="3271448" y="-29677"/>
                  <a:pt x="3373137" y="4912"/>
                  <a:pt x="3608847" y="0"/>
                </a:cubicBezTo>
                <a:cubicBezTo>
                  <a:pt x="3844557" y="-4912"/>
                  <a:pt x="3935745" y="14781"/>
                  <a:pt x="4108370" y="0"/>
                </a:cubicBezTo>
                <a:cubicBezTo>
                  <a:pt x="4280995" y="-14781"/>
                  <a:pt x="4472705" y="-14837"/>
                  <a:pt x="4713055" y="0"/>
                </a:cubicBezTo>
                <a:cubicBezTo>
                  <a:pt x="4953406" y="14837"/>
                  <a:pt x="5126422" y="-21541"/>
                  <a:pt x="5344031" y="0"/>
                </a:cubicBezTo>
                <a:cubicBezTo>
                  <a:pt x="5399110" y="-8044"/>
                  <a:pt x="5427432" y="40164"/>
                  <a:pt x="5429929" y="85898"/>
                </a:cubicBezTo>
                <a:cubicBezTo>
                  <a:pt x="5419683" y="243499"/>
                  <a:pt x="5414242" y="343697"/>
                  <a:pt x="5429929" y="429477"/>
                </a:cubicBezTo>
                <a:cubicBezTo>
                  <a:pt x="5430055" y="488067"/>
                  <a:pt x="5380601" y="513154"/>
                  <a:pt x="5344031" y="515375"/>
                </a:cubicBezTo>
                <a:cubicBezTo>
                  <a:pt x="5167985" y="513349"/>
                  <a:pt x="5026290" y="533426"/>
                  <a:pt x="4844508" y="515375"/>
                </a:cubicBezTo>
                <a:cubicBezTo>
                  <a:pt x="4662726" y="497324"/>
                  <a:pt x="4422400" y="492136"/>
                  <a:pt x="4292404" y="515375"/>
                </a:cubicBezTo>
                <a:cubicBezTo>
                  <a:pt x="4162408" y="538614"/>
                  <a:pt x="3856127" y="491869"/>
                  <a:pt x="3740300" y="515375"/>
                </a:cubicBezTo>
                <a:cubicBezTo>
                  <a:pt x="3624473" y="538881"/>
                  <a:pt x="3355442" y="540455"/>
                  <a:pt x="3083034" y="515375"/>
                </a:cubicBezTo>
                <a:cubicBezTo>
                  <a:pt x="2810626" y="490295"/>
                  <a:pt x="2832146" y="503890"/>
                  <a:pt x="2583511" y="515375"/>
                </a:cubicBezTo>
                <a:cubicBezTo>
                  <a:pt x="2334876" y="526860"/>
                  <a:pt x="2207303" y="537186"/>
                  <a:pt x="2083989" y="515375"/>
                </a:cubicBezTo>
                <a:cubicBezTo>
                  <a:pt x="1960675" y="493564"/>
                  <a:pt x="1671429" y="522493"/>
                  <a:pt x="1426722" y="515375"/>
                </a:cubicBezTo>
                <a:cubicBezTo>
                  <a:pt x="1182015" y="508257"/>
                  <a:pt x="1142758" y="540931"/>
                  <a:pt x="874618" y="515375"/>
                </a:cubicBezTo>
                <a:cubicBezTo>
                  <a:pt x="606478" y="489819"/>
                  <a:pt x="351219" y="531927"/>
                  <a:pt x="85898" y="515375"/>
                </a:cubicBezTo>
                <a:cubicBezTo>
                  <a:pt x="44145" y="517062"/>
                  <a:pt x="-7052" y="484772"/>
                  <a:pt x="0" y="429477"/>
                </a:cubicBezTo>
                <a:cubicBezTo>
                  <a:pt x="3689" y="315458"/>
                  <a:pt x="9470" y="154656"/>
                  <a:pt x="0" y="85898"/>
                </a:cubicBezTo>
                <a:close/>
              </a:path>
              <a:path w="5429929" h="515375" stroke="0" extrusionOk="0">
                <a:moveTo>
                  <a:pt x="0" y="85898"/>
                </a:moveTo>
                <a:cubicBezTo>
                  <a:pt x="8865" y="43723"/>
                  <a:pt x="38284" y="6451"/>
                  <a:pt x="85898" y="0"/>
                </a:cubicBezTo>
                <a:cubicBezTo>
                  <a:pt x="239078" y="9432"/>
                  <a:pt x="473156" y="16257"/>
                  <a:pt x="638002" y="0"/>
                </a:cubicBezTo>
                <a:cubicBezTo>
                  <a:pt x="802848" y="-16257"/>
                  <a:pt x="991985" y="-1123"/>
                  <a:pt x="1190106" y="0"/>
                </a:cubicBezTo>
                <a:cubicBezTo>
                  <a:pt x="1388227" y="1123"/>
                  <a:pt x="1574909" y="9824"/>
                  <a:pt x="1794791" y="0"/>
                </a:cubicBezTo>
                <a:cubicBezTo>
                  <a:pt x="2014674" y="-9824"/>
                  <a:pt x="2280247" y="-28"/>
                  <a:pt x="2452058" y="0"/>
                </a:cubicBezTo>
                <a:cubicBezTo>
                  <a:pt x="2623869" y="28"/>
                  <a:pt x="2987835" y="22996"/>
                  <a:pt x="3161906" y="0"/>
                </a:cubicBezTo>
                <a:cubicBezTo>
                  <a:pt x="3335977" y="-22996"/>
                  <a:pt x="3607971" y="-13347"/>
                  <a:pt x="3766591" y="0"/>
                </a:cubicBezTo>
                <a:cubicBezTo>
                  <a:pt x="3925211" y="13347"/>
                  <a:pt x="4125898" y="-22715"/>
                  <a:pt x="4318695" y="0"/>
                </a:cubicBezTo>
                <a:cubicBezTo>
                  <a:pt x="4511492" y="22715"/>
                  <a:pt x="4930926" y="13608"/>
                  <a:pt x="5344031" y="0"/>
                </a:cubicBezTo>
                <a:cubicBezTo>
                  <a:pt x="5392005" y="1206"/>
                  <a:pt x="5421618" y="41224"/>
                  <a:pt x="5429929" y="85898"/>
                </a:cubicBezTo>
                <a:cubicBezTo>
                  <a:pt x="5434065" y="253699"/>
                  <a:pt x="5439994" y="261728"/>
                  <a:pt x="5429929" y="429477"/>
                </a:cubicBezTo>
                <a:cubicBezTo>
                  <a:pt x="5423861" y="479529"/>
                  <a:pt x="5397475" y="515223"/>
                  <a:pt x="5344031" y="515375"/>
                </a:cubicBezTo>
                <a:cubicBezTo>
                  <a:pt x="5041835" y="504468"/>
                  <a:pt x="4948428" y="488116"/>
                  <a:pt x="4739346" y="515375"/>
                </a:cubicBezTo>
                <a:cubicBezTo>
                  <a:pt x="4530264" y="542634"/>
                  <a:pt x="4261096" y="503563"/>
                  <a:pt x="4134660" y="515375"/>
                </a:cubicBezTo>
                <a:cubicBezTo>
                  <a:pt x="4008224" y="527187"/>
                  <a:pt x="3736068" y="508630"/>
                  <a:pt x="3424812" y="515375"/>
                </a:cubicBezTo>
                <a:cubicBezTo>
                  <a:pt x="3113556" y="522120"/>
                  <a:pt x="3119136" y="498670"/>
                  <a:pt x="2872708" y="515375"/>
                </a:cubicBezTo>
                <a:cubicBezTo>
                  <a:pt x="2626280" y="532080"/>
                  <a:pt x="2569052" y="518190"/>
                  <a:pt x="2268023" y="515375"/>
                </a:cubicBezTo>
                <a:cubicBezTo>
                  <a:pt x="1966994" y="512560"/>
                  <a:pt x="1859660" y="540167"/>
                  <a:pt x="1558175" y="515375"/>
                </a:cubicBezTo>
                <a:cubicBezTo>
                  <a:pt x="1256690" y="490583"/>
                  <a:pt x="1241841" y="531272"/>
                  <a:pt x="1006071" y="515375"/>
                </a:cubicBezTo>
                <a:cubicBezTo>
                  <a:pt x="770301" y="499478"/>
                  <a:pt x="308702" y="523523"/>
                  <a:pt x="85898" y="515375"/>
                </a:cubicBezTo>
                <a:cubicBezTo>
                  <a:pt x="39704" y="505556"/>
                  <a:pt x="-2830" y="471465"/>
                  <a:pt x="0" y="429477"/>
                </a:cubicBezTo>
                <a:cubicBezTo>
                  <a:pt x="-1142" y="270888"/>
                  <a:pt x="-8261" y="165201"/>
                  <a:pt x="0" y="85898"/>
                </a:cubicBezTo>
                <a:close/>
              </a:path>
            </a:pathLst>
          </a:custGeom>
          <a:solidFill>
            <a:schemeClr val="bg1"/>
          </a:solidFill>
          <a:ln w="25400" cap="flat">
            <a:solidFill>
              <a:srgbClr val="FFC000"/>
            </a:solidFill>
            <a:prstDash val="solid"/>
            <a:round/>
            <a:extLst>
              <a:ext uri="{C807C97D-BFC1-408E-A445-0C87EB9F89A2}">
                <ask:lineSketchStyleProps xmlns:ask="http://schemas.microsoft.com/office/drawing/2018/sketchyshapes" sd="2898662955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항암 치료여부 </a:t>
            </a:r>
            <a:r>
              <a:rPr lang="ko-KR" altLang="en-US" sz="20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판단없이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  <a:r>
              <a:rPr lang="ko-KR" altLang="en-US" sz="20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보장</a:t>
            </a:r>
            <a:endParaRPr lang="en-US" altLang="ko-KR" sz="20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52" name="모서리가 둥근 직사각형 11">
            <a:extLst>
              <a:ext uri="{FF2B5EF4-FFF2-40B4-BE49-F238E27FC236}">
                <a16:creationId xmlns:a16="http://schemas.microsoft.com/office/drawing/2014/main" id="{67854C50-26C2-4BA3-956D-4A413FF0D0F1}"/>
              </a:ext>
            </a:extLst>
          </p:cNvPr>
          <p:cNvSpPr/>
          <p:nvPr/>
        </p:nvSpPr>
        <p:spPr>
          <a:xfrm>
            <a:off x="5590820" y="3640445"/>
            <a:ext cx="5429929" cy="515375"/>
          </a:xfrm>
          <a:custGeom>
            <a:avLst/>
            <a:gdLst>
              <a:gd name="connsiteX0" fmla="*/ 0 w 5429929"/>
              <a:gd name="connsiteY0" fmla="*/ 85898 h 515375"/>
              <a:gd name="connsiteX1" fmla="*/ 85898 w 5429929"/>
              <a:gd name="connsiteY1" fmla="*/ 0 h 515375"/>
              <a:gd name="connsiteX2" fmla="*/ 638002 w 5429929"/>
              <a:gd name="connsiteY2" fmla="*/ 0 h 515375"/>
              <a:gd name="connsiteX3" fmla="*/ 1400431 w 5429929"/>
              <a:gd name="connsiteY3" fmla="*/ 0 h 515375"/>
              <a:gd name="connsiteX4" fmla="*/ 2057698 w 5429929"/>
              <a:gd name="connsiteY4" fmla="*/ 0 h 515375"/>
              <a:gd name="connsiteX5" fmla="*/ 2767546 w 5429929"/>
              <a:gd name="connsiteY5" fmla="*/ 0 h 515375"/>
              <a:gd name="connsiteX6" fmla="*/ 3372231 w 5429929"/>
              <a:gd name="connsiteY6" fmla="*/ 0 h 515375"/>
              <a:gd name="connsiteX7" fmla="*/ 3871754 w 5429929"/>
              <a:gd name="connsiteY7" fmla="*/ 0 h 515375"/>
              <a:gd name="connsiteX8" fmla="*/ 4529020 w 5429929"/>
              <a:gd name="connsiteY8" fmla="*/ 0 h 515375"/>
              <a:gd name="connsiteX9" fmla="*/ 5344031 w 5429929"/>
              <a:gd name="connsiteY9" fmla="*/ 0 h 515375"/>
              <a:gd name="connsiteX10" fmla="*/ 5429929 w 5429929"/>
              <a:gd name="connsiteY10" fmla="*/ 85898 h 515375"/>
              <a:gd name="connsiteX11" fmla="*/ 5429929 w 5429929"/>
              <a:gd name="connsiteY11" fmla="*/ 429477 h 515375"/>
              <a:gd name="connsiteX12" fmla="*/ 5344031 w 5429929"/>
              <a:gd name="connsiteY12" fmla="*/ 515375 h 515375"/>
              <a:gd name="connsiteX13" fmla="*/ 4791927 w 5429929"/>
              <a:gd name="connsiteY13" fmla="*/ 515375 h 515375"/>
              <a:gd name="connsiteX14" fmla="*/ 4029498 w 5429929"/>
              <a:gd name="connsiteY14" fmla="*/ 515375 h 515375"/>
              <a:gd name="connsiteX15" fmla="*/ 3424812 w 5429929"/>
              <a:gd name="connsiteY15" fmla="*/ 515375 h 515375"/>
              <a:gd name="connsiteX16" fmla="*/ 2925290 w 5429929"/>
              <a:gd name="connsiteY16" fmla="*/ 515375 h 515375"/>
              <a:gd name="connsiteX17" fmla="*/ 2162861 w 5429929"/>
              <a:gd name="connsiteY17" fmla="*/ 515375 h 515375"/>
              <a:gd name="connsiteX18" fmla="*/ 1663338 w 5429929"/>
              <a:gd name="connsiteY18" fmla="*/ 515375 h 515375"/>
              <a:gd name="connsiteX19" fmla="*/ 1163815 w 5429929"/>
              <a:gd name="connsiteY19" fmla="*/ 515375 h 515375"/>
              <a:gd name="connsiteX20" fmla="*/ 85898 w 5429929"/>
              <a:gd name="connsiteY20" fmla="*/ 515375 h 515375"/>
              <a:gd name="connsiteX21" fmla="*/ 0 w 5429929"/>
              <a:gd name="connsiteY21" fmla="*/ 429477 h 515375"/>
              <a:gd name="connsiteX22" fmla="*/ 0 w 5429929"/>
              <a:gd name="connsiteY22" fmla="*/ 85898 h 51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429929" h="515375" fill="none" extrusionOk="0">
                <a:moveTo>
                  <a:pt x="0" y="85898"/>
                </a:moveTo>
                <a:cubicBezTo>
                  <a:pt x="885" y="36869"/>
                  <a:pt x="35420" y="-1475"/>
                  <a:pt x="85898" y="0"/>
                </a:cubicBezTo>
                <a:cubicBezTo>
                  <a:pt x="342999" y="-25366"/>
                  <a:pt x="487564" y="10320"/>
                  <a:pt x="638002" y="0"/>
                </a:cubicBezTo>
                <a:cubicBezTo>
                  <a:pt x="788440" y="-10320"/>
                  <a:pt x="1201881" y="27949"/>
                  <a:pt x="1400431" y="0"/>
                </a:cubicBezTo>
                <a:cubicBezTo>
                  <a:pt x="1598981" y="-27949"/>
                  <a:pt x="1800770" y="-27941"/>
                  <a:pt x="2057698" y="0"/>
                </a:cubicBezTo>
                <a:cubicBezTo>
                  <a:pt x="2314626" y="27941"/>
                  <a:pt x="2617330" y="-30574"/>
                  <a:pt x="2767546" y="0"/>
                </a:cubicBezTo>
                <a:cubicBezTo>
                  <a:pt x="2917762" y="30574"/>
                  <a:pt x="3099567" y="16304"/>
                  <a:pt x="3372231" y="0"/>
                </a:cubicBezTo>
                <a:cubicBezTo>
                  <a:pt x="3644896" y="-16304"/>
                  <a:pt x="3754719" y="-14984"/>
                  <a:pt x="3871754" y="0"/>
                </a:cubicBezTo>
                <a:cubicBezTo>
                  <a:pt x="3988789" y="14984"/>
                  <a:pt x="4358985" y="-13433"/>
                  <a:pt x="4529020" y="0"/>
                </a:cubicBezTo>
                <a:cubicBezTo>
                  <a:pt x="4699055" y="13433"/>
                  <a:pt x="5078764" y="-32440"/>
                  <a:pt x="5344031" y="0"/>
                </a:cubicBezTo>
                <a:cubicBezTo>
                  <a:pt x="5392113" y="-7102"/>
                  <a:pt x="5427464" y="28940"/>
                  <a:pt x="5429929" y="85898"/>
                </a:cubicBezTo>
                <a:cubicBezTo>
                  <a:pt x="5445548" y="154829"/>
                  <a:pt x="5413710" y="310898"/>
                  <a:pt x="5429929" y="429477"/>
                </a:cubicBezTo>
                <a:cubicBezTo>
                  <a:pt x="5430668" y="467747"/>
                  <a:pt x="5385477" y="523233"/>
                  <a:pt x="5344031" y="515375"/>
                </a:cubicBezTo>
                <a:cubicBezTo>
                  <a:pt x="5188702" y="496644"/>
                  <a:pt x="4939224" y="520044"/>
                  <a:pt x="4791927" y="515375"/>
                </a:cubicBezTo>
                <a:cubicBezTo>
                  <a:pt x="4644630" y="510706"/>
                  <a:pt x="4193431" y="552887"/>
                  <a:pt x="4029498" y="515375"/>
                </a:cubicBezTo>
                <a:cubicBezTo>
                  <a:pt x="3865565" y="477863"/>
                  <a:pt x="3560328" y="508824"/>
                  <a:pt x="3424812" y="515375"/>
                </a:cubicBezTo>
                <a:cubicBezTo>
                  <a:pt x="3289296" y="521926"/>
                  <a:pt x="3056408" y="522864"/>
                  <a:pt x="2925290" y="515375"/>
                </a:cubicBezTo>
                <a:cubicBezTo>
                  <a:pt x="2794172" y="507886"/>
                  <a:pt x="2389529" y="550541"/>
                  <a:pt x="2162861" y="515375"/>
                </a:cubicBezTo>
                <a:cubicBezTo>
                  <a:pt x="1936193" y="480209"/>
                  <a:pt x="1899022" y="535607"/>
                  <a:pt x="1663338" y="515375"/>
                </a:cubicBezTo>
                <a:cubicBezTo>
                  <a:pt x="1427654" y="495143"/>
                  <a:pt x="1361801" y="537441"/>
                  <a:pt x="1163815" y="515375"/>
                </a:cubicBezTo>
                <a:cubicBezTo>
                  <a:pt x="965829" y="493309"/>
                  <a:pt x="420154" y="523642"/>
                  <a:pt x="85898" y="515375"/>
                </a:cubicBezTo>
                <a:cubicBezTo>
                  <a:pt x="34288" y="515004"/>
                  <a:pt x="-5980" y="475385"/>
                  <a:pt x="0" y="429477"/>
                </a:cubicBezTo>
                <a:cubicBezTo>
                  <a:pt x="-337" y="257724"/>
                  <a:pt x="-1661" y="160318"/>
                  <a:pt x="0" y="85898"/>
                </a:cubicBezTo>
                <a:close/>
              </a:path>
              <a:path w="5429929" h="515375" stroke="0" extrusionOk="0">
                <a:moveTo>
                  <a:pt x="0" y="85898"/>
                </a:moveTo>
                <a:cubicBezTo>
                  <a:pt x="-3330" y="39136"/>
                  <a:pt x="41337" y="9973"/>
                  <a:pt x="85898" y="0"/>
                </a:cubicBezTo>
                <a:cubicBezTo>
                  <a:pt x="382711" y="26001"/>
                  <a:pt x="421967" y="2271"/>
                  <a:pt x="690583" y="0"/>
                </a:cubicBezTo>
                <a:cubicBezTo>
                  <a:pt x="959199" y="-2271"/>
                  <a:pt x="987612" y="12435"/>
                  <a:pt x="1242687" y="0"/>
                </a:cubicBezTo>
                <a:cubicBezTo>
                  <a:pt x="1497762" y="-12435"/>
                  <a:pt x="1721240" y="8646"/>
                  <a:pt x="2005117" y="0"/>
                </a:cubicBezTo>
                <a:cubicBezTo>
                  <a:pt x="2288994" y="-8646"/>
                  <a:pt x="2407509" y="-16729"/>
                  <a:pt x="2609802" y="0"/>
                </a:cubicBezTo>
                <a:cubicBezTo>
                  <a:pt x="2812095" y="16729"/>
                  <a:pt x="2897783" y="-17151"/>
                  <a:pt x="3161906" y="0"/>
                </a:cubicBezTo>
                <a:cubicBezTo>
                  <a:pt x="3426029" y="17151"/>
                  <a:pt x="3591258" y="-4058"/>
                  <a:pt x="3714010" y="0"/>
                </a:cubicBezTo>
                <a:cubicBezTo>
                  <a:pt x="3836762" y="4058"/>
                  <a:pt x="4155831" y="-24797"/>
                  <a:pt x="4371276" y="0"/>
                </a:cubicBezTo>
                <a:cubicBezTo>
                  <a:pt x="4586721" y="24797"/>
                  <a:pt x="4893786" y="45983"/>
                  <a:pt x="5344031" y="0"/>
                </a:cubicBezTo>
                <a:cubicBezTo>
                  <a:pt x="5394905" y="3936"/>
                  <a:pt x="5427382" y="38186"/>
                  <a:pt x="5429929" y="85898"/>
                </a:cubicBezTo>
                <a:cubicBezTo>
                  <a:pt x="5437344" y="188179"/>
                  <a:pt x="5417666" y="337477"/>
                  <a:pt x="5429929" y="429477"/>
                </a:cubicBezTo>
                <a:cubicBezTo>
                  <a:pt x="5426683" y="482065"/>
                  <a:pt x="5390210" y="513739"/>
                  <a:pt x="5344031" y="515375"/>
                </a:cubicBezTo>
                <a:cubicBezTo>
                  <a:pt x="5125968" y="543155"/>
                  <a:pt x="4787015" y="481694"/>
                  <a:pt x="4581602" y="515375"/>
                </a:cubicBezTo>
                <a:cubicBezTo>
                  <a:pt x="4376189" y="549056"/>
                  <a:pt x="4273318" y="500877"/>
                  <a:pt x="3976916" y="515375"/>
                </a:cubicBezTo>
                <a:cubicBezTo>
                  <a:pt x="3680514" y="529873"/>
                  <a:pt x="3524583" y="544830"/>
                  <a:pt x="3267068" y="515375"/>
                </a:cubicBezTo>
                <a:cubicBezTo>
                  <a:pt x="3009553" y="485920"/>
                  <a:pt x="2843283" y="533501"/>
                  <a:pt x="2662383" y="515375"/>
                </a:cubicBezTo>
                <a:cubicBezTo>
                  <a:pt x="2481484" y="497249"/>
                  <a:pt x="2298465" y="517763"/>
                  <a:pt x="2110279" y="515375"/>
                </a:cubicBezTo>
                <a:cubicBezTo>
                  <a:pt x="1922093" y="512987"/>
                  <a:pt x="1679775" y="526612"/>
                  <a:pt x="1453013" y="515375"/>
                </a:cubicBezTo>
                <a:cubicBezTo>
                  <a:pt x="1226251" y="504138"/>
                  <a:pt x="1025463" y="543699"/>
                  <a:pt x="690583" y="515375"/>
                </a:cubicBezTo>
                <a:cubicBezTo>
                  <a:pt x="355703" y="487052"/>
                  <a:pt x="322028" y="544638"/>
                  <a:pt x="85898" y="515375"/>
                </a:cubicBezTo>
                <a:cubicBezTo>
                  <a:pt x="43685" y="511505"/>
                  <a:pt x="7477" y="474334"/>
                  <a:pt x="0" y="429477"/>
                </a:cubicBezTo>
                <a:cubicBezTo>
                  <a:pt x="-11977" y="340626"/>
                  <a:pt x="8076" y="229879"/>
                  <a:pt x="0" y="85898"/>
                </a:cubicBezTo>
                <a:close/>
              </a:path>
            </a:pathLst>
          </a:custGeom>
          <a:solidFill>
            <a:schemeClr val="bg1"/>
          </a:solidFill>
          <a:ln w="25400" cap="flat">
            <a:solidFill>
              <a:srgbClr val="FFC000"/>
            </a:solidFill>
            <a:prstDash val="solid"/>
            <a:round/>
            <a:extLst>
              <a:ext uri="{C807C97D-BFC1-408E-A445-0C87EB9F89A2}">
                <ask:lineSketchStyleProps xmlns:ask="http://schemas.microsoft.com/office/drawing/2018/sketchyshapes" sd="3109200773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전이암이 </a:t>
            </a:r>
            <a:r>
              <a:rPr lang="ko-KR" altLang="en-US" sz="20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완치되도</a:t>
            </a:r>
            <a:r>
              <a:rPr lang="en-US" altLang="ko-KR" sz="20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,</a:t>
            </a:r>
            <a:r>
              <a:rPr lang="ko-KR" altLang="en-US" sz="20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종신까지 보장</a:t>
            </a:r>
            <a:endParaRPr lang="en-US" altLang="ko-KR" sz="20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1B3DE96-6E52-4A53-A80F-4F6768B64D8D}"/>
              </a:ext>
            </a:extLst>
          </p:cNvPr>
          <p:cNvSpPr txBox="1"/>
          <p:nvPr/>
        </p:nvSpPr>
        <p:spPr>
          <a:xfrm>
            <a:off x="1645353" y="845857"/>
            <a:ext cx="3921313" cy="1931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6000" b="1" dirty="0" err="1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전이암진단</a:t>
            </a:r>
            <a:endParaRPr lang="en-US" altLang="ko-KR" sz="60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60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생활비</a:t>
            </a:r>
            <a:endParaRPr lang="en-US" altLang="ko-KR" sz="60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5F16EA2-0885-4293-BE68-2A804B93F765}"/>
              </a:ext>
            </a:extLst>
          </p:cNvPr>
          <p:cNvSpPr txBox="1"/>
          <p:nvPr/>
        </p:nvSpPr>
        <p:spPr>
          <a:xfrm>
            <a:off x="2184972" y="2541109"/>
            <a:ext cx="2733145" cy="4545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36</a:t>
            </a:r>
            <a:r>
              <a:rPr lang="ko-KR" altLang="en-US" sz="24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회 확정 보증</a:t>
            </a:r>
            <a:r>
              <a:rPr lang="en-US" altLang="ko-KR" sz="24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32728DE-6074-49DB-BD26-4183EAE6F777}"/>
              </a:ext>
            </a:extLst>
          </p:cNvPr>
          <p:cNvSpPr txBox="1"/>
          <p:nvPr/>
        </p:nvSpPr>
        <p:spPr>
          <a:xfrm>
            <a:off x="1695805" y="2932123"/>
            <a:ext cx="3811790" cy="15317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남녀</a:t>
            </a:r>
            <a:r>
              <a:rPr lang="en-US" altLang="ko-KR" sz="28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,</a:t>
            </a:r>
            <a:r>
              <a:rPr lang="ko-KR" altLang="en-US" sz="28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연령구분없이</a:t>
            </a:r>
            <a:endParaRPr lang="en-US" altLang="ko-KR" sz="2800" b="1" dirty="0">
              <a:solidFill>
                <a:srgbClr val="19243A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6600" b="1" dirty="0">
                <a:solidFill>
                  <a:srgbClr val="00B0F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월</a:t>
            </a:r>
            <a:r>
              <a:rPr lang="en-US" altLang="ko-KR" sz="6600" b="1" dirty="0">
                <a:solidFill>
                  <a:srgbClr val="00B0F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100</a:t>
            </a:r>
            <a:r>
              <a:rPr lang="ko-KR" altLang="en-US" sz="6600" b="1" dirty="0">
                <a:solidFill>
                  <a:srgbClr val="00B0F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만</a:t>
            </a:r>
            <a:endParaRPr lang="en-US" altLang="ko-KR" sz="6600" b="1" dirty="0">
              <a:solidFill>
                <a:srgbClr val="00B0F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pic>
        <p:nvPicPr>
          <p:cNvPr id="59" name="그림 58">
            <a:extLst>
              <a:ext uri="{FF2B5EF4-FFF2-40B4-BE49-F238E27FC236}">
                <a16:creationId xmlns:a16="http://schemas.microsoft.com/office/drawing/2014/main" id="{8DAEEC9E-6FA3-45B8-8CB7-84B87354C7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033" t="6047" r="57591" b="67784"/>
          <a:stretch/>
        </p:blipFill>
        <p:spPr>
          <a:xfrm>
            <a:off x="1312248" y="3401706"/>
            <a:ext cx="767113" cy="761135"/>
          </a:xfrm>
          <a:prstGeom prst="rect">
            <a:avLst/>
          </a:prstGeom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id="{6BEF1130-05EB-4FFF-9E99-572E5048E7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238" y="844421"/>
            <a:ext cx="678410" cy="678410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E833C5B2-E3E1-4A15-8EE8-92473E166423}"/>
              </a:ext>
            </a:extLst>
          </p:cNvPr>
          <p:cNvSpPr txBox="1"/>
          <p:nvPr/>
        </p:nvSpPr>
        <p:spPr>
          <a:xfrm>
            <a:off x="8332920" y="896343"/>
            <a:ext cx="2780852" cy="9943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2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전이암</a:t>
            </a:r>
            <a:r>
              <a:rPr kumimoji="0" lang="ko-KR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진단 시 가입금액 </a:t>
            </a:r>
            <a:endParaRPr kumimoji="0" lang="en-US" altLang="ko-KR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20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10</a:t>
            </a:r>
            <a:r>
              <a:rPr kumimoji="0" lang="ko-KR" altLang="en-US" sz="20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년 간 </a:t>
            </a:r>
            <a:r>
              <a:rPr kumimoji="0" lang="en-US" altLang="ko-KR" sz="20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100%,</a:t>
            </a: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20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10</a:t>
            </a:r>
            <a:r>
              <a:rPr kumimoji="0" lang="ko-KR" altLang="en-US" sz="20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년 뒤 </a:t>
            </a:r>
            <a:r>
              <a:rPr kumimoji="0" lang="en-US" altLang="ko-KR" sz="20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50% </a:t>
            </a:r>
            <a:r>
              <a:rPr kumimoji="0" lang="ko-KR" altLang="en-US" sz="20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지급</a:t>
            </a:r>
          </a:p>
        </p:txBody>
      </p:sp>
      <p:sp>
        <p:nvSpPr>
          <p:cNvPr id="62" name="대각선 방향의 모서리가 둥근 사각형 39">
            <a:extLst>
              <a:ext uri="{FF2B5EF4-FFF2-40B4-BE49-F238E27FC236}">
                <a16:creationId xmlns:a16="http://schemas.microsoft.com/office/drawing/2014/main" id="{2E5699A2-F5CB-487E-838E-FC7D4539A85F}"/>
              </a:ext>
            </a:extLst>
          </p:cNvPr>
          <p:cNvSpPr/>
          <p:nvPr/>
        </p:nvSpPr>
        <p:spPr>
          <a:xfrm>
            <a:off x="5640298" y="918063"/>
            <a:ext cx="2749541" cy="968400"/>
          </a:xfrm>
          <a:prstGeom prst="round2Diag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6</a:t>
            </a:r>
            <a:r>
              <a:rPr lang="ko-KR" altLang="en-US" sz="2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월</a:t>
            </a:r>
            <a:r>
              <a:rPr lang="en-US" altLang="ko-KR" sz="2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9</a:t>
            </a:r>
            <a:r>
              <a:rPr lang="ko-KR" altLang="en-US" sz="2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일 </a:t>
            </a:r>
            <a:endParaRPr lang="en-US" altLang="ko-KR" sz="28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전격탑재 </a:t>
            </a:r>
            <a:r>
              <a:rPr lang="en-US" altLang="ko-KR" sz="2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!</a:t>
            </a:r>
          </a:p>
        </p:txBody>
      </p: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B9E14A34-1430-4BF3-AC22-68126F7C4BB3}"/>
              </a:ext>
            </a:extLst>
          </p:cNvPr>
          <p:cNvGrpSpPr/>
          <p:nvPr/>
        </p:nvGrpSpPr>
        <p:grpSpPr>
          <a:xfrm>
            <a:off x="1024434" y="4421041"/>
            <a:ext cx="8316149" cy="887569"/>
            <a:chOff x="1522135" y="4808975"/>
            <a:chExt cx="9147764" cy="1429439"/>
          </a:xfrm>
        </p:grpSpPr>
        <p:sp>
          <p:nvSpPr>
            <p:cNvPr id="64" name="직사각형 63">
              <a:extLst>
                <a:ext uri="{FF2B5EF4-FFF2-40B4-BE49-F238E27FC236}">
                  <a16:creationId xmlns:a16="http://schemas.microsoft.com/office/drawing/2014/main" id="{F98263E4-85F8-45C0-8CF6-A87DF2D8014B}"/>
                </a:ext>
              </a:extLst>
            </p:cNvPr>
            <p:cNvSpPr/>
            <p:nvPr/>
          </p:nvSpPr>
          <p:spPr>
            <a:xfrm>
              <a:off x="1522135" y="5023528"/>
              <a:ext cx="9147764" cy="121488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1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65" name="사각형: 둥근 모서리 64">
              <a:extLst>
                <a:ext uri="{FF2B5EF4-FFF2-40B4-BE49-F238E27FC236}">
                  <a16:creationId xmlns:a16="http://schemas.microsoft.com/office/drawing/2014/main" id="{1D1E9B0A-210E-4BF3-AB39-C0C10F57856A}"/>
                </a:ext>
              </a:extLst>
            </p:cNvPr>
            <p:cNvSpPr/>
            <p:nvPr/>
          </p:nvSpPr>
          <p:spPr>
            <a:xfrm>
              <a:off x="3360779" y="5552658"/>
              <a:ext cx="1518086" cy="510970"/>
            </a:xfrm>
            <a:prstGeom prst="roundRect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05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 </a:t>
              </a:r>
              <a:r>
                <a:rPr lang="ko-KR" altLang="en-US" sz="1050" dirty="0" err="1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전이암</a:t>
              </a:r>
              <a:r>
                <a:rPr lang="ko-KR" altLang="en-US" sz="105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 진단</a:t>
              </a:r>
            </a:p>
          </p:txBody>
        </p:sp>
        <p:sp>
          <p:nvSpPr>
            <p:cNvPr id="66" name="사각형: 둥근 모서리 65">
              <a:extLst>
                <a:ext uri="{FF2B5EF4-FFF2-40B4-BE49-F238E27FC236}">
                  <a16:creationId xmlns:a16="http://schemas.microsoft.com/office/drawing/2014/main" id="{062B2E28-E5AC-4007-8C63-C6BEB5C5C43B}"/>
                </a:ext>
              </a:extLst>
            </p:cNvPr>
            <p:cNvSpPr/>
            <p:nvPr/>
          </p:nvSpPr>
          <p:spPr>
            <a:xfrm>
              <a:off x="8969813" y="5552658"/>
              <a:ext cx="1518086" cy="510970"/>
            </a:xfrm>
            <a:prstGeom prst="roundRect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05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생존시점</a:t>
              </a:r>
            </a:p>
          </p:txBody>
        </p:sp>
        <p:sp>
          <p:nvSpPr>
            <p:cNvPr id="67" name="사각형: 둥근 모서리 66">
              <a:extLst>
                <a:ext uri="{FF2B5EF4-FFF2-40B4-BE49-F238E27FC236}">
                  <a16:creationId xmlns:a16="http://schemas.microsoft.com/office/drawing/2014/main" id="{D81FDB72-F0AD-40D3-A51F-4EAF2719F4F3}"/>
                </a:ext>
              </a:extLst>
            </p:cNvPr>
            <p:cNvSpPr/>
            <p:nvPr/>
          </p:nvSpPr>
          <p:spPr>
            <a:xfrm>
              <a:off x="1704101" y="5552658"/>
              <a:ext cx="1518086" cy="510970"/>
            </a:xfrm>
            <a:prstGeom prst="roundRect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050" dirty="0" err="1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전이암생활비</a:t>
              </a:r>
              <a:endParaRPr lang="en-US" altLang="ko-KR" sz="1050" dirty="0">
                <a:solidFill>
                  <a:srgbClr val="FFFFFF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105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100</a:t>
              </a:r>
              <a:r>
                <a:rPr lang="ko-KR" altLang="en-US" sz="105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만원 가입 시</a:t>
              </a:r>
            </a:p>
          </p:txBody>
        </p:sp>
        <p:cxnSp>
          <p:nvCxnSpPr>
            <p:cNvPr id="68" name="직선 연결선 67">
              <a:extLst>
                <a:ext uri="{FF2B5EF4-FFF2-40B4-BE49-F238E27FC236}">
                  <a16:creationId xmlns:a16="http://schemas.microsoft.com/office/drawing/2014/main" id="{59EA3C8B-8ED9-46A5-8FAB-5B2CFAD8E550}"/>
                </a:ext>
              </a:extLst>
            </p:cNvPr>
            <p:cNvCxnSpPr>
              <a:stCxn id="65" idx="3"/>
              <a:endCxn id="66" idx="1"/>
            </p:cNvCxnSpPr>
            <p:nvPr/>
          </p:nvCxnSpPr>
          <p:spPr>
            <a:xfrm>
              <a:off x="4878865" y="5808143"/>
              <a:ext cx="4090948" cy="0"/>
            </a:xfrm>
            <a:prstGeom prst="line">
              <a:avLst/>
            </a:prstGeom>
            <a:noFill/>
            <a:ln w="25400" cap="flat">
              <a:solidFill>
                <a:srgbClr val="E4007F"/>
              </a:solidFill>
              <a:prstDash val="sysDash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id="{186D51E4-C16E-4343-B460-575C20395A2B}"/>
                </a:ext>
              </a:extLst>
            </p:cNvPr>
            <p:cNvCxnSpPr/>
            <p:nvPr/>
          </p:nvCxnSpPr>
          <p:spPr>
            <a:xfrm>
              <a:off x="3208297" y="5808143"/>
              <a:ext cx="160131" cy="0"/>
            </a:xfrm>
            <a:prstGeom prst="line">
              <a:avLst/>
            </a:prstGeom>
            <a:noFill/>
            <a:ln w="25400" cap="flat">
              <a:solidFill>
                <a:srgbClr val="E4007F"/>
              </a:solidFill>
              <a:prstDash val="sysDash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A2F4EDD4-F323-4841-8F9C-3824041A9DC9}"/>
                </a:ext>
              </a:extLst>
            </p:cNvPr>
            <p:cNvSpPr txBox="1"/>
            <p:nvPr/>
          </p:nvSpPr>
          <p:spPr>
            <a:xfrm>
              <a:off x="4751180" y="5188108"/>
              <a:ext cx="2116115" cy="6100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dirty="0">
                  <a:solidFill>
                    <a:srgbClr val="E4007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약 </a:t>
              </a:r>
              <a:r>
                <a:rPr lang="en-US" altLang="ko-KR" dirty="0">
                  <a:solidFill>
                    <a:srgbClr val="E4007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1</a:t>
              </a:r>
              <a:r>
                <a:rPr lang="ko-KR" altLang="en-US" dirty="0">
                  <a:solidFill>
                    <a:srgbClr val="E4007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억</a:t>
              </a:r>
              <a:r>
                <a:rPr lang="en-US" altLang="ko-KR" dirty="0">
                  <a:solidFill>
                    <a:srgbClr val="E4007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2</a:t>
              </a:r>
              <a:r>
                <a:rPr lang="ko-KR" altLang="en-US" dirty="0">
                  <a:solidFill>
                    <a:srgbClr val="E4007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천만</a:t>
              </a:r>
              <a:endParaRPr kumimoji="0" lang="ko-KR" altLang="en-US" b="0" i="0" u="none" strike="noStrike" cap="none" spc="0" normalizeH="0" baseline="0" dirty="0">
                <a:ln>
                  <a:noFill/>
                </a:ln>
                <a:solidFill>
                  <a:srgbClr val="E4007F"/>
                </a:solidFill>
                <a:effectLst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sym typeface="맑은 고딕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AE5688D2-43E9-4F1D-BA93-6209FDA52228}"/>
                </a:ext>
              </a:extLst>
            </p:cNvPr>
            <p:cNvSpPr txBox="1"/>
            <p:nvPr/>
          </p:nvSpPr>
          <p:spPr>
            <a:xfrm>
              <a:off x="4847367" y="4942219"/>
              <a:ext cx="1923741" cy="497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1100" dirty="0">
                  <a:solidFill>
                    <a:sysClr val="windowText" lastClr="0000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10</a:t>
              </a:r>
              <a:r>
                <a:rPr lang="ko-KR" altLang="en-US" sz="1100" dirty="0">
                  <a:solidFill>
                    <a:sysClr val="windowText" lastClr="0000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년간</a:t>
              </a:r>
              <a:endParaRPr kumimoji="0" lang="ko-KR" altLang="en-US" sz="1100" b="0" i="0" u="none" strike="noStrike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sym typeface="맑은 고딕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ACE3FFC9-0386-404E-B5ED-1A67267E8C3F}"/>
                </a:ext>
              </a:extLst>
            </p:cNvPr>
            <p:cNvSpPr txBox="1"/>
            <p:nvPr/>
          </p:nvSpPr>
          <p:spPr>
            <a:xfrm>
              <a:off x="6817134" y="5188108"/>
              <a:ext cx="2116115" cy="6100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dirty="0">
                  <a:solidFill>
                    <a:srgbClr val="E4007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약 </a:t>
              </a:r>
              <a:r>
                <a:rPr lang="en-US" altLang="ko-KR" dirty="0">
                  <a:solidFill>
                    <a:srgbClr val="E4007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1</a:t>
              </a:r>
              <a:r>
                <a:rPr lang="ko-KR" altLang="en-US" dirty="0">
                  <a:solidFill>
                    <a:srgbClr val="E4007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억</a:t>
              </a:r>
              <a:r>
                <a:rPr lang="en-US" altLang="ko-KR" dirty="0">
                  <a:solidFill>
                    <a:srgbClr val="E4007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8</a:t>
              </a:r>
              <a:r>
                <a:rPr lang="ko-KR" altLang="en-US" dirty="0">
                  <a:solidFill>
                    <a:srgbClr val="E4007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천만</a:t>
              </a:r>
              <a:endParaRPr kumimoji="0" lang="ko-KR" altLang="en-US" b="0" i="0" u="none" strike="noStrike" cap="none" spc="0" normalizeH="0" baseline="0" dirty="0">
                <a:ln>
                  <a:noFill/>
                </a:ln>
                <a:solidFill>
                  <a:srgbClr val="E4007F"/>
                </a:solidFill>
                <a:effectLst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sym typeface="맑은 고딕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F0AE13E-31A7-404C-AA8A-09A5E299877F}"/>
                </a:ext>
              </a:extLst>
            </p:cNvPr>
            <p:cNvSpPr txBox="1"/>
            <p:nvPr/>
          </p:nvSpPr>
          <p:spPr>
            <a:xfrm>
              <a:off x="6913321" y="4942219"/>
              <a:ext cx="1923741" cy="497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1100" dirty="0">
                  <a:solidFill>
                    <a:sysClr val="windowText" lastClr="0000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30</a:t>
              </a:r>
              <a:r>
                <a:rPr lang="ko-KR" altLang="en-US" sz="1100" dirty="0">
                  <a:solidFill>
                    <a:sysClr val="windowText" lastClr="0000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년간</a:t>
              </a:r>
              <a:endParaRPr kumimoji="0" lang="ko-KR" altLang="en-US" sz="1100" b="0" i="0" u="none" strike="noStrike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sym typeface="맑은 고딕"/>
              </a:endParaRPr>
            </a:p>
          </p:txBody>
        </p:sp>
        <p:cxnSp>
          <p:nvCxnSpPr>
            <p:cNvPr id="74" name="직선 연결선 73">
              <a:extLst>
                <a:ext uri="{FF2B5EF4-FFF2-40B4-BE49-F238E27FC236}">
                  <a16:creationId xmlns:a16="http://schemas.microsoft.com/office/drawing/2014/main" id="{13E96E79-1255-4156-BA4D-AC9CF1DFE65C}"/>
                </a:ext>
              </a:extLst>
            </p:cNvPr>
            <p:cNvCxnSpPr/>
            <p:nvPr/>
          </p:nvCxnSpPr>
          <p:spPr>
            <a:xfrm>
              <a:off x="2463501" y="5376900"/>
              <a:ext cx="0" cy="176605"/>
            </a:xfrm>
            <a:prstGeom prst="line">
              <a:avLst/>
            </a:prstGeom>
            <a:noFill/>
            <a:ln w="2540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75" name="직선 연결선 74">
              <a:extLst>
                <a:ext uri="{FF2B5EF4-FFF2-40B4-BE49-F238E27FC236}">
                  <a16:creationId xmlns:a16="http://schemas.microsoft.com/office/drawing/2014/main" id="{C3616D0E-38BE-408B-8A67-51959C5FAD3E}"/>
                </a:ext>
              </a:extLst>
            </p:cNvPr>
            <p:cNvCxnSpPr/>
            <p:nvPr/>
          </p:nvCxnSpPr>
          <p:spPr>
            <a:xfrm>
              <a:off x="4098662" y="5376900"/>
              <a:ext cx="0" cy="176605"/>
            </a:xfrm>
            <a:prstGeom prst="line">
              <a:avLst/>
            </a:prstGeom>
            <a:noFill/>
            <a:ln w="2540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76" name="직선 연결선 75">
              <a:extLst>
                <a:ext uri="{FF2B5EF4-FFF2-40B4-BE49-F238E27FC236}">
                  <a16:creationId xmlns:a16="http://schemas.microsoft.com/office/drawing/2014/main" id="{51F33014-1600-4AB9-81D1-D9A1A9400F71}"/>
                </a:ext>
              </a:extLst>
            </p:cNvPr>
            <p:cNvCxnSpPr/>
            <p:nvPr/>
          </p:nvCxnSpPr>
          <p:spPr>
            <a:xfrm>
              <a:off x="10090671" y="5398414"/>
              <a:ext cx="0" cy="176605"/>
            </a:xfrm>
            <a:prstGeom prst="line">
              <a:avLst/>
            </a:prstGeom>
            <a:noFill/>
            <a:ln w="2540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FFC75E30-6861-4875-97D3-88C9BC36E1DE}"/>
                </a:ext>
              </a:extLst>
            </p:cNvPr>
            <p:cNvSpPr txBox="1"/>
            <p:nvPr/>
          </p:nvSpPr>
          <p:spPr>
            <a:xfrm>
              <a:off x="2002926" y="5017767"/>
              <a:ext cx="942611" cy="5199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35</a:t>
              </a:r>
              <a:r>
                <a:rPr kumimoji="0" lang="ko-KR" altLang="en-US" sz="1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세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FFB18F3-42B1-42FF-9AC0-D15FCEB8E5B3}"/>
                </a:ext>
              </a:extLst>
            </p:cNvPr>
            <p:cNvSpPr txBox="1"/>
            <p:nvPr/>
          </p:nvSpPr>
          <p:spPr>
            <a:xfrm>
              <a:off x="3627356" y="5017767"/>
              <a:ext cx="942611" cy="5199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40</a:t>
              </a:r>
              <a:r>
                <a:rPr kumimoji="0" lang="ko-KR" altLang="en-US" sz="1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세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99DF8EB-7A18-46E0-BADE-8BC0D24D2F04}"/>
                </a:ext>
              </a:extLst>
            </p:cNvPr>
            <p:cNvSpPr txBox="1"/>
            <p:nvPr/>
          </p:nvSpPr>
          <p:spPr>
            <a:xfrm>
              <a:off x="9619365" y="5039282"/>
              <a:ext cx="942611" cy="5199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2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80</a:t>
              </a:r>
              <a:r>
                <a:rPr kumimoji="0" lang="ko-KR" altLang="en-US" sz="1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세</a:t>
              </a:r>
            </a:p>
          </p:txBody>
        </p:sp>
        <p:sp>
          <p:nvSpPr>
            <p:cNvPr id="80" name="직사각형 79">
              <a:extLst>
                <a:ext uri="{FF2B5EF4-FFF2-40B4-BE49-F238E27FC236}">
                  <a16:creationId xmlns:a16="http://schemas.microsoft.com/office/drawing/2014/main" id="{11629C3B-1629-4BCA-9588-516AC925FA32}"/>
                </a:ext>
              </a:extLst>
            </p:cNvPr>
            <p:cNvSpPr/>
            <p:nvPr/>
          </p:nvSpPr>
          <p:spPr>
            <a:xfrm>
              <a:off x="1536628" y="4808975"/>
              <a:ext cx="1982805" cy="230307"/>
            </a:xfrm>
            <a:prstGeom prst="rect">
              <a:avLst/>
            </a:prstGeom>
            <a:solidFill>
              <a:srgbClr val="FF339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200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전이암생활비</a:t>
              </a:r>
              <a:r>
                <a:rPr lang="ko-KR" altLang="en-US" sz="12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 </a:t>
              </a:r>
              <a:r>
                <a:rPr lang="ko-KR" altLang="en-US" sz="1200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보장예시</a:t>
              </a:r>
              <a:endParaRPr lang="ko-KR" altLang="en-US" sz="12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cxnSp>
          <p:nvCxnSpPr>
            <p:cNvPr id="81" name="직선 연결선 80">
              <a:extLst>
                <a:ext uri="{FF2B5EF4-FFF2-40B4-BE49-F238E27FC236}">
                  <a16:creationId xmlns:a16="http://schemas.microsoft.com/office/drawing/2014/main" id="{77D836CE-5EC3-4F6A-8204-43F90B1A9ADD}"/>
                </a:ext>
              </a:extLst>
            </p:cNvPr>
            <p:cNvCxnSpPr/>
            <p:nvPr/>
          </p:nvCxnSpPr>
          <p:spPr>
            <a:xfrm>
              <a:off x="6820355" y="5388056"/>
              <a:ext cx="0" cy="670663"/>
            </a:xfrm>
            <a:prstGeom prst="line">
              <a:avLst/>
            </a:prstGeom>
            <a:noFill/>
            <a:ln w="25400" cap="flat">
              <a:solidFill>
                <a:schemeClr val="bg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913E8BC-FCF9-4679-82BA-4582A07F31B1}"/>
                </a:ext>
              </a:extLst>
            </p:cNvPr>
            <p:cNvSpPr txBox="1"/>
            <p:nvPr/>
          </p:nvSpPr>
          <p:spPr>
            <a:xfrm>
              <a:off x="6349049" y="5017767"/>
              <a:ext cx="942611" cy="5199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5</a:t>
              </a:r>
              <a:r>
                <a:rPr lang="en-US" altLang="ko-KR" sz="1200" dirty="0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0</a:t>
              </a:r>
              <a:r>
                <a:rPr lang="ko-KR" altLang="en-US" sz="1200" dirty="0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세</a:t>
              </a:r>
              <a:endParaRPr kumimoji="0" lang="ko-KR" alt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endParaRPr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42E4F3C5-1BE1-417A-8474-D6B50D3BC71F}"/>
              </a:ext>
            </a:extLst>
          </p:cNvPr>
          <p:cNvSpPr txBox="1"/>
          <p:nvPr/>
        </p:nvSpPr>
        <p:spPr>
          <a:xfrm>
            <a:off x="9285296" y="4379323"/>
            <a:ext cx="2213479" cy="972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20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40</a:t>
            </a:r>
            <a:r>
              <a:rPr lang="ko-KR" altLang="en-US" sz="20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년 생존 시</a:t>
            </a:r>
            <a:endParaRPr lang="en-US" altLang="ko-KR" sz="2000" b="1" dirty="0">
              <a:solidFill>
                <a:srgbClr val="7030A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44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약 </a:t>
            </a:r>
            <a:r>
              <a:rPr lang="en-US" altLang="ko-KR" sz="44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3</a:t>
            </a:r>
            <a:r>
              <a:rPr lang="ko-KR" altLang="en-US" sz="44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억원</a:t>
            </a:r>
            <a:endParaRPr lang="en-US" altLang="ko-KR" sz="44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9E098B2-42ED-4205-9517-956F13C398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12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18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941BE0F2-2EF2-4C1C-A052-29E6C9B19A54}"/>
              </a:ext>
            </a:extLst>
          </p:cNvPr>
          <p:cNvSpPr txBox="1"/>
          <p:nvPr/>
        </p:nvSpPr>
        <p:spPr>
          <a:xfrm>
            <a:off x="6703227" y="2671737"/>
            <a:ext cx="4524490" cy="1929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r"/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*20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년납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100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세만기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/50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세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(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남자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)/THE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건강할때건강보험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/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해약환급금미지급형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V2/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납입면제미적용형</a:t>
            </a:r>
            <a:endParaRPr lang="ko-KR" altLang="en-US" sz="700" dirty="0">
              <a:latin typeface="흥국씨앗 M" panose="020B0603000000000000" pitchFamily="50" charset="-127"/>
              <a:ea typeface="흥국씨앗 M" panose="020B0603000000000000" pitchFamily="50" charset="-12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7481165-D7B6-4955-BA40-555C02F0D817}"/>
              </a:ext>
            </a:extLst>
          </p:cNvPr>
          <p:cNvSpPr txBox="1"/>
          <p:nvPr/>
        </p:nvSpPr>
        <p:spPr>
          <a:xfrm>
            <a:off x="2347247" y="6038712"/>
            <a:ext cx="7497507" cy="5791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4000" b="1" dirty="0">
                <a:solidFill>
                  <a:schemeClr val="tx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보험료는 저렴한데 </a:t>
            </a:r>
            <a:r>
              <a:rPr lang="ko-KR" altLang="en-US" sz="40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보장은 더 크게 </a:t>
            </a:r>
            <a:r>
              <a:rPr lang="en-US" altLang="ko-KR" sz="40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61F5A13-9BB7-4BC6-B75B-163D7C685C7A}"/>
              </a:ext>
            </a:extLst>
          </p:cNvPr>
          <p:cNvSpPr/>
          <p:nvPr/>
        </p:nvSpPr>
        <p:spPr>
          <a:xfrm>
            <a:off x="1838240" y="3223620"/>
            <a:ext cx="1764201" cy="451958"/>
          </a:xfrm>
          <a:prstGeom prst="roundRect">
            <a:avLst/>
          </a:prstGeom>
          <a:solidFill>
            <a:schemeClr val="bg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400" dirty="0" err="1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일반암진단비</a:t>
            </a:r>
            <a:endParaRPr lang="en-US" altLang="ko-KR" sz="1400" dirty="0">
              <a:solidFill>
                <a:srgbClr val="FFFFFF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14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5</a:t>
            </a:r>
            <a:r>
              <a:rPr lang="ko-KR" altLang="en-US" sz="14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천만 </a:t>
            </a:r>
            <a:r>
              <a:rPr lang="ko-KR" altLang="en-US" sz="14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가입</a:t>
            </a:r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1717CBBD-BE87-42D4-A153-F1886F3603F3}"/>
              </a:ext>
            </a:extLst>
          </p:cNvPr>
          <p:cNvSpPr/>
          <p:nvPr/>
        </p:nvSpPr>
        <p:spPr>
          <a:xfrm>
            <a:off x="4835683" y="2991491"/>
            <a:ext cx="995845" cy="210841"/>
          </a:xfrm>
          <a:prstGeom prst="round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A</a:t>
            </a: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사</a:t>
            </a:r>
          </a:p>
        </p:txBody>
      </p:sp>
      <p:sp>
        <p:nvSpPr>
          <p:cNvPr id="56" name="사각형: 둥근 모서리 55">
            <a:extLst>
              <a:ext uri="{FF2B5EF4-FFF2-40B4-BE49-F238E27FC236}">
                <a16:creationId xmlns:a16="http://schemas.microsoft.com/office/drawing/2014/main" id="{33E07641-4566-4A09-8EFF-FA1FF59A1362}"/>
              </a:ext>
            </a:extLst>
          </p:cNvPr>
          <p:cNvSpPr/>
          <p:nvPr/>
        </p:nvSpPr>
        <p:spPr>
          <a:xfrm>
            <a:off x="5963337" y="2991491"/>
            <a:ext cx="995845" cy="210841"/>
          </a:xfrm>
          <a:prstGeom prst="round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B</a:t>
            </a: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사</a:t>
            </a:r>
          </a:p>
        </p:txBody>
      </p: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id="{DB70D647-33EF-4168-81B7-10EB7BA5F947}"/>
              </a:ext>
            </a:extLst>
          </p:cNvPr>
          <p:cNvSpPr/>
          <p:nvPr/>
        </p:nvSpPr>
        <p:spPr>
          <a:xfrm>
            <a:off x="7090991" y="2991491"/>
            <a:ext cx="995845" cy="210841"/>
          </a:xfrm>
          <a:prstGeom prst="round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C</a:t>
            </a: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사</a:t>
            </a:r>
          </a:p>
        </p:txBody>
      </p:sp>
      <p:sp>
        <p:nvSpPr>
          <p:cNvPr id="58" name="사각형: 둥근 모서리 57">
            <a:extLst>
              <a:ext uri="{FF2B5EF4-FFF2-40B4-BE49-F238E27FC236}">
                <a16:creationId xmlns:a16="http://schemas.microsoft.com/office/drawing/2014/main" id="{FF6C9E2E-B445-43D2-9612-004A9B825991}"/>
              </a:ext>
            </a:extLst>
          </p:cNvPr>
          <p:cNvSpPr/>
          <p:nvPr/>
        </p:nvSpPr>
        <p:spPr>
          <a:xfrm>
            <a:off x="8218644" y="2991491"/>
            <a:ext cx="995845" cy="210841"/>
          </a:xfrm>
          <a:prstGeom prst="round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D</a:t>
            </a: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사</a:t>
            </a:r>
          </a:p>
        </p:txBody>
      </p:sp>
      <p:sp>
        <p:nvSpPr>
          <p:cNvPr id="59" name="사각형: 둥근 모서리 58">
            <a:extLst>
              <a:ext uri="{FF2B5EF4-FFF2-40B4-BE49-F238E27FC236}">
                <a16:creationId xmlns:a16="http://schemas.microsoft.com/office/drawing/2014/main" id="{C92B3450-9582-4167-8F28-5BC2CDD96147}"/>
              </a:ext>
            </a:extLst>
          </p:cNvPr>
          <p:cNvSpPr/>
          <p:nvPr/>
        </p:nvSpPr>
        <p:spPr>
          <a:xfrm>
            <a:off x="9346298" y="2991491"/>
            <a:ext cx="995845" cy="210841"/>
          </a:xfrm>
          <a:prstGeom prst="round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E</a:t>
            </a: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사</a:t>
            </a:r>
          </a:p>
        </p:txBody>
      </p:sp>
      <p:sp>
        <p:nvSpPr>
          <p:cNvPr id="61" name="사각형: 둥근 모서리 60">
            <a:extLst>
              <a:ext uri="{FF2B5EF4-FFF2-40B4-BE49-F238E27FC236}">
                <a16:creationId xmlns:a16="http://schemas.microsoft.com/office/drawing/2014/main" id="{6ABE964D-CA69-4992-BBD2-A3097A7642AA}"/>
              </a:ext>
            </a:extLst>
          </p:cNvPr>
          <p:cNvSpPr/>
          <p:nvPr/>
        </p:nvSpPr>
        <p:spPr>
          <a:xfrm>
            <a:off x="3658237" y="2969352"/>
            <a:ext cx="1095430" cy="255118"/>
          </a:xfrm>
          <a:prstGeom prst="roundRect">
            <a:avLst/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흥국생명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A843B26-54F5-4941-B7D8-8451B22ED635}"/>
              </a:ext>
            </a:extLst>
          </p:cNvPr>
          <p:cNvSpPr txBox="1"/>
          <p:nvPr/>
        </p:nvSpPr>
        <p:spPr>
          <a:xfrm>
            <a:off x="3564437" y="3314865"/>
            <a:ext cx="1249451" cy="4132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76,150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6A49D0D-7CAA-4471-8A2F-459EDC333C74}"/>
              </a:ext>
            </a:extLst>
          </p:cNvPr>
          <p:cNvSpPr txBox="1"/>
          <p:nvPr/>
        </p:nvSpPr>
        <p:spPr>
          <a:xfrm>
            <a:off x="4812299" y="3338159"/>
            <a:ext cx="1032605" cy="329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1800" b="1" dirty="0">
                <a:solidFill>
                  <a:schemeClr val="bg1">
                    <a:lumMod val="25000"/>
                    <a:lumOff val="75000"/>
                  </a:schemeClr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94,250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A426970-E64F-40FD-B672-D225EBD05134}"/>
              </a:ext>
            </a:extLst>
          </p:cNvPr>
          <p:cNvSpPr txBox="1"/>
          <p:nvPr/>
        </p:nvSpPr>
        <p:spPr>
          <a:xfrm>
            <a:off x="5941204" y="3338159"/>
            <a:ext cx="1032605" cy="329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1800" b="1" dirty="0">
                <a:solidFill>
                  <a:schemeClr val="bg1">
                    <a:lumMod val="25000"/>
                    <a:lumOff val="75000"/>
                  </a:schemeClr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89,200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2B644B5-8A86-470B-A401-4DAA3BAF309C}"/>
              </a:ext>
            </a:extLst>
          </p:cNvPr>
          <p:cNvSpPr txBox="1"/>
          <p:nvPr/>
        </p:nvSpPr>
        <p:spPr>
          <a:xfrm>
            <a:off x="7070109" y="3338159"/>
            <a:ext cx="1032605" cy="329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1800" b="1" dirty="0">
                <a:solidFill>
                  <a:schemeClr val="bg1">
                    <a:lumMod val="25000"/>
                    <a:lumOff val="75000"/>
                  </a:schemeClr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83,100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0D732D1-B22E-49E7-B965-F8F07BBBF03E}"/>
              </a:ext>
            </a:extLst>
          </p:cNvPr>
          <p:cNvSpPr txBox="1"/>
          <p:nvPr/>
        </p:nvSpPr>
        <p:spPr>
          <a:xfrm>
            <a:off x="8199014" y="3338159"/>
            <a:ext cx="1032605" cy="329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1800" b="1" dirty="0">
                <a:solidFill>
                  <a:schemeClr val="bg1">
                    <a:lumMod val="25000"/>
                    <a:lumOff val="75000"/>
                  </a:schemeClr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91,845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97E9E22-5243-4719-BAD8-93B659EC2DB7}"/>
              </a:ext>
            </a:extLst>
          </p:cNvPr>
          <p:cNvSpPr txBox="1"/>
          <p:nvPr/>
        </p:nvSpPr>
        <p:spPr>
          <a:xfrm>
            <a:off x="9327917" y="3338159"/>
            <a:ext cx="1032605" cy="329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1800" b="1" dirty="0">
                <a:solidFill>
                  <a:schemeClr val="bg1">
                    <a:lumMod val="25000"/>
                    <a:lumOff val="75000"/>
                  </a:schemeClr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84,150</a:t>
            </a:r>
          </a:p>
        </p:txBody>
      </p:sp>
      <p:sp>
        <p:nvSpPr>
          <p:cNvPr id="69" name="사각형: 둥근 모서리 68">
            <a:extLst>
              <a:ext uri="{FF2B5EF4-FFF2-40B4-BE49-F238E27FC236}">
                <a16:creationId xmlns:a16="http://schemas.microsoft.com/office/drawing/2014/main" id="{4E21DBB7-3862-485E-8557-D5BB08C6BCD3}"/>
              </a:ext>
            </a:extLst>
          </p:cNvPr>
          <p:cNvSpPr/>
          <p:nvPr/>
        </p:nvSpPr>
        <p:spPr>
          <a:xfrm>
            <a:off x="4462689" y="-409820"/>
            <a:ext cx="1204973" cy="308693"/>
          </a:xfrm>
          <a:prstGeom prst="roundRect">
            <a:avLst/>
          </a:prstGeom>
          <a:solidFill>
            <a:schemeClr val="bg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4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삼성화재</a:t>
            </a:r>
          </a:p>
        </p:txBody>
      </p:sp>
      <p:sp>
        <p:nvSpPr>
          <p:cNvPr id="70" name="사각형: 둥근 모서리 69">
            <a:extLst>
              <a:ext uri="{FF2B5EF4-FFF2-40B4-BE49-F238E27FC236}">
                <a16:creationId xmlns:a16="http://schemas.microsoft.com/office/drawing/2014/main" id="{F0CD0952-BABC-42A6-B546-74F40CE81789}"/>
              </a:ext>
            </a:extLst>
          </p:cNvPr>
          <p:cNvSpPr/>
          <p:nvPr/>
        </p:nvSpPr>
        <p:spPr>
          <a:xfrm>
            <a:off x="5827150" y="-409820"/>
            <a:ext cx="1204973" cy="308693"/>
          </a:xfrm>
          <a:prstGeom prst="roundRect">
            <a:avLst/>
          </a:prstGeom>
          <a:solidFill>
            <a:schemeClr val="bg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400" dirty="0" err="1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메리츠</a:t>
            </a:r>
            <a:endParaRPr lang="ko-KR" altLang="en-US" sz="1400" dirty="0">
              <a:solidFill>
                <a:srgbClr val="FFFFFF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71" name="사각형: 둥근 모서리 70">
            <a:extLst>
              <a:ext uri="{FF2B5EF4-FFF2-40B4-BE49-F238E27FC236}">
                <a16:creationId xmlns:a16="http://schemas.microsoft.com/office/drawing/2014/main" id="{C9B51C90-793A-4C36-9845-2C85083B45BE}"/>
              </a:ext>
            </a:extLst>
          </p:cNvPr>
          <p:cNvSpPr/>
          <p:nvPr/>
        </p:nvSpPr>
        <p:spPr>
          <a:xfrm>
            <a:off x="7191611" y="-409820"/>
            <a:ext cx="1204973" cy="308693"/>
          </a:xfrm>
          <a:prstGeom prst="roundRect">
            <a:avLst/>
          </a:prstGeom>
          <a:solidFill>
            <a:schemeClr val="bg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14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DB</a:t>
            </a:r>
            <a:endParaRPr lang="ko-KR" altLang="en-US" sz="1400" dirty="0">
              <a:solidFill>
                <a:srgbClr val="FFFFFF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72" name="사각형: 둥근 모서리 71">
            <a:extLst>
              <a:ext uri="{FF2B5EF4-FFF2-40B4-BE49-F238E27FC236}">
                <a16:creationId xmlns:a16="http://schemas.microsoft.com/office/drawing/2014/main" id="{F006D4D1-FE5D-43D8-8470-D4477A497B07}"/>
              </a:ext>
            </a:extLst>
          </p:cNvPr>
          <p:cNvSpPr/>
          <p:nvPr/>
        </p:nvSpPr>
        <p:spPr>
          <a:xfrm>
            <a:off x="8556072" y="-409820"/>
            <a:ext cx="1204973" cy="308693"/>
          </a:xfrm>
          <a:prstGeom prst="roundRect">
            <a:avLst/>
          </a:prstGeom>
          <a:solidFill>
            <a:schemeClr val="bg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4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현대</a:t>
            </a:r>
          </a:p>
        </p:txBody>
      </p:sp>
      <p:sp>
        <p:nvSpPr>
          <p:cNvPr id="73" name="사각형: 둥근 모서리 72">
            <a:extLst>
              <a:ext uri="{FF2B5EF4-FFF2-40B4-BE49-F238E27FC236}">
                <a16:creationId xmlns:a16="http://schemas.microsoft.com/office/drawing/2014/main" id="{9FCC8486-EA3D-4B7F-AEEE-2998C7E31DE0}"/>
              </a:ext>
            </a:extLst>
          </p:cNvPr>
          <p:cNvSpPr/>
          <p:nvPr/>
        </p:nvSpPr>
        <p:spPr>
          <a:xfrm>
            <a:off x="9920533" y="-409820"/>
            <a:ext cx="1204973" cy="308693"/>
          </a:xfrm>
          <a:prstGeom prst="roundRect">
            <a:avLst/>
          </a:prstGeom>
          <a:solidFill>
            <a:schemeClr val="bg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14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KB</a:t>
            </a:r>
            <a:endParaRPr lang="ko-KR" altLang="en-US" sz="1400" dirty="0">
              <a:solidFill>
                <a:srgbClr val="FFFFFF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BF0570F-6CBB-45DE-A21E-BB0418F20853}"/>
              </a:ext>
            </a:extLst>
          </p:cNvPr>
          <p:cNvSpPr txBox="1"/>
          <p:nvPr/>
        </p:nvSpPr>
        <p:spPr>
          <a:xfrm>
            <a:off x="1180342" y="845857"/>
            <a:ext cx="4313444" cy="2116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6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원</a:t>
            </a:r>
            <a:r>
              <a:rPr lang="en-US" altLang="ko-KR" sz="6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,</a:t>
            </a:r>
            <a:r>
              <a:rPr lang="ko-KR" altLang="en-US" sz="6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투</a:t>
            </a:r>
            <a:r>
              <a:rPr lang="en-US" altLang="ko-KR" sz="6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,</a:t>
            </a:r>
            <a:r>
              <a:rPr lang="ko-KR" altLang="en-US" sz="6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쓰리</a:t>
            </a:r>
            <a:endParaRPr lang="en-US" altLang="ko-KR" sz="66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6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암진단비</a:t>
            </a:r>
            <a:endParaRPr lang="en-US" altLang="ko-KR" sz="66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pic>
        <p:nvPicPr>
          <p:cNvPr id="97" name="그림 96">
            <a:extLst>
              <a:ext uri="{FF2B5EF4-FFF2-40B4-BE49-F238E27FC236}">
                <a16:creationId xmlns:a16="http://schemas.microsoft.com/office/drawing/2014/main" id="{2532721F-1239-4D3C-A496-BF94BC4FBB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37" y="701165"/>
            <a:ext cx="678410" cy="678410"/>
          </a:xfrm>
          <a:prstGeom prst="rect">
            <a:avLst/>
          </a:prstGeom>
        </p:spPr>
      </p:pic>
      <p:sp>
        <p:nvSpPr>
          <p:cNvPr id="98" name="모서리가 둥근 직사각형 11">
            <a:extLst>
              <a:ext uri="{FF2B5EF4-FFF2-40B4-BE49-F238E27FC236}">
                <a16:creationId xmlns:a16="http://schemas.microsoft.com/office/drawing/2014/main" id="{5B352AD4-24F3-4458-99EF-D27B77B9606E}"/>
              </a:ext>
            </a:extLst>
          </p:cNvPr>
          <p:cNvSpPr/>
          <p:nvPr/>
        </p:nvSpPr>
        <p:spPr>
          <a:xfrm>
            <a:off x="5720129" y="841453"/>
            <a:ext cx="5217688" cy="427157"/>
          </a:xfrm>
          <a:prstGeom prst="roundRect">
            <a:avLst/>
          </a:prstGeom>
          <a:solidFill>
            <a:srgbClr val="00206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업계최초 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첫번째 암</a:t>
            </a:r>
            <a:r>
              <a:rPr lang="ko-KR" altLang="en-US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도 보장하는 </a:t>
            </a:r>
            <a:r>
              <a:rPr lang="ko-KR" altLang="en-US" sz="1800" dirty="0" err="1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재진단암진단비</a:t>
            </a:r>
            <a:r>
              <a:rPr lang="ko-KR" altLang="en-US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  <a:r>
              <a:rPr lang="en-US" altLang="ko-KR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sp>
        <p:nvSpPr>
          <p:cNvPr id="99" name="모서리가 둥근 직사각형 11">
            <a:extLst>
              <a:ext uri="{FF2B5EF4-FFF2-40B4-BE49-F238E27FC236}">
                <a16:creationId xmlns:a16="http://schemas.microsoft.com/office/drawing/2014/main" id="{1C35BB93-5C7D-4894-A82F-B95CDAC82534}"/>
              </a:ext>
            </a:extLst>
          </p:cNvPr>
          <p:cNvSpPr/>
          <p:nvPr/>
        </p:nvSpPr>
        <p:spPr>
          <a:xfrm>
            <a:off x="5720129" y="1300100"/>
            <a:ext cx="5217688" cy="427157"/>
          </a:xfrm>
          <a:prstGeom prst="roundRect">
            <a:avLst/>
          </a:prstGeom>
          <a:solidFill>
            <a:srgbClr val="00206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재발</a:t>
            </a:r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/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전이</a:t>
            </a:r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/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잔존</a:t>
            </a:r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/</a:t>
            </a:r>
            <a:r>
              <a:rPr lang="ko-KR" altLang="en-US" sz="20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원발</a:t>
            </a:r>
            <a:r>
              <a:rPr lang="ko-KR" altLang="en-US" sz="1800" dirty="0" err="1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을</a:t>
            </a:r>
            <a:r>
              <a:rPr lang="ko-KR" altLang="en-US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보장하니까 </a:t>
            </a:r>
            <a:r>
              <a:rPr lang="en-US" altLang="ko-KR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sp>
        <p:nvSpPr>
          <p:cNvPr id="100" name="모서리가 둥근 직사각형 11">
            <a:extLst>
              <a:ext uri="{FF2B5EF4-FFF2-40B4-BE49-F238E27FC236}">
                <a16:creationId xmlns:a16="http://schemas.microsoft.com/office/drawing/2014/main" id="{4B70BA35-1FAD-40C1-A0F5-2D2C4497F4CF}"/>
              </a:ext>
            </a:extLst>
          </p:cNvPr>
          <p:cNvSpPr/>
          <p:nvPr/>
        </p:nvSpPr>
        <p:spPr>
          <a:xfrm>
            <a:off x="5720129" y="1758747"/>
            <a:ext cx="5217688" cy="427157"/>
          </a:xfrm>
          <a:prstGeom prst="roundRect">
            <a:avLst/>
          </a:prstGeom>
          <a:solidFill>
            <a:srgbClr val="00206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최초 </a:t>
            </a:r>
            <a:r>
              <a:rPr lang="en-US" altLang="ko-KR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</a:t>
            </a:r>
            <a:r>
              <a:rPr lang="ko-KR" altLang="en-US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회 암진단비 比 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최대 </a:t>
            </a:r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3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회 </a:t>
            </a:r>
            <a:r>
              <a:rPr lang="ko-KR" altLang="en-US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보장되니까</a:t>
            </a:r>
            <a:r>
              <a:rPr lang="en-US" altLang="ko-KR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! </a:t>
            </a:r>
          </a:p>
        </p:txBody>
      </p:sp>
      <p:sp>
        <p:nvSpPr>
          <p:cNvPr id="101" name="모서리가 둥근 직사각형 11">
            <a:extLst>
              <a:ext uri="{FF2B5EF4-FFF2-40B4-BE49-F238E27FC236}">
                <a16:creationId xmlns:a16="http://schemas.microsoft.com/office/drawing/2014/main" id="{55789C12-FC98-4678-9F50-E9CC68330638}"/>
              </a:ext>
            </a:extLst>
          </p:cNvPr>
          <p:cNvSpPr/>
          <p:nvPr/>
        </p:nvSpPr>
        <p:spPr>
          <a:xfrm>
            <a:off x="5720129" y="2217394"/>
            <a:ext cx="5217688" cy="427157"/>
          </a:xfrm>
          <a:prstGeom prst="roundRect">
            <a:avLst/>
          </a:prstGeom>
          <a:solidFill>
            <a:srgbClr val="00206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암진단비 보장 比 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보험료도 저렴</a:t>
            </a:r>
            <a:r>
              <a:rPr lang="ko-KR" altLang="en-US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하니까</a:t>
            </a:r>
            <a:r>
              <a:rPr lang="en-US" altLang="ko-KR" sz="1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! 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79697D6-EFCE-4298-B80E-D816B4F576D1}"/>
              </a:ext>
            </a:extLst>
          </p:cNvPr>
          <p:cNvSpPr txBox="1"/>
          <p:nvPr/>
        </p:nvSpPr>
        <p:spPr>
          <a:xfrm>
            <a:off x="2594922" y="5863186"/>
            <a:ext cx="3127292" cy="208114"/>
          </a:xfrm>
          <a:prstGeom prst="homePlate">
            <a:avLst/>
          </a:prstGeom>
          <a:solidFill>
            <a:srgbClr val="FED03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ko-KR" altLang="en-US" sz="12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원</a:t>
            </a:r>
            <a:r>
              <a:rPr lang="en-US" altLang="ko-KR" sz="12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,</a:t>
            </a:r>
            <a:r>
              <a:rPr lang="ko-KR" altLang="en-US" sz="12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투</a:t>
            </a:r>
            <a:r>
              <a:rPr lang="en-US" altLang="ko-KR" sz="12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,</a:t>
            </a:r>
            <a:r>
              <a:rPr lang="ko-KR" altLang="en-US" sz="1200" b="1" dirty="0" err="1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쓰리암진단</a:t>
            </a:r>
            <a:r>
              <a:rPr lang="ko-KR" altLang="en-US" sz="1200" b="1" dirty="0" err="1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비는</a:t>
            </a:r>
            <a:r>
              <a:rPr lang="ko-KR" altLang="en-US" sz="12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최초지급 후 </a:t>
            </a:r>
            <a:r>
              <a:rPr lang="en-US" altLang="ko-KR" sz="12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2</a:t>
            </a:r>
            <a:r>
              <a:rPr lang="ko-KR" altLang="en-US" sz="12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번 더 보장</a:t>
            </a:r>
            <a:r>
              <a:rPr lang="en-US" altLang="ko-KR" sz="12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037464F-3103-47C7-8845-459270BC88C3}"/>
              </a:ext>
            </a:extLst>
          </p:cNvPr>
          <p:cNvGrpSpPr/>
          <p:nvPr/>
        </p:nvGrpSpPr>
        <p:grpSpPr>
          <a:xfrm>
            <a:off x="1831479" y="3755934"/>
            <a:ext cx="8529043" cy="2100562"/>
            <a:chOff x="1831479" y="3755934"/>
            <a:chExt cx="8529043" cy="2100562"/>
          </a:xfrm>
        </p:grpSpPr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5EB9BD91-14C8-42DC-AA42-47ADBD9DD0A2}"/>
                </a:ext>
              </a:extLst>
            </p:cNvPr>
            <p:cNvSpPr/>
            <p:nvPr/>
          </p:nvSpPr>
          <p:spPr>
            <a:xfrm>
              <a:off x="1831479" y="3755934"/>
              <a:ext cx="1764201" cy="451958"/>
            </a:xfrm>
            <a:prstGeom prst="roundRect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400" dirty="0" err="1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원투쓰리암진단비</a:t>
              </a:r>
              <a:endParaRPr lang="en-US" altLang="ko-KR" sz="14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1400" dirty="0">
                  <a:solidFill>
                    <a:srgbClr val="FFFF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3</a:t>
              </a:r>
              <a:r>
                <a:rPr lang="ko-KR" altLang="en-US" sz="1400" dirty="0">
                  <a:solidFill>
                    <a:srgbClr val="FFFF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천만 </a:t>
              </a:r>
              <a:r>
                <a:rPr lang="ko-KR" altLang="en-US" sz="140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가입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80756B3E-C34C-43C2-810A-0B17CAADCB59}"/>
                </a:ext>
              </a:extLst>
            </p:cNvPr>
            <p:cNvSpPr txBox="1"/>
            <p:nvPr/>
          </p:nvSpPr>
          <p:spPr>
            <a:xfrm>
              <a:off x="3564437" y="3811405"/>
              <a:ext cx="1249451" cy="4545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65,700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634AD16-B4AA-4E6D-A016-87152E0CA632}"/>
                </a:ext>
              </a:extLst>
            </p:cNvPr>
            <p:cNvSpPr txBox="1"/>
            <p:nvPr/>
          </p:nvSpPr>
          <p:spPr>
            <a:xfrm>
              <a:off x="4812299" y="3842499"/>
              <a:ext cx="1032605" cy="3622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ko-KR" altLang="en-US" sz="1800" b="1" dirty="0" err="1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미판매</a:t>
              </a:r>
              <a:endParaRPr lang="en-US" altLang="ko-KR" sz="1800" b="1" dirty="0">
                <a:solidFill>
                  <a:srgbClr val="FF00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68167AE-A90B-40E1-AD9F-19ADE03B1A15}"/>
                </a:ext>
              </a:extLst>
            </p:cNvPr>
            <p:cNvSpPr txBox="1"/>
            <p:nvPr/>
          </p:nvSpPr>
          <p:spPr>
            <a:xfrm>
              <a:off x="5941204" y="3842499"/>
              <a:ext cx="1032605" cy="3622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ko-KR" altLang="en-US" sz="1800" b="1" dirty="0" err="1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미판매</a:t>
              </a:r>
              <a:endParaRPr lang="en-US" altLang="ko-KR" sz="1800" b="1" dirty="0">
                <a:solidFill>
                  <a:srgbClr val="FF00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05543948-A06B-43D8-8C4D-23CFF2489892}"/>
                </a:ext>
              </a:extLst>
            </p:cNvPr>
            <p:cNvSpPr txBox="1"/>
            <p:nvPr/>
          </p:nvSpPr>
          <p:spPr>
            <a:xfrm>
              <a:off x="7070109" y="3842499"/>
              <a:ext cx="1032605" cy="3622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ko-KR" altLang="en-US" sz="1800" b="1" dirty="0" err="1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미판매</a:t>
              </a:r>
              <a:endParaRPr lang="en-US" altLang="ko-KR" sz="1800" b="1" dirty="0">
                <a:solidFill>
                  <a:srgbClr val="FF00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FD756BA-EA25-460E-AA1E-DB26018EB443}"/>
                </a:ext>
              </a:extLst>
            </p:cNvPr>
            <p:cNvSpPr txBox="1"/>
            <p:nvPr/>
          </p:nvSpPr>
          <p:spPr>
            <a:xfrm>
              <a:off x="8199014" y="3842499"/>
              <a:ext cx="1032605" cy="3622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ko-KR" altLang="en-US" sz="1800" b="1" dirty="0" err="1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미판매</a:t>
              </a:r>
              <a:endParaRPr lang="en-US" altLang="ko-KR" sz="1800" b="1" dirty="0">
                <a:solidFill>
                  <a:srgbClr val="FF00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9F244FAD-184D-4DFF-B953-5EEB932B145E}"/>
                </a:ext>
              </a:extLst>
            </p:cNvPr>
            <p:cNvSpPr txBox="1"/>
            <p:nvPr/>
          </p:nvSpPr>
          <p:spPr>
            <a:xfrm>
              <a:off x="9327917" y="3842499"/>
              <a:ext cx="1032605" cy="3622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ko-KR" altLang="en-US" sz="1800" b="1" dirty="0" err="1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미판매</a:t>
              </a:r>
              <a:endParaRPr lang="en-US" altLang="ko-KR" sz="1800" b="1" dirty="0">
                <a:solidFill>
                  <a:srgbClr val="FF00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grpSp>
          <p:nvGrpSpPr>
            <p:cNvPr id="80" name="그룹 79">
              <a:extLst>
                <a:ext uri="{FF2B5EF4-FFF2-40B4-BE49-F238E27FC236}">
                  <a16:creationId xmlns:a16="http://schemas.microsoft.com/office/drawing/2014/main" id="{FFE77064-F50A-45FF-8637-2A4E1CFC7DB4}"/>
                </a:ext>
              </a:extLst>
            </p:cNvPr>
            <p:cNvGrpSpPr/>
            <p:nvPr/>
          </p:nvGrpSpPr>
          <p:grpSpPr>
            <a:xfrm>
              <a:off x="1907873" y="4322157"/>
              <a:ext cx="8400164" cy="1534339"/>
              <a:chOff x="0" y="3712285"/>
              <a:chExt cx="10221199" cy="2471065"/>
            </a:xfrm>
          </p:grpSpPr>
          <p:sp>
            <p:nvSpPr>
              <p:cNvPr id="81" name="직사각형 80">
                <a:extLst>
                  <a:ext uri="{FF2B5EF4-FFF2-40B4-BE49-F238E27FC236}">
                    <a16:creationId xmlns:a16="http://schemas.microsoft.com/office/drawing/2014/main" id="{59E7A92E-B68F-41C7-AF70-3D1669AE2ACB}"/>
                  </a:ext>
                </a:extLst>
              </p:cNvPr>
              <p:cNvSpPr/>
              <p:nvPr/>
            </p:nvSpPr>
            <p:spPr>
              <a:xfrm>
                <a:off x="0" y="3782144"/>
                <a:ext cx="10221199" cy="2291949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14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82" name="사각형: 둥근 모서리 81">
                <a:extLst>
                  <a:ext uri="{FF2B5EF4-FFF2-40B4-BE49-F238E27FC236}">
                    <a16:creationId xmlns:a16="http://schemas.microsoft.com/office/drawing/2014/main" id="{ECBF6851-1236-401C-8520-C0439D12D208}"/>
                  </a:ext>
                </a:extLst>
              </p:cNvPr>
              <p:cNvSpPr/>
              <p:nvPr/>
            </p:nvSpPr>
            <p:spPr>
              <a:xfrm>
                <a:off x="654372" y="5113486"/>
                <a:ext cx="2134683" cy="661709"/>
              </a:xfrm>
              <a:prstGeom prst="roundRect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200" dirty="0" err="1">
                    <a:solidFill>
                      <a:srgbClr val="FFFFFF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  <a:cs typeface="배달의민족 한나는 열한살 OTF"/>
                    <a:sym typeface="배달의민족 한나는 열한살 OTF"/>
                  </a:rPr>
                  <a:t>원투쓰리암진단비</a:t>
                </a:r>
                <a:endParaRPr lang="en-US" altLang="ko-KR" sz="120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endParaRPr>
              </a:p>
              <a:p>
                <a:pPr algn="ctr"/>
                <a:r>
                  <a:rPr lang="en-US" altLang="ko-KR" sz="1200" dirty="0">
                    <a:solidFill>
                      <a:srgbClr val="FFFF00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  <a:cs typeface="배달의민족 한나는 열한살 OTF"/>
                    <a:sym typeface="배달의민족 한나는 열한살 OTF"/>
                  </a:rPr>
                  <a:t>3</a:t>
                </a:r>
                <a:r>
                  <a:rPr lang="ko-KR" altLang="en-US" sz="1200" dirty="0">
                    <a:solidFill>
                      <a:srgbClr val="FFFF00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  <a:cs typeface="배달의민족 한나는 열한살 OTF"/>
                    <a:sym typeface="배달의민족 한나는 열한살 OTF"/>
                  </a:rPr>
                  <a:t>천만 </a:t>
                </a:r>
                <a:r>
                  <a:rPr lang="ko-KR" altLang="en-US" sz="1200" dirty="0">
                    <a:solidFill>
                      <a:srgbClr val="FFFFFF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  <a:cs typeface="배달의민족 한나는 열한살 OTF"/>
                    <a:sym typeface="배달의민족 한나는 열한살 OTF"/>
                  </a:rPr>
                  <a:t>가입</a:t>
                </a:r>
              </a:p>
            </p:txBody>
          </p:sp>
          <p:sp>
            <p:nvSpPr>
              <p:cNvPr id="83" name="사각형: 둥근 모서리 82">
                <a:extLst>
                  <a:ext uri="{FF2B5EF4-FFF2-40B4-BE49-F238E27FC236}">
                    <a16:creationId xmlns:a16="http://schemas.microsoft.com/office/drawing/2014/main" id="{9E57766F-D160-4BEB-9DC2-153D87A9B752}"/>
                  </a:ext>
                </a:extLst>
              </p:cNvPr>
              <p:cNvSpPr/>
              <p:nvPr/>
            </p:nvSpPr>
            <p:spPr>
              <a:xfrm>
                <a:off x="3229134" y="5146603"/>
                <a:ext cx="887943" cy="536265"/>
              </a:xfrm>
              <a:prstGeom prst="roundRect">
                <a:avLst/>
              </a:prstGeom>
              <a:solidFill>
                <a:srgbClr val="19243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000" dirty="0" err="1">
                    <a:solidFill>
                      <a:srgbClr val="FFFFFF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원발암</a:t>
                </a:r>
                <a:endParaRPr lang="ko-KR" altLang="en-US" sz="100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84" name="사각형: 둥근 모서리 83">
                <a:extLst>
                  <a:ext uri="{FF2B5EF4-FFF2-40B4-BE49-F238E27FC236}">
                    <a16:creationId xmlns:a16="http://schemas.microsoft.com/office/drawing/2014/main" id="{5A41AEA3-FAD0-42C4-8E48-E5ABE73CA9C2}"/>
                  </a:ext>
                </a:extLst>
              </p:cNvPr>
              <p:cNvSpPr/>
              <p:nvPr/>
            </p:nvSpPr>
            <p:spPr>
              <a:xfrm>
                <a:off x="5178795" y="5146600"/>
                <a:ext cx="887943" cy="536267"/>
              </a:xfrm>
              <a:prstGeom prst="roundRect">
                <a:avLst/>
              </a:prstGeom>
              <a:solidFill>
                <a:srgbClr val="19243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잔존</a:t>
                </a:r>
                <a:r>
                  <a:rPr lang="en-US" altLang="ko-KR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/</a:t>
                </a:r>
                <a:r>
                  <a:rPr lang="ko-KR" altLang="en-US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재발</a:t>
                </a:r>
                <a:endParaRPr lang="en-US" altLang="ko-KR" sz="1000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endParaRPr>
              </a:p>
              <a:p>
                <a:pPr algn="ctr"/>
                <a:r>
                  <a:rPr lang="ko-KR" altLang="en-US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전이</a:t>
                </a:r>
                <a:r>
                  <a:rPr lang="en-US" altLang="ko-KR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/</a:t>
                </a:r>
                <a:r>
                  <a:rPr lang="ko-KR" altLang="en-US" sz="1000" dirty="0" err="1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원발</a:t>
                </a:r>
                <a:endParaRPr lang="ko-KR" altLang="en-US" sz="1000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cxnSp>
            <p:nvCxnSpPr>
              <p:cNvPr id="85" name="직선 연결선 84">
                <a:extLst>
                  <a:ext uri="{FF2B5EF4-FFF2-40B4-BE49-F238E27FC236}">
                    <a16:creationId xmlns:a16="http://schemas.microsoft.com/office/drawing/2014/main" id="{7CFA26E8-7BB1-4448-AA6F-0FE6D71A768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15119" y="5414738"/>
                <a:ext cx="1448847" cy="3"/>
              </a:xfrm>
              <a:prstGeom prst="line">
                <a:avLst/>
              </a:prstGeom>
              <a:noFill/>
              <a:ln w="25400" cap="flat">
                <a:solidFill>
                  <a:schemeClr val="bg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6" name="직선 연결선 85">
                <a:extLst>
                  <a:ext uri="{FF2B5EF4-FFF2-40B4-BE49-F238E27FC236}">
                    <a16:creationId xmlns:a16="http://schemas.microsoft.com/office/drawing/2014/main" id="{ECB7C093-BF7A-42F1-BC75-0532FF3AF33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13589" y="5414735"/>
                <a:ext cx="1493243" cy="2"/>
              </a:xfrm>
              <a:prstGeom prst="line">
                <a:avLst/>
              </a:prstGeom>
              <a:noFill/>
              <a:ln w="25400" cap="flat">
                <a:solidFill>
                  <a:schemeClr val="bg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87" name="사각형: 둥근 모서리 86">
                <a:extLst>
                  <a:ext uri="{FF2B5EF4-FFF2-40B4-BE49-F238E27FC236}">
                    <a16:creationId xmlns:a16="http://schemas.microsoft.com/office/drawing/2014/main" id="{1A198495-E3CF-4399-94B6-6DEE8093EEE8}"/>
                  </a:ext>
                </a:extLst>
              </p:cNvPr>
              <p:cNvSpPr/>
              <p:nvPr/>
            </p:nvSpPr>
            <p:spPr>
              <a:xfrm>
                <a:off x="7162190" y="5146602"/>
                <a:ext cx="887943" cy="536265"/>
              </a:xfrm>
              <a:prstGeom prst="roundRect">
                <a:avLst/>
              </a:prstGeom>
              <a:solidFill>
                <a:srgbClr val="19243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잔존</a:t>
                </a:r>
                <a:r>
                  <a:rPr lang="en-US" altLang="ko-KR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/</a:t>
                </a:r>
                <a:r>
                  <a:rPr lang="ko-KR" altLang="en-US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재발</a:t>
                </a:r>
                <a:endParaRPr lang="en-US" altLang="ko-KR" sz="1000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endParaRPr>
              </a:p>
              <a:p>
                <a:pPr algn="ctr"/>
                <a:r>
                  <a:rPr lang="ko-KR" altLang="en-US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전이</a:t>
                </a:r>
                <a:r>
                  <a:rPr lang="en-US" altLang="ko-KR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/</a:t>
                </a:r>
                <a:r>
                  <a:rPr lang="ko-KR" altLang="en-US" sz="1000" dirty="0" err="1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원발</a:t>
                </a:r>
                <a:endParaRPr lang="ko-KR" altLang="en-US" sz="1000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3CFDB13C-9E5B-4B7B-81EF-752A1D03DA6F}"/>
                  </a:ext>
                </a:extLst>
              </p:cNvPr>
              <p:cNvSpPr txBox="1"/>
              <p:nvPr/>
            </p:nvSpPr>
            <p:spPr>
              <a:xfrm>
                <a:off x="3090769" y="5636214"/>
                <a:ext cx="1154805" cy="54713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ko-KR" sz="1100" dirty="0">
                    <a:solidFill>
                      <a:srgbClr val="FF3399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3</a:t>
                </a:r>
                <a:r>
                  <a:rPr lang="ko-KR" altLang="en-US" sz="1100" dirty="0">
                    <a:solidFill>
                      <a:srgbClr val="FF3399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천만</a:t>
                </a:r>
                <a:endParaRPr kumimoji="0" lang="ko-KR" altLang="en-US" sz="1100" b="0" i="0" u="none" strike="noStrike" cap="none" normalizeH="0" baseline="0" dirty="0">
                  <a:ln>
                    <a:noFill/>
                  </a:ln>
                  <a:solidFill>
                    <a:srgbClr val="FF3399"/>
                  </a:solidFill>
                  <a:effectLst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  <a:sym typeface="맑은 고딕"/>
                </a:endParaRP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02EB49A9-C523-4313-9B7A-51A66FF2FFE5}"/>
                  </a:ext>
                </a:extLst>
              </p:cNvPr>
              <p:cNvSpPr txBox="1"/>
              <p:nvPr/>
            </p:nvSpPr>
            <p:spPr>
              <a:xfrm>
                <a:off x="5059351" y="5636209"/>
                <a:ext cx="1154805" cy="54713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ko-KR" sz="1100" dirty="0">
                    <a:solidFill>
                      <a:srgbClr val="FF3399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3</a:t>
                </a:r>
                <a:r>
                  <a:rPr kumimoji="0" lang="ko-KR" altLang="en-US" sz="1100" b="0" i="0" u="none" strike="noStrike" cap="none" normalizeH="0" baseline="0" dirty="0">
                    <a:ln>
                      <a:noFill/>
                    </a:ln>
                    <a:solidFill>
                      <a:srgbClr val="FF3399"/>
                    </a:solidFill>
                    <a:effectLst/>
                    <a:uFillTx/>
                    <a:latin typeface="배달의민족 도현" panose="020B0600000101010101" pitchFamily="50" charset="-127"/>
                    <a:ea typeface="배달의민족 도현" panose="020B0600000101010101" pitchFamily="50" charset="-127"/>
                    <a:sym typeface="맑은 고딕"/>
                  </a:rPr>
                  <a:t>천만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647C1328-6839-4CF9-B9D9-573E2DA1AF3B}"/>
                  </a:ext>
                </a:extLst>
              </p:cNvPr>
              <p:cNvSpPr txBox="1"/>
              <p:nvPr/>
            </p:nvSpPr>
            <p:spPr>
              <a:xfrm>
                <a:off x="7028757" y="5636207"/>
                <a:ext cx="1154805" cy="5471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ko-KR" sz="1100" dirty="0">
                    <a:solidFill>
                      <a:srgbClr val="FF3399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3</a:t>
                </a:r>
                <a:r>
                  <a:rPr kumimoji="0" lang="ko-KR" altLang="en-US" sz="1100" b="0" i="0" u="none" strike="noStrike" cap="none" normalizeH="0" baseline="0" dirty="0">
                    <a:ln>
                      <a:noFill/>
                    </a:ln>
                    <a:solidFill>
                      <a:srgbClr val="FF3399"/>
                    </a:solidFill>
                    <a:effectLst/>
                    <a:uFillTx/>
                    <a:latin typeface="배달의민족 도현" panose="020B0600000101010101" pitchFamily="50" charset="-127"/>
                    <a:ea typeface="배달의민족 도현" panose="020B0600000101010101" pitchFamily="50" charset="-127"/>
                    <a:sym typeface="맑은 고딕"/>
                  </a:rPr>
                  <a:t>천만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1D9CF29E-35BC-4DC1-BF82-404C1CC77BB5}"/>
                  </a:ext>
                </a:extLst>
              </p:cNvPr>
              <p:cNvSpPr txBox="1"/>
              <p:nvPr/>
            </p:nvSpPr>
            <p:spPr>
              <a:xfrm>
                <a:off x="8311677" y="5036498"/>
                <a:ext cx="1859822" cy="9684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ko-KR" sz="2800" dirty="0">
                    <a:solidFill>
                      <a:srgbClr val="FF3399"/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</a:rPr>
                  <a:t>9</a:t>
                </a:r>
                <a:r>
                  <a:rPr lang="ko-KR" altLang="en-US" sz="2800" dirty="0">
                    <a:solidFill>
                      <a:srgbClr val="FF3399"/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</a:rPr>
                  <a:t>천만</a:t>
                </a:r>
                <a:endParaRPr lang="en-US" altLang="ko-KR" sz="2800" dirty="0">
                  <a:solidFill>
                    <a:srgbClr val="FF3399"/>
                  </a:solidFill>
                  <a:latin typeface="SB 어그로OTF Bold" panose="02020503020101020101" pitchFamily="18" charset="-127"/>
                  <a:ea typeface="SB 어그로OTF Bold" panose="02020503020101020101" pitchFamily="18" charset="-127"/>
                </a:endParaRPr>
              </a:p>
            </p:txBody>
          </p:sp>
          <p:sp>
            <p:nvSpPr>
              <p:cNvPr id="122" name="사각형: 둥근 모서리 121">
                <a:extLst>
                  <a:ext uri="{FF2B5EF4-FFF2-40B4-BE49-F238E27FC236}">
                    <a16:creationId xmlns:a16="http://schemas.microsoft.com/office/drawing/2014/main" id="{7F8368C9-8971-4B17-BF61-EDC43081704E}"/>
                  </a:ext>
                </a:extLst>
              </p:cNvPr>
              <p:cNvSpPr/>
              <p:nvPr/>
            </p:nvSpPr>
            <p:spPr>
              <a:xfrm>
                <a:off x="654372" y="4016267"/>
                <a:ext cx="2134683" cy="661709"/>
              </a:xfrm>
              <a:prstGeom prst="roundRect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200" dirty="0" err="1">
                    <a:solidFill>
                      <a:srgbClr val="FFFFFF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  <a:cs typeface="배달의민족 한나는 열한살 OTF"/>
                    <a:sym typeface="배달의민족 한나는 열한살 OTF"/>
                  </a:rPr>
                  <a:t>일반암진단비</a:t>
                </a:r>
                <a:endParaRPr lang="en-US" altLang="ko-KR" sz="120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endParaRPr>
              </a:p>
              <a:p>
                <a:pPr algn="ctr"/>
                <a:r>
                  <a:rPr lang="en-US" altLang="ko-KR" sz="1200" dirty="0">
                    <a:solidFill>
                      <a:srgbClr val="FFFF00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  <a:cs typeface="배달의민족 한나는 열한살 OTF"/>
                    <a:sym typeface="배달의민족 한나는 열한살 OTF"/>
                  </a:rPr>
                  <a:t>5</a:t>
                </a:r>
                <a:r>
                  <a:rPr lang="ko-KR" altLang="en-US" sz="1200" dirty="0">
                    <a:solidFill>
                      <a:srgbClr val="FFFF00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  <a:cs typeface="배달의민족 한나는 열한살 OTF"/>
                    <a:sym typeface="배달의민족 한나는 열한살 OTF"/>
                  </a:rPr>
                  <a:t>천만 </a:t>
                </a:r>
                <a:r>
                  <a:rPr lang="ko-KR" altLang="en-US" sz="1200" dirty="0">
                    <a:solidFill>
                      <a:srgbClr val="FFFFFF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  <a:cs typeface="배달의민족 한나는 열한살 OTF"/>
                    <a:sym typeface="배달의민족 한나는 열한살 OTF"/>
                  </a:rPr>
                  <a:t>가입</a:t>
                </a:r>
              </a:p>
            </p:txBody>
          </p:sp>
          <p:sp>
            <p:nvSpPr>
              <p:cNvPr id="123" name="사각형: 둥근 모서리 122">
                <a:extLst>
                  <a:ext uri="{FF2B5EF4-FFF2-40B4-BE49-F238E27FC236}">
                    <a16:creationId xmlns:a16="http://schemas.microsoft.com/office/drawing/2014/main" id="{74B99623-7AE8-4F6B-92FC-F3330E119131}"/>
                  </a:ext>
                </a:extLst>
              </p:cNvPr>
              <p:cNvSpPr/>
              <p:nvPr/>
            </p:nvSpPr>
            <p:spPr>
              <a:xfrm>
                <a:off x="3229134" y="4049383"/>
                <a:ext cx="887943" cy="536265"/>
              </a:xfrm>
              <a:prstGeom prst="roundRect">
                <a:avLst/>
              </a:prstGeom>
              <a:solidFill>
                <a:srgbClr val="19243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000" dirty="0" err="1">
                    <a:solidFill>
                      <a:srgbClr val="FFFFFF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원발암</a:t>
                </a:r>
                <a:endParaRPr lang="ko-KR" altLang="en-US" sz="100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124" name="사각형: 둥근 모서리 123">
                <a:extLst>
                  <a:ext uri="{FF2B5EF4-FFF2-40B4-BE49-F238E27FC236}">
                    <a16:creationId xmlns:a16="http://schemas.microsoft.com/office/drawing/2014/main" id="{D0CC1ABC-A1EE-4F47-B582-808D8C7EF529}"/>
                  </a:ext>
                </a:extLst>
              </p:cNvPr>
              <p:cNvSpPr/>
              <p:nvPr/>
            </p:nvSpPr>
            <p:spPr>
              <a:xfrm>
                <a:off x="5178795" y="4049380"/>
                <a:ext cx="887943" cy="536267"/>
              </a:xfrm>
              <a:prstGeom prst="roundRect">
                <a:avLst/>
              </a:prstGeom>
              <a:solidFill>
                <a:srgbClr val="19243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잔존</a:t>
                </a:r>
                <a:r>
                  <a:rPr lang="en-US" altLang="ko-KR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/</a:t>
                </a:r>
                <a:r>
                  <a:rPr lang="ko-KR" altLang="en-US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재발</a:t>
                </a:r>
                <a:endParaRPr lang="en-US" altLang="ko-KR" sz="1000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endParaRPr>
              </a:p>
              <a:p>
                <a:pPr algn="ctr"/>
                <a:r>
                  <a:rPr lang="ko-KR" altLang="en-US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전이</a:t>
                </a:r>
                <a:r>
                  <a:rPr lang="en-US" altLang="ko-KR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/</a:t>
                </a:r>
                <a:r>
                  <a:rPr lang="ko-KR" altLang="en-US" sz="1000" dirty="0" err="1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원발</a:t>
                </a:r>
                <a:endParaRPr lang="ko-KR" altLang="en-US" sz="1000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cxnSp>
            <p:nvCxnSpPr>
              <p:cNvPr id="125" name="직선 연결선 124">
                <a:extLst>
                  <a:ext uri="{FF2B5EF4-FFF2-40B4-BE49-F238E27FC236}">
                    <a16:creationId xmlns:a16="http://schemas.microsoft.com/office/drawing/2014/main" id="{4CA26C55-E1A9-4613-819B-4269442B05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15119" y="4317519"/>
                <a:ext cx="1448847" cy="3"/>
              </a:xfrm>
              <a:prstGeom prst="line">
                <a:avLst/>
              </a:prstGeom>
              <a:noFill/>
              <a:ln w="25400" cap="flat">
                <a:solidFill>
                  <a:schemeClr val="bg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26" name="직선 연결선 125">
                <a:extLst>
                  <a:ext uri="{FF2B5EF4-FFF2-40B4-BE49-F238E27FC236}">
                    <a16:creationId xmlns:a16="http://schemas.microsoft.com/office/drawing/2014/main" id="{E9C934CA-F2D6-424C-81CB-3AB2857FED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13589" y="4317514"/>
                <a:ext cx="1493243" cy="2"/>
              </a:xfrm>
              <a:prstGeom prst="line">
                <a:avLst/>
              </a:prstGeom>
              <a:noFill/>
              <a:ln w="25400" cap="flat">
                <a:solidFill>
                  <a:schemeClr val="bg1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27" name="사각형: 둥근 모서리 126">
                <a:extLst>
                  <a:ext uri="{FF2B5EF4-FFF2-40B4-BE49-F238E27FC236}">
                    <a16:creationId xmlns:a16="http://schemas.microsoft.com/office/drawing/2014/main" id="{AFF08A6E-ABE0-401E-AEDC-374399BBF3DD}"/>
                  </a:ext>
                </a:extLst>
              </p:cNvPr>
              <p:cNvSpPr/>
              <p:nvPr/>
            </p:nvSpPr>
            <p:spPr>
              <a:xfrm>
                <a:off x="7162190" y="4049380"/>
                <a:ext cx="887943" cy="536265"/>
              </a:xfrm>
              <a:prstGeom prst="roundRect">
                <a:avLst/>
              </a:prstGeom>
              <a:solidFill>
                <a:srgbClr val="19243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잔존</a:t>
                </a:r>
                <a:r>
                  <a:rPr lang="en-US" altLang="ko-KR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/</a:t>
                </a:r>
                <a:r>
                  <a:rPr lang="ko-KR" altLang="en-US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재발</a:t>
                </a:r>
                <a:endParaRPr lang="en-US" altLang="ko-KR" sz="1000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endParaRPr>
              </a:p>
              <a:p>
                <a:pPr algn="ctr"/>
                <a:r>
                  <a:rPr lang="ko-KR" altLang="en-US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전이</a:t>
                </a:r>
                <a:r>
                  <a:rPr lang="en-US" altLang="ko-KR" sz="1000" dirty="0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/</a:t>
                </a:r>
                <a:r>
                  <a:rPr lang="ko-KR" altLang="en-US" sz="1000" dirty="0" err="1">
                    <a:solidFill>
                      <a:srgbClr val="FFFF00"/>
                    </a:solidFill>
                    <a:latin typeface="여기어때 잘난체" panose="020B0600000101010101" pitchFamily="50" charset="-127"/>
                    <a:ea typeface="여기어때 잘난체" panose="020B0600000101010101" pitchFamily="50" charset="-127"/>
                    <a:cs typeface="배달의민족 한나는 열한살 OTF"/>
                    <a:sym typeface="배달의민족 한나는 열한살 OTF"/>
                  </a:rPr>
                  <a:t>원발</a:t>
                </a:r>
                <a:endParaRPr lang="ko-KR" altLang="en-US" sz="1000" dirty="0">
                  <a:solidFill>
                    <a:srgbClr val="FFFF0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6BC9ABAF-2200-41A5-84CF-C702CD87D88B}"/>
                  </a:ext>
                </a:extLst>
              </p:cNvPr>
              <p:cNvSpPr txBox="1"/>
              <p:nvPr/>
            </p:nvSpPr>
            <p:spPr>
              <a:xfrm>
                <a:off x="3092559" y="3712286"/>
                <a:ext cx="1154805" cy="4727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배달의민족 도현" panose="020B0600000101010101" pitchFamily="50" charset="-127"/>
                    <a:ea typeface="배달의민족 도현" panose="020B0600000101010101" pitchFamily="50" charset="-127"/>
                    <a:sym typeface="맑은 고딕"/>
                  </a:rPr>
                  <a:t>2026.10</a:t>
                </a:r>
                <a:endParaRPr kumimoji="0" lang="ko-KR" altLang="en-US" sz="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  <a:sym typeface="맑은 고딕"/>
                </a:endParaRP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AAC26C92-714A-4C68-929D-F3C8AEE78EF8}"/>
                  </a:ext>
                </a:extLst>
              </p:cNvPr>
              <p:cNvSpPr txBox="1"/>
              <p:nvPr/>
            </p:nvSpPr>
            <p:spPr>
              <a:xfrm>
                <a:off x="5045365" y="3712288"/>
                <a:ext cx="1154805" cy="4727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배달의민족 도현" panose="020B0600000101010101" pitchFamily="50" charset="-127"/>
                    <a:ea typeface="배달의민족 도현" panose="020B0600000101010101" pitchFamily="50" charset="-127"/>
                    <a:sym typeface="맑은 고딕"/>
                  </a:rPr>
                  <a:t>2027.10</a:t>
                </a:r>
                <a:endParaRPr kumimoji="0" lang="ko-KR" altLang="en-US" sz="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  <a:sym typeface="맑은 고딕"/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CC338741-7BD4-4AC7-8F19-400EEDCE70DE}"/>
                  </a:ext>
                </a:extLst>
              </p:cNvPr>
              <p:cNvSpPr txBox="1"/>
              <p:nvPr/>
            </p:nvSpPr>
            <p:spPr>
              <a:xfrm>
                <a:off x="7028757" y="3712285"/>
                <a:ext cx="1154805" cy="4727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배달의민족 도현" panose="020B0600000101010101" pitchFamily="50" charset="-127"/>
                    <a:ea typeface="배달의민족 도현" panose="020B0600000101010101" pitchFamily="50" charset="-127"/>
                    <a:sym typeface="맑은 고딕"/>
                  </a:rPr>
                  <a:t>2028.10</a:t>
                </a:r>
                <a:endParaRPr kumimoji="0" lang="ko-KR" altLang="en-US" sz="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  <a:sym typeface="맑은 고딕"/>
                </a:endParaRP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B850AB6D-0F2A-4AE8-9554-66C4A8646DF0}"/>
                  </a:ext>
                </a:extLst>
              </p:cNvPr>
              <p:cNvSpPr txBox="1"/>
              <p:nvPr/>
            </p:nvSpPr>
            <p:spPr>
              <a:xfrm>
                <a:off x="3090769" y="4538994"/>
                <a:ext cx="1154805" cy="5471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ko-KR" sz="1100" dirty="0">
                    <a:solidFill>
                      <a:srgbClr val="FF3399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5</a:t>
                </a:r>
                <a:r>
                  <a:rPr lang="ko-KR" altLang="en-US" sz="1100" dirty="0">
                    <a:solidFill>
                      <a:srgbClr val="FF3399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천만</a:t>
                </a:r>
                <a:endParaRPr kumimoji="0" lang="ko-KR" altLang="en-US" sz="1100" b="0" i="0" u="none" strike="noStrike" cap="none" normalizeH="0" baseline="0" dirty="0">
                  <a:ln>
                    <a:noFill/>
                  </a:ln>
                  <a:solidFill>
                    <a:srgbClr val="FF3399"/>
                  </a:solidFill>
                  <a:effectLst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  <a:sym typeface="맑은 고딕"/>
                </a:endParaRP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51EFA904-358C-4CE1-9366-3EA27C320AE8}"/>
                  </a:ext>
                </a:extLst>
              </p:cNvPr>
              <p:cNvSpPr txBox="1"/>
              <p:nvPr/>
            </p:nvSpPr>
            <p:spPr>
              <a:xfrm>
                <a:off x="5046841" y="4573586"/>
                <a:ext cx="1154805" cy="5471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en-US" sz="1100" b="0" i="0" u="none" strike="noStrike" cap="none" normalizeH="0" baseline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FillTx/>
                    <a:latin typeface="배달의민족 도현" panose="020B0600000101010101" pitchFamily="50" charset="-127"/>
                    <a:ea typeface="배달의민족 도현" panose="020B0600000101010101" pitchFamily="50" charset="-127"/>
                    <a:sym typeface="맑은 고딕"/>
                  </a:rPr>
                  <a:t>부지급</a:t>
                </a:r>
                <a:endParaRPr kumimoji="0" lang="ko-KR" altLang="en-US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  <a:sym typeface="맑은 고딕"/>
                </a:endParaRP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8715AED8-B969-4B45-BABC-9E23C79911B1}"/>
                  </a:ext>
                </a:extLst>
              </p:cNvPr>
              <p:cNvSpPr txBox="1"/>
              <p:nvPr/>
            </p:nvSpPr>
            <p:spPr>
              <a:xfrm>
                <a:off x="7028757" y="4538989"/>
                <a:ext cx="1154805" cy="5471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en-US" sz="1100" b="0" i="0" u="none" strike="noStrike" cap="none" normalizeH="0" baseline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FillTx/>
                    <a:latin typeface="배달의민족 도현" panose="020B0600000101010101" pitchFamily="50" charset="-127"/>
                    <a:ea typeface="배달의민족 도현" panose="020B0600000101010101" pitchFamily="50" charset="-127"/>
                    <a:sym typeface="맑은 고딕"/>
                  </a:rPr>
                  <a:t>부지급</a:t>
                </a:r>
                <a:endParaRPr kumimoji="0" lang="ko-KR" altLang="en-US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배달의민족 도현" panose="020B0600000101010101" pitchFamily="50" charset="-127"/>
                  <a:ea typeface="배달의민족 도현" panose="020B0600000101010101" pitchFamily="50" charset="-127"/>
                  <a:sym typeface="맑은 고딕"/>
                </a:endParaRPr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4433CD44-AA64-4052-A70C-ACDC773FD98B}"/>
                  </a:ext>
                </a:extLst>
              </p:cNvPr>
              <p:cNvSpPr txBox="1"/>
              <p:nvPr/>
            </p:nvSpPr>
            <p:spPr>
              <a:xfrm>
                <a:off x="8311677" y="3908743"/>
                <a:ext cx="1859822" cy="9684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ko-KR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</a:rPr>
                  <a:t>5</a:t>
                </a:r>
                <a:r>
                  <a:rPr lang="ko-KR" alt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</a:rPr>
                  <a:t>천만</a:t>
                </a:r>
                <a:endParaRPr lang="en-US" altLang="ko-KR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SB 어그로OTF Bold" panose="02020503020101020101" pitchFamily="18" charset="-127"/>
                  <a:ea typeface="SB 어그로OTF Bold" panose="02020503020101020101" pitchFamily="18" charset="-127"/>
                </a:endParaRPr>
              </a:p>
            </p:txBody>
          </p:sp>
        </p:grpSp>
        <p:sp>
          <p:nvSpPr>
            <p:cNvPr id="103" name="화살표: 오각형 102">
              <a:extLst>
                <a:ext uri="{FF2B5EF4-FFF2-40B4-BE49-F238E27FC236}">
                  <a16:creationId xmlns:a16="http://schemas.microsoft.com/office/drawing/2014/main" id="{AA3E7C4D-2C8E-4092-878A-BE498FD3462D}"/>
                </a:ext>
              </a:extLst>
            </p:cNvPr>
            <p:cNvSpPr/>
            <p:nvPr/>
          </p:nvSpPr>
          <p:spPr>
            <a:xfrm>
              <a:off x="1918658" y="4254463"/>
              <a:ext cx="1903998" cy="177920"/>
            </a:xfrm>
            <a:prstGeom prst="homePlate">
              <a:avLst/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90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도해도로 이해하는 보장비교</a:t>
              </a:r>
            </a:p>
          </p:txBody>
        </p:sp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id="{861CAD2A-F35C-4C1E-8EC9-C72DE4D8D1E2}"/>
              </a:ext>
            </a:extLst>
          </p:cNvPr>
          <p:cNvSpPr txBox="1"/>
          <p:nvPr/>
        </p:nvSpPr>
        <p:spPr>
          <a:xfrm>
            <a:off x="9724070" y="2798484"/>
            <a:ext cx="1681615" cy="1929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※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타사가격공시실 참고자료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(2025.05)</a:t>
            </a:r>
            <a:endParaRPr lang="ko-KR" altLang="en-US" sz="700" dirty="0">
              <a:latin typeface="흥국씨앗 M" panose="020B0603000000000000" pitchFamily="50" charset="-127"/>
              <a:ea typeface="흥국씨앗 M" panose="020B0603000000000000" pitchFamily="50" charset="-127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F3943C99-F104-4B57-AC29-998335BB5390}"/>
              </a:ext>
            </a:extLst>
          </p:cNvPr>
          <p:cNvSpPr txBox="1"/>
          <p:nvPr/>
        </p:nvSpPr>
        <p:spPr>
          <a:xfrm>
            <a:off x="527540" y="140495"/>
            <a:ext cx="100083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1" hangingPunct="1">
              <a:defRPr/>
            </a:pP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무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)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흥국생명 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다사랑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THE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건강할때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건강보험</a:t>
            </a:r>
            <a:endParaRPr lang="en-US" altLang="ko-KR"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Helvetica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07ED266D-5862-41F6-8B3E-284F73495B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13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98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10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Box 105">
            <a:extLst>
              <a:ext uri="{FF2B5EF4-FFF2-40B4-BE49-F238E27FC236}">
                <a16:creationId xmlns:a16="http://schemas.microsoft.com/office/drawing/2014/main" id="{F3943C99-F104-4B57-AC29-998335BB5390}"/>
              </a:ext>
            </a:extLst>
          </p:cNvPr>
          <p:cNvSpPr txBox="1"/>
          <p:nvPr/>
        </p:nvSpPr>
        <p:spPr>
          <a:xfrm>
            <a:off x="527540" y="140495"/>
            <a:ext cx="100083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1" hangingPunct="1">
              <a:defRPr/>
            </a:pP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무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)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흥국생명 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다사랑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THE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건강할때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건강보험</a:t>
            </a:r>
            <a:endParaRPr lang="en-US" altLang="ko-KR"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Helvetica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E4863D49-7489-426E-A650-779B6633F9EF}"/>
              </a:ext>
            </a:extLst>
          </p:cNvPr>
          <p:cNvSpPr txBox="1"/>
          <p:nvPr/>
        </p:nvSpPr>
        <p:spPr>
          <a:xfrm>
            <a:off x="24969" y="861387"/>
            <a:ext cx="12142063" cy="847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흥국생명은 인기특약 </a:t>
            </a:r>
            <a:r>
              <a:rPr kumimoji="0" lang="en-US" altLang="ko-KR" sz="44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TOP.4</a:t>
            </a: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</a:t>
            </a:r>
            <a:r>
              <a:rPr kumimoji="0" lang="en-US" altLang="ko-KR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5</a:t>
            </a:r>
            <a:r>
              <a:rPr kumimoji="0" lang="ko-KR" altLang="en-US" sz="4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년고지형</a:t>
            </a: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비교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E0C13CD4-8627-4FFE-AE2F-09D3D45B3505}"/>
              </a:ext>
            </a:extLst>
          </p:cNvPr>
          <p:cNvGrpSpPr/>
          <p:nvPr/>
        </p:nvGrpSpPr>
        <p:grpSpPr>
          <a:xfrm>
            <a:off x="1130822" y="1806384"/>
            <a:ext cx="8371584" cy="4457719"/>
            <a:chOff x="970429" y="1583498"/>
            <a:chExt cx="9208742" cy="4903491"/>
          </a:xfrm>
        </p:grpSpPr>
        <p:sp>
          <p:nvSpPr>
            <p:cNvPr id="66" name="대각선 방향의 모서리가 둥근 사각형 39">
              <a:extLst>
                <a:ext uri="{FF2B5EF4-FFF2-40B4-BE49-F238E27FC236}">
                  <a16:creationId xmlns:a16="http://schemas.microsoft.com/office/drawing/2014/main" id="{90C53ED3-780D-4866-B2A4-F6D689811447}"/>
                </a:ext>
              </a:extLst>
            </p:cNvPr>
            <p:cNvSpPr/>
            <p:nvPr/>
          </p:nvSpPr>
          <p:spPr>
            <a:xfrm>
              <a:off x="970429" y="2435049"/>
              <a:ext cx="3326945" cy="968400"/>
            </a:xfrm>
            <a:prstGeom prst="round2DiagRect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dirty="0" err="1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전이암진단생활비</a:t>
              </a:r>
              <a:endParaRPr lang="en-US" altLang="ko-KR" sz="2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>
                <a:lnSpc>
                  <a:spcPct val="110000"/>
                </a:lnSpc>
              </a:pPr>
              <a:r>
                <a:rPr lang="en-US" altLang="ko-KR" sz="32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100</a:t>
              </a:r>
              <a:r>
                <a:rPr lang="ko-KR" altLang="en-US" sz="32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만</a:t>
              </a:r>
              <a:endParaRPr lang="en-US" altLang="ko-KR" sz="32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88" name="대각선 방향의 모서리가 둥근 사각형 39">
              <a:extLst>
                <a:ext uri="{FF2B5EF4-FFF2-40B4-BE49-F238E27FC236}">
                  <a16:creationId xmlns:a16="http://schemas.microsoft.com/office/drawing/2014/main" id="{482970E2-7551-4962-82A9-C664308B7A65}"/>
                </a:ext>
              </a:extLst>
            </p:cNvPr>
            <p:cNvSpPr/>
            <p:nvPr/>
          </p:nvSpPr>
          <p:spPr>
            <a:xfrm>
              <a:off x="970429" y="3462896"/>
              <a:ext cx="3326945" cy="968400"/>
            </a:xfrm>
            <a:prstGeom prst="round2DiagRect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dirty="0" err="1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원투쓰리암진단비</a:t>
              </a:r>
              <a:endParaRPr lang="en-US" altLang="ko-KR" sz="2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>
                <a:lnSpc>
                  <a:spcPct val="110000"/>
                </a:lnSpc>
              </a:pPr>
              <a:r>
                <a:rPr lang="en-US" altLang="ko-KR" sz="32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1</a:t>
              </a:r>
              <a:r>
                <a:rPr lang="ko-KR" altLang="en-US" sz="32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  <a:endParaRPr lang="en-US" altLang="ko-KR" sz="32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89" name="대각선 방향의 모서리가 둥근 사각형 39">
              <a:extLst>
                <a:ext uri="{FF2B5EF4-FFF2-40B4-BE49-F238E27FC236}">
                  <a16:creationId xmlns:a16="http://schemas.microsoft.com/office/drawing/2014/main" id="{D318A2E9-6B06-4FB0-8998-7F5EA5A24127}"/>
                </a:ext>
              </a:extLst>
            </p:cNvPr>
            <p:cNvSpPr/>
            <p:nvPr/>
          </p:nvSpPr>
          <p:spPr>
            <a:xfrm>
              <a:off x="970429" y="4490743"/>
              <a:ext cx="3326945" cy="968400"/>
            </a:xfrm>
            <a:prstGeom prst="round2DiagRect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1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상급종합병원</a:t>
              </a:r>
              <a:r>
                <a:rPr lang="en-US" altLang="ko-KR" sz="1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/</a:t>
              </a:r>
              <a:r>
                <a:rPr lang="ko-KR" altLang="en-US" sz="1400" dirty="0" err="1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국립암센터암주요치료비</a:t>
              </a:r>
              <a:endParaRPr lang="en-US" altLang="ko-KR" sz="1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>
                <a:lnSpc>
                  <a:spcPct val="110000"/>
                </a:lnSpc>
              </a:pPr>
              <a:r>
                <a:rPr lang="en-US" altLang="ko-KR" sz="8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(</a:t>
              </a:r>
              <a:r>
                <a:rPr lang="ko-KR" altLang="en-US" sz="800" dirty="0" err="1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갑성선암</a:t>
              </a:r>
              <a:r>
                <a:rPr lang="en-US" altLang="ko-KR" sz="8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,</a:t>
              </a:r>
              <a:r>
                <a:rPr lang="ko-KR" altLang="en-US" sz="800" dirty="0" err="1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기타피부암제외</a:t>
              </a:r>
              <a:r>
                <a:rPr lang="en-US" altLang="ko-KR" sz="8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)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ko-KR" sz="32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1</a:t>
              </a:r>
              <a:r>
                <a:rPr lang="ko-KR" altLang="en-US" sz="32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  <a:endParaRPr lang="en-US" altLang="ko-KR" sz="32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90" name="대각선 방향의 모서리가 둥근 사각형 39">
              <a:extLst>
                <a:ext uri="{FF2B5EF4-FFF2-40B4-BE49-F238E27FC236}">
                  <a16:creationId xmlns:a16="http://schemas.microsoft.com/office/drawing/2014/main" id="{5E0BF5DC-1EBA-4283-B076-7DE68DE7B85A}"/>
                </a:ext>
              </a:extLst>
            </p:cNvPr>
            <p:cNvSpPr/>
            <p:nvPr/>
          </p:nvSpPr>
          <p:spPr>
            <a:xfrm>
              <a:off x="970429" y="5518589"/>
              <a:ext cx="3326945" cy="968400"/>
            </a:xfrm>
            <a:prstGeom prst="round2DiagRect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dirty="0" err="1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항암중입자방사선치료</a:t>
              </a:r>
              <a:endParaRPr lang="en-US" altLang="ko-KR" sz="2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>
                <a:lnSpc>
                  <a:spcPct val="110000"/>
                </a:lnSpc>
              </a:pPr>
              <a:r>
                <a:rPr lang="en-US" altLang="ko-KR" sz="32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5</a:t>
              </a:r>
              <a:r>
                <a:rPr lang="ko-KR" altLang="en-US" sz="32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  <a:endParaRPr lang="en-US" altLang="ko-KR" sz="32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07" name="사각형: 둥근 모서리 5">
              <a:extLst>
                <a:ext uri="{FF2B5EF4-FFF2-40B4-BE49-F238E27FC236}">
                  <a16:creationId xmlns:a16="http://schemas.microsoft.com/office/drawing/2014/main" id="{D79D1378-A10D-4925-8613-D5AF12F07D43}"/>
                </a:ext>
              </a:extLst>
            </p:cNvPr>
            <p:cNvSpPr/>
            <p:nvPr/>
          </p:nvSpPr>
          <p:spPr>
            <a:xfrm>
              <a:off x="4529766" y="2486139"/>
              <a:ext cx="2619979" cy="756045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0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22,220</a:t>
              </a:r>
              <a:r>
                <a:rPr lang="ko-KR" altLang="en-US" sz="20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원</a:t>
              </a:r>
              <a:endParaRPr kumimoji="0" lang="ko-KR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8F7B4AF5-78E3-418C-9B1F-2B8D61003778}"/>
                </a:ext>
              </a:extLst>
            </p:cNvPr>
            <p:cNvSpPr txBox="1"/>
            <p:nvPr/>
          </p:nvSpPr>
          <p:spPr>
            <a:xfrm>
              <a:off x="4361331" y="1839793"/>
              <a:ext cx="2946141" cy="4691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ko-KR" altLang="en-US" sz="2800" b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다사랑통합보험</a:t>
              </a:r>
              <a:endParaRPr lang="en-US" altLang="ko-KR" sz="2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5F5E842-8324-43F6-89AA-0169FC47ACA3}"/>
                </a:ext>
              </a:extLst>
            </p:cNvPr>
            <p:cNvSpPr txBox="1"/>
            <p:nvPr/>
          </p:nvSpPr>
          <p:spPr>
            <a:xfrm>
              <a:off x="6938416" y="1583498"/>
              <a:ext cx="3240755" cy="947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THE</a:t>
              </a:r>
              <a:r>
                <a:rPr lang="ko-KR" altLang="en-US" sz="2800" b="1" dirty="0" err="1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건강할때</a:t>
              </a:r>
              <a:endParaRPr lang="en-US" altLang="ko-KR" sz="2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algn="ctr"/>
              <a:r>
                <a:rPr lang="ko-KR" altLang="en-US" sz="2800" b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건강보험</a:t>
              </a:r>
              <a:endParaRPr lang="en-US" altLang="ko-KR" sz="2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24" name="사각형: 둥근 모서리 5">
              <a:extLst>
                <a:ext uri="{FF2B5EF4-FFF2-40B4-BE49-F238E27FC236}">
                  <a16:creationId xmlns:a16="http://schemas.microsoft.com/office/drawing/2014/main" id="{FDF21C4A-CBA4-4D33-8C7C-B6381E58219B}"/>
                </a:ext>
              </a:extLst>
            </p:cNvPr>
            <p:cNvSpPr/>
            <p:nvPr/>
          </p:nvSpPr>
          <p:spPr>
            <a:xfrm>
              <a:off x="7307472" y="2486139"/>
              <a:ext cx="2619979" cy="756045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ko-KR" sz="2800" dirty="0">
                <a:solidFill>
                  <a:srgbClr val="FF3399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800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18</a:t>
              </a:r>
              <a:r>
                <a:rPr kumimoji="0" lang="en-US" altLang="ko-KR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,280</a:t>
              </a:r>
              <a:r>
                <a:rPr kumimoji="0" lang="ko-KR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원</a:t>
              </a:r>
              <a:endParaRPr kumimoji="0" lang="en-US" altLang="ko-KR" sz="2800" b="0" i="0" u="none" strike="noStrike" kern="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5" name="사각형: 둥근 모서리 5">
              <a:extLst>
                <a:ext uri="{FF2B5EF4-FFF2-40B4-BE49-F238E27FC236}">
                  <a16:creationId xmlns:a16="http://schemas.microsoft.com/office/drawing/2014/main" id="{9A405F7C-6D0E-44B7-8663-6DDB4397970F}"/>
                </a:ext>
              </a:extLst>
            </p:cNvPr>
            <p:cNvSpPr/>
            <p:nvPr/>
          </p:nvSpPr>
          <p:spPr>
            <a:xfrm>
              <a:off x="4529766" y="3516256"/>
              <a:ext cx="2619979" cy="756045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0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26,700</a:t>
              </a:r>
              <a:r>
                <a:rPr lang="ko-KR" altLang="en-US" sz="20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원</a:t>
              </a:r>
              <a:endPara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6" name="사각형: 둥근 모서리 5">
              <a:extLst>
                <a:ext uri="{FF2B5EF4-FFF2-40B4-BE49-F238E27FC236}">
                  <a16:creationId xmlns:a16="http://schemas.microsoft.com/office/drawing/2014/main" id="{3D7B590A-6866-4959-B6A1-D8964C516F8E}"/>
                </a:ext>
              </a:extLst>
            </p:cNvPr>
            <p:cNvSpPr/>
            <p:nvPr/>
          </p:nvSpPr>
          <p:spPr>
            <a:xfrm>
              <a:off x="7307472" y="3516256"/>
              <a:ext cx="2619979" cy="756045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800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21,900</a:t>
              </a:r>
              <a:r>
                <a:rPr lang="ko-KR" altLang="en-US" sz="2800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원</a:t>
              </a:r>
              <a:endParaRPr kumimoji="0" lang="ko-KR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7" name="사각형: 둥근 모서리 5">
              <a:extLst>
                <a:ext uri="{FF2B5EF4-FFF2-40B4-BE49-F238E27FC236}">
                  <a16:creationId xmlns:a16="http://schemas.microsoft.com/office/drawing/2014/main" id="{5BB1C97B-0A54-464D-9A96-6ECE0F999F70}"/>
                </a:ext>
              </a:extLst>
            </p:cNvPr>
            <p:cNvSpPr/>
            <p:nvPr/>
          </p:nvSpPr>
          <p:spPr>
            <a:xfrm>
              <a:off x="4529766" y="4546374"/>
              <a:ext cx="2619979" cy="756045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0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21,010</a:t>
              </a:r>
              <a:r>
                <a:rPr lang="ko-KR" altLang="en-US" sz="20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원</a:t>
              </a:r>
              <a:endParaRPr kumimoji="0" lang="ko-KR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8" name="사각형: 둥근 모서리 5">
              <a:extLst>
                <a:ext uri="{FF2B5EF4-FFF2-40B4-BE49-F238E27FC236}">
                  <a16:creationId xmlns:a16="http://schemas.microsoft.com/office/drawing/2014/main" id="{C2C71E42-F8D0-4001-89BA-475E175104DB}"/>
                </a:ext>
              </a:extLst>
            </p:cNvPr>
            <p:cNvSpPr/>
            <p:nvPr/>
          </p:nvSpPr>
          <p:spPr>
            <a:xfrm>
              <a:off x="7307472" y="4546374"/>
              <a:ext cx="2619979" cy="756045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800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17,680</a:t>
              </a:r>
              <a:r>
                <a:rPr lang="ko-KR" altLang="en-US" sz="2800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원</a:t>
              </a:r>
              <a:endParaRPr kumimoji="0" lang="ko-KR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9" name="사각형: 둥근 모서리 5">
              <a:extLst>
                <a:ext uri="{FF2B5EF4-FFF2-40B4-BE49-F238E27FC236}">
                  <a16:creationId xmlns:a16="http://schemas.microsoft.com/office/drawing/2014/main" id="{D8046803-8A44-4DDC-B4D5-7D8C335FFD05}"/>
                </a:ext>
              </a:extLst>
            </p:cNvPr>
            <p:cNvSpPr/>
            <p:nvPr/>
          </p:nvSpPr>
          <p:spPr>
            <a:xfrm>
              <a:off x="4529766" y="5588955"/>
              <a:ext cx="2619979" cy="756045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0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2,700</a:t>
              </a:r>
              <a:r>
                <a:rPr lang="ko-KR" altLang="en-US" sz="20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원</a:t>
              </a:r>
              <a:endParaRPr kumimoji="0" lang="ko-KR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30" name="사각형: 둥근 모서리 5">
              <a:extLst>
                <a:ext uri="{FF2B5EF4-FFF2-40B4-BE49-F238E27FC236}">
                  <a16:creationId xmlns:a16="http://schemas.microsoft.com/office/drawing/2014/main" id="{D7D27827-FC28-4E13-99B7-DF989DEE91E8}"/>
                </a:ext>
              </a:extLst>
            </p:cNvPr>
            <p:cNvSpPr/>
            <p:nvPr/>
          </p:nvSpPr>
          <p:spPr>
            <a:xfrm>
              <a:off x="7307472" y="5588955"/>
              <a:ext cx="2619979" cy="756045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800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2,300</a:t>
              </a:r>
              <a:r>
                <a:rPr lang="ko-KR" altLang="en-US" sz="2800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원</a:t>
              </a:r>
              <a:endParaRPr kumimoji="0" lang="ko-KR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A9CE6BF-0E84-44FC-BC81-5645F6D1895C}"/>
                </a:ext>
              </a:extLst>
            </p:cNvPr>
            <p:cNvSpPr txBox="1"/>
            <p:nvPr/>
          </p:nvSpPr>
          <p:spPr>
            <a:xfrm>
              <a:off x="1015195" y="2238855"/>
              <a:ext cx="3090287" cy="1929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r"/>
              <a:r>
                <a:rPr lang="en-US" altLang="ko-KR" sz="700" dirty="0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*20</a:t>
              </a:r>
              <a:r>
                <a:rPr lang="ko-KR" altLang="en-US" sz="700" dirty="0" err="1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년납</a:t>
              </a:r>
              <a:r>
                <a:rPr lang="en-US" altLang="ko-KR" sz="700" dirty="0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100</a:t>
              </a:r>
              <a:r>
                <a:rPr lang="ko-KR" altLang="en-US" sz="700" dirty="0" err="1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세만기</a:t>
              </a:r>
              <a:r>
                <a:rPr lang="en-US" altLang="ko-KR" sz="700" dirty="0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/50</a:t>
              </a:r>
              <a:r>
                <a:rPr lang="ko-KR" altLang="en-US" sz="700" dirty="0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세</a:t>
              </a:r>
              <a:r>
                <a:rPr lang="en-US" altLang="ko-KR" sz="700" dirty="0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(</a:t>
              </a:r>
              <a:r>
                <a:rPr lang="ko-KR" altLang="en-US" sz="700" dirty="0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남자</a:t>
              </a:r>
              <a:r>
                <a:rPr lang="en-US" altLang="ko-KR" sz="700" dirty="0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)/</a:t>
              </a:r>
              <a:r>
                <a:rPr lang="ko-KR" altLang="en-US" sz="700" dirty="0" err="1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해약환급금미지급형</a:t>
              </a:r>
              <a:r>
                <a:rPr lang="en-US" altLang="ko-KR" sz="700" dirty="0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V2/</a:t>
              </a:r>
              <a:r>
                <a:rPr lang="ko-KR" altLang="en-US" sz="700" dirty="0" err="1">
                  <a:latin typeface="흥국씨앗 M" panose="020B0603000000000000" pitchFamily="50" charset="-127"/>
                  <a:ea typeface="흥국씨앗 M" panose="020B0603000000000000" pitchFamily="50" charset="-127"/>
                </a:rPr>
                <a:t>납입면제미적용형</a:t>
              </a:r>
              <a:endPara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7C33872-F0DA-4E4F-875B-9CE3F4E0AFE1}"/>
              </a:ext>
            </a:extLst>
          </p:cNvPr>
          <p:cNvSpPr txBox="1"/>
          <p:nvPr/>
        </p:nvSpPr>
        <p:spPr>
          <a:xfrm>
            <a:off x="9610669" y="2596922"/>
            <a:ext cx="2165272" cy="847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▼</a:t>
            </a:r>
            <a:r>
              <a:rPr kumimoji="0" lang="en-US" altLang="ko-KR" sz="4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18% </a:t>
            </a:r>
            <a:endParaRPr kumimoji="0" lang="ko-KR" altLang="en-US" sz="4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47EFB2-7609-41CA-AA2B-DE8E383403FA}"/>
              </a:ext>
            </a:extLst>
          </p:cNvPr>
          <p:cNvSpPr txBox="1"/>
          <p:nvPr/>
        </p:nvSpPr>
        <p:spPr>
          <a:xfrm>
            <a:off x="9610669" y="3483313"/>
            <a:ext cx="2165272" cy="847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▼</a:t>
            </a:r>
            <a:r>
              <a:rPr kumimoji="0" lang="en-US" altLang="ko-KR" sz="4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18% </a:t>
            </a:r>
            <a:endParaRPr kumimoji="0" lang="ko-KR" altLang="en-US" sz="4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55457C0-3FA7-473B-9F34-9F9212ED0D06}"/>
              </a:ext>
            </a:extLst>
          </p:cNvPr>
          <p:cNvSpPr txBox="1"/>
          <p:nvPr/>
        </p:nvSpPr>
        <p:spPr>
          <a:xfrm>
            <a:off x="9610669" y="4419784"/>
            <a:ext cx="2165272" cy="847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▼</a:t>
            </a:r>
            <a:r>
              <a:rPr kumimoji="0" lang="en-US" altLang="ko-KR" sz="4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16% </a:t>
            </a:r>
            <a:endParaRPr kumimoji="0" lang="ko-KR" altLang="en-US" sz="4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C3FBAE8-78D4-48F7-A0C7-ECF253CA5314}"/>
              </a:ext>
            </a:extLst>
          </p:cNvPr>
          <p:cNvSpPr txBox="1"/>
          <p:nvPr/>
        </p:nvSpPr>
        <p:spPr>
          <a:xfrm>
            <a:off x="9610669" y="5367584"/>
            <a:ext cx="2165272" cy="847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▼</a:t>
            </a:r>
            <a:r>
              <a:rPr kumimoji="0" lang="en-US" altLang="ko-KR" sz="4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15% </a:t>
            </a:r>
            <a:endParaRPr kumimoji="0" lang="ko-KR" altLang="en-US" sz="4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D220509-A81C-485E-AD58-A3FA59841C63}"/>
              </a:ext>
            </a:extLst>
          </p:cNvPr>
          <p:cNvSpPr txBox="1"/>
          <p:nvPr/>
        </p:nvSpPr>
        <p:spPr>
          <a:xfrm>
            <a:off x="9610669" y="1764376"/>
            <a:ext cx="2165272" cy="847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比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2AB3F33-5187-489C-8A82-5AD5FB1EE6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14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69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>
            <a:extLst>
              <a:ext uri="{FF2B5EF4-FFF2-40B4-BE49-F238E27FC236}">
                <a16:creationId xmlns:a16="http://schemas.microsoft.com/office/drawing/2014/main" id="{82B394AC-0B15-47D8-999F-C815CB91B57A}"/>
              </a:ext>
            </a:extLst>
          </p:cNvPr>
          <p:cNvSpPr/>
          <p:nvPr/>
        </p:nvSpPr>
        <p:spPr>
          <a:xfrm>
            <a:off x="0" y="917910"/>
            <a:ext cx="12192000" cy="902324"/>
          </a:xfrm>
          <a:prstGeom prst="rect">
            <a:avLst/>
          </a:prstGeom>
          <a:solidFill>
            <a:schemeClr val="bg1"/>
          </a:solidFill>
          <a:ln w="12700" cap="flat">
            <a:solidFill>
              <a:srgbClr val="002060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>
              <a:defRPr/>
            </a:pPr>
            <a:r>
              <a:rPr lang="ko-KR" altLang="en-US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흥국생명 </a:t>
            </a:r>
            <a:r>
              <a:rPr lang="en-US" altLang="ko-KR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10</a:t>
            </a:r>
            <a:r>
              <a:rPr lang="ko-KR" altLang="en-US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년 고지형은 한번 더 </a:t>
            </a:r>
            <a:r>
              <a:rPr lang="ko-KR" altLang="en-US" sz="3600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더블할인</a:t>
            </a:r>
            <a:r>
              <a:rPr lang="ko-KR" altLang="en-US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en-US" altLang="ko-KR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!</a:t>
            </a:r>
            <a:endParaRPr lang="en-US" altLang="ko-KR" sz="3000" dirty="0">
              <a:solidFill>
                <a:srgbClr val="FFFFFF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cxnSp>
        <p:nvCxnSpPr>
          <p:cNvPr id="54" name="직선 연결선 53"/>
          <p:cNvCxnSpPr/>
          <p:nvPr/>
        </p:nvCxnSpPr>
        <p:spPr>
          <a:xfrm>
            <a:off x="4205176" y="2733643"/>
            <a:ext cx="1657350" cy="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527540" y="140495"/>
            <a:ext cx="100083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1" hangingPunct="1">
              <a:defRPr/>
            </a:pP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무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)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흥국생명 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다사랑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THE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건강할때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건강보험</a:t>
            </a:r>
            <a:endParaRPr lang="en-US" altLang="ko-KR"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Helvetic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6455491"/>
            <a:ext cx="8482145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0686" latinLnBrk="1" hangingPunct="1">
              <a:defRPr/>
            </a:pP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*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각 해당 특약 가입시 보장이며 기타 자세한 사항은 약관 및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상품설명서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참조 바랍니다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위 상품은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만기시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만기환급금이 없는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순수보장형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상품이며 중도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해지시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원금손실이 있을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 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갱신형상품의 경우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보험료가 인상될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DB07AC0-70FB-4C06-9C83-F5DBF30EEB8F}"/>
              </a:ext>
            </a:extLst>
          </p:cNvPr>
          <p:cNvSpPr txBox="1"/>
          <p:nvPr/>
        </p:nvSpPr>
        <p:spPr>
          <a:xfrm>
            <a:off x="735750" y="5428245"/>
            <a:ext cx="5321155" cy="1070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>
              <a:defRPr/>
            </a:pPr>
            <a:r>
              <a:rPr lang="ko-KR" altLang="en-US" sz="32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기존 다사랑통합보험 比</a:t>
            </a:r>
            <a:r>
              <a:rPr lang="en-US" altLang="ko-KR" sz="32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</a:p>
          <a:p>
            <a:pPr algn="ctr">
              <a:defRPr/>
            </a:pPr>
            <a:r>
              <a:rPr lang="en-US" altLang="ko-KR" sz="32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10</a:t>
            </a:r>
            <a:r>
              <a:rPr lang="ko-KR" altLang="en-US" sz="32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년 고지형 </a:t>
            </a:r>
            <a:r>
              <a:rPr lang="ko-KR" altLang="en-US" sz="32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고액할인 </a:t>
            </a:r>
            <a:r>
              <a:rPr lang="ko-KR" altLang="en-US" sz="32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적용</a:t>
            </a:r>
            <a:r>
              <a:rPr lang="ko-KR" altLang="en-US" sz="32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시</a:t>
            </a:r>
            <a:endParaRPr lang="en-US" altLang="ko-KR" sz="32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0F27878-9418-44F6-9CE0-FE2BDC19F227}"/>
              </a:ext>
            </a:extLst>
          </p:cNvPr>
          <p:cNvGrpSpPr/>
          <p:nvPr/>
        </p:nvGrpSpPr>
        <p:grpSpPr>
          <a:xfrm>
            <a:off x="822619" y="2252660"/>
            <a:ext cx="3708715" cy="3009667"/>
            <a:chOff x="-1286488" y="3145543"/>
            <a:chExt cx="4936299" cy="3009667"/>
          </a:xfrm>
        </p:grpSpPr>
        <p:sp>
          <p:nvSpPr>
            <p:cNvPr id="16" name="모서리가 둥근 직사각형 11">
              <a:extLst>
                <a:ext uri="{FF2B5EF4-FFF2-40B4-BE49-F238E27FC236}">
                  <a16:creationId xmlns:a16="http://schemas.microsoft.com/office/drawing/2014/main" id="{C507085E-AF42-4FAE-925F-9E98EC333C8D}"/>
                </a:ext>
              </a:extLst>
            </p:cNvPr>
            <p:cNvSpPr/>
            <p:nvPr/>
          </p:nvSpPr>
          <p:spPr>
            <a:xfrm>
              <a:off x="-1286488" y="3493148"/>
              <a:ext cx="4936299" cy="2662062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endPara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20" name="모서리가 둥근 직사각형 11">
              <a:extLst>
                <a:ext uri="{FF2B5EF4-FFF2-40B4-BE49-F238E27FC236}">
                  <a16:creationId xmlns:a16="http://schemas.microsoft.com/office/drawing/2014/main" id="{F6C20E0A-48F7-41D4-B659-028B9840FF97}"/>
                </a:ext>
              </a:extLst>
            </p:cNvPr>
            <p:cNvSpPr/>
            <p:nvPr/>
          </p:nvSpPr>
          <p:spPr>
            <a:xfrm>
              <a:off x="-1286488" y="3145543"/>
              <a:ext cx="4936299" cy="566913"/>
            </a:xfrm>
            <a:prstGeom prst="roundRect">
              <a:avLst/>
            </a:prstGeom>
            <a:solidFill>
              <a:srgbClr val="002060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고액할인제도 탑재</a:t>
              </a:r>
              <a:endParaRPr lang="en-US" altLang="ko-KR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A5A0161-DD1D-4174-ADBF-B5CF68F556D1}"/>
                </a:ext>
              </a:extLst>
            </p:cNvPr>
            <p:cNvSpPr txBox="1"/>
            <p:nvPr/>
          </p:nvSpPr>
          <p:spPr>
            <a:xfrm>
              <a:off x="-1200406" y="3920422"/>
              <a:ext cx="4764133" cy="20478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2800" b="0" i="0" u="none" strike="noStrike" cap="none" spc="0" normalizeH="0" baseline="0" dirty="0">
                  <a:ln>
                    <a:noFill/>
                  </a:ln>
                  <a:solidFill>
                    <a:srgbClr val="FF3399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10</a:t>
              </a:r>
              <a:r>
                <a:rPr kumimoji="0" lang="ko-KR" altLang="en-US" sz="2800" b="0" i="0" u="none" strike="noStrike" cap="none" spc="0" normalizeH="0" baseline="0" dirty="0">
                  <a:ln>
                    <a:noFill/>
                  </a:ln>
                  <a:solidFill>
                    <a:srgbClr val="FF3399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만원 이상 초과분의</a:t>
              </a:r>
              <a:endParaRPr kumimoji="0" lang="en-US" altLang="ko-KR" sz="28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5400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50%</a:t>
              </a:r>
              <a:r>
                <a:rPr lang="en-US" altLang="ko-KR" sz="54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 </a:t>
              </a:r>
              <a:r>
                <a:rPr lang="ko-KR" altLang="en-US" sz="54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할인</a:t>
              </a:r>
              <a:endParaRPr lang="en-US" altLang="ko-KR" sz="5400" dirty="0"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40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최대 </a:t>
              </a:r>
              <a:r>
                <a:rPr lang="en-US" altLang="ko-KR" sz="40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</a:t>
              </a:r>
              <a:r>
                <a:rPr lang="ko-KR" altLang="en-US" sz="40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만원 할인</a:t>
              </a:r>
              <a:endParaRPr kumimoji="0" lang="en-US" altLang="ko-KR" sz="40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</p:grp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2C5B4EB8-EAE6-465C-996A-679FDE0A14B0}"/>
              </a:ext>
            </a:extLst>
          </p:cNvPr>
          <p:cNvSpPr/>
          <p:nvPr/>
        </p:nvSpPr>
        <p:spPr>
          <a:xfrm>
            <a:off x="4532233" y="5097498"/>
            <a:ext cx="6824056" cy="160691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*</a:t>
            </a:r>
            <a:r>
              <a:rPr lang="ko-KR" altLang="en-US" sz="700" dirty="0" err="1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일반암진단비</a:t>
            </a:r>
            <a:r>
              <a:rPr lang="en-US" altLang="ko-KR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 5</a:t>
            </a:r>
            <a:r>
              <a:rPr lang="ko-KR" altLang="en-US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천</a:t>
            </a:r>
            <a:r>
              <a:rPr lang="en-US" altLang="ko-KR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sz="700" dirty="0" err="1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유사암</a:t>
            </a:r>
            <a:r>
              <a:rPr lang="en-US" altLang="ko-KR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1</a:t>
            </a:r>
            <a:r>
              <a:rPr lang="ko-KR" altLang="en-US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천</a:t>
            </a:r>
            <a:r>
              <a:rPr lang="en-US" altLang="ko-KR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) / </a:t>
            </a:r>
            <a:r>
              <a:rPr lang="ko-KR" altLang="en-US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뇌혈관</a:t>
            </a:r>
            <a:r>
              <a:rPr lang="en-US" altLang="ko-KR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,</a:t>
            </a:r>
            <a:r>
              <a:rPr lang="ko-KR" altLang="en-US" sz="700" dirty="0" err="1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허혈심장질환진단비</a:t>
            </a:r>
            <a:r>
              <a:rPr lang="ko-KR" altLang="en-US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 각 </a:t>
            </a:r>
            <a:r>
              <a:rPr lang="en-US" altLang="ko-KR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2</a:t>
            </a:r>
            <a:r>
              <a:rPr lang="ko-KR" altLang="en-US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천</a:t>
            </a:r>
            <a:r>
              <a:rPr lang="en-US" altLang="ko-KR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, </a:t>
            </a:r>
            <a:r>
              <a:rPr lang="ko-KR" altLang="en-US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질병수술비 </a:t>
            </a:r>
            <a:r>
              <a:rPr lang="en-US" altLang="ko-KR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40, </a:t>
            </a:r>
            <a:r>
              <a:rPr lang="ko-KR" altLang="en-US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재해수술비 </a:t>
            </a:r>
            <a:r>
              <a:rPr lang="en-US" altLang="ko-KR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50, </a:t>
            </a:r>
            <a:r>
              <a:rPr lang="ko-KR" altLang="en-US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질병</a:t>
            </a:r>
            <a:r>
              <a:rPr lang="en-US" altLang="ko-KR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1-5</a:t>
            </a:r>
            <a:r>
              <a:rPr lang="ko-KR" altLang="en-US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종수술비</a:t>
            </a:r>
            <a:r>
              <a:rPr lang="en-US" altLang="ko-KR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(30/40/300/500/1,000), 50</a:t>
            </a:r>
            <a:r>
              <a:rPr lang="ko-KR" altLang="en-US" sz="7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세 남자 가입기준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E926C7EA-D25B-4276-9DF7-6EF0EAE6D490}"/>
              </a:ext>
            </a:extLst>
          </p:cNvPr>
          <p:cNvGrpSpPr/>
          <p:nvPr/>
        </p:nvGrpSpPr>
        <p:grpSpPr>
          <a:xfrm>
            <a:off x="6688460" y="2857471"/>
            <a:ext cx="1338773" cy="2229821"/>
            <a:chOff x="6419516" y="3147929"/>
            <a:chExt cx="1338773" cy="2229821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FF839AF8-F071-48E5-8886-B9F1FE8E0870}"/>
                </a:ext>
              </a:extLst>
            </p:cNvPr>
            <p:cNvSpPr/>
            <p:nvPr/>
          </p:nvSpPr>
          <p:spPr>
            <a:xfrm>
              <a:off x="6419516" y="3417652"/>
              <a:ext cx="1338773" cy="1960098"/>
            </a:xfrm>
            <a:prstGeom prst="rect">
              <a:avLst/>
            </a:prstGeom>
            <a:solidFill>
              <a:schemeClr val="bg1">
                <a:lumMod val="25000"/>
                <a:lumOff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24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139,105</a:t>
              </a:r>
              <a:r>
                <a:rPr lang="ko-KR" altLang="en-US" sz="24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원</a:t>
              </a:r>
              <a:endParaRPr lang="ko-KR" altLang="en-US" sz="2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8B3D5EAF-AEBE-4234-ADC2-E0B298CD4FEC}"/>
                </a:ext>
              </a:extLst>
            </p:cNvPr>
            <p:cNvSpPr/>
            <p:nvPr/>
          </p:nvSpPr>
          <p:spPr>
            <a:xfrm>
              <a:off x="6419516" y="3147929"/>
              <a:ext cx="1338773" cy="516155"/>
            </a:xfrm>
            <a:prstGeom prst="rect">
              <a:avLst/>
            </a:prstGeom>
            <a:solidFill>
              <a:schemeClr val="bg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18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10</a:t>
              </a:r>
              <a:r>
                <a:rPr lang="ko-KR" altLang="en-US" sz="18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 고지</a:t>
              </a:r>
              <a:endParaRPr lang="en-US" altLang="ko-KR" sz="1800" spc="-3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18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할인 前</a:t>
              </a: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6ECB0302-BFE7-4929-86B4-D5B944C439D1}"/>
              </a:ext>
            </a:extLst>
          </p:cNvPr>
          <p:cNvGrpSpPr/>
          <p:nvPr/>
        </p:nvGrpSpPr>
        <p:grpSpPr>
          <a:xfrm>
            <a:off x="8355895" y="3233993"/>
            <a:ext cx="1338774" cy="1867762"/>
            <a:chOff x="8086951" y="3524451"/>
            <a:chExt cx="1338774" cy="1867762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95A829DA-3A63-4FCD-B888-071822439C5C}"/>
                </a:ext>
              </a:extLst>
            </p:cNvPr>
            <p:cNvSpPr/>
            <p:nvPr/>
          </p:nvSpPr>
          <p:spPr>
            <a:xfrm>
              <a:off x="8086952" y="3919563"/>
              <a:ext cx="1338773" cy="147265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24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129,105</a:t>
              </a:r>
              <a:r>
                <a:rPr lang="ko-KR" altLang="en-US" sz="24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원</a:t>
              </a:r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2C234475-56A6-4DFF-A718-0AF3E182AA1E}"/>
                </a:ext>
              </a:extLst>
            </p:cNvPr>
            <p:cNvSpPr/>
            <p:nvPr/>
          </p:nvSpPr>
          <p:spPr>
            <a:xfrm>
              <a:off x="8086951" y="3524451"/>
              <a:ext cx="1338773" cy="516155"/>
            </a:xfrm>
            <a:prstGeom prst="rect">
              <a:avLst/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4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할인 後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DC1C0687-3BB7-483C-9194-CFB799051A55}"/>
              </a:ext>
            </a:extLst>
          </p:cNvPr>
          <p:cNvGrpSpPr/>
          <p:nvPr/>
        </p:nvGrpSpPr>
        <p:grpSpPr>
          <a:xfrm>
            <a:off x="5031497" y="2425231"/>
            <a:ext cx="1338773" cy="2662061"/>
            <a:chOff x="6419516" y="3147929"/>
            <a:chExt cx="1338773" cy="2229821"/>
          </a:xfrm>
        </p:grpSpPr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0DF383B4-3066-475C-A09F-2FD1BC23AA92}"/>
                </a:ext>
              </a:extLst>
            </p:cNvPr>
            <p:cNvSpPr/>
            <p:nvPr/>
          </p:nvSpPr>
          <p:spPr>
            <a:xfrm>
              <a:off x="6419516" y="3417652"/>
              <a:ext cx="1338773" cy="1960098"/>
            </a:xfrm>
            <a:prstGeom prst="rect">
              <a:avLst/>
            </a:prstGeom>
            <a:solidFill>
              <a:schemeClr val="bg1">
                <a:lumMod val="25000"/>
                <a:lumOff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24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165,541</a:t>
              </a:r>
              <a:r>
                <a:rPr lang="ko-KR" altLang="en-US" sz="24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원</a:t>
              </a:r>
              <a:endParaRPr lang="ko-KR" altLang="en-US" sz="2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7E153904-3A40-41A6-AAAF-73B520B02D77}"/>
                </a:ext>
              </a:extLst>
            </p:cNvPr>
            <p:cNvSpPr/>
            <p:nvPr/>
          </p:nvSpPr>
          <p:spPr>
            <a:xfrm>
              <a:off x="6419516" y="3147929"/>
              <a:ext cx="1338773" cy="516155"/>
            </a:xfrm>
            <a:prstGeom prst="rect">
              <a:avLst/>
            </a:prstGeom>
            <a:solidFill>
              <a:schemeClr val="bg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일반고지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5EC106E-C17F-4F00-91DE-8EC69CCB6DE3}"/>
              </a:ext>
            </a:extLst>
          </p:cNvPr>
          <p:cNvSpPr txBox="1"/>
          <p:nvPr/>
        </p:nvSpPr>
        <p:spPr>
          <a:xfrm>
            <a:off x="5824135" y="5473450"/>
            <a:ext cx="5664362" cy="11861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6600" b="0" i="0" u="none" strike="noStrike" cap="none" spc="0" normalizeH="0" baseline="0" dirty="0">
                <a:ln>
                  <a:noFill/>
                </a:ln>
                <a:solidFill>
                  <a:srgbClr val="F50B0C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22% </a:t>
            </a:r>
            <a:r>
              <a:rPr lang="ko-KR" altLang="en-US" sz="66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할인효과</a:t>
            </a:r>
            <a:r>
              <a:rPr lang="en-US" altLang="ko-KR" sz="66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  <a:endParaRPr kumimoji="0" lang="ko-KR" altLang="en-US" sz="6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A9900C7-914D-4018-883B-624E46FAED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429" b="86286" l="27606" r="57416">
                        <a14:foregroundMark x1="28634" y1="81857" x2="31131" y2="82714"/>
                        <a14:foregroundMark x1="27606" y1="81143" x2="30837" y2="82429"/>
                      </a14:backgroundRemoval>
                    </a14:imgEffect>
                  </a14:imgLayer>
                </a14:imgProps>
              </a:ext>
            </a:extLst>
          </a:blip>
          <a:srcRect l="26472" t="78726" r="38866" b="12777"/>
          <a:stretch/>
        </p:blipFill>
        <p:spPr>
          <a:xfrm rot="11762003">
            <a:off x="5815034" y="2199758"/>
            <a:ext cx="1269134" cy="486853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89080F24-BEFE-4016-8FB8-C722CAF145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429" b="86286" l="27606" r="57416">
                        <a14:foregroundMark x1="28634" y1="81857" x2="31131" y2="82714"/>
                        <a14:foregroundMark x1="27606" y1="81143" x2="30837" y2="82429"/>
                      </a14:backgroundRemoval>
                    </a14:imgEffect>
                  </a14:imgLayer>
                </a14:imgProps>
              </a:ext>
            </a:extLst>
          </a:blip>
          <a:srcRect l="26472" t="78726" r="38866" b="12777"/>
          <a:stretch/>
        </p:blipFill>
        <p:spPr>
          <a:xfrm rot="11762003">
            <a:off x="7341994" y="2587037"/>
            <a:ext cx="1269134" cy="48685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20090ABB-561E-4B40-BB0D-17D7E093063B}"/>
              </a:ext>
            </a:extLst>
          </p:cNvPr>
          <p:cNvSpPr txBox="1"/>
          <p:nvPr/>
        </p:nvSpPr>
        <p:spPr>
          <a:xfrm>
            <a:off x="8800828" y="2369596"/>
            <a:ext cx="2482359" cy="7572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>
              <a:defRPr/>
            </a:pPr>
            <a:r>
              <a:rPr lang="en-US" altLang="ko-KR" sz="3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X</a:t>
            </a:r>
            <a:r>
              <a:rPr lang="en-US" altLang="ko-KR" sz="54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2 </a:t>
            </a:r>
            <a:r>
              <a:rPr lang="ko-KR" altLang="en-US" sz="54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할인</a:t>
            </a:r>
            <a:r>
              <a:rPr lang="en-US" altLang="ko-KR" sz="54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  <a:endParaRPr lang="en-US" altLang="ko-KR" sz="36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65918F1-27ED-47A2-9C1F-9BB10A74B6AA}"/>
              </a:ext>
            </a:extLst>
          </p:cNvPr>
          <p:cNvSpPr txBox="1"/>
          <p:nvPr/>
        </p:nvSpPr>
        <p:spPr>
          <a:xfrm>
            <a:off x="8546937" y="4908129"/>
            <a:ext cx="2809352" cy="1754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r"/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*20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년납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100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세만기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/50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세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(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남자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)/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해약환급금미지급형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V2/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납입면제미적용형</a:t>
            </a:r>
            <a:endParaRPr lang="ko-KR" altLang="en-US" sz="700" dirty="0">
              <a:latin typeface="흥국씨앗 M" panose="020B0603000000000000" pitchFamily="50" charset="-127"/>
              <a:ea typeface="흥국씨앗 M" panose="020B0603000000000000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C279274-334E-4F61-8DCA-EF2522847E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15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21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>
            <a:extLst>
              <a:ext uri="{FF2B5EF4-FFF2-40B4-BE49-F238E27FC236}">
                <a16:creationId xmlns:a16="http://schemas.microsoft.com/office/drawing/2014/main" id="{82B394AC-0B15-47D8-999F-C815CB91B57A}"/>
              </a:ext>
            </a:extLst>
          </p:cNvPr>
          <p:cNvSpPr/>
          <p:nvPr/>
        </p:nvSpPr>
        <p:spPr>
          <a:xfrm>
            <a:off x="0" y="917910"/>
            <a:ext cx="12192000" cy="902324"/>
          </a:xfrm>
          <a:prstGeom prst="rect">
            <a:avLst/>
          </a:prstGeom>
          <a:solidFill>
            <a:schemeClr val="bg1"/>
          </a:solidFill>
          <a:ln w="12700" cap="flat">
            <a:solidFill>
              <a:srgbClr val="002060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>
              <a:defRPr/>
            </a:pPr>
            <a:r>
              <a:rPr lang="ko-KR" altLang="en-US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타사 </a:t>
            </a:r>
            <a:r>
              <a:rPr lang="en-US" altLang="ko-KR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10</a:t>
            </a:r>
            <a:r>
              <a:rPr lang="ko-KR" altLang="en-US" sz="3600" dirty="0" err="1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년고지</a:t>
            </a:r>
            <a:r>
              <a:rPr lang="ko-KR" altLang="en-US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ko-KR" altLang="en-US" sz="3600" dirty="0" err="1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선할인</a:t>
            </a:r>
            <a:r>
              <a:rPr lang="ko-KR" altLang="en-US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en-US" altLang="ko-KR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? </a:t>
            </a:r>
            <a:r>
              <a:rPr lang="ko-KR" altLang="en-US" sz="3600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흥국생명은 보험료 인상없이 저렴하게 </a:t>
            </a:r>
            <a:r>
              <a:rPr lang="en-US" altLang="ko-KR" sz="3600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!</a:t>
            </a:r>
            <a:endParaRPr lang="en-US" altLang="ko-KR" sz="3000" dirty="0">
              <a:solidFill>
                <a:srgbClr val="FFFF0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cxnSp>
        <p:nvCxnSpPr>
          <p:cNvPr id="54" name="직선 연결선 53"/>
          <p:cNvCxnSpPr/>
          <p:nvPr/>
        </p:nvCxnSpPr>
        <p:spPr>
          <a:xfrm>
            <a:off x="4205176" y="2733643"/>
            <a:ext cx="1657350" cy="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527540" y="140495"/>
            <a:ext cx="100083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1" hangingPunct="1">
              <a:defRPr/>
            </a:pP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무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)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흥국생명 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다사랑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THE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건강할때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건강보험</a:t>
            </a:r>
            <a:endParaRPr lang="en-US" altLang="ko-KR"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Helvetic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6455491"/>
            <a:ext cx="8482145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0686" latinLnBrk="1" hangingPunct="1">
              <a:defRPr/>
            </a:pP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*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각 해당 특약 가입시 보장이며 기타 자세한 사항은 약관 및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상품설명서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참조 바랍니다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위 상품은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만기시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만기환급금이 없는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순수보장형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상품이며 중도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해지시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원금손실이 있을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 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갱신형상품의 경우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보험료가 인상될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EC106E-C17F-4F00-91DE-8EC69CCB6DE3}"/>
              </a:ext>
            </a:extLst>
          </p:cNvPr>
          <p:cNvSpPr txBox="1"/>
          <p:nvPr/>
        </p:nvSpPr>
        <p:spPr>
          <a:xfrm>
            <a:off x="1078619" y="4955661"/>
            <a:ext cx="10034763" cy="13400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보장받자고 가입한 보험이</a:t>
            </a:r>
            <a:r>
              <a:rPr kumimoji="0" lang="en-US" altLang="ko-KR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, </a:t>
            </a:r>
            <a:r>
              <a:rPr kumimoji="0" lang="ko-KR" altLang="en-US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사고발생 시 보험료 인상 </a:t>
            </a:r>
            <a:r>
              <a:rPr kumimoji="0" lang="en-US" altLang="ko-KR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?</a:t>
            </a: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선할인에 </a:t>
            </a:r>
            <a:r>
              <a:rPr kumimoji="0" lang="ko-KR" altLang="en-US" sz="4400" b="0" i="0" u="none" strike="noStrike" cap="none" spc="0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속지마세요</a:t>
            </a: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</a:t>
            </a:r>
            <a:r>
              <a:rPr kumimoji="0" lang="en-US" altLang="ko-KR" sz="44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! </a:t>
            </a: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흥국생명이면 </a:t>
            </a:r>
            <a:r>
              <a:rPr kumimoji="0" lang="en-US" altLang="ko-KR" sz="44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OK !</a:t>
            </a:r>
            <a:endParaRPr kumimoji="0" lang="ko-KR" altLang="en-US" sz="4400" b="0" i="0" u="none" strike="noStrike" cap="none" spc="0" normalizeH="0" baseline="0" dirty="0">
              <a:ln>
                <a:noFill/>
              </a:ln>
              <a:solidFill>
                <a:srgbClr val="7030A0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04B07E63-1457-4DBC-A386-926E5C545A10}"/>
              </a:ext>
            </a:extLst>
          </p:cNvPr>
          <p:cNvGrpSpPr/>
          <p:nvPr/>
        </p:nvGrpSpPr>
        <p:grpSpPr>
          <a:xfrm>
            <a:off x="397776" y="2148975"/>
            <a:ext cx="8687684" cy="2514089"/>
            <a:chOff x="794388" y="1983720"/>
            <a:chExt cx="8687684" cy="2514089"/>
          </a:xfrm>
        </p:grpSpPr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40F27878-9418-44F6-9CE0-FE2BDC19F227}"/>
                </a:ext>
              </a:extLst>
            </p:cNvPr>
            <p:cNvGrpSpPr/>
            <p:nvPr/>
          </p:nvGrpSpPr>
          <p:grpSpPr>
            <a:xfrm>
              <a:off x="794388" y="1983720"/>
              <a:ext cx="3937300" cy="2514089"/>
              <a:chOff x="-1438612" y="3145543"/>
              <a:chExt cx="5240546" cy="3009667"/>
            </a:xfrm>
          </p:grpSpPr>
          <p:sp>
            <p:nvSpPr>
              <p:cNvPr id="16" name="모서리가 둥근 직사각형 11">
                <a:extLst>
                  <a:ext uri="{FF2B5EF4-FFF2-40B4-BE49-F238E27FC236}">
                    <a16:creationId xmlns:a16="http://schemas.microsoft.com/office/drawing/2014/main" id="{C507085E-AF42-4FAE-925F-9E98EC333C8D}"/>
                  </a:ext>
                </a:extLst>
              </p:cNvPr>
              <p:cNvSpPr/>
              <p:nvPr/>
            </p:nvSpPr>
            <p:spPr>
              <a:xfrm>
                <a:off x="-1286488" y="3493148"/>
                <a:ext cx="4936299" cy="2662062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FF0000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endParaRPr lang="en-US" altLang="ko-KR" sz="20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endParaRPr>
              </a:p>
            </p:txBody>
          </p:sp>
          <p:sp>
            <p:nvSpPr>
              <p:cNvPr id="20" name="모서리가 둥근 직사각형 11">
                <a:extLst>
                  <a:ext uri="{FF2B5EF4-FFF2-40B4-BE49-F238E27FC236}">
                    <a16:creationId xmlns:a16="http://schemas.microsoft.com/office/drawing/2014/main" id="{F6C20E0A-48F7-41D4-B659-028B9840FF97}"/>
                  </a:ext>
                </a:extLst>
              </p:cNvPr>
              <p:cNvSpPr/>
              <p:nvPr/>
            </p:nvSpPr>
            <p:spPr>
              <a:xfrm>
                <a:off x="-1286488" y="3145543"/>
                <a:ext cx="4936299" cy="566913"/>
              </a:xfrm>
              <a:prstGeom prst="roundRect">
                <a:avLst/>
              </a:prstGeom>
              <a:solidFill>
                <a:srgbClr val="FF0000"/>
              </a:solidFill>
              <a:ln w="25400" cap="flat">
                <a:solidFill>
                  <a:srgbClr val="FF0000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ko-KR" sz="2800" dirty="0">
                    <a:solidFill>
                      <a:srgbClr val="FFFF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A</a:t>
                </a:r>
                <a:r>
                  <a:rPr lang="ko-KR" altLang="en-US" sz="2800" dirty="0">
                    <a:solidFill>
                      <a:srgbClr val="FFFF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사 선할인제도</a:t>
                </a:r>
                <a:endParaRPr lang="en-US" altLang="ko-KR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A5A0161-DD1D-4174-ADBF-B5CF68F556D1}"/>
                  </a:ext>
                </a:extLst>
              </p:cNvPr>
              <p:cNvSpPr txBox="1"/>
              <p:nvPr/>
            </p:nvSpPr>
            <p:spPr>
              <a:xfrm>
                <a:off x="-1438612" y="3920422"/>
                <a:ext cx="5240546" cy="21936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2800" b="0" i="0" u="none" strike="noStrike" cap="none" spc="0" normalizeH="0" baseline="0" dirty="0">
                    <a:ln>
                      <a:noFill/>
                    </a:ln>
                    <a:solidFill>
                      <a:schemeClr val="bg1">
                        <a:lumMod val="50000"/>
                        <a:lumOff val="50000"/>
                      </a:schemeClr>
                    </a:solidFill>
                    <a:effectLst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10</a:t>
                </a:r>
                <a:r>
                  <a:rPr lang="ko-KR" alt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년 내 </a:t>
                </a:r>
                <a:r>
                  <a:rPr lang="ko-KR" altLang="en-US" sz="2800" dirty="0" err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고지력</a:t>
                </a:r>
                <a:r>
                  <a:rPr lang="ko-KR" alt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 확인없이</a:t>
                </a:r>
                <a:endParaRPr lang="en-US" altLang="ko-KR" sz="54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endParaRPr>
              </a:p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ko-KR" sz="40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5</a:t>
                </a:r>
                <a:r>
                  <a:rPr lang="ko-KR" altLang="en-US" sz="40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년 무사고</a:t>
                </a:r>
                <a:endParaRPr lang="en-US" altLang="ko-KR" sz="40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endParaRPr>
              </a:p>
              <a:p>
                <a:pPr marL="0" marR="0" indent="0" algn="ctr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en-US" sz="4000" b="0" i="0" u="none" strike="noStrike" cap="none" spc="0" normalizeH="0" baseline="0" dirty="0" err="1">
                    <a:ln>
                      <a:noFill/>
                    </a:ln>
                    <a:solidFill>
                      <a:schemeClr val="bg1">
                        <a:lumMod val="50000"/>
                        <a:lumOff val="50000"/>
                      </a:schemeClr>
                    </a:solidFill>
                    <a:effectLst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선할인</a:t>
                </a:r>
                <a:r>
                  <a:rPr kumimoji="0" lang="ko-KR" altLang="en-US" sz="4000" b="0" i="0" u="none" strike="noStrike" cap="none" spc="0" normalizeH="0" baseline="0" dirty="0">
                    <a:ln>
                      <a:noFill/>
                    </a:ln>
                    <a:solidFill>
                      <a:schemeClr val="bg1">
                        <a:lumMod val="50000"/>
                        <a:lumOff val="50000"/>
                      </a:schemeClr>
                    </a:solidFill>
                    <a:effectLst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 적용</a:t>
                </a:r>
                <a:r>
                  <a:rPr kumimoji="0" lang="en-US" altLang="ko-KR" sz="4000" b="0" i="0" u="none" strike="noStrike" cap="none" spc="0" normalizeH="0" baseline="0" dirty="0">
                    <a:ln>
                      <a:noFill/>
                    </a:ln>
                    <a:solidFill>
                      <a:schemeClr val="bg1">
                        <a:lumMod val="50000"/>
                        <a:lumOff val="50000"/>
                      </a:schemeClr>
                    </a:solidFill>
                    <a:effectLst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!</a:t>
                </a:r>
              </a:p>
            </p:txBody>
          </p:sp>
        </p:grpSp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66628753-2AE2-44C6-B5B7-52B54898DEB8}"/>
                </a:ext>
              </a:extLst>
            </p:cNvPr>
            <p:cNvSpPr/>
            <p:nvPr/>
          </p:nvSpPr>
          <p:spPr>
            <a:xfrm>
              <a:off x="4876458" y="3371439"/>
              <a:ext cx="831273" cy="1091652"/>
            </a:xfrm>
            <a:prstGeom prst="rect">
              <a:avLst/>
            </a:prstGeom>
            <a:solidFill>
              <a:schemeClr val="bg1">
                <a:lumMod val="25000"/>
                <a:lumOff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spc="-300" dirty="0" err="1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선할인</a:t>
              </a:r>
              <a:endParaRPr lang="en-US" altLang="ko-KR" sz="20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20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</a:t>
              </a:r>
              <a:r>
                <a:rPr lang="ko-KR" altLang="en-US" sz="20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</a:t>
              </a:r>
            </a:p>
          </p:txBody>
        </p:sp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274A438D-C5CA-44DC-B135-45E50F6EBD4D}"/>
                </a:ext>
              </a:extLst>
            </p:cNvPr>
            <p:cNvSpPr/>
            <p:nvPr/>
          </p:nvSpPr>
          <p:spPr>
            <a:xfrm>
              <a:off x="5787943" y="3371439"/>
              <a:ext cx="831273" cy="1091652"/>
            </a:xfrm>
            <a:prstGeom prst="rect">
              <a:avLst/>
            </a:prstGeom>
            <a:solidFill>
              <a:schemeClr val="bg1">
                <a:lumMod val="25000"/>
                <a:lumOff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무사고</a:t>
              </a:r>
              <a:endParaRPr lang="en-US" altLang="ko-KR" sz="20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20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2</a:t>
              </a:r>
              <a:r>
                <a:rPr lang="ko-KR" altLang="en-US" sz="20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</a:t>
              </a:r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8266030B-E117-46B2-B8D5-A54A2EDE69E4}"/>
                </a:ext>
              </a:extLst>
            </p:cNvPr>
            <p:cNvSpPr/>
            <p:nvPr/>
          </p:nvSpPr>
          <p:spPr>
            <a:xfrm>
              <a:off x="6699428" y="3371439"/>
              <a:ext cx="831273" cy="1091652"/>
            </a:xfrm>
            <a:prstGeom prst="rect">
              <a:avLst/>
            </a:prstGeom>
            <a:solidFill>
              <a:schemeClr val="bg1">
                <a:lumMod val="25000"/>
                <a:lumOff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무사고</a:t>
              </a:r>
              <a:endParaRPr lang="en-US" altLang="ko-KR" sz="20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20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3</a:t>
              </a:r>
              <a:r>
                <a:rPr lang="ko-KR" altLang="en-US" sz="20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</a:t>
              </a:r>
            </a:p>
          </p:txBody>
        </p:sp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643B26F6-EED1-458F-AB1D-99A3EDAC4395}"/>
                </a:ext>
              </a:extLst>
            </p:cNvPr>
            <p:cNvSpPr/>
            <p:nvPr/>
          </p:nvSpPr>
          <p:spPr>
            <a:xfrm>
              <a:off x="7700747" y="3012180"/>
              <a:ext cx="831273" cy="145091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4</a:t>
              </a:r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</a:t>
              </a:r>
              <a:endParaRPr lang="en-US" altLang="ko-KR" sz="2000" spc="-3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12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(</a:t>
              </a:r>
              <a:r>
                <a:rPr lang="ko-KR" altLang="en-US" sz="12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보험료인상</a:t>
              </a:r>
              <a:r>
                <a:rPr lang="en-US" altLang="ko-KR" sz="12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 1</a:t>
              </a:r>
              <a:r>
                <a:rPr lang="ko-KR" altLang="en-US" sz="12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회</a:t>
              </a:r>
              <a:r>
                <a:rPr lang="en-US" altLang="ko-KR" sz="12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)</a:t>
              </a:r>
            </a:p>
          </p:txBody>
        </p:sp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D287021C-F263-4897-90D5-C148BFB4E91C}"/>
                </a:ext>
              </a:extLst>
            </p:cNvPr>
            <p:cNvCxnSpPr/>
            <p:nvPr/>
          </p:nvCxnSpPr>
          <p:spPr>
            <a:xfrm>
              <a:off x="7616417" y="2733643"/>
              <a:ext cx="0" cy="1729448"/>
            </a:xfrm>
            <a:prstGeom prst="line">
              <a:avLst/>
            </a:prstGeom>
            <a:noFill/>
            <a:ln w="25400" cap="flat">
              <a:solidFill>
                <a:srgbClr val="002060"/>
              </a:solidFill>
              <a:prstDash val="sysDash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4" name="폭발: 8pt 13">
              <a:extLst>
                <a:ext uri="{FF2B5EF4-FFF2-40B4-BE49-F238E27FC236}">
                  <a16:creationId xmlns:a16="http://schemas.microsoft.com/office/drawing/2014/main" id="{98EF7AD2-D0BE-4F3F-B1BA-C1BC01F9B1B1}"/>
                </a:ext>
              </a:extLst>
            </p:cNvPr>
            <p:cNvSpPr/>
            <p:nvPr/>
          </p:nvSpPr>
          <p:spPr>
            <a:xfrm>
              <a:off x="7127844" y="2171331"/>
              <a:ext cx="1002288" cy="1007487"/>
            </a:xfrm>
            <a:prstGeom prst="irregularSeal1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400" spc="-300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  <a:cs typeface="배달의민족 한나는 열한살 OTF"/>
                  <a:sym typeface="배달의민족 한나는 열한살 OTF"/>
                </a:rPr>
                <a:t>사고발생</a:t>
              </a:r>
              <a:endParaRPr lang="en-US" altLang="ko-KR" sz="1400" spc="-300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1400" spc="-300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  <a:cs typeface="배달의민족 한나는 열한살 OTF"/>
                  <a:sym typeface="배달의민족 한나는 열한살 OTF"/>
                </a:rPr>
                <a:t>(</a:t>
              </a:r>
              <a:r>
                <a:rPr lang="ko-KR" altLang="en-US" sz="1100" spc="-300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  <a:cs typeface="배달의민족 한나는 열한살 OTF"/>
                  <a:sym typeface="배달의민족 한나는 열한살 OTF"/>
                </a:rPr>
                <a:t>입원</a:t>
              </a:r>
              <a:r>
                <a:rPr lang="en-US" altLang="ko-KR" sz="1100" spc="-300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  <a:cs typeface="배달의민족 한나는 열한살 OTF"/>
                  <a:sym typeface="배달의민족 한나는 열한살 OTF"/>
                </a:rPr>
                <a:t>/</a:t>
              </a:r>
              <a:r>
                <a:rPr lang="ko-KR" altLang="en-US" sz="1100" spc="-300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  <a:cs typeface="배달의민족 한나는 열한살 OTF"/>
                  <a:sym typeface="배달의민족 한나는 열한살 OTF"/>
                </a:rPr>
                <a:t>수술</a:t>
              </a:r>
              <a:r>
                <a:rPr lang="en-US" altLang="ko-KR" sz="1100" spc="-300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  <a:cs typeface="배달의민족 한나는 열한살 OTF"/>
                  <a:sym typeface="배달의민족 한나는 열한살 OTF"/>
                </a:rPr>
                <a:t>)</a:t>
              </a:r>
              <a:endParaRPr lang="ko-KR" altLang="en-US" sz="1400" spc="-300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2C467676-5B50-4891-B180-908A7B3E23C9}"/>
                </a:ext>
              </a:extLst>
            </p:cNvPr>
            <p:cNvSpPr/>
            <p:nvPr/>
          </p:nvSpPr>
          <p:spPr>
            <a:xfrm>
              <a:off x="8650799" y="2733644"/>
              <a:ext cx="831273" cy="1729448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5</a:t>
              </a:r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</a:t>
              </a:r>
              <a:endParaRPr lang="en-US" altLang="ko-KR" sz="2000" spc="-3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12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(</a:t>
              </a:r>
              <a:r>
                <a:rPr lang="ko-KR" altLang="en-US" sz="12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보험료인상</a:t>
              </a:r>
              <a:r>
                <a:rPr lang="en-US" altLang="ko-KR" sz="12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2</a:t>
              </a:r>
              <a:r>
                <a:rPr lang="ko-KR" altLang="en-US" sz="12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회</a:t>
              </a:r>
              <a:r>
                <a:rPr lang="en-US" altLang="ko-KR" sz="12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)</a:t>
              </a:r>
              <a:endParaRPr lang="en-US" altLang="ko-KR" sz="2000" spc="-3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F3CEC286-CB5D-4FB2-BF15-89D34CC90DB1}"/>
              </a:ext>
            </a:extLst>
          </p:cNvPr>
          <p:cNvSpPr txBox="1"/>
          <p:nvPr/>
        </p:nvSpPr>
        <p:spPr>
          <a:xfrm>
            <a:off x="9478916" y="2030194"/>
            <a:ext cx="2402243" cy="18940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사고발생 시점으로 </a:t>
            </a:r>
            <a:r>
              <a:rPr kumimoji="0" lang="ko-KR" altLang="en-US" sz="28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부터</a:t>
            </a:r>
            <a:r>
              <a:rPr kumimoji="0" lang="ko-KR" altLang="en-US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</a:t>
            </a:r>
            <a:r>
              <a:rPr kumimoji="0" lang="en-US" altLang="ko-KR" sz="28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1</a:t>
            </a:r>
            <a:r>
              <a:rPr lang="ko-KR" altLang="en-US" sz="2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년마다 보험료 인상</a:t>
            </a:r>
            <a:r>
              <a:rPr lang="en-US" altLang="ko-KR" sz="2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(</a:t>
            </a:r>
            <a:r>
              <a:rPr lang="ko-KR" altLang="en-US" sz="2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최대 </a:t>
            </a:r>
            <a:r>
              <a:rPr lang="en-US" altLang="ko-KR" sz="2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5</a:t>
            </a:r>
            <a:r>
              <a:rPr lang="ko-KR" altLang="en-US" sz="2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년</a:t>
            </a:r>
            <a:r>
              <a:rPr lang="en-US" altLang="ko-KR" sz="2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)</a:t>
            </a:r>
            <a:endParaRPr kumimoji="0" lang="ko-KR" altLang="en-US" sz="2800" b="0" i="0" u="none" strike="noStrike" cap="none" spc="0" normalizeH="0" baseline="0" dirty="0">
              <a:ln>
                <a:noFill/>
              </a:ln>
              <a:solidFill>
                <a:srgbClr val="FF3399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912103A3-6889-4866-9083-EE056F3FD1B7}"/>
              </a:ext>
            </a:extLst>
          </p:cNvPr>
          <p:cNvGrpSpPr/>
          <p:nvPr/>
        </p:nvGrpSpPr>
        <p:grpSpPr>
          <a:xfrm>
            <a:off x="4438611" y="1933279"/>
            <a:ext cx="4754228" cy="2705281"/>
            <a:chOff x="-1569964" y="3590383"/>
            <a:chExt cx="4754228" cy="2705281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5EC87F3-A241-4DFD-B727-D5EA424B8B33}"/>
                </a:ext>
              </a:extLst>
            </p:cNvPr>
            <p:cNvSpPr/>
            <p:nvPr/>
          </p:nvSpPr>
          <p:spPr>
            <a:xfrm>
              <a:off x="-1569964" y="3590383"/>
              <a:ext cx="4754228" cy="270528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id="{F812A309-DBA4-4F0F-931C-D925FA22F37A}"/>
                </a:ext>
              </a:extLst>
            </p:cNvPr>
            <p:cNvGrpSpPr/>
            <p:nvPr/>
          </p:nvGrpSpPr>
          <p:grpSpPr>
            <a:xfrm>
              <a:off x="-1517080" y="3948534"/>
              <a:ext cx="4605614" cy="2291761"/>
              <a:chOff x="4876458" y="2171331"/>
              <a:chExt cx="4605614" cy="2291761"/>
            </a:xfrm>
          </p:grpSpPr>
          <p:sp>
            <p:nvSpPr>
              <p:cNvPr id="44" name="직사각형 43">
                <a:extLst>
                  <a:ext uri="{FF2B5EF4-FFF2-40B4-BE49-F238E27FC236}">
                    <a16:creationId xmlns:a16="http://schemas.microsoft.com/office/drawing/2014/main" id="{0854B216-DD00-4311-9C2D-7A5E6DC804EA}"/>
                  </a:ext>
                </a:extLst>
              </p:cNvPr>
              <p:cNvSpPr/>
              <p:nvPr/>
            </p:nvSpPr>
            <p:spPr>
              <a:xfrm>
                <a:off x="4876458" y="3505771"/>
                <a:ext cx="831273" cy="957319"/>
              </a:xfrm>
              <a:prstGeom prst="rect">
                <a:avLst/>
              </a:prstGeom>
              <a:solidFill>
                <a:schemeClr val="bg1">
                  <a:lumMod val="25000"/>
                  <a:lumOff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2000" spc="-300" dirty="0" err="1">
                    <a:solidFill>
                      <a:sysClr val="windowText" lastClr="000000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선할인</a:t>
                </a:r>
                <a:endParaRPr lang="en-US" altLang="ko-KR" sz="20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  <a:p>
                <a:pPr algn="ctr"/>
                <a:r>
                  <a:rPr lang="en-US" altLang="ko-KR" sz="2000" spc="-300" dirty="0">
                    <a:solidFill>
                      <a:sysClr val="windowText" lastClr="000000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1</a:t>
                </a:r>
                <a:r>
                  <a:rPr lang="ko-KR" altLang="en-US" sz="2000" spc="-300" dirty="0">
                    <a:solidFill>
                      <a:sysClr val="windowText" lastClr="000000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년</a:t>
                </a:r>
              </a:p>
            </p:txBody>
          </p:sp>
          <p:sp>
            <p:nvSpPr>
              <p:cNvPr id="45" name="직사각형 44">
                <a:extLst>
                  <a:ext uri="{FF2B5EF4-FFF2-40B4-BE49-F238E27FC236}">
                    <a16:creationId xmlns:a16="http://schemas.microsoft.com/office/drawing/2014/main" id="{12409AFD-D9C8-47FB-9DC7-5137D9DF34B5}"/>
                  </a:ext>
                </a:extLst>
              </p:cNvPr>
              <p:cNvSpPr/>
              <p:nvPr/>
            </p:nvSpPr>
            <p:spPr>
              <a:xfrm>
                <a:off x="5787943" y="3371439"/>
                <a:ext cx="831273" cy="1091652"/>
              </a:xfrm>
              <a:prstGeom prst="rect">
                <a:avLst/>
              </a:prstGeom>
              <a:solidFill>
                <a:srgbClr val="FF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20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2</a:t>
                </a:r>
                <a:r>
                  <a:rPr lang="ko-KR" altLang="en-US" sz="20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년</a:t>
                </a:r>
                <a:endParaRPr lang="en-US" altLang="ko-KR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  <a:p>
                <a:pPr algn="ctr"/>
                <a:r>
                  <a:rPr lang="en-US" altLang="ko-KR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(</a:t>
                </a:r>
                <a:r>
                  <a:rPr lang="ko-KR" altLang="en-US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보험료인상</a:t>
                </a:r>
                <a:r>
                  <a:rPr lang="en-US" altLang="ko-KR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1</a:t>
                </a:r>
                <a:r>
                  <a:rPr lang="ko-KR" altLang="en-US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회</a:t>
                </a:r>
                <a:r>
                  <a:rPr lang="en-US" altLang="ko-KR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)</a:t>
                </a:r>
                <a:endPara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47" name="직사각형 46">
                <a:extLst>
                  <a:ext uri="{FF2B5EF4-FFF2-40B4-BE49-F238E27FC236}">
                    <a16:creationId xmlns:a16="http://schemas.microsoft.com/office/drawing/2014/main" id="{87EFC3B2-5936-46CE-B9AC-4016F7A05CE4}"/>
                  </a:ext>
                </a:extLst>
              </p:cNvPr>
              <p:cNvSpPr/>
              <p:nvPr/>
            </p:nvSpPr>
            <p:spPr>
              <a:xfrm>
                <a:off x="6699428" y="3178818"/>
                <a:ext cx="831273" cy="1284273"/>
              </a:xfrm>
              <a:prstGeom prst="rect">
                <a:avLst/>
              </a:prstGeom>
              <a:solidFill>
                <a:srgbClr val="FF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20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3</a:t>
                </a:r>
                <a:r>
                  <a:rPr lang="ko-KR" altLang="en-US" sz="20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년</a:t>
                </a:r>
                <a:endParaRPr lang="en-US" altLang="ko-KR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  <a:p>
                <a:pPr algn="ctr"/>
                <a:r>
                  <a:rPr lang="en-US" altLang="ko-KR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(</a:t>
                </a:r>
                <a:r>
                  <a:rPr lang="ko-KR" altLang="en-US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보험료인상</a:t>
                </a:r>
                <a:r>
                  <a:rPr lang="en-US" altLang="ko-KR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2</a:t>
                </a:r>
                <a:r>
                  <a:rPr lang="ko-KR" altLang="en-US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회</a:t>
                </a:r>
                <a:r>
                  <a:rPr lang="en-US" altLang="ko-KR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)</a:t>
                </a:r>
              </a:p>
            </p:txBody>
          </p:sp>
          <p:sp>
            <p:nvSpPr>
              <p:cNvPr id="48" name="직사각형 47">
                <a:extLst>
                  <a:ext uri="{FF2B5EF4-FFF2-40B4-BE49-F238E27FC236}">
                    <a16:creationId xmlns:a16="http://schemas.microsoft.com/office/drawing/2014/main" id="{E6AD66BB-50F5-4B48-AAE2-4422112DE88C}"/>
                  </a:ext>
                </a:extLst>
              </p:cNvPr>
              <p:cNvSpPr/>
              <p:nvPr/>
            </p:nvSpPr>
            <p:spPr>
              <a:xfrm>
                <a:off x="7700747" y="3012180"/>
                <a:ext cx="831273" cy="1450911"/>
              </a:xfrm>
              <a:prstGeom prst="rect">
                <a:avLst/>
              </a:prstGeom>
              <a:solidFill>
                <a:srgbClr val="FF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20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4</a:t>
                </a:r>
                <a:r>
                  <a:rPr lang="ko-KR" altLang="en-US" sz="20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년</a:t>
                </a:r>
                <a:endParaRPr lang="en-US" altLang="ko-KR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  <a:p>
                <a:pPr algn="ctr"/>
                <a:r>
                  <a:rPr lang="en-US" altLang="ko-KR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(</a:t>
                </a:r>
                <a:r>
                  <a:rPr lang="ko-KR" altLang="en-US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보험료인상</a:t>
                </a:r>
                <a:r>
                  <a:rPr lang="en-US" altLang="ko-KR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 1</a:t>
                </a:r>
                <a:r>
                  <a:rPr lang="ko-KR" altLang="en-US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회</a:t>
                </a:r>
                <a:r>
                  <a:rPr lang="en-US" altLang="ko-KR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)</a:t>
                </a:r>
              </a:p>
            </p:txBody>
          </p:sp>
          <p:cxnSp>
            <p:nvCxnSpPr>
              <p:cNvPr id="49" name="직선 연결선 48">
                <a:extLst>
                  <a:ext uri="{FF2B5EF4-FFF2-40B4-BE49-F238E27FC236}">
                    <a16:creationId xmlns:a16="http://schemas.microsoft.com/office/drawing/2014/main" id="{D0139554-DA2D-40CD-8071-91A070BEDF90}"/>
                  </a:ext>
                </a:extLst>
              </p:cNvPr>
              <p:cNvCxnSpPr/>
              <p:nvPr/>
            </p:nvCxnSpPr>
            <p:spPr>
              <a:xfrm>
                <a:off x="5755343" y="2733643"/>
                <a:ext cx="0" cy="1729448"/>
              </a:xfrm>
              <a:prstGeom prst="line">
                <a:avLst/>
              </a:prstGeom>
              <a:noFill/>
              <a:ln w="25400" cap="flat">
                <a:solidFill>
                  <a:srgbClr val="002060"/>
                </a:solidFill>
                <a:prstDash val="sysDash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50" name="폭발: 8pt 49">
                <a:extLst>
                  <a:ext uri="{FF2B5EF4-FFF2-40B4-BE49-F238E27FC236}">
                    <a16:creationId xmlns:a16="http://schemas.microsoft.com/office/drawing/2014/main" id="{C73F59BE-4CC5-423A-A0B7-ADFA474BA84C}"/>
                  </a:ext>
                </a:extLst>
              </p:cNvPr>
              <p:cNvSpPr/>
              <p:nvPr/>
            </p:nvSpPr>
            <p:spPr>
              <a:xfrm>
                <a:off x="5266770" y="2171331"/>
                <a:ext cx="1002288" cy="1007487"/>
              </a:xfrm>
              <a:prstGeom prst="irregularSeal1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ko-KR" altLang="en-US" sz="1400" spc="-300" dirty="0">
                    <a:solidFill>
                      <a:srgbClr val="FFFF00"/>
                    </a:solidFill>
                    <a:latin typeface="흥국씨앗 B" panose="020B0803000000000000" pitchFamily="50" charset="-127"/>
                    <a:ea typeface="흥국씨앗 B" panose="020B0803000000000000" pitchFamily="50" charset="-127"/>
                    <a:cs typeface="배달의민족 한나는 열한살 OTF"/>
                    <a:sym typeface="배달의민족 한나는 열한살 OTF"/>
                  </a:rPr>
                  <a:t>사고발생</a:t>
                </a:r>
                <a:endParaRPr lang="en-US" altLang="ko-KR" sz="1400" spc="-300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  <a:cs typeface="배달의민족 한나는 열한살 OTF"/>
                  <a:sym typeface="배달의민족 한나는 열한살 OTF"/>
                </a:endParaRPr>
              </a:p>
              <a:p>
                <a:pPr algn="ctr"/>
                <a:r>
                  <a:rPr lang="en-US" altLang="ko-KR" sz="1400" spc="-300" dirty="0">
                    <a:solidFill>
                      <a:srgbClr val="FFFF00"/>
                    </a:solidFill>
                    <a:latin typeface="흥국씨앗 B" panose="020B0803000000000000" pitchFamily="50" charset="-127"/>
                    <a:ea typeface="흥국씨앗 B" panose="020B0803000000000000" pitchFamily="50" charset="-127"/>
                    <a:cs typeface="배달의민족 한나는 열한살 OTF"/>
                    <a:sym typeface="배달의민족 한나는 열한살 OTF"/>
                  </a:rPr>
                  <a:t>(</a:t>
                </a:r>
                <a:r>
                  <a:rPr lang="ko-KR" altLang="en-US" sz="1100" spc="-300" dirty="0">
                    <a:solidFill>
                      <a:srgbClr val="FFFF00"/>
                    </a:solidFill>
                    <a:latin typeface="흥국씨앗 B" panose="020B0803000000000000" pitchFamily="50" charset="-127"/>
                    <a:ea typeface="흥국씨앗 B" panose="020B0803000000000000" pitchFamily="50" charset="-127"/>
                    <a:cs typeface="배달의민족 한나는 열한살 OTF"/>
                    <a:sym typeface="배달의민족 한나는 열한살 OTF"/>
                  </a:rPr>
                  <a:t>입원</a:t>
                </a:r>
                <a:r>
                  <a:rPr lang="en-US" altLang="ko-KR" sz="1100" spc="-300" dirty="0">
                    <a:solidFill>
                      <a:srgbClr val="FFFF00"/>
                    </a:solidFill>
                    <a:latin typeface="흥국씨앗 B" panose="020B0803000000000000" pitchFamily="50" charset="-127"/>
                    <a:ea typeface="흥국씨앗 B" panose="020B0803000000000000" pitchFamily="50" charset="-127"/>
                    <a:cs typeface="배달의민족 한나는 열한살 OTF"/>
                    <a:sym typeface="배달의민족 한나는 열한살 OTF"/>
                  </a:rPr>
                  <a:t>/</a:t>
                </a:r>
                <a:r>
                  <a:rPr lang="ko-KR" altLang="en-US" sz="1100" spc="-300" dirty="0">
                    <a:solidFill>
                      <a:srgbClr val="FFFF00"/>
                    </a:solidFill>
                    <a:latin typeface="흥국씨앗 B" panose="020B0803000000000000" pitchFamily="50" charset="-127"/>
                    <a:ea typeface="흥국씨앗 B" panose="020B0803000000000000" pitchFamily="50" charset="-127"/>
                    <a:cs typeface="배달의민족 한나는 열한살 OTF"/>
                    <a:sym typeface="배달의민족 한나는 열한살 OTF"/>
                  </a:rPr>
                  <a:t>수술</a:t>
                </a:r>
                <a:r>
                  <a:rPr lang="en-US" altLang="ko-KR" sz="1100" spc="-300" dirty="0">
                    <a:solidFill>
                      <a:srgbClr val="FFFF00"/>
                    </a:solidFill>
                    <a:latin typeface="흥국씨앗 B" panose="020B0803000000000000" pitchFamily="50" charset="-127"/>
                    <a:ea typeface="흥국씨앗 B" panose="020B0803000000000000" pitchFamily="50" charset="-127"/>
                    <a:cs typeface="배달의민족 한나는 열한살 OTF"/>
                    <a:sym typeface="배달의민족 한나는 열한살 OTF"/>
                  </a:rPr>
                  <a:t>)</a:t>
                </a:r>
                <a:endParaRPr lang="ko-KR" altLang="en-US" sz="1400" spc="-300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51" name="직사각형 50">
                <a:extLst>
                  <a:ext uri="{FF2B5EF4-FFF2-40B4-BE49-F238E27FC236}">
                    <a16:creationId xmlns:a16="http://schemas.microsoft.com/office/drawing/2014/main" id="{B21F7BD1-A210-474C-BA8F-0F35ED7FB453}"/>
                  </a:ext>
                </a:extLst>
              </p:cNvPr>
              <p:cNvSpPr/>
              <p:nvPr/>
            </p:nvSpPr>
            <p:spPr>
              <a:xfrm>
                <a:off x="8650799" y="2733644"/>
                <a:ext cx="831273" cy="1729448"/>
              </a:xfrm>
              <a:prstGeom prst="rect">
                <a:avLst/>
              </a:prstGeom>
              <a:solidFill>
                <a:srgbClr val="FF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r>
                  <a:rPr lang="en-US" altLang="ko-KR" sz="20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5</a:t>
                </a:r>
                <a:r>
                  <a:rPr lang="ko-KR" altLang="en-US" sz="20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년</a:t>
                </a:r>
                <a:endParaRPr lang="en-US" altLang="ko-KR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  <a:p>
                <a:pPr algn="ctr"/>
                <a:r>
                  <a:rPr lang="en-US" altLang="ko-KR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(</a:t>
                </a:r>
                <a:r>
                  <a:rPr lang="ko-KR" altLang="en-US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보험료인상</a:t>
                </a:r>
                <a:r>
                  <a:rPr lang="en-US" altLang="ko-KR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2</a:t>
                </a:r>
                <a:r>
                  <a:rPr lang="ko-KR" altLang="en-US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회</a:t>
                </a:r>
                <a:r>
                  <a:rPr lang="en-US" altLang="ko-KR" sz="1200" spc="-300" dirty="0">
                    <a:solidFill>
                      <a:srgbClr val="FFFFFF"/>
                    </a:solidFill>
                    <a:latin typeface="흥국씨앗 M" panose="020B0603000000000000" pitchFamily="50" charset="-127"/>
                    <a:ea typeface="흥국씨앗 M" panose="020B0603000000000000" pitchFamily="50" charset="-127"/>
                    <a:cs typeface="배달의민족 한나는 열한살 OTF"/>
                    <a:sym typeface="배달의민족 한나는 열한살 OTF"/>
                  </a:rPr>
                  <a:t>)</a:t>
                </a:r>
                <a:endParaRPr lang="en-US" altLang="ko-KR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</p:grp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51D61AF7-0168-4F8F-8405-6A1263D09630}"/>
              </a:ext>
            </a:extLst>
          </p:cNvPr>
          <p:cNvSpPr txBox="1"/>
          <p:nvPr/>
        </p:nvSpPr>
        <p:spPr>
          <a:xfrm>
            <a:off x="9511190" y="3979284"/>
            <a:ext cx="2402243" cy="6628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“”</a:t>
            </a:r>
            <a:r>
              <a:rPr lang="ko-KR" altLang="en-US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사고가 발생하지 않아도 </a:t>
            </a:r>
            <a:endParaRPr lang="en-US" altLang="ko-KR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</a:t>
            </a:r>
            <a:r>
              <a:rPr lang="ko-KR" altLang="en-US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매년 보험료 소폭상승</a:t>
            </a:r>
            <a:r>
              <a:rPr lang="en-US" altLang="ko-KR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””＂</a:t>
            </a:r>
            <a:endParaRPr kumimoji="0" lang="ko-KR" altLang="en-US" b="0" i="0" u="none" strike="noStrike" cap="none" spc="0" normalizeH="0" baseline="0" dirty="0">
              <a:ln>
                <a:noFill/>
              </a:ln>
              <a:solidFill>
                <a:srgbClr val="FF3399"/>
              </a:solidFill>
              <a:effectLst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sym typeface="맑은 고딕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8F78F02-6901-437B-B4D5-2895178F11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16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40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직선 연결선 53"/>
          <p:cNvCxnSpPr/>
          <p:nvPr/>
        </p:nvCxnSpPr>
        <p:spPr>
          <a:xfrm>
            <a:off x="4205176" y="2733643"/>
            <a:ext cx="1657350" cy="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527540" y="140495"/>
            <a:ext cx="100083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1" hangingPunct="1">
              <a:defRPr/>
            </a:pP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무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)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흥국생명 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다사랑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THE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건강할때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건강보험</a:t>
            </a:r>
            <a:endParaRPr lang="en-US" altLang="ko-KR"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Helvetic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6455491"/>
            <a:ext cx="8482145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0686" latinLnBrk="1" hangingPunct="1">
              <a:defRPr/>
            </a:pP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*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각 해당 특약 가입시 보장이며 기타 자세한 사항은 약관 및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상품설명서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참조 바랍니다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위 상품은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만기시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만기환급금이 없는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순수보장형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상품이며 중도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해지시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원금손실이 있을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 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갱신형상품의 경우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보험료가 인상될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EC106E-C17F-4F00-91DE-8EC69CCB6DE3}"/>
              </a:ext>
            </a:extLst>
          </p:cNvPr>
          <p:cNvSpPr txBox="1"/>
          <p:nvPr/>
        </p:nvSpPr>
        <p:spPr>
          <a:xfrm>
            <a:off x="6734578" y="2092070"/>
            <a:ext cx="5149420" cy="39868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32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흥국생명은 </a:t>
            </a:r>
            <a:endParaRPr lang="en-US" altLang="ko-KR" sz="3200" dirty="0">
              <a:solidFill>
                <a:schemeClr val="bg1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3200" dirty="0">
                <a:solidFill>
                  <a:srgbClr val="FF00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10</a:t>
            </a:r>
            <a:r>
              <a:rPr lang="ko-KR" altLang="en-US" sz="3200" dirty="0">
                <a:solidFill>
                  <a:srgbClr val="FF00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년 고지</a:t>
            </a:r>
            <a:r>
              <a:rPr lang="ko-KR" altLang="en-US" sz="32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형도</a:t>
            </a:r>
            <a:r>
              <a:rPr lang="en-US" altLang="ko-KR" sz="32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3200" dirty="0">
                <a:solidFill>
                  <a:srgbClr val="FF00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5</a:t>
            </a:r>
            <a:r>
              <a:rPr lang="ko-KR" altLang="en-US" sz="3200" dirty="0">
                <a:solidFill>
                  <a:srgbClr val="FF00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년 고지</a:t>
            </a:r>
            <a:r>
              <a:rPr lang="ko-KR" altLang="en-US" sz="32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형도 </a:t>
            </a:r>
            <a:r>
              <a:rPr lang="en-US" altLang="ko-KR" sz="32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ko-KR" sz="3200" dirty="0">
              <a:solidFill>
                <a:schemeClr val="bg1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60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보험료 인상없이 </a:t>
            </a:r>
            <a:endParaRPr kumimoji="0" lang="en-US" altLang="ko-KR" sz="6000" b="0" i="0" u="none" strike="noStrike" cap="none" spc="0" normalizeH="0" baseline="0" dirty="0">
              <a:ln>
                <a:noFill/>
              </a:ln>
              <a:solidFill>
                <a:srgbClr val="7030A0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60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저렴하게 </a:t>
            </a:r>
            <a:r>
              <a:rPr kumimoji="0" lang="en-US" altLang="ko-KR" sz="60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!</a:t>
            </a: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67EE3FAF-47FC-4A20-8370-6D336CDAF04E}"/>
              </a:ext>
            </a:extLst>
          </p:cNvPr>
          <p:cNvSpPr/>
          <p:nvPr/>
        </p:nvSpPr>
        <p:spPr>
          <a:xfrm>
            <a:off x="0" y="917910"/>
            <a:ext cx="12192000" cy="902324"/>
          </a:xfrm>
          <a:prstGeom prst="rect">
            <a:avLst/>
          </a:prstGeom>
          <a:solidFill>
            <a:schemeClr val="bg1"/>
          </a:solidFill>
          <a:ln w="12700" cap="flat">
            <a:solidFill>
              <a:srgbClr val="002060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>
              <a:defRPr/>
            </a:pPr>
            <a:r>
              <a:rPr lang="ko-KR" altLang="en-US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타사 </a:t>
            </a:r>
            <a:r>
              <a:rPr lang="en-US" altLang="ko-KR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10</a:t>
            </a:r>
            <a:r>
              <a:rPr lang="ko-KR" altLang="en-US" sz="3600" dirty="0" err="1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년고지</a:t>
            </a:r>
            <a:r>
              <a:rPr lang="ko-KR" altLang="en-US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ko-KR" altLang="en-US" sz="3600" dirty="0" err="1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선할인</a:t>
            </a:r>
            <a:r>
              <a:rPr lang="ko-KR" altLang="en-US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en-US" altLang="ko-KR" sz="36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? </a:t>
            </a:r>
            <a:r>
              <a:rPr lang="ko-KR" altLang="en-US" sz="3600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흥국생명은 보험료 인상없이 저렴하게 </a:t>
            </a:r>
            <a:r>
              <a:rPr lang="en-US" altLang="ko-KR" sz="3600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!</a:t>
            </a:r>
            <a:endParaRPr lang="en-US" altLang="ko-KR" sz="3000" dirty="0">
              <a:solidFill>
                <a:srgbClr val="FFFF0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BA51430-FCB2-4F7B-82A0-4B2A858BC9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11" t="44114" r="10733" b="8165"/>
          <a:stretch/>
        </p:blipFill>
        <p:spPr>
          <a:xfrm>
            <a:off x="973549" y="1863205"/>
            <a:ext cx="5613053" cy="4506232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279015B-95DC-4127-BFB6-83E8FFD5C3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17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21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직선 연결선 53"/>
          <p:cNvCxnSpPr/>
          <p:nvPr/>
        </p:nvCxnSpPr>
        <p:spPr>
          <a:xfrm>
            <a:off x="4205176" y="2733643"/>
            <a:ext cx="1657350" cy="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527540" y="140495"/>
            <a:ext cx="100083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1" hangingPunct="1">
              <a:defRPr/>
            </a:pP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무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)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흥국생명 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다사랑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THE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건강할때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건강보험</a:t>
            </a:r>
            <a:endParaRPr lang="en-US" altLang="ko-KR"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Helvetic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6455491"/>
            <a:ext cx="8482145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0686" latinLnBrk="1" hangingPunct="1">
              <a:defRPr/>
            </a:pP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*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각 해당 특약 가입시 보장이며 기타 자세한 사항은 약관 및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상품설명서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참조 바랍니다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위 상품은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만기시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만기환급금이 없는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순수보장형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상품이며 중도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해지시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원금손실이 있을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 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갱신형상품의 경우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보험료가 인상될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E68C48-6E8F-46D1-885D-90AC4760A8B2}"/>
              </a:ext>
            </a:extLst>
          </p:cNvPr>
          <p:cNvSpPr txBox="1"/>
          <p:nvPr/>
        </p:nvSpPr>
        <p:spPr>
          <a:xfrm>
            <a:off x="24969" y="861387"/>
            <a:ext cx="12142063" cy="10014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5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흥국생명은 역시 보험료 경쟁력</a:t>
            </a:r>
          </a:p>
        </p:txBody>
      </p: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DE7719F2-86A3-4F49-9F72-A678E056F00E}"/>
              </a:ext>
            </a:extLst>
          </p:cNvPr>
          <p:cNvGraphicFramePr>
            <a:graphicFrameLocks noGrp="1"/>
          </p:cNvGraphicFramePr>
          <p:nvPr/>
        </p:nvGraphicFramePr>
        <p:xfrm>
          <a:off x="3695686" y="2084840"/>
          <a:ext cx="8075872" cy="36210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09484">
                  <a:extLst>
                    <a:ext uri="{9D8B030D-6E8A-4147-A177-3AD203B41FA5}">
                      <a16:colId xmlns:a16="http://schemas.microsoft.com/office/drawing/2014/main" val="4019077961"/>
                    </a:ext>
                  </a:extLst>
                </a:gridCol>
                <a:gridCol w="1009484">
                  <a:extLst>
                    <a:ext uri="{9D8B030D-6E8A-4147-A177-3AD203B41FA5}">
                      <a16:colId xmlns:a16="http://schemas.microsoft.com/office/drawing/2014/main" val="1992134826"/>
                    </a:ext>
                  </a:extLst>
                </a:gridCol>
                <a:gridCol w="1009484">
                  <a:extLst>
                    <a:ext uri="{9D8B030D-6E8A-4147-A177-3AD203B41FA5}">
                      <a16:colId xmlns:a16="http://schemas.microsoft.com/office/drawing/2014/main" val="48095216"/>
                    </a:ext>
                  </a:extLst>
                </a:gridCol>
                <a:gridCol w="1009484">
                  <a:extLst>
                    <a:ext uri="{9D8B030D-6E8A-4147-A177-3AD203B41FA5}">
                      <a16:colId xmlns:a16="http://schemas.microsoft.com/office/drawing/2014/main" val="606502788"/>
                    </a:ext>
                  </a:extLst>
                </a:gridCol>
                <a:gridCol w="1009484">
                  <a:extLst>
                    <a:ext uri="{9D8B030D-6E8A-4147-A177-3AD203B41FA5}">
                      <a16:colId xmlns:a16="http://schemas.microsoft.com/office/drawing/2014/main" val="561531409"/>
                    </a:ext>
                  </a:extLst>
                </a:gridCol>
                <a:gridCol w="1009484">
                  <a:extLst>
                    <a:ext uri="{9D8B030D-6E8A-4147-A177-3AD203B41FA5}">
                      <a16:colId xmlns:a16="http://schemas.microsoft.com/office/drawing/2014/main" val="1977786397"/>
                    </a:ext>
                  </a:extLst>
                </a:gridCol>
                <a:gridCol w="1009484">
                  <a:extLst>
                    <a:ext uri="{9D8B030D-6E8A-4147-A177-3AD203B41FA5}">
                      <a16:colId xmlns:a16="http://schemas.microsoft.com/office/drawing/2014/main" val="2799737701"/>
                    </a:ext>
                  </a:extLst>
                </a:gridCol>
                <a:gridCol w="1009484">
                  <a:extLst>
                    <a:ext uri="{9D8B030D-6E8A-4147-A177-3AD203B41FA5}">
                      <a16:colId xmlns:a16="http://schemas.microsoft.com/office/drawing/2014/main" val="1294937876"/>
                    </a:ext>
                  </a:extLst>
                </a:gridCol>
              </a:tblGrid>
              <a:tr h="441110"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4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THE</a:t>
                      </a:r>
                      <a:r>
                        <a:rPr lang="ko-KR" altLang="en-US" sz="14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건강할때건강보험</a:t>
                      </a:r>
                      <a:endParaRPr lang="en-US" altLang="ko-KR" sz="140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  <a:p>
                      <a:pPr algn="ctr" rtl="0" fontAlgn="ctr"/>
                      <a:r>
                        <a:rPr lang="en-US" altLang="ko-KR" sz="14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50</a:t>
                      </a:r>
                      <a:r>
                        <a:rPr lang="ko-KR" altLang="en-US" sz="14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 기준</a:t>
                      </a:r>
                      <a:endParaRPr lang="en-US" altLang="ko-KR" sz="140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83127" marR="83127" marT="4995" marB="0" anchor="ctr"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특약명</a:t>
                      </a:r>
                      <a:endParaRPr lang="ko-KR" altLang="en-US" sz="110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495" marR="5495" marT="5495" marB="0" anchor="ctr"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0" i="0" u="none" strike="noStrike" spc="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흥국생명</a:t>
                      </a:r>
                    </a:p>
                  </a:txBody>
                  <a:tcPr marL="7313" marR="109690" marT="2820" marB="0" anchor="ctr"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spc="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A</a:t>
                      </a:r>
                      <a:r>
                        <a:rPr lang="ko-KR" altLang="en-US" sz="800" b="0" i="0" u="none" strike="noStrike" spc="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사</a:t>
                      </a:r>
                      <a:endParaRPr lang="en-US" altLang="ko-KR" sz="800" b="0" i="0" u="none" strike="noStrike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spc="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B</a:t>
                      </a:r>
                      <a:r>
                        <a:rPr lang="ko-KR" altLang="en-US" sz="800" b="0" i="0" u="none" strike="noStrike" spc="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사</a:t>
                      </a:r>
                      <a:endParaRPr lang="en-US" altLang="ko-KR" sz="800" b="0" i="0" u="none" strike="noStrike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spc="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C</a:t>
                      </a:r>
                      <a:r>
                        <a:rPr lang="ko-KR" altLang="en-US" sz="800" b="0" i="0" u="none" strike="noStrike" spc="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사</a:t>
                      </a:r>
                      <a:endParaRPr lang="en-US" altLang="ko-KR" sz="800" b="0" i="0" u="none" strike="noStrike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D</a:t>
                      </a:r>
                      <a:r>
                        <a:rPr lang="ko-KR" altLang="en-US" sz="8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사</a:t>
                      </a:r>
                      <a:endParaRPr lang="en-US" altLang="ko-KR" sz="80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spc="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E</a:t>
                      </a:r>
                      <a:r>
                        <a:rPr lang="ko-KR" altLang="en-US" sz="800" b="0" i="0" u="none" strike="noStrike" spc="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사</a:t>
                      </a:r>
                      <a:endParaRPr lang="en-US" altLang="ko-KR" sz="800" b="0" i="0" u="none" strike="noStrike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287285"/>
                  </a:ext>
                </a:extLst>
              </a:tr>
              <a:tr h="441110">
                <a:tc gridSpan="2" vMerge="1">
                  <a:txBody>
                    <a:bodyPr/>
                    <a:lstStyle/>
                    <a:p>
                      <a:pPr algn="ctr" rtl="0" fontAlgn="ctr"/>
                      <a:endParaRPr lang="en-US" altLang="ko-KR" sz="160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4995" marR="4995" marT="4995" marB="0" anchor="ctr"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10</a:t>
                      </a:r>
                      <a:r>
                        <a:rPr lang="ko-KR" altLang="en-US" sz="1200" b="0" i="0" u="none" strike="noStrike" spc="0" dirty="0" err="1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년고지</a:t>
                      </a:r>
                      <a:endParaRPr lang="en-US" altLang="ko-KR" sz="1200" b="0" i="0" u="none" strike="noStrike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8044" marR="120659" marT="2820" marB="0" anchor="ctr"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spc="0" dirty="0">
                          <a:solidFill>
                            <a:sysClr val="windowText" lastClr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10</a:t>
                      </a:r>
                      <a:r>
                        <a:rPr lang="ko-KR" altLang="en-US" sz="800" b="0" i="0" u="none" strike="noStrike" spc="0" dirty="0" err="1">
                          <a:solidFill>
                            <a:sysClr val="windowText" lastClr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년고지</a:t>
                      </a:r>
                      <a:endParaRPr lang="en-US" altLang="ko-KR" sz="800" b="0" i="0" u="none" strike="noStrike" spc="0" dirty="0">
                        <a:solidFill>
                          <a:sysClr val="windowText" lastClr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spc="0" dirty="0">
                          <a:solidFill>
                            <a:sysClr val="windowText" lastClr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8</a:t>
                      </a:r>
                      <a:r>
                        <a:rPr lang="ko-KR" altLang="en-US" sz="800" b="0" i="0" u="none" strike="noStrike" spc="0" dirty="0" err="1">
                          <a:solidFill>
                            <a:sysClr val="windowText" lastClr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년고지</a:t>
                      </a:r>
                      <a:endParaRPr lang="en-US" altLang="ko-KR" sz="800" b="0" i="0" u="none" strike="noStrike" spc="0" dirty="0">
                        <a:solidFill>
                          <a:sysClr val="windowText" lastClr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spc="0" dirty="0">
                          <a:solidFill>
                            <a:sysClr val="windowText" lastClr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10</a:t>
                      </a:r>
                      <a:r>
                        <a:rPr lang="ko-KR" altLang="en-US" sz="800" b="0" i="0" u="none" strike="noStrike" spc="0" dirty="0" err="1">
                          <a:solidFill>
                            <a:sysClr val="windowText" lastClr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년고지</a:t>
                      </a:r>
                      <a:endParaRPr lang="en-US" altLang="ko-KR" sz="800" b="0" i="0" u="none" strike="noStrike" spc="0" dirty="0">
                        <a:solidFill>
                          <a:sysClr val="windowText" lastClr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spc="0" dirty="0">
                          <a:solidFill>
                            <a:sysClr val="windowText" lastClr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10</a:t>
                      </a:r>
                      <a:r>
                        <a:rPr lang="ko-KR" altLang="en-US" sz="800" b="0" i="0" u="none" strike="noStrike" spc="0" dirty="0" err="1">
                          <a:solidFill>
                            <a:sysClr val="windowText" lastClr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년고지</a:t>
                      </a:r>
                      <a:endParaRPr lang="en-US" altLang="ko-KR" sz="800" b="0" i="0" u="none" strike="noStrike" spc="0" dirty="0">
                        <a:solidFill>
                          <a:sysClr val="windowText" lastClr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spc="0" dirty="0">
                          <a:solidFill>
                            <a:sysClr val="windowText" lastClr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10</a:t>
                      </a:r>
                      <a:r>
                        <a:rPr lang="ko-KR" altLang="en-US" sz="800" b="0" i="0" u="none" strike="noStrike" spc="0" dirty="0" err="1">
                          <a:solidFill>
                            <a:sysClr val="windowText" lastClr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년고지</a:t>
                      </a:r>
                      <a:endParaRPr lang="en-US" altLang="ko-KR" sz="800" b="0" i="0" u="none" strike="noStrike" spc="0" dirty="0">
                        <a:solidFill>
                          <a:sysClr val="windowText" lastClr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2826299"/>
                  </a:ext>
                </a:extLst>
              </a:tr>
              <a:tr h="68470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4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남자</a:t>
                      </a:r>
                      <a:endParaRPr lang="en-US" altLang="ko-KR" sz="140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83127" marR="83127" marT="41564" marB="41564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합계</a:t>
                      </a:r>
                    </a:p>
                  </a:txBody>
                  <a:tcPr marL="6648" marR="664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600" b="0" i="0" u="none" strike="noStrike" spc="0" dirty="0">
                          <a:solidFill>
                            <a:srgbClr val="FF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129,105</a:t>
                      </a: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174,340</a:t>
                      </a: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159,499</a:t>
                      </a: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182,901</a:t>
                      </a: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160,401</a:t>
                      </a: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176,520</a:t>
                      </a:r>
                    </a:p>
                  </a:txBody>
                  <a:tcPr marL="6648" marR="99718" marT="2820" marB="0" anchor="ctr"/>
                </a:tc>
                <a:extLst>
                  <a:ext uri="{0D108BD9-81ED-4DB2-BD59-A6C34878D82A}">
                    <a16:rowId xmlns:a16="http://schemas.microsoft.com/office/drawing/2014/main" val="1814553830"/>
                  </a:ext>
                </a:extLst>
              </a:tr>
              <a:tr h="6847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순위</a:t>
                      </a:r>
                      <a:endParaRPr lang="en-US" altLang="ko-KR" sz="110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6648" marT="341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2000" b="0" i="0" u="none" strike="noStrike" spc="0" dirty="0">
                          <a:solidFill>
                            <a:srgbClr val="FF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</a:t>
                      </a:r>
                      <a:r>
                        <a:rPr lang="ko-KR" altLang="en-US" sz="2000" b="0" i="0" u="none" strike="noStrike" spc="0" dirty="0">
                          <a:solidFill>
                            <a:srgbClr val="FF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위</a:t>
                      </a:r>
                      <a:endParaRPr lang="en-US" altLang="ko-KR" sz="1200" b="0" i="0" u="none" strike="noStrike" spc="0" dirty="0">
                        <a:solidFill>
                          <a:srgbClr val="FF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</a:t>
                      </a:r>
                      <a:r>
                        <a:rPr lang="ko-KR" altLang="en-US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위</a:t>
                      </a:r>
                      <a:endParaRPr lang="en-US" altLang="ko-KR" sz="12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3</a:t>
                      </a:r>
                      <a:r>
                        <a:rPr lang="ko-KR" altLang="en-US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위</a:t>
                      </a:r>
                      <a:endParaRPr lang="en-US" altLang="ko-KR" sz="12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7</a:t>
                      </a:r>
                      <a:r>
                        <a:rPr lang="ko-KR" altLang="en-US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위</a:t>
                      </a:r>
                      <a:endParaRPr lang="en-US" altLang="ko-KR" sz="12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</a:t>
                      </a:r>
                      <a:r>
                        <a:rPr lang="ko-KR" altLang="en-US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위</a:t>
                      </a:r>
                      <a:endParaRPr lang="en-US" altLang="ko-KR" sz="12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6</a:t>
                      </a:r>
                      <a:r>
                        <a:rPr lang="ko-KR" altLang="en-US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위</a:t>
                      </a:r>
                      <a:endParaRPr lang="en-US" altLang="ko-KR" sz="12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/>
                </a:tc>
                <a:extLst>
                  <a:ext uri="{0D108BD9-81ED-4DB2-BD59-A6C34878D82A}">
                    <a16:rowId xmlns:a16="http://schemas.microsoft.com/office/drawing/2014/main" val="4157399081"/>
                  </a:ext>
                </a:extLst>
              </a:tr>
              <a:tr h="68470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4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여자</a:t>
                      </a:r>
                      <a:endParaRPr lang="en-US" altLang="ko-KR" sz="140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75570" marR="75570" marT="41564" marB="41564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합계</a:t>
                      </a:r>
                      <a:endParaRPr lang="en-US" altLang="ko-KR" sz="110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6648" marT="341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600" b="0" i="0" u="none" strike="noStrike" spc="0" dirty="0">
                          <a:solidFill>
                            <a:srgbClr val="FF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101,713</a:t>
                      </a: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121,806</a:t>
                      </a: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119,705</a:t>
                      </a: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136,122</a:t>
                      </a: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118,029</a:t>
                      </a: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119,221</a:t>
                      </a:r>
                    </a:p>
                  </a:txBody>
                  <a:tcPr marL="6648" marR="99718" marT="2820" marB="0" anchor="ctr"/>
                </a:tc>
                <a:extLst>
                  <a:ext uri="{0D108BD9-81ED-4DB2-BD59-A6C34878D82A}">
                    <a16:rowId xmlns:a16="http://schemas.microsoft.com/office/drawing/2014/main" val="1987359289"/>
                  </a:ext>
                </a:extLst>
              </a:tr>
              <a:tr h="684704"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ko-KR" sz="110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83127" marR="83127" marT="41564" marB="41564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순위</a:t>
                      </a:r>
                      <a:endParaRPr lang="en-US" altLang="ko-KR" sz="110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6648" marT="341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2000" b="0" i="0" u="none" strike="noStrike" spc="0" dirty="0">
                          <a:solidFill>
                            <a:srgbClr val="FF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</a:t>
                      </a:r>
                      <a:r>
                        <a:rPr lang="ko-KR" altLang="en-US" sz="2000" b="0" i="0" u="none" strike="noStrike" spc="0" dirty="0">
                          <a:solidFill>
                            <a:srgbClr val="FF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위</a:t>
                      </a:r>
                      <a:endParaRPr lang="en-US" altLang="ko-KR" sz="2000" b="0" i="0" u="none" strike="noStrike" spc="0" dirty="0">
                        <a:solidFill>
                          <a:srgbClr val="FF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6</a:t>
                      </a:r>
                      <a:r>
                        <a:rPr lang="ko-KR" altLang="en-US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위</a:t>
                      </a:r>
                      <a:endParaRPr lang="en-US" altLang="ko-KR" sz="12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</a:t>
                      </a:r>
                      <a:r>
                        <a:rPr lang="ko-KR" altLang="en-US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위</a:t>
                      </a:r>
                      <a:endParaRPr lang="en-US" altLang="ko-KR" sz="12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7</a:t>
                      </a:r>
                      <a:r>
                        <a:rPr lang="ko-KR" altLang="en-US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위</a:t>
                      </a:r>
                      <a:endParaRPr lang="en-US" altLang="ko-KR" sz="12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3</a:t>
                      </a:r>
                      <a:r>
                        <a:rPr lang="ko-KR" altLang="en-US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위</a:t>
                      </a:r>
                      <a:endParaRPr lang="en-US" altLang="ko-KR" sz="12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</a:t>
                      </a:r>
                      <a:r>
                        <a:rPr lang="ko-KR" altLang="en-US" sz="12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위</a:t>
                      </a:r>
                      <a:endParaRPr lang="en-US" altLang="ko-KR" sz="12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648" marR="99718" marT="2820" marB="0" anchor="ctr"/>
                </a:tc>
                <a:extLst>
                  <a:ext uri="{0D108BD9-81ED-4DB2-BD59-A6C34878D82A}">
                    <a16:rowId xmlns:a16="http://schemas.microsoft.com/office/drawing/2014/main" val="701086101"/>
                  </a:ext>
                </a:extLst>
              </a:tr>
            </a:tbl>
          </a:graphicData>
        </a:graphic>
      </p:graphicFrame>
      <p:sp>
        <p:nvSpPr>
          <p:cNvPr id="23" name="직사각형 22">
            <a:extLst>
              <a:ext uri="{FF2B5EF4-FFF2-40B4-BE49-F238E27FC236}">
                <a16:creationId xmlns:a16="http://schemas.microsoft.com/office/drawing/2014/main" id="{288B15AE-21ED-45C1-AB75-14DC8B0F001B}"/>
              </a:ext>
            </a:extLst>
          </p:cNvPr>
          <p:cNvSpPr/>
          <p:nvPr/>
        </p:nvSpPr>
        <p:spPr>
          <a:xfrm>
            <a:off x="3693892" y="5710484"/>
            <a:ext cx="8087228" cy="155134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*</a:t>
            </a:r>
            <a:r>
              <a:rPr lang="ko-KR" altLang="en-US" sz="800" dirty="0" err="1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일반암진단비</a:t>
            </a:r>
            <a:r>
              <a:rPr lang="en-US" altLang="ko-KR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 5</a:t>
            </a:r>
            <a:r>
              <a:rPr lang="ko-KR" altLang="en-US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천</a:t>
            </a:r>
            <a:r>
              <a:rPr lang="en-US" altLang="ko-KR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sz="800" dirty="0" err="1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유사암</a:t>
            </a:r>
            <a:r>
              <a:rPr lang="en-US" altLang="ko-KR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1</a:t>
            </a:r>
            <a:r>
              <a:rPr lang="ko-KR" altLang="en-US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천</a:t>
            </a:r>
            <a:r>
              <a:rPr lang="en-US" altLang="ko-KR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) / </a:t>
            </a:r>
            <a:r>
              <a:rPr lang="ko-KR" altLang="en-US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뇌혈관</a:t>
            </a:r>
            <a:r>
              <a:rPr lang="en-US" altLang="ko-KR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,</a:t>
            </a:r>
            <a:r>
              <a:rPr lang="ko-KR" altLang="en-US" sz="800" dirty="0" err="1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허혈심장질환진단비</a:t>
            </a:r>
            <a:r>
              <a:rPr lang="ko-KR" altLang="en-US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 각 </a:t>
            </a:r>
            <a:r>
              <a:rPr lang="en-US" altLang="ko-KR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2</a:t>
            </a:r>
            <a:r>
              <a:rPr lang="ko-KR" altLang="en-US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천</a:t>
            </a:r>
            <a:r>
              <a:rPr lang="en-US" altLang="ko-KR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, </a:t>
            </a:r>
            <a:r>
              <a:rPr lang="ko-KR" altLang="en-US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질병수술비 </a:t>
            </a:r>
            <a:r>
              <a:rPr lang="en-US" altLang="ko-KR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40, </a:t>
            </a:r>
            <a:r>
              <a:rPr lang="ko-KR" altLang="en-US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재해수술비 </a:t>
            </a:r>
            <a:r>
              <a:rPr lang="en-US" altLang="ko-KR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50, </a:t>
            </a:r>
            <a:r>
              <a:rPr lang="ko-KR" altLang="en-US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질병</a:t>
            </a:r>
            <a:r>
              <a:rPr lang="en-US" altLang="ko-KR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1-5</a:t>
            </a:r>
            <a:r>
              <a:rPr lang="ko-KR" altLang="en-US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종수술비</a:t>
            </a:r>
            <a:r>
              <a:rPr lang="en-US" altLang="ko-KR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(30/40/300/500/1,000), 50</a:t>
            </a:r>
            <a:r>
              <a:rPr lang="ko-KR" altLang="en-US" sz="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세 가입기준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1F3E2A40-5B61-4716-BD6C-2C8844F3BFA9}"/>
              </a:ext>
            </a:extLst>
          </p:cNvPr>
          <p:cNvSpPr/>
          <p:nvPr/>
        </p:nvSpPr>
        <p:spPr>
          <a:xfrm>
            <a:off x="5699428" y="2084840"/>
            <a:ext cx="1019968" cy="3612635"/>
          </a:xfrm>
          <a:prstGeom prst="rect">
            <a:avLst/>
          </a:prstGeom>
          <a:noFill/>
          <a:ln w="38100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endParaRPr lang="ko-KR" altLang="en-US" sz="2700" spc="-150" dirty="0">
              <a:solidFill>
                <a:srgbClr val="FFFFFF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4BA1BF-63B9-4F6A-9326-C8AE01EECA97}"/>
              </a:ext>
            </a:extLst>
          </p:cNvPr>
          <p:cNvSpPr txBox="1"/>
          <p:nvPr/>
        </p:nvSpPr>
        <p:spPr>
          <a:xfrm>
            <a:off x="9473469" y="1806765"/>
            <a:ext cx="2289900" cy="255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타사 보험가격공시실 참고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(2025.5</a:t>
            </a:r>
            <a:r>
              <a: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월 기준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)</a:t>
            </a:r>
            <a:endParaRPr kumimoji="0" lang="ko-KR" altLang="en-US" sz="9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481AA40C-E893-4E20-960C-C69FCAE0F6D1}"/>
              </a:ext>
            </a:extLst>
          </p:cNvPr>
          <p:cNvGraphicFramePr>
            <a:graphicFrameLocks noGrp="1"/>
          </p:cNvGraphicFramePr>
          <p:nvPr/>
        </p:nvGraphicFramePr>
        <p:xfrm>
          <a:off x="1953368" y="-550164"/>
          <a:ext cx="7328850" cy="48409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21475">
                  <a:extLst>
                    <a:ext uri="{9D8B030D-6E8A-4147-A177-3AD203B41FA5}">
                      <a16:colId xmlns:a16="http://schemas.microsoft.com/office/drawing/2014/main" val="1232462413"/>
                    </a:ext>
                  </a:extLst>
                </a:gridCol>
                <a:gridCol w="1221475">
                  <a:extLst>
                    <a:ext uri="{9D8B030D-6E8A-4147-A177-3AD203B41FA5}">
                      <a16:colId xmlns:a16="http://schemas.microsoft.com/office/drawing/2014/main" val="2936067477"/>
                    </a:ext>
                  </a:extLst>
                </a:gridCol>
                <a:gridCol w="1221475">
                  <a:extLst>
                    <a:ext uri="{9D8B030D-6E8A-4147-A177-3AD203B41FA5}">
                      <a16:colId xmlns:a16="http://schemas.microsoft.com/office/drawing/2014/main" val="3358857838"/>
                    </a:ext>
                  </a:extLst>
                </a:gridCol>
                <a:gridCol w="1221475">
                  <a:extLst>
                    <a:ext uri="{9D8B030D-6E8A-4147-A177-3AD203B41FA5}">
                      <a16:colId xmlns:a16="http://schemas.microsoft.com/office/drawing/2014/main" val="1280193877"/>
                    </a:ext>
                  </a:extLst>
                </a:gridCol>
                <a:gridCol w="1221475">
                  <a:extLst>
                    <a:ext uri="{9D8B030D-6E8A-4147-A177-3AD203B41FA5}">
                      <a16:colId xmlns:a16="http://schemas.microsoft.com/office/drawing/2014/main" val="3568168414"/>
                    </a:ext>
                  </a:extLst>
                </a:gridCol>
                <a:gridCol w="1221475">
                  <a:extLst>
                    <a:ext uri="{9D8B030D-6E8A-4147-A177-3AD203B41FA5}">
                      <a16:colId xmlns:a16="http://schemas.microsoft.com/office/drawing/2014/main" val="3501734062"/>
                    </a:ext>
                  </a:extLst>
                </a:gridCol>
              </a:tblGrid>
              <a:tr h="484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0" dirty="0" err="1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메리츠</a:t>
                      </a:r>
                      <a:endParaRPr lang="en-US" altLang="ko-KR" sz="900" b="0" i="0" u="none" strike="noStrike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8044" marR="120659" marT="28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0" dirty="0" err="1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디비</a:t>
                      </a:r>
                      <a:endParaRPr lang="en-US" altLang="ko-KR" sz="900" b="0" i="0" u="none" strike="noStrike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8044" marR="120659" marT="282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현대</a:t>
                      </a:r>
                      <a:endParaRPr lang="en-US" altLang="ko-KR" sz="900" b="0" i="0" u="none" strike="noStrike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8044" marR="120659" marT="28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케이비</a:t>
                      </a:r>
                      <a:endParaRPr lang="en-US" altLang="ko-KR" sz="90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8044" marR="120659" marT="282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삼성</a:t>
                      </a:r>
                      <a:endParaRPr lang="en-US" altLang="ko-KR" sz="900" b="0" i="0" u="none" strike="noStrike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8044" marR="120659" marT="282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ko-KR" sz="90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8044" marR="120659" marT="282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796875"/>
                  </a:ext>
                </a:extLst>
              </a:tr>
            </a:tbl>
          </a:graphicData>
        </a:graphic>
      </p:graphicFrame>
      <p:pic>
        <p:nvPicPr>
          <p:cNvPr id="9" name="그림 8">
            <a:extLst>
              <a:ext uri="{FF2B5EF4-FFF2-40B4-BE49-F238E27FC236}">
                <a16:creationId xmlns:a16="http://schemas.microsoft.com/office/drawing/2014/main" id="{B20D9836-7B4B-49E2-8EC7-9B2C0D54D0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51" b="98638" l="1500" r="97600">
                        <a14:foregroundMark x1="14500" y1="4223" x2="78500" y2="10763"/>
                        <a14:foregroundMark x1="78500" y1="10763" x2="83300" y2="40191"/>
                        <a14:foregroundMark x1="83300" y1="40191" x2="74700" y2="70163"/>
                        <a14:foregroundMark x1="74700" y1="70163" x2="54300" y2="83379"/>
                        <a14:foregroundMark x1="54300" y1="83379" x2="47700" y2="82561"/>
                        <a14:foregroundMark x1="22400" y1="72207" x2="22000" y2="71526"/>
                        <a14:foregroundMark x1="5000" y1="61989" x2="10300" y2="60082"/>
                        <a14:foregroundMark x1="1500" y1="61580" x2="1900" y2="57084"/>
                        <a14:foregroundMark x1="93600" y1="60899" x2="78300" y2="69619"/>
                        <a14:foregroundMark x1="97100" y1="61444" x2="97600" y2="61989"/>
                        <a14:foregroundMark x1="43300" y1="81880" x2="47200" y2="88420"/>
                        <a14:foregroundMark x1="47200" y1="88420" x2="49600" y2="90599"/>
                        <a14:foregroundMark x1="57500" y1="81335" x2="48400" y2="98365"/>
                        <a14:foregroundMark x1="48400" y1="98365" x2="48400" y2="98638"/>
                        <a14:backgroundMark x1="6800" y1="10627" x2="5800" y2="309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454" y="2337408"/>
            <a:ext cx="3274777" cy="2966116"/>
          </a:xfrm>
          <a:prstGeom prst="rect">
            <a:avLst/>
          </a:prstGeom>
        </p:spPr>
      </p:pic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7F361EB-A23F-420F-9550-A91A31379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18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15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33625DFD-4F05-4C78-AAFF-DF06ACBEE09F}"/>
              </a:ext>
            </a:extLst>
          </p:cNvPr>
          <p:cNvGrpSpPr/>
          <p:nvPr/>
        </p:nvGrpSpPr>
        <p:grpSpPr>
          <a:xfrm>
            <a:off x="252064" y="2063739"/>
            <a:ext cx="11687872" cy="2730522"/>
            <a:chOff x="252064" y="1607468"/>
            <a:chExt cx="11687872" cy="273052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543515C-F01C-455E-AEE6-3A9E86DC7783}"/>
                </a:ext>
              </a:extLst>
            </p:cNvPr>
            <p:cNvSpPr txBox="1"/>
            <p:nvPr/>
          </p:nvSpPr>
          <p:spPr>
            <a:xfrm>
              <a:off x="3179119" y="1635102"/>
              <a:ext cx="5833763" cy="5407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1101" tIns="21101" rIns="21101" bIns="21101" numCol="1" spcCol="38100" rtlCol="0" anchor="ctr">
              <a:noAutofit/>
            </a:bodyPr>
            <a:lstStyle/>
            <a:p>
              <a:pPr algn="ctr" defTabSz="457200">
                <a:defRPr/>
              </a:pPr>
              <a:r>
                <a:rPr lang="ko-KR" altLang="en-US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보장은 크게</a:t>
              </a:r>
              <a:r>
                <a:rPr lang="en-US" altLang="ko-KR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, </a:t>
              </a:r>
              <a:r>
                <a:rPr lang="ko-KR" altLang="en-US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보험료는 싸게 </a:t>
              </a:r>
              <a:r>
                <a:rPr lang="en-US" altLang="ko-KR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!  </a:t>
              </a:r>
            </a:p>
          </p:txBody>
        </p:sp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FC2FBC98-89EB-4EC8-BE99-3F1D94291C47}"/>
                </a:ext>
              </a:extLst>
            </p:cNvPr>
            <p:cNvGrpSpPr/>
            <p:nvPr/>
          </p:nvGrpSpPr>
          <p:grpSpPr>
            <a:xfrm>
              <a:off x="252064" y="1607468"/>
              <a:ext cx="11687872" cy="2730522"/>
              <a:chOff x="252064" y="1607468"/>
              <a:chExt cx="11687872" cy="2730522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252064" y="2590770"/>
                <a:ext cx="11687872" cy="1747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457200">
                  <a:defRPr/>
                </a:pPr>
                <a:r>
                  <a:rPr lang="ko-KR" altLang="en-US" sz="5400" dirty="0">
                    <a:solidFill>
                      <a:srgbClr val="FF3399"/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  <a:cs typeface="Helvetica"/>
                  </a:rPr>
                  <a:t>흥국생명 </a:t>
                </a:r>
                <a:r>
                  <a:rPr lang="ko-KR" altLang="en-US" sz="5400" dirty="0">
                    <a:solidFill>
                      <a:srgbClr val="7030A0"/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  <a:cs typeface="Helvetica"/>
                  </a:rPr>
                  <a:t>항암치료</a:t>
                </a:r>
                <a:endParaRPr lang="en-US" altLang="ko-KR" sz="5400" dirty="0">
                  <a:solidFill>
                    <a:srgbClr val="7030A0"/>
                  </a:solidFill>
                  <a:latin typeface="SB 어그로OTF Bold" panose="02020503020101020101" pitchFamily="18" charset="-127"/>
                  <a:ea typeface="SB 어그로OTF Bold" panose="02020503020101020101" pitchFamily="18" charset="-127"/>
                  <a:cs typeface="Helvetica"/>
                </a:endParaRPr>
              </a:p>
              <a:p>
                <a:pPr algn="ctr" defTabSz="457200">
                  <a:defRPr/>
                </a:pPr>
                <a:r>
                  <a:rPr lang="ko-KR" altLang="en-US" sz="5400" dirty="0">
                    <a:solidFill>
                      <a:srgbClr val="FF3399"/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  <a:cs typeface="Helvetica"/>
                  </a:rPr>
                  <a:t>완전정복</a:t>
                </a:r>
                <a:endParaRPr lang="en-US" altLang="ko-KR" sz="5400" dirty="0">
                  <a:solidFill>
                    <a:srgbClr val="FF3399"/>
                  </a:solidFill>
                  <a:latin typeface="SB 어그로OTF Bold" panose="02020503020101020101" pitchFamily="18" charset="-127"/>
                  <a:ea typeface="SB 어그로OTF Bold" panose="02020503020101020101" pitchFamily="18" charset="-127"/>
                  <a:cs typeface="Helvetica"/>
                </a:endParaRPr>
              </a:p>
            </p:txBody>
          </p:sp>
          <p:grpSp>
            <p:nvGrpSpPr>
              <p:cNvPr id="5" name="그룹 4">
                <a:extLst>
                  <a:ext uri="{FF2B5EF4-FFF2-40B4-BE49-F238E27FC236}">
                    <a16:creationId xmlns:a16="http://schemas.microsoft.com/office/drawing/2014/main" id="{566C61CB-9486-496E-9032-23FDFFAA14E5}"/>
                  </a:ext>
                </a:extLst>
              </p:cNvPr>
              <p:cNvGrpSpPr/>
              <p:nvPr/>
            </p:nvGrpSpPr>
            <p:grpSpPr>
              <a:xfrm>
                <a:off x="3179119" y="1607468"/>
                <a:ext cx="5833763" cy="547825"/>
                <a:chOff x="3179119" y="2044556"/>
                <a:chExt cx="5833763" cy="547825"/>
              </a:xfrm>
            </p:grpSpPr>
            <p:cxnSp>
              <p:nvCxnSpPr>
                <p:cNvPr id="4" name="직선 연결선 3">
                  <a:extLst>
                    <a:ext uri="{FF2B5EF4-FFF2-40B4-BE49-F238E27FC236}">
                      <a16:creationId xmlns:a16="http://schemas.microsoft.com/office/drawing/2014/main" id="{2CD96892-0DD1-4226-9DAF-3A587CFFE2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79119" y="2044556"/>
                  <a:ext cx="5833763" cy="0"/>
                </a:xfrm>
                <a:prstGeom prst="line">
                  <a:avLst/>
                </a:prstGeom>
                <a:noFill/>
                <a:ln w="28575" cap="flat">
                  <a:solidFill>
                    <a:srgbClr val="002060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cxnSp>
              <p:nvCxnSpPr>
                <p:cNvPr id="9" name="직선 연결선 8">
                  <a:extLst>
                    <a:ext uri="{FF2B5EF4-FFF2-40B4-BE49-F238E27FC236}">
                      <a16:creationId xmlns:a16="http://schemas.microsoft.com/office/drawing/2014/main" id="{5008C943-8B06-43E3-B24F-4DB95A881C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79119" y="2592381"/>
                  <a:ext cx="5833763" cy="0"/>
                </a:xfrm>
                <a:prstGeom prst="line">
                  <a:avLst/>
                </a:prstGeom>
                <a:noFill/>
                <a:ln w="28575" cap="flat">
                  <a:solidFill>
                    <a:srgbClr val="002060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</p:grpSp>
        </p:grpSp>
      </p:grp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F107ED10-D6B7-45D1-B438-0F69FCAE56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19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50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D7AF65B-BC5A-405F-9F2D-0AAE5AD57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7602" y="0"/>
            <a:ext cx="5119404" cy="279671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C407CF5D-8B54-4578-B3BB-2EB5231839BE}"/>
              </a:ext>
            </a:extLst>
          </p:cNvPr>
          <p:cNvSpPr txBox="1"/>
          <p:nvPr/>
        </p:nvSpPr>
        <p:spPr>
          <a:xfrm>
            <a:off x="5202040" y="1026774"/>
            <a:ext cx="5845474" cy="14979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spc="-15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더</a:t>
            </a:r>
            <a:r>
              <a:rPr lang="en-US" altLang="ko-KR" sz="4800" spc="-15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,</a:t>
            </a:r>
            <a:r>
              <a:rPr lang="ko-KR" altLang="en-US" sz="4800" spc="-150" dirty="0" err="1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건강할때</a:t>
            </a:r>
            <a:r>
              <a:rPr lang="ko-KR" altLang="en-US" sz="4800" spc="-15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가입하는</a:t>
            </a:r>
            <a:endParaRPr lang="en-US" altLang="ko-KR" sz="4800" spc="-150" dirty="0">
              <a:solidFill>
                <a:srgbClr val="222222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800" b="0" i="0" u="none" strike="noStrike" kern="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THE</a:t>
            </a:r>
            <a:r>
              <a:rPr kumimoji="0" lang="ko-KR" altLang="en-US" sz="4800" b="0" i="0" u="none" strike="noStrike" kern="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건강할때건강보험</a:t>
            </a:r>
            <a:endParaRPr kumimoji="0" lang="en-US" altLang="ko-KR" sz="4800" b="0" i="0" u="none" strike="noStrike" kern="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37646CC1-6FD6-4321-9BDD-93CFC2E8865D}"/>
              </a:ext>
            </a:extLst>
          </p:cNvPr>
          <p:cNvGrpSpPr/>
          <p:nvPr/>
        </p:nvGrpSpPr>
        <p:grpSpPr>
          <a:xfrm>
            <a:off x="1090708" y="2652982"/>
            <a:ext cx="4936299" cy="3730218"/>
            <a:chOff x="1090708" y="2728288"/>
            <a:chExt cx="4936299" cy="3730218"/>
          </a:xfrm>
        </p:grpSpPr>
        <p:sp>
          <p:nvSpPr>
            <p:cNvPr id="54" name="모서리가 둥근 직사각형 11">
              <a:extLst>
                <a:ext uri="{FF2B5EF4-FFF2-40B4-BE49-F238E27FC236}">
                  <a16:creationId xmlns:a16="http://schemas.microsoft.com/office/drawing/2014/main" id="{31E193B5-32A5-4EE4-97D6-C3D6AE904B6B}"/>
                </a:ext>
              </a:extLst>
            </p:cNvPr>
            <p:cNvSpPr/>
            <p:nvPr/>
          </p:nvSpPr>
          <p:spPr>
            <a:xfrm>
              <a:off x="1090708" y="3075892"/>
              <a:ext cx="4936299" cy="3341473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endParaRPr lang="en-US" altLang="ko-KR" sz="24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51" name="모서리가 둥근 직사각형 11">
              <a:extLst>
                <a:ext uri="{FF2B5EF4-FFF2-40B4-BE49-F238E27FC236}">
                  <a16:creationId xmlns:a16="http://schemas.microsoft.com/office/drawing/2014/main" id="{7F7922C0-4E23-4885-894D-37E2616475F3}"/>
                </a:ext>
              </a:extLst>
            </p:cNvPr>
            <p:cNvSpPr/>
            <p:nvPr/>
          </p:nvSpPr>
          <p:spPr>
            <a:xfrm>
              <a:off x="1090708" y="2728288"/>
              <a:ext cx="4936299" cy="566913"/>
            </a:xfrm>
            <a:prstGeom prst="roundRect">
              <a:avLst/>
            </a:prstGeom>
            <a:solidFill>
              <a:srgbClr val="002060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32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신규특약 </a:t>
              </a:r>
              <a:r>
                <a:rPr lang="en-US" altLang="ko-KR" sz="32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5</a:t>
              </a:r>
              <a:r>
                <a:rPr lang="ko-KR" altLang="en-US" sz="32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종 탑재</a:t>
              </a:r>
              <a:endParaRPr lang="en-US" altLang="ko-KR" sz="32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6B51E33-146E-4B85-B5D2-07E1EDD5F7DE}"/>
                </a:ext>
              </a:extLst>
            </p:cNvPr>
            <p:cNvSpPr txBox="1"/>
            <p:nvPr/>
          </p:nvSpPr>
          <p:spPr>
            <a:xfrm>
              <a:off x="1901525" y="3314324"/>
              <a:ext cx="3253966" cy="7860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dirty="0" err="1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세번주는</a:t>
              </a:r>
              <a:r>
                <a:rPr lang="ko-KR" altLang="en-US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암진단비</a:t>
              </a:r>
              <a:endParaRPr lang="en-US" altLang="ko-KR" sz="24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2400" dirty="0" err="1">
                  <a:latin typeface="태나다체 " panose="02000000000000000000" pitchFamily="2" charset="-127"/>
                  <a:ea typeface="태나다체 " panose="02000000000000000000" pitchFamily="2" charset="-127"/>
                </a:rPr>
                <a:t>원투쓰리암진단비</a:t>
              </a:r>
              <a:endParaRPr kumimoji="0" lang="ko-KR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587235B-58AA-48AE-BC57-A2FAAC32C72C}"/>
                </a:ext>
              </a:extLst>
            </p:cNvPr>
            <p:cNvSpPr txBox="1"/>
            <p:nvPr/>
          </p:nvSpPr>
          <p:spPr>
            <a:xfrm>
              <a:off x="1901525" y="4100383"/>
              <a:ext cx="3253966" cy="7860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dirty="0" err="1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전이암진단</a:t>
              </a:r>
              <a:r>
                <a:rPr lang="ko-KR" altLang="en-US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시 종신 생활비</a:t>
              </a:r>
              <a:r>
                <a:rPr lang="en-US" altLang="ko-KR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!</a:t>
              </a:r>
              <a:endParaRPr lang="en-US" altLang="ko-KR" sz="24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en-US" sz="2400" b="0" i="0" u="none" strike="noStrike" cap="none" spc="0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전이암진단생활비</a:t>
              </a:r>
              <a:endParaRPr kumimoji="0" lang="ko-KR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FB43DD4-A9AA-421B-A4B5-0282B143045C}"/>
                </a:ext>
              </a:extLst>
            </p:cNvPr>
            <p:cNvSpPr txBox="1"/>
            <p:nvPr/>
          </p:nvSpPr>
          <p:spPr>
            <a:xfrm>
              <a:off x="1901525" y="4886442"/>
              <a:ext cx="3253966" cy="7860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상급종합병원</a:t>
              </a:r>
              <a:r>
                <a:rPr lang="en-US" altLang="ko-KR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,</a:t>
              </a:r>
              <a:r>
                <a:rPr lang="ko-KR" altLang="en-US" dirty="0" err="1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국립암센터</a:t>
              </a:r>
              <a:endParaRPr lang="en-US" altLang="ko-KR" sz="24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24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암주요치료비</a:t>
              </a:r>
              <a:endParaRPr lang="en-US" altLang="ko-KR" sz="2400" dirty="0"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27DA37E-611D-4008-896F-B0F57F4ADBF9}"/>
                </a:ext>
              </a:extLst>
            </p:cNvPr>
            <p:cNvSpPr txBox="1"/>
            <p:nvPr/>
          </p:nvSpPr>
          <p:spPr>
            <a:xfrm>
              <a:off x="1901525" y="5672500"/>
              <a:ext cx="3253966" cy="7860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천원대로 준비하는 </a:t>
              </a:r>
              <a:r>
                <a:rPr lang="ko-KR" altLang="en-US" dirty="0" err="1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중입자</a:t>
              </a:r>
              <a:r>
                <a:rPr lang="en-US" altLang="ko-KR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!</a:t>
              </a: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2400" dirty="0" err="1">
                  <a:latin typeface="태나다체 " panose="02000000000000000000" pitchFamily="2" charset="-127"/>
                  <a:ea typeface="태나다체 " panose="02000000000000000000" pitchFamily="2" charset="-127"/>
                </a:rPr>
                <a:t>항암중입자방사선치료비</a:t>
              </a:r>
              <a:endParaRPr lang="en-US" altLang="ko-KR" sz="2400" dirty="0"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9F87EE6D-F2C5-4C03-A3C2-AE33DDD40342}"/>
              </a:ext>
            </a:extLst>
          </p:cNvPr>
          <p:cNvGrpSpPr/>
          <p:nvPr/>
        </p:nvGrpSpPr>
        <p:grpSpPr>
          <a:xfrm>
            <a:off x="6164995" y="2652982"/>
            <a:ext cx="4936299" cy="3689077"/>
            <a:chOff x="6164995" y="2728288"/>
            <a:chExt cx="4936299" cy="3689077"/>
          </a:xfrm>
        </p:grpSpPr>
        <p:sp>
          <p:nvSpPr>
            <p:cNvPr id="63" name="모서리가 둥근 직사각형 11">
              <a:extLst>
                <a:ext uri="{FF2B5EF4-FFF2-40B4-BE49-F238E27FC236}">
                  <a16:creationId xmlns:a16="http://schemas.microsoft.com/office/drawing/2014/main" id="{A9599B4C-DC4B-470E-8C7A-7E663D9DADE0}"/>
                </a:ext>
              </a:extLst>
            </p:cNvPr>
            <p:cNvSpPr/>
            <p:nvPr/>
          </p:nvSpPr>
          <p:spPr>
            <a:xfrm>
              <a:off x="6164995" y="3075892"/>
              <a:ext cx="4936299" cy="3341473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endParaRPr lang="en-US" altLang="ko-KR" sz="24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66" name="모서리가 둥근 직사각형 11">
              <a:extLst>
                <a:ext uri="{FF2B5EF4-FFF2-40B4-BE49-F238E27FC236}">
                  <a16:creationId xmlns:a16="http://schemas.microsoft.com/office/drawing/2014/main" id="{61C22998-1C1D-4091-97BF-AA4D4E4398B1}"/>
                </a:ext>
              </a:extLst>
            </p:cNvPr>
            <p:cNvSpPr/>
            <p:nvPr/>
          </p:nvSpPr>
          <p:spPr>
            <a:xfrm>
              <a:off x="6164995" y="2728288"/>
              <a:ext cx="4936299" cy="566913"/>
            </a:xfrm>
            <a:prstGeom prst="roundRect">
              <a:avLst/>
            </a:prstGeom>
            <a:solidFill>
              <a:srgbClr val="002060"/>
            </a:solidFill>
            <a:ln w="25400" cap="flat">
              <a:solidFill>
                <a:srgbClr val="00206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32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고액할인제도 탑재</a:t>
              </a:r>
              <a:endParaRPr lang="en-US" altLang="ko-KR" sz="32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2C62801D-2AB4-450E-A3B7-16B92A770BCF}"/>
                </a:ext>
              </a:extLst>
            </p:cNvPr>
            <p:cNvSpPr txBox="1"/>
            <p:nvPr/>
          </p:nvSpPr>
          <p:spPr>
            <a:xfrm>
              <a:off x="6467630" y="3288516"/>
              <a:ext cx="4331029" cy="20171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2400" b="0" i="0" u="none" strike="noStrike" cap="none" spc="0" normalizeH="0" baseline="0" dirty="0">
                  <a:ln>
                    <a:noFill/>
                  </a:ln>
                  <a:solidFill>
                    <a:srgbClr val="FF3399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10</a:t>
              </a:r>
              <a:r>
                <a:rPr kumimoji="0" lang="ko-KR" altLang="en-US" sz="2400" b="0" i="0" u="none" strike="noStrike" cap="none" spc="0" normalizeH="0" baseline="0" dirty="0">
                  <a:ln>
                    <a:noFill/>
                  </a:ln>
                  <a:solidFill>
                    <a:srgbClr val="FF3399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만원 이상 초과분의</a:t>
              </a:r>
              <a:endParaRPr kumimoji="0" lang="en-US" altLang="ko-KR" sz="24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4800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50%</a:t>
              </a:r>
              <a:r>
                <a:rPr lang="en-US" altLang="ko-KR" sz="4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 </a:t>
              </a:r>
              <a:r>
                <a:rPr lang="ko-KR" altLang="en-US" sz="4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할인</a:t>
              </a:r>
              <a:endParaRPr lang="en-US" altLang="ko-KR" sz="4800" dirty="0"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48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최대 </a:t>
              </a:r>
              <a:r>
                <a:rPr lang="en-US" altLang="ko-KR" sz="48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</a:t>
              </a:r>
              <a:r>
                <a:rPr lang="ko-KR" altLang="en-US" sz="48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만원 할인</a:t>
              </a:r>
              <a:endParaRPr kumimoji="0" lang="en-US" altLang="ko-KR" sz="48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</p:grp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13074AC4-4436-4DD8-9D86-69818BAFE648}"/>
              </a:ext>
            </a:extLst>
          </p:cNvPr>
          <p:cNvSpPr/>
          <p:nvPr/>
        </p:nvSpPr>
        <p:spPr>
          <a:xfrm>
            <a:off x="6388668" y="741055"/>
            <a:ext cx="3351967" cy="259751"/>
          </a:xfrm>
          <a:prstGeom prst="roundRect">
            <a:avLst/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1800" spc="-15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10</a:t>
            </a:r>
            <a:r>
              <a:rPr lang="ko-KR" altLang="en-US" sz="1800" spc="-15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년 고지형</a:t>
            </a:r>
            <a:r>
              <a:rPr lang="en-US" altLang="ko-KR" sz="1800" spc="-15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, 6</a:t>
            </a:r>
            <a:r>
              <a:rPr lang="ko-KR" altLang="en-US" sz="1800" spc="-15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월</a:t>
            </a:r>
            <a:r>
              <a:rPr lang="en-US" altLang="ko-KR" sz="1800" spc="-15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9</a:t>
            </a:r>
            <a:r>
              <a:rPr lang="ko-KR" altLang="en-US" sz="1800" spc="-15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일 </a:t>
            </a:r>
            <a:r>
              <a:rPr lang="en-US" altLang="ko-KR" sz="1800" spc="-15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OPEN</a:t>
            </a:r>
            <a:endParaRPr lang="ko-KR" altLang="en-US" sz="1800" spc="-150" dirty="0">
              <a:solidFill>
                <a:srgbClr val="FFFFFF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B9FDD626-5005-4254-8475-8F46E74631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6781" y="5074676"/>
            <a:ext cx="2752725" cy="1247775"/>
          </a:xfrm>
          <a:prstGeom prst="rect">
            <a:avLst/>
          </a:prstGeom>
        </p:spPr>
      </p:pic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9B6401-55C3-4A74-A9D1-5FF717B275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2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0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3253451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암 보장 신규특약 출시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06062AE-5905-4A3B-95A5-A24572CA95A8}"/>
              </a:ext>
            </a:extLst>
          </p:cNvPr>
          <p:cNvSpPr txBox="1"/>
          <p:nvPr/>
        </p:nvSpPr>
        <p:spPr>
          <a:xfrm>
            <a:off x="24969" y="861387"/>
            <a:ext cx="12142063" cy="10014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5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흥국생명 암 신규특약 출시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E5EFCE16-0A1E-466C-B46B-276A5116640B}"/>
              </a:ext>
            </a:extLst>
          </p:cNvPr>
          <p:cNvGrpSpPr/>
          <p:nvPr/>
        </p:nvGrpSpPr>
        <p:grpSpPr>
          <a:xfrm>
            <a:off x="2258253" y="2001084"/>
            <a:ext cx="7675495" cy="1861949"/>
            <a:chOff x="1331274" y="1560019"/>
            <a:chExt cx="7675495" cy="1861949"/>
          </a:xfrm>
        </p:grpSpPr>
        <p:sp>
          <p:nvSpPr>
            <p:cNvPr id="20" name="사각형: 둥근 모서리 5">
              <a:extLst>
                <a:ext uri="{FF2B5EF4-FFF2-40B4-BE49-F238E27FC236}">
                  <a16:creationId xmlns:a16="http://schemas.microsoft.com/office/drawing/2014/main" id="{FD956CE2-04AF-4754-9809-1E3A08713F8B}"/>
                </a:ext>
              </a:extLst>
            </p:cNvPr>
            <p:cNvSpPr/>
            <p:nvPr/>
          </p:nvSpPr>
          <p:spPr>
            <a:xfrm>
              <a:off x="1467504" y="1674714"/>
              <a:ext cx="7539265" cy="1620648"/>
            </a:xfrm>
            <a:prstGeom prst="roundRect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8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pic>
          <p:nvPicPr>
            <p:cNvPr id="68" name="그림 67">
              <a:extLst>
                <a:ext uri="{FF2B5EF4-FFF2-40B4-BE49-F238E27FC236}">
                  <a16:creationId xmlns:a16="http://schemas.microsoft.com/office/drawing/2014/main" id="{341EC005-6ED2-440D-8B60-D98A0EAE73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3442" b="87484" l="4800" r="21200">
                          <a14:foregroundMark x1="8300" y1="53442" x2="20100" y2="53817"/>
                          <a14:foregroundMark x1="9400" y1="54318" x2="13400" y2="54568"/>
                          <a14:foregroundMark x1="7326" y1="86713" x2="10400" y2="83980"/>
                          <a14:foregroundMark x1="4850" y1="86968" x2="5126" y2="84116"/>
                          <a14:backgroundMark x1="5300" y1="83354" x2="5100" y2="84105"/>
                          <a14:backgroundMark x1="4900" y1="87860" x2="5200" y2="88486"/>
                          <a14:backgroundMark x1="5800" y1="88611" x2="6900" y2="88486"/>
                          <a14:backgroundMark x1="5100" y1="88360" x2="6400" y2="88360"/>
                          <a14:backgroundMark x1="4200" y1="87735" x2="5300" y2="88736"/>
                        </a14:backgroundRemoval>
                      </a14:imgEffect>
                    </a14:imgLayer>
                  </a14:imgProps>
                </a:ext>
              </a:extLst>
            </a:blip>
            <a:srcRect l="2920" t="50316" r="76724" b="10586"/>
            <a:stretch/>
          </p:blipFill>
          <p:spPr>
            <a:xfrm>
              <a:off x="1331274" y="1560019"/>
              <a:ext cx="815077" cy="1810117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C029549-CE9D-4EBA-B1B4-AF63AEC5E947}"/>
                </a:ext>
              </a:extLst>
            </p:cNvPr>
            <p:cNvSpPr txBox="1"/>
            <p:nvPr/>
          </p:nvSpPr>
          <p:spPr>
            <a:xfrm>
              <a:off x="2339465" y="1686463"/>
              <a:ext cx="6417264" cy="6628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통합암주요치료</a:t>
              </a:r>
              <a:r>
                <a:rPr kumimoji="0" lang="en-US" altLang="ko-KR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(</a:t>
              </a:r>
              <a:r>
                <a:rPr kumimoji="0" lang="ko-KR" altLang="en-US" sz="3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전이암포함</a:t>
              </a:r>
              <a:r>
                <a:rPr kumimoji="0" lang="en-US" altLang="ko-KR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)</a:t>
              </a:r>
              <a:r>
                <a:rPr kumimoji="0" lang="ko-KR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특약</a:t>
              </a:r>
              <a:endPara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8443D26-4FE6-4832-A7F5-BB6F08E381CC}"/>
                </a:ext>
              </a:extLst>
            </p:cNvPr>
            <p:cNvSpPr txBox="1"/>
            <p:nvPr/>
          </p:nvSpPr>
          <p:spPr>
            <a:xfrm>
              <a:off x="2057888" y="2319089"/>
              <a:ext cx="2402244" cy="9091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en-US" sz="2400" b="0" i="0" u="none" strike="noStrike" cap="none" spc="0" normalizeH="0" baseline="0" dirty="0">
                  <a:solidFill>
                    <a:srgbClr val="FFFFFF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상급종합병원</a:t>
              </a:r>
              <a:endParaRPr kumimoji="0" lang="en-US" altLang="ko-KR" sz="2400" b="0" i="0" u="none" strike="noStrike" cap="none" spc="0" normalizeH="0" baseline="0" dirty="0">
                <a:solidFill>
                  <a:srgbClr val="FFFFFF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2400" b="0" i="0" u="none" strike="noStrike" cap="none" spc="0" normalizeH="0" baseline="0" dirty="0">
                  <a:solidFill>
                    <a:srgbClr val="FFFFFF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+</a:t>
              </a:r>
              <a:r>
                <a:rPr lang="ko-KR" altLang="en-US" sz="2400" dirty="0" err="1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국립암센터보장</a:t>
              </a:r>
              <a:endParaRPr kumimoji="0" lang="ko-KR" altLang="en-US" sz="2400" b="0" i="0" u="none" strike="noStrike" cap="none" spc="0" normalizeH="0" baseline="0" dirty="0">
                <a:solidFill>
                  <a:srgbClr val="FFFFFF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50AFA41-2CEE-4425-8CE4-2D3A125FF6EA}"/>
                </a:ext>
              </a:extLst>
            </p:cNvPr>
            <p:cNvSpPr txBox="1"/>
            <p:nvPr/>
          </p:nvSpPr>
          <p:spPr>
            <a:xfrm>
              <a:off x="4650004" y="2266631"/>
              <a:ext cx="4065338" cy="11553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10</a:t>
              </a:r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개 그룹</a:t>
              </a:r>
              <a:r>
                <a:rPr lang="en-US" altLang="ko-KR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</a:t>
              </a:r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각 그룹별 </a:t>
              </a:r>
              <a:r>
                <a:rPr lang="en-US" altLang="ko-KR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10</a:t>
              </a:r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년 보장</a:t>
              </a:r>
              <a:endParaRPr lang="en-US" altLang="ko-KR" sz="2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40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2</a:t>
              </a:r>
              <a:r>
                <a:rPr lang="ko-KR" altLang="en-US" sz="40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천만</a:t>
              </a:r>
              <a:endParaRPr kumimoji="0" lang="ko-KR" altLang="en-US" sz="4000" b="0" i="0" u="none" strike="noStrike" cap="none" spc="0" normalizeH="0" baseline="0" dirty="0">
                <a:solidFill>
                  <a:srgbClr val="FFFF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A52E3E0C-BD76-4234-BB12-8F3C67C65F37}"/>
              </a:ext>
            </a:extLst>
          </p:cNvPr>
          <p:cNvGrpSpPr/>
          <p:nvPr/>
        </p:nvGrpSpPr>
        <p:grpSpPr>
          <a:xfrm>
            <a:off x="2187475" y="3878860"/>
            <a:ext cx="7817051" cy="1810117"/>
            <a:chOff x="1411045" y="3437795"/>
            <a:chExt cx="7817051" cy="1810117"/>
          </a:xfrm>
        </p:grpSpPr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78AA8EEA-3524-43CB-8ED7-52F9FA375B22}"/>
                </a:ext>
              </a:extLst>
            </p:cNvPr>
            <p:cNvGrpSpPr/>
            <p:nvPr/>
          </p:nvGrpSpPr>
          <p:grpSpPr>
            <a:xfrm>
              <a:off x="1411045" y="3437795"/>
              <a:ext cx="7817051" cy="1810117"/>
              <a:chOff x="1331274" y="1560019"/>
              <a:chExt cx="7817051" cy="1810117"/>
            </a:xfrm>
          </p:grpSpPr>
          <p:sp>
            <p:nvSpPr>
              <p:cNvPr id="28" name="사각형: 둥근 모서리 5">
                <a:extLst>
                  <a:ext uri="{FF2B5EF4-FFF2-40B4-BE49-F238E27FC236}">
                    <a16:creationId xmlns:a16="http://schemas.microsoft.com/office/drawing/2014/main" id="{346EE042-56B1-4397-8F19-82B003B7DADC}"/>
                  </a:ext>
                </a:extLst>
              </p:cNvPr>
              <p:cNvSpPr/>
              <p:nvPr/>
            </p:nvSpPr>
            <p:spPr>
              <a:xfrm>
                <a:off x="1467504" y="1674714"/>
                <a:ext cx="7539265" cy="1620648"/>
              </a:xfrm>
              <a:prstGeom prst="roundRect">
                <a:avLst/>
              </a:prstGeom>
              <a:solidFill>
                <a:srgbClr val="19243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2CC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endParaRPr>
              </a:p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2CC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pic>
            <p:nvPicPr>
              <p:cNvPr id="29" name="그림 28">
                <a:extLst>
                  <a:ext uri="{FF2B5EF4-FFF2-40B4-BE49-F238E27FC236}">
                    <a16:creationId xmlns:a16="http://schemas.microsoft.com/office/drawing/2014/main" id="{8C3CD86C-9A2E-4941-ABDA-C6784DA39DF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53442" b="87484" l="4800" r="21200">
                            <a14:foregroundMark x1="8300" y1="53442" x2="20100" y2="53817"/>
                            <a14:foregroundMark x1="9400" y1="54318" x2="13400" y2="54568"/>
                            <a14:foregroundMark x1="7326" y1="86713" x2="10400" y2="83980"/>
                            <a14:foregroundMark x1="4850" y1="86968" x2="5126" y2="84116"/>
                            <a14:backgroundMark x1="5300" y1="83354" x2="5100" y2="84105"/>
                            <a14:backgroundMark x1="4900" y1="87860" x2="5200" y2="88486"/>
                            <a14:backgroundMark x1="5800" y1="88611" x2="6900" y2="88486"/>
                            <a14:backgroundMark x1="5100" y1="88360" x2="6400" y2="88360"/>
                            <a14:backgroundMark x1="4200" y1="87735" x2="5300" y2="88736"/>
                          </a14:backgroundRemoval>
                        </a14:imgEffect>
                      </a14:imgLayer>
                    </a14:imgProps>
                  </a:ext>
                </a:extLst>
              </a:blip>
              <a:srcRect l="2920" t="50316" r="76724" b="10586"/>
              <a:stretch/>
            </p:blipFill>
            <p:spPr>
              <a:xfrm>
                <a:off x="1331274" y="1560019"/>
                <a:ext cx="815077" cy="1810117"/>
              </a:xfrm>
              <a:prstGeom prst="rect">
                <a:avLst/>
              </a:prstGeom>
            </p:spPr>
          </p:pic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C94B454-B2D5-405A-B0BB-E51195DDBCE9}"/>
                  </a:ext>
                </a:extLst>
              </p:cNvPr>
              <p:cNvSpPr txBox="1"/>
              <p:nvPr/>
            </p:nvSpPr>
            <p:spPr>
              <a:xfrm>
                <a:off x="1812335" y="1686463"/>
                <a:ext cx="7335990" cy="66289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lvl="0" indent="0" algn="ctr" defTabSz="18288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3200" dirty="0">
                    <a:solidFill>
                      <a:srgbClr val="FFC000">
                        <a:lumMod val="20000"/>
                        <a:lumOff val="80000"/>
                      </a:srgbClr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비급여 보장</a:t>
                </a:r>
                <a:r>
                  <a:rPr lang="en-US" altLang="ko-KR" sz="3200" dirty="0">
                    <a:solidFill>
                      <a:srgbClr val="FFC000">
                        <a:lumMod val="20000"/>
                        <a:lumOff val="80000"/>
                      </a:srgbClr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! </a:t>
                </a:r>
                <a:r>
                  <a:rPr lang="ko-KR" altLang="en-US" sz="3200" dirty="0">
                    <a:solidFill>
                      <a:srgbClr val="FFC000">
                        <a:lumMod val="20000"/>
                        <a:lumOff val="80000"/>
                      </a:srgbClr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하이클래스 암 치료특약 </a:t>
                </a:r>
                <a:r>
                  <a:rPr lang="en-US" altLang="ko-KR" sz="3200" dirty="0">
                    <a:solidFill>
                      <a:srgbClr val="FFC000">
                        <a:lumMod val="20000"/>
                        <a:lumOff val="80000"/>
                      </a:srgbClr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3</a:t>
                </a:r>
                <a:r>
                  <a:rPr lang="ko-KR" altLang="en-US" sz="3200" dirty="0">
                    <a:solidFill>
                      <a:srgbClr val="FFC000">
                        <a:lumMod val="20000"/>
                        <a:lumOff val="80000"/>
                      </a:srgbClr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종</a:t>
                </a:r>
                <a:endParaRPr kumimoji="0" lang="en-US" altLang="ko-KR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endParaRPr>
              </a:p>
            </p:txBody>
          </p:sp>
        </p:grpSp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50248358-EA19-4F04-81E3-83138DB787DC}"/>
                </a:ext>
              </a:extLst>
            </p:cNvPr>
            <p:cNvSpPr/>
            <p:nvPr/>
          </p:nvSpPr>
          <p:spPr>
            <a:xfrm>
              <a:off x="2410467" y="4122539"/>
              <a:ext cx="1940355" cy="942436"/>
            </a:xfrm>
            <a:prstGeom prst="roundRect">
              <a:avLst/>
            </a:pr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하이클래스</a:t>
              </a:r>
              <a:endParaRPr lang="en-US" altLang="ko-KR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암주요치료특약</a:t>
              </a:r>
              <a:endParaRPr lang="en-US" altLang="ko-KR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(</a:t>
              </a:r>
              <a:r>
                <a:rPr lang="ko-KR" altLang="en-US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연간</a:t>
              </a:r>
              <a:r>
                <a:rPr lang="en-US" altLang="ko-KR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1</a:t>
              </a:r>
              <a:r>
                <a:rPr lang="ko-KR" altLang="en-US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회한</a:t>
              </a:r>
              <a:r>
                <a:rPr lang="en-US" altLang="ko-KR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)</a:t>
              </a:r>
              <a:r>
                <a:rPr lang="en-US" altLang="ko-KR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2</a:t>
              </a:r>
              <a:r>
                <a:rPr lang="ko-KR" altLang="en-US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</a:p>
          </p:txBody>
        </p:sp>
        <p:sp>
          <p:nvSpPr>
            <p:cNvPr id="35" name="사각형: 둥근 모서리 34">
              <a:extLst>
                <a:ext uri="{FF2B5EF4-FFF2-40B4-BE49-F238E27FC236}">
                  <a16:creationId xmlns:a16="http://schemas.microsoft.com/office/drawing/2014/main" id="{BF6F17F8-3892-48AA-BB9A-0CF99B643C76}"/>
                </a:ext>
              </a:extLst>
            </p:cNvPr>
            <p:cNvSpPr/>
            <p:nvPr/>
          </p:nvSpPr>
          <p:spPr>
            <a:xfrm>
              <a:off x="4548718" y="4122539"/>
              <a:ext cx="1940355" cy="942436"/>
            </a:xfrm>
            <a:prstGeom prst="roundRect">
              <a:avLst/>
            </a:pr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하이클래스</a:t>
              </a:r>
              <a:endParaRPr lang="en-US" altLang="ko-KR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항암약물치료특약</a:t>
              </a:r>
              <a:endParaRPr lang="en-US" altLang="ko-KR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(</a:t>
              </a:r>
              <a:r>
                <a:rPr lang="ko-KR" altLang="en-US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연간</a:t>
              </a:r>
              <a:r>
                <a:rPr lang="en-US" altLang="ko-KR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1</a:t>
              </a:r>
              <a:r>
                <a:rPr lang="ko-KR" altLang="en-US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회한</a:t>
              </a:r>
              <a:r>
                <a:rPr lang="en-US" altLang="ko-KR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)</a:t>
              </a:r>
              <a:r>
                <a:rPr lang="en-US" altLang="ko-KR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3</a:t>
              </a:r>
              <a:r>
                <a:rPr lang="ko-KR" altLang="en-US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</a:p>
          </p:txBody>
        </p:sp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74C81035-8BD9-4B28-BB0F-03B524A90092}"/>
                </a:ext>
              </a:extLst>
            </p:cNvPr>
            <p:cNvSpPr/>
            <p:nvPr/>
          </p:nvSpPr>
          <p:spPr>
            <a:xfrm>
              <a:off x="6719241" y="4122539"/>
              <a:ext cx="1940355" cy="942436"/>
            </a:xfrm>
            <a:prstGeom prst="roundRect">
              <a:avLst/>
            </a:pr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하이클래스</a:t>
              </a:r>
              <a:endParaRPr lang="en-US" altLang="ko-KR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dirty="0" err="1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표적항얌약물허가치료</a:t>
              </a:r>
              <a:endParaRPr lang="en-US" altLang="ko-KR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(</a:t>
              </a:r>
              <a:r>
                <a:rPr lang="ko-KR" altLang="en-US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최초</a:t>
              </a:r>
              <a:r>
                <a:rPr lang="en-US" altLang="ko-KR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1</a:t>
              </a:r>
              <a:r>
                <a:rPr lang="ko-KR" altLang="en-US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회한</a:t>
              </a:r>
              <a:r>
                <a:rPr lang="en-US" altLang="ko-KR" sz="1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)</a:t>
              </a:r>
              <a:r>
                <a:rPr lang="en-US" altLang="ko-KR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1</a:t>
              </a:r>
              <a:r>
                <a:rPr lang="ko-KR" altLang="en-US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억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0563E0EC-CD0F-4BAC-99D8-64FAC3C4E79A}"/>
              </a:ext>
            </a:extLst>
          </p:cNvPr>
          <p:cNvSpPr txBox="1"/>
          <p:nvPr/>
        </p:nvSpPr>
        <p:spPr>
          <a:xfrm>
            <a:off x="6254107" y="1514327"/>
            <a:ext cx="3618872" cy="3858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1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*</a:t>
            </a:r>
            <a:r>
              <a:rPr lang="ko-KR" altLang="en-US" sz="1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대상상품 </a:t>
            </a:r>
            <a:r>
              <a:rPr lang="en-US" altLang="ko-KR" sz="1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1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다사랑통합</a:t>
            </a:r>
            <a:r>
              <a:rPr lang="en-US" altLang="ko-KR" sz="1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3.10.5,</a:t>
            </a:r>
            <a:r>
              <a:rPr lang="ko-KR" altLang="en-US" sz="1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1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1540,</a:t>
            </a:r>
            <a:r>
              <a:rPr lang="ko-KR" altLang="en-US" sz="14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다사랑암 </a:t>
            </a:r>
            <a:endParaRPr kumimoji="0" lang="ko-KR" altLang="en-US" sz="1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sym typeface="맑은 고딕"/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60F312E-6001-4337-8897-42E3BE1F1F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20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43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치매…">
            <a:extLst>
              <a:ext uri="{FF2B5EF4-FFF2-40B4-BE49-F238E27FC236}">
                <a16:creationId xmlns:a16="http://schemas.microsoft.com/office/drawing/2014/main" id="{19E43BC4-CD89-419A-95CF-B0B4CE376C01}"/>
              </a:ext>
            </a:extLst>
          </p:cNvPr>
          <p:cNvSpPr txBox="1"/>
          <p:nvPr/>
        </p:nvSpPr>
        <p:spPr>
          <a:xfrm>
            <a:off x="190654" y="127747"/>
            <a:ext cx="3253451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암 보장 신규특약 출시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7868E386-631C-4495-BBD3-704F7D24571A}"/>
              </a:ext>
            </a:extLst>
          </p:cNvPr>
          <p:cNvGrpSpPr/>
          <p:nvPr/>
        </p:nvGrpSpPr>
        <p:grpSpPr>
          <a:xfrm>
            <a:off x="2414344" y="1855158"/>
            <a:ext cx="7363312" cy="1657001"/>
            <a:chOff x="2046179" y="1110343"/>
            <a:chExt cx="8099643" cy="200497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3134418D-6210-4936-9147-D2652A76DA2B}"/>
                </a:ext>
              </a:extLst>
            </p:cNvPr>
            <p:cNvSpPr/>
            <p:nvPr/>
          </p:nvSpPr>
          <p:spPr>
            <a:xfrm>
              <a:off x="2046179" y="1110343"/>
              <a:ext cx="8099643" cy="1960984"/>
            </a:xfrm>
            <a:prstGeom prst="roundRect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en-US" altLang="ko-KR" sz="2800" dirty="0">
                <a:solidFill>
                  <a:srgbClr val="FFF2CC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endParaRPr lang="ko-KR" altLang="en-US" sz="2800" dirty="0">
                <a:solidFill>
                  <a:srgbClr val="FFF2CC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ECC2FBC-74EF-409D-BC76-E81837A1D760}"/>
                </a:ext>
              </a:extLst>
            </p:cNvPr>
            <p:cNvSpPr txBox="1"/>
            <p:nvPr/>
          </p:nvSpPr>
          <p:spPr>
            <a:xfrm>
              <a:off x="2084563" y="1252094"/>
              <a:ext cx="8042642" cy="7276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2800" dirty="0" err="1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통합항암약물방사선치료</a:t>
              </a:r>
              <a:r>
                <a:rPr lang="en-US" altLang="ko-KR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(</a:t>
              </a:r>
              <a:r>
                <a:rPr lang="ko-KR" altLang="en-US" sz="2800" dirty="0" err="1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전이암포함</a:t>
              </a:r>
              <a:r>
                <a:rPr lang="en-US" altLang="ko-KR" sz="28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)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E5AC829-CBE4-4BF9-92DC-525B000B5DA6}"/>
                </a:ext>
              </a:extLst>
            </p:cNvPr>
            <p:cNvSpPr txBox="1"/>
            <p:nvPr/>
          </p:nvSpPr>
          <p:spPr>
            <a:xfrm>
              <a:off x="2656269" y="1866321"/>
              <a:ext cx="6811106" cy="1248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28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10</a:t>
              </a:r>
              <a:r>
                <a:rPr lang="ko-KR" altLang="en-US" sz="28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개 그룹 </a:t>
              </a:r>
              <a:r>
                <a:rPr lang="ko-KR" altLang="en-US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각 </a:t>
              </a:r>
              <a:r>
                <a:rPr lang="en-US" altLang="ko-KR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</a:t>
              </a:r>
              <a:r>
                <a:rPr lang="ko-KR" altLang="en-US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억원</a:t>
              </a:r>
              <a:endParaRPr lang="en-US" altLang="ko-KR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28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각 그룹 별 </a:t>
              </a:r>
              <a:r>
                <a:rPr lang="ko-KR" altLang="en-US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최초지급 후 소멸</a:t>
              </a:r>
              <a:endParaRPr lang="en-US" altLang="ko-KR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BDCDE47F-6457-42D5-B442-C4B3A2D128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500" b="45971" l="4852" r="20426">
                        <a14:foregroundMark x1="9444" y1="8618" x2="10037" y2="7529"/>
                        <a14:foregroundMark x1="8648" y1="45176" x2="11611" y2="45971"/>
                      </a14:backgroundRemoval>
                    </a14:imgEffect>
                  </a14:imgLayer>
                </a14:imgProps>
              </a:ext>
            </a:extLst>
          </a:blip>
          <a:srcRect l="2922" t="3451" r="77621" b="50000"/>
          <a:stretch/>
        </p:blipFill>
        <p:spPr>
          <a:xfrm rot="2790409">
            <a:off x="2257979" y="2692466"/>
            <a:ext cx="675260" cy="10171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ED8780B-F41B-49F3-88D5-B5FD72E80890}"/>
              </a:ext>
            </a:extLst>
          </p:cNvPr>
          <p:cNvSpPr txBox="1"/>
          <p:nvPr/>
        </p:nvSpPr>
        <p:spPr>
          <a:xfrm>
            <a:off x="1075767" y="3512380"/>
            <a:ext cx="2560320" cy="3858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상반기 흥국생명 </a:t>
            </a:r>
            <a:r>
              <a:rPr kumimoji="0" lang="ko-KR" altLang="en-US" sz="1400" b="1" i="0" u="none" strike="noStrike" cap="none" spc="0" normalizeH="0" baseline="0" dirty="0" err="1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핫이슈</a:t>
            </a:r>
            <a:r>
              <a:rPr kumimoji="0" lang="ko-KR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특약 </a:t>
            </a:r>
            <a:r>
              <a:rPr kumimoji="0" lang="en-US" altLang="ko-KR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!</a:t>
            </a:r>
            <a:endParaRPr kumimoji="0" lang="ko-KR" altLang="en-US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5BA6492-50FA-4D86-A144-9C185794C6A2}"/>
              </a:ext>
            </a:extLst>
          </p:cNvPr>
          <p:cNvSpPr txBox="1"/>
          <p:nvPr/>
        </p:nvSpPr>
        <p:spPr>
          <a:xfrm>
            <a:off x="1311172" y="700858"/>
            <a:ext cx="10034763" cy="10014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54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이미 좋은 거에 </a:t>
            </a:r>
            <a:r>
              <a:rPr lang="ko-KR" altLang="en-US" sz="54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더 좋은 거 </a:t>
            </a:r>
            <a:r>
              <a:rPr lang="en-US" altLang="ko-KR" sz="54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  <a:endParaRPr kumimoji="0" lang="ko-KR" altLang="en-US" sz="5400" b="0" i="0" u="none" strike="noStrike" cap="none" spc="0" normalizeH="0" baseline="0" dirty="0">
              <a:ln>
                <a:noFill/>
              </a:ln>
              <a:solidFill>
                <a:srgbClr val="FF3399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238D862-DD70-4544-9F04-D440537983C4}"/>
              </a:ext>
            </a:extLst>
          </p:cNvPr>
          <p:cNvGrpSpPr/>
          <p:nvPr/>
        </p:nvGrpSpPr>
        <p:grpSpPr>
          <a:xfrm>
            <a:off x="1018979" y="2839001"/>
            <a:ext cx="9977305" cy="3596210"/>
            <a:chOff x="1018979" y="2839001"/>
            <a:chExt cx="9977305" cy="3596210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EF837E2C-57C8-4AEB-90A7-3CC812AEE9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886" b="89734" l="65600" r="80500">
                          <a14:foregroundMark x1="79100" y1="29658" x2="79900" y2="33460"/>
                          <a14:foregroundMark x1="79300" y1="31559" x2="80600" y2="36122"/>
                          <a14:foregroundMark x1="65600" y1="83270" x2="66900" y2="83270"/>
                        </a14:backgroundRemoval>
                      </a14:imgEffect>
                    </a14:imgLayer>
                  </a14:imgProps>
                </a:ext>
              </a:extLst>
            </a:blip>
            <a:srcRect l="64155" r="18339"/>
            <a:stretch/>
          </p:blipFill>
          <p:spPr>
            <a:xfrm rot="15368548" flipH="1">
              <a:off x="8329730" y="2420181"/>
              <a:ext cx="1667435" cy="2505075"/>
            </a:xfrm>
            <a:prstGeom prst="rect">
              <a:avLst/>
            </a:prstGeom>
          </p:spPr>
        </p:pic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ADC39CBB-4D01-4FB6-AC1D-D6DE675B5197}"/>
                </a:ext>
              </a:extLst>
            </p:cNvPr>
            <p:cNvGrpSpPr/>
            <p:nvPr/>
          </p:nvGrpSpPr>
          <p:grpSpPr>
            <a:xfrm>
              <a:off x="1018979" y="4014783"/>
              <a:ext cx="9977305" cy="2420428"/>
              <a:chOff x="1018979" y="4014783"/>
              <a:chExt cx="9977305" cy="2420428"/>
            </a:xfrm>
          </p:grpSpPr>
          <p:grpSp>
            <p:nvGrpSpPr>
              <p:cNvPr id="13" name="그룹 12">
                <a:extLst>
                  <a:ext uri="{FF2B5EF4-FFF2-40B4-BE49-F238E27FC236}">
                    <a16:creationId xmlns:a16="http://schemas.microsoft.com/office/drawing/2014/main" id="{1B83A4DF-D231-4206-A47B-516F9D94440C}"/>
                  </a:ext>
                </a:extLst>
              </p:cNvPr>
              <p:cNvGrpSpPr/>
              <p:nvPr/>
            </p:nvGrpSpPr>
            <p:grpSpPr>
              <a:xfrm>
                <a:off x="1195716" y="4474228"/>
                <a:ext cx="9800568" cy="1960983"/>
                <a:chOff x="2046179" y="1110343"/>
                <a:chExt cx="8099643" cy="1960984"/>
              </a:xfrm>
            </p:grpSpPr>
            <p:sp>
              <p:nvSpPr>
                <p:cNvPr id="14" name="사각형: 둥근 모서리 13">
                  <a:extLst>
                    <a:ext uri="{FF2B5EF4-FFF2-40B4-BE49-F238E27FC236}">
                      <a16:creationId xmlns:a16="http://schemas.microsoft.com/office/drawing/2014/main" id="{7909C09C-74E8-4E5C-8A14-D51D735FB03B}"/>
                    </a:ext>
                  </a:extLst>
                </p:cNvPr>
                <p:cNvSpPr/>
                <p:nvPr/>
              </p:nvSpPr>
              <p:spPr>
                <a:xfrm>
                  <a:off x="2046179" y="1110343"/>
                  <a:ext cx="8099643" cy="1960984"/>
                </a:xfrm>
                <a:prstGeom prst="roundRect">
                  <a:avLst/>
                </a:prstGeom>
                <a:solidFill>
                  <a:srgbClr val="19243A"/>
                </a:solidFill>
                <a:ln w="57150" cap="flat">
                  <a:solidFill>
                    <a:srgbClr val="00B0F0"/>
                  </a:solidFill>
                  <a:miter lim="400000"/>
                </a:ln>
                <a:effectLst/>
              </p:spPr>
              <p:txBody>
                <a:bodyPr wrap="square" lIns="0" tIns="0" rIns="0" bIns="0" numCol="1" rtlCol="0" anchor="ctr">
                  <a:noAutofit/>
                </a:bodyPr>
                <a:lstStyle/>
                <a:p>
                  <a:pPr algn="ctr"/>
                  <a:endParaRPr lang="en-US" altLang="ko-KR" sz="2800" dirty="0">
                    <a:solidFill>
                      <a:srgbClr val="FFF2CC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  <a:cs typeface="배달의민족 한나는 열한살 OTF"/>
                    <a:sym typeface="배달의민족 한나는 열한살 OTF"/>
                  </a:endParaRPr>
                </a:p>
                <a:p>
                  <a:pPr algn="ctr"/>
                  <a:endParaRPr lang="ko-KR" altLang="en-US" sz="2800" dirty="0">
                    <a:solidFill>
                      <a:srgbClr val="FFF2CC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  <a:cs typeface="배달의민족 한나는 열한살 OTF"/>
                    <a:sym typeface="배달의민족 한나는 열한살 OTF"/>
                  </a:endParaRP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D8982F01-75C9-4B94-B35A-E4F88EA9724B}"/>
                    </a:ext>
                  </a:extLst>
                </p:cNvPr>
                <p:cNvSpPr txBox="1"/>
                <p:nvPr/>
              </p:nvSpPr>
              <p:spPr>
                <a:xfrm>
                  <a:off x="2539047" y="1132484"/>
                  <a:ext cx="7311493" cy="115533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84402" tIns="84402" rIns="84402" bIns="84402" numCol="1" spcCol="38100" rtlCol="0" anchor="t">
                  <a:spAutoFit/>
                </a:bodyPr>
                <a:lstStyle/>
                <a:p>
                  <a:pPr marL="0" marR="0" indent="0" algn="ctr" defTabSz="18288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ko-KR" altLang="en-US" sz="3200" dirty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상급종합병원</a:t>
                  </a:r>
                  <a:r>
                    <a:rPr lang="en-US" altLang="ko-KR" sz="3200" dirty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,</a:t>
                  </a:r>
                  <a:r>
                    <a:rPr lang="ko-KR" altLang="en-US" sz="3200" dirty="0" err="1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국립암센터</a:t>
                  </a:r>
                  <a:endParaRPr lang="en-US" altLang="ko-KR" sz="3200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endParaRPr>
                </a:p>
                <a:p>
                  <a:pPr marL="0" marR="0" indent="0" algn="ctr" defTabSz="18288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ko-KR" altLang="en-US" sz="3200" dirty="0" err="1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통합암주요치료</a:t>
                  </a:r>
                  <a:r>
                    <a:rPr lang="en-US" altLang="ko-KR" sz="3200" dirty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(</a:t>
                  </a:r>
                  <a:r>
                    <a:rPr lang="ko-KR" altLang="en-US" sz="3200" dirty="0" err="1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전이암포함</a:t>
                  </a:r>
                  <a:r>
                    <a:rPr lang="en-US" altLang="ko-KR" sz="3200" dirty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)</a:t>
                  </a:r>
                  <a:r>
                    <a:rPr lang="ko-KR" altLang="en-US" sz="3200" dirty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특약</a:t>
                  </a:r>
                  <a:endParaRPr lang="en-US" altLang="ko-KR" sz="3200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DEFD79B2-8647-438E-962D-F9C5475494A3}"/>
                    </a:ext>
                  </a:extLst>
                </p:cNvPr>
                <p:cNvSpPr txBox="1"/>
                <p:nvPr/>
              </p:nvSpPr>
              <p:spPr>
                <a:xfrm>
                  <a:off x="2823330" y="2245187"/>
                  <a:ext cx="6728766" cy="72445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84402" tIns="84402" rIns="84402" bIns="84402" numCol="1" spcCol="38100" rtlCol="0" anchor="t">
                  <a:spAutoFit/>
                </a:bodyPr>
                <a:lstStyle/>
                <a:p>
                  <a:pPr marL="0" marR="0" indent="0" algn="ctr" defTabSz="18288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altLang="ko-KR" sz="2800" dirty="0">
                      <a:solidFill>
                        <a:srgbClr val="FFFFFF"/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10</a:t>
                  </a:r>
                  <a:r>
                    <a:rPr lang="ko-KR" altLang="en-US" sz="2800" dirty="0">
                      <a:solidFill>
                        <a:srgbClr val="FFFFFF"/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개 그룹 별 가입한도 </a:t>
                  </a:r>
                  <a:r>
                    <a:rPr lang="en-US" altLang="ko-KR" sz="3600" dirty="0">
                      <a:solidFill>
                        <a:srgbClr val="FFFF00"/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2</a:t>
                  </a:r>
                  <a:r>
                    <a:rPr lang="ko-KR" altLang="en-US" sz="3600" dirty="0">
                      <a:solidFill>
                        <a:srgbClr val="FFFF00"/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천만</a:t>
                  </a:r>
                  <a:r>
                    <a:rPr lang="en-US" altLang="ko-KR" sz="3600" dirty="0">
                      <a:solidFill>
                        <a:srgbClr val="FFFF00"/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, </a:t>
                  </a:r>
                  <a:r>
                    <a:rPr lang="ko-KR" altLang="en-US" sz="3600" dirty="0">
                      <a:solidFill>
                        <a:srgbClr val="FFFFFF"/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각 최대 </a:t>
                  </a:r>
                  <a:r>
                    <a:rPr lang="en-US" altLang="ko-KR" sz="3600" dirty="0">
                      <a:solidFill>
                        <a:srgbClr val="FFFF00"/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10</a:t>
                  </a:r>
                  <a:r>
                    <a:rPr lang="ko-KR" altLang="en-US" sz="3600" dirty="0">
                      <a:solidFill>
                        <a:srgbClr val="FFFF00"/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년</a:t>
                  </a:r>
                  <a:r>
                    <a:rPr lang="ko-KR" altLang="en-US" sz="3600" dirty="0">
                      <a:solidFill>
                        <a:srgbClr val="FFFFFF"/>
                      </a:solidFill>
                      <a:latin typeface="태나다체 " panose="02000000000000000000" pitchFamily="2" charset="-127"/>
                      <a:ea typeface="태나다체 " panose="02000000000000000000" pitchFamily="2" charset="-127"/>
                    </a:rPr>
                    <a:t> 보장</a:t>
                  </a:r>
                  <a:endParaRPr lang="en-US" altLang="ko-KR" sz="2800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endParaRPr>
                </a:p>
              </p:txBody>
            </p:sp>
          </p:grpSp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id="{2EDC81FA-580C-4179-9B95-2250C241F2D2}"/>
                  </a:ext>
                </a:extLst>
              </p:cNvPr>
              <p:cNvSpPr/>
              <p:nvPr/>
            </p:nvSpPr>
            <p:spPr>
              <a:xfrm>
                <a:off x="4216848" y="4014783"/>
                <a:ext cx="3758305" cy="473822"/>
              </a:xfrm>
              <a:prstGeom prst="roundRect">
                <a:avLst/>
              </a:prstGeom>
              <a:solidFill>
                <a:srgbClr val="00B0F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ko-KR" altLang="en-US" sz="2400" dirty="0" err="1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  <a:cs typeface="배달의민족 한나는 열한살 OTF"/>
                    <a:sym typeface="배달의민족 한나는 열한살 OTF"/>
                  </a:rPr>
                  <a:t>상위호환</a:t>
                </a:r>
                <a:r>
                  <a:rPr lang="ko-KR" altLang="en-US" sz="2400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  <a:cs typeface="배달의민족 한나는 열한살 OTF"/>
                    <a:sym typeface="배달의민족 한나는 열한살 OTF"/>
                  </a:rPr>
                  <a:t> </a:t>
                </a:r>
                <a:r>
                  <a:rPr lang="en-US" altLang="ko-KR" sz="2400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  <a:cs typeface="배달의민족 한나는 열한살 OTF"/>
                    <a:sym typeface="배달의민족 한나는 열한살 OTF"/>
                  </a:rPr>
                  <a:t>NEW VER </a:t>
                </a:r>
                <a:r>
                  <a:rPr lang="ko-KR" altLang="en-US" sz="2400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  <a:cs typeface="배달의민족 한나는 열한살 OTF"/>
                    <a:sym typeface="배달의민족 한나는 열한살 OTF"/>
                  </a:rPr>
                  <a:t>출시</a:t>
                </a:r>
              </a:p>
            </p:txBody>
          </p:sp>
          <p:pic>
            <p:nvPicPr>
              <p:cNvPr id="21" name="그림 20">
                <a:extLst>
                  <a:ext uri="{FF2B5EF4-FFF2-40B4-BE49-F238E27FC236}">
                    <a16:creationId xmlns:a16="http://schemas.microsoft.com/office/drawing/2014/main" id="{FE0605A5-5AA5-4ED9-8D09-DF0B94024DE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53442" b="87484" l="4800" r="21200">
                            <a14:foregroundMark x1="8300" y1="53442" x2="20100" y2="53817"/>
                            <a14:foregroundMark x1="9400" y1="54318" x2="13400" y2="54568"/>
                            <a14:foregroundMark x1="7326" y1="86713" x2="10400" y2="83980"/>
                            <a14:foregroundMark x1="4850" y1="86968" x2="5126" y2="84116"/>
                            <a14:backgroundMark x1="5300" y1="83354" x2="5100" y2="84105"/>
                            <a14:backgroundMark x1="4900" y1="87860" x2="5200" y2="88486"/>
                            <a14:backgroundMark x1="5800" y1="88611" x2="6900" y2="88486"/>
                            <a14:backgroundMark x1="5100" y1="88360" x2="6400" y2="88360"/>
                            <a14:backgroundMark x1="4200" y1="87735" x2="5300" y2="88736"/>
                          </a14:backgroundRemoval>
                        </a14:imgEffect>
                      </a14:imgLayer>
                    </a14:imgProps>
                  </a:ext>
                </a:extLst>
              </a:blip>
              <a:srcRect l="2920" t="50316" r="76724" b="10586"/>
              <a:stretch/>
            </p:blipFill>
            <p:spPr>
              <a:xfrm>
                <a:off x="1018979" y="4325276"/>
                <a:ext cx="815077" cy="1645233"/>
              </a:xfrm>
              <a:prstGeom prst="rect">
                <a:avLst/>
              </a:prstGeom>
            </p:spPr>
          </p:pic>
        </p:grpSp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CE71AC9F-A8D0-4982-97BF-936B9F553F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21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67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>
            <a:extLst>
              <a:ext uri="{FF2B5EF4-FFF2-40B4-BE49-F238E27FC236}">
                <a16:creationId xmlns:a16="http://schemas.microsoft.com/office/drawing/2014/main" id="{D8E95905-18ED-425D-B90F-78D51BA39B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7527" y1="43618" x2="77527" y2="50501"/>
                        <a14:foregroundMark x1="72268" y1="53954" x2="75526" y2="51771"/>
                        <a14:foregroundMark x1="78245" y1="43284" x2="80221" y2="43618"/>
                        <a14:foregroundMark x1="77707" y1="55380" x2="75885" y2="58343"/>
                        <a14:backgroundMark x1="27476" y1="44086" x2="24705" y2="53887"/>
                        <a14:backgroundMark x1="24705" y1="53887" x2="21113" y2="43373"/>
                        <a14:backgroundMark x1="21113" y1="43373" x2="14649" y2="47227"/>
                      </a14:backgroundRemoval>
                    </a14:imgEffect>
                  </a14:imgLayer>
                </a14:imgProps>
              </a:ext>
            </a:extLst>
          </a:blip>
          <a:srcRect l="67944" t="38304" r="10198" b="36784"/>
          <a:stretch/>
        </p:blipFill>
        <p:spPr>
          <a:xfrm>
            <a:off x="1784386" y="1551649"/>
            <a:ext cx="1075765" cy="1411933"/>
          </a:xfrm>
          <a:prstGeom prst="rect">
            <a:avLst/>
          </a:prstGeom>
        </p:spPr>
      </p:pic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3352837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통합암주요치료비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출시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6CB023A0-43EA-48A6-9C39-384486D47346}"/>
              </a:ext>
            </a:extLst>
          </p:cNvPr>
          <p:cNvSpPr/>
          <p:nvPr/>
        </p:nvSpPr>
        <p:spPr>
          <a:xfrm>
            <a:off x="3370950" y="1584282"/>
            <a:ext cx="3673809" cy="822535"/>
          </a:xfrm>
          <a:prstGeom prst="roundRect">
            <a:avLst/>
          </a:prstGeom>
          <a:solidFill>
            <a:srgbClr val="FED03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상급종합병원</a:t>
            </a:r>
            <a:r>
              <a:rPr lang="en-US" altLang="ko-KR" sz="2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sz="2000" dirty="0" err="1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국립암센터포함</a:t>
            </a:r>
            <a:r>
              <a:rPr lang="en-US" altLang="ko-KR" sz="2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)</a:t>
            </a:r>
          </a:p>
          <a:p>
            <a:pPr algn="ctr"/>
            <a:r>
              <a:rPr lang="ko-KR" altLang="en-US" sz="2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암주요치료비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D9A47CBE-BB20-4487-B0DF-7A5DE92B9F9F}"/>
              </a:ext>
            </a:extLst>
          </p:cNvPr>
          <p:cNvSpPr/>
          <p:nvPr/>
        </p:nvSpPr>
        <p:spPr>
          <a:xfrm>
            <a:off x="7211427" y="1584282"/>
            <a:ext cx="3673809" cy="822535"/>
          </a:xfrm>
          <a:prstGeom prst="roundRect">
            <a:avLst/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000" dirty="0" err="1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통합항암약물방사선치료비</a:t>
            </a:r>
            <a:endParaRPr lang="en-US" altLang="ko-KR" sz="2000" dirty="0">
              <a:solidFill>
                <a:srgbClr val="FFFFFF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20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sz="2000" dirty="0" err="1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전이암포함</a:t>
            </a:r>
            <a:r>
              <a:rPr lang="en-US" altLang="ko-KR" sz="20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)</a:t>
            </a:r>
            <a:endParaRPr lang="ko-KR" altLang="en-US" sz="2000" dirty="0">
              <a:solidFill>
                <a:srgbClr val="FFFFFF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  <a:cs typeface="배달의민족 한나는 열한살 OTF"/>
              <a:sym typeface="배달의민족 한나는 열한살 OTF"/>
            </a:endParaRP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F3949A55-C9AB-4E69-A207-FB196605CA5D}"/>
              </a:ext>
            </a:extLst>
          </p:cNvPr>
          <p:cNvGrpSpPr/>
          <p:nvPr/>
        </p:nvGrpSpPr>
        <p:grpSpPr>
          <a:xfrm>
            <a:off x="1317522" y="2477874"/>
            <a:ext cx="9567714" cy="618940"/>
            <a:chOff x="1317522" y="2563938"/>
            <a:chExt cx="9567714" cy="618940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663D5461-BDF1-47FC-A7AB-A8BC4ACEA3F9}"/>
                </a:ext>
              </a:extLst>
            </p:cNvPr>
            <p:cNvSpPr/>
            <p:nvPr/>
          </p:nvSpPr>
          <p:spPr>
            <a:xfrm>
              <a:off x="1317522" y="2580538"/>
              <a:ext cx="1908831" cy="602340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병원구분</a:t>
              </a:r>
            </a:p>
          </p:txBody>
        </p:sp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B529ED91-3E34-48FE-B89A-B958FA557134}"/>
                </a:ext>
              </a:extLst>
            </p:cNvPr>
            <p:cNvSpPr/>
            <p:nvPr/>
          </p:nvSpPr>
          <p:spPr>
            <a:xfrm>
              <a:off x="3370950" y="2563938"/>
              <a:ext cx="3673809" cy="61798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상급종합병원</a:t>
              </a:r>
              <a:r>
                <a:rPr lang="en-US" altLang="ko-KR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, </a:t>
              </a:r>
              <a:r>
                <a:rPr lang="ko-KR" altLang="en-US" sz="1800" dirty="0" err="1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국립암센터</a:t>
              </a:r>
              <a:endParaRPr lang="en-US" altLang="ko-KR" sz="1800" dirty="0">
                <a:solidFill>
                  <a:schemeClr val="bg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87754962-5F5B-475D-961E-3CA2616110C8}"/>
                </a:ext>
              </a:extLst>
            </p:cNvPr>
            <p:cNvSpPr/>
            <p:nvPr/>
          </p:nvSpPr>
          <p:spPr>
            <a:xfrm>
              <a:off x="7211427" y="2563938"/>
              <a:ext cx="3673809" cy="61798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 err="1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제한없음</a:t>
              </a:r>
              <a:endParaRPr lang="ko-KR" altLang="en-US" sz="18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F568F526-FFDF-437D-9F5D-8D1516DA69BA}"/>
              </a:ext>
            </a:extLst>
          </p:cNvPr>
          <p:cNvGrpSpPr/>
          <p:nvPr/>
        </p:nvGrpSpPr>
        <p:grpSpPr>
          <a:xfrm>
            <a:off x="1306764" y="3171045"/>
            <a:ext cx="9578472" cy="617983"/>
            <a:chOff x="1306764" y="3252181"/>
            <a:chExt cx="9578472" cy="617983"/>
          </a:xfrm>
        </p:grpSpPr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id="{A0F752FF-ECDC-4B0E-B355-4C6D5A76F48E}"/>
                </a:ext>
              </a:extLst>
            </p:cNvPr>
            <p:cNvSpPr/>
            <p:nvPr/>
          </p:nvSpPr>
          <p:spPr>
            <a:xfrm>
              <a:off x="1306764" y="3261296"/>
              <a:ext cx="1908831" cy="602340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보장내용</a:t>
              </a:r>
            </a:p>
          </p:txBody>
        </p:sp>
        <p:sp>
          <p:nvSpPr>
            <p:cNvPr id="19" name="사각형: 둥근 모서리 18">
              <a:extLst>
                <a:ext uri="{FF2B5EF4-FFF2-40B4-BE49-F238E27FC236}">
                  <a16:creationId xmlns:a16="http://schemas.microsoft.com/office/drawing/2014/main" id="{DD71EB44-104E-4601-9397-EE355E512E81}"/>
                </a:ext>
              </a:extLst>
            </p:cNvPr>
            <p:cNvSpPr/>
            <p:nvPr/>
          </p:nvSpPr>
          <p:spPr>
            <a:xfrm>
              <a:off x="3370950" y="3252181"/>
              <a:ext cx="3673809" cy="61798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 err="1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암수술</a:t>
              </a:r>
              <a:r>
                <a:rPr lang="en-US" altLang="ko-KR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,</a:t>
              </a:r>
              <a:r>
                <a:rPr lang="ko-KR" altLang="en-US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항암약물</a:t>
              </a:r>
              <a:r>
                <a:rPr lang="en-US" altLang="ko-KR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,</a:t>
              </a:r>
              <a:r>
                <a:rPr lang="ko-KR" altLang="en-US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항암방사선</a:t>
              </a:r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78E6A30B-4CCB-41DA-BDFC-492B4BCEBA5F}"/>
                </a:ext>
              </a:extLst>
            </p:cNvPr>
            <p:cNvSpPr/>
            <p:nvPr/>
          </p:nvSpPr>
          <p:spPr>
            <a:xfrm>
              <a:off x="7211427" y="3252181"/>
              <a:ext cx="3673809" cy="61798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항암약물</a:t>
              </a:r>
              <a:r>
                <a:rPr lang="en-US" altLang="ko-KR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,</a:t>
              </a:r>
              <a:r>
                <a:rPr lang="ko-KR" altLang="en-US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항암방사선</a:t>
              </a:r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A5FB2A64-4B14-4E7C-8001-0A2818A7768C}"/>
              </a:ext>
            </a:extLst>
          </p:cNvPr>
          <p:cNvGrpSpPr/>
          <p:nvPr/>
        </p:nvGrpSpPr>
        <p:grpSpPr>
          <a:xfrm>
            <a:off x="1306764" y="3863259"/>
            <a:ext cx="9578472" cy="617983"/>
            <a:chOff x="1306764" y="3940248"/>
            <a:chExt cx="9578472" cy="617983"/>
          </a:xfrm>
        </p:grpSpPr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64B7F8F7-4EDC-4A51-BF58-7E9CE72A8E4B}"/>
                </a:ext>
              </a:extLst>
            </p:cNvPr>
            <p:cNvSpPr/>
            <p:nvPr/>
          </p:nvSpPr>
          <p:spPr>
            <a:xfrm>
              <a:off x="1306764" y="3949363"/>
              <a:ext cx="1908831" cy="602340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보장기간</a:t>
              </a:r>
            </a:p>
          </p:txBody>
        </p:sp>
        <p:sp>
          <p:nvSpPr>
            <p:cNvPr id="23" name="사각형: 둥근 모서리 22">
              <a:extLst>
                <a:ext uri="{FF2B5EF4-FFF2-40B4-BE49-F238E27FC236}">
                  <a16:creationId xmlns:a16="http://schemas.microsoft.com/office/drawing/2014/main" id="{5CF1C9F4-16CC-47B7-8521-9BA119C1867A}"/>
                </a:ext>
              </a:extLst>
            </p:cNvPr>
            <p:cNvSpPr/>
            <p:nvPr/>
          </p:nvSpPr>
          <p:spPr>
            <a:xfrm>
              <a:off x="3370950" y="3940248"/>
              <a:ext cx="3673809" cy="61798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(</a:t>
              </a:r>
              <a:r>
                <a:rPr lang="ko-KR" altLang="en-US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암 발생 후</a:t>
              </a:r>
              <a:r>
                <a:rPr lang="en-US" altLang="ko-KR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) 10</a:t>
              </a:r>
              <a:r>
                <a:rPr lang="ko-KR" altLang="en-US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</a:t>
              </a:r>
              <a:endParaRPr lang="en-US" altLang="ko-KR" sz="1800" dirty="0">
                <a:solidFill>
                  <a:schemeClr val="bg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4" name="사각형: 둥근 모서리 23">
              <a:extLst>
                <a:ext uri="{FF2B5EF4-FFF2-40B4-BE49-F238E27FC236}">
                  <a16:creationId xmlns:a16="http://schemas.microsoft.com/office/drawing/2014/main" id="{BC806CD3-3D3A-40C0-9E07-A2927FE3596F}"/>
                </a:ext>
              </a:extLst>
            </p:cNvPr>
            <p:cNvSpPr/>
            <p:nvPr/>
          </p:nvSpPr>
          <p:spPr>
            <a:xfrm>
              <a:off x="7211427" y="3940248"/>
              <a:ext cx="3673809" cy="61798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 err="1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제한없음</a:t>
              </a:r>
              <a:endParaRPr lang="en-US" altLang="ko-KR" sz="18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5D70EA7E-83F6-424F-8DD1-2BF3C01A6832}"/>
              </a:ext>
            </a:extLst>
          </p:cNvPr>
          <p:cNvGrpSpPr/>
          <p:nvPr/>
        </p:nvGrpSpPr>
        <p:grpSpPr>
          <a:xfrm>
            <a:off x="1306764" y="4555473"/>
            <a:ext cx="9578472" cy="617983"/>
            <a:chOff x="1306764" y="4628316"/>
            <a:chExt cx="9578472" cy="617983"/>
          </a:xfrm>
        </p:grpSpPr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A86C15D7-E36D-4B40-89FE-9218B2EF906F}"/>
                </a:ext>
              </a:extLst>
            </p:cNvPr>
            <p:cNvSpPr/>
            <p:nvPr/>
          </p:nvSpPr>
          <p:spPr>
            <a:xfrm>
              <a:off x="1306764" y="4637431"/>
              <a:ext cx="1908831" cy="602340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부위</a:t>
              </a:r>
              <a:r>
                <a:rPr lang="en-US" altLang="ko-KR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(</a:t>
              </a:r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그룹</a:t>
              </a:r>
              <a:r>
                <a:rPr lang="en-US" altLang="ko-KR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)</a:t>
              </a:r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구분</a:t>
              </a:r>
            </a:p>
          </p:txBody>
        </p:sp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C23C284F-6FF4-48DB-A223-7F7D9030CA6B}"/>
                </a:ext>
              </a:extLst>
            </p:cNvPr>
            <p:cNvSpPr/>
            <p:nvPr/>
          </p:nvSpPr>
          <p:spPr>
            <a:xfrm>
              <a:off x="3370950" y="4628316"/>
              <a:ext cx="3673809" cy="61798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없음</a:t>
              </a:r>
              <a:endParaRPr lang="en-US" altLang="ko-KR" sz="1800" dirty="0">
                <a:solidFill>
                  <a:schemeClr val="bg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B040A793-6E24-44C7-AF03-8A13E8128C77}"/>
                </a:ext>
              </a:extLst>
            </p:cNvPr>
            <p:cNvSpPr/>
            <p:nvPr/>
          </p:nvSpPr>
          <p:spPr>
            <a:xfrm>
              <a:off x="7211427" y="4628316"/>
              <a:ext cx="3673809" cy="61798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10</a:t>
              </a:r>
              <a:r>
                <a:rPr lang="ko-KR" altLang="en-US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개 그룹</a:t>
              </a:r>
              <a:endParaRPr lang="en-US" altLang="ko-KR" sz="18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6F692FC6-4C59-4675-8FD3-3EE279F4D1E1}"/>
              </a:ext>
            </a:extLst>
          </p:cNvPr>
          <p:cNvGrpSpPr/>
          <p:nvPr/>
        </p:nvGrpSpPr>
        <p:grpSpPr>
          <a:xfrm>
            <a:off x="1306764" y="5247687"/>
            <a:ext cx="9578472" cy="617983"/>
            <a:chOff x="1306764" y="5327141"/>
            <a:chExt cx="9578472" cy="617983"/>
          </a:xfrm>
        </p:grpSpPr>
        <p:sp>
          <p:nvSpPr>
            <p:cNvPr id="27" name="사각형: 둥근 모서리 26">
              <a:extLst>
                <a:ext uri="{FF2B5EF4-FFF2-40B4-BE49-F238E27FC236}">
                  <a16:creationId xmlns:a16="http://schemas.microsoft.com/office/drawing/2014/main" id="{EB4DE258-2271-431F-AFC2-0C7EF5895CEF}"/>
                </a:ext>
              </a:extLst>
            </p:cNvPr>
            <p:cNvSpPr/>
            <p:nvPr/>
          </p:nvSpPr>
          <p:spPr>
            <a:xfrm>
              <a:off x="1306764" y="5336256"/>
              <a:ext cx="1908831" cy="602340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보장방식</a:t>
              </a:r>
            </a:p>
          </p:txBody>
        </p:sp>
        <p:sp>
          <p:nvSpPr>
            <p:cNvPr id="28" name="사각형: 둥근 모서리 27">
              <a:extLst>
                <a:ext uri="{FF2B5EF4-FFF2-40B4-BE49-F238E27FC236}">
                  <a16:creationId xmlns:a16="http://schemas.microsoft.com/office/drawing/2014/main" id="{20E18656-96EF-4350-A9B2-09E221733C6D}"/>
                </a:ext>
              </a:extLst>
            </p:cNvPr>
            <p:cNvSpPr/>
            <p:nvPr/>
          </p:nvSpPr>
          <p:spPr>
            <a:xfrm>
              <a:off x="3370950" y="5327141"/>
              <a:ext cx="3673809" cy="61798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모든 암 치료 시 가입금액 정액지급</a:t>
              </a:r>
              <a:endParaRPr lang="en-US" altLang="ko-KR" sz="1800" dirty="0">
                <a:solidFill>
                  <a:schemeClr val="bg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id="{9AF55609-7B23-4AD8-B30E-C8075D8FBFE6}"/>
                </a:ext>
              </a:extLst>
            </p:cNvPr>
            <p:cNvSpPr/>
            <p:nvPr/>
          </p:nvSpPr>
          <p:spPr>
            <a:xfrm>
              <a:off x="7211427" y="5327141"/>
              <a:ext cx="3673809" cy="61798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10</a:t>
              </a:r>
              <a:r>
                <a:rPr lang="ko-KR" altLang="en-US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개 그룹별</a:t>
              </a:r>
              <a:r>
                <a:rPr lang="en-US" altLang="ko-KR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 </a:t>
              </a:r>
              <a:r>
                <a:rPr lang="ko-KR" altLang="en-US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각각 지급</a:t>
              </a:r>
              <a:endParaRPr lang="en-US" altLang="ko-KR" sz="18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B0D2D6C3-CEB2-4378-AA18-F0B0B98AFC7F}"/>
              </a:ext>
            </a:extLst>
          </p:cNvPr>
          <p:cNvSpPr txBox="1"/>
          <p:nvPr/>
        </p:nvSpPr>
        <p:spPr>
          <a:xfrm>
            <a:off x="2193174" y="819890"/>
            <a:ext cx="7805652" cy="7623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흥국생명 암치료비 특약비교</a:t>
            </a:r>
            <a:endParaRPr lang="en-US" altLang="ko-KR" sz="4400" b="1" dirty="0">
              <a:solidFill>
                <a:srgbClr val="19243A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EA9A6C48-C861-4444-A3BB-4972EC992F27}"/>
              </a:ext>
            </a:extLst>
          </p:cNvPr>
          <p:cNvSpPr/>
          <p:nvPr/>
        </p:nvSpPr>
        <p:spPr>
          <a:xfrm>
            <a:off x="1317522" y="4038682"/>
            <a:ext cx="9578472" cy="661864"/>
          </a:xfrm>
          <a:prstGeom prst="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이 모든 장</a:t>
            </a:r>
            <a:r>
              <a:rPr lang="en-US" altLang="ko-KR" sz="2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.</a:t>
            </a:r>
            <a:r>
              <a:rPr lang="ko-KR" altLang="en-US" sz="2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단점을 아우르는 담보는 없을까</a:t>
            </a:r>
            <a:r>
              <a:rPr lang="en-US" altLang="ko-KR" sz="2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?</a:t>
            </a: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E31C6664-51A0-45D3-B417-9AEC107D0983}"/>
              </a:ext>
            </a:extLst>
          </p:cNvPr>
          <p:cNvGrpSpPr/>
          <p:nvPr/>
        </p:nvGrpSpPr>
        <p:grpSpPr>
          <a:xfrm>
            <a:off x="1306764" y="5939902"/>
            <a:ext cx="9578472" cy="617983"/>
            <a:chOff x="1306764" y="6025966"/>
            <a:chExt cx="9578472" cy="617983"/>
          </a:xfrm>
        </p:grpSpPr>
        <p:sp>
          <p:nvSpPr>
            <p:cNvPr id="37" name="사각형: 둥근 모서리 36">
              <a:extLst>
                <a:ext uri="{FF2B5EF4-FFF2-40B4-BE49-F238E27FC236}">
                  <a16:creationId xmlns:a16="http://schemas.microsoft.com/office/drawing/2014/main" id="{BF59C164-0C95-4088-9D80-1D98B95E44CE}"/>
                </a:ext>
              </a:extLst>
            </p:cNvPr>
            <p:cNvSpPr/>
            <p:nvPr/>
          </p:nvSpPr>
          <p:spPr>
            <a:xfrm>
              <a:off x="1306764" y="6035081"/>
              <a:ext cx="1908831" cy="602340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b="1" spc="-300" dirty="0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급여</a:t>
              </a:r>
              <a:r>
                <a:rPr lang="en-US" altLang="ko-KR" sz="2000" b="1" spc="-300" dirty="0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/</a:t>
              </a:r>
              <a:r>
                <a:rPr lang="ko-KR" altLang="en-US" sz="2000" b="1" spc="-300" dirty="0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비급여</a:t>
              </a:r>
            </a:p>
          </p:txBody>
        </p:sp>
        <p:sp>
          <p:nvSpPr>
            <p:cNvPr id="38" name="사각형: 둥근 모서리 37">
              <a:extLst>
                <a:ext uri="{FF2B5EF4-FFF2-40B4-BE49-F238E27FC236}">
                  <a16:creationId xmlns:a16="http://schemas.microsoft.com/office/drawing/2014/main" id="{9FB4D51A-B0C1-40FC-BE9F-8045E8C5F240}"/>
                </a:ext>
              </a:extLst>
            </p:cNvPr>
            <p:cNvSpPr/>
            <p:nvPr/>
          </p:nvSpPr>
          <p:spPr>
            <a:xfrm>
              <a:off x="3370950" y="6025966"/>
              <a:ext cx="3673809" cy="61798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보장</a:t>
              </a:r>
              <a:endParaRPr lang="en-US" altLang="ko-KR" sz="18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39" name="사각형: 둥근 모서리 38">
              <a:extLst>
                <a:ext uri="{FF2B5EF4-FFF2-40B4-BE49-F238E27FC236}">
                  <a16:creationId xmlns:a16="http://schemas.microsoft.com/office/drawing/2014/main" id="{995636B1-372E-4267-8163-9DE42FB66F2B}"/>
                </a:ext>
              </a:extLst>
            </p:cNvPr>
            <p:cNvSpPr/>
            <p:nvPr/>
          </p:nvSpPr>
          <p:spPr>
            <a:xfrm>
              <a:off x="7211427" y="6025966"/>
              <a:ext cx="3673809" cy="61798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보장</a:t>
              </a:r>
              <a:endParaRPr lang="en-US" altLang="ko-KR" sz="18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386B31A-1534-432C-BA51-4E032CF75A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22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99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3352837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통합암주요치료비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출시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44C02DD-D37F-4E30-89D3-29BDC0AAA28C}"/>
              </a:ext>
            </a:extLst>
          </p:cNvPr>
          <p:cNvSpPr txBox="1"/>
          <p:nvPr/>
        </p:nvSpPr>
        <p:spPr>
          <a:xfrm>
            <a:off x="243142" y="690412"/>
            <a:ext cx="11705717" cy="14394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두가지 특약의 완벽조합</a:t>
            </a:r>
            <a:endParaRPr lang="en-US" altLang="ko-KR" sz="4400" b="1" dirty="0">
              <a:solidFill>
                <a:srgbClr val="19243A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4400" b="1" dirty="0" err="1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통합암주요치료비</a:t>
            </a:r>
            <a:r>
              <a:rPr lang="ko-KR" altLang="en-US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출시 </a:t>
            </a:r>
            <a:r>
              <a:rPr lang="en-US" altLang="ko-KR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sp>
        <p:nvSpPr>
          <p:cNvPr id="38" name="모서리가 둥근 직사각형 11">
            <a:extLst>
              <a:ext uri="{FF2B5EF4-FFF2-40B4-BE49-F238E27FC236}">
                <a16:creationId xmlns:a16="http://schemas.microsoft.com/office/drawing/2014/main" id="{CBA4882A-7977-4F80-96CB-B02D1CD5FB85}"/>
              </a:ext>
            </a:extLst>
          </p:cNvPr>
          <p:cNvSpPr/>
          <p:nvPr/>
        </p:nvSpPr>
        <p:spPr>
          <a:xfrm>
            <a:off x="5214275" y="2242690"/>
            <a:ext cx="6570214" cy="425930"/>
          </a:xfrm>
          <a:prstGeom prst="roundRect">
            <a:avLst/>
          </a:prstGeom>
          <a:solidFill>
            <a:srgbClr val="00B0F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24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상급종합병원</a:t>
            </a:r>
            <a:r>
              <a:rPr lang="en-US" altLang="ko-KR" sz="24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,</a:t>
            </a:r>
            <a:r>
              <a:rPr lang="ko-KR" altLang="en-US" sz="24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국립암센터에서</a:t>
            </a:r>
            <a:r>
              <a:rPr lang="ko-KR" altLang="en-US" sz="24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암주요치료 시 보장</a:t>
            </a:r>
            <a:r>
              <a:rPr lang="en-US" altLang="ko-KR" sz="24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sp>
        <p:nvSpPr>
          <p:cNvPr id="39" name="모서리가 둥근 직사각형 11">
            <a:extLst>
              <a:ext uri="{FF2B5EF4-FFF2-40B4-BE49-F238E27FC236}">
                <a16:creationId xmlns:a16="http://schemas.microsoft.com/office/drawing/2014/main" id="{99681560-049C-4AAA-A9AF-AA16412559CF}"/>
              </a:ext>
            </a:extLst>
          </p:cNvPr>
          <p:cNvSpPr/>
          <p:nvPr/>
        </p:nvSpPr>
        <p:spPr>
          <a:xfrm>
            <a:off x="5214275" y="2723370"/>
            <a:ext cx="6570214" cy="425930"/>
          </a:xfrm>
          <a:prstGeom prst="roundRect">
            <a:avLst/>
          </a:prstGeom>
          <a:solidFill>
            <a:srgbClr val="00B0F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ko-KR" sz="24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10</a:t>
            </a:r>
            <a:r>
              <a:rPr lang="ko-KR" altLang="en-US" sz="24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개 그룹으로 </a:t>
            </a:r>
            <a:r>
              <a:rPr lang="ko-KR" altLang="en-US" sz="24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전이암포함</a:t>
            </a:r>
            <a:r>
              <a:rPr lang="ko-KR" altLang="en-US" sz="24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가입금액 각각 보장</a:t>
            </a:r>
            <a:endParaRPr lang="en-US" altLang="ko-KR" sz="2400" dirty="0"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40" name="모서리가 둥근 직사각형 11">
            <a:extLst>
              <a:ext uri="{FF2B5EF4-FFF2-40B4-BE49-F238E27FC236}">
                <a16:creationId xmlns:a16="http://schemas.microsoft.com/office/drawing/2014/main" id="{4E55A074-9DE3-453D-A415-CBF5A3216871}"/>
              </a:ext>
            </a:extLst>
          </p:cNvPr>
          <p:cNvSpPr/>
          <p:nvPr/>
        </p:nvSpPr>
        <p:spPr>
          <a:xfrm>
            <a:off x="5214275" y="3204050"/>
            <a:ext cx="6570214" cy="425930"/>
          </a:xfrm>
          <a:prstGeom prst="roundRect">
            <a:avLst/>
          </a:prstGeom>
          <a:solidFill>
            <a:srgbClr val="00B0F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24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각 그룹별 연간</a:t>
            </a:r>
            <a:r>
              <a:rPr lang="en-US" altLang="ko-KR" sz="24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</a:t>
            </a:r>
            <a:r>
              <a:rPr lang="ko-KR" altLang="en-US" sz="24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회한 최대 </a:t>
            </a:r>
            <a:r>
              <a:rPr lang="en-US" altLang="ko-KR" sz="24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10</a:t>
            </a:r>
            <a:r>
              <a:rPr lang="ko-KR" altLang="en-US" sz="24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년보장</a:t>
            </a:r>
            <a:endParaRPr lang="en-US" altLang="ko-KR" sz="2400" dirty="0"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DEFCB41F-D0D3-4C65-9A41-21DD1BE42CC0}"/>
              </a:ext>
            </a:extLst>
          </p:cNvPr>
          <p:cNvGrpSpPr/>
          <p:nvPr/>
        </p:nvGrpSpPr>
        <p:grpSpPr>
          <a:xfrm>
            <a:off x="463793" y="2235432"/>
            <a:ext cx="4499112" cy="4137214"/>
            <a:chOff x="22728" y="2160126"/>
            <a:chExt cx="4499112" cy="4137214"/>
          </a:xfrm>
        </p:grpSpPr>
        <p:sp>
          <p:nvSpPr>
            <p:cNvPr id="41" name="사각형: 둥근 모서리 40">
              <a:extLst>
                <a:ext uri="{FF2B5EF4-FFF2-40B4-BE49-F238E27FC236}">
                  <a16:creationId xmlns:a16="http://schemas.microsoft.com/office/drawing/2014/main" id="{290711DB-5DC5-4E36-AF04-83F3D9373034}"/>
                </a:ext>
              </a:extLst>
            </p:cNvPr>
            <p:cNvSpPr/>
            <p:nvPr/>
          </p:nvSpPr>
          <p:spPr>
            <a:xfrm>
              <a:off x="1182014" y="2160126"/>
              <a:ext cx="3339826" cy="904789"/>
            </a:xfrm>
            <a:prstGeom prst="roundRect">
              <a:avLst/>
            </a:prstGeom>
            <a:solidFill>
              <a:srgbClr val="19243A"/>
            </a:solidFill>
            <a:ln w="57150" cap="flat">
              <a:solidFill>
                <a:srgbClr val="00B0F0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400" dirty="0" err="1">
                  <a:solidFill>
                    <a:srgbClr val="FFFF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통합암주요치료비</a:t>
              </a:r>
              <a:endParaRPr lang="en-US" altLang="ko-KR" sz="24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2400" dirty="0">
                  <a:solidFill>
                    <a:srgbClr val="FFFF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(</a:t>
              </a:r>
              <a:r>
                <a:rPr lang="ko-KR" altLang="en-US" sz="2400" dirty="0" err="1">
                  <a:solidFill>
                    <a:srgbClr val="FFFF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전이암포함</a:t>
              </a:r>
              <a:r>
                <a:rPr lang="en-US" altLang="ko-KR" sz="2400" dirty="0">
                  <a:solidFill>
                    <a:srgbClr val="FFFF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)</a:t>
              </a:r>
            </a:p>
          </p:txBody>
        </p:sp>
        <p:sp>
          <p:nvSpPr>
            <p:cNvPr id="42" name="사각형: 둥근 모서리 41">
              <a:extLst>
                <a:ext uri="{FF2B5EF4-FFF2-40B4-BE49-F238E27FC236}">
                  <a16:creationId xmlns:a16="http://schemas.microsoft.com/office/drawing/2014/main" id="{82511A30-1AB7-401C-B9D2-631C55D71F0C}"/>
                </a:ext>
              </a:extLst>
            </p:cNvPr>
            <p:cNvSpPr/>
            <p:nvPr/>
          </p:nvSpPr>
          <p:spPr>
            <a:xfrm>
              <a:off x="1182014" y="3176727"/>
              <a:ext cx="3339826" cy="56180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상급종합병원</a:t>
              </a:r>
              <a:r>
                <a:rPr lang="en-US" altLang="ko-KR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,</a:t>
              </a:r>
              <a:r>
                <a:rPr lang="ko-KR" altLang="en-US" sz="1800" dirty="0" err="1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국립암센터</a:t>
              </a:r>
              <a:endParaRPr lang="ko-KR" altLang="en-US" sz="18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CCA01BD1-0122-4BF5-885C-ED5292B0D637}"/>
                </a:ext>
              </a:extLst>
            </p:cNvPr>
            <p:cNvSpPr/>
            <p:nvPr/>
          </p:nvSpPr>
          <p:spPr>
            <a:xfrm>
              <a:off x="1182014" y="3816429"/>
              <a:ext cx="3339826" cy="56180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 err="1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암수술</a:t>
              </a:r>
              <a:r>
                <a:rPr lang="en-US" altLang="ko-KR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,</a:t>
              </a:r>
              <a:r>
                <a:rPr lang="ko-KR" altLang="en-US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항암약물</a:t>
              </a:r>
              <a:r>
                <a:rPr lang="en-US" altLang="ko-KR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,</a:t>
              </a:r>
              <a:r>
                <a:rPr lang="ko-KR" altLang="en-US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항암방사선</a:t>
              </a:r>
            </a:p>
          </p:txBody>
        </p:sp>
        <p:sp>
          <p:nvSpPr>
            <p:cNvPr id="44" name="사각형: 둥근 모서리 43">
              <a:extLst>
                <a:ext uri="{FF2B5EF4-FFF2-40B4-BE49-F238E27FC236}">
                  <a16:creationId xmlns:a16="http://schemas.microsoft.com/office/drawing/2014/main" id="{7B0EEC94-2BC2-4F86-8298-52BB380C78E8}"/>
                </a:ext>
              </a:extLst>
            </p:cNvPr>
            <p:cNvSpPr/>
            <p:nvPr/>
          </p:nvSpPr>
          <p:spPr>
            <a:xfrm>
              <a:off x="1182014" y="4456131"/>
              <a:ext cx="3339826" cy="56180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10</a:t>
              </a:r>
              <a:r>
                <a:rPr lang="ko-KR" altLang="en-US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</a:t>
              </a:r>
              <a:endParaRPr lang="en-US" altLang="ko-KR" sz="18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8D46AA41-97C3-4B3B-9B0C-EB20FB5A13FE}"/>
                </a:ext>
              </a:extLst>
            </p:cNvPr>
            <p:cNvSpPr/>
            <p:nvPr/>
          </p:nvSpPr>
          <p:spPr>
            <a:xfrm>
              <a:off x="1182014" y="5095834"/>
              <a:ext cx="3339826" cy="56180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10</a:t>
              </a:r>
              <a:r>
                <a:rPr lang="ko-KR" altLang="en-US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개 그룹</a:t>
              </a:r>
              <a:endParaRPr lang="en-US" altLang="ko-KR" sz="18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46" name="사각형: 둥근 모서리 45">
              <a:extLst>
                <a:ext uri="{FF2B5EF4-FFF2-40B4-BE49-F238E27FC236}">
                  <a16:creationId xmlns:a16="http://schemas.microsoft.com/office/drawing/2014/main" id="{C0D0E8B9-6F54-48AF-AE19-231077AD6F74}"/>
                </a:ext>
              </a:extLst>
            </p:cNvPr>
            <p:cNvSpPr/>
            <p:nvPr/>
          </p:nvSpPr>
          <p:spPr>
            <a:xfrm>
              <a:off x="1182014" y="5735537"/>
              <a:ext cx="3339826" cy="561803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10</a:t>
              </a:r>
              <a:r>
                <a:rPr lang="ko-KR" altLang="en-US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개 그룹별</a:t>
              </a:r>
              <a:r>
                <a:rPr lang="en-US" altLang="ko-KR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 </a:t>
              </a:r>
              <a:r>
                <a:rPr lang="ko-KR" altLang="en-US" sz="1800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각각 지급</a:t>
              </a:r>
              <a:endParaRPr lang="en-US" altLang="ko-KR" sz="18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79CF741E-C8B6-4395-AB77-3F9FA8D030F6}"/>
                </a:ext>
              </a:extLst>
            </p:cNvPr>
            <p:cNvSpPr/>
            <p:nvPr/>
          </p:nvSpPr>
          <p:spPr>
            <a:xfrm>
              <a:off x="22728" y="3178076"/>
              <a:ext cx="1077485" cy="547582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병원구분</a:t>
              </a:r>
            </a:p>
          </p:txBody>
        </p:sp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id="{B02C21BB-BD51-46B7-B5AB-0E00E8714A31}"/>
                </a:ext>
              </a:extLst>
            </p:cNvPr>
            <p:cNvSpPr/>
            <p:nvPr/>
          </p:nvSpPr>
          <p:spPr>
            <a:xfrm>
              <a:off x="22728" y="3827187"/>
              <a:ext cx="1077485" cy="547582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보장내용</a:t>
              </a:r>
            </a:p>
          </p:txBody>
        </p:sp>
        <p:sp>
          <p:nvSpPr>
            <p:cNvPr id="53" name="사각형: 둥근 모서리 52">
              <a:extLst>
                <a:ext uri="{FF2B5EF4-FFF2-40B4-BE49-F238E27FC236}">
                  <a16:creationId xmlns:a16="http://schemas.microsoft.com/office/drawing/2014/main" id="{4E28F7AD-676A-4D47-AF13-B9B944296993}"/>
                </a:ext>
              </a:extLst>
            </p:cNvPr>
            <p:cNvSpPr/>
            <p:nvPr/>
          </p:nvSpPr>
          <p:spPr>
            <a:xfrm>
              <a:off x="22728" y="4461467"/>
              <a:ext cx="1077485" cy="547582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보장기간</a:t>
              </a:r>
            </a:p>
          </p:txBody>
        </p:sp>
        <p:sp>
          <p:nvSpPr>
            <p:cNvPr id="54" name="사각형: 둥근 모서리 53">
              <a:extLst>
                <a:ext uri="{FF2B5EF4-FFF2-40B4-BE49-F238E27FC236}">
                  <a16:creationId xmlns:a16="http://schemas.microsoft.com/office/drawing/2014/main" id="{16239F65-AF5A-4A74-AD1C-07409477C697}"/>
                </a:ext>
              </a:extLst>
            </p:cNvPr>
            <p:cNvSpPr/>
            <p:nvPr/>
          </p:nvSpPr>
          <p:spPr>
            <a:xfrm>
              <a:off x="22728" y="5107098"/>
              <a:ext cx="1077485" cy="547582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부위</a:t>
              </a:r>
            </a:p>
          </p:txBody>
        </p:sp>
        <p:sp>
          <p:nvSpPr>
            <p:cNvPr id="55" name="사각형: 둥근 모서리 54">
              <a:extLst>
                <a:ext uri="{FF2B5EF4-FFF2-40B4-BE49-F238E27FC236}">
                  <a16:creationId xmlns:a16="http://schemas.microsoft.com/office/drawing/2014/main" id="{9387E17C-199B-412D-82FF-C4D027BEDC7D}"/>
                </a:ext>
              </a:extLst>
            </p:cNvPr>
            <p:cNvSpPr/>
            <p:nvPr/>
          </p:nvSpPr>
          <p:spPr>
            <a:xfrm>
              <a:off x="22728" y="5749758"/>
              <a:ext cx="1077485" cy="547582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보장방식</a:t>
              </a:r>
            </a:p>
          </p:txBody>
        </p:sp>
      </p:grpSp>
      <p:pic>
        <p:nvPicPr>
          <p:cNvPr id="56" name="그림 55">
            <a:extLst>
              <a:ext uri="{FF2B5EF4-FFF2-40B4-BE49-F238E27FC236}">
                <a16:creationId xmlns:a16="http://schemas.microsoft.com/office/drawing/2014/main" id="{CE8816B2-6FCB-4BEA-8862-F9B962FCAE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1000" y1="21241" x2="21750" y2="24563"/>
                        <a14:backgroundMark x1="79929" y1="60082" x2="79178" y2="67104"/>
                      </a14:backgroundRemoval>
                    </a14:imgEffect>
                  </a14:imgLayer>
                </a14:imgProps>
              </a:ext>
            </a:extLst>
          </a:blip>
          <a:srcRect l="9358" t="10878" r="66080" b="49672"/>
          <a:stretch/>
        </p:blipFill>
        <p:spPr>
          <a:xfrm>
            <a:off x="5105163" y="3649943"/>
            <a:ext cx="594775" cy="6476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64421B-66EF-43A9-835D-C70BE8D9AEB1}"/>
              </a:ext>
            </a:extLst>
          </p:cNvPr>
          <p:cNvSpPr txBox="1"/>
          <p:nvPr/>
        </p:nvSpPr>
        <p:spPr>
          <a:xfrm>
            <a:off x="5693034" y="3820657"/>
            <a:ext cx="6068598" cy="41667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b="0" i="0" u="none" strike="noStrike" cap="none" spc="0" normalizeH="0" baseline="0" dirty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    유방암</a:t>
            </a:r>
            <a:r>
              <a:rPr kumimoji="0" lang="ko-KR" altLang="en-US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과 </a:t>
            </a:r>
            <a:r>
              <a:rPr kumimoji="0" lang="ko-KR" altLang="en-US" b="0" i="0" u="none" strike="noStrike" cap="none" spc="0" normalizeH="0" baseline="0" dirty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생식기 전이암</a:t>
            </a:r>
            <a:r>
              <a:rPr kumimoji="0" lang="ko-KR" altLang="en-US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으로 동시 항암치료를 받고 있어요</a:t>
            </a:r>
            <a:r>
              <a:rPr kumimoji="0" lang="en-US" altLang="ko-KR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!</a:t>
            </a:r>
            <a:r>
              <a:rPr kumimoji="0" lang="ko-KR" altLang="en-US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 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61CA336-3316-479D-B97B-EE6F8A360B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402" y="1995123"/>
            <a:ext cx="568366" cy="565606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4C1855B6-7260-43CC-AB72-F97A4D07504E}"/>
              </a:ext>
            </a:extLst>
          </p:cNvPr>
          <p:cNvSpPr txBox="1"/>
          <p:nvPr/>
        </p:nvSpPr>
        <p:spPr>
          <a:xfrm>
            <a:off x="5573441" y="3649169"/>
            <a:ext cx="529739" cy="6628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3200" b="0" i="0" u="none" strike="noStrike" cap="none" spc="0" normalizeH="0" baseline="0" dirty="0">
                <a:ln w="28575">
                  <a:solidFill>
                    <a:srgbClr val="00B0F0"/>
                  </a:solidFill>
                </a:ln>
                <a:solidFill>
                  <a:srgbClr val="FFFF00"/>
                </a:solidFill>
                <a:effectLst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  <a:sym typeface="맑은 고딕"/>
              </a:rPr>
              <a:t>Q</a:t>
            </a:r>
            <a:endParaRPr kumimoji="0" lang="ko-KR" altLang="en-US" sz="3200" b="0" i="0" u="none" strike="noStrike" cap="none" spc="0" normalizeH="0" baseline="0" dirty="0">
              <a:ln w="28575">
                <a:solidFill>
                  <a:srgbClr val="00B0F0"/>
                </a:solidFill>
              </a:ln>
              <a:solidFill>
                <a:srgbClr val="FFFF00"/>
              </a:solidFill>
              <a:effectLst/>
              <a:uFillTx/>
              <a:latin typeface="G마켓 산스 Bold" panose="02000000000000000000" pitchFamily="50" charset="-127"/>
              <a:ea typeface="G마켓 산스 Bold" panose="02000000000000000000" pitchFamily="50" charset="-127"/>
              <a:sym typeface="맑은 고딕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C458A3D2-C177-4AAB-928D-3B72F974FF56}"/>
              </a:ext>
            </a:extLst>
          </p:cNvPr>
          <p:cNvSpPr/>
          <p:nvPr/>
        </p:nvSpPr>
        <p:spPr>
          <a:xfrm>
            <a:off x="5257307" y="4702267"/>
            <a:ext cx="2972294" cy="504175"/>
          </a:xfrm>
          <a:prstGeom prst="roundRect">
            <a:avLst/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800" dirty="0" err="1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상급종합병원암주요치료비</a:t>
            </a:r>
            <a:endParaRPr lang="ko-KR" altLang="en-US" sz="1800" dirty="0">
              <a:solidFill>
                <a:srgbClr val="FFFFFF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59" name="사각형: 둥근 모서리 58">
            <a:extLst>
              <a:ext uri="{FF2B5EF4-FFF2-40B4-BE49-F238E27FC236}">
                <a16:creationId xmlns:a16="http://schemas.microsoft.com/office/drawing/2014/main" id="{2FF8F5F6-BBBC-4866-A19B-7C3FD2439A37}"/>
              </a:ext>
            </a:extLst>
          </p:cNvPr>
          <p:cNvSpPr/>
          <p:nvPr/>
        </p:nvSpPr>
        <p:spPr>
          <a:xfrm>
            <a:off x="8770484" y="4695096"/>
            <a:ext cx="2972294" cy="504175"/>
          </a:xfrm>
          <a:prstGeom prst="roundRect">
            <a:avLst/>
          </a:prstGeom>
          <a:solidFill>
            <a:schemeClr val="bg1"/>
          </a:solidFill>
          <a:ln w="38100" cap="flat">
            <a:solidFill>
              <a:srgbClr val="00B0F0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000" dirty="0" err="1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  <a:cs typeface="배달의민족 한나는 열한살 OTF"/>
                <a:sym typeface="배달의민족 한나는 열한살 OTF"/>
              </a:rPr>
              <a:t>통합암주요치료비</a:t>
            </a:r>
            <a:endParaRPr lang="ko-KR" altLang="en-US" sz="2000" dirty="0">
              <a:solidFill>
                <a:srgbClr val="FFFF0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A7E073B-0CAF-425C-A448-987F5BBDF8EC}"/>
              </a:ext>
            </a:extLst>
          </p:cNvPr>
          <p:cNvSpPr txBox="1"/>
          <p:nvPr/>
        </p:nvSpPr>
        <p:spPr>
          <a:xfrm>
            <a:off x="5261795" y="4415450"/>
            <a:ext cx="5076304" cy="332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가입금액 </a:t>
            </a:r>
            <a:r>
              <a:rPr lang="en-US" altLang="ko-KR" sz="105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2</a:t>
            </a:r>
            <a:r>
              <a:rPr lang="ko-KR" altLang="en-US" sz="105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천만원</a:t>
            </a:r>
            <a:r>
              <a:rPr lang="en-US" altLang="ko-KR" sz="105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 10</a:t>
            </a:r>
            <a:r>
              <a:rPr lang="ko-KR" altLang="en-US" sz="105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년간 각 그룹별 항암약물 </a:t>
            </a:r>
            <a:r>
              <a:rPr lang="en-US" altLang="ko-KR" sz="105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or </a:t>
            </a:r>
            <a:r>
              <a:rPr lang="ko-KR" altLang="en-US" sz="105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방사선치료 시 </a:t>
            </a:r>
            <a:r>
              <a:rPr lang="ko-KR" altLang="en-US" sz="105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보장예시</a:t>
            </a:r>
            <a:endParaRPr kumimoji="0" lang="ko-KR" altLang="en-US" sz="105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88AFC9F-A542-4166-9B51-A947C59319C6}"/>
              </a:ext>
            </a:extLst>
          </p:cNvPr>
          <p:cNvSpPr txBox="1"/>
          <p:nvPr/>
        </p:nvSpPr>
        <p:spPr>
          <a:xfrm>
            <a:off x="5270383" y="5298414"/>
            <a:ext cx="2946141" cy="11316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1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10</a:t>
            </a:r>
            <a:r>
              <a:rPr lang="ko-KR" altLang="en-US" sz="1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년 정액지급</a:t>
            </a:r>
            <a:endParaRPr lang="en-US" altLang="ko-KR" sz="1800" b="1" dirty="0">
              <a:solidFill>
                <a:srgbClr val="7030A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4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최대 </a:t>
            </a:r>
            <a:r>
              <a:rPr lang="en-US" altLang="ko-KR" sz="4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2</a:t>
            </a:r>
            <a:r>
              <a:rPr lang="ko-KR" altLang="en-US" sz="4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억원</a:t>
            </a:r>
            <a:endParaRPr lang="en-US" altLang="ko-KR" sz="48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DF8C3FB-58CA-4924-ABA3-F3E30AED87D5}"/>
              </a:ext>
            </a:extLst>
          </p:cNvPr>
          <p:cNvSpPr txBox="1"/>
          <p:nvPr/>
        </p:nvSpPr>
        <p:spPr>
          <a:xfrm>
            <a:off x="8487292" y="5292678"/>
            <a:ext cx="3564831" cy="11316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1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2</a:t>
            </a:r>
            <a:r>
              <a:rPr lang="ko-KR" altLang="en-US" sz="1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개 그룹 각 </a:t>
            </a:r>
            <a:r>
              <a:rPr lang="en-US" altLang="ko-KR" sz="1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10</a:t>
            </a:r>
            <a:r>
              <a:rPr lang="ko-KR" altLang="en-US" sz="1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년 정액지급</a:t>
            </a:r>
            <a:endParaRPr lang="en-US" altLang="ko-KR" sz="1800" b="1" dirty="0">
              <a:solidFill>
                <a:srgbClr val="7030A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4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최대 </a:t>
            </a:r>
            <a:r>
              <a:rPr lang="en-US" altLang="ko-KR" sz="4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4</a:t>
            </a:r>
            <a:r>
              <a:rPr lang="ko-KR" altLang="en-US" sz="4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억원</a:t>
            </a:r>
            <a:endParaRPr lang="en-US" altLang="ko-KR" sz="48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DE20A20-C0C5-4D99-BDCD-5278CBF8E6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23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86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3352837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통합암주요치료비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출시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44C02DD-D37F-4E30-89D3-29BDC0AAA28C}"/>
              </a:ext>
            </a:extLst>
          </p:cNvPr>
          <p:cNvSpPr txBox="1"/>
          <p:nvPr/>
        </p:nvSpPr>
        <p:spPr>
          <a:xfrm>
            <a:off x="243142" y="703543"/>
            <a:ext cx="11705717" cy="7623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4400" b="1" dirty="0" err="1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통합암주요치료비</a:t>
            </a:r>
            <a:r>
              <a:rPr lang="ko-KR" altLang="en-US" sz="44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업계비교</a:t>
            </a:r>
            <a:endParaRPr lang="en-US" altLang="ko-KR" sz="4400" b="1" dirty="0">
              <a:solidFill>
                <a:schemeClr val="bg1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0F554FC9-F463-476B-AF50-27F447C7E332}"/>
              </a:ext>
            </a:extLst>
          </p:cNvPr>
          <p:cNvGrpSpPr/>
          <p:nvPr/>
        </p:nvGrpSpPr>
        <p:grpSpPr>
          <a:xfrm>
            <a:off x="5103996" y="1395932"/>
            <a:ext cx="2082682" cy="1562156"/>
            <a:chOff x="4961426" y="2398954"/>
            <a:chExt cx="2082682" cy="1718373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id="{3298AEE5-75A2-4D0C-9E6A-38BBCA3815C0}"/>
                </a:ext>
              </a:extLst>
            </p:cNvPr>
            <p:cNvSpPr/>
            <p:nvPr/>
          </p:nvSpPr>
          <p:spPr>
            <a:xfrm>
              <a:off x="5226860" y="2398954"/>
              <a:ext cx="1551816" cy="333486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1800" dirty="0">
                  <a:solidFill>
                    <a:srgbClr val="FFC0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A</a:t>
              </a:r>
              <a:r>
                <a:rPr lang="ko-KR" altLang="en-US" sz="1800" dirty="0">
                  <a:solidFill>
                    <a:srgbClr val="FFC0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사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F7B6A64-3037-4076-92F1-B636A1DA0442}"/>
                </a:ext>
              </a:extLst>
            </p:cNvPr>
            <p:cNvSpPr txBox="1"/>
            <p:nvPr/>
          </p:nvSpPr>
          <p:spPr>
            <a:xfrm>
              <a:off x="4961426" y="2711033"/>
              <a:ext cx="2082682" cy="14062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3600" dirty="0"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8</a:t>
              </a:r>
              <a:r>
                <a:rPr lang="ko-KR" altLang="en-US" sz="3600" dirty="0"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개 그룹</a:t>
              </a:r>
              <a:endParaRPr kumimoji="0" lang="ko-KR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sym typeface="맑은 고딕"/>
              </a:endParaRP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BEE8FEEB-F261-4EBF-9F4C-46786D183E61}"/>
              </a:ext>
            </a:extLst>
          </p:cNvPr>
          <p:cNvGrpSpPr/>
          <p:nvPr/>
        </p:nvGrpSpPr>
        <p:grpSpPr>
          <a:xfrm>
            <a:off x="1081964" y="1407435"/>
            <a:ext cx="2290951" cy="1534935"/>
            <a:chOff x="1877424" y="2398954"/>
            <a:chExt cx="2290950" cy="1688433"/>
          </a:xfrm>
        </p:grpSpPr>
        <p:sp>
          <p:nvSpPr>
            <p:cNvPr id="35" name="사각형: 둥근 모서리 34">
              <a:extLst>
                <a:ext uri="{FF2B5EF4-FFF2-40B4-BE49-F238E27FC236}">
                  <a16:creationId xmlns:a16="http://schemas.microsoft.com/office/drawing/2014/main" id="{7BBA3C88-5C19-4042-863D-71C6CEC47536}"/>
                </a:ext>
              </a:extLst>
            </p:cNvPr>
            <p:cNvSpPr/>
            <p:nvPr/>
          </p:nvSpPr>
          <p:spPr>
            <a:xfrm>
              <a:off x="2273778" y="2398954"/>
              <a:ext cx="1551272" cy="333487"/>
            </a:xfrm>
            <a:prstGeom prst="roundRect">
              <a:avLst/>
            </a:prstGeom>
            <a:solidFill>
              <a:srgbClr val="FF339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흥국생명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859A4A5-4713-4CB6-84C3-66E94884D3BC}"/>
                </a:ext>
              </a:extLst>
            </p:cNvPr>
            <p:cNvSpPr txBox="1"/>
            <p:nvPr/>
          </p:nvSpPr>
          <p:spPr>
            <a:xfrm>
              <a:off x="1877424" y="2681092"/>
              <a:ext cx="2290950" cy="14062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3600" dirty="0">
                  <a:solidFill>
                    <a:srgbClr val="00206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10</a:t>
              </a:r>
              <a:r>
                <a:rPr lang="ko-KR" altLang="en-US" sz="3600" dirty="0">
                  <a:solidFill>
                    <a:srgbClr val="002060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개 그룹</a:t>
              </a:r>
              <a:endParaRPr kumimoji="0" lang="ko-KR" altLang="en-US" sz="36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sym typeface="맑은 고딕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F619D811-DA02-44CC-90A0-C95BBFC61D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621" t="26196" r="43925" b="59946"/>
          <a:stretch/>
        </p:blipFill>
        <p:spPr>
          <a:xfrm>
            <a:off x="3874657" y="1576090"/>
            <a:ext cx="641705" cy="714044"/>
          </a:xfrm>
          <a:prstGeom prst="rect">
            <a:avLst/>
          </a:prstGeom>
        </p:spPr>
      </p:pic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FAAF93F3-CFBA-4376-8C03-8416E3AE42A8}"/>
              </a:ext>
            </a:extLst>
          </p:cNvPr>
          <p:cNvGraphicFramePr>
            <a:graphicFrameLocks noGrp="1"/>
          </p:cNvGraphicFramePr>
          <p:nvPr/>
        </p:nvGraphicFramePr>
        <p:xfrm>
          <a:off x="422754" y="2392839"/>
          <a:ext cx="3562335" cy="37020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1601">
                  <a:extLst>
                    <a:ext uri="{9D8B030D-6E8A-4147-A177-3AD203B41FA5}">
                      <a16:colId xmlns:a16="http://schemas.microsoft.com/office/drawing/2014/main" val="835979534"/>
                    </a:ext>
                  </a:extLst>
                </a:gridCol>
                <a:gridCol w="2630734">
                  <a:extLst>
                    <a:ext uri="{9D8B030D-6E8A-4147-A177-3AD203B41FA5}">
                      <a16:colId xmlns:a16="http://schemas.microsoft.com/office/drawing/2014/main" val="2467777432"/>
                    </a:ext>
                  </a:extLst>
                </a:gridCol>
              </a:tblGrid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골</a:t>
                      </a:r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피부 등 전신부위암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</a:t>
                      </a:r>
                      <a:r>
                        <a:rPr lang="ko-KR" altLang="en-US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전이포함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118988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유방</a:t>
                      </a:r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비뇨기관</a:t>
                      </a:r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부신암</a:t>
                      </a:r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및 내분비선암 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</a:t>
                      </a:r>
                      <a:r>
                        <a:rPr lang="ko-KR" altLang="en-US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전이포함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  <a:endParaRPr lang="en-US" altLang="ko-KR" sz="1200" b="0" i="0" u="none" strike="noStrike" spc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604834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3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생식기암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</a:t>
                      </a:r>
                      <a:r>
                        <a:rPr lang="ko-KR" altLang="en-US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전이포함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6520556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두경부암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</a:t>
                      </a:r>
                      <a:r>
                        <a:rPr lang="ko-KR" altLang="en-US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전이포함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909825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위암 및 식도암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</a:t>
                      </a:r>
                      <a:r>
                        <a:rPr lang="ko-KR" altLang="en-US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전이포함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9679212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6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소장</a:t>
                      </a:r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대장</a:t>
                      </a:r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항문암</a:t>
                      </a:r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및 </a:t>
                      </a:r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기타암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</a:t>
                      </a:r>
                      <a:r>
                        <a:rPr lang="ko-KR" altLang="en-US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전이포함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635003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7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간</a:t>
                      </a:r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담낭</a:t>
                      </a:r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담도암</a:t>
                      </a:r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및 췌장암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</a:t>
                      </a:r>
                      <a:r>
                        <a:rPr lang="ko-KR" altLang="en-US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전이포함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867581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8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흉곽내 기관</a:t>
                      </a:r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중피성암</a:t>
                      </a:r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및 연조직암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</a:t>
                      </a:r>
                      <a:r>
                        <a:rPr lang="ko-KR" altLang="en-US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전이포함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6388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9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뇌암</a:t>
                      </a:r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및 중추신경계통암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</a:t>
                      </a:r>
                      <a:r>
                        <a:rPr lang="ko-KR" altLang="en-US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전이포함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057823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10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 err="1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혈액암</a:t>
                      </a:r>
                      <a:endParaRPr lang="en-US" altLang="ko-KR" sz="1200" b="0" u="none" strike="noStrike" spc="0" dirty="0"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</a:t>
                      </a:r>
                      <a:r>
                        <a:rPr lang="ko-KR" altLang="en-US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전이포함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295232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931008D2-C3D3-4141-A350-FF8E0A7D8700}"/>
              </a:ext>
            </a:extLst>
          </p:cNvPr>
          <p:cNvGraphicFramePr>
            <a:graphicFrameLocks noGrp="1"/>
          </p:cNvGraphicFramePr>
          <p:nvPr/>
        </p:nvGraphicFramePr>
        <p:xfrm>
          <a:off x="4325772" y="2400346"/>
          <a:ext cx="3562335" cy="29616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1601">
                  <a:extLst>
                    <a:ext uri="{9D8B030D-6E8A-4147-A177-3AD203B41FA5}">
                      <a16:colId xmlns:a16="http://schemas.microsoft.com/office/drawing/2014/main" val="2475908825"/>
                    </a:ext>
                  </a:extLst>
                </a:gridCol>
                <a:gridCol w="2630734">
                  <a:extLst>
                    <a:ext uri="{9D8B030D-6E8A-4147-A177-3AD203B41FA5}">
                      <a16:colId xmlns:a16="http://schemas.microsoft.com/office/drawing/2014/main" val="1541393743"/>
                    </a:ext>
                  </a:extLst>
                </a:gridCol>
              </a:tblGrid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간</a:t>
                      </a:r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.</a:t>
                      </a:r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담낭</a:t>
                      </a:r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.</a:t>
                      </a:r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담도 및 췌장암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631620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폐 및 기타 호흡기암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100029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3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남녀특정소액암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7687408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림프종</a:t>
                      </a:r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및 </a:t>
                      </a:r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혈액암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8407552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3</a:t>
                      </a:r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대고액암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517444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6</a:t>
                      </a: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식도 및 위암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5960306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7</a:t>
                      </a: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소장 및 대장암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36578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8</a:t>
                      </a: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기타특정암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</a:t>
                      </a:r>
                      <a:r>
                        <a:rPr lang="ko-KR" altLang="en-US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전이 포함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, C76~C80)</a:t>
                      </a: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76798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C30CE542-4088-48DB-B5BE-1CB8856B8AF4}"/>
              </a:ext>
            </a:extLst>
          </p:cNvPr>
          <p:cNvSpPr txBox="1"/>
          <p:nvPr/>
        </p:nvSpPr>
        <p:spPr>
          <a:xfrm>
            <a:off x="8005159" y="4273730"/>
            <a:ext cx="3931784" cy="24858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20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A</a:t>
            </a:r>
            <a:r>
              <a:rPr lang="ko-KR" altLang="en-US" sz="20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사</a:t>
            </a:r>
            <a:r>
              <a:rPr lang="en-US" altLang="ko-KR" sz="20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,B</a:t>
            </a:r>
            <a:r>
              <a:rPr lang="ko-KR" altLang="en-US" sz="20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사는 </a:t>
            </a:r>
            <a:r>
              <a:rPr lang="ko-KR" altLang="en-US" sz="2000" b="1" dirty="0" err="1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전이암</a:t>
            </a:r>
            <a:r>
              <a:rPr lang="ko-KR" altLang="en-US" sz="20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  <a:r>
              <a:rPr lang="en-US" altLang="ko-KR" sz="20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</a:t>
            </a:r>
            <a:r>
              <a:rPr lang="ko-KR" altLang="en-US" sz="20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개 그룹 보장</a:t>
            </a:r>
            <a:endParaRPr lang="en-US" altLang="ko-KR" sz="2000" b="1" dirty="0">
              <a:solidFill>
                <a:srgbClr val="7030A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2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도착지 기준보장</a:t>
            </a:r>
            <a:r>
              <a:rPr lang="en-US" altLang="ko-KR" sz="2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X !</a:t>
            </a:r>
            <a:endParaRPr lang="en-US" altLang="ko-KR" sz="2000" b="1" dirty="0">
              <a:solidFill>
                <a:srgbClr val="7030A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3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흥국생명은 그룹별 </a:t>
            </a:r>
            <a:r>
              <a:rPr lang="ko-KR" altLang="en-US" sz="3600" b="1" dirty="0" err="1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전이암</a:t>
            </a:r>
            <a:r>
              <a:rPr lang="ko-KR" altLang="en-US" sz="3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도착지기준</a:t>
            </a:r>
            <a:endParaRPr lang="en-US" altLang="ko-KR" sz="36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3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각각 보장</a:t>
            </a:r>
            <a:endParaRPr lang="en-US" altLang="ko-KR" sz="36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0A67FE4A-F455-4349-B91A-6272372484B4}"/>
              </a:ext>
            </a:extLst>
          </p:cNvPr>
          <p:cNvSpPr/>
          <p:nvPr/>
        </p:nvSpPr>
        <p:spPr>
          <a:xfrm>
            <a:off x="1361832" y="2392839"/>
            <a:ext cx="2616745" cy="3702030"/>
          </a:xfrm>
          <a:prstGeom prst="rect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solidFill>
                <a:sysClr val="windowText" lastClr="0000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51A09663-4A9E-4111-82E0-5E4E5FA742BA}"/>
              </a:ext>
            </a:extLst>
          </p:cNvPr>
          <p:cNvSpPr/>
          <p:nvPr/>
        </p:nvSpPr>
        <p:spPr>
          <a:xfrm>
            <a:off x="5260603" y="4995203"/>
            <a:ext cx="2616745" cy="366314"/>
          </a:xfrm>
          <a:prstGeom prst="rect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solidFill>
                <a:sysClr val="windowText" lastClr="0000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70E23A58-C759-4294-A878-952B2AC20393}"/>
              </a:ext>
            </a:extLst>
          </p:cNvPr>
          <p:cNvGrpSpPr/>
          <p:nvPr/>
        </p:nvGrpSpPr>
        <p:grpSpPr>
          <a:xfrm>
            <a:off x="8917759" y="1395930"/>
            <a:ext cx="2082682" cy="1562156"/>
            <a:chOff x="4961426" y="2398954"/>
            <a:chExt cx="2082682" cy="1718374"/>
          </a:xfrm>
        </p:grpSpPr>
        <p:sp>
          <p:nvSpPr>
            <p:cNvPr id="19" name="사각형: 둥근 모서리 18">
              <a:extLst>
                <a:ext uri="{FF2B5EF4-FFF2-40B4-BE49-F238E27FC236}">
                  <a16:creationId xmlns:a16="http://schemas.microsoft.com/office/drawing/2014/main" id="{C7A0E7A7-ED7A-4FB1-9EA7-CF5DD9180C44}"/>
                </a:ext>
              </a:extLst>
            </p:cNvPr>
            <p:cNvSpPr/>
            <p:nvPr/>
          </p:nvSpPr>
          <p:spPr>
            <a:xfrm>
              <a:off x="5226860" y="2398954"/>
              <a:ext cx="1551816" cy="333486"/>
            </a:xfrm>
            <a:prstGeom prst="round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180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B</a:t>
              </a:r>
              <a:r>
                <a:rPr lang="ko-KR" altLang="en-US" sz="180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  <a:cs typeface="배달의민족 한나는 열한살 OTF"/>
                  <a:sym typeface="배달의민족 한나는 열한살 OTF"/>
                </a:rPr>
                <a:t>사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D713BA9-FB8E-4287-AF03-253C36D0A876}"/>
                </a:ext>
              </a:extLst>
            </p:cNvPr>
            <p:cNvSpPr txBox="1"/>
            <p:nvPr/>
          </p:nvSpPr>
          <p:spPr>
            <a:xfrm>
              <a:off x="4961426" y="2711033"/>
              <a:ext cx="2082682" cy="14062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3600" dirty="0"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5</a:t>
              </a:r>
              <a:r>
                <a:rPr lang="ko-KR" altLang="en-US" sz="3600" dirty="0"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개 그룹</a:t>
              </a:r>
              <a:endParaRPr kumimoji="0" lang="ko-KR" altLang="en-US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sym typeface="맑은 고딕"/>
              </a:endParaRPr>
            </a:p>
          </p:txBody>
        </p:sp>
      </p:grpSp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8AB1FBFF-9B48-49D2-B057-AA36F5265EBF}"/>
              </a:ext>
            </a:extLst>
          </p:cNvPr>
          <p:cNvGraphicFramePr>
            <a:graphicFrameLocks noGrp="1"/>
          </p:cNvGraphicFramePr>
          <p:nvPr/>
        </p:nvGraphicFramePr>
        <p:xfrm>
          <a:off x="8228790" y="2400346"/>
          <a:ext cx="3562335" cy="18510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1601">
                  <a:extLst>
                    <a:ext uri="{9D8B030D-6E8A-4147-A177-3AD203B41FA5}">
                      <a16:colId xmlns:a16="http://schemas.microsoft.com/office/drawing/2014/main" val="2475908825"/>
                    </a:ext>
                  </a:extLst>
                </a:gridCol>
                <a:gridCol w="2630734">
                  <a:extLst>
                    <a:ext uri="{9D8B030D-6E8A-4147-A177-3AD203B41FA5}">
                      <a16:colId xmlns:a16="http://schemas.microsoft.com/office/drawing/2014/main" val="1541393743"/>
                    </a:ext>
                  </a:extLst>
                </a:gridCol>
              </a:tblGrid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특정소액암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631620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특정소화기암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100029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3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15</a:t>
                      </a:r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대특정암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</a:t>
                      </a:r>
                      <a:r>
                        <a:rPr lang="ko-KR" altLang="en-US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전이 포함</a:t>
                      </a:r>
                      <a:r>
                        <a:rPr lang="en-US" altLang="ko-KR" sz="1200" b="0" u="none" strike="noStrike" spc="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, C77~C80)</a:t>
                      </a: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7687408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10</a:t>
                      </a:r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대특정암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8407552"/>
                  </a:ext>
                </a:extLst>
              </a:tr>
              <a:tr h="3702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20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</a:t>
                      </a:r>
                      <a:endParaRPr lang="en-US" altLang="ko-KR" sz="12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505" marR="6505" marT="444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4</a:t>
                      </a:r>
                      <a:r>
                        <a:rPr lang="ko-KR" altLang="en-US" sz="120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대고액암</a:t>
                      </a:r>
                      <a:endParaRPr lang="en-US" altLang="ko-KR" sz="120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6505" marR="6505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517444"/>
                  </a:ext>
                </a:extLst>
              </a:tr>
            </a:tbl>
          </a:graphicData>
        </a:graphic>
      </p:graphicFrame>
      <p:sp>
        <p:nvSpPr>
          <p:cNvPr id="24" name="직사각형 23">
            <a:extLst>
              <a:ext uri="{FF2B5EF4-FFF2-40B4-BE49-F238E27FC236}">
                <a16:creationId xmlns:a16="http://schemas.microsoft.com/office/drawing/2014/main" id="{1B4ED1A1-7144-404F-AC64-71FECF48801E}"/>
              </a:ext>
            </a:extLst>
          </p:cNvPr>
          <p:cNvSpPr/>
          <p:nvPr/>
        </p:nvSpPr>
        <p:spPr>
          <a:xfrm>
            <a:off x="9161310" y="3142154"/>
            <a:ext cx="2616745" cy="366314"/>
          </a:xfrm>
          <a:prstGeom prst="rect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solidFill>
                <a:sysClr val="windowText" lastClr="0000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D9555C3B-D0FC-4AB4-91F0-9CF4DD770D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621" t="26196" r="43925" b="59946"/>
          <a:stretch/>
        </p:blipFill>
        <p:spPr>
          <a:xfrm>
            <a:off x="7812801" y="1576090"/>
            <a:ext cx="641705" cy="71404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61FFF815-436E-4C4A-8391-13298706A005}"/>
              </a:ext>
            </a:extLst>
          </p:cNvPr>
          <p:cNvSpPr txBox="1"/>
          <p:nvPr/>
        </p:nvSpPr>
        <p:spPr>
          <a:xfrm>
            <a:off x="6743157" y="6352721"/>
            <a:ext cx="2289900" cy="3089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타사 </a:t>
            </a:r>
            <a:r>
              <a:rPr lang="ko-KR" altLang="en-US" sz="9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상품</a:t>
            </a:r>
            <a:r>
              <a: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공시실 </a:t>
            </a:r>
            <a:r>
              <a:rPr kumimoji="0" lang="ko-KR" altLang="en-US" sz="9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약관참고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(2025.5</a:t>
            </a:r>
            <a:r>
              <a: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월 기준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)</a:t>
            </a:r>
            <a:endParaRPr kumimoji="0" lang="ko-KR" altLang="en-US" sz="9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8430AE4-38AF-4D0E-AC46-E7A628322D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24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56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3352837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통합암주요치료비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출시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44C02DD-D37F-4E30-89D3-29BDC0AAA28C}"/>
              </a:ext>
            </a:extLst>
          </p:cNvPr>
          <p:cNvSpPr txBox="1"/>
          <p:nvPr/>
        </p:nvSpPr>
        <p:spPr>
          <a:xfrm>
            <a:off x="243142" y="703543"/>
            <a:ext cx="11705717" cy="7623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4400" b="1" dirty="0" err="1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통합암주요치료비</a:t>
            </a:r>
            <a:r>
              <a:rPr lang="ko-KR" altLang="en-US" sz="44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  <a:r>
              <a:rPr lang="ko-KR" altLang="en-US" sz="4400" b="1" dirty="0" err="1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보장예시</a:t>
            </a:r>
            <a:endParaRPr lang="en-US" altLang="ko-KR" sz="4400" b="1" dirty="0">
              <a:solidFill>
                <a:schemeClr val="bg1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graphicFrame>
        <p:nvGraphicFramePr>
          <p:cNvPr id="49" name="표 48">
            <a:extLst>
              <a:ext uri="{FF2B5EF4-FFF2-40B4-BE49-F238E27FC236}">
                <a16:creationId xmlns:a16="http://schemas.microsoft.com/office/drawing/2014/main" id="{78C05B27-E148-40B4-AF7C-0B507A52AA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097541"/>
              </p:ext>
            </p:extLst>
          </p:nvPr>
        </p:nvGraphicFramePr>
        <p:xfrm>
          <a:off x="1013109" y="2516537"/>
          <a:ext cx="10187296" cy="40493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9329">
                  <a:extLst>
                    <a:ext uri="{9D8B030D-6E8A-4147-A177-3AD203B41FA5}">
                      <a16:colId xmlns:a16="http://schemas.microsoft.com/office/drawing/2014/main" val="2350384824"/>
                    </a:ext>
                  </a:extLst>
                </a:gridCol>
                <a:gridCol w="2054501">
                  <a:extLst>
                    <a:ext uri="{9D8B030D-6E8A-4147-A177-3AD203B41FA5}">
                      <a16:colId xmlns:a16="http://schemas.microsoft.com/office/drawing/2014/main" val="3336580466"/>
                    </a:ext>
                  </a:extLst>
                </a:gridCol>
                <a:gridCol w="699406">
                  <a:extLst>
                    <a:ext uri="{9D8B030D-6E8A-4147-A177-3AD203B41FA5}">
                      <a16:colId xmlns:a16="http://schemas.microsoft.com/office/drawing/2014/main" val="1781552264"/>
                    </a:ext>
                  </a:extLst>
                </a:gridCol>
                <a:gridCol w="699406">
                  <a:extLst>
                    <a:ext uri="{9D8B030D-6E8A-4147-A177-3AD203B41FA5}">
                      <a16:colId xmlns:a16="http://schemas.microsoft.com/office/drawing/2014/main" val="4199820797"/>
                    </a:ext>
                  </a:extLst>
                </a:gridCol>
                <a:gridCol w="699406">
                  <a:extLst>
                    <a:ext uri="{9D8B030D-6E8A-4147-A177-3AD203B41FA5}">
                      <a16:colId xmlns:a16="http://schemas.microsoft.com/office/drawing/2014/main" val="463417875"/>
                    </a:ext>
                  </a:extLst>
                </a:gridCol>
                <a:gridCol w="699406">
                  <a:extLst>
                    <a:ext uri="{9D8B030D-6E8A-4147-A177-3AD203B41FA5}">
                      <a16:colId xmlns:a16="http://schemas.microsoft.com/office/drawing/2014/main" val="1921468886"/>
                    </a:ext>
                  </a:extLst>
                </a:gridCol>
                <a:gridCol w="699406">
                  <a:extLst>
                    <a:ext uri="{9D8B030D-6E8A-4147-A177-3AD203B41FA5}">
                      <a16:colId xmlns:a16="http://schemas.microsoft.com/office/drawing/2014/main" val="2565188907"/>
                    </a:ext>
                  </a:extLst>
                </a:gridCol>
                <a:gridCol w="699406">
                  <a:extLst>
                    <a:ext uri="{9D8B030D-6E8A-4147-A177-3AD203B41FA5}">
                      <a16:colId xmlns:a16="http://schemas.microsoft.com/office/drawing/2014/main" val="2658798171"/>
                    </a:ext>
                  </a:extLst>
                </a:gridCol>
                <a:gridCol w="699406">
                  <a:extLst>
                    <a:ext uri="{9D8B030D-6E8A-4147-A177-3AD203B41FA5}">
                      <a16:colId xmlns:a16="http://schemas.microsoft.com/office/drawing/2014/main" val="1276983529"/>
                    </a:ext>
                  </a:extLst>
                </a:gridCol>
                <a:gridCol w="699406">
                  <a:extLst>
                    <a:ext uri="{9D8B030D-6E8A-4147-A177-3AD203B41FA5}">
                      <a16:colId xmlns:a16="http://schemas.microsoft.com/office/drawing/2014/main" val="3017059568"/>
                    </a:ext>
                  </a:extLst>
                </a:gridCol>
                <a:gridCol w="699406">
                  <a:extLst>
                    <a:ext uri="{9D8B030D-6E8A-4147-A177-3AD203B41FA5}">
                      <a16:colId xmlns:a16="http://schemas.microsoft.com/office/drawing/2014/main" val="3539715931"/>
                    </a:ext>
                  </a:extLst>
                </a:gridCol>
                <a:gridCol w="699406">
                  <a:extLst>
                    <a:ext uri="{9D8B030D-6E8A-4147-A177-3AD203B41FA5}">
                      <a16:colId xmlns:a16="http://schemas.microsoft.com/office/drawing/2014/main" val="3841236414"/>
                    </a:ext>
                  </a:extLst>
                </a:gridCol>
                <a:gridCol w="699406">
                  <a:extLst>
                    <a:ext uri="{9D8B030D-6E8A-4147-A177-3AD203B41FA5}">
                      <a16:colId xmlns:a16="http://schemas.microsoft.com/office/drawing/2014/main" val="1395574501"/>
                    </a:ext>
                  </a:extLst>
                </a:gridCol>
              </a:tblGrid>
              <a:tr h="1705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세부보장 </a:t>
                      </a:r>
                      <a:r>
                        <a:rPr lang="en-US" altLang="ko-KR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(</a:t>
                      </a:r>
                      <a:r>
                        <a:rPr lang="ko-KR" altLang="en-US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전이포함</a:t>
                      </a:r>
                      <a:r>
                        <a:rPr lang="en-US" altLang="ko-KR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)</a:t>
                      </a:r>
                      <a:endParaRPr lang="ko-KR" altLang="en-US" sz="1050" b="0" i="0" u="none" strike="noStrike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914" marR="5914" marT="5376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대상질병그룹명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59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가입한도</a:t>
                      </a: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</a:t>
                      </a:r>
                      <a:r>
                        <a:rPr lang="ko-KR" altLang="en-US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차년</a:t>
                      </a: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차년</a:t>
                      </a: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3</a:t>
                      </a:r>
                      <a:r>
                        <a:rPr lang="ko-KR" altLang="en-US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차년</a:t>
                      </a: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</a:t>
                      </a:r>
                      <a:r>
                        <a:rPr lang="ko-KR" altLang="en-US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차년</a:t>
                      </a: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</a:t>
                      </a:r>
                      <a:r>
                        <a:rPr lang="ko-KR" altLang="en-US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차년</a:t>
                      </a: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6</a:t>
                      </a:r>
                      <a:r>
                        <a:rPr lang="ko-KR" altLang="en-US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차년</a:t>
                      </a: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7</a:t>
                      </a:r>
                      <a:r>
                        <a:rPr lang="ko-KR" altLang="en-US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차년</a:t>
                      </a: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8</a:t>
                      </a:r>
                      <a:r>
                        <a:rPr lang="ko-KR" altLang="en-US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차년</a:t>
                      </a: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9</a:t>
                      </a:r>
                      <a:r>
                        <a:rPr lang="ko-KR" altLang="en-US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차년</a:t>
                      </a: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10</a:t>
                      </a:r>
                      <a:r>
                        <a:rPr lang="ko-KR" altLang="en-US" sz="105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차년</a:t>
                      </a: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3748552"/>
                  </a:ext>
                </a:extLst>
              </a:tr>
              <a:tr h="2178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</a:t>
                      </a:r>
                      <a:endParaRPr lang="en-US" altLang="ko-KR" sz="105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골</a:t>
                      </a:r>
                      <a:r>
                        <a:rPr lang="en-US" altLang="ko-KR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피부 등 전신부위암</a:t>
                      </a:r>
                      <a:endParaRPr lang="en-US" altLang="ko-KR" sz="105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spc="0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</a:t>
                      </a:r>
                      <a:r>
                        <a:rPr lang="ko-KR" altLang="en-US" sz="1050" b="1" i="0" u="none" strike="noStrike" spc="0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천</a:t>
                      </a:r>
                      <a:endParaRPr lang="en-US" altLang="ko-KR" sz="1050" b="1" i="0" u="none" strike="noStrike" spc="0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50" b="1" i="0" u="none" strike="noStrike" spc="0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50" b="1" i="0" u="none" strike="noStrike" spc="0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50" b="1" i="0" u="none" strike="noStrike" spc="0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50" b="1" i="0" u="none" strike="noStrike" spc="0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50" b="1" i="0" u="none" strike="noStrike" spc="0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50" b="1" i="0" u="none" strike="noStrike" spc="0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50" b="1" i="0" u="none" strike="noStrike" spc="0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50" b="1" i="0" u="none" strike="noStrike" spc="0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50" b="1" i="0" u="none" strike="noStrike" spc="0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50" b="1" i="0" u="none" strike="noStrike" spc="0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4468839"/>
                  </a:ext>
                </a:extLst>
              </a:tr>
              <a:tr h="30847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endParaRPr lang="en-US" altLang="ko-KR" sz="105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유방</a:t>
                      </a:r>
                      <a:r>
                        <a:rPr lang="en-US" altLang="ko-KR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비뇨기관</a:t>
                      </a:r>
                      <a:r>
                        <a:rPr lang="en-US" altLang="ko-KR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05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부신암</a:t>
                      </a:r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및 내분비선암</a:t>
                      </a:r>
                      <a:endParaRPr lang="en-US" altLang="ko-KR" sz="1050" b="0" i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2</a:t>
                      </a: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천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7153957"/>
                  </a:ext>
                </a:extLst>
              </a:tr>
              <a:tr h="2178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3</a:t>
                      </a:r>
                      <a:endParaRPr lang="en-US" altLang="ko-KR" sz="105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생식기암</a:t>
                      </a:r>
                      <a:endParaRPr lang="en-US" altLang="ko-KR" sz="105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2</a:t>
                      </a: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천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666806"/>
                  </a:ext>
                </a:extLst>
              </a:tr>
              <a:tr h="2178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</a:t>
                      </a:r>
                      <a:endParaRPr lang="en-US" altLang="ko-KR" sz="105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두경부암</a:t>
                      </a:r>
                      <a:endParaRPr lang="en-US" altLang="ko-KR" sz="105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2</a:t>
                      </a: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천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068875"/>
                  </a:ext>
                </a:extLst>
              </a:tr>
              <a:tr h="30847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</a:t>
                      </a:r>
                      <a:endParaRPr lang="en-US" altLang="ko-KR" sz="105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위암 및 식도암</a:t>
                      </a:r>
                      <a:endParaRPr lang="en-US" altLang="ko-KR" sz="105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2</a:t>
                      </a: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천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위암 전이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+</a:t>
                      </a:r>
                      <a:r>
                        <a:rPr kumimoji="0" lang="ko-KR" altLang="en-US" sz="105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암수술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위암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위암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위암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위암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위암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0722381"/>
                  </a:ext>
                </a:extLst>
              </a:tr>
              <a:tr h="30847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6</a:t>
                      </a:r>
                      <a:endParaRPr lang="en-US" altLang="ko-KR" sz="105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소장</a:t>
                      </a:r>
                      <a:r>
                        <a:rPr lang="en-US" altLang="ko-KR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대장</a:t>
                      </a:r>
                      <a:r>
                        <a:rPr lang="en-US" altLang="ko-KR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05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항문암</a:t>
                      </a:r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및 </a:t>
                      </a:r>
                      <a:r>
                        <a:rPr lang="ko-KR" altLang="en-US" sz="105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기타암</a:t>
                      </a:r>
                      <a:endParaRPr lang="en-US" altLang="ko-KR" sz="105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2</a:t>
                      </a: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천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대장암 수술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대장암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대장암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대장암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대장암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대장암 완치</a:t>
                      </a: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(</a:t>
                      </a: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치료종결</a:t>
                      </a: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)</a:t>
                      </a:r>
                    </a:p>
                  </a:txBody>
                  <a:tcPr marL="5914" marR="5914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3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48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3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48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3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48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3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48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59906"/>
                  </a:ext>
                </a:extLst>
              </a:tr>
              <a:tr h="30847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7</a:t>
                      </a:r>
                      <a:endParaRPr lang="en-US" altLang="ko-KR" sz="105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간</a:t>
                      </a:r>
                      <a:r>
                        <a:rPr lang="en-US" altLang="ko-KR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담낭</a:t>
                      </a:r>
                      <a:r>
                        <a:rPr lang="en-US" altLang="ko-KR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05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담도암</a:t>
                      </a:r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및 췌장암</a:t>
                      </a:r>
                      <a:endParaRPr lang="en-US" altLang="ko-KR" sz="105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2</a:t>
                      </a: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천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간암</a:t>
                      </a: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 </a:t>
                      </a: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전이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 </a:t>
                      </a: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간암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간암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간암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간암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항암치료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간암 완치</a:t>
                      </a: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(</a:t>
                      </a: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치료종결</a:t>
                      </a: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)</a:t>
                      </a:r>
                    </a:p>
                  </a:txBody>
                  <a:tcPr marL="5914" marR="5914" marT="44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3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48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3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48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1197600"/>
                  </a:ext>
                </a:extLst>
              </a:tr>
              <a:tr h="2178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8</a:t>
                      </a:r>
                      <a:endParaRPr lang="en-US" altLang="ko-KR" sz="105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흉곽내 기관</a:t>
                      </a:r>
                      <a:r>
                        <a:rPr lang="en-US" altLang="ko-KR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·</a:t>
                      </a:r>
                      <a:r>
                        <a:rPr lang="ko-KR" altLang="en-US" sz="105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중피성암</a:t>
                      </a:r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및 연조직암</a:t>
                      </a:r>
                      <a:endParaRPr lang="en-US" altLang="ko-KR" sz="105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2</a:t>
                      </a: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천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536700"/>
                  </a:ext>
                </a:extLst>
              </a:tr>
              <a:tr h="2178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9</a:t>
                      </a:r>
                      <a:endParaRPr lang="en-US" altLang="ko-KR" sz="105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u="none" strike="noStrike" spc="0" dirty="0" err="1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뇌암</a:t>
                      </a:r>
                      <a:r>
                        <a:rPr lang="ko-KR" altLang="en-US" sz="1050" b="0" u="none" strike="noStrike" spc="0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및 중추신경계통암</a:t>
                      </a:r>
                      <a:endParaRPr lang="en-US" altLang="ko-KR" sz="1050" b="0" u="none" strike="noStrike" spc="0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2</a:t>
                      </a: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천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184499"/>
                  </a:ext>
                </a:extLst>
              </a:tr>
              <a:tr h="2178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그룹</a:t>
                      </a:r>
                      <a:r>
                        <a:rPr lang="en-US" altLang="ko-KR" sz="105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10</a:t>
                      </a:r>
                      <a:endParaRPr lang="en-US" altLang="ko-KR" sz="105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0" u="none" strike="noStrike" spc="0" dirty="0" err="1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혈액암</a:t>
                      </a:r>
                      <a:endParaRPr lang="en-US" altLang="ko-KR" sz="1050" b="0" u="none" strike="noStrike" spc="0" dirty="0"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2</a:t>
                      </a:r>
                      <a:r>
                        <a:rPr kumimoji="0" lang="ko-KR" altLang="en-US" sz="105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uLnTx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Helvetica"/>
                          <a:sym typeface="KoPubWorld돋움체 Bold"/>
                        </a:rPr>
                        <a:t>천</a:t>
                      </a: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05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3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3074279"/>
                  </a:ext>
                </a:extLst>
              </a:tr>
              <a:tr h="74020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spc="0" dirty="0" err="1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통합암주요치료비</a:t>
                      </a:r>
                      <a:endParaRPr lang="en-US" altLang="ko-KR" sz="1600" b="0" i="0" u="none" strike="noStrike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(</a:t>
                      </a:r>
                      <a:r>
                        <a:rPr lang="ko-KR" altLang="en-US" sz="16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상급종합병원</a:t>
                      </a:r>
                      <a:r>
                        <a:rPr lang="en-US" altLang="ko-KR" sz="16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/</a:t>
                      </a:r>
                      <a:r>
                        <a:rPr lang="ko-KR" altLang="en-US" sz="1600" b="0" i="0" u="none" strike="noStrike" spc="0" dirty="0" err="1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국립암센터</a:t>
                      </a:r>
                      <a:r>
                        <a:rPr lang="en-US" altLang="ko-KR" sz="16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)</a:t>
                      </a:r>
                    </a:p>
                    <a:p>
                      <a:pPr algn="ctr" fontAlgn="ctr"/>
                      <a:r>
                        <a:rPr lang="ko-KR" altLang="en-US" sz="18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합산 </a:t>
                      </a:r>
                      <a:r>
                        <a:rPr lang="en-US" altLang="ko-KR" sz="18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3</a:t>
                      </a:r>
                      <a:r>
                        <a:rPr lang="ko-KR" altLang="en-US" sz="18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억</a:t>
                      </a:r>
                      <a:r>
                        <a:rPr lang="en-US" altLang="ko-KR" sz="18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8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800" b="0" i="0" u="none" strike="noStrike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914" marR="5914" marT="5376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5376" marR="5376" marT="59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400" b="1" i="0" u="none" strike="noStrike" kern="0" cap="none" spc="-150" normalizeH="0" baseline="0" noProof="0" dirty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uLnTx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Helvetica"/>
                        <a:sym typeface="KoPubWorld돋움체 Bold"/>
                      </a:endParaRPr>
                    </a:p>
                  </a:txBody>
                  <a:tcPr marL="5376" marR="5376" marT="59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</a:t>
                      </a:r>
                      <a:r>
                        <a:rPr lang="ko-KR" altLang="en-US" sz="24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2400" b="0" i="0" u="none" strike="noStrike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</a:t>
                      </a:r>
                      <a:r>
                        <a:rPr lang="ko-KR" altLang="en-US" sz="24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2400" b="0" i="0" u="none" strike="noStrike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6</a:t>
                      </a:r>
                      <a:r>
                        <a:rPr lang="ko-KR" altLang="en-US" sz="24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2400" b="0" i="0" u="none" strike="noStrike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</a:t>
                      </a:r>
                      <a:r>
                        <a:rPr lang="ko-KR" altLang="en-US" sz="24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2400" b="0" i="0" u="none" strike="noStrike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</a:t>
                      </a:r>
                      <a:r>
                        <a:rPr lang="ko-KR" altLang="en-US" sz="24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2400" b="0" i="0" u="none" strike="noStrike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2688342"/>
                  </a:ext>
                </a:extLst>
              </a:tr>
              <a:tr h="49682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spc="0" dirty="0" err="1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상급종합병원암주요치료비</a:t>
                      </a:r>
                      <a:endParaRPr lang="ko-KR" altLang="en-US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  <a:p>
                      <a:pPr algn="ctr" fontAlgn="ctr"/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합산 </a:t>
                      </a:r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억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100584" marR="100584" marT="41564" marB="41564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</a:t>
                      </a:r>
                      <a:r>
                        <a:rPr lang="ko-KR" altLang="en-US" sz="1400" b="0" i="0" u="none" strike="noStrike" spc="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천</a:t>
                      </a:r>
                      <a:endParaRPr lang="en-US" altLang="ko-KR" sz="1400" b="0" i="0" u="none" strike="noStrike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5376" marR="5376" marT="3672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28609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98F26DF4-53C1-42F4-8267-7EFC1B978618}"/>
              </a:ext>
            </a:extLst>
          </p:cNvPr>
          <p:cNvSpPr/>
          <p:nvPr/>
        </p:nvSpPr>
        <p:spPr>
          <a:xfrm>
            <a:off x="5590275" y="5283451"/>
            <a:ext cx="3508822" cy="741256"/>
          </a:xfrm>
          <a:prstGeom prst="rect">
            <a:avLst/>
          </a:prstGeom>
          <a:noFill/>
          <a:ln w="38100" cap="flat">
            <a:solidFill>
              <a:srgbClr val="CF4A4B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solidFill>
                <a:srgbClr val="E4007F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B1AB4D01-7096-4EE8-B56B-919A58ACA5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901025"/>
              </p:ext>
            </p:extLst>
          </p:nvPr>
        </p:nvGraphicFramePr>
        <p:xfrm>
          <a:off x="3508583" y="1448820"/>
          <a:ext cx="7433940" cy="802762"/>
        </p:xfrm>
        <a:graphic>
          <a:graphicData uri="http://schemas.openxmlformats.org/drawingml/2006/table">
            <a:tbl>
              <a:tblPr/>
              <a:tblGrid>
                <a:gridCol w="2388712">
                  <a:extLst>
                    <a:ext uri="{9D8B030D-6E8A-4147-A177-3AD203B41FA5}">
                      <a16:colId xmlns:a16="http://schemas.microsoft.com/office/drawing/2014/main" val="2744395306"/>
                    </a:ext>
                  </a:extLst>
                </a:gridCol>
                <a:gridCol w="5045228">
                  <a:extLst>
                    <a:ext uri="{9D8B030D-6E8A-4147-A177-3AD203B41FA5}">
                      <a16:colId xmlns:a16="http://schemas.microsoft.com/office/drawing/2014/main" val="3112092407"/>
                    </a:ext>
                  </a:extLst>
                </a:gridCol>
              </a:tblGrid>
              <a:tr h="80276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통합암주요치료비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27270" marR="27270" marT="9558" marB="9558" anchor="ctr">
                    <a:lnL w="317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피보험자가 보험기간 중 암보장개시일 </a:t>
                      </a:r>
                      <a:r>
                        <a:rPr lang="ko-KR" altLang="en-US" sz="900" kern="0" spc="0" dirty="0" err="1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이후에‘통합암’으로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 최초 </a:t>
                      </a:r>
                      <a:r>
                        <a:rPr lang="ko-KR" altLang="en-US" sz="900" kern="0" spc="0" dirty="0" err="1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진단확정된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 후 진단확정일을 포함하여</a:t>
                      </a: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10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년 이내에 </a:t>
                      </a:r>
                      <a:r>
                        <a:rPr lang="ko-KR" altLang="en-US" sz="900" kern="0" spc="0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상급종합병원 또는 </a:t>
                      </a:r>
                      <a:r>
                        <a:rPr lang="ko-KR" altLang="en-US" sz="900" kern="0" spc="0" dirty="0" err="1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국립암센터</a:t>
                      </a:r>
                      <a:r>
                        <a:rPr lang="ko-KR" altLang="en-US" sz="900" kern="0" spc="0" dirty="0" err="1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에서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 </a:t>
                      </a:r>
                      <a:r>
                        <a:rPr lang="ko-KR" altLang="en-US" sz="900" kern="0" spc="0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암 주요치료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를 받았을 경우</a:t>
                      </a:r>
                    </a:p>
                    <a:p>
                      <a:pPr marL="0" marR="0" indent="0" algn="ctr" fontAlgn="base" latinLnBrk="1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(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다만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세부보장별 진단확정일 기준 연간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1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회에 한함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3127" marR="83127" marT="41564" marB="41564" anchor="ctr">
                    <a:lnL w="317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9070815"/>
                  </a:ext>
                </a:extLst>
              </a:tr>
            </a:tbl>
          </a:graphicData>
        </a:graphic>
      </p:graphicFrame>
      <p:grpSp>
        <p:nvGrpSpPr>
          <p:cNvPr id="16" name="그룹 15">
            <a:extLst>
              <a:ext uri="{FF2B5EF4-FFF2-40B4-BE49-F238E27FC236}">
                <a16:creationId xmlns:a16="http://schemas.microsoft.com/office/drawing/2014/main" id="{E22F49FF-94F0-49FC-A26B-56E4B156A2AD}"/>
              </a:ext>
            </a:extLst>
          </p:cNvPr>
          <p:cNvGrpSpPr/>
          <p:nvPr/>
        </p:nvGrpSpPr>
        <p:grpSpPr>
          <a:xfrm>
            <a:off x="1196976" y="1398312"/>
            <a:ext cx="2640793" cy="1059912"/>
            <a:chOff x="1525060" y="2145250"/>
            <a:chExt cx="2182473" cy="963556"/>
          </a:xfrm>
          <a:solidFill>
            <a:schemeClr val="bg1"/>
          </a:solidFill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B7A18C75-C345-46E8-B205-26DB3347C1D2}"/>
                </a:ext>
              </a:extLst>
            </p:cNvPr>
            <p:cNvSpPr/>
            <p:nvPr/>
          </p:nvSpPr>
          <p:spPr>
            <a:xfrm>
              <a:off x="1599956" y="2145250"/>
              <a:ext cx="2107577" cy="78432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44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3" name="화살표: 아래쪽 12">
              <a:extLst>
                <a:ext uri="{FF2B5EF4-FFF2-40B4-BE49-F238E27FC236}">
                  <a16:creationId xmlns:a16="http://schemas.microsoft.com/office/drawing/2014/main" id="{0D9E7EEB-5563-4947-B39B-B63B183E7D29}"/>
                </a:ext>
              </a:extLst>
            </p:cNvPr>
            <p:cNvSpPr/>
            <p:nvPr/>
          </p:nvSpPr>
          <p:spPr>
            <a:xfrm>
              <a:off x="1525060" y="2792855"/>
              <a:ext cx="327013" cy="315951"/>
            </a:xfrm>
            <a:prstGeom prst="downArrow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36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80DEF11-13C6-4FB5-98D2-2E703CEE0855}"/>
              </a:ext>
            </a:extLst>
          </p:cNvPr>
          <p:cNvSpPr txBox="1"/>
          <p:nvPr/>
        </p:nvSpPr>
        <p:spPr>
          <a:xfrm>
            <a:off x="1217796" y="1523428"/>
            <a:ext cx="2643341" cy="582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*</a:t>
            </a:r>
            <a:r>
              <a:rPr kumimoji="0" lang="ko-KR" altLang="en-US" sz="1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대장암</a:t>
            </a:r>
            <a:r>
              <a:rPr kumimoji="0" lang="en-US" altLang="ko-KR" sz="1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(</a:t>
            </a:r>
            <a:r>
              <a:rPr kumimoji="0" lang="ko-KR" altLang="en-US" sz="1400" b="0" i="0" u="none" strike="noStrike" cap="none" spc="0" normalizeH="0" baseline="0" dirty="0" err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원발</a:t>
            </a:r>
            <a:r>
              <a:rPr lang="en-US" altLang="ko-KR" sz="1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)-&gt;</a:t>
            </a:r>
            <a:r>
              <a:rPr lang="ko-KR" altLang="en-US" sz="1400" dirty="0">
                <a:solidFill>
                  <a:srgbClr val="FFFF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간암전이</a:t>
            </a:r>
            <a:r>
              <a:rPr lang="en-US" altLang="ko-KR" sz="1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-&gt;</a:t>
            </a: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1400" dirty="0">
                <a:solidFill>
                  <a:srgbClr val="FFFF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위암전이</a:t>
            </a:r>
            <a:r>
              <a:rPr lang="ko-KR" altLang="en-US" sz="1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발생 </a:t>
            </a:r>
            <a:r>
              <a:rPr lang="en-US" altLang="ko-KR" sz="1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&amp; </a:t>
            </a:r>
            <a:r>
              <a:rPr lang="ko-KR" altLang="en-US" sz="1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치료 </a:t>
            </a:r>
            <a:r>
              <a:rPr lang="ko-KR" altLang="en-US" sz="1400" dirty="0" err="1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보장예시</a:t>
            </a:r>
            <a:endParaRPr kumimoji="0" lang="ko-KR" altLang="en-US" sz="1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sym typeface="맑은 고딕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7A73232C-D0B3-4C13-AF66-F01B8EEC321A}"/>
              </a:ext>
            </a:extLst>
          </p:cNvPr>
          <p:cNvGrpSpPr/>
          <p:nvPr/>
        </p:nvGrpSpPr>
        <p:grpSpPr>
          <a:xfrm>
            <a:off x="4232966" y="3310293"/>
            <a:ext cx="671594" cy="556726"/>
            <a:chOff x="4362061" y="3719084"/>
            <a:chExt cx="671594" cy="556726"/>
          </a:xfrm>
          <a:solidFill>
            <a:srgbClr val="19243A"/>
          </a:solidFill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8CB45797-3C36-4F82-B7F2-7DD22CD9CEE5}"/>
                </a:ext>
              </a:extLst>
            </p:cNvPr>
            <p:cNvSpPr/>
            <p:nvPr/>
          </p:nvSpPr>
          <p:spPr>
            <a:xfrm>
              <a:off x="4362061" y="3719084"/>
              <a:ext cx="671594" cy="35500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000" dirty="0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해당 시점</a:t>
              </a:r>
              <a:endParaRPr lang="en-US" altLang="ko-KR" sz="10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1000" dirty="0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후 </a:t>
              </a:r>
              <a:r>
                <a:rPr lang="en-US" altLang="ko-KR" sz="1000" dirty="0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10</a:t>
              </a:r>
              <a:r>
                <a:rPr lang="ko-KR" altLang="en-US" sz="1000" dirty="0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</a:t>
              </a:r>
              <a:endParaRPr lang="en-US" altLang="ko-KR" sz="10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7" name="화살표: 아래쪽 26">
              <a:extLst>
                <a:ext uri="{FF2B5EF4-FFF2-40B4-BE49-F238E27FC236}">
                  <a16:creationId xmlns:a16="http://schemas.microsoft.com/office/drawing/2014/main" id="{DB19F55A-6BF8-493E-901F-9B6434B9142B}"/>
                </a:ext>
              </a:extLst>
            </p:cNvPr>
            <p:cNvSpPr/>
            <p:nvPr/>
          </p:nvSpPr>
          <p:spPr>
            <a:xfrm>
              <a:off x="4512835" y="4038432"/>
              <a:ext cx="327013" cy="237378"/>
            </a:xfrm>
            <a:prstGeom prst="downArrow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701221E8-5E29-42B9-9E34-0F151120250A}"/>
              </a:ext>
            </a:extLst>
          </p:cNvPr>
          <p:cNvSpPr/>
          <p:nvPr/>
        </p:nvSpPr>
        <p:spPr>
          <a:xfrm>
            <a:off x="5638538" y="4890312"/>
            <a:ext cx="671594" cy="355003"/>
          </a:xfrm>
          <a:prstGeom prst="rect">
            <a:avLst/>
          </a:prstGeom>
          <a:solidFill>
            <a:srgbClr val="19243A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0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해당 시점</a:t>
            </a:r>
            <a:endParaRPr lang="en-US" altLang="ko-KR" sz="1000" dirty="0">
              <a:solidFill>
                <a:srgbClr val="FFFF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sz="10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후 </a:t>
            </a:r>
            <a:r>
              <a:rPr lang="en-US" altLang="ko-KR" sz="10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10</a:t>
            </a:r>
            <a:r>
              <a:rPr lang="ko-KR" altLang="en-US" sz="10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년</a:t>
            </a:r>
            <a:endParaRPr lang="en-US" altLang="ko-KR" sz="1000" dirty="0">
              <a:solidFill>
                <a:srgbClr val="FFFF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9" name="화살표: 아래쪽 28">
            <a:extLst>
              <a:ext uri="{FF2B5EF4-FFF2-40B4-BE49-F238E27FC236}">
                <a16:creationId xmlns:a16="http://schemas.microsoft.com/office/drawing/2014/main" id="{DE751BC4-A6F8-47D8-BC7B-45DC88E19DB6}"/>
              </a:ext>
            </a:extLst>
          </p:cNvPr>
          <p:cNvSpPr/>
          <p:nvPr/>
        </p:nvSpPr>
        <p:spPr>
          <a:xfrm rot="10800000">
            <a:off x="5789312" y="4671774"/>
            <a:ext cx="327013" cy="237378"/>
          </a:xfrm>
          <a:prstGeom prst="downArrow">
            <a:avLst/>
          </a:prstGeom>
          <a:solidFill>
            <a:srgbClr val="19243A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solidFill>
                <a:sysClr val="windowText" lastClr="0000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BFA4553B-845D-4C9C-9D65-CB31EA74B8F5}"/>
              </a:ext>
            </a:extLst>
          </p:cNvPr>
          <p:cNvGrpSpPr/>
          <p:nvPr/>
        </p:nvGrpSpPr>
        <p:grpSpPr>
          <a:xfrm>
            <a:off x="7012582" y="2972951"/>
            <a:ext cx="671594" cy="556726"/>
            <a:chOff x="7012583" y="2972951"/>
            <a:chExt cx="671594" cy="556726"/>
          </a:xfrm>
        </p:grpSpPr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F7203B94-5B47-459A-932C-18DAC0A5829F}"/>
                </a:ext>
              </a:extLst>
            </p:cNvPr>
            <p:cNvSpPr/>
            <p:nvPr/>
          </p:nvSpPr>
          <p:spPr>
            <a:xfrm>
              <a:off x="7012583" y="2972951"/>
              <a:ext cx="671594" cy="355003"/>
            </a:xfrm>
            <a:prstGeom prst="rect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000" dirty="0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해당 시점</a:t>
              </a:r>
              <a:endParaRPr lang="en-US" altLang="ko-KR" sz="10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1000" dirty="0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후 </a:t>
              </a:r>
              <a:r>
                <a:rPr lang="en-US" altLang="ko-KR" sz="1000" dirty="0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10</a:t>
              </a:r>
              <a:r>
                <a:rPr lang="ko-KR" altLang="en-US" sz="1000" dirty="0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</a:t>
              </a:r>
              <a:endParaRPr lang="en-US" altLang="ko-KR" sz="10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38" name="화살표: 아래쪽 37">
              <a:extLst>
                <a:ext uri="{FF2B5EF4-FFF2-40B4-BE49-F238E27FC236}">
                  <a16:creationId xmlns:a16="http://schemas.microsoft.com/office/drawing/2014/main" id="{8EEBF235-70E6-420E-96D4-34C6C716F8D3}"/>
                </a:ext>
              </a:extLst>
            </p:cNvPr>
            <p:cNvSpPr/>
            <p:nvPr/>
          </p:nvSpPr>
          <p:spPr>
            <a:xfrm>
              <a:off x="7163357" y="3292299"/>
              <a:ext cx="327013" cy="237378"/>
            </a:xfrm>
            <a:prstGeom prst="downArrow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391BA9E-8167-45A5-9BA8-D4D6934638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25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54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4396392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비급여치료보장 특약 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3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종 출시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1585E1E7-1986-4E32-BEDC-16F54AFECD86}"/>
              </a:ext>
            </a:extLst>
          </p:cNvPr>
          <p:cNvGraphicFramePr>
            <a:graphicFrameLocks noGrp="1"/>
          </p:cNvGraphicFramePr>
          <p:nvPr/>
        </p:nvGraphicFramePr>
        <p:xfrm>
          <a:off x="1516993" y="1830821"/>
          <a:ext cx="9039720" cy="294341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51260">
                  <a:extLst>
                    <a:ext uri="{9D8B030D-6E8A-4147-A177-3AD203B41FA5}">
                      <a16:colId xmlns:a16="http://schemas.microsoft.com/office/drawing/2014/main" val="3900011531"/>
                    </a:ext>
                  </a:extLst>
                </a:gridCol>
                <a:gridCol w="1497115">
                  <a:extLst>
                    <a:ext uri="{9D8B030D-6E8A-4147-A177-3AD203B41FA5}">
                      <a16:colId xmlns:a16="http://schemas.microsoft.com/office/drawing/2014/main" val="2364640783"/>
                    </a:ext>
                  </a:extLst>
                </a:gridCol>
                <a:gridCol w="1497115">
                  <a:extLst>
                    <a:ext uri="{9D8B030D-6E8A-4147-A177-3AD203B41FA5}">
                      <a16:colId xmlns:a16="http://schemas.microsoft.com/office/drawing/2014/main" val="2556918278"/>
                    </a:ext>
                  </a:extLst>
                </a:gridCol>
                <a:gridCol w="1497115">
                  <a:extLst>
                    <a:ext uri="{9D8B030D-6E8A-4147-A177-3AD203B41FA5}">
                      <a16:colId xmlns:a16="http://schemas.microsoft.com/office/drawing/2014/main" val="1212280175"/>
                    </a:ext>
                  </a:extLst>
                </a:gridCol>
                <a:gridCol w="1497115">
                  <a:extLst>
                    <a:ext uri="{9D8B030D-6E8A-4147-A177-3AD203B41FA5}">
                      <a16:colId xmlns:a16="http://schemas.microsoft.com/office/drawing/2014/main" val="2828392915"/>
                    </a:ext>
                  </a:extLst>
                </a:gridCol>
              </a:tblGrid>
              <a:tr h="23050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특약명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(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당사기준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)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급여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solidFill>
                            <a:srgbClr val="FFFFFF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비급여</a:t>
                      </a:r>
                      <a:endParaRPr lang="ko-KR" alt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957934"/>
                  </a:ext>
                </a:extLst>
              </a:tr>
              <a:tr h="2305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 err="1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일부본인부담금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solidFill>
                            <a:srgbClr val="FFFFFF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전액</a:t>
                      </a:r>
                      <a:br>
                        <a:rPr lang="ko-KR" altLang="en-US" sz="1200" u="none" strike="noStrike" dirty="0">
                          <a:solidFill>
                            <a:srgbClr val="FFFFFF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</a:br>
                      <a:r>
                        <a:rPr lang="ko-KR" altLang="en-US" sz="1200" u="none" strike="noStrike" dirty="0">
                          <a:solidFill>
                            <a:srgbClr val="FFFFFF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본인부담</a:t>
                      </a:r>
                      <a:endParaRPr lang="ko-KR" altLang="en-US" sz="1200" b="0" i="0" u="none" strike="noStrike" dirty="0">
                        <a:solidFill>
                          <a:srgbClr val="FFFFFF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967050"/>
                  </a:ext>
                </a:extLst>
              </a:tr>
              <a:tr h="2305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본인부담금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공단부담금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5572917"/>
                  </a:ext>
                </a:extLst>
              </a:tr>
              <a:tr h="23050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통합항암약물방사선치료비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extLst>
                  <a:ext uri="{0D108BD9-81ED-4DB2-BD59-A6C34878D82A}">
                    <a16:rowId xmlns:a16="http://schemas.microsoft.com/office/drawing/2014/main" val="4074658077"/>
                  </a:ext>
                </a:extLst>
              </a:tr>
              <a:tr h="23050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항암약물치료비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extLst>
                  <a:ext uri="{0D108BD9-81ED-4DB2-BD59-A6C34878D82A}">
                    <a16:rowId xmlns:a16="http://schemas.microsoft.com/office/drawing/2014/main" val="3060654548"/>
                  </a:ext>
                </a:extLst>
              </a:tr>
              <a:tr h="23050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항암방사선치료비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extLst>
                  <a:ext uri="{0D108BD9-81ED-4DB2-BD59-A6C34878D82A}">
                    <a16:rowId xmlns:a16="http://schemas.microsoft.com/office/drawing/2014/main" val="1753160677"/>
                  </a:ext>
                </a:extLst>
              </a:tr>
              <a:tr h="23050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통합암주요치료비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extLst>
                  <a:ext uri="{0D108BD9-81ED-4DB2-BD59-A6C34878D82A}">
                    <a16:rowId xmlns:a16="http://schemas.microsoft.com/office/drawing/2014/main" val="496012576"/>
                  </a:ext>
                </a:extLst>
              </a:tr>
              <a:tr h="23050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암주요치료비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extLst>
                  <a:ext uri="{0D108BD9-81ED-4DB2-BD59-A6C34878D82A}">
                    <a16:rowId xmlns:a16="http://schemas.microsoft.com/office/drawing/2014/main" val="739570507"/>
                  </a:ext>
                </a:extLst>
              </a:tr>
              <a:tr h="23050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 err="1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상급종합병원암주요치료비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extLst>
                  <a:ext uri="{0D108BD9-81ED-4DB2-BD59-A6C34878D82A}">
                    <a16:rowId xmlns:a16="http://schemas.microsoft.com/office/drawing/2014/main" val="3419791981"/>
                  </a:ext>
                </a:extLst>
              </a:tr>
              <a:tr h="23050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solidFill>
                            <a:srgbClr val="FFFFFF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하이클래스 암주요치료비</a:t>
                      </a:r>
                      <a:endParaRPr lang="ko-KR" altLang="en-US" sz="1600" b="0" i="0" u="none" strike="noStrike" dirty="0">
                        <a:solidFill>
                          <a:srgbClr val="FFFFFF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X</a:t>
                      </a:r>
                      <a:endParaRPr lang="en-US" sz="1200" b="0" i="0" u="none" strike="noStrike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400" b="0" i="0" u="none" strike="noStrike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400" b="0" i="0" u="none" strike="noStrike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extLst>
                  <a:ext uri="{0D108BD9-81ED-4DB2-BD59-A6C34878D82A}">
                    <a16:rowId xmlns:a16="http://schemas.microsoft.com/office/drawing/2014/main" val="172210279"/>
                  </a:ext>
                </a:extLst>
              </a:tr>
              <a:tr h="23050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solidFill>
                            <a:srgbClr val="FFFFFF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하이클래스 항암약물치료비</a:t>
                      </a:r>
                      <a:endParaRPr lang="ko-KR" altLang="en-US" sz="1600" b="0" i="0" u="none" strike="noStrike" dirty="0">
                        <a:solidFill>
                          <a:srgbClr val="FFFFFF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X</a:t>
                      </a:r>
                      <a:endParaRPr lang="en-US" sz="1200" b="0" i="0" u="none" strike="noStrike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400" b="0" i="0" u="none" strike="noStrike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400" b="0" i="0" u="none" strike="noStrike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extLst>
                  <a:ext uri="{0D108BD9-81ED-4DB2-BD59-A6C34878D82A}">
                    <a16:rowId xmlns:a16="http://schemas.microsoft.com/office/drawing/2014/main" val="2542842063"/>
                  </a:ext>
                </a:extLst>
              </a:tr>
              <a:tr h="23050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solidFill>
                            <a:srgbClr val="FFFFFF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하이클래스 </a:t>
                      </a:r>
                      <a:r>
                        <a:rPr lang="ko-KR" altLang="en-US" sz="1600" u="none" strike="noStrike" dirty="0" err="1">
                          <a:solidFill>
                            <a:srgbClr val="FFFFFF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표적항암약물허가치료비</a:t>
                      </a:r>
                      <a:endParaRPr lang="ko-KR" altLang="en-US" sz="1600" b="0" i="0" u="none" strike="noStrike" dirty="0">
                        <a:solidFill>
                          <a:srgbClr val="FFFFFF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X</a:t>
                      </a:r>
                      <a:endParaRPr lang="en-US" sz="1200" b="0" i="0" u="none" strike="noStrike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400" b="0" i="0" u="none" strike="noStrike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ko-KR" altLang="en-US" sz="1400" b="0" i="0" u="none" strike="noStrike" dirty="0">
                        <a:solidFill>
                          <a:srgbClr val="FF3399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10478" marB="0" anchor="ctr"/>
                </a:tc>
                <a:extLst>
                  <a:ext uri="{0D108BD9-81ED-4DB2-BD59-A6C34878D82A}">
                    <a16:rowId xmlns:a16="http://schemas.microsoft.com/office/drawing/2014/main" val="186916645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884D358-E3A1-4BBF-967E-AB4514316B47}"/>
              </a:ext>
            </a:extLst>
          </p:cNvPr>
          <p:cNvSpPr txBox="1"/>
          <p:nvPr/>
        </p:nvSpPr>
        <p:spPr>
          <a:xfrm>
            <a:off x="3076669" y="1454084"/>
            <a:ext cx="6038662" cy="3858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암으로 진단받고</a:t>
            </a:r>
            <a:r>
              <a:rPr kumimoji="0" lang="en-US" altLang="ko-KR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, </a:t>
            </a:r>
            <a:r>
              <a:rPr lang="ko-KR" altLang="en-US" sz="14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치료</a:t>
            </a:r>
            <a:r>
              <a:rPr lang="en-US" altLang="ko-KR" sz="14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14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수술</a:t>
            </a:r>
            <a:r>
              <a:rPr lang="en-US" altLang="ko-KR" sz="14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,</a:t>
            </a:r>
            <a:r>
              <a:rPr lang="ko-KR" altLang="en-US" sz="14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항암약물</a:t>
            </a:r>
            <a:r>
              <a:rPr lang="en-US" altLang="ko-KR" sz="14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,</a:t>
            </a:r>
            <a:r>
              <a:rPr lang="ko-KR" altLang="en-US" sz="14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항암방사선</a:t>
            </a:r>
            <a:r>
              <a:rPr lang="en-US" altLang="ko-KR" sz="14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or </a:t>
            </a:r>
            <a:r>
              <a:rPr lang="ko-KR" altLang="en-US" sz="14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표적치료</a:t>
            </a:r>
            <a:r>
              <a:rPr lang="en-US" altLang="ko-KR" sz="14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</a:t>
            </a:r>
            <a:r>
              <a:rPr lang="ko-KR" altLang="en-US" sz="14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를 받았다면</a:t>
            </a:r>
            <a:r>
              <a:rPr lang="en-US" altLang="ko-KR" sz="14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  <a:endParaRPr kumimoji="0" lang="ko-KR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sym typeface="맑은 고딕"/>
            </a:endParaRPr>
          </a:p>
        </p:txBody>
      </p:sp>
      <p:pic>
        <p:nvPicPr>
          <p:cNvPr id="48" name="그림 47">
            <a:extLst>
              <a:ext uri="{FF2B5EF4-FFF2-40B4-BE49-F238E27FC236}">
                <a16:creationId xmlns:a16="http://schemas.microsoft.com/office/drawing/2014/main" id="{031FA49C-56A0-4E99-BA7E-472C4D0202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84" y="3735707"/>
            <a:ext cx="832145" cy="828104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6675CE01-E3CC-4A2C-83AD-705C156C562D}"/>
              </a:ext>
            </a:extLst>
          </p:cNvPr>
          <p:cNvSpPr/>
          <p:nvPr/>
        </p:nvSpPr>
        <p:spPr>
          <a:xfrm>
            <a:off x="7572079" y="3997431"/>
            <a:ext cx="2986100" cy="772260"/>
          </a:xfrm>
          <a:prstGeom prst="rect">
            <a:avLst/>
          </a:prstGeom>
          <a:noFill/>
          <a:ln w="38100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solidFill>
                <a:sysClr val="windowText" lastClr="0000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180384F-4F1A-427D-83AB-9EEF359F2EF6}"/>
              </a:ext>
            </a:extLst>
          </p:cNvPr>
          <p:cNvSpPr txBox="1"/>
          <p:nvPr/>
        </p:nvSpPr>
        <p:spPr>
          <a:xfrm>
            <a:off x="747071" y="6066542"/>
            <a:ext cx="10697859" cy="5397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높은 비급여치료 비용에 더 높은 한도로 완벽히 대비하세요</a:t>
            </a:r>
            <a:r>
              <a:rPr kumimoji="0" lang="en-US" altLang="ko-KR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!</a:t>
            </a:r>
            <a:endParaRPr kumimoji="0" lang="ko-KR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sym typeface="맑은 고딕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BC8D3C72-3ECF-44A4-BA5D-AFC98A1E802B}"/>
              </a:ext>
            </a:extLst>
          </p:cNvPr>
          <p:cNvSpPr/>
          <p:nvPr/>
        </p:nvSpPr>
        <p:spPr>
          <a:xfrm>
            <a:off x="1006328" y="5079501"/>
            <a:ext cx="3129497" cy="1009549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 err="1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다빈치로봇암수술</a:t>
            </a:r>
            <a:endParaRPr lang="en-US" altLang="ko-KR" sz="28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[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비급여</a:t>
            </a:r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]</a:t>
            </a:r>
            <a:endParaRPr lang="ko-KR" altLang="en-US" sz="2000" dirty="0"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AEE1767D-95F7-4358-81A7-AD30ACFAA08E}"/>
              </a:ext>
            </a:extLst>
          </p:cNvPr>
          <p:cNvSpPr/>
          <p:nvPr/>
        </p:nvSpPr>
        <p:spPr>
          <a:xfrm>
            <a:off x="4477460" y="5068743"/>
            <a:ext cx="3129497" cy="1009549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 err="1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표적항암</a:t>
            </a:r>
            <a:r>
              <a:rPr lang="en-US" altLang="ko-KR" sz="2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/</a:t>
            </a:r>
            <a:r>
              <a:rPr lang="ko-KR" altLang="en-US" sz="2800" dirty="0" err="1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면역항암</a:t>
            </a:r>
            <a:endParaRPr lang="en-US" altLang="ko-KR" sz="28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[</a:t>
            </a:r>
            <a:r>
              <a:rPr lang="ko-KR" altLang="en-US" sz="20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전액본인부담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 급여</a:t>
            </a:r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/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비급여</a:t>
            </a:r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]</a:t>
            </a:r>
            <a:endParaRPr lang="ko-KR" altLang="en-US" sz="2000" dirty="0"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id="{C4B3CB56-167B-4377-9998-95EDF282DA23}"/>
              </a:ext>
            </a:extLst>
          </p:cNvPr>
          <p:cNvSpPr/>
          <p:nvPr/>
        </p:nvSpPr>
        <p:spPr>
          <a:xfrm>
            <a:off x="7948592" y="5068743"/>
            <a:ext cx="3129497" cy="1009549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중입자치료</a:t>
            </a:r>
            <a:endParaRPr lang="en-US" altLang="ko-KR" sz="28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[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비급여</a:t>
            </a:r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]</a:t>
            </a:r>
            <a:endParaRPr lang="ko-KR" altLang="en-US" sz="2000" dirty="0"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104984-4918-4480-9814-2FF0D45349D2}"/>
              </a:ext>
            </a:extLst>
          </p:cNvPr>
          <p:cNvSpPr txBox="1"/>
          <p:nvPr/>
        </p:nvSpPr>
        <p:spPr>
          <a:xfrm>
            <a:off x="1021615" y="4790392"/>
            <a:ext cx="4124487" cy="3858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[</a:t>
            </a:r>
            <a:r>
              <a:rPr kumimoji="0" lang="ko-KR" altLang="en-US" sz="14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대표적인 </a:t>
            </a:r>
            <a:r>
              <a:rPr kumimoji="0" lang="ko-KR" altLang="en-US" sz="1400" b="0" i="0" u="none" strike="noStrike" cap="none" spc="0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전액본인부담</a:t>
            </a:r>
            <a:r>
              <a:rPr kumimoji="0" lang="ko-KR" altLang="en-US" sz="14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 </a:t>
            </a:r>
            <a:r>
              <a:rPr lang="en-US" altLang="ko-KR" sz="1400" dirty="0">
                <a:solidFill>
                  <a:srgbClr val="7030A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&amp; </a:t>
            </a:r>
            <a:r>
              <a:rPr lang="ko-KR" altLang="en-US" sz="1400" dirty="0">
                <a:solidFill>
                  <a:srgbClr val="7030A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비급여치료 예시</a:t>
            </a:r>
            <a:r>
              <a:rPr lang="en-US" altLang="ko-KR" sz="1400" dirty="0">
                <a:solidFill>
                  <a:srgbClr val="7030A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endParaRPr kumimoji="0" lang="ko-KR" altLang="en-US" sz="1400" b="0" i="0" u="none" strike="noStrike" cap="none" spc="0" normalizeH="0" baseline="0" dirty="0">
              <a:ln>
                <a:noFill/>
              </a:ln>
              <a:solidFill>
                <a:srgbClr val="7030A0"/>
              </a:solidFill>
              <a:effectLst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sym typeface="맑은 고딕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D881C3-7FB0-4BA3-BE73-52B20D3AE7D3}"/>
              </a:ext>
            </a:extLst>
          </p:cNvPr>
          <p:cNvSpPr txBox="1"/>
          <p:nvPr/>
        </p:nvSpPr>
        <p:spPr>
          <a:xfrm>
            <a:off x="775220" y="828234"/>
            <a:ext cx="10641561" cy="7623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비급여 암치료보장 </a:t>
            </a:r>
            <a:r>
              <a:rPr lang="ko-KR" altLang="en-US" sz="4400" b="1" dirty="0">
                <a:solidFill>
                  <a:srgbClr val="00B0F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하이클래스</a:t>
            </a:r>
            <a:r>
              <a:rPr lang="ko-KR" altLang="en-US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특약 </a:t>
            </a:r>
            <a:r>
              <a:rPr lang="en-US" altLang="ko-KR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3</a:t>
            </a:r>
            <a:r>
              <a:rPr lang="ko-KR" altLang="en-US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종 출시</a:t>
            </a:r>
            <a:r>
              <a:rPr lang="en-US" altLang="ko-KR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33C58A4-00B6-4DF2-BED1-382E0C810D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26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19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4396392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비급여치료보장 특약 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3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종 출시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D6E58E78-83B2-4A71-A51A-B688823D8ABE}"/>
              </a:ext>
            </a:extLst>
          </p:cNvPr>
          <p:cNvGrpSpPr/>
          <p:nvPr/>
        </p:nvGrpSpPr>
        <p:grpSpPr>
          <a:xfrm>
            <a:off x="136819" y="1252593"/>
            <a:ext cx="7467675" cy="4690037"/>
            <a:chOff x="136819" y="1069709"/>
            <a:chExt cx="7467675" cy="4690037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B2F9CE6-42A9-4145-9A77-4571AD937072}"/>
                </a:ext>
              </a:extLst>
            </p:cNvPr>
            <p:cNvSpPr txBox="1"/>
            <p:nvPr/>
          </p:nvSpPr>
          <p:spPr>
            <a:xfrm>
              <a:off x="618927" y="4594635"/>
              <a:ext cx="1346051" cy="3160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914400" hangingPunct="0"/>
              <a:r>
                <a:rPr lang="en-US" altLang="ko-KR" sz="15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&lt;10</a:t>
              </a:r>
              <a:r>
                <a:rPr lang="ko-KR" altLang="en-US" sz="15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회 </a:t>
              </a:r>
              <a:r>
                <a:rPr lang="ko-KR" altLang="en-US" sz="1500" dirty="0" err="1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치료시</a:t>
              </a:r>
              <a:r>
                <a:rPr lang="en-US" altLang="ko-KR" sz="15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&gt;</a:t>
              </a:r>
            </a:p>
          </p:txBody>
        </p: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25990EB8-BC02-449C-94BF-5E2F0FFA761F}"/>
                </a:ext>
              </a:extLst>
            </p:cNvPr>
            <p:cNvGrpSpPr/>
            <p:nvPr/>
          </p:nvGrpSpPr>
          <p:grpSpPr>
            <a:xfrm>
              <a:off x="136819" y="1069709"/>
              <a:ext cx="7467675" cy="4690037"/>
              <a:chOff x="2460474" y="1048195"/>
              <a:chExt cx="7467675" cy="4690037"/>
            </a:xfrm>
          </p:grpSpPr>
          <p:grpSp>
            <p:nvGrpSpPr>
              <p:cNvPr id="2" name="그룹 1">
                <a:extLst>
                  <a:ext uri="{FF2B5EF4-FFF2-40B4-BE49-F238E27FC236}">
                    <a16:creationId xmlns:a16="http://schemas.microsoft.com/office/drawing/2014/main" id="{63776B1D-20D9-4997-BF0E-9512DA4F611D}"/>
                  </a:ext>
                </a:extLst>
              </p:cNvPr>
              <p:cNvGrpSpPr/>
              <p:nvPr/>
            </p:nvGrpSpPr>
            <p:grpSpPr>
              <a:xfrm>
                <a:off x="2481617" y="1916815"/>
                <a:ext cx="7347584" cy="2328069"/>
                <a:chOff x="2481617" y="2164242"/>
                <a:chExt cx="7347584" cy="2328069"/>
              </a:xfrm>
            </p:grpSpPr>
            <p:sp>
              <p:nvSpPr>
                <p:cNvPr id="27" name="직사각형 26">
                  <a:extLst>
                    <a:ext uri="{FF2B5EF4-FFF2-40B4-BE49-F238E27FC236}">
                      <a16:creationId xmlns:a16="http://schemas.microsoft.com/office/drawing/2014/main" id="{6316E081-78AC-4D89-92DE-5155CDC62006}"/>
                    </a:ext>
                  </a:extLst>
                </p:cNvPr>
                <p:cNvSpPr/>
                <p:nvPr/>
              </p:nvSpPr>
              <p:spPr>
                <a:xfrm>
                  <a:off x="2481617" y="3791532"/>
                  <a:ext cx="2205667" cy="658404"/>
                </a:xfrm>
                <a:prstGeom prst="rect">
                  <a:avLst/>
                </a:prstGeom>
                <a:solidFill>
                  <a:srgbClr val="7030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 sz="900"/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EEA212DA-A621-439B-9469-F60304BCB92F}"/>
                    </a:ext>
                  </a:extLst>
                </p:cNvPr>
                <p:cNvSpPr txBox="1"/>
                <p:nvPr/>
              </p:nvSpPr>
              <p:spPr>
                <a:xfrm>
                  <a:off x="2762536" y="3924232"/>
                  <a:ext cx="1615440" cy="39300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2201" tIns="42201" rIns="42201" bIns="42201" numCol="1" spcCol="38100" rtlCol="0" anchor="t">
                  <a:spAutoFit/>
                </a:bodyPr>
                <a:lstStyle/>
                <a:p>
                  <a:pPr algn="ctr" defTabSz="914400" hangingPunct="0"/>
                  <a:r>
                    <a:rPr lang="ko-KR" altLang="en-US" sz="2000" dirty="0">
                      <a:solidFill>
                        <a:srgbClr val="FFFFFF"/>
                      </a:solidFill>
                      <a:latin typeface="배달의민족 도현" panose="020B0600000101010101" pitchFamily="50" charset="-127"/>
                      <a:ea typeface="배달의민족 도현" panose="020B0600000101010101" pitchFamily="50" charset="-127"/>
                    </a:rPr>
                    <a:t>표적항암치료</a:t>
                  </a:r>
                  <a:endParaRPr lang="en-US" altLang="ko-KR" sz="2000" dirty="0">
                    <a:solidFill>
                      <a:srgbClr val="FFFFFF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endParaRPr>
                </a:p>
              </p:txBody>
            </p:sp>
            <p:sp>
              <p:nvSpPr>
                <p:cNvPr id="29" name="직사각형 28">
                  <a:extLst>
                    <a:ext uri="{FF2B5EF4-FFF2-40B4-BE49-F238E27FC236}">
                      <a16:creationId xmlns:a16="http://schemas.microsoft.com/office/drawing/2014/main" id="{547E562C-01E7-4897-85D7-A74DF4286D03}"/>
                    </a:ext>
                  </a:extLst>
                </p:cNvPr>
                <p:cNvSpPr/>
                <p:nvPr/>
              </p:nvSpPr>
              <p:spPr>
                <a:xfrm>
                  <a:off x="5032952" y="3791532"/>
                  <a:ext cx="2242115" cy="658404"/>
                </a:xfrm>
                <a:prstGeom prst="rect">
                  <a:avLst/>
                </a:prstGeom>
                <a:solidFill>
                  <a:srgbClr val="7030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 sz="900"/>
                </a:p>
              </p:txBody>
            </p: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5B31EEC2-FF56-46CD-8DBC-23AAEF498A38}"/>
                    </a:ext>
                  </a:extLst>
                </p:cNvPr>
                <p:cNvSpPr txBox="1"/>
                <p:nvPr/>
              </p:nvSpPr>
              <p:spPr>
                <a:xfrm>
                  <a:off x="5360926" y="3921581"/>
                  <a:ext cx="1615440" cy="39300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2201" tIns="42201" rIns="42201" bIns="42201" numCol="1" spcCol="38100" rtlCol="0" anchor="t">
                  <a:spAutoFit/>
                </a:bodyPr>
                <a:lstStyle/>
                <a:p>
                  <a:pPr algn="ctr" defTabSz="914400" hangingPunct="0"/>
                  <a:r>
                    <a:rPr lang="ko-KR" altLang="en-US" sz="2000" dirty="0">
                      <a:solidFill>
                        <a:srgbClr val="FFFFFF"/>
                      </a:solidFill>
                      <a:latin typeface="배달의민족 도현" panose="020B0600000101010101" pitchFamily="50" charset="-127"/>
                      <a:ea typeface="배달의민족 도현" panose="020B0600000101010101" pitchFamily="50" charset="-127"/>
                    </a:rPr>
                    <a:t>중입자치료</a:t>
                  </a:r>
                  <a:endParaRPr lang="en-US" altLang="ko-KR" sz="2000" dirty="0">
                    <a:solidFill>
                      <a:srgbClr val="FFFFFF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endParaRPr>
                </a:p>
              </p:txBody>
            </p:sp>
            <p:sp>
              <p:nvSpPr>
                <p:cNvPr id="31" name="직사각형 30">
                  <a:extLst>
                    <a:ext uri="{FF2B5EF4-FFF2-40B4-BE49-F238E27FC236}">
                      <a16:creationId xmlns:a16="http://schemas.microsoft.com/office/drawing/2014/main" id="{6DA11F01-F155-4E6D-9252-74D5781DF1A2}"/>
                    </a:ext>
                  </a:extLst>
                </p:cNvPr>
                <p:cNvSpPr/>
                <p:nvPr/>
              </p:nvSpPr>
              <p:spPr>
                <a:xfrm>
                  <a:off x="7620734" y="3791532"/>
                  <a:ext cx="2208467" cy="658404"/>
                </a:xfrm>
                <a:prstGeom prst="rect">
                  <a:avLst/>
                </a:prstGeom>
                <a:solidFill>
                  <a:srgbClr val="7030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ko-KR" altLang="en-US" sz="900"/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CAD1EC4E-D68C-4786-A9EC-168D6E9CF876}"/>
                    </a:ext>
                  </a:extLst>
                </p:cNvPr>
                <p:cNvSpPr txBox="1"/>
                <p:nvPr/>
              </p:nvSpPr>
              <p:spPr>
                <a:xfrm>
                  <a:off x="7930042" y="3791532"/>
                  <a:ext cx="1615440" cy="700779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2201" tIns="42201" rIns="42201" bIns="42201" numCol="1" spcCol="38100" rtlCol="0" anchor="t">
                  <a:spAutoFit/>
                </a:bodyPr>
                <a:lstStyle/>
                <a:p>
                  <a:pPr algn="ctr" defTabSz="914400" hangingPunct="0"/>
                  <a:r>
                    <a:rPr lang="ko-KR" altLang="en-US" sz="2000" dirty="0">
                      <a:solidFill>
                        <a:srgbClr val="FFFFFF"/>
                      </a:solidFill>
                      <a:latin typeface="배달의민족 도현" panose="020B0600000101010101" pitchFamily="50" charset="-127"/>
                      <a:ea typeface="배달의민족 도현" panose="020B0600000101010101" pitchFamily="50" charset="-127"/>
                    </a:rPr>
                    <a:t>다빈치로봇</a:t>
                  </a:r>
                  <a:endParaRPr lang="en-US" altLang="ko-KR" sz="2000" dirty="0">
                    <a:solidFill>
                      <a:srgbClr val="FFFFFF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endParaRPr>
                </a:p>
                <a:p>
                  <a:pPr algn="ctr" defTabSz="914400" hangingPunct="0"/>
                  <a:r>
                    <a:rPr lang="ko-KR" altLang="en-US" sz="2000" dirty="0" err="1">
                      <a:solidFill>
                        <a:srgbClr val="FFFFFF"/>
                      </a:solidFill>
                      <a:latin typeface="배달의민족 도현" panose="020B0600000101010101" pitchFamily="50" charset="-127"/>
                      <a:ea typeface="배달의민족 도현" panose="020B0600000101010101" pitchFamily="50" charset="-127"/>
                    </a:rPr>
                    <a:t>암수술</a:t>
                  </a:r>
                  <a:endParaRPr lang="en-US" altLang="ko-KR" sz="2000" dirty="0">
                    <a:solidFill>
                      <a:srgbClr val="FFFFFF"/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endParaRPr>
                </a:p>
              </p:txBody>
            </p:sp>
            <p:pic>
              <p:nvPicPr>
                <p:cNvPr id="33" name="그림 32">
                  <a:extLst>
                    <a:ext uri="{FF2B5EF4-FFF2-40B4-BE49-F238E27FC236}">
                      <a16:creationId xmlns:a16="http://schemas.microsoft.com/office/drawing/2014/main" id="{14D1A93F-DE44-4D35-A1DE-C2D6A62FA9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620734" y="2208265"/>
                  <a:ext cx="2208467" cy="1472311"/>
                </a:xfrm>
                <a:prstGeom prst="rect">
                  <a:avLst/>
                </a:prstGeom>
              </p:spPr>
            </p:pic>
            <p:pic>
              <p:nvPicPr>
                <p:cNvPr id="34" name="그림 33">
                  <a:extLst>
                    <a:ext uri="{FF2B5EF4-FFF2-40B4-BE49-F238E27FC236}">
                      <a16:creationId xmlns:a16="http://schemas.microsoft.com/office/drawing/2014/main" id="{6129D0D3-162E-46D7-8681-5F470B775C5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55176" t="8823" r="4163" b="6176"/>
                <a:stretch/>
              </p:blipFill>
              <p:spPr>
                <a:xfrm>
                  <a:off x="5032952" y="2173695"/>
                  <a:ext cx="2242115" cy="1541451"/>
                </a:xfrm>
                <a:prstGeom prst="rect">
                  <a:avLst/>
                </a:prstGeom>
              </p:spPr>
            </p:pic>
            <p:pic>
              <p:nvPicPr>
                <p:cNvPr id="35" name="그림 34">
                  <a:extLst>
                    <a:ext uri="{FF2B5EF4-FFF2-40B4-BE49-F238E27FC236}">
                      <a16:creationId xmlns:a16="http://schemas.microsoft.com/office/drawing/2014/main" id="{9CDDCAEC-1C19-4B2E-ADCB-DCFF603603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481617" y="2164242"/>
                  <a:ext cx="2205667" cy="1560356"/>
                </a:xfrm>
                <a:prstGeom prst="rect">
                  <a:avLst/>
                </a:prstGeom>
              </p:spPr>
            </p:pic>
          </p:grp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A1C20C2E-0F45-4104-ACB1-413863C49F67}"/>
                  </a:ext>
                </a:extLst>
              </p:cNvPr>
              <p:cNvSpPr txBox="1"/>
              <p:nvPr/>
            </p:nvSpPr>
            <p:spPr>
              <a:xfrm>
                <a:off x="2481617" y="1048195"/>
                <a:ext cx="7425391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4500" dirty="0">
                    <a:solidFill>
                      <a:srgbClr val="00B0F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대표적 암 비급여 치료비용</a:t>
                </a:r>
                <a:endParaRPr lang="en-US" altLang="ko-KR" sz="4500" dirty="0">
                  <a:solidFill>
                    <a:srgbClr val="00B0F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7CC26273-E17D-4215-8A6C-3FCB2D85B55B}"/>
                  </a:ext>
                </a:extLst>
              </p:cNvPr>
              <p:cNvSpPr txBox="1"/>
              <p:nvPr/>
            </p:nvSpPr>
            <p:spPr>
              <a:xfrm>
                <a:off x="5140084" y="4219988"/>
                <a:ext cx="1938507" cy="515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750" dirty="0">
                    <a:solidFill>
                      <a:srgbClr val="FF00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5</a:t>
                </a:r>
                <a:r>
                  <a:rPr lang="ko-KR" altLang="en-US" sz="2750" dirty="0">
                    <a:solidFill>
                      <a:srgbClr val="FF00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천</a:t>
                </a:r>
                <a:r>
                  <a:rPr lang="en-US" altLang="ko-KR" sz="2750" dirty="0">
                    <a:solidFill>
                      <a:srgbClr val="FF00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~1</a:t>
                </a:r>
                <a:r>
                  <a:rPr lang="ko-KR" altLang="en-US" sz="2750" dirty="0">
                    <a:solidFill>
                      <a:srgbClr val="FF00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억</a:t>
                </a:r>
                <a:endParaRPr lang="en-US" altLang="ko-KR" sz="2750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1E14BAB0-DCBB-40A9-B2E2-DC9FB62EA9A4}"/>
                  </a:ext>
                </a:extLst>
              </p:cNvPr>
              <p:cNvSpPr txBox="1"/>
              <p:nvPr/>
            </p:nvSpPr>
            <p:spPr>
              <a:xfrm>
                <a:off x="2627476" y="4216873"/>
                <a:ext cx="1938507" cy="515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750" dirty="0">
                    <a:solidFill>
                      <a:srgbClr val="FF00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2</a:t>
                </a:r>
                <a:r>
                  <a:rPr lang="ko-KR" altLang="en-US" sz="2750" dirty="0">
                    <a:solidFill>
                      <a:srgbClr val="FF00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천</a:t>
                </a:r>
                <a:r>
                  <a:rPr lang="en-US" altLang="ko-KR" sz="2750" dirty="0">
                    <a:solidFill>
                      <a:srgbClr val="FF00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~1</a:t>
                </a:r>
                <a:r>
                  <a:rPr lang="ko-KR" altLang="en-US" sz="2750" dirty="0">
                    <a:solidFill>
                      <a:srgbClr val="FF00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억</a:t>
                </a:r>
                <a:endParaRPr lang="en-US" altLang="ko-KR" sz="2750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C096A8CC-1995-4464-BABE-90E727DDA14C}"/>
                  </a:ext>
                </a:extLst>
              </p:cNvPr>
              <p:cNvSpPr txBox="1"/>
              <p:nvPr/>
            </p:nvSpPr>
            <p:spPr>
              <a:xfrm>
                <a:off x="7734195" y="4228403"/>
                <a:ext cx="1938507" cy="515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750" dirty="0">
                    <a:solidFill>
                      <a:srgbClr val="FF00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1</a:t>
                </a:r>
                <a:r>
                  <a:rPr lang="ko-KR" altLang="en-US" sz="2750" dirty="0">
                    <a:solidFill>
                      <a:srgbClr val="FF00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천</a:t>
                </a:r>
                <a:r>
                  <a:rPr lang="en-US" altLang="ko-KR" sz="2750" dirty="0">
                    <a:solidFill>
                      <a:srgbClr val="FF00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~2</a:t>
                </a:r>
                <a:r>
                  <a:rPr lang="ko-KR" altLang="en-US" sz="2750" dirty="0">
                    <a:solidFill>
                      <a:srgbClr val="FF0000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천</a:t>
                </a:r>
                <a:endParaRPr lang="en-US" altLang="ko-KR" sz="2750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endParaRPr>
              </a:p>
            </p:txBody>
          </p:sp>
          <p:sp>
            <p:nvSpPr>
              <p:cNvPr id="41" name="사각형: 둥근 모서리 40">
                <a:extLst>
                  <a:ext uri="{FF2B5EF4-FFF2-40B4-BE49-F238E27FC236}">
                    <a16:creationId xmlns:a16="http://schemas.microsoft.com/office/drawing/2014/main" id="{0074B1B2-E0F7-4AF2-9B48-7FB618FE0E04}"/>
                  </a:ext>
                </a:extLst>
              </p:cNvPr>
              <p:cNvSpPr/>
              <p:nvPr/>
            </p:nvSpPr>
            <p:spPr>
              <a:xfrm>
                <a:off x="2513893" y="4858541"/>
                <a:ext cx="7347584" cy="879691"/>
              </a:xfrm>
              <a:prstGeom prst="roundRect">
                <a:avLst/>
              </a:prstGeom>
              <a:solidFill>
                <a:srgbClr val="FF3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900"/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697FC409-E1C4-42FA-B2BF-B360E5785FA1}"/>
                  </a:ext>
                </a:extLst>
              </p:cNvPr>
              <p:cNvSpPr txBox="1"/>
              <p:nvPr/>
            </p:nvSpPr>
            <p:spPr>
              <a:xfrm>
                <a:off x="2460474" y="4935981"/>
                <a:ext cx="7467675" cy="669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3750" dirty="0">
                    <a:solidFill>
                      <a:srgbClr val="FFFF00"/>
                    </a:solidFill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신 치료기술</a:t>
                </a:r>
                <a:r>
                  <a:rPr lang="en-US" altLang="ko-KR" sz="3750" dirty="0">
                    <a:solidFill>
                      <a:srgbClr val="FFFF00"/>
                    </a:solidFill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=</a:t>
                </a:r>
                <a:r>
                  <a:rPr lang="ko-KR" altLang="en-US" sz="3750" dirty="0">
                    <a:solidFill>
                      <a:srgbClr val="FFFF00"/>
                    </a:solidFill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고액치료비</a:t>
                </a:r>
                <a:r>
                  <a:rPr lang="en-US" altLang="ko-KR" sz="3750" dirty="0">
                    <a:solidFill>
                      <a:srgbClr val="FFFF00"/>
                    </a:solidFill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+</a:t>
                </a:r>
                <a:r>
                  <a:rPr lang="ko-KR" altLang="en-US" sz="3750" dirty="0">
                    <a:solidFill>
                      <a:srgbClr val="FFFF00"/>
                    </a:solidFill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비급여</a:t>
                </a:r>
                <a:endParaRPr lang="en-US" altLang="ko-KR" sz="3750" dirty="0">
                  <a:solidFill>
                    <a:srgbClr val="FFFF00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</p:grpSp>
      </p:grpSp>
      <p:pic>
        <p:nvPicPr>
          <p:cNvPr id="45" name="그림 44">
            <a:extLst>
              <a:ext uri="{FF2B5EF4-FFF2-40B4-BE49-F238E27FC236}">
                <a16:creationId xmlns:a16="http://schemas.microsoft.com/office/drawing/2014/main" id="{9B4BB33C-4B2D-4256-8313-E8889143244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000" t="11301"/>
          <a:stretch/>
        </p:blipFill>
        <p:spPr>
          <a:xfrm>
            <a:off x="9963250" y="1571487"/>
            <a:ext cx="2131329" cy="4614130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D0046AE6-CEA7-4572-BA12-E2D971563E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301" r="50000"/>
          <a:stretch/>
        </p:blipFill>
        <p:spPr>
          <a:xfrm>
            <a:off x="7706172" y="1557199"/>
            <a:ext cx="2131328" cy="4614130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C419B57D-0EA2-46DC-8E4E-DA6EED87838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88219"/>
          <a:stretch/>
        </p:blipFill>
        <p:spPr>
          <a:xfrm>
            <a:off x="7706172" y="1003235"/>
            <a:ext cx="4262657" cy="612834"/>
          </a:xfrm>
          <a:prstGeom prst="rect">
            <a:avLst/>
          </a:prstGeom>
        </p:spPr>
      </p:pic>
      <p:sp>
        <p:nvSpPr>
          <p:cNvPr id="52" name="직사각형 51">
            <a:extLst>
              <a:ext uri="{FF2B5EF4-FFF2-40B4-BE49-F238E27FC236}">
                <a16:creationId xmlns:a16="http://schemas.microsoft.com/office/drawing/2014/main" id="{E603760A-D481-40D4-97EF-EDAAA308C816}"/>
              </a:ext>
            </a:extLst>
          </p:cNvPr>
          <p:cNvSpPr/>
          <p:nvPr/>
        </p:nvSpPr>
        <p:spPr>
          <a:xfrm>
            <a:off x="7906767" y="1804256"/>
            <a:ext cx="1930400" cy="105038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02170AFF-4B97-47B1-8D3A-846308646138}"/>
              </a:ext>
            </a:extLst>
          </p:cNvPr>
          <p:cNvSpPr/>
          <p:nvPr/>
        </p:nvSpPr>
        <p:spPr>
          <a:xfrm>
            <a:off x="7906767" y="3351755"/>
            <a:ext cx="1930400" cy="21408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A93F3BFD-8ECA-42ED-87C1-C8B363A05904}"/>
              </a:ext>
            </a:extLst>
          </p:cNvPr>
          <p:cNvSpPr/>
          <p:nvPr/>
        </p:nvSpPr>
        <p:spPr>
          <a:xfrm>
            <a:off x="7906767" y="3670769"/>
            <a:ext cx="1930400" cy="31689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21AA67B1-B491-4F64-A33A-34E6AA9488DB}"/>
              </a:ext>
            </a:extLst>
          </p:cNvPr>
          <p:cNvSpPr/>
          <p:nvPr/>
        </p:nvSpPr>
        <p:spPr>
          <a:xfrm>
            <a:off x="7919471" y="4369342"/>
            <a:ext cx="1930400" cy="25574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B94F1063-B32C-42DE-BC79-EC88FCF3675D}"/>
              </a:ext>
            </a:extLst>
          </p:cNvPr>
          <p:cNvSpPr/>
          <p:nvPr/>
        </p:nvSpPr>
        <p:spPr>
          <a:xfrm>
            <a:off x="7906767" y="4797513"/>
            <a:ext cx="1930400" cy="46676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FB2B1D5D-76ED-4A32-B349-9D739BF8F602}"/>
              </a:ext>
            </a:extLst>
          </p:cNvPr>
          <p:cNvSpPr/>
          <p:nvPr/>
        </p:nvSpPr>
        <p:spPr>
          <a:xfrm>
            <a:off x="7906767" y="5378954"/>
            <a:ext cx="1930400" cy="5286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1B1E97FF-4774-4BCF-859E-5F6961973B4B}"/>
              </a:ext>
            </a:extLst>
          </p:cNvPr>
          <p:cNvSpPr/>
          <p:nvPr/>
        </p:nvSpPr>
        <p:spPr>
          <a:xfrm>
            <a:off x="7919471" y="6034461"/>
            <a:ext cx="1930400" cy="13380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A2F0A75F-9D61-4D25-88B3-EB4E3D60C213}"/>
              </a:ext>
            </a:extLst>
          </p:cNvPr>
          <p:cNvSpPr/>
          <p:nvPr/>
        </p:nvSpPr>
        <p:spPr>
          <a:xfrm>
            <a:off x="9988325" y="1816956"/>
            <a:ext cx="1930400" cy="21408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973DF698-725A-4CC4-B425-08251035221A}"/>
              </a:ext>
            </a:extLst>
          </p:cNvPr>
          <p:cNvSpPr/>
          <p:nvPr/>
        </p:nvSpPr>
        <p:spPr>
          <a:xfrm>
            <a:off x="9975621" y="2157872"/>
            <a:ext cx="1930400" cy="50240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B3659941-2D25-4E5F-95DF-CC2C1FC61072}"/>
              </a:ext>
            </a:extLst>
          </p:cNvPr>
          <p:cNvSpPr/>
          <p:nvPr/>
        </p:nvSpPr>
        <p:spPr>
          <a:xfrm>
            <a:off x="9988325" y="2862679"/>
            <a:ext cx="1930400" cy="22056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D170CAEA-F1A8-42EA-8D5F-73ACC05079EA}"/>
              </a:ext>
            </a:extLst>
          </p:cNvPr>
          <p:cNvSpPr/>
          <p:nvPr/>
        </p:nvSpPr>
        <p:spPr>
          <a:xfrm>
            <a:off x="9988325" y="3354748"/>
            <a:ext cx="1930400" cy="31315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E2562644-9AD9-4C21-A06C-2114ED8F5398}"/>
              </a:ext>
            </a:extLst>
          </p:cNvPr>
          <p:cNvSpPr/>
          <p:nvPr/>
        </p:nvSpPr>
        <p:spPr>
          <a:xfrm>
            <a:off x="9975621" y="4002760"/>
            <a:ext cx="1930400" cy="81380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DC89A09-7B32-4D62-93F0-A90B7B636D03}"/>
              </a:ext>
            </a:extLst>
          </p:cNvPr>
          <p:cNvSpPr txBox="1"/>
          <p:nvPr/>
        </p:nvSpPr>
        <p:spPr>
          <a:xfrm>
            <a:off x="8530013" y="6263920"/>
            <a:ext cx="3515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7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출처 </a:t>
            </a:r>
            <a:r>
              <a:rPr lang="en-US" altLang="ko-KR" sz="7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: 2023</a:t>
            </a:r>
            <a:r>
              <a:rPr lang="ko-KR" altLang="en-US" sz="7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년도 건강보험환자 진료비 실태조사</a:t>
            </a:r>
            <a:r>
              <a:rPr lang="en-US" altLang="ko-KR" sz="7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</a:t>
            </a:r>
            <a:r>
              <a:rPr lang="ko-KR" altLang="en-US" sz="7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국민건강보험공단</a:t>
            </a:r>
            <a:r>
              <a:rPr lang="en-US" altLang="ko-KR" sz="700" dirty="0">
                <a:latin typeface="이사만루체 Light" panose="00000300000000000000" pitchFamily="2" charset="-127"/>
                <a:ea typeface="이사만루체 Light" panose="00000300000000000000" pitchFamily="2" charset="-127"/>
              </a:rPr>
              <a:t>, 2025.1.7</a:t>
            </a:r>
            <a:endParaRPr lang="ko-KR" altLang="en-US" sz="700" dirty="0">
              <a:latin typeface="이사만루체 Light" panose="00000300000000000000" pitchFamily="2" charset="-127"/>
              <a:ea typeface="이사만루체 Light" panose="00000300000000000000" pitchFamily="2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4D2C5A2-B6FF-437D-9552-9519EC69C7B2}"/>
              </a:ext>
            </a:extLst>
          </p:cNvPr>
          <p:cNvSpPr txBox="1"/>
          <p:nvPr/>
        </p:nvSpPr>
        <p:spPr>
          <a:xfrm>
            <a:off x="7816730" y="3496447"/>
            <a:ext cx="4193380" cy="27853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3500" dirty="0">
                <a:solidFill>
                  <a:srgbClr val="00206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중증</a:t>
            </a:r>
            <a:r>
              <a:rPr lang="en-US" altLang="ko-KR" sz="3500" dirty="0">
                <a:solidFill>
                  <a:srgbClr val="00206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/</a:t>
            </a:r>
            <a:r>
              <a:rPr lang="ko-KR" altLang="en-US" sz="3500" dirty="0">
                <a:solidFill>
                  <a:srgbClr val="00206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고액진료비</a:t>
            </a:r>
            <a:endParaRPr lang="en-US" altLang="ko-KR" sz="3500" dirty="0">
              <a:solidFill>
                <a:srgbClr val="00206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r>
              <a:rPr lang="en-US" altLang="ko-KR" sz="3500" dirty="0">
                <a:solidFill>
                  <a:srgbClr val="00206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50</a:t>
            </a:r>
            <a:r>
              <a:rPr lang="ko-KR" altLang="en-US" sz="3500" dirty="0">
                <a:solidFill>
                  <a:srgbClr val="00206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개 질병 중</a:t>
            </a:r>
            <a:endParaRPr lang="en-US" altLang="ko-KR" sz="3500" dirty="0">
              <a:solidFill>
                <a:srgbClr val="00206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endParaRPr lang="en-US" altLang="ko-KR" sz="3500" dirty="0">
              <a:solidFill>
                <a:schemeClr val="accent6">
                  <a:lumMod val="75000"/>
                </a:schemeClr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r>
              <a:rPr lang="ko-KR" altLang="en-US" sz="3500" dirty="0" err="1">
                <a:solidFill>
                  <a:srgbClr val="F50B0C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악성신생물</a:t>
            </a:r>
            <a:endParaRPr lang="en-US" altLang="ko-KR" sz="3500" dirty="0">
              <a:solidFill>
                <a:srgbClr val="F50B0C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r>
              <a:rPr lang="en-US" altLang="ko-KR" sz="3500" dirty="0">
                <a:solidFill>
                  <a:srgbClr val="F50B0C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28</a:t>
            </a:r>
            <a:r>
              <a:rPr lang="ko-KR" altLang="en-US" sz="3500" dirty="0">
                <a:solidFill>
                  <a:srgbClr val="F50B0C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종</a:t>
            </a:r>
            <a:endParaRPr lang="en-US" altLang="ko-KR" sz="3500" dirty="0">
              <a:solidFill>
                <a:srgbClr val="F50B0C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83E7E0D-CFAD-42F3-8302-D2BE8A7489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27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82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4396392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비급여치료보장 특약 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3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종 출시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0EB513B-BFE5-41AF-BF22-4AD113F83276}"/>
              </a:ext>
            </a:extLst>
          </p:cNvPr>
          <p:cNvSpPr txBox="1"/>
          <p:nvPr/>
        </p:nvSpPr>
        <p:spPr>
          <a:xfrm>
            <a:off x="1811320" y="962802"/>
            <a:ext cx="80676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rgbClr val="00206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건강보험 비급여 진료비 현황</a:t>
            </a:r>
            <a:endParaRPr lang="en-US" altLang="ko-KR" sz="4400" dirty="0">
              <a:solidFill>
                <a:srgbClr val="00206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E00A5CB-B123-46EF-949F-283BD85F7DF7}"/>
              </a:ext>
            </a:extLst>
          </p:cNvPr>
          <p:cNvSpPr txBox="1"/>
          <p:nvPr/>
        </p:nvSpPr>
        <p:spPr>
          <a:xfrm>
            <a:off x="3080684" y="5402042"/>
            <a:ext cx="60306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비급여 보장 중요성 </a:t>
            </a:r>
            <a:r>
              <a:rPr lang="en-US" altLang="ko-KR" sz="44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UP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42F2FE8-82E1-4E5F-9142-5774B66BA25F}"/>
              </a:ext>
            </a:extLst>
          </p:cNvPr>
          <p:cNvSpPr txBox="1"/>
          <p:nvPr/>
        </p:nvSpPr>
        <p:spPr>
          <a:xfrm>
            <a:off x="2667777" y="1690269"/>
            <a:ext cx="63547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&lt;</a:t>
            </a:r>
            <a:r>
              <a:rPr lang="ko-KR" altLang="en-US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출처 </a:t>
            </a:r>
            <a:r>
              <a:rPr lang="en-US" altLang="ko-KR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: 2023</a:t>
            </a:r>
            <a:r>
              <a:rPr lang="ko-KR" altLang="en-US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년도 건강보험환자 진료비 실태조사</a:t>
            </a:r>
            <a:r>
              <a:rPr lang="en-US" altLang="ko-KR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, </a:t>
            </a:r>
            <a:r>
              <a:rPr lang="ko-KR" altLang="en-US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국민건강보험공단</a:t>
            </a:r>
            <a:r>
              <a:rPr lang="en-US" altLang="ko-KR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, 2025.1.7&gt;</a:t>
            </a:r>
            <a:endParaRPr lang="ko-KR" altLang="en-US" sz="1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graphicFrame>
        <p:nvGraphicFramePr>
          <p:cNvPr id="50" name="차트 49">
            <a:extLst>
              <a:ext uri="{FF2B5EF4-FFF2-40B4-BE49-F238E27FC236}">
                <a16:creationId xmlns:a16="http://schemas.microsoft.com/office/drawing/2014/main" id="{E97AF027-77F6-4B4E-A0FB-31306F7FF5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9263314"/>
              </p:ext>
            </p:extLst>
          </p:nvPr>
        </p:nvGraphicFramePr>
        <p:xfrm>
          <a:off x="2236769" y="2195634"/>
          <a:ext cx="5610225" cy="2873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E791203D-A86E-40F4-A93F-3357757D59D2}"/>
              </a:ext>
            </a:extLst>
          </p:cNvPr>
          <p:cNvSpPr txBox="1"/>
          <p:nvPr/>
        </p:nvSpPr>
        <p:spPr>
          <a:xfrm>
            <a:off x="8485622" y="3094230"/>
            <a:ext cx="1997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&lt;2016</a:t>
            </a:r>
            <a:r>
              <a:rPr lang="ko-KR" altLang="en-US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년 比 </a:t>
            </a:r>
            <a:r>
              <a:rPr lang="en-US" altLang="ko-KR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2023</a:t>
            </a:r>
            <a:r>
              <a:rPr lang="ko-KR" altLang="en-US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년 기준</a:t>
            </a:r>
            <a:r>
              <a:rPr lang="en-US" altLang="ko-KR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&gt;</a:t>
            </a:r>
            <a:endParaRPr lang="ko-KR" altLang="en-US" sz="1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824E0B-487A-4611-9B2E-D8CEF692D996}"/>
              </a:ext>
            </a:extLst>
          </p:cNvPr>
          <p:cNvSpPr txBox="1"/>
          <p:nvPr/>
        </p:nvSpPr>
        <p:spPr>
          <a:xfrm>
            <a:off x="7696387" y="1912505"/>
            <a:ext cx="927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단위 </a:t>
            </a:r>
            <a:r>
              <a:rPr lang="en-US" altLang="ko-KR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: </a:t>
            </a:r>
            <a:r>
              <a:rPr lang="ko-KR" altLang="en-US" sz="1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조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C0C2760-5C1B-4203-B918-CA44D22C47C9}"/>
              </a:ext>
            </a:extLst>
          </p:cNvPr>
          <p:cNvSpPr txBox="1"/>
          <p:nvPr/>
        </p:nvSpPr>
        <p:spPr>
          <a:xfrm>
            <a:off x="8288341" y="2327791"/>
            <a:ext cx="27162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>
                <a:solidFill>
                  <a:srgbClr val="C0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6.7</a:t>
            </a:r>
            <a:r>
              <a:rPr lang="ko-KR" altLang="en-US" sz="5400" dirty="0">
                <a:solidFill>
                  <a:srgbClr val="C0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조 ↑</a:t>
            </a:r>
            <a:endParaRPr lang="en-US" altLang="ko-KR" sz="5400" dirty="0">
              <a:solidFill>
                <a:srgbClr val="C0000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id="{47DFEFC8-8971-4C4B-8E25-9422DBE08829}"/>
              </a:ext>
            </a:extLst>
          </p:cNvPr>
          <p:cNvSpPr/>
          <p:nvPr/>
        </p:nvSpPr>
        <p:spPr>
          <a:xfrm>
            <a:off x="7077967" y="2384275"/>
            <a:ext cx="755137" cy="2684497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69" name="직사각형 68">
            <a:extLst>
              <a:ext uri="{FF2B5EF4-FFF2-40B4-BE49-F238E27FC236}">
                <a16:creationId xmlns:a16="http://schemas.microsoft.com/office/drawing/2014/main" id="{D801FEF3-8337-444B-BFA6-4259A04EFDCA}"/>
              </a:ext>
            </a:extLst>
          </p:cNvPr>
          <p:cNvSpPr/>
          <p:nvPr/>
        </p:nvSpPr>
        <p:spPr>
          <a:xfrm>
            <a:off x="2265344" y="3047178"/>
            <a:ext cx="755137" cy="2021594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E9C449B-3A02-4A58-9658-302A3D510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28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43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A3E1BAAA-5480-4901-9782-A27D587DA3F7}"/>
              </a:ext>
            </a:extLst>
          </p:cNvPr>
          <p:cNvSpPr/>
          <p:nvPr/>
        </p:nvSpPr>
        <p:spPr>
          <a:xfrm>
            <a:off x="4406658" y="876414"/>
            <a:ext cx="7038271" cy="1110503"/>
          </a:xfrm>
          <a:prstGeom prst="roundRect">
            <a:avLst/>
          </a:prstGeom>
          <a:noFill/>
          <a:ln w="28575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하이클래스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dirty="0" err="1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전액본인부담</a:t>
            </a:r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 급여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비급여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)</a:t>
            </a:r>
          </a:p>
        </p:txBody>
      </p:sp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4396392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비급여치료보장 특약 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3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종 출시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180384F-4F1A-427D-83AB-9EEF359F2EF6}"/>
              </a:ext>
            </a:extLst>
          </p:cNvPr>
          <p:cNvSpPr txBox="1"/>
          <p:nvPr/>
        </p:nvSpPr>
        <p:spPr>
          <a:xfrm>
            <a:off x="747071" y="5856212"/>
            <a:ext cx="10697859" cy="10014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5400" i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가성비 보험료로 고액보장</a:t>
            </a:r>
            <a:r>
              <a:rPr kumimoji="0" lang="ko-KR" altLang="en-US" sz="5400" b="0" i="1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</a:t>
            </a:r>
            <a:r>
              <a:rPr kumimoji="0" lang="en-US" altLang="ko-KR" sz="5400" b="0" i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OK!</a:t>
            </a:r>
            <a:endParaRPr kumimoji="0" lang="ko-KR" altLang="en-US" sz="5400" b="0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FE3BECC2-8358-4BA4-9757-272ABA5ECFD4}"/>
              </a:ext>
            </a:extLst>
          </p:cNvPr>
          <p:cNvGraphicFramePr>
            <a:graphicFrameLocks noGrp="1"/>
          </p:cNvGraphicFramePr>
          <p:nvPr/>
        </p:nvGraphicFramePr>
        <p:xfrm>
          <a:off x="548765" y="2426437"/>
          <a:ext cx="3419983" cy="1639890"/>
        </p:xfrm>
        <a:graphic>
          <a:graphicData uri="http://schemas.openxmlformats.org/drawingml/2006/table">
            <a:tbl>
              <a:tblPr/>
              <a:tblGrid>
                <a:gridCol w="757555">
                  <a:extLst>
                    <a:ext uri="{9D8B030D-6E8A-4147-A177-3AD203B41FA5}">
                      <a16:colId xmlns:a16="http://schemas.microsoft.com/office/drawing/2014/main" val="4279765504"/>
                    </a:ext>
                  </a:extLst>
                </a:gridCol>
                <a:gridCol w="1331214">
                  <a:extLst>
                    <a:ext uri="{9D8B030D-6E8A-4147-A177-3AD203B41FA5}">
                      <a16:colId xmlns:a16="http://schemas.microsoft.com/office/drawing/2014/main" val="3524396155"/>
                    </a:ext>
                  </a:extLst>
                </a:gridCol>
                <a:gridCol w="1331214">
                  <a:extLst>
                    <a:ext uri="{9D8B030D-6E8A-4147-A177-3AD203B41FA5}">
                      <a16:colId xmlns:a16="http://schemas.microsoft.com/office/drawing/2014/main" val="2908525247"/>
                    </a:ext>
                  </a:extLst>
                </a:gridCol>
              </a:tblGrid>
              <a:tr h="433451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8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하이클래스</a:t>
                      </a:r>
                      <a:endParaRPr lang="ko-KR" altLang="en-US" sz="1400" kern="0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8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암주요치료</a:t>
                      </a:r>
                      <a:endParaRPr lang="ko-KR" altLang="en-US" sz="1400" kern="0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보험료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7984714"/>
                  </a:ext>
                </a:extLst>
              </a:tr>
              <a:tr h="23469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16527780" algn="l"/>
                          <a:tab pos="-16019780" algn="l"/>
                          <a:tab pos="-15511780" algn="l"/>
                          <a:tab pos="-15003780" algn="l"/>
                          <a:tab pos="-14495780" algn="l"/>
                          <a:tab pos="-13987780" algn="l"/>
                          <a:tab pos="-13479780" algn="l"/>
                          <a:tab pos="508000" algn="l"/>
                          <a:tab pos="1016000" algn="l"/>
                          <a:tab pos="1524000" algn="l"/>
                          <a:tab pos="2032000" algn="l"/>
                          <a:tab pos="2540000" algn="l"/>
                          <a:tab pos="3048000" algn="l"/>
                          <a:tab pos="3556000" algn="l"/>
                          <a:tab pos="4064000" algn="l"/>
                          <a:tab pos="4572000" algn="l"/>
                          <a:tab pos="5080000" algn="l"/>
                          <a:tab pos="5588000" algn="l"/>
                          <a:tab pos="6096000" algn="l"/>
                          <a:tab pos="6604000" algn="l"/>
                          <a:tab pos="7112000" algn="l"/>
                          <a:tab pos="7620000" algn="l"/>
                          <a:tab pos="8128000" algn="l"/>
                          <a:tab pos="8636000" algn="l"/>
                          <a:tab pos="9144000" algn="l"/>
                          <a:tab pos="9652000" algn="l"/>
                          <a:tab pos="10160000" algn="l"/>
                          <a:tab pos="10668000" algn="l"/>
                          <a:tab pos="11176000" algn="l"/>
                          <a:tab pos="11684000" algn="l"/>
                          <a:tab pos="12192000" algn="l"/>
                          <a:tab pos="12700000" algn="l"/>
                        </a:tabLst>
                      </a:pPr>
                      <a:r>
                        <a:rPr lang="ko-KR" altLang="en-US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남자</a:t>
                      </a:r>
                      <a:endParaRPr lang="ko-KR" altLang="en-US" sz="1400" kern="0" spc="-5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40</a:t>
                      </a:r>
                      <a:r>
                        <a:rPr lang="ko-KR" altLang="en-US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4,060</a:t>
                      </a:r>
                      <a:endParaRPr lang="en-US" sz="1800" kern="0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384503"/>
                  </a:ext>
                </a:extLst>
              </a:tr>
              <a:tr h="2346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50</a:t>
                      </a:r>
                      <a:r>
                        <a:rPr lang="ko-KR" altLang="en-US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5,580</a:t>
                      </a:r>
                      <a:endParaRPr lang="en-US" sz="1800" kern="0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143642"/>
                  </a:ext>
                </a:extLst>
              </a:tr>
              <a:tr h="23469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16527780" algn="l"/>
                          <a:tab pos="-16019780" algn="l"/>
                          <a:tab pos="-15511780" algn="l"/>
                          <a:tab pos="-15003780" algn="l"/>
                          <a:tab pos="-14495780" algn="l"/>
                          <a:tab pos="-13987780" algn="l"/>
                          <a:tab pos="-13479780" algn="l"/>
                          <a:tab pos="508000" algn="l"/>
                          <a:tab pos="1016000" algn="l"/>
                          <a:tab pos="1524000" algn="l"/>
                          <a:tab pos="2032000" algn="l"/>
                          <a:tab pos="2540000" algn="l"/>
                          <a:tab pos="3048000" algn="l"/>
                          <a:tab pos="3556000" algn="l"/>
                          <a:tab pos="4064000" algn="l"/>
                          <a:tab pos="4572000" algn="l"/>
                          <a:tab pos="5080000" algn="l"/>
                          <a:tab pos="5588000" algn="l"/>
                          <a:tab pos="6096000" algn="l"/>
                          <a:tab pos="6604000" algn="l"/>
                          <a:tab pos="7112000" algn="l"/>
                          <a:tab pos="7620000" algn="l"/>
                          <a:tab pos="8128000" algn="l"/>
                          <a:tab pos="8636000" algn="l"/>
                          <a:tab pos="9144000" algn="l"/>
                          <a:tab pos="9652000" algn="l"/>
                          <a:tab pos="10160000" algn="l"/>
                          <a:tab pos="10668000" algn="l"/>
                          <a:tab pos="11176000" algn="l"/>
                          <a:tab pos="11684000" algn="l"/>
                          <a:tab pos="12192000" algn="l"/>
                          <a:tab pos="12700000" algn="l"/>
                        </a:tabLst>
                      </a:pPr>
                      <a:r>
                        <a:rPr lang="ko-KR" altLang="en-US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여자</a:t>
                      </a:r>
                      <a:endParaRPr lang="ko-KR" altLang="en-US" sz="1400" kern="0" spc="-5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40</a:t>
                      </a:r>
                      <a:r>
                        <a:rPr lang="ko-KR" altLang="en-US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4,090</a:t>
                      </a:r>
                      <a:endParaRPr lang="en-US" sz="1800" kern="0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785102"/>
                  </a:ext>
                </a:extLst>
              </a:tr>
              <a:tr h="2346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50</a:t>
                      </a:r>
                      <a:r>
                        <a:rPr lang="ko-KR" altLang="en-US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4,280</a:t>
                      </a:r>
                      <a:endParaRPr lang="en-US" sz="1800" kern="0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11031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4DF04384-0844-499F-AC77-60A6150F8304}"/>
              </a:ext>
            </a:extLst>
          </p:cNvPr>
          <p:cNvGraphicFramePr>
            <a:graphicFrameLocks noGrp="1"/>
          </p:cNvGraphicFramePr>
          <p:nvPr/>
        </p:nvGraphicFramePr>
        <p:xfrm>
          <a:off x="4406659" y="2447953"/>
          <a:ext cx="3419983" cy="1639890"/>
        </p:xfrm>
        <a:graphic>
          <a:graphicData uri="http://schemas.openxmlformats.org/drawingml/2006/table">
            <a:tbl>
              <a:tblPr/>
              <a:tblGrid>
                <a:gridCol w="757555">
                  <a:extLst>
                    <a:ext uri="{9D8B030D-6E8A-4147-A177-3AD203B41FA5}">
                      <a16:colId xmlns:a16="http://schemas.microsoft.com/office/drawing/2014/main" val="2111017549"/>
                    </a:ext>
                  </a:extLst>
                </a:gridCol>
                <a:gridCol w="1331214">
                  <a:extLst>
                    <a:ext uri="{9D8B030D-6E8A-4147-A177-3AD203B41FA5}">
                      <a16:colId xmlns:a16="http://schemas.microsoft.com/office/drawing/2014/main" val="2453028153"/>
                    </a:ext>
                  </a:extLst>
                </a:gridCol>
                <a:gridCol w="1331214">
                  <a:extLst>
                    <a:ext uri="{9D8B030D-6E8A-4147-A177-3AD203B41FA5}">
                      <a16:colId xmlns:a16="http://schemas.microsoft.com/office/drawing/2014/main" val="1162710074"/>
                    </a:ext>
                  </a:extLst>
                </a:gridCol>
              </a:tblGrid>
              <a:tr h="433451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8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하이클래스</a:t>
                      </a:r>
                      <a:endParaRPr lang="ko-KR" altLang="en-US" sz="1400" kern="0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8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항암약물</a:t>
                      </a:r>
                      <a:endParaRPr lang="ko-KR" altLang="en-US" sz="1400" kern="0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보험료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7254864"/>
                  </a:ext>
                </a:extLst>
              </a:tr>
              <a:tr h="23469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16527780" algn="l"/>
                          <a:tab pos="-16019780" algn="l"/>
                          <a:tab pos="-15511780" algn="l"/>
                          <a:tab pos="-15003780" algn="l"/>
                          <a:tab pos="-14495780" algn="l"/>
                          <a:tab pos="-13987780" algn="l"/>
                          <a:tab pos="-13479780" algn="l"/>
                          <a:tab pos="508000" algn="l"/>
                          <a:tab pos="1016000" algn="l"/>
                          <a:tab pos="1524000" algn="l"/>
                          <a:tab pos="2032000" algn="l"/>
                          <a:tab pos="2540000" algn="l"/>
                          <a:tab pos="3048000" algn="l"/>
                          <a:tab pos="3556000" algn="l"/>
                          <a:tab pos="4064000" algn="l"/>
                          <a:tab pos="4572000" algn="l"/>
                          <a:tab pos="5080000" algn="l"/>
                          <a:tab pos="5588000" algn="l"/>
                          <a:tab pos="6096000" algn="l"/>
                          <a:tab pos="6604000" algn="l"/>
                          <a:tab pos="7112000" algn="l"/>
                          <a:tab pos="7620000" algn="l"/>
                          <a:tab pos="8128000" algn="l"/>
                          <a:tab pos="8636000" algn="l"/>
                          <a:tab pos="9144000" algn="l"/>
                          <a:tab pos="9652000" algn="l"/>
                          <a:tab pos="10160000" algn="l"/>
                          <a:tab pos="10668000" algn="l"/>
                          <a:tab pos="11176000" algn="l"/>
                          <a:tab pos="11684000" algn="l"/>
                          <a:tab pos="12192000" algn="l"/>
                          <a:tab pos="12700000" algn="l"/>
                        </a:tabLst>
                      </a:pPr>
                      <a:r>
                        <a:rPr lang="ko-KR" altLang="en-US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남자</a:t>
                      </a:r>
                      <a:endParaRPr lang="ko-KR" altLang="en-US" sz="1400" kern="0" spc="-5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40</a:t>
                      </a:r>
                      <a:r>
                        <a:rPr lang="ko-KR" altLang="en-US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2,970</a:t>
                      </a:r>
                      <a:endParaRPr lang="en-US" sz="1800" kern="0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718985"/>
                  </a:ext>
                </a:extLst>
              </a:tr>
              <a:tr h="2346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50</a:t>
                      </a:r>
                      <a:r>
                        <a:rPr lang="ko-KR" altLang="en-US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4,080</a:t>
                      </a:r>
                      <a:endParaRPr lang="en-US" sz="1800" kern="0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827034"/>
                  </a:ext>
                </a:extLst>
              </a:tr>
              <a:tr h="23469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16527780" algn="l"/>
                          <a:tab pos="-16019780" algn="l"/>
                          <a:tab pos="-15511780" algn="l"/>
                          <a:tab pos="-15003780" algn="l"/>
                          <a:tab pos="-14495780" algn="l"/>
                          <a:tab pos="-13987780" algn="l"/>
                          <a:tab pos="-13479780" algn="l"/>
                          <a:tab pos="508000" algn="l"/>
                          <a:tab pos="1016000" algn="l"/>
                          <a:tab pos="1524000" algn="l"/>
                          <a:tab pos="2032000" algn="l"/>
                          <a:tab pos="2540000" algn="l"/>
                          <a:tab pos="3048000" algn="l"/>
                          <a:tab pos="3556000" algn="l"/>
                          <a:tab pos="4064000" algn="l"/>
                          <a:tab pos="4572000" algn="l"/>
                          <a:tab pos="5080000" algn="l"/>
                          <a:tab pos="5588000" algn="l"/>
                          <a:tab pos="6096000" algn="l"/>
                          <a:tab pos="6604000" algn="l"/>
                          <a:tab pos="7112000" algn="l"/>
                          <a:tab pos="7620000" algn="l"/>
                          <a:tab pos="8128000" algn="l"/>
                          <a:tab pos="8636000" algn="l"/>
                          <a:tab pos="9144000" algn="l"/>
                          <a:tab pos="9652000" algn="l"/>
                          <a:tab pos="10160000" algn="l"/>
                          <a:tab pos="10668000" algn="l"/>
                          <a:tab pos="11176000" algn="l"/>
                          <a:tab pos="11684000" algn="l"/>
                          <a:tab pos="12192000" algn="l"/>
                          <a:tab pos="12700000" algn="l"/>
                        </a:tabLst>
                      </a:pPr>
                      <a:r>
                        <a:rPr lang="ko-KR" altLang="en-US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여자</a:t>
                      </a:r>
                      <a:endParaRPr lang="ko-KR" altLang="en-US" sz="1400" kern="0" spc="-5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40</a:t>
                      </a:r>
                      <a:r>
                        <a:rPr lang="ko-KR" altLang="en-US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3,060</a:t>
                      </a:r>
                      <a:endParaRPr lang="en-US" sz="1800" kern="0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373821"/>
                  </a:ext>
                </a:extLst>
              </a:tr>
              <a:tr h="2346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50</a:t>
                      </a:r>
                      <a:r>
                        <a:rPr lang="ko-KR" altLang="en-US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3,210</a:t>
                      </a:r>
                      <a:endParaRPr lang="en-US" sz="1800" kern="0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776012"/>
                  </a:ext>
                </a:extLst>
              </a:tr>
            </a:tbl>
          </a:graphicData>
        </a:graphic>
      </p:graphicFrame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98575FB-A6B1-44FB-BEFA-D2352784E74B}"/>
              </a:ext>
            </a:extLst>
          </p:cNvPr>
          <p:cNvGraphicFramePr>
            <a:graphicFrameLocks noGrp="1"/>
          </p:cNvGraphicFramePr>
          <p:nvPr/>
        </p:nvGraphicFramePr>
        <p:xfrm>
          <a:off x="8264553" y="2437195"/>
          <a:ext cx="3419983" cy="1639890"/>
        </p:xfrm>
        <a:graphic>
          <a:graphicData uri="http://schemas.openxmlformats.org/drawingml/2006/table">
            <a:tbl>
              <a:tblPr/>
              <a:tblGrid>
                <a:gridCol w="757555">
                  <a:extLst>
                    <a:ext uri="{9D8B030D-6E8A-4147-A177-3AD203B41FA5}">
                      <a16:colId xmlns:a16="http://schemas.microsoft.com/office/drawing/2014/main" val="2804777335"/>
                    </a:ext>
                  </a:extLst>
                </a:gridCol>
                <a:gridCol w="1331214">
                  <a:extLst>
                    <a:ext uri="{9D8B030D-6E8A-4147-A177-3AD203B41FA5}">
                      <a16:colId xmlns:a16="http://schemas.microsoft.com/office/drawing/2014/main" val="825973727"/>
                    </a:ext>
                  </a:extLst>
                </a:gridCol>
                <a:gridCol w="1331214">
                  <a:extLst>
                    <a:ext uri="{9D8B030D-6E8A-4147-A177-3AD203B41FA5}">
                      <a16:colId xmlns:a16="http://schemas.microsoft.com/office/drawing/2014/main" val="1446654515"/>
                    </a:ext>
                  </a:extLst>
                </a:gridCol>
              </a:tblGrid>
              <a:tr h="433451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8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하이클래스</a:t>
                      </a:r>
                      <a:endParaRPr lang="ko-KR" altLang="en-US" sz="1400" kern="0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80" dirty="0" err="1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표적항암</a:t>
                      </a:r>
                      <a:r>
                        <a:rPr lang="en-US" altLang="ko-KR" sz="1400" kern="0" spc="-8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(</a:t>
                      </a:r>
                      <a:r>
                        <a:rPr lang="ko-KR" altLang="en-US" sz="1400" kern="0" spc="-8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갱신형</a:t>
                      </a:r>
                      <a:r>
                        <a:rPr lang="en-US" altLang="ko-KR" sz="1400" kern="0" spc="-8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)</a:t>
                      </a:r>
                      <a:endParaRPr lang="ko-KR" altLang="en-US" sz="1400" kern="0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보험료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3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644364"/>
                  </a:ext>
                </a:extLst>
              </a:tr>
              <a:tr h="23469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16527780" algn="l"/>
                          <a:tab pos="-16019780" algn="l"/>
                          <a:tab pos="-15511780" algn="l"/>
                          <a:tab pos="-15003780" algn="l"/>
                          <a:tab pos="-14495780" algn="l"/>
                          <a:tab pos="-13987780" algn="l"/>
                          <a:tab pos="-13479780" algn="l"/>
                          <a:tab pos="508000" algn="l"/>
                          <a:tab pos="1016000" algn="l"/>
                          <a:tab pos="1524000" algn="l"/>
                          <a:tab pos="2032000" algn="l"/>
                          <a:tab pos="2540000" algn="l"/>
                          <a:tab pos="3048000" algn="l"/>
                          <a:tab pos="3556000" algn="l"/>
                          <a:tab pos="4064000" algn="l"/>
                          <a:tab pos="4572000" algn="l"/>
                          <a:tab pos="5080000" algn="l"/>
                          <a:tab pos="5588000" algn="l"/>
                          <a:tab pos="6096000" algn="l"/>
                          <a:tab pos="6604000" algn="l"/>
                          <a:tab pos="7112000" algn="l"/>
                          <a:tab pos="7620000" algn="l"/>
                          <a:tab pos="8128000" algn="l"/>
                          <a:tab pos="8636000" algn="l"/>
                          <a:tab pos="9144000" algn="l"/>
                          <a:tab pos="9652000" algn="l"/>
                          <a:tab pos="10160000" algn="l"/>
                          <a:tab pos="10668000" algn="l"/>
                          <a:tab pos="11176000" algn="l"/>
                          <a:tab pos="11684000" algn="l"/>
                          <a:tab pos="12192000" algn="l"/>
                          <a:tab pos="12700000" algn="l"/>
                        </a:tabLst>
                      </a:pPr>
                      <a:r>
                        <a:rPr lang="ko-KR" altLang="en-US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남자</a:t>
                      </a:r>
                      <a:endParaRPr lang="ko-KR" altLang="en-US" sz="1400" kern="0" spc="-5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40</a:t>
                      </a:r>
                      <a:r>
                        <a:rPr lang="ko-KR" altLang="en-US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110</a:t>
                      </a:r>
                      <a:endParaRPr lang="en-US" sz="1800" kern="0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52727"/>
                  </a:ext>
                </a:extLst>
              </a:tr>
              <a:tr h="2346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50</a:t>
                      </a:r>
                      <a:r>
                        <a:rPr lang="ko-KR" altLang="en-US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250</a:t>
                      </a:r>
                      <a:endParaRPr lang="en-US" sz="1800" kern="0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8723830"/>
                  </a:ext>
                </a:extLst>
              </a:tr>
              <a:tr h="23469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16527780" algn="l"/>
                          <a:tab pos="-16019780" algn="l"/>
                          <a:tab pos="-15511780" algn="l"/>
                          <a:tab pos="-15003780" algn="l"/>
                          <a:tab pos="-14495780" algn="l"/>
                          <a:tab pos="-13987780" algn="l"/>
                          <a:tab pos="-13479780" algn="l"/>
                          <a:tab pos="508000" algn="l"/>
                          <a:tab pos="1016000" algn="l"/>
                          <a:tab pos="1524000" algn="l"/>
                          <a:tab pos="2032000" algn="l"/>
                          <a:tab pos="2540000" algn="l"/>
                          <a:tab pos="3048000" algn="l"/>
                          <a:tab pos="3556000" algn="l"/>
                          <a:tab pos="4064000" algn="l"/>
                          <a:tab pos="4572000" algn="l"/>
                          <a:tab pos="5080000" algn="l"/>
                          <a:tab pos="5588000" algn="l"/>
                          <a:tab pos="6096000" algn="l"/>
                          <a:tab pos="6604000" algn="l"/>
                          <a:tab pos="7112000" algn="l"/>
                          <a:tab pos="7620000" algn="l"/>
                          <a:tab pos="8128000" algn="l"/>
                          <a:tab pos="8636000" algn="l"/>
                          <a:tab pos="9144000" algn="l"/>
                          <a:tab pos="9652000" algn="l"/>
                          <a:tab pos="10160000" algn="l"/>
                          <a:tab pos="10668000" algn="l"/>
                          <a:tab pos="11176000" algn="l"/>
                          <a:tab pos="11684000" algn="l"/>
                          <a:tab pos="12192000" algn="l"/>
                          <a:tab pos="12700000" algn="l"/>
                        </a:tabLst>
                      </a:pPr>
                      <a:r>
                        <a:rPr lang="ko-KR" altLang="en-US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여자</a:t>
                      </a:r>
                      <a:endParaRPr lang="ko-KR" altLang="en-US" sz="1400" kern="0" spc="-5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40</a:t>
                      </a:r>
                      <a:r>
                        <a:rPr lang="ko-KR" altLang="en-US" sz="14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370</a:t>
                      </a:r>
                      <a:endParaRPr lang="en-US" sz="1800" kern="0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320935"/>
                  </a:ext>
                </a:extLst>
              </a:tr>
              <a:tr h="2346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50</a:t>
                      </a:r>
                      <a:r>
                        <a:rPr lang="ko-KR" altLang="en-US" sz="1400" kern="0" spc="-8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세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-80" dirty="0">
                          <a:solidFill>
                            <a:srgbClr val="FF3399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490</a:t>
                      </a:r>
                      <a:endParaRPr lang="en-US" sz="1800" kern="0" spc="0" dirty="0">
                        <a:solidFill>
                          <a:srgbClr val="FF3399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59387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E42268FA-9E4C-461D-A504-5698E57AA95B}"/>
              </a:ext>
            </a:extLst>
          </p:cNvPr>
          <p:cNvSpPr txBox="1"/>
          <p:nvPr/>
        </p:nvSpPr>
        <p:spPr>
          <a:xfrm>
            <a:off x="793897" y="4198888"/>
            <a:ext cx="2967806" cy="2781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7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20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년납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100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세만기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해약환급금미지급형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V2,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가입금액 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1,000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만원 기준</a:t>
            </a:r>
            <a:endParaRPr kumimoji="0" lang="ko-KR" altLang="en-US" sz="7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921F31-5197-411B-92F1-1D9FFEB4B502}"/>
              </a:ext>
            </a:extLst>
          </p:cNvPr>
          <p:cNvSpPr txBox="1"/>
          <p:nvPr/>
        </p:nvSpPr>
        <p:spPr>
          <a:xfrm>
            <a:off x="4587046" y="4198888"/>
            <a:ext cx="2967806" cy="2781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7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20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년납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100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세만기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해약환급금미지급형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V2,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가입금액 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1,000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만원 기준</a:t>
            </a:r>
            <a:endParaRPr kumimoji="0" lang="ko-KR" altLang="en-US" sz="7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6C63788-65F9-4C71-BD90-A195321325A8}"/>
              </a:ext>
            </a:extLst>
          </p:cNvPr>
          <p:cNvSpPr txBox="1"/>
          <p:nvPr/>
        </p:nvSpPr>
        <p:spPr>
          <a:xfrm>
            <a:off x="8477124" y="4198888"/>
            <a:ext cx="2967806" cy="2781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7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*10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년만기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전기납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갱신형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가입금액 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1,000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만원</a:t>
            </a:r>
            <a:endParaRPr kumimoji="0" lang="ko-KR" altLang="en-US" sz="7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B22C1F7E-596E-4B8B-A26A-3DB7D457A27F}"/>
              </a:ext>
            </a:extLst>
          </p:cNvPr>
          <p:cNvSpPr/>
          <p:nvPr/>
        </p:nvSpPr>
        <p:spPr>
          <a:xfrm>
            <a:off x="607490" y="830076"/>
            <a:ext cx="3232716" cy="1163638"/>
          </a:xfrm>
          <a:prstGeom prst="round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급여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/</a:t>
            </a:r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비급여 </a:t>
            </a:r>
            <a:r>
              <a:rPr lang="ko-KR" altLang="en-US" sz="2400" dirty="0" err="1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구분없는</a:t>
            </a:r>
            <a:endParaRPr lang="en-US" altLang="ko-KR" sz="24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sz="4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암주요치료비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DF7A828-5A96-4A73-9CDF-551AF32C9878}"/>
              </a:ext>
            </a:extLst>
          </p:cNvPr>
          <p:cNvSpPr/>
          <p:nvPr/>
        </p:nvSpPr>
        <p:spPr>
          <a:xfrm>
            <a:off x="4406658" y="857227"/>
            <a:ext cx="7038271" cy="389225"/>
          </a:xfrm>
          <a:prstGeom prst="roundRect">
            <a:avLst/>
          </a:prstGeom>
          <a:solidFill>
            <a:srgbClr val="FF3399"/>
          </a:solidFill>
          <a:ln w="28575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하이클래스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전액 본인부담 급여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비급여 보장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)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B50368D2-E155-4532-A144-F36DD01CC9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218" y="665257"/>
            <a:ext cx="625203" cy="622167"/>
          </a:xfrm>
          <a:prstGeom prst="rect">
            <a:avLst/>
          </a:prstGeom>
        </p:spPr>
      </p:pic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AFD0CBE6-3B34-4A91-B39B-9B2FECFF01A3}"/>
              </a:ext>
            </a:extLst>
          </p:cNvPr>
          <p:cNvSpPr/>
          <p:nvPr/>
        </p:nvSpPr>
        <p:spPr>
          <a:xfrm>
            <a:off x="4721457" y="1297125"/>
            <a:ext cx="1985895" cy="626852"/>
          </a:xfrm>
          <a:prstGeom prst="roundRect">
            <a:avLst/>
          </a:prstGeom>
          <a:solidFill>
            <a:srgbClr val="00B0F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암주요치료비</a:t>
            </a:r>
            <a:endParaRPr lang="en-US" altLang="ko-KR" sz="28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FA20C4DB-C62D-4C38-B58A-1E960165F649}"/>
              </a:ext>
            </a:extLst>
          </p:cNvPr>
          <p:cNvSpPr/>
          <p:nvPr/>
        </p:nvSpPr>
        <p:spPr>
          <a:xfrm>
            <a:off x="6942956" y="1298055"/>
            <a:ext cx="1985895" cy="626852"/>
          </a:xfrm>
          <a:prstGeom prst="roundRect">
            <a:avLst/>
          </a:prstGeom>
          <a:solidFill>
            <a:srgbClr val="00B0F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항암약물치료</a:t>
            </a:r>
            <a:endParaRPr lang="en-US" altLang="ko-KR" sz="28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EE476FB7-BF3F-4849-84AC-01E51A02A04A}"/>
              </a:ext>
            </a:extLst>
          </p:cNvPr>
          <p:cNvSpPr/>
          <p:nvPr/>
        </p:nvSpPr>
        <p:spPr>
          <a:xfrm>
            <a:off x="9164454" y="1298985"/>
            <a:ext cx="1985895" cy="626852"/>
          </a:xfrm>
          <a:prstGeom prst="roundRect">
            <a:avLst/>
          </a:prstGeom>
          <a:solidFill>
            <a:srgbClr val="00B0F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표적항암치료</a:t>
            </a:r>
            <a:endParaRPr lang="en-US" altLang="ko-KR" sz="28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BF5ABB3C-54D6-46D7-9A35-5217D4012A98}"/>
              </a:ext>
            </a:extLst>
          </p:cNvPr>
          <p:cNvGrpSpPr/>
          <p:nvPr/>
        </p:nvGrpSpPr>
        <p:grpSpPr>
          <a:xfrm>
            <a:off x="3924913" y="1276337"/>
            <a:ext cx="377490" cy="371245"/>
            <a:chOff x="23067" y="3861995"/>
            <a:chExt cx="461331" cy="453699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DA5BD4BB-C16F-45DF-9E0E-E69CDD13192A}"/>
                </a:ext>
              </a:extLst>
            </p:cNvPr>
            <p:cNvSpPr/>
            <p:nvPr/>
          </p:nvSpPr>
          <p:spPr>
            <a:xfrm>
              <a:off x="23067" y="3861995"/>
              <a:ext cx="461331" cy="453699"/>
            </a:xfrm>
            <a:prstGeom prst="ellipse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6" name="더하기 기호 15">
              <a:extLst>
                <a:ext uri="{FF2B5EF4-FFF2-40B4-BE49-F238E27FC236}">
                  <a16:creationId xmlns:a16="http://schemas.microsoft.com/office/drawing/2014/main" id="{A47E3010-74DA-4EFF-8C64-8040B109F476}"/>
                </a:ext>
              </a:extLst>
            </p:cNvPr>
            <p:cNvSpPr/>
            <p:nvPr/>
          </p:nvSpPr>
          <p:spPr>
            <a:xfrm>
              <a:off x="66412" y="3901524"/>
              <a:ext cx="374640" cy="374640"/>
            </a:xfrm>
            <a:prstGeom prst="mathPlus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3F9FF81A-E494-4D16-9516-E08E578045B6}"/>
              </a:ext>
            </a:extLst>
          </p:cNvPr>
          <p:cNvGrpSpPr/>
          <p:nvPr/>
        </p:nvGrpSpPr>
        <p:grpSpPr>
          <a:xfrm>
            <a:off x="1411120" y="4547792"/>
            <a:ext cx="9369760" cy="1255743"/>
            <a:chOff x="1966014" y="4418698"/>
            <a:chExt cx="7743604" cy="1255743"/>
          </a:xfrm>
        </p:grpSpPr>
        <p:sp>
          <p:nvSpPr>
            <p:cNvPr id="31" name="모서리가 둥근 직사각형 11">
              <a:extLst>
                <a:ext uri="{FF2B5EF4-FFF2-40B4-BE49-F238E27FC236}">
                  <a16:creationId xmlns:a16="http://schemas.microsoft.com/office/drawing/2014/main" id="{410FCC4B-AFA6-438F-8B85-D91E14E2DC30}"/>
                </a:ext>
              </a:extLst>
            </p:cNvPr>
            <p:cNvSpPr/>
            <p:nvPr/>
          </p:nvSpPr>
          <p:spPr>
            <a:xfrm>
              <a:off x="2482383" y="4418698"/>
              <a:ext cx="7227235" cy="468523"/>
            </a:xfrm>
            <a:prstGeom prst="roundRect">
              <a:avLst/>
            </a:prstGeom>
            <a:noFill/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2400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급여 중 </a:t>
              </a:r>
              <a:r>
                <a:rPr lang="ko-KR" altLang="en-US" sz="2400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전액 본인부담 </a:t>
              </a:r>
              <a:r>
                <a:rPr lang="ko-KR" altLang="en-US" sz="2400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또는 </a:t>
              </a:r>
              <a:r>
                <a:rPr lang="ko-KR" altLang="en-US" sz="2400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비급여</a:t>
              </a:r>
              <a:r>
                <a:rPr lang="ko-KR" altLang="en-US" sz="2400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에 해당하는 치료 보장</a:t>
              </a:r>
              <a:endParaRPr lang="en-US" altLang="ko-KR" sz="2400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32" name="모서리가 둥근 직사각형 11">
              <a:extLst>
                <a:ext uri="{FF2B5EF4-FFF2-40B4-BE49-F238E27FC236}">
                  <a16:creationId xmlns:a16="http://schemas.microsoft.com/office/drawing/2014/main" id="{42BAF1B4-E2A0-4626-BE13-4BDF12265BA1}"/>
                </a:ext>
              </a:extLst>
            </p:cNvPr>
            <p:cNvSpPr/>
            <p:nvPr/>
          </p:nvSpPr>
          <p:spPr>
            <a:xfrm>
              <a:off x="2288743" y="4812308"/>
              <a:ext cx="7227235" cy="468523"/>
            </a:xfrm>
            <a:prstGeom prst="roundRect">
              <a:avLst/>
            </a:prstGeom>
            <a:noFill/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2400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기타피부암</a:t>
              </a:r>
              <a:r>
                <a:rPr lang="en-US" altLang="ko-KR" sz="2400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,</a:t>
              </a:r>
              <a:r>
                <a:rPr lang="ko-KR" altLang="en-US" sz="2400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갑상선암도 </a:t>
              </a:r>
              <a:r>
                <a:rPr lang="ko-KR" altLang="en-US" sz="2400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일반암과 동일한 한도</a:t>
              </a:r>
              <a:r>
                <a:rPr lang="ko-KR" altLang="en-US" sz="2400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로 보장</a:t>
              </a:r>
              <a:endParaRPr lang="en-US" altLang="ko-KR" sz="2400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33" name="모서리가 둥근 직사각형 11">
              <a:extLst>
                <a:ext uri="{FF2B5EF4-FFF2-40B4-BE49-F238E27FC236}">
                  <a16:creationId xmlns:a16="http://schemas.microsoft.com/office/drawing/2014/main" id="{C5983798-216F-4AFA-A3E7-4F87E70F0E12}"/>
                </a:ext>
              </a:extLst>
            </p:cNvPr>
            <p:cNvSpPr/>
            <p:nvPr/>
          </p:nvSpPr>
          <p:spPr>
            <a:xfrm>
              <a:off x="1966014" y="5205918"/>
              <a:ext cx="7227235" cy="468523"/>
            </a:xfrm>
            <a:prstGeom prst="roundRect">
              <a:avLst/>
            </a:prstGeom>
            <a:noFill/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2400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기존 암 치료비 대비 압도적으로 </a:t>
              </a:r>
              <a:r>
                <a:rPr lang="ko-KR" altLang="en-US" sz="2400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저렴한 보험료</a:t>
              </a:r>
              <a:endParaRPr lang="en-US" altLang="ko-KR" sz="24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id="{BEC38767-8918-40B0-866F-E16D279CC5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1552" t="18390" r="28180" b="18614"/>
            <a:stretch/>
          </p:blipFill>
          <p:spPr>
            <a:xfrm>
              <a:off x="2916694" y="4486759"/>
              <a:ext cx="286966" cy="297005"/>
            </a:xfrm>
            <a:prstGeom prst="rect">
              <a:avLst/>
            </a:prstGeom>
          </p:spPr>
        </p:pic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6EF941ED-0566-4317-9CB9-21F6BF41FC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1552" t="18390" r="28180" b="18614"/>
            <a:stretch/>
          </p:blipFill>
          <p:spPr>
            <a:xfrm>
              <a:off x="2916694" y="4875645"/>
              <a:ext cx="286966" cy="297005"/>
            </a:xfrm>
            <a:prstGeom prst="rect">
              <a:avLst/>
            </a:prstGeom>
          </p:spPr>
        </p:pic>
        <p:pic>
          <p:nvPicPr>
            <p:cNvPr id="37" name="그림 36">
              <a:extLst>
                <a:ext uri="{FF2B5EF4-FFF2-40B4-BE49-F238E27FC236}">
                  <a16:creationId xmlns:a16="http://schemas.microsoft.com/office/drawing/2014/main" id="{706685B9-E29D-4E65-9031-AFA47ABD2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1552" t="18390" r="28180" b="18614"/>
            <a:stretch/>
          </p:blipFill>
          <p:spPr>
            <a:xfrm>
              <a:off x="2916694" y="5273234"/>
              <a:ext cx="286966" cy="297005"/>
            </a:xfrm>
            <a:prstGeom prst="rect">
              <a:avLst/>
            </a:prstGeom>
          </p:spPr>
        </p:pic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F64D226A-F0DE-46AD-B975-8EAF61AF277F}"/>
              </a:ext>
            </a:extLst>
          </p:cNvPr>
          <p:cNvSpPr/>
          <p:nvPr/>
        </p:nvSpPr>
        <p:spPr>
          <a:xfrm rot="19800000">
            <a:off x="401976" y="795425"/>
            <a:ext cx="561694" cy="259882"/>
          </a:xfrm>
          <a:prstGeom prst="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기본</a:t>
            </a:r>
          </a:p>
        </p:txBody>
      </p:sp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066502B0-93F5-4F57-A3C4-D9A16C924EB0}"/>
              </a:ext>
            </a:extLst>
          </p:cNvPr>
          <p:cNvSpPr/>
          <p:nvPr/>
        </p:nvSpPr>
        <p:spPr>
          <a:xfrm>
            <a:off x="1916728" y="2032489"/>
            <a:ext cx="1150323" cy="363777"/>
          </a:xfrm>
          <a:prstGeom prst="wedgeRoundRectCallout">
            <a:avLst>
              <a:gd name="adj1" fmla="val -36731"/>
              <a:gd name="adj2" fmla="val 83201"/>
              <a:gd name="adj3" fmla="val 16667"/>
            </a:avLst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2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연간 </a:t>
            </a:r>
            <a:r>
              <a:rPr lang="en-US" altLang="ko-KR" sz="12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1</a:t>
            </a:r>
            <a:r>
              <a:rPr lang="ko-KR" altLang="en-US" sz="12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회한</a:t>
            </a:r>
            <a:r>
              <a:rPr lang="en-US" altLang="ko-KR" sz="12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,</a:t>
            </a:r>
          </a:p>
          <a:p>
            <a:pPr algn="ctr"/>
            <a:r>
              <a:rPr lang="en-US" altLang="ko-KR" sz="12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10</a:t>
            </a:r>
            <a:r>
              <a:rPr lang="ko-KR" altLang="en-US" sz="1200" spc="-150" dirty="0" err="1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년보장</a:t>
            </a:r>
            <a:endParaRPr lang="ko-KR" altLang="en-US" sz="1200" spc="-150" dirty="0">
              <a:solidFill>
                <a:srgbClr val="FFFFFF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4B699938-9413-45F2-BEBA-B6F4A968E48D}"/>
              </a:ext>
            </a:extLst>
          </p:cNvPr>
          <p:cNvSpPr/>
          <p:nvPr/>
        </p:nvSpPr>
        <p:spPr>
          <a:xfrm>
            <a:off x="5795588" y="2032489"/>
            <a:ext cx="1150323" cy="363777"/>
          </a:xfrm>
          <a:prstGeom prst="wedgeRoundRectCallout">
            <a:avLst>
              <a:gd name="adj1" fmla="val -36731"/>
              <a:gd name="adj2" fmla="val 83201"/>
              <a:gd name="adj3" fmla="val 16667"/>
            </a:avLst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2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연간 </a:t>
            </a:r>
            <a:r>
              <a:rPr lang="en-US" altLang="ko-KR" sz="12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1</a:t>
            </a:r>
            <a:r>
              <a:rPr lang="ko-KR" altLang="en-US" sz="12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회한</a:t>
            </a:r>
            <a:r>
              <a:rPr lang="en-US" altLang="ko-KR" sz="12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,</a:t>
            </a:r>
          </a:p>
          <a:p>
            <a:pPr algn="ctr"/>
            <a:r>
              <a:rPr lang="en-US" altLang="ko-KR" sz="12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10</a:t>
            </a:r>
            <a:r>
              <a:rPr lang="ko-KR" altLang="en-US" sz="1200" spc="-150" dirty="0" err="1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년보장</a:t>
            </a:r>
            <a:endParaRPr lang="ko-KR" altLang="en-US" sz="1200" spc="-150" dirty="0">
              <a:solidFill>
                <a:srgbClr val="FFFFFF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34" name="말풍선: 모서리가 둥근 사각형 33">
            <a:extLst>
              <a:ext uri="{FF2B5EF4-FFF2-40B4-BE49-F238E27FC236}">
                <a16:creationId xmlns:a16="http://schemas.microsoft.com/office/drawing/2014/main" id="{7CD2569F-554C-4EDA-9ECC-56713BC7BE47}"/>
              </a:ext>
            </a:extLst>
          </p:cNvPr>
          <p:cNvSpPr/>
          <p:nvPr/>
        </p:nvSpPr>
        <p:spPr>
          <a:xfrm>
            <a:off x="9674448" y="2032489"/>
            <a:ext cx="1150323" cy="363777"/>
          </a:xfrm>
          <a:prstGeom prst="wedgeRoundRectCallout">
            <a:avLst>
              <a:gd name="adj1" fmla="val -36731"/>
              <a:gd name="adj2" fmla="val 83201"/>
              <a:gd name="adj3" fmla="val 16667"/>
            </a:avLst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2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최초 </a:t>
            </a:r>
            <a:r>
              <a:rPr lang="en-US" altLang="ko-KR" sz="12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1</a:t>
            </a:r>
            <a:r>
              <a:rPr lang="ko-KR" altLang="en-US" sz="12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회한</a:t>
            </a:r>
            <a:endParaRPr lang="en-US" altLang="ko-KR" sz="1200" spc="-150" dirty="0">
              <a:solidFill>
                <a:srgbClr val="FFFFFF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C6C799C-092D-4981-B524-F110CF9AFB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29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38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4FE8522-EF31-4084-A44D-72E998452D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/>
              <a:pPr>
                <a:defRPr/>
              </a:pPr>
              <a:t>3</a:t>
            </a:fld>
            <a:r>
              <a:rPr lang="en-US" altLang="ko-KR"/>
              <a:t>/59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10286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A3E1BAAA-5480-4901-9782-A27D587DA3F7}"/>
              </a:ext>
            </a:extLst>
          </p:cNvPr>
          <p:cNvSpPr/>
          <p:nvPr/>
        </p:nvSpPr>
        <p:spPr>
          <a:xfrm>
            <a:off x="4406658" y="876414"/>
            <a:ext cx="7038271" cy="1110503"/>
          </a:xfrm>
          <a:prstGeom prst="roundRect">
            <a:avLst/>
          </a:prstGeom>
          <a:noFill/>
          <a:ln w="28575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하이클래스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dirty="0" err="1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전액본인부담</a:t>
            </a:r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 급여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비급여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)</a:t>
            </a:r>
          </a:p>
        </p:txBody>
      </p:sp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4396392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비급여치료보장 특약 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3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종 출시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B22C1F7E-596E-4B8B-A26A-3DB7D457A27F}"/>
              </a:ext>
            </a:extLst>
          </p:cNvPr>
          <p:cNvSpPr/>
          <p:nvPr/>
        </p:nvSpPr>
        <p:spPr>
          <a:xfrm>
            <a:off x="607490" y="830076"/>
            <a:ext cx="3232716" cy="1163638"/>
          </a:xfrm>
          <a:prstGeom prst="round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급여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/</a:t>
            </a:r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비급여 </a:t>
            </a:r>
            <a:r>
              <a:rPr lang="ko-KR" altLang="en-US" sz="2400" dirty="0" err="1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구분없는</a:t>
            </a:r>
            <a:endParaRPr lang="en-US" altLang="ko-KR" sz="24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sz="4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암주요치료비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DF7A828-5A96-4A73-9CDF-551AF32C9878}"/>
              </a:ext>
            </a:extLst>
          </p:cNvPr>
          <p:cNvSpPr/>
          <p:nvPr/>
        </p:nvSpPr>
        <p:spPr>
          <a:xfrm>
            <a:off x="4406658" y="857227"/>
            <a:ext cx="7038271" cy="389225"/>
          </a:xfrm>
          <a:prstGeom prst="roundRect">
            <a:avLst/>
          </a:prstGeom>
          <a:solidFill>
            <a:srgbClr val="FF3399"/>
          </a:solidFill>
          <a:ln w="28575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하이클래스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전액 본인부담 급여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비급여 보장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)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B50368D2-E155-4532-A144-F36DD01CC9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218" y="665257"/>
            <a:ext cx="625203" cy="622167"/>
          </a:xfrm>
          <a:prstGeom prst="rect">
            <a:avLst/>
          </a:prstGeom>
        </p:spPr>
      </p:pic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AFD0CBE6-3B34-4A91-B39B-9B2FECFF01A3}"/>
              </a:ext>
            </a:extLst>
          </p:cNvPr>
          <p:cNvSpPr/>
          <p:nvPr/>
        </p:nvSpPr>
        <p:spPr>
          <a:xfrm>
            <a:off x="4721457" y="1297125"/>
            <a:ext cx="1985895" cy="626852"/>
          </a:xfrm>
          <a:prstGeom prst="roundRect">
            <a:avLst/>
          </a:prstGeom>
          <a:solidFill>
            <a:srgbClr val="7030A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암주요치료비</a:t>
            </a:r>
            <a:endParaRPr lang="en-US" altLang="ko-KR" sz="28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FA20C4DB-C62D-4C38-B58A-1E960165F649}"/>
              </a:ext>
            </a:extLst>
          </p:cNvPr>
          <p:cNvSpPr/>
          <p:nvPr/>
        </p:nvSpPr>
        <p:spPr>
          <a:xfrm>
            <a:off x="6942956" y="1298055"/>
            <a:ext cx="1985895" cy="626852"/>
          </a:xfrm>
          <a:prstGeom prst="roundRect">
            <a:avLst/>
          </a:prstGeom>
          <a:solidFill>
            <a:srgbClr val="00B0F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항암약물치료</a:t>
            </a:r>
            <a:endParaRPr lang="en-US" altLang="ko-KR" sz="28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EE476FB7-BF3F-4849-84AC-01E51A02A04A}"/>
              </a:ext>
            </a:extLst>
          </p:cNvPr>
          <p:cNvSpPr/>
          <p:nvPr/>
        </p:nvSpPr>
        <p:spPr>
          <a:xfrm>
            <a:off x="9164454" y="1298985"/>
            <a:ext cx="1985895" cy="626852"/>
          </a:xfrm>
          <a:prstGeom prst="roundRect">
            <a:avLst/>
          </a:prstGeom>
          <a:solidFill>
            <a:srgbClr val="00B0F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표적항암치료</a:t>
            </a:r>
            <a:endParaRPr lang="en-US" altLang="ko-KR" sz="28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BF5ABB3C-54D6-46D7-9A35-5217D4012A98}"/>
              </a:ext>
            </a:extLst>
          </p:cNvPr>
          <p:cNvGrpSpPr/>
          <p:nvPr/>
        </p:nvGrpSpPr>
        <p:grpSpPr>
          <a:xfrm>
            <a:off x="3924913" y="1276337"/>
            <a:ext cx="377490" cy="371245"/>
            <a:chOff x="23067" y="3861995"/>
            <a:chExt cx="461331" cy="453699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DA5BD4BB-C16F-45DF-9E0E-E69CDD13192A}"/>
                </a:ext>
              </a:extLst>
            </p:cNvPr>
            <p:cNvSpPr/>
            <p:nvPr/>
          </p:nvSpPr>
          <p:spPr>
            <a:xfrm>
              <a:off x="23067" y="3861995"/>
              <a:ext cx="461331" cy="453699"/>
            </a:xfrm>
            <a:prstGeom prst="ellipse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6" name="더하기 기호 15">
              <a:extLst>
                <a:ext uri="{FF2B5EF4-FFF2-40B4-BE49-F238E27FC236}">
                  <a16:creationId xmlns:a16="http://schemas.microsoft.com/office/drawing/2014/main" id="{A47E3010-74DA-4EFF-8C64-8040B109F476}"/>
                </a:ext>
              </a:extLst>
            </p:cNvPr>
            <p:cNvSpPr/>
            <p:nvPr/>
          </p:nvSpPr>
          <p:spPr>
            <a:xfrm>
              <a:off x="66412" y="3901524"/>
              <a:ext cx="374640" cy="374640"/>
            </a:xfrm>
            <a:prstGeom prst="mathPlus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F64D226A-F0DE-46AD-B975-8EAF61AF277F}"/>
              </a:ext>
            </a:extLst>
          </p:cNvPr>
          <p:cNvSpPr/>
          <p:nvPr/>
        </p:nvSpPr>
        <p:spPr>
          <a:xfrm rot="19800000">
            <a:off x="401976" y="795425"/>
            <a:ext cx="561694" cy="259882"/>
          </a:xfrm>
          <a:prstGeom prst="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기본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6DC4A318-B707-4D54-9103-30F555AC4F40}"/>
              </a:ext>
            </a:extLst>
          </p:cNvPr>
          <p:cNvGrpSpPr/>
          <p:nvPr/>
        </p:nvGrpSpPr>
        <p:grpSpPr>
          <a:xfrm>
            <a:off x="2871780" y="2386436"/>
            <a:ext cx="6448440" cy="640558"/>
            <a:chOff x="258912" y="2386436"/>
            <a:chExt cx="6448440" cy="640558"/>
          </a:xfrm>
        </p:grpSpPr>
        <p:sp>
          <p:nvSpPr>
            <p:cNvPr id="35" name="사각형: 둥근 모서리 34">
              <a:extLst>
                <a:ext uri="{FF2B5EF4-FFF2-40B4-BE49-F238E27FC236}">
                  <a16:creationId xmlns:a16="http://schemas.microsoft.com/office/drawing/2014/main" id="{424F69DB-AF98-445B-BD96-68042F3F1805}"/>
                </a:ext>
              </a:extLst>
            </p:cNvPr>
            <p:cNvSpPr/>
            <p:nvPr/>
          </p:nvSpPr>
          <p:spPr>
            <a:xfrm>
              <a:off x="258912" y="2386436"/>
              <a:ext cx="6448440" cy="640558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C015829-5A5C-406A-9773-66F303416157}"/>
                </a:ext>
              </a:extLst>
            </p:cNvPr>
            <p:cNvSpPr txBox="1"/>
            <p:nvPr/>
          </p:nvSpPr>
          <p:spPr>
            <a:xfrm>
              <a:off x="378676" y="2472035"/>
              <a:ext cx="6208911" cy="5155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14400" fontAlgn="base">
                <a:defRPr/>
              </a:pPr>
              <a:r>
                <a:rPr lang="en-US" altLang="ko-KR" sz="2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(</a:t>
              </a:r>
              <a:r>
                <a:rPr lang="ko-KR" altLang="en-US" sz="2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무</a:t>
              </a:r>
              <a:r>
                <a:rPr lang="en-US" altLang="ko-KR" sz="2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)</a:t>
              </a:r>
              <a:r>
                <a:rPr lang="ko-KR" altLang="en-US" sz="2750" kern="0" dirty="0" err="1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하이클래스암주요치료특약</a:t>
              </a:r>
              <a:r>
                <a:rPr lang="en-US" altLang="ko-KR" sz="1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(</a:t>
              </a:r>
              <a:r>
                <a:rPr lang="ko-KR" altLang="en-US" sz="1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연간</a:t>
              </a:r>
              <a:r>
                <a:rPr lang="en-US" altLang="ko-KR" sz="1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</a:t>
              </a:r>
              <a:r>
                <a:rPr lang="ko-KR" altLang="en-US" sz="1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회한</a:t>
              </a:r>
              <a:r>
                <a:rPr lang="en-US" altLang="ko-KR" sz="1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)</a:t>
              </a:r>
              <a:endParaRPr lang="ko-KR" altLang="en-US" sz="1750" kern="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C9A9E7AB-6850-4CB2-9523-23764B79F18A}"/>
              </a:ext>
            </a:extLst>
          </p:cNvPr>
          <p:cNvGrpSpPr/>
          <p:nvPr/>
        </p:nvGrpSpPr>
        <p:grpSpPr>
          <a:xfrm>
            <a:off x="2138321" y="3112593"/>
            <a:ext cx="7915358" cy="2378964"/>
            <a:chOff x="0" y="3380418"/>
            <a:chExt cx="7915358" cy="2378964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ACE925E-9302-46F7-A516-1D8F5B65D3BD}"/>
                </a:ext>
              </a:extLst>
            </p:cNvPr>
            <p:cNvSpPr txBox="1"/>
            <p:nvPr/>
          </p:nvSpPr>
          <p:spPr>
            <a:xfrm>
              <a:off x="0" y="4762276"/>
              <a:ext cx="1005568" cy="3930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914400" hangingPunct="0"/>
              <a:r>
                <a:rPr lang="en-US" altLang="ko-KR" sz="2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40</a:t>
              </a:r>
              <a:r>
                <a:rPr lang="ko-KR" altLang="en-US" sz="2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세</a:t>
              </a:r>
              <a:endParaRPr lang="en-US" altLang="ko-KR" sz="2000" dirty="0">
                <a:latin typeface="경기천년제목 Bold" panose="02020803020101020101" pitchFamily="18" charset="-127"/>
                <a:ea typeface="경기천년제목 Bold" panose="02020803020101020101" pitchFamily="18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60C1E68-4301-4875-9279-857A399566FA}"/>
                </a:ext>
              </a:extLst>
            </p:cNvPr>
            <p:cNvSpPr txBox="1"/>
            <p:nvPr/>
          </p:nvSpPr>
          <p:spPr>
            <a:xfrm>
              <a:off x="27769" y="5337282"/>
              <a:ext cx="1005568" cy="3930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914400" hangingPunct="0"/>
              <a:r>
                <a:rPr lang="en-US" altLang="ko-KR" sz="2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50</a:t>
              </a:r>
              <a:r>
                <a:rPr lang="ko-KR" altLang="en-US" sz="2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세</a:t>
              </a:r>
              <a:endParaRPr lang="en-US" altLang="ko-KR" sz="2000" dirty="0">
                <a:latin typeface="경기천년제목 Bold" panose="02020803020101020101" pitchFamily="18" charset="-127"/>
                <a:ea typeface="경기천년제목 Bold" panose="02020803020101020101" pitchFamily="18" charset="-127"/>
              </a:endParaRPr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3FC4D024-5A9D-4852-B065-1748B0B867B3}"/>
                </a:ext>
              </a:extLst>
            </p:cNvPr>
            <p:cNvGrpSpPr/>
            <p:nvPr/>
          </p:nvGrpSpPr>
          <p:grpSpPr>
            <a:xfrm>
              <a:off x="1074516" y="4072205"/>
              <a:ext cx="2825598" cy="1675237"/>
              <a:chOff x="2523522" y="7111115"/>
              <a:chExt cx="5651195" cy="3350473"/>
            </a:xfrm>
          </p:grpSpPr>
          <p:sp>
            <p:nvSpPr>
              <p:cNvPr id="65" name="직사각형 64">
                <a:extLst>
                  <a:ext uri="{FF2B5EF4-FFF2-40B4-BE49-F238E27FC236}">
                    <a16:creationId xmlns:a16="http://schemas.microsoft.com/office/drawing/2014/main" id="{CBF210B7-A917-48BD-9D2B-B0534AC42B07}"/>
                  </a:ext>
                </a:extLst>
              </p:cNvPr>
              <p:cNvSpPr/>
              <p:nvPr/>
            </p:nvSpPr>
            <p:spPr>
              <a:xfrm>
                <a:off x="2529402" y="9457661"/>
                <a:ext cx="2804597" cy="10039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6" name="직사각형 65">
                <a:extLst>
                  <a:ext uri="{FF2B5EF4-FFF2-40B4-BE49-F238E27FC236}">
                    <a16:creationId xmlns:a16="http://schemas.microsoft.com/office/drawing/2014/main" id="{5787B9AA-5C7D-4B77-BEA7-30D73E03A129}"/>
                  </a:ext>
                </a:extLst>
              </p:cNvPr>
              <p:cNvSpPr/>
              <p:nvPr/>
            </p:nvSpPr>
            <p:spPr>
              <a:xfrm>
                <a:off x="5384801" y="9454003"/>
                <a:ext cx="2789916" cy="10039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9F7D324E-9ED4-46E2-89BE-5ACA3C00AB1D}"/>
                  </a:ext>
                </a:extLst>
              </p:cNvPr>
              <p:cNvSpPr txBox="1"/>
              <p:nvPr/>
            </p:nvSpPr>
            <p:spPr>
              <a:xfrm>
                <a:off x="2565500" y="9588670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5,580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0FB3C0B5-99B0-434C-85BA-E294F3C7575F}"/>
                  </a:ext>
                </a:extLst>
              </p:cNvPr>
              <p:cNvSpPr txBox="1"/>
              <p:nvPr/>
            </p:nvSpPr>
            <p:spPr>
              <a:xfrm>
                <a:off x="5414211" y="9602898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4,280</a:t>
                </a:r>
              </a:p>
            </p:txBody>
          </p:sp>
          <p:sp>
            <p:nvSpPr>
              <p:cNvPr id="69" name="직사각형 68">
                <a:extLst>
                  <a:ext uri="{FF2B5EF4-FFF2-40B4-BE49-F238E27FC236}">
                    <a16:creationId xmlns:a16="http://schemas.microsoft.com/office/drawing/2014/main" id="{194DE3CE-E901-4C93-9B3E-178F796D9FCF}"/>
                  </a:ext>
                </a:extLst>
              </p:cNvPr>
              <p:cNvSpPr/>
              <p:nvPr/>
            </p:nvSpPr>
            <p:spPr>
              <a:xfrm>
                <a:off x="5384800" y="8375152"/>
                <a:ext cx="2789916" cy="10039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70" name="직사각형 69">
                <a:extLst>
                  <a:ext uri="{FF2B5EF4-FFF2-40B4-BE49-F238E27FC236}">
                    <a16:creationId xmlns:a16="http://schemas.microsoft.com/office/drawing/2014/main" id="{6FB169DF-39D5-4C8C-BBF1-DCB4F44C9E04}"/>
                  </a:ext>
                </a:extLst>
              </p:cNvPr>
              <p:cNvSpPr/>
              <p:nvPr/>
            </p:nvSpPr>
            <p:spPr>
              <a:xfrm>
                <a:off x="2523522" y="8382469"/>
                <a:ext cx="2810478" cy="10039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71" name="직사각형 70">
                <a:extLst>
                  <a:ext uri="{FF2B5EF4-FFF2-40B4-BE49-F238E27FC236}">
                    <a16:creationId xmlns:a16="http://schemas.microsoft.com/office/drawing/2014/main" id="{6FAAE7B8-0D88-48D9-BEC1-466AC7D31639}"/>
                  </a:ext>
                </a:extLst>
              </p:cNvPr>
              <p:cNvSpPr/>
              <p:nvPr/>
            </p:nvSpPr>
            <p:spPr>
              <a:xfrm>
                <a:off x="2523522" y="7111115"/>
                <a:ext cx="5651194" cy="128111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F181FF1C-71F0-4C78-B7D5-213549298182}"/>
                  </a:ext>
                </a:extLst>
              </p:cNvPr>
              <p:cNvSpPr txBox="1"/>
              <p:nvPr/>
            </p:nvSpPr>
            <p:spPr>
              <a:xfrm>
                <a:off x="2690502" y="7179191"/>
                <a:ext cx="5388597" cy="7552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ko-KR" altLang="en-US" sz="190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다사랑통합보험</a:t>
                </a:r>
                <a:endParaRPr lang="en-US" altLang="ko-KR" sz="19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5FA11EE-1C7F-46AE-9CF5-20757DA4787D}"/>
                  </a:ext>
                </a:extLst>
              </p:cNvPr>
              <p:cNvSpPr txBox="1"/>
              <p:nvPr/>
            </p:nvSpPr>
            <p:spPr>
              <a:xfrm>
                <a:off x="2548508" y="8527395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4,080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9BEFF2CD-4489-4EAA-8561-0F98F5DAF5F0}"/>
                  </a:ext>
                </a:extLst>
              </p:cNvPr>
              <p:cNvSpPr txBox="1"/>
              <p:nvPr/>
            </p:nvSpPr>
            <p:spPr>
              <a:xfrm>
                <a:off x="5399505" y="8527395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4,090</a:t>
                </a:r>
              </a:p>
            </p:txBody>
          </p: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259B728-2363-47EB-8E76-503253E3E23A}"/>
                </a:ext>
              </a:extLst>
            </p:cNvPr>
            <p:cNvSpPr txBox="1"/>
            <p:nvPr/>
          </p:nvSpPr>
          <p:spPr>
            <a:xfrm>
              <a:off x="3771724" y="5520267"/>
              <a:ext cx="1402299" cy="2391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914400" hangingPunct="0"/>
              <a:r>
                <a:rPr lang="en-US" altLang="ko-KR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&lt;</a:t>
              </a:r>
              <a:r>
                <a:rPr lang="ko-KR" altLang="en-US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단위</a:t>
              </a:r>
              <a:r>
                <a:rPr lang="en-US" altLang="ko-KR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:</a:t>
              </a:r>
              <a:r>
                <a:rPr lang="ko-KR" altLang="en-US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원</a:t>
              </a:r>
              <a:r>
                <a:rPr lang="en-US" altLang="ko-KR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&gt;</a:t>
              </a:r>
            </a:p>
          </p:txBody>
        </p:sp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D5EBCB8A-1696-46C6-AE0A-EAE1301A63B1}"/>
                </a:ext>
              </a:extLst>
            </p:cNvPr>
            <p:cNvGrpSpPr/>
            <p:nvPr/>
          </p:nvGrpSpPr>
          <p:grpSpPr>
            <a:xfrm>
              <a:off x="5048573" y="4048512"/>
              <a:ext cx="2825598" cy="1675237"/>
              <a:chOff x="2523522" y="7111115"/>
              <a:chExt cx="5651195" cy="3350473"/>
            </a:xfrm>
          </p:grpSpPr>
          <p:sp>
            <p:nvSpPr>
              <p:cNvPr id="55" name="직사각형 54">
                <a:extLst>
                  <a:ext uri="{FF2B5EF4-FFF2-40B4-BE49-F238E27FC236}">
                    <a16:creationId xmlns:a16="http://schemas.microsoft.com/office/drawing/2014/main" id="{062801B8-4214-483A-8137-266D62133827}"/>
                  </a:ext>
                </a:extLst>
              </p:cNvPr>
              <p:cNvSpPr/>
              <p:nvPr/>
            </p:nvSpPr>
            <p:spPr>
              <a:xfrm>
                <a:off x="2529402" y="9457661"/>
                <a:ext cx="2804597" cy="10039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56" name="직사각형 55">
                <a:extLst>
                  <a:ext uri="{FF2B5EF4-FFF2-40B4-BE49-F238E27FC236}">
                    <a16:creationId xmlns:a16="http://schemas.microsoft.com/office/drawing/2014/main" id="{34879762-4B45-4A09-AE6D-BDC522072255}"/>
                  </a:ext>
                </a:extLst>
              </p:cNvPr>
              <p:cNvSpPr/>
              <p:nvPr/>
            </p:nvSpPr>
            <p:spPr>
              <a:xfrm>
                <a:off x="5384801" y="9454003"/>
                <a:ext cx="2789916" cy="10039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B4616C2F-730E-44FC-84B5-89133FC250ED}"/>
                  </a:ext>
                </a:extLst>
              </p:cNvPr>
              <p:cNvSpPr txBox="1"/>
              <p:nvPr/>
            </p:nvSpPr>
            <p:spPr>
              <a:xfrm>
                <a:off x="2565500" y="9588670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29,050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B18E9CF-738F-4983-A9E9-EC596933C833}"/>
                  </a:ext>
                </a:extLst>
              </p:cNvPr>
              <p:cNvSpPr txBox="1"/>
              <p:nvPr/>
            </p:nvSpPr>
            <p:spPr>
              <a:xfrm>
                <a:off x="5414211" y="9602898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18,420</a:t>
                </a:r>
              </a:p>
            </p:txBody>
          </p:sp>
          <p:sp>
            <p:nvSpPr>
              <p:cNvPr id="59" name="직사각형 58">
                <a:extLst>
                  <a:ext uri="{FF2B5EF4-FFF2-40B4-BE49-F238E27FC236}">
                    <a16:creationId xmlns:a16="http://schemas.microsoft.com/office/drawing/2014/main" id="{2D18D60C-CB8C-4ACD-AC80-F98F5F6FFAAF}"/>
                  </a:ext>
                </a:extLst>
              </p:cNvPr>
              <p:cNvSpPr/>
              <p:nvPr/>
            </p:nvSpPr>
            <p:spPr>
              <a:xfrm>
                <a:off x="5384800" y="8375152"/>
                <a:ext cx="2789916" cy="10039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F3197F63-1A44-4E7E-8E98-9CC8F17A06F6}"/>
                  </a:ext>
                </a:extLst>
              </p:cNvPr>
              <p:cNvSpPr/>
              <p:nvPr/>
            </p:nvSpPr>
            <p:spPr>
              <a:xfrm>
                <a:off x="2523522" y="8382469"/>
                <a:ext cx="2810478" cy="10039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1" name="직사각형 60">
                <a:extLst>
                  <a:ext uri="{FF2B5EF4-FFF2-40B4-BE49-F238E27FC236}">
                    <a16:creationId xmlns:a16="http://schemas.microsoft.com/office/drawing/2014/main" id="{588E94EE-AFA9-4202-8821-49630E68D3BA}"/>
                  </a:ext>
                </a:extLst>
              </p:cNvPr>
              <p:cNvSpPr/>
              <p:nvPr/>
            </p:nvSpPr>
            <p:spPr>
              <a:xfrm>
                <a:off x="2523522" y="7111115"/>
                <a:ext cx="5651194" cy="128111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08D75FA-2097-4D12-9510-66D852E5FD94}"/>
                  </a:ext>
                </a:extLst>
              </p:cNvPr>
              <p:cNvSpPr txBox="1"/>
              <p:nvPr/>
            </p:nvSpPr>
            <p:spPr>
              <a:xfrm>
                <a:off x="2690502" y="7179191"/>
                <a:ext cx="5388597" cy="7552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ko-KR" altLang="en-US" sz="1900" dirty="0">
                    <a:solidFill>
                      <a:srgbClr val="FFFFFF"/>
                    </a:solidFill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다사랑통합보험</a:t>
                </a:r>
                <a:endParaRPr lang="en-US" altLang="ko-KR" sz="1900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101B045D-9DB7-4075-9F28-664B111CBA22}"/>
                  </a:ext>
                </a:extLst>
              </p:cNvPr>
              <p:cNvSpPr txBox="1"/>
              <p:nvPr/>
            </p:nvSpPr>
            <p:spPr>
              <a:xfrm>
                <a:off x="2548508" y="8527395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20,660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F42900C-3B9B-48E0-A0E4-61A58E49D9C0}"/>
                  </a:ext>
                </a:extLst>
              </p:cNvPr>
              <p:cNvSpPr txBox="1"/>
              <p:nvPr/>
            </p:nvSpPr>
            <p:spPr>
              <a:xfrm>
                <a:off x="5399505" y="8527395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16,850</a:t>
                </a: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1332D2A-9D83-4A70-B46F-42F17A39F0E7}"/>
                </a:ext>
              </a:extLst>
            </p:cNvPr>
            <p:cNvSpPr txBox="1"/>
            <p:nvPr/>
          </p:nvSpPr>
          <p:spPr>
            <a:xfrm>
              <a:off x="3970090" y="4790391"/>
              <a:ext cx="1005568" cy="5468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914400" hangingPunct="0"/>
              <a:r>
                <a:rPr lang="en-US" altLang="ko-KR" sz="3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VS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0FE850E-09A2-41E5-8A97-D32AB777DBC5}"/>
                </a:ext>
              </a:extLst>
            </p:cNvPr>
            <p:cNvSpPr txBox="1"/>
            <p:nvPr/>
          </p:nvSpPr>
          <p:spPr>
            <a:xfrm>
              <a:off x="1228148" y="3381859"/>
              <a:ext cx="249521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500" dirty="0">
                  <a:solidFill>
                    <a:schemeClr val="accent2">
                      <a:lumMod val="75000"/>
                    </a:schemeClr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하이클래스</a:t>
              </a:r>
              <a:endParaRPr lang="en-US" altLang="ko-KR" sz="3500" dirty="0">
                <a:solidFill>
                  <a:schemeClr val="accent2">
                    <a:lumMod val="75000"/>
                  </a:schemeClr>
                </a:solidFill>
                <a:latin typeface="경기천년제목 Bold" panose="02020803020101020101" pitchFamily="18" charset="-127"/>
                <a:ea typeface="경기천년제목 Bold" panose="02020803020101020101" pitchFamily="18" charset="-127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60CCD9F-3B74-4C61-BF88-9C377C620037}"/>
                </a:ext>
              </a:extLst>
            </p:cNvPr>
            <p:cNvSpPr txBox="1"/>
            <p:nvPr/>
          </p:nvSpPr>
          <p:spPr>
            <a:xfrm>
              <a:off x="4967278" y="3380418"/>
              <a:ext cx="294808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5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일반특약</a:t>
              </a:r>
              <a:endParaRPr lang="en-US" altLang="ko-KR" sz="3500" dirty="0">
                <a:latin typeface="경기천년제목 Bold" panose="02020803020101020101" pitchFamily="18" charset="-127"/>
                <a:ea typeface="경기천년제목 Bold" panose="02020803020101020101" pitchFamily="18" charset="-127"/>
              </a:endParaRPr>
            </a:p>
          </p:txBody>
        </p:sp>
        <p:sp>
          <p:nvSpPr>
            <p:cNvPr id="53" name="직사각형 52">
              <a:extLst>
                <a:ext uri="{FF2B5EF4-FFF2-40B4-BE49-F238E27FC236}">
                  <a16:creationId xmlns:a16="http://schemas.microsoft.com/office/drawing/2014/main" id="{76B949B1-7C39-4113-9B9E-96270D5EC648}"/>
                </a:ext>
              </a:extLst>
            </p:cNvPr>
            <p:cNvSpPr/>
            <p:nvPr/>
          </p:nvSpPr>
          <p:spPr>
            <a:xfrm>
              <a:off x="4029656" y="4220066"/>
              <a:ext cx="425015" cy="25919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5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남자</a:t>
              </a:r>
            </a:p>
          </p:txBody>
        </p:sp>
        <p:sp>
          <p:nvSpPr>
            <p:cNvPr id="54" name="직사각형 53">
              <a:extLst>
                <a:ext uri="{FF2B5EF4-FFF2-40B4-BE49-F238E27FC236}">
                  <a16:creationId xmlns:a16="http://schemas.microsoft.com/office/drawing/2014/main" id="{8AD98897-1CEA-48A1-8796-0D9CEDD7A48A}"/>
                </a:ext>
              </a:extLst>
            </p:cNvPr>
            <p:cNvSpPr/>
            <p:nvPr/>
          </p:nvSpPr>
          <p:spPr>
            <a:xfrm>
              <a:off x="4538161" y="4212591"/>
              <a:ext cx="425015" cy="25919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5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여자</a:t>
              </a:r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46F52FEB-9032-43AA-A414-8AD0CBC590DD}"/>
              </a:ext>
            </a:extLst>
          </p:cNvPr>
          <p:cNvSpPr txBox="1"/>
          <p:nvPr/>
        </p:nvSpPr>
        <p:spPr>
          <a:xfrm>
            <a:off x="3290520" y="5513317"/>
            <a:ext cx="2736134" cy="2391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 defTabSz="914400" hangingPunct="0"/>
            <a:r>
              <a:rPr lang="ko-KR" altLang="en-US" sz="1000" dirty="0" err="1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하이클래스암주요치료특약</a:t>
            </a:r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en-US" altLang="ko-KR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1,000</a:t>
            </a:r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만원 가입시</a:t>
            </a:r>
            <a:endParaRPr lang="en-US" altLang="ko-KR" sz="1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B7FFC44-640B-46A2-8CDC-D03C405012CC}"/>
              </a:ext>
            </a:extLst>
          </p:cNvPr>
          <p:cNvSpPr txBox="1"/>
          <p:nvPr/>
        </p:nvSpPr>
        <p:spPr>
          <a:xfrm>
            <a:off x="7333003" y="5485757"/>
            <a:ext cx="2626213" cy="3930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 defTabSz="914400" hangingPunct="0"/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암</a:t>
            </a:r>
            <a:r>
              <a:rPr lang="en-US" altLang="ko-KR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1000" dirty="0" err="1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갑상선암및기타피부암제외</a:t>
            </a:r>
            <a:r>
              <a:rPr lang="en-US" altLang="ko-KR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</a:t>
            </a:r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주요치료특약</a:t>
            </a:r>
            <a:endParaRPr lang="en-US" altLang="ko-KR" sz="1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 defTabSz="914400" hangingPunct="0"/>
            <a:r>
              <a:rPr lang="en-US" altLang="ko-KR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1,000</a:t>
            </a:r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만원 가입시</a:t>
            </a:r>
            <a:endParaRPr lang="en-US" altLang="ko-KR" sz="1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01A44B6-2D27-4ED5-BC2E-EA5FABE1A769}"/>
              </a:ext>
            </a:extLst>
          </p:cNvPr>
          <p:cNvSpPr txBox="1"/>
          <p:nvPr/>
        </p:nvSpPr>
        <p:spPr>
          <a:xfrm>
            <a:off x="212178" y="5856212"/>
            <a:ext cx="11767645" cy="847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400" b="0" i="1" u="none" strike="noStrike" cap="none" spc="0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일반암주요치료비</a:t>
            </a:r>
            <a:r>
              <a:rPr kumimoji="0" lang="ko-KR" altLang="en-US" sz="4400" b="0" i="1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보험료 比 약 </a:t>
            </a:r>
            <a:r>
              <a:rPr lang="en-US" altLang="ko-KR" sz="4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80</a:t>
            </a:r>
            <a:r>
              <a:rPr kumimoji="0" lang="en-US" altLang="ko-KR" sz="44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%</a:t>
            </a:r>
            <a:r>
              <a:rPr kumimoji="0" lang="en-US" altLang="ko-KR" sz="4400" b="0" i="1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</a:t>
            </a:r>
            <a:r>
              <a:rPr lang="ko-KR" altLang="en-US" sz="4400" i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저렴</a:t>
            </a:r>
            <a:endParaRPr kumimoji="0" lang="ko-KR" altLang="en-US" sz="4400" b="0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6B581B4-357F-448E-A2FC-7721135DD3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30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53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A3E1BAAA-5480-4901-9782-A27D587DA3F7}"/>
              </a:ext>
            </a:extLst>
          </p:cNvPr>
          <p:cNvSpPr/>
          <p:nvPr/>
        </p:nvSpPr>
        <p:spPr>
          <a:xfrm>
            <a:off x="4406658" y="876414"/>
            <a:ext cx="7038271" cy="1110503"/>
          </a:xfrm>
          <a:prstGeom prst="roundRect">
            <a:avLst/>
          </a:prstGeom>
          <a:noFill/>
          <a:ln w="28575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하이클래스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dirty="0" err="1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전액본인부담</a:t>
            </a:r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 급여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비급여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)</a:t>
            </a:r>
          </a:p>
        </p:txBody>
      </p:sp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4396392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비급여치료보장 특약 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3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종 출시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B22C1F7E-596E-4B8B-A26A-3DB7D457A27F}"/>
              </a:ext>
            </a:extLst>
          </p:cNvPr>
          <p:cNvSpPr/>
          <p:nvPr/>
        </p:nvSpPr>
        <p:spPr>
          <a:xfrm>
            <a:off x="607490" y="830076"/>
            <a:ext cx="3232716" cy="1163638"/>
          </a:xfrm>
          <a:prstGeom prst="round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급여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/</a:t>
            </a:r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비급여 </a:t>
            </a:r>
            <a:r>
              <a:rPr lang="ko-KR" altLang="en-US" sz="2400" dirty="0" err="1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구분없는</a:t>
            </a:r>
            <a:endParaRPr lang="en-US" altLang="ko-KR" sz="24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sz="4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암주요치료비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DF7A828-5A96-4A73-9CDF-551AF32C9878}"/>
              </a:ext>
            </a:extLst>
          </p:cNvPr>
          <p:cNvSpPr/>
          <p:nvPr/>
        </p:nvSpPr>
        <p:spPr>
          <a:xfrm>
            <a:off x="4406658" y="857227"/>
            <a:ext cx="7038271" cy="389225"/>
          </a:xfrm>
          <a:prstGeom prst="roundRect">
            <a:avLst/>
          </a:prstGeom>
          <a:solidFill>
            <a:srgbClr val="FF3399"/>
          </a:solidFill>
          <a:ln w="28575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하이클래스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전액 본인부담 급여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비급여 보장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)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B50368D2-E155-4532-A144-F36DD01CC9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218" y="665257"/>
            <a:ext cx="625203" cy="622167"/>
          </a:xfrm>
          <a:prstGeom prst="rect">
            <a:avLst/>
          </a:prstGeom>
        </p:spPr>
      </p:pic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AFD0CBE6-3B34-4A91-B39B-9B2FECFF01A3}"/>
              </a:ext>
            </a:extLst>
          </p:cNvPr>
          <p:cNvSpPr/>
          <p:nvPr/>
        </p:nvSpPr>
        <p:spPr>
          <a:xfrm>
            <a:off x="4721457" y="1297125"/>
            <a:ext cx="1985895" cy="626852"/>
          </a:xfrm>
          <a:prstGeom prst="roundRect">
            <a:avLst/>
          </a:prstGeom>
          <a:solidFill>
            <a:srgbClr val="00B0F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암주요치료비</a:t>
            </a:r>
            <a:endParaRPr lang="en-US" altLang="ko-KR" sz="28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FA20C4DB-C62D-4C38-B58A-1E960165F649}"/>
              </a:ext>
            </a:extLst>
          </p:cNvPr>
          <p:cNvSpPr/>
          <p:nvPr/>
        </p:nvSpPr>
        <p:spPr>
          <a:xfrm>
            <a:off x="6942956" y="1298055"/>
            <a:ext cx="1985895" cy="626852"/>
          </a:xfrm>
          <a:prstGeom prst="roundRect">
            <a:avLst/>
          </a:prstGeom>
          <a:solidFill>
            <a:srgbClr val="7030A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항암약물치료</a:t>
            </a:r>
            <a:endParaRPr lang="en-US" altLang="ko-KR" sz="28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EE476FB7-BF3F-4849-84AC-01E51A02A04A}"/>
              </a:ext>
            </a:extLst>
          </p:cNvPr>
          <p:cNvSpPr/>
          <p:nvPr/>
        </p:nvSpPr>
        <p:spPr>
          <a:xfrm>
            <a:off x="9164454" y="1298985"/>
            <a:ext cx="1985895" cy="626852"/>
          </a:xfrm>
          <a:prstGeom prst="roundRect">
            <a:avLst/>
          </a:prstGeom>
          <a:solidFill>
            <a:srgbClr val="00B0F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표적항암치료</a:t>
            </a:r>
            <a:endParaRPr lang="en-US" altLang="ko-KR" sz="28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BF5ABB3C-54D6-46D7-9A35-5217D4012A98}"/>
              </a:ext>
            </a:extLst>
          </p:cNvPr>
          <p:cNvGrpSpPr/>
          <p:nvPr/>
        </p:nvGrpSpPr>
        <p:grpSpPr>
          <a:xfrm>
            <a:off x="3924913" y="1276337"/>
            <a:ext cx="377490" cy="371245"/>
            <a:chOff x="23067" y="3861995"/>
            <a:chExt cx="461331" cy="453699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DA5BD4BB-C16F-45DF-9E0E-E69CDD13192A}"/>
                </a:ext>
              </a:extLst>
            </p:cNvPr>
            <p:cNvSpPr/>
            <p:nvPr/>
          </p:nvSpPr>
          <p:spPr>
            <a:xfrm>
              <a:off x="23067" y="3861995"/>
              <a:ext cx="461331" cy="453699"/>
            </a:xfrm>
            <a:prstGeom prst="ellipse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6" name="더하기 기호 15">
              <a:extLst>
                <a:ext uri="{FF2B5EF4-FFF2-40B4-BE49-F238E27FC236}">
                  <a16:creationId xmlns:a16="http://schemas.microsoft.com/office/drawing/2014/main" id="{A47E3010-74DA-4EFF-8C64-8040B109F476}"/>
                </a:ext>
              </a:extLst>
            </p:cNvPr>
            <p:cNvSpPr/>
            <p:nvPr/>
          </p:nvSpPr>
          <p:spPr>
            <a:xfrm>
              <a:off x="66412" y="3901524"/>
              <a:ext cx="374640" cy="374640"/>
            </a:xfrm>
            <a:prstGeom prst="mathPlus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F64D226A-F0DE-46AD-B975-8EAF61AF277F}"/>
              </a:ext>
            </a:extLst>
          </p:cNvPr>
          <p:cNvSpPr/>
          <p:nvPr/>
        </p:nvSpPr>
        <p:spPr>
          <a:xfrm rot="19800000">
            <a:off x="401976" y="795425"/>
            <a:ext cx="561694" cy="259882"/>
          </a:xfrm>
          <a:prstGeom prst="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기본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6DC4A318-B707-4D54-9103-30F555AC4F40}"/>
              </a:ext>
            </a:extLst>
          </p:cNvPr>
          <p:cNvGrpSpPr/>
          <p:nvPr/>
        </p:nvGrpSpPr>
        <p:grpSpPr>
          <a:xfrm>
            <a:off x="2871780" y="2386436"/>
            <a:ext cx="6448440" cy="640558"/>
            <a:chOff x="258912" y="2386436"/>
            <a:chExt cx="6448440" cy="640558"/>
          </a:xfrm>
        </p:grpSpPr>
        <p:sp>
          <p:nvSpPr>
            <p:cNvPr id="35" name="사각형: 둥근 모서리 34">
              <a:extLst>
                <a:ext uri="{FF2B5EF4-FFF2-40B4-BE49-F238E27FC236}">
                  <a16:creationId xmlns:a16="http://schemas.microsoft.com/office/drawing/2014/main" id="{424F69DB-AF98-445B-BD96-68042F3F1805}"/>
                </a:ext>
              </a:extLst>
            </p:cNvPr>
            <p:cNvSpPr/>
            <p:nvPr/>
          </p:nvSpPr>
          <p:spPr>
            <a:xfrm>
              <a:off x="258912" y="2386436"/>
              <a:ext cx="6448440" cy="640558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C015829-5A5C-406A-9773-66F303416157}"/>
                </a:ext>
              </a:extLst>
            </p:cNvPr>
            <p:cNvSpPr txBox="1"/>
            <p:nvPr/>
          </p:nvSpPr>
          <p:spPr>
            <a:xfrm>
              <a:off x="378676" y="2472035"/>
              <a:ext cx="6208911" cy="5155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14400" fontAlgn="base">
                <a:defRPr/>
              </a:pPr>
              <a:r>
                <a:rPr lang="en-US" altLang="ko-KR" sz="2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(</a:t>
              </a:r>
              <a:r>
                <a:rPr lang="ko-KR" altLang="en-US" sz="2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무</a:t>
              </a:r>
              <a:r>
                <a:rPr lang="en-US" altLang="ko-KR" sz="2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)</a:t>
              </a:r>
              <a:r>
                <a:rPr lang="ko-KR" altLang="en-US" sz="2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하이클래스항암약물치료</a:t>
              </a:r>
              <a:r>
                <a:rPr lang="en-US" altLang="ko-KR" sz="1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(</a:t>
              </a:r>
              <a:r>
                <a:rPr lang="ko-KR" altLang="en-US" sz="1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연간</a:t>
              </a:r>
              <a:r>
                <a:rPr lang="en-US" altLang="ko-KR" sz="1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</a:t>
              </a:r>
              <a:r>
                <a:rPr lang="ko-KR" altLang="en-US" sz="1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회한</a:t>
              </a:r>
              <a:r>
                <a:rPr lang="en-US" altLang="ko-KR" sz="1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)</a:t>
              </a:r>
              <a:endParaRPr lang="ko-KR" altLang="en-US" sz="1750" kern="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C9A9E7AB-6850-4CB2-9523-23764B79F18A}"/>
              </a:ext>
            </a:extLst>
          </p:cNvPr>
          <p:cNvGrpSpPr/>
          <p:nvPr/>
        </p:nvGrpSpPr>
        <p:grpSpPr>
          <a:xfrm>
            <a:off x="2138321" y="3112593"/>
            <a:ext cx="7915358" cy="2378964"/>
            <a:chOff x="0" y="3380418"/>
            <a:chExt cx="7915358" cy="2378964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ACE925E-9302-46F7-A516-1D8F5B65D3BD}"/>
                </a:ext>
              </a:extLst>
            </p:cNvPr>
            <p:cNvSpPr txBox="1"/>
            <p:nvPr/>
          </p:nvSpPr>
          <p:spPr>
            <a:xfrm>
              <a:off x="0" y="4762276"/>
              <a:ext cx="1005568" cy="3930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914400" hangingPunct="0"/>
              <a:r>
                <a:rPr lang="en-US" altLang="ko-KR" sz="2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40</a:t>
              </a:r>
              <a:r>
                <a:rPr lang="ko-KR" altLang="en-US" sz="2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세</a:t>
              </a:r>
              <a:endParaRPr lang="en-US" altLang="ko-KR" sz="2000" dirty="0">
                <a:latin typeface="경기천년제목 Bold" panose="02020803020101020101" pitchFamily="18" charset="-127"/>
                <a:ea typeface="경기천년제목 Bold" panose="02020803020101020101" pitchFamily="18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60C1E68-4301-4875-9279-857A399566FA}"/>
                </a:ext>
              </a:extLst>
            </p:cNvPr>
            <p:cNvSpPr txBox="1"/>
            <p:nvPr/>
          </p:nvSpPr>
          <p:spPr>
            <a:xfrm>
              <a:off x="27769" y="5337282"/>
              <a:ext cx="1005568" cy="3930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914400" hangingPunct="0"/>
              <a:r>
                <a:rPr lang="en-US" altLang="ko-KR" sz="2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50</a:t>
              </a:r>
              <a:r>
                <a:rPr lang="ko-KR" altLang="en-US" sz="2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세</a:t>
              </a:r>
              <a:endParaRPr lang="en-US" altLang="ko-KR" sz="2000" dirty="0">
                <a:latin typeface="경기천년제목 Bold" panose="02020803020101020101" pitchFamily="18" charset="-127"/>
                <a:ea typeface="경기천년제목 Bold" panose="02020803020101020101" pitchFamily="18" charset="-127"/>
              </a:endParaRPr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3FC4D024-5A9D-4852-B065-1748B0B867B3}"/>
                </a:ext>
              </a:extLst>
            </p:cNvPr>
            <p:cNvGrpSpPr/>
            <p:nvPr/>
          </p:nvGrpSpPr>
          <p:grpSpPr>
            <a:xfrm>
              <a:off x="1074516" y="4072205"/>
              <a:ext cx="2825598" cy="1675237"/>
              <a:chOff x="2523522" y="7111115"/>
              <a:chExt cx="5651195" cy="3350473"/>
            </a:xfrm>
          </p:grpSpPr>
          <p:sp>
            <p:nvSpPr>
              <p:cNvPr id="65" name="직사각형 64">
                <a:extLst>
                  <a:ext uri="{FF2B5EF4-FFF2-40B4-BE49-F238E27FC236}">
                    <a16:creationId xmlns:a16="http://schemas.microsoft.com/office/drawing/2014/main" id="{CBF210B7-A917-48BD-9D2B-B0534AC42B07}"/>
                  </a:ext>
                </a:extLst>
              </p:cNvPr>
              <p:cNvSpPr/>
              <p:nvPr/>
            </p:nvSpPr>
            <p:spPr>
              <a:xfrm>
                <a:off x="2529402" y="9457661"/>
                <a:ext cx="2804597" cy="10039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6" name="직사각형 65">
                <a:extLst>
                  <a:ext uri="{FF2B5EF4-FFF2-40B4-BE49-F238E27FC236}">
                    <a16:creationId xmlns:a16="http://schemas.microsoft.com/office/drawing/2014/main" id="{5787B9AA-5C7D-4B77-BEA7-30D73E03A129}"/>
                  </a:ext>
                </a:extLst>
              </p:cNvPr>
              <p:cNvSpPr/>
              <p:nvPr/>
            </p:nvSpPr>
            <p:spPr>
              <a:xfrm>
                <a:off x="5384801" y="9454003"/>
                <a:ext cx="2789916" cy="10039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9F7D324E-9ED4-46E2-89BE-5ACA3C00AB1D}"/>
                  </a:ext>
                </a:extLst>
              </p:cNvPr>
              <p:cNvSpPr txBox="1"/>
              <p:nvPr/>
            </p:nvSpPr>
            <p:spPr>
              <a:xfrm>
                <a:off x="2565500" y="9588670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4,080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0FB3C0B5-99B0-434C-85BA-E294F3C7575F}"/>
                  </a:ext>
                </a:extLst>
              </p:cNvPr>
              <p:cNvSpPr txBox="1"/>
              <p:nvPr/>
            </p:nvSpPr>
            <p:spPr>
              <a:xfrm>
                <a:off x="5414211" y="9602898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3,210</a:t>
                </a:r>
              </a:p>
            </p:txBody>
          </p:sp>
          <p:sp>
            <p:nvSpPr>
              <p:cNvPr id="69" name="직사각형 68">
                <a:extLst>
                  <a:ext uri="{FF2B5EF4-FFF2-40B4-BE49-F238E27FC236}">
                    <a16:creationId xmlns:a16="http://schemas.microsoft.com/office/drawing/2014/main" id="{194DE3CE-E901-4C93-9B3E-178F796D9FCF}"/>
                  </a:ext>
                </a:extLst>
              </p:cNvPr>
              <p:cNvSpPr/>
              <p:nvPr/>
            </p:nvSpPr>
            <p:spPr>
              <a:xfrm>
                <a:off x="5384800" y="8375152"/>
                <a:ext cx="2789916" cy="10039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70" name="직사각형 69">
                <a:extLst>
                  <a:ext uri="{FF2B5EF4-FFF2-40B4-BE49-F238E27FC236}">
                    <a16:creationId xmlns:a16="http://schemas.microsoft.com/office/drawing/2014/main" id="{6FB169DF-39D5-4C8C-BBF1-DCB4F44C9E04}"/>
                  </a:ext>
                </a:extLst>
              </p:cNvPr>
              <p:cNvSpPr/>
              <p:nvPr/>
            </p:nvSpPr>
            <p:spPr>
              <a:xfrm>
                <a:off x="2523522" y="8382469"/>
                <a:ext cx="2810478" cy="10039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71" name="직사각형 70">
                <a:extLst>
                  <a:ext uri="{FF2B5EF4-FFF2-40B4-BE49-F238E27FC236}">
                    <a16:creationId xmlns:a16="http://schemas.microsoft.com/office/drawing/2014/main" id="{6FAAE7B8-0D88-48D9-BEC1-466AC7D31639}"/>
                  </a:ext>
                </a:extLst>
              </p:cNvPr>
              <p:cNvSpPr/>
              <p:nvPr/>
            </p:nvSpPr>
            <p:spPr>
              <a:xfrm>
                <a:off x="2523522" y="7111115"/>
                <a:ext cx="5651194" cy="128111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F181FF1C-71F0-4C78-B7D5-213549298182}"/>
                  </a:ext>
                </a:extLst>
              </p:cNvPr>
              <p:cNvSpPr txBox="1"/>
              <p:nvPr/>
            </p:nvSpPr>
            <p:spPr>
              <a:xfrm>
                <a:off x="2690502" y="7179191"/>
                <a:ext cx="5388597" cy="7552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ko-KR" altLang="en-US" sz="190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다사랑통합보험</a:t>
                </a:r>
                <a:endParaRPr lang="en-US" altLang="ko-KR" sz="19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5FA11EE-1C7F-46AE-9CF5-20757DA4787D}"/>
                  </a:ext>
                </a:extLst>
              </p:cNvPr>
              <p:cNvSpPr txBox="1"/>
              <p:nvPr/>
            </p:nvSpPr>
            <p:spPr>
              <a:xfrm>
                <a:off x="2548508" y="8527395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2,970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9BEFF2CD-4489-4EAA-8561-0F98F5DAF5F0}"/>
                  </a:ext>
                </a:extLst>
              </p:cNvPr>
              <p:cNvSpPr txBox="1"/>
              <p:nvPr/>
            </p:nvSpPr>
            <p:spPr>
              <a:xfrm>
                <a:off x="5399505" y="8527395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3,060</a:t>
                </a:r>
              </a:p>
            </p:txBody>
          </p: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259B728-2363-47EB-8E76-503253E3E23A}"/>
                </a:ext>
              </a:extLst>
            </p:cNvPr>
            <p:cNvSpPr txBox="1"/>
            <p:nvPr/>
          </p:nvSpPr>
          <p:spPr>
            <a:xfrm>
              <a:off x="3771724" y="5520267"/>
              <a:ext cx="1402299" cy="2391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914400" hangingPunct="0"/>
              <a:r>
                <a:rPr lang="en-US" altLang="ko-KR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&lt;</a:t>
              </a:r>
              <a:r>
                <a:rPr lang="ko-KR" altLang="en-US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단위</a:t>
              </a:r>
              <a:r>
                <a:rPr lang="en-US" altLang="ko-KR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:</a:t>
              </a:r>
              <a:r>
                <a:rPr lang="ko-KR" altLang="en-US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원</a:t>
              </a:r>
              <a:r>
                <a:rPr lang="en-US" altLang="ko-KR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&gt;</a:t>
              </a:r>
            </a:p>
          </p:txBody>
        </p:sp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D5EBCB8A-1696-46C6-AE0A-EAE1301A63B1}"/>
                </a:ext>
              </a:extLst>
            </p:cNvPr>
            <p:cNvGrpSpPr/>
            <p:nvPr/>
          </p:nvGrpSpPr>
          <p:grpSpPr>
            <a:xfrm>
              <a:off x="5048573" y="4048512"/>
              <a:ext cx="2825598" cy="1675237"/>
              <a:chOff x="2523522" y="7111115"/>
              <a:chExt cx="5651195" cy="3350473"/>
            </a:xfrm>
          </p:grpSpPr>
          <p:sp>
            <p:nvSpPr>
              <p:cNvPr id="55" name="직사각형 54">
                <a:extLst>
                  <a:ext uri="{FF2B5EF4-FFF2-40B4-BE49-F238E27FC236}">
                    <a16:creationId xmlns:a16="http://schemas.microsoft.com/office/drawing/2014/main" id="{062801B8-4214-483A-8137-266D62133827}"/>
                  </a:ext>
                </a:extLst>
              </p:cNvPr>
              <p:cNvSpPr/>
              <p:nvPr/>
            </p:nvSpPr>
            <p:spPr>
              <a:xfrm>
                <a:off x="2529402" y="9457661"/>
                <a:ext cx="2804597" cy="10039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56" name="직사각형 55">
                <a:extLst>
                  <a:ext uri="{FF2B5EF4-FFF2-40B4-BE49-F238E27FC236}">
                    <a16:creationId xmlns:a16="http://schemas.microsoft.com/office/drawing/2014/main" id="{34879762-4B45-4A09-AE6D-BDC522072255}"/>
                  </a:ext>
                </a:extLst>
              </p:cNvPr>
              <p:cNvSpPr/>
              <p:nvPr/>
            </p:nvSpPr>
            <p:spPr>
              <a:xfrm>
                <a:off x="5384801" y="9454003"/>
                <a:ext cx="2789916" cy="10039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B4616C2F-730E-44FC-84B5-89133FC250ED}"/>
                  </a:ext>
                </a:extLst>
              </p:cNvPr>
              <p:cNvSpPr txBox="1"/>
              <p:nvPr/>
            </p:nvSpPr>
            <p:spPr>
              <a:xfrm>
                <a:off x="2565500" y="9588670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4,340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B18E9CF-738F-4983-A9E9-EC596933C833}"/>
                  </a:ext>
                </a:extLst>
              </p:cNvPr>
              <p:cNvSpPr txBox="1"/>
              <p:nvPr/>
            </p:nvSpPr>
            <p:spPr>
              <a:xfrm>
                <a:off x="5414211" y="9602898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3,420</a:t>
                </a:r>
              </a:p>
            </p:txBody>
          </p:sp>
          <p:sp>
            <p:nvSpPr>
              <p:cNvPr id="59" name="직사각형 58">
                <a:extLst>
                  <a:ext uri="{FF2B5EF4-FFF2-40B4-BE49-F238E27FC236}">
                    <a16:creationId xmlns:a16="http://schemas.microsoft.com/office/drawing/2014/main" id="{2D18D60C-CB8C-4ACD-AC80-F98F5F6FFAAF}"/>
                  </a:ext>
                </a:extLst>
              </p:cNvPr>
              <p:cNvSpPr/>
              <p:nvPr/>
            </p:nvSpPr>
            <p:spPr>
              <a:xfrm>
                <a:off x="5384800" y="8375152"/>
                <a:ext cx="2789916" cy="10039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F3197F63-1A44-4E7E-8E98-9CC8F17A06F6}"/>
                  </a:ext>
                </a:extLst>
              </p:cNvPr>
              <p:cNvSpPr/>
              <p:nvPr/>
            </p:nvSpPr>
            <p:spPr>
              <a:xfrm>
                <a:off x="2523522" y="8382469"/>
                <a:ext cx="2810478" cy="10039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1" name="직사각형 60">
                <a:extLst>
                  <a:ext uri="{FF2B5EF4-FFF2-40B4-BE49-F238E27FC236}">
                    <a16:creationId xmlns:a16="http://schemas.microsoft.com/office/drawing/2014/main" id="{588E94EE-AFA9-4202-8821-49630E68D3BA}"/>
                  </a:ext>
                </a:extLst>
              </p:cNvPr>
              <p:cNvSpPr/>
              <p:nvPr/>
            </p:nvSpPr>
            <p:spPr>
              <a:xfrm>
                <a:off x="2523522" y="7111115"/>
                <a:ext cx="5651194" cy="128111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08D75FA-2097-4D12-9510-66D852E5FD94}"/>
                  </a:ext>
                </a:extLst>
              </p:cNvPr>
              <p:cNvSpPr txBox="1"/>
              <p:nvPr/>
            </p:nvSpPr>
            <p:spPr>
              <a:xfrm>
                <a:off x="2690502" y="7179191"/>
                <a:ext cx="5388597" cy="7552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ko-KR" altLang="en-US" sz="1900" dirty="0">
                    <a:solidFill>
                      <a:srgbClr val="FFFFFF"/>
                    </a:solidFill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다사랑통합보험</a:t>
                </a:r>
                <a:endParaRPr lang="en-US" altLang="ko-KR" sz="1900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101B045D-9DB7-4075-9F28-664B111CBA22}"/>
                  </a:ext>
                </a:extLst>
              </p:cNvPr>
              <p:cNvSpPr txBox="1"/>
              <p:nvPr/>
            </p:nvSpPr>
            <p:spPr>
              <a:xfrm>
                <a:off x="2548508" y="8527395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3,220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F42900C-3B9B-48E0-A0E4-61A58E49D9C0}"/>
                  </a:ext>
                </a:extLst>
              </p:cNvPr>
              <p:cNvSpPr txBox="1"/>
              <p:nvPr/>
            </p:nvSpPr>
            <p:spPr>
              <a:xfrm>
                <a:off x="5399505" y="8527395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3,170</a:t>
                </a: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1332D2A-9D83-4A70-B46F-42F17A39F0E7}"/>
                </a:ext>
              </a:extLst>
            </p:cNvPr>
            <p:cNvSpPr txBox="1"/>
            <p:nvPr/>
          </p:nvSpPr>
          <p:spPr>
            <a:xfrm>
              <a:off x="3970090" y="4790391"/>
              <a:ext cx="1005568" cy="5468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914400" hangingPunct="0"/>
              <a:r>
                <a:rPr lang="en-US" altLang="ko-KR" sz="3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VS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0FE850E-09A2-41E5-8A97-D32AB777DBC5}"/>
                </a:ext>
              </a:extLst>
            </p:cNvPr>
            <p:cNvSpPr txBox="1"/>
            <p:nvPr/>
          </p:nvSpPr>
          <p:spPr>
            <a:xfrm>
              <a:off x="1228148" y="3381859"/>
              <a:ext cx="249521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500" dirty="0">
                  <a:solidFill>
                    <a:schemeClr val="accent2">
                      <a:lumMod val="75000"/>
                    </a:schemeClr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하이클래스</a:t>
              </a:r>
              <a:endParaRPr lang="en-US" altLang="ko-KR" sz="3500" dirty="0">
                <a:solidFill>
                  <a:schemeClr val="accent2">
                    <a:lumMod val="75000"/>
                  </a:schemeClr>
                </a:solidFill>
                <a:latin typeface="경기천년제목 Bold" panose="02020803020101020101" pitchFamily="18" charset="-127"/>
                <a:ea typeface="경기천년제목 Bold" panose="02020803020101020101" pitchFamily="18" charset="-127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60CCD9F-3B74-4C61-BF88-9C377C620037}"/>
                </a:ext>
              </a:extLst>
            </p:cNvPr>
            <p:cNvSpPr txBox="1"/>
            <p:nvPr/>
          </p:nvSpPr>
          <p:spPr>
            <a:xfrm>
              <a:off x="4967278" y="3380418"/>
              <a:ext cx="294808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5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일반특약</a:t>
              </a:r>
              <a:endParaRPr lang="en-US" altLang="ko-KR" sz="3500" dirty="0">
                <a:latin typeface="경기천년제목 Bold" panose="02020803020101020101" pitchFamily="18" charset="-127"/>
                <a:ea typeface="경기천년제목 Bold" panose="02020803020101020101" pitchFamily="18" charset="-127"/>
              </a:endParaRPr>
            </a:p>
          </p:txBody>
        </p:sp>
        <p:sp>
          <p:nvSpPr>
            <p:cNvPr id="53" name="직사각형 52">
              <a:extLst>
                <a:ext uri="{FF2B5EF4-FFF2-40B4-BE49-F238E27FC236}">
                  <a16:creationId xmlns:a16="http://schemas.microsoft.com/office/drawing/2014/main" id="{76B949B1-7C39-4113-9B9E-96270D5EC648}"/>
                </a:ext>
              </a:extLst>
            </p:cNvPr>
            <p:cNvSpPr/>
            <p:nvPr/>
          </p:nvSpPr>
          <p:spPr>
            <a:xfrm>
              <a:off x="4029656" y="4220066"/>
              <a:ext cx="425015" cy="25919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5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남자</a:t>
              </a:r>
            </a:p>
          </p:txBody>
        </p:sp>
        <p:sp>
          <p:nvSpPr>
            <p:cNvPr id="54" name="직사각형 53">
              <a:extLst>
                <a:ext uri="{FF2B5EF4-FFF2-40B4-BE49-F238E27FC236}">
                  <a16:creationId xmlns:a16="http://schemas.microsoft.com/office/drawing/2014/main" id="{8AD98897-1CEA-48A1-8796-0D9CEDD7A48A}"/>
                </a:ext>
              </a:extLst>
            </p:cNvPr>
            <p:cNvSpPr/>
            <p:nvPr/>
          </p:nvSpPr>
          <p:spPr>
            <a:xfrm>
              <a:off x="4538161" y="4212591"/>
              <a:ext cx="425015" cy="25919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5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여자</a:t>
              </a:r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46F52FEB-9032-43AA-A414-8AD0CBC590DD}"/>
              </a:ext>
            </a:extLst>
          </p:cNvPr>
          <p:cNvSpPr txBox="1"/>
          <p:nvPr/>
        </p:nvSpPr>
        <p:spPr>
          <a:xfrm>
            <a:off x="3290520" y="5513317"/>
            <a:ext cx="2736134" cy="2391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 defTabSz="914400" hangingPunct="0"/>
            <a:r>
              <a:rPr lang="ko-KR" altLang="en-US" sz="1000" dirty="0" err="1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하이클래스항암약물치료특약</a:t>
            </a:r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en-US" altLang="ko-KR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1,000</a:t>
            </a:r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만원 가입시</a:t>
            </a:r>
            <a:endParaRPr lang="en-US" altLang="ko-KR" sz="1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B7FFC44-640B-46A2-8CDC-D03C405012CC}"/>
              </a:ext>
            </a:extLst>
          </p:cNvPr>
          <p:cNvSpPr txBox="1"/>
          <p:nvPr/>
        </p:nvSpPr>
        <p:spPr>
          <a:xfrm>
            <a:off x="7333003" y="5485757"/>
            <a:ext cx="2626213" cy="2391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 defTabSz="914400" hangingPunct="0"/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항암약물치료특약</a:t>
            </a:r>
            <a:r>
              <a:rPr lang="en-US" altLang="ko-KR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1,000</a:t>
            </a:r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만원 가입시</a:t>
            </a:r>
            <a:endParaRPr lang="en-US" altLang="ko-KR" sz="1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7CDFB1C-8010-4A36-AC79-213904F339F1}"/>
              </a:ext>
            </a:extLst>
          </p:cNvPr>
          <p:cNvSpPr txBox="1"/>
          <p:nvPr/>
        </p:nvSpPr>
        <p:spPr>
          <a:xfrm>
            <a:off x="212178" y="5856212"/>
            <a:ext cx="11767645" cy="847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400" b="0" i="1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일반 항암약물치료비 보험료 比 약 </a:t>
            </a:r>
            <a:r>
              <a:rPr lang="en-US" altLang="ko-KR" sz="4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8%</a:t>
            </a:r>
            <a:r>
              <a:rPr kumimoji="0" lang="en-US" altLang="ko-KR" sz="4400" b="0" i="1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</a:t>
            </a:r>
            <a:r>
              <a:rPr lang="ko-KR" altLang="en-US" sz="4400" i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저렴</a:t>
            </a:r>
            <a:endParaRPr kumimoji="0" lang="ko-KR" altLang="en-US" sz="4400" b="0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81F54AE-5832-4A4A-BD6F-733CEB2FE3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31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74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A3E1BAAA-5480-4901-9782-A27D587DA3F7}"/>
              </a:ext>
            </a:extLst>
          </p:cNvPr>
          <p:cNvSpPr/>
          <p:nvPr/>
        </p:nvSpPr>
        <p:spPr>
          <a:xfrm>
            <a:off x="4406658" y="876414"/>
            <a:ext cx="7038271" cy="1110503"/>
          </a:xfrm>
          <a:prstGeom prst="roundRect">
            <a:avLst/>
          </a:prstGeom>
          <a:noFill/>
          <a:ln w="28575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하이클래스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dirty="0" err="1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전액본인부담</a:t>
            </a:r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 급여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비급여</a:t>
            </a:r>
            <a:r>
              <a: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)</a:t>
            </a:r>
          </a:p>
        </p:txBody>
      </p:sp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4396392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비급여치료보장 특약 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3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종 출시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B22C1F7E-596E-4B8B-A26A-3DB7D457A27F}"/>
              </a:ext>
            </a:extLst>
          </p:cNvPr>
          <p:cNvSpPr/>
          <p:nvPr/>
        </p:nvSpPr>
        <p:spPr>
          <a:xfrm>
            <a:off x="607490" y="830076"/>
            <a:ext cx="3232716" cy="1163638"/>
          </a:xfrm>
          <a:prstGeom prst="round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급여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/</a:t>
            </a:r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비급여 </a:t>
            </a:r>
            <a:r>
              <a:rPr lang="ko-KR" altLang="en-US" sz="2400" dirty="0" err="1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구분없는</a:t>
            </a:r>
            <a:endParaRPr lang="en-US" altLang="ko-KR" sz="24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sz="4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암주요치료비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DF7A828-5A96-4A73-9CDF-551AF32C9878}"/>
              </a:ext>
            </a:extLst>
          </p:cNvPr>
          <p:cNvSpPr/>
          <p:nvPr/>
        </p:nvSpPr>
        <p:spPr>
          <a:xfrm>
            <a:off x="4406658" y="857227"/>
            <a:ext cx="7038271" cy="389225"/>
          </a:xfrm>
          <a:prstGeom prst="roundRect">
            <a:avLst/>
          </a:prstGeom>
          <a:solidFill>
            <a:srgbClr val="FF3399"/>
          </a:solidFill>
          <a:ln w="28575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하이클래스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전액 본인부담 급여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비급여 보장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)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B50368D2-E155-4532-A144-F36DD01CC9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218" y="665257"/>
            <a:ext cx="625203" cy="622167"/>
          </a:xfrm>
          <a:prstGeom prst="rect">
            <a:avLst/>
          </a:prstGeom>
        </p:spPr>
      </p:pic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AFD0CBE6-3B34-4A91-B39B-9B2FECFF01A3}"/>
              </a:ext>
            </a:extLst>
          </p:cNvPr>
          <p:cNvSpPr/>
          <p:nvPr/>
        </p:nvSpPr>
        <p:spPr>
          <a:xfrm>
            <a:off x="4721457" y="1297125"/>
            <a:ext cx="1985895" cy="626852"/>
          </a:xfrm>
          <a:prstGeom prst="roundRect">
            <a:avLst/>
          </a:prstGeom>
          <a:solidFill>
            <a:srgbClr val="00B0F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암주요치료비</a:t>
            </a:r>
            <a:endParaRPr lang="en-US" altLang="ko-KR" sz="28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FA20C4DB-C62D-4C38-B58A-1E960165F649}"/>
              </a:ext>
            </a:extLst>
          </p:cNvPr>
          <p:cNvSpPr/>
          <p:nvPr/>
        </p:nvSpPr>
        <p:spPr>
          <a:xfrm>
            <a:off x="6942956" y="1298055"/>
            <a:ext cx="1985895" cy="626852"/>
          </a:xfrm>
          <a:prstGeom prst="roundRect">
            <a:avLst/>
          </a:prstGeom>
          <a:solidFill>
            <a:srgbClr val="00B0F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항암약물치료</a:t>
            </a:r>
            <a:endParaRPr lang="en-US" altLang="ko-KR" sz="28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EE476FB7-BF3F-4849-84AC-01E51A02A04A}"/>
              </a:ext>
            </a:extLst>
          </p:cNvPr>
          <p:cNvSpPr/>
          <p:nvPr/>
        </p:nvSpPr>
        <p:spPr>
          <a:xfrm>
            <a:off x="9164454" y="1298985"/>
            <a:ext cx="1985895" cy="626852"/>
          </a:xfrm>
          <a:prstGeom prst="roundRect">
            <a:avLst/>
          </a:prstGeom>
          <a:solidFill>
            <a:srgbClr val="7030A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표적항암치료</a:t>
            </a:r>
            <a:endParaRPr lang="en-US" altLang="ko-KR" sz="28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BF5ABB3C-54D6-46D7-9A35-5217D4012A98}"/>
              </a:ext>
            </a:extLst>
          </p:cNvPr>
          <p:cNvGrpSpPr/>
          <p:nvPr/>
        </p:nvGrpSpPr>
        <p:grpSpPr>
          <a:xfrm>
            <a:off x="3924913" y="1276337"/>
            <a:ext cx="377490" cy="371245"/>
            <a:chOff x="23067" y="3861995"/>
            <a:chExt cx="461331" cy="453699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DA5BD4BB-C16F-45DF-9E0E-E69CDD13192A}"/>
                </a:ext>
              </a:extLst>
            </p:cNvPr>
            <p:cNvSpPr/>
            <p:nvPr/>
          </p:nvSpPr>
          <p:spPr>
            <a:xfrm>
              <a:off x="23067" y="3861995"/>
              <a:ext cx="461331" cy="453699"/>
            </a:xfrm>
            <a:prstGeom prst="ellipse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6" name="더하기 기호 15">
              <a:extLst>
                <a:ext uri="{FF2B5EF4-FFF2-40B4-BE49-F238E27FC236}">
                  <a16:creationId xmlns:a16="http://schemas.microsoft.com/office/drawing/2014/main" id="{A47E3010-74DA-4EFF-8C64-8040B109F476}"/>
                </a:ext>
              </a:extLst>
            </p:cNvPr>
            <p:cNvSpPr/>
            <p:nvPr/>
          </p:nvSpPr>
          <p:spPr>
            <a:xfrm>
              <a:off x="66412" y="3901524"/>
              <a:ext cx="374640" cy="374640"/>
            </a:xfrm>
            <a:prstGeom prst="mathPlus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F64D226A-F0DE-46AD-B975-8EAF61AF277F}"/>
              </a:ext>
            </a:extLst>
          </p:cNvPr>
          <p:cNvSpPr/>
          <p:nvPr/>
        </p:nvSpPr>
        <p:spPr>
          <a:xfrm rot="19800000">
            <a:off x="401976" y="795425"/>
            <a:ext cx="561694" cy="259882"/>
          </a:xfrm>
          <a:prstGeom prst="rect">
            <a:avLst/>
          </a:pr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기본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6DC4A318-B707-4D54-9103-30F555AC4F40}"/>
              </a:ext>
            </a:extLst>
          </p:cNvPr>
          <p:cNvGrpSpPr/>
          <p:nvPr/>
        </p:nvGrpSpPr>
        <p:grpSpPr>
          <a:xfrm>
            <a:off x="2871780" y="2386436"/>
            <a:ext cx="6448440" cy="640558"/>
            <a:chOff x="258912" y="2386436"/>
            <a:chExt cx="6448440" cy="640558"/>
          </a:xfrm>
        </p:grpSpPr>
        <p:sp>
          <p:nvSpPr>
            <p:cNvPr id="35" name="사각형: 둥근 모서리 34">
              <a:extLst>
                <a:ext uri="{FF2B5EF4-FFF2-40B4-BE49-F238E27FC236}">
                  <a16:creationId xmlns:a16="http://schemas.microsoft.com/office/drawing/2014/main" id="{424F69DB-AF98-445B-BD96-68042F3F1805}"/>
                </a:ext>
              </a:extLst>
            </p:cNvPr>
            <p:cNvSpPr/>
            <p:nvPr/>
          </p:nvSpPr>
          <p:spPr>
            <a:xfrm>
              <a:off x="258912" y="2386436"/>
              <a:ext cx="6448440" cy="640558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C015829-5A5C-406A-9773-66F303416157}"/>
                </a:ext>
              </a:extLst>
            </p:cNvPr>
            <p:cNvSpPr txBox="1"/>
            <p:nvPr/>
          </p:nvSpPr>
          <p:spPr>
            <a:xfrm>
              <a:off x="378676" y="2472035"/>
              <a:ext cx="6208911" cy="5155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14400" fontAlgn="base">
                <a:defRPr/>
              </a:pPr>
              <a:r>
                <a:rPr lang="en-US" altLang="ko-KR" sz="2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(</a:t>
              </a:r>
              <a:r>
                <a:rPr lang="ko-KR" altLang="en-US" sz="2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무</a:t>
              </a:r>
              <a:r>
                <a:rPr lang="en-US" altLang="ko-KR" sz="2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)</a:t>
              </a:r>
              <a:r>
                <a:rPr lang="ko-KR" altLang="en-US" sz="2750" kern="0" dirty="0" err="1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하이클래스표적항암약물허가치료</a:t>
              </a:r>
              <a:r>
                <a:rPr lang="en-US" altLang="ko-KR" sz="1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(</a:t>
              </a:r>
              <a:r>
                <a:rPr lang="ko-KR" altLang="en-US" sz="1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갱</a:t>
              </a:r>
              <a:r>
                <a:rPr lang="en-US" altLang="ko-KR" sz="1750" kern="0" dirty="0">
                  <a:solidFill>
                    <a:srgbClr val="FFFFF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)</a:t>
              </a:r>
              <a:endParaRPr lang="ko-KR" altLang="en-US" sz="1750" kern="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C9A9E7AB-6850-4CB2-9523-23764B79F18A}"/>
              </a:ext>
            </a:extLst>
          </p:cNvPr>
          <p:cNvGrpSpPr/>
          <p:nvPr/>
        </p:nvGrpSpPr>
        <p:grpSpPr>
          <a:xfrm>
            <a:off x="2138321" y="3112593"/>
            <a:ext cx="7915358" cy="2378964"/>
            <a:chOff x="0" y="3380418"/>
            <a:chExt cx="7915358" cy="2378964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ACE925E-9302-46F7-A516-1D8F5B65D3BD}"/>
                </a:ext>
              </a:extLst>
            </p:cNvPr>
            <p:cNvSpPr txBox="1"/>
            <p:nvPr/>
          </p:nvSpPr>
          <p:spPr>
            <a:xfrm>
              <a:off x="0" y="4762276"/>
              <a:ext cx="1005568" cy="3930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914400" hangingPunct="0"/>
              <a:r>
                <a:rPr lang="en-US" altLang="ko-KR" sz="2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40</a:t>
              </a:r>
              <a:r>
                <a:rPr lang="ko-KR" altLang="en-US" sz="2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세</a:t>
              </a:r>
              <a:endParaRPr lang="en-US" altLang="ko-KR" sz="2000" dirty="0">
                <a:latin typeface="경기천년제목 Bold" panose="02020803020101020101" pitchFamily="18" charset="-127"/>
                <a:ea typeface="경기천년제목 Bold" panose="02020803020101020101" pitchFamily="18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60C1E68-4301-4875-9279-857A399566FA}"/>
                </a:ext>
              </a:extLst>
            </p:cNvPr>
            <p:cNvSpPr txBox="1"/>
            <p:nvPr/>
          </p:nvSpPr>
          <p:spPr>
            <a:xfrm>
              <a:off x="27769" y="5337282"/>
              <a:ext cx="1005568" cy="3930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914400" hangingPunct="0"/>
              <a:r>
                <a:rPr lang="en-US" altLang="ko-KR" sz="2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50</a:t>
              </a:r>
              <a:r>
                <a:rPr lang="ko-KR" altLang="en-US" sz="2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세</a:t>
              </a:r>
              <a:endParaRPr lang="en-US" altLang="ko-KR" sz="2000" dirty="0">
                <a:latin typeface="경기천년제목 Bold" panose="02020803020101020101" pitchFamily="18" charset="-127"/>
                <a:ea typeface="경기천년제목 Bold" panose="02020803020101020101" pitchFamily="18" charset="-127"/>
              </a:endParaRPr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3FC4D024-5A9D-4852-B065-1748B0B867B3}"/>
                </a:ext>
              </a:extLst>
            </p:cNvPr>
            <p:cNvGrpSpPr/>
            <p:nvPr/>
          </p:nvGrpSpPr>
          <p:grpSpPr>
            <a:xfrm>
              <a:off x="1074516" y="4072205"/>
              <a:ext cx="2825598" cy="1675237"/>
              <a:chOff x="2523522" y="7111115"/>
              <a:chExt cx="5651195" cy="3350473"/>
            </a:xfrm>
          </p:grpSpPr>
          <p:sp>
            <p:nvSpPr>
              <p:cNvPr id="65" name="직사각형 64">
                <a:extLst>
                  <a:ext uri="{FF2B5EF4-FFF2-40B4-BE49-F238E27FC236}">
                    <a16:creationId xmlns:a16="http://schemas.microsoft.com/office/drawing/2014/main" id="{CBF210B7-A917-48BD-9D2B-B0534AC42B07}"/>
                  </a:ext>
                </a:extLst>
              </p:cNvPr>
              <p:cNvSpPr/>
              <p:nvPr/>
            </p:nvSpPr>
            <p:spPr>
              <a:xfrm>
                <a:off x="2529402" y="9457661"/>
                <a:ext cx="2804597" cy="10039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6" name="직사각형 65">
                <a:extLst>
                  <a:ext uri="{FF2B5EF4-FFF2-40B4-BE49-F238E27FC236}">
                    <a16:creationId xmlns:a16="http://schemas.microsoft.com/office/drawing/2014/main" id="{5787B9AA-5C7D-4B77-BEA7-30D73E03A129}"/>
                  </a:ext>
                </a:extLst>
              </p:cNvPr>
              <p:cNvSpPr/>
              <p:nvPr/>
            </p:nvSpPr>
            <p:spPr>
              <a:xfrm>
                <a:off x="5384801" y="9454003"/>
                <a:ext cx="2789916" cy="10039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9F7D324E-9ED4-46E2-89BE-5ACA3C00AB1D}"/>
                  </a:ext>
                </a:extLst>
              </p:cNvPr>
              <p:cNvSpPr txBox="1"/>
              <p:nvPr/>
            </p:nvSpPr>
            <p:spPr>
              <a:xfrm>
                <a:off x="2565500" y="9588670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250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0FB3C0B5-99B0-434C-85BA-E294F3C7575F}"/>
                  </a:ext>
                </a:extLst>
              </p:cNvPr>
              <p:cNvSpPr txBox="1"/>
              <p:nvPr/>
            </p:nvSpPr>
            <p:spPr>
              <a:xfrm>
                <a:off x="5414211" y="9602898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490</a:t>
                </a:r>
              </a:p>
            </p:txBody>
          </p:sp>
          <p:sp>
            <p:nvSpPr>
              <p:cNvPr id="69" name="직사각형 68">
                <a:extLst>
                  <a:ext uri="{FF2B5EF4-FFF2-40B4-BE49-F238E27FC236}">
                    <a16:creationId xmlns:a16="http://schemas.microsoft.com/office/drawing/2014/main" id="{194DE3CE-E901-4C93-9B3E-178F796D9FCF}"/>
                  </a:ext>
                </a:extLst>
              </p:cNvPr>
              <p:cNvSpPr/>
              <p:nvPr/>
            </p:nvSpPr>
            <p:spPr>
              <a:xfrm>
                <a:off x="5384800" y="8375152"/>
                <a:ext cx="2789916" cy="10039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70" name="직사각형 69">
                <a:extLst>
                  <a:ext uri="{FF2B5EF4-FFF2-40B4-BE49-F238E27FC236}">
                    <a16:creationId xmlns:a16="http://schemas.microsoft.com/office/drawing/2014/main" id="{6FB169DF-39D5-4C8C-BBF1-DCB4F44C9E04}"/>
                  </a:ext>
                </a:extLst>
              </p:cNvPr>
              <p:cNvSpPr/>
              <p:nvPr/>
            </p:nvSpPr>
            <p:spPr>
              <a:xfrm>
                <a:off x="2523522" y="8382469"/>
                <a:ext cx="2810478" cy="10039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71" name="직사각형 70">
                <a:extLst>
                  <a:ext uri="{FF2B5EF4-FFF2-40B4-BE49-F238E27FC236}">
                    <a16:creationId xmlns:a16="http://schemas.microsoft.com/office/drawing/2014/main" id="{6FAAE7B8-0D88-48D9-BEC1-466AC7D31639}"/>
                  </a:ext>
                </a:extLst>
              </p:cNvPr>
              <p:cNvSpPr/>
              <p:nvPr/>
            </p:nvSpPr>
            <p:spPr>
              <a:xfrm>
                <a:off x="2523522" y="7111115"/>
                <a:ext cx="5651194" cy="128111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F181FF1C-71F0-4C78-B7D5-213549298182}"/>
                  </a:ext>
                </a:extLst>
              </p:cNvPr>
              <p:cNvSpPr txBox="1"/>
              <p:nvPr/>
            </p:nvSpPr>
            <p:spPr>
              <a:xfrm>
                <a:off x="2690502" y="7179191"/>
                <a:ext cx="5388597" cy="7552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ko-KR" altLang="en-US" sz="190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다사랑통합보험</a:t>
                </a:r>
                <a:endParaRPr lang="en-US" altLang="ko-KR" sz="19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5FA11EE-1C7F-46AE-9CF5-20757DA4787D}"/>
                  </a:ext>
                </a:extLst>
              </p:cNvPr>
              <p:cNvSpPr txBox="1"/>
              <p:nvPr/>
            </p:nvSpPr>
            <p:spPr>
              <a:xfrm>
                <a:off x="2548508" y="8527395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110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9BEFF2CD-4489-4EAA-8561-0F98F5DAF5F0}"/>
                  </a:ext>
                </a:extLst>
              </p:cNvPr>
              <p:cNvSpPr txBox="1"/>
              <p:nvPr/>
            </p:nvSpPr>
            <p:spPr>
              <a:xfrm>
                <a:off x="5399505" y="8527395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370</a:t>
                </a:r>
              </a:p>
            </p:txBody>
          </p: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259B728-2363-47EB-8E76-503253E3E23A}"/>
                </a:ext>
              </a:extLst>
            </p:cNvPr>
            <p:cNvSpPr txBox="1"/>
            <p:nvPr/>
          </p:nvSpPr>
          <p:spPr>
            <a:xfrm>
              <a:off x="3771724" y="5520267"/>
              <a:ext cx="1402299" cy="2391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914400" hangingPunct="0"/>
              <a:r>
                <a:rPr lang="en-US" altLang="ko-KR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&lt;</a:t>
              </a:r>
              <a:r>
                <a:rPr lang="ko-KR" altLang="en-US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단위</a:t>
              </a:r>
              <a:r>
                <a:rPr lang="en-US" altLang="ko-KR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:</a:t>
              </a:r>
              <a:r>
                <a:rPr lang="ko-KR" altLang="en-US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원</a:t>
              </a:r>
              <a:r>
                <a:rPr lang="en-US" altLang="ko-KR" sz="1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&gt;</a:t>
              </a:r>
            </a:p>
          </p:txBody>
        </p:sp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D5EBCB8A-1696-46C6-AE0A-EAE1301A63B1}"/>
                </a:ext>
              </a:extLst>
            </p:cNvPr>
            <p:cNvGrpSpPr/>
            <p:nvPr/>
          </p:nvGrpSpPr>
          <p:grpSpPr>
            <a:xfrm>
              <a:off x="5048573" y="4048512"/>
              <a:ext cx="2825598" cy="1675237"/>
              <a:chOff x="2523522" y="7111115"/>
              <a:chExt cx="5651195" cy="3350473"/>
            </a:xfrm>
          </p:grpSpPr>
          <p:sp>
            <p:nvSpPr>
              <p:cNvPr id="55" name="직사각형 54">
                <a:extLst>
                  <a:ext uri="{FF2B5EF4-FFF2-40B4-BE49-F238E27FC236}">
                    <a16:creationId xmlns:a16="http://schemas.microsoft.com/office/drawing/2014/main" id="{062801B8-4214-483A-8137-266D62133827}"/>
                  </a:ext>
                </a:extLst>
              </p:cNvPr>
              <p:cNvSpPr/>
              <p:nvPr/>
            </p:nvSpPr>
            <p:spPr>
              <a:xfrm>
                <a:off x="2529402" y="9457661"/>
                <a:ext cx="2804597" cy="10039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56" name="직사각형 55">
                <a:extLst>
                  <a:ext uri="{FF2B5EF4-FFF2-40B4-BE49-F238E27FC236}">
                    <a16:creationId xmlns:a16="http://schemas.microsoft.com/office/drawing/2014/main" id="{34879762-4B45-4A09-AE6D-BDC522072255}"/>
                  </a:ext>
                </a:extLst>
              </p:cNvPr>
              <p:cNvSpPr/>
              <p:nvPr/>
            </p:nvSpPr>
            <p:spPr>
              <a:xfrm>
                <a:off x="5384801" y="9454003"/>
                <a:ext cx="2789916" cy="10039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B4616C2F-730E-44FC-84B5-89133FC250ED}"/>
                  </a:ext>
                </a:extLst>
              </p:cNvPr>
              <p:cNvSpPr txBox="1"/>
              <p:nvPr/>
            </p:nvSpPr>
            <p:spPr>
              <a:xfrm>
                <a:off x="2565500" y="9588670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1,000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B18E9CF-738F-4983-A9E9-EC596933C833}"/>
                  </a:ext>
                </a:extLst>
              </p:cNvPr>
              <p:cNvSpPr txBox="1"/>
              <p:nvPr/>
            </p:nvSpPr>
            <p:spPr>
              <a:xfrm>
                <a:off x="5414211" y="9602898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1,200</a:t>
                </a:r>
              </a:p>
            </p:txBody>
          </p:sp>
          <p:sp>
            <p:nvSpPr>
              <p:cNvPr id="59" name="직사각형 58">
                <a:extLst>
                  <a:ext uri="{FF2B5EF4-FFF2-40B4-BE49-F238E27FC236}">
                    <a16:creationId xmlns:a16="http://schemas.microsoft.com/office/drawing/2014/main" id="{2D18D60C-CB8C-4ACD-AC80-F98F5F6FFAAF}"/>
                  </a:ext>
                </a:extLst>
              </p:cNvPr>
              <p:cNvSpPr/>
              <p:nvPr/>
            </p:nvSpPr>
            <p:spPr>
              <a:xfrm>
                <a:off x="5384800" y="8375152"/>
                <a:ext cx="2789916" cy="100392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F3197F63-1A44-4E7E-8E98-9CC8F17A06F6}"/>
                  </a:ext>
                </a:extLst>
              </p:cNvPr>
              <p:cNvSpPr/>
              <p:nvPr/>
            </p:nvSpPr>
            <p:spPr>
              <a:xfrm>
                <a:off x="2523522" y="8382469"/>
                <a:ext cx="2810478" cy="10039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1" name="직사각형 60">
                <a:extLst>
                  <a:ext uri="{FF2B5EF4-FFF2-40B4-BE49-F238E27FC236}">
                    <a16:creationId xmlns:a16="http://schemas.microsoft.com/office/drawing/2014/main" id="{588E94EE-AFA9-4202-8821-49630E68D3BA}"/>
                  </a:ext>
                </a:extLst>
              </p:cNvPr>
              <p:cNvSpPr/>
              <p:nvPr/>
            </p:nvSpPr>
            <p:spPr>
              <a:xfrm>
                <a:off x="2523522" y="7111115"/>
                <a:ext cx="5651194" cy="128111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90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08D75FA-2097-4D12-9510-66D852E5FD94}"/>
                  </a:ext>
                </a:extLst>
              </p:cNvPr>
              <p:cNvSpPr txBox="1"/>
              <p:nvPr/>
            </p:nvSpPr>
            <p:spPr>
              <a:xfrm>
                <a:off x="2690502" y="7179191"/>
                <a:ext cx="5388597" cy="75522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ko-KR" altLang="en-US" sz="1900" dirty="0">
                    <a:solidFill>
                      <a:srgbClr val="FFFFFF"/>
                    </a:solidFill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다사랑통합보험</a:t>
                </a:r>
                <a:endParaRPr lang="en-US" altLang="ko-KR" sz="1900" dirty="0">
                  <a:solidFill>
                    <a:srgbClr val="FFFFFF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endParaRP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101B045D-9DB7-4075-9F28-664B111CBA22}"/>
                  </a:ext>
                </a:extLst>
              </p:cNvPr>
              <p:cNvSpPr txBox="1"/>
              <p:nvPr/>
            </p:nvSpPr>
            <p:spPr>
              <a:xfrm>
                <a:off x="2548508" y="8527395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500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F42900C-3B9B-48E0-A0E4-61A58E49D9C0}"/>
                  </a:ext>
                </a:extLst>
              </p:cNvPr>
              <p:cNvSpPr txBox="1"/>
              <p:nvPr/>
            </p:nvSpPr>
            <p:spPr>
              <a:xfrm>
                <a:off x="5399505" y="8527395"/>
                <a:ext cx="2760506" cy="7398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914400" hangingPunct="0"/>
                <a:r>
                  <a:rPr lang="en-US" altLang="ko-KR" sz="1850" dirty="0">
                    <a:latin typeface="경기천년제목 Bold" panose="02020803020101020101" pitchFamily="18" charset="-127"/>
                    <a:ea typeface="경기천년제목 Bold" panose="02020803020101020101" pitchFamily="18" charset="-127"/>
                  </a:rPr>
                  <a:t>900</a:t>
                </a: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1332D2A-9D83-4A70-B46F-42F17A39F0E7}"/>
                </a:ext>
              </a:extLst>
            </p:cNvPr>
            <p:cNvSpPr txBox="1"/>
            <p:nvPr/>
          </p:nvSpPr>
          <p:spPr>
            <a:xfrm>
              <a:off x="3970090" y="4790391"/>
              <a:ext cx="1005568" cy="5468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914400" hangingPunct="0"/>
              <a:r>
                <a:rPr lang="en-US" altLang="ko-KR" sz="30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VS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0FE850E-09A2-41E5-8A97-D32AB777DBC5}"/>
                </a:ext>
              </a:extLst>
            </p:cNvPr>
            <p:cNvSpPr txBox="1"/>
            <p:nvPr/>
          </p:nvSpPr>
          <p:spPr>
            <a:xfrm>
              <a:off x="1228148" y="3381859"/>
              <a:ext cx="249521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500" dirty="0">
                  <a:solidFill>
                    <a:schemeClr val="accent2">
                      <a:lumMod val="75000"/>
                    </a:schemeClr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하이클래스</a:t>
              </a:r>
              <a:endParaRPr lang="en-US" altLang="ko-KR" sz="3500" dirty="0">
                <a:solidFill>
                  <a:schemeClr val="accent2">
                    <a:lumMod val="75000"/>
                  </a:schemeClr>
                </a:solidFill>
                <a:latin typeface="경기천년제목 Bold" panose="02020803020101020101" pitchFamily="18" charset="-127"/>
                <a:ea typeface="경기천년제목 Bold" panose="02020803020101020101" pitchFamily="18" charset="-127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60CCD9F-3B74-4C61-BF88-9C377C620037}"/>
                </a:ext>
              </a:extLst>
            </p:cNvPr>
            <p:cNvSpPr txBox="1"/>
            <p:nvPr/>
          </p:nvSpPr>
          <p:spPr>
            <a:xfrm>
              <a:off x="4967278" y="3380418"/>
              <a:ext cx="294808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500" dirty="0"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일반특약</a:t>
              </a:r>
              <a:endParaRPr lang="en-US" altLang="ko-KR" sz="3500" dirty="0">
                <a:latin typeface="경기천년제목 Bold" panose="02020803020101020101" pitchFamily="18" charset="-127"/>
                <a:ea typeface="경기천년제목 Bold" panose="02020803020101020101" pitchFamily="18" charset="-127"/>
              </a:endParaRPr>
            </a:p>
          </p:txBody>
        </p:sp>
        <p:sp>
          <p:nvSpPr>
            <p:cNvPr id="53" name="직사각형 52">
              <a:extLst>
                <a:ext uri="{FF2B5EF4-FFF2-40B4-BE49-F238E27FC236}">
                  <a16:creationId xmlns:a16="http://schemas.microsoft.com/office/drawing/2014/main" id="{76B949B1-7C39-4113-9B9E-96270D5EC648}"/>
                </a:ext>
              </a:extLst>
            </p:cNvPr>
            <p:cNvSpPr/>
            <p:nvPr/>
          </p:nvSpPr>
          <p:spPr>
            <a:xfrm>
              <a:off x="4029656" y="4220066"/>
              <a:ext cx="425015" cy="25919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5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남자</a:t>
              </a:r>
            </a:p>
          </p:txBody>
        </p:sp>
        <p:sp>
          <p:nvSpPr>
            <p:cNvPr id="54" name="직사각형 53">
              <a:extLst>
                <a:ext uri="{FF2B5EF4-FFF2-40B4-BE49-F238E27FC236}">
                  <a16:creationId xmlns:a16="http://schemas.microsoft.com/office/drawing/2014/main" id="{8AD98897-1CEA-48A1-8796-0D9CEDD7A48A}"/>
                </a:ext>
              </a:extLst>
            </p:cNvPr>
            <p:cNvSpPr/>
            <p:nvPr/>
          </p:nvSpPr>
          <p:spPr>
            <a:xfrm>
              <a:off x="4538161" y="4212591"/>
              <a:ext cx="425015" cy="25919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50" dirty="0">
                  <a:solidFill>
                    <a:schemeClr val="tx1"/>
                  </a:solidFill>
                  <a:latin typeface="경기천년제목 Bold" panose="02020803020101020101" pitchFamily="18" charset="-127"/>
                  <a:ea typeface="경기천년제목 Bold" panose="02020803020101020101" pitchFamily="18" charset="-127"/>
                </a:rPr>
                <a:t>여자</a:t>
              </a:r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46F52FEB-9032-43AA-A414-8AD0CBC590DD}"/>
              </a:ext>
            </a:extLst>
          </p:cNvPr>
          <p:cNvSpPr txBox="1"/>
          <p:nvPr/>
        </p:nvSpPr>
        <p:spPr>
          <a:xfrm>
            <a:off x="3290520" y="5513317"/>
            <a:ext cx="2736134" cy="3930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 defTabSz="914400" hangingPunct="0"/>
            <a:r>
              <a:rPr lang="ko-KR" altLang="en-US" sz="1000" dirty="0" err="1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하이클래스표적항암약물허가치료특약</a:t>
            </a:r>
            <a:r>
              <a:rPr lang="en-US" altLang="ko-KR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갱</a:t>
            </a:r>
            <a:r>
              <a:rPr lang="en-US" altLang="ko-KR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</a:t>
            </a:r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en-US" altLang="ko-KR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1,000</a:t>
            </a:r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만원 가입시</a:t>
            </a:r>
            <a:endParaRPr lang="en-US" altLang="ko-KR" sz="1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B7FFC44-640B-46A2-8CDC-D03C405012CC}"/>
              </a:ext>
            </a:extLst>
          </p:cNvPr>
          <p:cNvSpPr txBox="1"/>
          <p:nvPr/>
        </p:nvSpPr>
        <p:spPr>
          <a:xfrm>
            <a:off x="7333003" y="5485757"/>
            <a:ext cx="2626213" cy="3930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 defTabSz="914400" hangingPunct="0"/>
            <a:r>
              <a:rPr lang="ko-KR" altLang="en-US" sz="1000" dirty="0" err="1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표적항암약물허가치료특약</a:t>
            </a:r>
            <a:r>
              <a:rPr lang="en-US" altLang="ko-KR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갱</a:t>
            </a:r>
            <a:r>
              <a:rPr lang="en-US" altLang="ko-KR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</a:t>
            </a:r>
          </a:p>
          <a:p>
            <a:pPr algn="ctr" defTabSz="914400" hangingPunct="0"/>
            <a:r>
              <a:rPr lang="en-US" altLang="ko-KR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1,000</a:t>
            </a:r>
            <a:r>
              <a:rPr lang="ko-KR" altLang="en-US" sz="1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만원 가입시</a:t>
            </a:r>
            <a:endParaRPr lang="en-US" altLang="ko-KR" sz="1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7EC8742-CEE1-49BC-8052-C985F7F3B79C}"/>
              </a:ext>
            </a:extLst>
          </p:cNvPr>
          <p:cNvSpPr txBox="1"/>
          <p:nvPr/>
        </p:nvSpPr>
        <p:spPr>
          <a:xfrm>
            <a:off x="212178" y="5856212"/>
            <a:ext cx="11767645" cy="847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400" b="0" i="1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일반 표적항암치료비 보험료 比 약 </a:t>
            </a:r>
            <a:r>
              <a:rPr kumimoji="0" lang="en-US" altLang="ko-KR" sz="44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70</a:t>
            </a:r>
            <a:r>
              <a:rPr lang="en-US" altLang="ko-KR" sz="4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%</a:t>
            </a:r>
            <a:r>
              <a:rPr kumimoji="0" lang="en-US" altLang="ko-KR" sz="4400" b="0" i="1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</a:t>
            </a:r>
            <a:r>
              <a:rPr lang="ko-KR" altLang="en-US" sz="4400" i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저렴</a:t>
            </a:r>
            <a:endParaRPr kumimoji="0" lang="ko-KR" altLang="en-US" sz="4400" b="0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54F36B7-E98F-48BC-A225-845D9D805C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32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66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FF096D24-0C9B-4BD3-BC79-EBEA8F14CFA6}"/>
              </a:ext>
            </a:extLst>
          </p:cNvPr>
          <p:cNvSpPr/>
          <p:nvPr/>
        </p:nvSpPr>
        <p:spPr>
          <a:xfrm>
            <a:off x="7660561" y="1763917"/>
            <a:ext cx="3972921" cy="2084639"/>
          </a:xfrm>
          <a:prstGeom prst="roundRect">
            <a:avLst/>
          </a:prstGeom>
          <a:noFill/>
          <a:ln w="28575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하이클래스</a:t>
            </a:r>
            <a:r>
              <a:rPr lang="en-US" altLang="ko-KR" sz="1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sz="1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전액 본인부담 급여</a:t>
            </a:r>
            <a:r>
              <a:rPr lang="en-US" altLang="ko-KR" sz="1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sz="1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비급여 보장</a:t>
            </a:r>
            <a:r>
              <a:rPr lang="en-US" altLang="ko-KR" sz="1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)</a:t>
            </a:r>
          </a:p>
        </p:txBody>
      </p:sp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5276440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하이클래스 특약 이렇게 활용하세요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!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BC8D3C72-3ECF-44A4-BA5D-AFC98A1E802B}"/>
              </a:ext>
            </a:extLst>
          </p:cNvPr>
          <p:cNvSpPr/>
          <p:nvPr/>
        </p:nvSpPr>
        <p:spPr>
          <a:xfrm>
            <a:off x="677725" y="1541824"/>
            <a:ext cx="3786692" cy="1221554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3600" dirty="0" err="1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다빈치로봇암수술</a:t>
            </a:r>
            <a:endParaRPr lang="en-US" altLang="ko-KR" sz="36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[</a:t>
            </a:r>
            <a:r>
              <a:rPr lang="ko-KR" altLang="en-US" sz="28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특정암제외</a:t>
            </a:r>
            <a:r>
              <a:rPr lang="en-US" altLang="ko-KR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]</a:t>
            </a:r>
            <a:endParaRPr lang="ko-KR" altLang="en-US" sz="2800" dirty="0"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104984-4918-4480-9814-2FF0D45349D2}"/>
              </a:ext>
            </a:extLst>
          </p:cNvPr>
          <p:cNvSpPr txBox="1"/>
          <p:nvPr/>
        </p:nvSpPr>
        <p:spPr>
          <a:xfrm>
            <a:off x="747071" y="4027652"/>
            <a:ext cx="10697859" cy="10322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2400" dirty="0">
                <a:solidFill>
                  <a:srgbClr val="FF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전립선암</a:t>
            </a:r>
            <a:r>
              <a:rPr lang="ko-KR" altLang="en-US" sz="2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수술 현황</a:t>
            </a:r>
            <a:r>
              <a:rPr lang="en-US" altLang="ko-KR" sz="2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, 2021</a:t>
            </a:r>
            <a:r>
              <a:rPr lang="ko-KR" altLang="en-US" sz="2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년 상급종합병원에서 </a:t>
            </a:r>
            <a:r>
              <a:rPr lang="ko-KR" altLang="en-US" sz="2000" dirty="0" err="1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수술받은</a:t>
            </a:r>
            <a:r>
              <a:rPr lang="ko-KR" altLang="en-US" sz="2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환자의</a:t>
            </a:r>
            <a:endParaRPr lang="en-US" altLang="ko-KR" sz="2000" dirty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2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en-US" altLang="ko-KR" sz="2400" dirty="0">
                <a:solidFill>
                  <a:srgbClr val="FF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90% </a:t>
            </a:r>
            <a:r>
              <a:rPr lang="ko-KR" altLang="en-US" sz="2400" dirty="0">
                <a:solidFill>
                  <a:srgbClr val="FF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이상이 비급여 로봇수술 시행</a:t>
            </a:r>
            <a:r>
              <a:rPr lang="en-US" altLang="ko-KR" sz="32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endParaRPr kumimoji="0" lang="ko-KR" altLang="en-US" sz="2000" b="0" i="0" u="none" strike="noStrike" cap="none" spc="0" normalizeH="0" baseline="0" dirty="0">
              <a:ln>
                <a:noFill/>
              </a:ln>
              <a:solidFill>
                <a:srgbClr val="FF3399"/>
              </a:solidFill>
              <a:effectLst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sym typeface="맑은 고딕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4EB6F84-85BE-43B0-93B1-F798AD8666EE}"/>
              </a:ext>
            </a:extLst>
          </p:cNvPr>
          <p:cNvSpPr/>
          <p:nvPr/>
        </p:nvSpPr>
        <p:spPr>
          <a:xfrm>
            <a:off x="677725" y="2797383"/>
            <a:ext cx="3786692" cy="1221554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3600" dirty="0" err="1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다빈치로봇암수술</a:t>
            </a:r>
            <a:endParaRPr lang="en-US" altLang="ko-KR" sz="36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[</a:t>
            </a:r>
            <a:r>
              <a:rPr lang="ko-KR" altLang="en-US" sz="28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특정암</a:t>
            </a:r>
            <a:r>
              <a:rPr lang="en-US" altLang="ko-KR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] </a:t>
            </a:r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*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갑상선암</a:t>
            </a:r>
            <a:r>
              <a:rPr lang="en-US" altLang="ko-KR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,</a:t>
            </a:r>
            <a:r>
              <a:rPr lang="ko-KR" altLang="en-US" sz="20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전립선암</a:t>
            </a:r>
            <a:endParaRPr lang="ko-KR" altLang="en-US" sz="2800" dirty="0"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6" name="자유형 18">
            <a:extLst>
              <a:ext uri="{FF2B5EF4-FFF2-40B4-BE49-F238E27FC236}">
                <a16:creationId xmlns:a16="http://schemas.microsoft.com/office/drawing/2014/main" id="{451D9F3D-0964-46D9-92F3-B1C1A5A40EBC}"/>
              </a:ext>
            </a:extLst>
          </p:cNvPr>
          <p:cNvSpPr>
            <a:spLocks/>
          </p:cNvSpPr>
          <p:nvPr/>
        </p:nvSpPr>
        <p:spPr>
          <a:xfrm rot="5400000" flipH="1">
            <a:off x="4453193" y="1669344"/>
            <a:ext cx="1026332" cy="982252"/>
          </a:xfrm>
          <a:custGeom>
            <a:avLst/>
            <a:gdLst>
              <a:gd name="connsiteX0" fmla="*/ 0 w 2838450"/>
              <a:gd name="connsiteY0" fmla="*/ 933450 h 1162050"/>
              <a:gd name="connsiteX1" fmla="*/ 833437 w 2838450"/>
              <a:gd name="connsiteY1" fmla="*/ 361950 h 1162050"/>
              <a:gd name="connsiteX2" fmla="*/ 547687 w 2838450"/>
              <a:gd name="connsiteY2" fmla="*/ 361950 h 1162050"/>
              <a:gd name="connsiteX3" fmla="*/ 1395412 w 2838450"/>
              <a:gd name="connsiteY3" fmla="*/ 0 h 1162050"/>
              <a:gd name="connsiteX4" fmla="*/ 2238375 w 2838450"/>
              <a:gd name="connsiteY4" fmla="*/ 361950 h 1162050"/>
              <a:gd name="connsiteX5" fmla="*/ 1938337 w 2838450"/>
              <a:gd name="connsiteY5" fmla="*/ 366712 h 1162050"/>
              <a:gd name="connsiteX6" fmla="*/ 2838450 w 2838450"/>
              <a:gd name="connsiteY6" fmla="*/ 1162050 h 1162050"/>
              <a:gd name="connsiteX7" fmla="*/ 0 w 2838450"/>
              <a:gd name="connsiteY7" fmla="*/ 933450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4344" h="1193477">
                <a:moveTo>
                  <a:pt x="0" y="1193477"/>
                </a:moveTo>
                <a:cubicBezTo>
                  <a:pt x="569479" y="906967"/>
                  <a:pt x="742380" y="688074"/>
                  <a:pt x="899331" y="361950"/>
                </a:cubicBezTo>
                <a:lnTo>
                  <a:pt x="613581" y="361950"/>
                </a:lnTo>
                <a:lnTo>
                  <a:pt x="1461306" y="0"/>
                </a:lnTo>
                <a:lnTo>
                  <a:pt x="2304269" y="361950"/>
                </a:lnTo>
                <a:lnTo>
                  <a:pt x="2004231" y="366712"/>
                </a:lnTo>
                <a:cubicBezTo>
                  <a:pt x="2128069" y="652587"/>
                  <a:pt x="2411537" y="956183"/>
                  <a:pt x="2904344" y="1162050"/>
                </a:cubicBezTo>
                <a:lnTo>
                  <a:pt x="0" y="1193477"/>
                </a:lnTo>
                <a:close/>
              </a:path>
            </a:pathLst>
          </a:custGeom>
          <a:gradFill>
            <a:gsLst>
              <a:gs pos="24000">
                <a:srgbClr val="ADADA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9050">
            <a:noFil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dirty="0">
              <a:solidFill>
                <a:prstClr val="black"/>
              </a:solidFill>
              <a:latin typeface="a고딕13" panose="02020600000000000000" pitchFamily="18" charset="-127"/>
              <a:ea typeface="a고딕13" panose="02020600000000000000" pitchFamily="18" charset="-127"/>
            </a:endParaRPr>
          </a:p>
        </p:txBody>
      </p:sp>
      <p:sp>
        <p:nvSpPr>
          <p:cNvPr id="17" name="자유형 18">
            <a:extLst>
              <a:ext uri="{FF2B5EF4-FFF2-40B4-BE49-F238E27FC236}">
                <a16:creationId xmlns:a16="http://schemas.microsoft.com/office/drawing/2014/main" id="{2F296182-37F9-4F2C-9B5F-FBC4C958B750}"/>
              </a:ext>
            </a:extLst>
          </p:cNvPr>
          <p:cNvSpPr>
            <a:spLocks/>
          </p:cNvSpPr>
          <p:nvPr/>
        </p:nvSpPr>
        <p:spPr>
          <a:xfrm rot="5400000" flipH="1">
            <a:off x="4453193" y="2974027"/>
            <a:ext cx="1026332" cy="982252"/>
          </a:xfrm>
          <a:custGeom>
            <a:avLst/>
            <a:gdLst>
              <a:gd name="connsiteX0" fmla="*/ 0 w 2838450"/>
              <a:gd name="connsiteY0" fmla="*/ 933450 h 1162050"/>
              <a:gd name="connsiteX1" fmla="*/ 833437 w 2838450"/>
              <a:gd name="connsiteY1" fmla="*/ 361950 h 1162050"/>
              <a:gd name="connsiteX2" fmla="*/ 547687 w 2838450"/>
              <a:gd name="connsiteY2" fmla="*/ 361950 h 1162050"/>
              <a:gd name="connsiteX3" fmla="*/ 1395412 w 2838450"/>
              <a:gd name="connsiteY3" fmla="*/ 0 h 1162050"/>
              <a:gd name="connsiteX4" fmla="*/ 2238375 w 2838450"/>
              <a:gd name="connsiteY4" fmla="*/ 361950 h 1162050"/>
              <a:gd name="connsiteX5" fmla="*/ 1938337 w 2838450"/>
              <a:gd name="connsiteY5" fmla="*/ 366712 h 1162050"/>
              <a:gd name="connsiteX6" fmla="*/ 2838450 w 2838450"/>
              <a:gd name="connsiteY6" fmla="*/ 1162050 h 1162050"/>
              <a:gd name="connsiteX7" fmla="*/ 0 w 2838450"/>
              <a:gd name="connsiteY7" fmla="*/ 933450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4344" h="1193477">
                <a:moveTo>
                  <a:pt x="0" y="1193477"/>
                </a:moveTo>
                <a:cubicBezTo>
                  <a:pt x="569479" y="906967"/>
                  <a:pt x="742380" y="688074"/>
                  <a:pt x="899331" y="361950"/>
                </a:cubicBezTo>
                <a:lnTo>
                  <a:pt x="613581" y="361950"/>
                </a:lnTo>
                <a:lnTo>
                  <a:pt x="1461306" y="0"/>
                </a:lnTo>
                <a:lnTo>
                  <a:pt x="2304269" y="361950"/>
                </a:lnTo>
                <a:lnTo>
                  <a:pt x="2004231" y="366712"/>
                </a:lnTo>
                <a:cubicBezTo>
                  <a:pt x="2128069" y="652587"/>
                  <a:pt x="2411537" y="956183"/>
                  <a:pt x="2904344" y="1162050"/>
                </a:cubicBezTo>
                <a:lnTo>
                  <a:pt x="0" y="1193477"/>
                </a:lnTo>
                <a:close/>
              </a:path>
            </a:pathLst>
          </a:custGeom>
          <a:gradFill>
            <a:gsLst>
              <a:gs pos="24000">
                <a:srgbClr val="ADADA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9050">
            <a:noFil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dirty="0">
              <a:solidFill>
                <a:prstClr val="black"/>
              </a:solidFill>
              <a:latin typeface="a고딕13" panose="02020600000000000000" pitchFamily="18" charset="-127"/>
              <a:ea typeface="a고딕13" panose="02020600000000000000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0D50ED-3963-4FEA-9973-9E72F0F603B5}"/>
              </a:ext>
            </a:extLst>
          </p:cNvPr>
          <p:cNvSpPr txBox="1"/>
          <p:nvPr/>
        </p:nvSpPr>
        <p:spPr>
          <a:xfrm>
            <a:off x="5322785" y="1768081"/>
            <a:ext cx="1924104" cy="10014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54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5</a:t>
            </a:r>
            <a:r>
              <a:rPr kumimoji="0" lang="ko-KR" altLang="en-US" sz="54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천만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A79C87-D9D9-45DF-99C3-AAA97294BD24}"/>
              </a:ext>
            </a:extLst>
          </p:cNvPr>
          <p:cNvSpPr txBox="1"/>
          <p:nvPr/>
        </p:nvSpPr>
        <p:spPr>
          <a:xfrm>
            <a:off x="5322785" y="3028937"/>
            <a:ext cx="1924104" cy="10014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5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2</a:t>
            </a:r>
            <a:r>
              <a:rPr kumimoji="0" lang="ko-KR" altLang="en-US" sz="54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천만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7DE92848-9A0A-44B7-B91C-CDC59E32F473}"/>
              </a:ext>
            </a:extLst>
          </p:cNvPr>
          <p:cNvSpPr/>
          <p:nvPr/>
        </p:nvSpPr>
        <p:spPr>
          <a:xfrm>
            <a:off x="7660561" y="1480702"/>
            <a:ext cx="3972921" cy="626852"/>
          </a:xfrm>
          <a:prstGeom prst="rect">
            <a:avLst/>
          </a:prstGeom>
          <a:solidFill>
            <a:srgbClr val="00B0F0"/>
          </a:solidFill>
          <a:ln w="28575" cap="flat">
            <a:solidFill>
              <a:srgbClr val="00B0F0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하이클래스</a:t>
            </a:r>
            <a:endParaRPr lang="en-US" altLang="ko-KR" sz="24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1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sz="1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전액 본인부담 급여</a:t>
            </a:r>
            <a:r>
              <a:rPr lang="en-US" altLang="ko-KR" sz="1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sz="1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비급여 보장</a:t>
            </a:r>
            <a:r>
              <a:rPr lang="en-US" altLang="ko-KR" sz="1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6E186A5-AFFF-4C66-A197-2237F28A77B5}"/>
              </a:ext>
            </a:extLst>
          </p:cNvPr>
          <p:cNvSpPr txBox="1"/>
          <p:nvPr/>
        </p:nvSpPr>
        <p:spPr>
          <a:xfrm>
            <a:off x="7755699" y="2234037"/>
            <a:ext cx="3749534" cy="6830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8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암주요치료비</a:t>
            </a:r>
            <a:endParaRPr kumimoji="0" lang="ko-KR" altLang="en-US" sz="4800" b="0" i="1" u="none" strike="noStrike" cap="none" spc="0" normalizeH="0" baseline="0" dirty="0">
              <a:ln>
                <a:noFill/>
              </a:ln>
              <a:solidFill>
                <a:srgbClr val="FF3399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D7ED822-0E98-47BA-B1BC-8AB456874E54}"/>
              </a:ext>
            </a:extLst>
          </p:cNvPr>
          <p:cNvSpPr txBox="1"/>
          <p:nvPr/>
        </p:nvSpPr>
        <p:spPr>
          <a:xfrm>
            <a:off x="7755699" y="2979639"/>
            <a:ext cx="3749534" cy="9091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48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2</a:t>
            </a:r>
            <a:r>
              <a:rPr kumimoji="0" lang="ko-KR" altLang="en-US" sz="48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천만</a:t>
            </a: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42BEC457-0D22-4D54-A7A0-FD3384EF3EDC}"/>
              </a:ext>
            </a:extLst>
          </p:cNvPr>
          <p:cNvGrpSpPr/>
          <p:nvPr/>
        </p:nvGrpSpPr>
        <p:grpSpPr>
          <a:xfrm>
            <a:off x="7253260" y="2516314"/>
            <a:ext cx="502439" cy="494128"/>
            <a:chOff x="23067" y="3861995"/>
            <a:chExt cx="461331" cy="453699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2932D4A0-F76E-4892-B229-6F5BD9EF9F38}"/>
                </a:ext>
              </a:extLst>
            </p:cNvPr>
            <p:cNvSpPr/>
            <p:nvPr/>
          </p:nvSpPr>
          <p:spPr>
            <a:xfrm>
              <a:off x="23067" y="3861995"/>
              <a:ext cx="461331" cy="453699"/>
            </a:xfrm>
            <a:prstGeom prst="ellipse">
              <a:avLst/>
            </a:pr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7" name="더하기 기호 26">
              <a:extLst>
                <a:ext uri="{FF2B5EF4-FFF2-40B4-BE49-F238E27FC236}">
                  <a16:creationId xmlns:a16="http://schemas.microsoft.com/office/drawing/2014/main" id="{5542259B-78BF-494B-93C8-3DBD5A43EEC7}"/>
                </a:ext>
              </a:extLst>
            </p:cNvPr>
            <p:cNvSpPr/>
            <p:nvPr/>
          </p:nvSpPr>
          <p:spPr>
            <a:xfrm>
              <a:off x="66412" y="3901524"/>
              <a:ext cx="374640" cy="374640"/>
            </a:xfrm>
            <a:prstGeom prst="mathPlus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ACF47F71-4523-416A-929D-53AD41B56F9C}"/>
              </a:ext>
            </a:extLst>
          </p:cNvPr>
          <p:cNvSpPr txBox="1"/>
          <p:nvPr/>
        </p:nvSpPr>
        <p:spPr>
          <a:xfrm>
            <a:off x="8400769" y="4642679"/>
            <a:ext cx="3467185" cy="3858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7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7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출처 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: 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건강보험심사평가원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[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전립선암 의료 질 관리 방안 및 평가기준 개발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] (2021)</a:t>
            </a:r>
          </a:p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          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약업신문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[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전립선암 치료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 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로봇수술이 대세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…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매년 빠르게 증가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“ 2023.2.15 </a:t>
            </a:r>
            <a:endParaRPr kumimoji="0" lang="ko-KR" altLang="en-US" sz="7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288DA4E-D638-4877-8658-18BB41E9D68C}"/>
              </a:ext>
            </a:extLst>
          </p:cNvPr>
          <p:cNvSpPr txBox="1"/>
          <p:nvPr/>
        </p:nvSpPr>
        <p:spPr>
          <a:xfrm>
            <a:off x="775220" y="754533"/>
            <a:ext cx="10641561" cy="7623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비급여 암치료보장 </a:t>
            </a:r>
            <a:r>
              <a:rPr lang="ko-KR" altLang="en-US" sz="4400" b="1" dirty="0">
                <a:solidFill>
                  <a:srgbClr val="00B0F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하이클래스</a:t>
            </a:r>
            <a:r>
              <a:rPr lang="ko-KR" altLang="en-US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  <a:r>
              <a:rPr lang="ko-KR" altLang="en-US" sz="4400" b="1" dirty="0">
                <a:solidFill>
                  <a:srgbClr val="00B0F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암주요치료비</a:t>
            </a:r>
            <a:endParaRPr lang="en-US" altLang="ko-KR" sz="4400" b="1" dirty="0">
              <a:solidFill>
                <a:srgbClr val="00B0F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B1DE2F1-07DC-4916-8071-86DB74D7028F}"/>
              </a:ext>
            </a:extLst>
          </p:cNvPr>
          <p:cNvGrpSpPr/>
          <p:nvPr/>
        </p:nvGrpSpPr>
        <p:grpSpPr>
          <a:xfrm>
            <a:off x="1682506" y="5217267"/>
            <a:ext cx="8826989" cy="1278448"/>
            <a:chOff x="2171753" y="5217267"/>
            <a:chExt cx="8826989" cy="1278448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7E126CC-0E6F-443A-936F-E80595926055}"/>
                </a:ext>
              </a:extLst>
            </p:cNvPr>
            <p:cNvSpPr txBox="1"/>
            <p:nvPr/>
          </p:nvSpPr>
          <p:spPr>
            <a:xfrm>
              <a:off x="4033289" y="5217267"/>
              <a:ext cx="6965453" cy="12784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3600" i="1" dirty="0" err="1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일반암</a:t>
              </a:r>
              <a:r>
                <a:rPr lang="en-US" altLang="ko-KR" sz="2000" i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(</a:t>
              </a:r>
              <a:r>
                <a:rPr lang="ko-KR" altLang="en-US" sz="2000" i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갑상선암</a:t>
              </a:r>
              <a:r>
                <a:rPr lang="en-US" altLang="ko-KR" sz="2000" i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,</a:t>
              </a:r>
              <a:r>
                <a:rPr lang="ko-KR" altLang="en-US" sz="2000" i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전립선암 제외</a:t>
              </a:r>
              <a:r>
                <a:rPr lang="en-US" altLang="ko-KR" sz="2000" i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)</a:t>
              </a:r>
              <a:r>
                <a:rPr lang="ko-KR" altLang="en-US" sz="3600" i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수술</a:t>
              </a:r>
              <a:r>
                <a:rPr lang="ko-KR" altLang="en-US" sz="36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</a:t>
              </a:r>
              <a:r>
                <a:rPr lang="en-US" altLang="ko-KR" sz="36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7</a:t>
              </a:r>
              <a:r>
                <a:rPr lang="ko-KR" altLang="en-US" sz="36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천만</a:t>
              </a:r>
              <a:endParaRPr lang="en-US" altLang="ko-KR" sz="36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3600" i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갑상선암</a:t>
              </a:r>
              <a:r>
                <a:rPr lang="en-US" altLang="ko-KR" sz="3600" i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,</a:t>
              </a:r>
              <a:r>
                <a:rPr lang="ko-KR" altLang="en-US" sz="3600" i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전립선암  </a:t>
              </a:r>
              <a:r>
                <a:rPr lang="ko-KR" altLang="en-US" sz="3600" i="1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수술 </a:t>
              </a:r>
              <a:r>
                <a:rPr lang="en-US" altLang="ko-KR" sz="36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4</a:t>
              </a:r>
              <a:r>
                <a:rPr lang="ko-KR" altLang="en-US" sz="36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천만</a:t>
              </a:r>
              <a:endParaRPr lang="en-US" altLang="ko-KR" sz="36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00AA0D6E-A4C8-4A1F-B8F1-B23DA9D6C77B}"/>
                </a:ext>
              </a:extLst>
            </p:cNvPr>
            <p:cNvSpPr/>
            <p:nvPr/>
          </p:nvSpPr>
          <p:spPr>
            <a:xfrm>
              <a:off x="2171753" y="5233421"/>
              <a:ext cx="2351237" cy="1110504"/>
            </a:xfrm>
            <a:prstGeom prst="roundRect">
              <a:avLst/>
            </a:prstGeom>
            <a:solidFill>
              <a:srgbClr val="E4007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320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다빈치로봇 </a:t>
              </a:r>
              <a:endParaRPr lang="en-US" altLang="ko-KR" sz="3200" dirty="0">
                <a:solidFill>
                  <a:srgbClr val="FFFFFF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240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비급여수술기준</a:t>
              </a:r>
              <a:endParaRPr lang="en-US" altLang="ko-KR" sz="3200" dirty="0">
                <a:solidFill>
                  <a:srgbClr val="FFFFFF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CC6DBD4C-8B68-4E5E-AF2E-4AC59C123B35}"/>
              </a:ext>
            </a:extLst>
          </p:cNvPr>
          <p:cNvSpPr txBox="1"/>
          <p:nvPr/>
        </p:nvSpPr>
        <p:spPr>
          <a:xfrm>
            <a:off x="9105075" y="6224055"/>
            <a:ext cx="1004320" cy="2781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7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해당특약 가입기준</a:t>
            </a:r>
            <a:endParaRPr lang="en-US" altLang="ko-KR" sz="700" dirty="0">
              <a:latin typeface="흥국씨앗 M" panose="020B0603000000000000" pitchFamily="50" charset="-127"/>
              <a:ea typeface="흥국씨앗 M" panose="020B0603000000000000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2586B91-5653-48DF-B355-9300757BD1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33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12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18104984-4918-4480-9814-2FF0D45349D2}"/>
              </a:ext>
            </a:extLst>
          </p:cNvPr>
          <p:cNvSpPr txBox="1"/>
          <p:nvPr/>
        </p:nvSpPr>
        <p:spPr>
          <a:xfrm>
            <a:off x="747071" y="4381606"/>
            <a:ext cx="10697859" cy="658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18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대표적인 비급여 치료인 </a:t>
            </a:r>
            <a:r>
              <a:rPr lang="ko-KR" altLang="en-US" sz="1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표적</a:t>
            </a:r>
            <a:r>
              <a:rPr lang="en-US" altLang="ko-KR" sz="1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,</a:t>
            </a:r>
            <a:r>
              <a:rPr lang="ko-KR" altLang="en-US" sz="1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면역</a:t>
            </a:r>
            <a:r>
              <a:rPr lang="en-US" altLang="ko-KR" sz="1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1800" dirty="0" err="1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카티</a:t>
            </a:r>
            <a:r>
              <a:rPr lang="en-US" altLang="ko-KR" sz="1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</a:t>
            </a:r>
            <a:r>
              <a:rPr lang="ko-KR" altLang="en-US" sz="1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치료 </a:t>
            </a:r>
            <a:r>
              <a:rPr lang="en-US" altLang="ko-KR" sz="1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  <a:endParaRPr lang="en-US" altLang="ko-KR" dirty="0">
              <a:solidFill>
                <a:srgbClr val="FF3399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ko-KR" altLang="en-US" sz="1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하이클래스 암</a:t>
            </a:r>
            <a:r>
              <a:rPr lang="en-US" altLang="ko-KR" sz="1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.</a:t>
            </a:r>
            <a:r>
              <a:rPr lang="ko-KR" altLang="en-US" sz="1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주</a:t>
            </a:r>
            <a:r>
              <a:rPr lang="en-US" altLang="ko-KR" sz="1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.</a:t>
            </a:r>
            <a:r>
              <a:rPr lang="ko-KR" altLang="en-US" sz="1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치</a:t>
            </a:r>
            <a:r>
              <a:rPr lang="ko-KR" altLang="en-US" sz="18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로 한번 더 고액보장 </a:t>
            </a:r>
            <a:r>
              <a:rPr lang="en-US" altLang="ko-KR" sz="18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UP !</a:t>
            </a:r>
            <a:endParaRPr kumimoji="0" lang="ko-KR" altLang="en-US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sym typeface="맑은 고딕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4EB6F84-85BE-43B0-93B1-F798AD8666EE}"/>
              </a:ext>
            </a:extLst>
          </p:cNvPr>
          <p:cNvSpPr/>
          <p:nvPr/>
        </p:nvSpPr>
        <p:spPr>
          <a:xfrm>
            <a:off x="677725" y="3358070"/>
            <a:ext cx="3001390" cy="917772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카티</a:t>
            </a:r>
            <a:r>
              <a:rPr lang="ko-KR" altLang="en-US" sz="2800" dirty="0" err="1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면역</a:t>
            </a:r>
            <a:endParaRPr lang="en-US" altLang="ko-KR" sz="28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sz="2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항암치료비</a:t>
            </a:r>
            <a:endParaRPr lang="en-US" altLang="ko-KR" sz="28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A79C87-D9D9-45DF-99C3-AAA97294BD24}"/>
              </a:ext>
            </a:extLst>
          </p:cNvPr>
          <p:cNvSpPr txBox="1"/>
          <p:nvPr/>
        </p:nvSpPr>
        <p:spPr>
          <a:xfrm>
            <a:off x="4483686" y="3437733"/>
            <a:ext cx="1924104" cy="10014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54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7</a:t>
            </a:r>
            <a:r>
              <a:rPr kumimoji="0" lang="ko-KR" altLang="en-US" sz="54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천만</a:t>
            </a: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42BEC457-0D22-4D54-A7A0-FD3384EF3EDC}"/>
              </a:ext>
            </a:extLst>
          </p:cNvPr>
          <p:cNvGrpSpPr/>
          <p:nvPr/>
        </p:nvGrpSpPr>
        <p:grpSpPr>
          <a:xfrm>
            <a:off x="6457189" y="2516314"/>
            <a:ext cx="502439" cy="494128"/>
            <a:chOff x="23067" y="3861995"/>
            <a:chExt cx="461331" cy="453699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2932D4A0-F76E-4892-B229-6F5BD9EF9F38}"/>
                </a:ext>
              </a:extLst>
            </p:cNvPr>
            <p:cNvSpPr/>
            <p:nvPr/>
          </p:nvSpPr>
          <p:spPr>
            <a:xfrm>
              <a:off x="23067" y="3861995"/>
              <a:ext cx="461331" cy="453699"/>
            </a:xfrm>
            <a:prstGeom prst="ellipse">
              <a:avLst/>
            </a:pr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7" name="더하기 기호 26">
              <a:extLst>
                <a:ext uri="{FF2B5EF4-FFF2-40B4-BE49-F238E27FC236}">
                  <a16:creationId xmlns:a16="http://schemas.microsoft.com/office/drawing/2014/main" id="{5542259B-78BF-494B-93C8-3DBD5A43EEC7}"/>
                </a:ext>
              </a:extLst>
            </p:cNvPr>
            <p:cNvSpPr/>
            <p:nvPr/>
          </p:nvSpPr>
          <p:spPr>
            <a:xfrm>
              <a:off x="66412" y="3901524"/>
              <a:ext cx="374640" cy="374640"/>
            </a:xfrm>
            <a:prstGeom prst="mathPlus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288DA4E-D638-4877-8658-18BB41E9D68C}"/>
              </a:ext>
            </a:extLst>
          </p:cNvPr>
          <p:cNvSpPr txBox="1"/>
          <p:nvPr/>
        </p:nvSpPr>
        <p:spPr>
          <a:xfrm>
            <a:off x="775220" y="754533"/>
            <a:ext cx="10641561" cy="7623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비급여 암치료보장 </a:t>
            </a:r>
            <a:r>
              <a:rPr lang="ko-KR" altLang="en-US" sz="4400" b="1" dirty="0">
                <a:solidFill>
                  <a:srgbClr val="00B0F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하이클래스</a:t>
            </a:r>
            <a:r>
              <a:rPr lang="ko-KR" altLang="en-US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  <a:r>
              <a:rPr lang="ko-KR" altLang="en-US" sz="4400" b="1" dirty="0">
                <a:solidFill>
                  <a:srgbClr val="00B0F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치료비 </a:t>
            </a:r>
            <a:r>
              <a:rPr lang="en-US" altLang="ko-KR" sz="4400" b="1" dirty="0">
                <a:solidFill>
                  <a:srgbClr val="00B0F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3</a:t>
            </a:r>
            <a:r>
              <a:rPr lang="ko-KR" altLang="en-US" sz="4400" b="1" dirty="0">
                <a:solidFill>
                  <a:srgbClr val="00B0F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종</a:t>
            </a:r>
            <a:endParaRPr lang="en-US" altLang="ko-KR" sz="4400" b="1" dirty="0">
              <a:solidFill>
                <a:srgbClr val="00B0F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B1DE2F1-07DC-4916-8071-86DB74D7028F}"/>
              </a:ext>
            </a:extLst>
          </p:cNvPr>
          <p:cNvGrpSpPr/>
          <p:nvPr/>
        </p:nvGrpSpPr>
        <p:grpSpPr>
          <a:xfrm>
            <a:off x="1682506" y="5177748"/>
            <a:ext cx="8826989" cy="1463114"/>
            <a:chOff x="2171753" y="5177748"/>
            <a:chExt cx="8826989" cy="146311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7E126CC-0E6F-443A-936F-E80595926055}"/>
                </a:ext>
              </a:extLst>
            </p:cNvPr>
            <p:cNvSpPr txBox="1"/>
            <p:nvPr/>
          </p:nvSpPr>
          <p:spPr>
            <a:xfrm>
              <a:off x="4033289" y="5177748"/>
              <a:ext cx="6965453" cy="14631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2800" i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일반항암약물</a:t>
              </a:r>
              <a:r>
                <a:rPr lang="ko-KR" altLang="en-US" sz="2800" i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치료 시 </a:t>
              </a:r>
              <a:r>
                <a:rPr lang="en-US" altLang="ko-KR" sz="28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</a:t>
              </a:r>
              <a:r>
                <a:rPr lang="ko-KR" altLang="en-US" sz="28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억</a:t>
              </a:r>
              <a:r>
                <a:rPr lang="en-US" altLang="ko-KR" sz="28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2</a:t>
              </a:r>
              <a:r>
                <a:rPr lang="ko-KR" altLang="en-US" sz="28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천만</a:t>
              </a:r>
              <a:endParaRPr lang="en-US" altLang="ko-KR" sz="28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2800" i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표적항암약물 </a:t>
              </a:r>
              <a:r>
                <a:rPr lang="ko-KR" altLang="en-US" sz="2800" i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치료 시 </a:t>
              </a:r>
              <a:r>
                <a:rPr lang="en-US" altLang="ko-KR" sz="28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</a:t>
              </a:r>
              <a:r>
                <a:rPr lang="ko-KR" altLang="en-US" sz="28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억</a:t>
              </a:r>
              <a:endParaRPr lang="en-US" altLang="ko-KR" sz="28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2800" i="1" dirty="0" err="1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카티면역항암</a:t>
              </a:r>
              <a:r>
                <a:rPr lang="ko-KR" altLang="en-US" sz="2800" i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치료 시</a:t>
              </a:r>
              <a:r>
                <a:rPr lang="ko-KR" altLang="en-US" sz="2800" i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</a:t>
              </a:r>
              <a:r>
                <a:rPr lang="ko-KR" altLang="en-US" sz="2800" i="1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 </a:t>
              </a:r>
              <a:r>
                <a:rPr lang="en-US" altLang="ko-KR" sz="28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</a:t>
              </a:r>
              <a:r>
                <a:rPr lang="ko-KR" altLang="en-US" sz="28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억</a:t>
              </a:r>
              <a:r>
                <a:rPr lang="en-US" altLang="ko-KR" sz="28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2</a:t>
              </a:r>
              <a:r>
                <a:rPr lang="ko-KR" altLang="en-US" sz="28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천만</a:t>
              </a:r>
              <a:endParaRPr lang="en-US" altLang="ko-KR" sz="28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00AA0D6E-A4C8-4A1F-B8F1-B23DA9D6C77B}"/>
                </a:ext>
              </a:extLst>
            </p:cNvPr>
            <p:cNvSpPr/>
            <p:nvPr/>
          </p:nvSpPr>
          <p:spPr>
            <a:xfrm>
              <a:off x="2171753" y="5233421"/>
              <a:ext cx="2351237" cy="1110504"/>
            </a:xfrm>
            <a:prstGeom prst="roundRect">
              <a:avLst/>
            </a:prstGeom>
            <a:solidFill>
              <a:srgbClr val="E4007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360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표적</a:t>
              </a:r>
              <a:r>
                <a:rPr lang="en-US" altLang="ko-KR" sz="360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/</a:t>
              </a:r>
              <a:r>
                <a:rPr lang="ko-KR" altLang="en-US" sz="3600" dirty="0" err="1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카티</a:t>
              </a:r>
              <a:r>
                <a:rPr lang="ko-KR" altLang="en-US" sz="360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 </a:t>
              </a:r>
              <a:endParaRPr lang="en-US" altLang="ko-KR" sz="4400" dirty="0">
                <a:solidFill>
                  <a:srgbClr val="FFFFFF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240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비급여치료기준</a:t>
              </a:r>
              <a:endParaRPr lang="en-US" altLang="ko-KR" sz="2400" dirty="0">
                <a:solidFill>
                  <a:srgbClr val="FFFFFF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3239D3EE-1E44-4E19-9D4C-25833944F5F4}"/>
              </a:ext>
            </a:extLst>
          </p:cNvPr>
          <p:cNvGrpSpPr/>
          <p:nvPr/>
        </p:nvGrpSpPr>
        <p:grpSpPr>
          <a:xfrm>
            <a:off x="7073774" y="1742783"/>
            <a:ext cx="2220405" cy="2250712"/>
            <a:chOff x="7660561" y="1480702"/>
            <a:chExt cx="3972921" cy="2367854"/>
          </a:xfrm>
        </p:grpSpPr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FF096D24-0C9B-4BD3-BC79-EBEA8F14CFA6}"/>
                </a:ext>
              </a:extLst>
            </p:cNvPr>
            <p:cNvSpPr/>
            <p:nvPr/>
          </p:nvSpPr>
          <p:spPr>
            <a:xfrm>
              <a:off x="7660561" y="1763917"/>
              <a:ext cx="3972921" cy="2084639"/>
            </a:xfrm>
            <a:prstGeom prst="roundRect">
              <a:avLst/>
            </a:prstGeom>
            <a:noFill/>
            <a:ln w="28575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105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)</a:t>
              </a:r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7DE92848-9A0A-44B7-B91C-CDC59E32F473}"/>
                </a:ext>
              </a:extLst>
            </p:cNvPr>
            <p:cNvSpPr/>
            <p:nvPr/>
          </p:nvSpPr>
          <p:spPr>
            <a:xfrm>
              <a:off x="7660561" y="1480702"/>
              <a:ext cx="3972921" cy="626852"/>
            </a:xfrm>
            <a:prstGeom prst="rect">
              <a:avLst/>
            </a:prstGeom>
            <a:solidFill>
              <a:srgbClr val="00B0F0"/>
            </a:solidFill>
            <a:ln w="28575" cap="flat">
              <a:solidFill>
                <a:srgbClr val="00B0F0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하이클래스</a:t>
              </a:r>
              <a:endPara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12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(</a:t>
              </a:r>
              <a:r>
                <a:rPr lang="ko-KR" altLang="en-US" sz="12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전액 본인부담 급여</a:t>
              </a:r>
              <a:r>
                <a:rPr lang="en-US" altLang="ko-KR" sz="12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+</a:t>
              </a:r>
              <a:r>
                <a:rPr lang="ko-KR" altLang="en-US" sz="12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비급여 보장</a:t>
              </a:r>
              <a:r>
                <a:rPr lang="en-US" altLang="ko-KR" sz="12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)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6E186A5-AFFF-4C66-A197-2237F28A77B5}"/>
                </a:ext>
              </a:extLst>
            </p:cNvPr>
            <p:cNvSpPr txBox="1"/>
            <p:nvPr/>
          </p:nvSpPr>
          <p:spPr>
            <a:xfrm>
              <a:off x="7755697" y="2381166"/>
              <a:ext cx="3749533" cy="601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28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암주요치료비</a:t>
              </a:r>
              <a:endParaRPr kumimoji="0" lang="ko-KR" altLang="en-US" sz="28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D7ED822-0E98-47BA-B1BC-8AB456874E54}"/>
                </a:ext>
              </a:extLst>
            </p:cNvPr>
            <p:cNvSpPr txBox="1"/>
            <p:nvPr/>
          </p:nvSpPr>
          <p:spPr>
            <a:xfrm>
              <a:off x="7755697" y="2866462"/>
              <a:ext cx="3749533" cy="6840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28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2</a:t>
              </a:r>
              <a:r>
                <a:rPr kumimoji="0" lang="ko-KR" altLang="en-US" sz="2800" b="0" i="1" u="none" strike="noStrike" cap="none" spc="0" normalizeH="0" baseline="0" dirty="0">
                  <a:ln>
                    <a:noFill/>
                  </a:ln>
                  <a:solidFill>
                    <a:srgbClr val="FF3399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천만</a:t>
              </a:r>
            </a:p>
          </p:txBody>
        </p:sp>
      </p:grp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94F4E37F-88BE-43AA-BD52-890A3433FC52}"/>
              </a:ext>
            </a:extLst>
          </p:cNvPr>
          <p:cNvSpPr/>
          <p:nvPr/>
        </p:nvSpPr>
        <p:spPr>
          <a:xfrm>
            <a:off x="9479341" y="2157491"/>
            <a:ext cx="2220405" cy="1821699"/>
          </a:xfrm>
          <a:prstGeom prst="roundRect">
            <a:avLst/>
          </a:prstGeom>
          <a:noFill/>
          <a:ln w="28575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05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하이클래스</a:t>
            </a:r>
            <a:r>
              <a:rPr lang="en-US" altLang="ko-KR" sz="105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sz="105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전액 본인부담 급여</a:t>
            </a:r>
            <a:r>
              <a:rPr lang="en-US" altLang="ko-KR" sz="105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sz="105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비급여 보장</a:t>
            </a:r>
            <a:r>
              <a:rPr lang="en-US" altLang="ko-KR" sz="105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)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BDC72BD9-55A6-464D-98D4-2909FCDFAB48}"/>
              </a:ext>
            </a:extLst>
          </p:cNvPr>
          <p:cNvSpPr/>
          <p:nvPr/>
        </p:nvSpPr>
        <p:spPr>
          <a:xfrm>
            <a:off x="9479341" y="1742783"/>
            <a:ext cx="2220405" cy="604715"/>
          </a:xfrm>
          <a:prstGeom prst="rect">
            <a:avLst/>
          </a:prstGeom>
          <a:solidFill>
            <a:srgbClr val="00B0F0"/>
          </a:solidFill>
          <a:ln w="28575" cap="flat">
            <a:solidFill>
              <a:srgbClr val="00B0F0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하이클래스</a:t>
            </a:r>
            <a:endParaRPr lang="en-US" altLang="ko-KR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12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(</a:t>
            </a:r>
            <a:r>
              <a:rPr lang="ko-KR" altLang="en-US" sz="12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전액 본인부담 급여</a:t>
            </a:r>
            <a:r>
              <a:rPr lang="en-US" altLang="ko-KR" sz="12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sz="12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비급여 보장</a:t>
            </a:r>
            <a:r>
              <a:rPr lang="en-US" altLang="ko-KR" sz="12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)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1AC687C-5243-47CF-B712-FA7A902A5434}"/>
              </a:ext>
            </a:extLst>
          </p:cNvPr>
          <p:cNvSpPr txBox="1"/>
          <p:nvPr/>
        </p:nvSpPr>
        <p:spPr>
          <a:xfrm>
            <a:off x="9269447" y="2609851"/>
            <a:ext cx="2535624" cy="10322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28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항암약물치료비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8AC113F-AD6B-4919-828D-AE9960C786B6}"/>
              </a:ext>
            </a:extLst>
          </p:cNvPr>
          <p:cNvSpPr txBox="1"/>
          <p:nvPr/>
        </p:nvSpPr>
        <p:spPr>
          <a:xfrm>
            <a:off x="9532511" y="3037891"/>
            <a:ext cx="2095557" cy="4777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28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3</a:t>
            </a:r>
            <a:r>
              <a:rPr kumimoji="0" lang="ko-KR" altLang="en-US" sz="28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천만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B804B0E-A7EA-42A8-A558-357A912C1523}"/>
              </a:ext>
            </a:extLst>
          </p:cNvPr>
          <p:cNvSpPr txBox="1"/>
          <p:nvPr/>
        </p:nvSpPr>
        <p:spPr>
          <a:xfrm>
            <a:off x="8459612" y="6396178"/>
            <a:ext cx="1004320" cy="2781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7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해당특약 가입기준</a:t>
            </a:r>
            <a:endParaRPr lang="en-US" altLang="ko-KR" sz="700" dirty="0">
              <a:latin typeface="흥국씨앗 M" panose="020B0603000000000000" pitchFamily="50" charset="-127"/>
              <a:ea typeface="흥국씨앗 M" panose="020B0603000000000000" pitchFamily="50" charset="-127"/>
            </a:endParaRP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46E466EC-92E0-48E6-A046-AFF5D55DD2F6}"/>
              </a:ext>
            </a:extLst>
          </p:cNvPr>
          <p:cNvSpPr/>
          <p:nvPr/>
        </p:nvSpPr>
        <p:spPr>
          <a:xfrm>
            <a:off x="677725" y="1456639"/>
            <a:ext cx="3001390" cy="917772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항암약물</a:t>
            </a:r>
            <a:r>
              <a:rPr lang="ko-KR" altLang="en-US" sz="2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치료비</a:t>
            </a:r>
          </a:p>
        </p:txBody>
      </p:sp>
      <p:sp>
        <p:nvSpPr>
          <p:cNvPr id="42" name="자유형 18">
            <a:extLst>
              <a:ext uri="{FF2B5EF4-FFF2-40B4-BE49-F238E27FC236}">
                <a16:creationId xmlns:a16="http://schemas.microsoft.com/office/drawing/2014/main" id="{3E5AF4E9-7691-41F0-AB40-57B5692B6306}"/>
              </a:ext>
            </a:extLst>
          </p:cNvPr>
          <p:cNvSpPr>
            <a:spLocks/>
          </p:cNvSpPr>
          <p:nvPr/>
        </p:nvSpPr>
        <p:spPr>
          <a:xfrm rot="5400000" flipH="1">
            <a:off x="3703156" y="1432268"/>
            <a:ext cx="848208" cy="982252"/>
          </a:xfrm>
          <a:custGeom>
            <a:avLst/>
            <a:gdLst>
              <a:gd name="connsiteX0" fmla="*/ 0 w 2838450"/>
              <a:gd name="connsiteY0" fmla="*/ 933450 h 1162050"/>
              <a:gd name="connsiteX1" fmla="*/ 833437 w 2838450"/>
              <a:gd name="connsiteY1" fmla="*/ 361950 h 1162050"/>
              <a:gd name="connsiteX2" fmla="*/ 547687 w 2838450"/>
              <a:gd name="connsiteY2" fmla="*/ 361950 h 1162050"/>
              <a:gd name="connsiteX3" fmla="*/ 1395412 w 2838450"/>
              <a:gd name="connsiteY3" fmla="*/ 0 h 1162050"/>
              <a:gd name="connsiteX4" fmla="*/ 2238375 w 2838450"/>
              <a:gd name="connsiteY4" fmla="*/ 361950 h 1162050"/>
              <a:gd name="connsiteX5" fmla="*/ 1938337 w 2838450"/>
              <a:gd name="connsiteY5" fmla="*/ 366712 h 1162050"/>
              <a:gd name="connsiteX6" fmla="*/ 2838450 w 2838450"/>
              <a:gd name="connsiteY6" fmla="*/ 1162050 h 1162050"/>
              <a:gd name="connsiteX7" fmla="*/ 0 w 2838450"/>
              <a:gd name="connsiteY7" fmla="*/ 933450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4344" h="1193477">
                <a:moveTo>
                  <a:pt x="0" y="1193477"/>
                </a:moveTo>
                <a:cubicBezTo>
                  <a:pt x="569479" y="906967"/>
                  <a:pt x="742380" y="688074"/>
                  <a:pt x="899331" y="361950"/>
                </a:cubicBezTo>
                <a:lnTo>
                  <a:pt x="613581" y="361950"/>
                </a:lnTo>
                <a:lnTo>
                  <a:pt x="1461306" y="0"/>
                </a:lnTo>
                <a:lnTo>
                  <a:pt x="2304269" y="361950"/>
                </a:lnTo>
                <a:lnTo>
                  <a:pt x="2004231" y="366712"/>
                </a:lnTo>
                <a:cubicBezTo>
                  <a:pt x="2128069" y="652587"/>
                  <a:pt x="2411537" y="956183"/>
                  <a:pt x="2904344" y="1162050"/>
                </a:cubicBezTo>
                <a:lnTo>
                  <a:pt x="0" y="1193477"/>
                </a:lnTo>
                <a:close/>
              </a:path>
            </a:pathLst>
          </a:custGeom>
          <a:gradFill>
            <a:gsLst>
              <a:gs pos="24000">
                <a:srgbClr val="ADADA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9050">
            <a:noFil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dirty="0">
              <a:solidFill>
                <a:prstClr val="black"/>
              </a:solidFill>
              <a:latin typeface="a고딕13" panose="02020600000000000000" pitchFamily="18" charset="-127"/>
              <a:ea typeface="a고딕13" panose="02020600000000000000" pitchFamily="18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C579355-1A79-45EF-94AC-7651DA7377FB}"/>
              </a:ext>
            </a:extLst>
          </p:cNvPr>
          <p:cNvSpPr txBox="1"/>
          <p:nvPr/>
        </p:nvSpPr>
        <p:spPr>
          <a:xfrm>
            <a:off x="4483686" y="1531005"/>
            <a:ext cx="1924104" cy="10014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5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7</a:t>
            </a:r>
            <a:r>
              <a:rPr lang="ko-KR" altLang="en-US" sz="5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천</a:t>
            </a:r>
            <a:endParaRPr kumimoji="0" lang="ko-KR" altLang="en-US" sz="5400" b="0" i="1" u="none" strike="noStrike" cap="none" spc="0" normalizeH="0" baseline="0" dirty="0">
              <a:ln>
                <a:noFill/>
              </a:ln>
              <a:solidFill>
                <a:srgbClr val="FF3399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44" name="치매…">
            <a:extLst>
              <a:ext uri="{FF2B5EF4-FFF2-40B4-BE49-F238E27FC236}">
                <a16:creationId xmlns:a16="http://schemas.microsoft.com/office/drawing/2014/main" id="{87A13C0C-C45C-4039-850F-39E96B62167E}"/>
              </a:ext>
            </a:extLst>
          </p:cNvPr>
          <p:cNvSpPr txBox="1"/>
          <p:nvPr/>
        </p:nvSpPr>
        <p:spPr>
          <a:xfrm>
            <a:off x="190654" y="127747"/>
            <a:ext cx="5276440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하이클래스 특약 이렇게 활용하세요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!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D82EBC4C-C13A-4D32-B07F-416D9886AEDD}"/>
              </a:ext>
            </a:extLst>
          </p:cNvPr>
          <p:cNvSpPr/>
          <p:nvPr/>
        </p:nvSpPr>
        <p:spPr>
          <a:xfrm>
            <a:off x="677725" y="2402311"/>
            <a:ext cx="3001390" cy="917772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하이클래스</a:t>
            </a:r>
            <a:endParaRPr lang="en-US" altLang="ko-KR" sz="2800" dirty="0"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sz="28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표적</a:t>
            </a:r>
            <a:r>
              <a:rPr lang="ko-KR" altLang="en-US" sz="2800" dirty="0" err="1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항암약물치료비</a:t>
            </a:r>
            <a:endParaRPr lang="ko-KR" altLang="en-US" sz="28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46" name="자유형 18">
            <a:extLst>
              <a:ext uri="{FF2B5EF4-FFF2-40B4-BE49-F238E27FC236}">
                <a16:creationId xmlns:a16="http://schemas.microsoft.com/office/drawing/2014/main" id="{B97250E8-0535-40B0-88E8-AB10E3A68AA8}"/>
              </a:ext>
            </a:extLst>
          </p:cNvPr>
          <p:cNvSpPr>
            <a:spLocks/>
          </p:cNvSpPr>
          <p:nvPr/>
        </p:nvSpPr>
        <p:spPr>
          <a:xfrm rot="5400000" flipH="1">
            <a:off x="3703156" y="2377940"/>
            <a:ext cx="848208" cy="982252"/>
          </a:xfrm>
          <a:custGeom>
            <a:avLst/>
            <a:gdLst>
              <a:gd name="connsiteX0" fmla="*/ 0 w 2838450"/>
              <a:gd name="connsiteY0" fmla="*/ 933450 h 1162050"/>
              <a:gd name="connsiteX1" fmla="*/ 833437 w 2838450"/>
              <a:gd name="connsiteY1" fmla="*/ 361950 h 1162050"/>
              <a:gd name="connsiteX2" fmla="*/ 547687 w 2838450"/>
              <a:gd name="connsiteY2" fmla="*/ 361950 h 1162050"/>
              <a:gd name="connsiteX3" fmla="*/ 1395412 w 2838450"/>
              <a:gd name="connsiteY3" fmla="*/ 0 h 1162050"/>
              <a:gd name="connsiteX4" fmla="*/ 2238375 w 2838450"/>
              <a:gd name="connsiteY4" fmla="*/ 361950 h 1162050"/>
              <a:gd name="connsiteX5" fmla="*/ 1938337 w 2838450"/>
              <a:gd name="connsiteY5" fmla="*/ 366712 h 1162050"/>
              <a:gd name="connsiteX6" fmla="*/ 2838450 w 2838450"/>
              <a:gd name="connsiteY6" fmla="*/ 1162050 h 1162050"/>
              <a:gd name="connsiteX7" fmla="*/ 0 w 2838450"/>
              <a:gd name="connsiteY7" fmla="*/ 933450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4344" h="1193477">
                <a:moveTo>
                  <a:pt x="0" y="1193477"/>
                </a:moveTo>
                <a:cubicBezTo>
                  <a:pt x="569479" y="906967"/>
                  <a:pt x="742380" y="688074"/>
                  <a:pt x="899331" y="361950"/>
                </a:cubicBezTo>
                <a:lnTo>
                  <a:pt x="613581" y="361950"/>
                </a:lnTo>
                <a:lnTo>
                  <a:pt x="1461306" y="0"/>
                </a:lnTo>
                <a:lnTo>
                  <a:pt x="2304269" y="361950"/>
                </a:lnTo>
                <a:lnTo>
                  <a:pt x="2004231" y="366712"/>
                </a:lnTo>
                <a:cubicBezTo>
                  <a:pt x="2128069" y="652587"/>
                  <a:pt x="2411537" y="956183"/>
                  <a:pt x="2904344" y="1162050"/>
                </a:cubicBezTo>
                <a:lnTo>
                  <a:pt x="0" y="1193477"/>
                </a:lnTo>
                <a:close/>
              </a:path>
            </a:pathLst>
          </a:custGeom>
          <a:gradFill>
            <a:gsLst>
              <a:gs pos="24000">
                <a:srgbClr val="ADADA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9050">
            <a:noFil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dirty="0">
              <a:solidFill>
                <a:prstClr val="black"/>
              </a:solidFill>
              <a:latin typeface="a고딕13" panose="02020600000000000000" pitchFamily="18" charset="-127"/>
              <a:ea typeface="a고딕13" panose="02020600000000000000" pitchFamily="18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EE4CB97-9E04-4779-891C-7CA956EFA2F1}"/>
              </a:ext>
            </a:extLst>
          </p:cNvPr>
          <p:cNvSpPr txBox="1"/>
          <p:nvPr/>
        </p:nvSpPr>
        <p:spPr>
          <a:xfrm>
            <a:off x="4483686" y="2444962"/>
            <a:ext cx="1924104" cy="10014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54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1</a:t>
            </a:r>
            <a:r>
              <a:rPr kumimoji="0" lang="ko-KR" altLang="en-US" sz="54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억</a:t>
            </a:r>
          </a:p>
        </p:txBody>
      </p:sp>
      <p:sp>
        <p:nvSpPr>
          <p:cNvPr id="48" name="자유형 18">
            <a:extLst>
              <a:ext uri="{FF2B5EF4-FFF2-40B4-BE49-F238E27FC236}">
                <a16:creationId xmlns:a16="http://schemas.microsoft.com/office/drawing/2014/main" id="{C0465583-03ED-40FC-B56A-850D5E19B8B0}"/>
              </a:ext>
            </a:extLst>
          </p:cNvPr>
          <p:cNvSpPr>
            <a:spLocks/>
          </p:cNvSpPr>
          <p:nvPr/>
        </p:nvSpPr>
        <p:spPr>
          <a:xfrm rot="5400000" flipH="1">
            <a:off x="3703156" y="3298998"/>
            <a:ext cx="848208" cy="982252"/>
          </a:xfrm>
          <a:custGeom>
            <a:avLst/>
            <a:gdLst>
              <a:gd name="connsiteX0" fmla="*/ 0 w 2838450"/>
              <a:gd name="connsiteY0" fmla="*/ 933450 h 1162050"/>
              <a:gd name="connsiteX1" fmla="*/ 833437 w 2838450"/>
              <a:gd name="connsiteY1" fmla="*/ 361950 h 1162050"/>
              <a:gd name="connsiteX2" fmla="*/ 547687 w 2838450"/>
              <a:gd name="connsiteY2" fmla="*/ 361950 h 1162050"/>
              <a:gd name="connsiteX3" fmla="*/ 1395412 w 2838450"/>
              <a:gd name="connsiteY3" fmla="*/ 0 h 1162050"/>
              <a:gd name="connsiteX4" fmla="*/ 2238375 w 2838450"/>
              <a:gd name="connsiteY4" fmla="*/ 361950 h 1162050"/>
              <a:gd name="connsiteX5" fmla="*/ 1938337 w 2838450"/>
              <a:gd name="connsiteY5" fmla="*/ 366712 h 1162050"/>
              <a:gd name="connsiteX6" fmla="*/ 2838450 w 2838450"/>
              <a:gd name="connsiteY6" fmla="*/ 1162050 h 1162050"/>
              <a:gd name="connsiteX7" fmla="*/ 0 w 2838450"/>
              <a:gd name="connsiteY7" fmla="*/ 933450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4344" h="1193477">
                <a:moveTo>
                  <a:pt x="0" y="1193477"/>
                </a:moveTo>
                <a:cubicBezTo>
                  <a:pt x="569479" y="906967"/>
                  <a:pt x="742380" y="688074"/>
                  <a:pt x="899331" y="361950"/>
                </a:cubicBezTo>
                <a:lnTo>
                  <a:pt x="613581" y="361950"/>
                </a:lnTo>
                <a:lnTo>
                  <a:pt x="1461306" y="0"/>
                </a:lnTo>
                <a:lnTo>
                  <a:pt x="2304269" y="361950"/>
                </a:lnTo>
                <a:lnTo>
                  <a:pt x="2004231" y="366712"/>
                </a:lnTo>
                <a:cubicBezTo>
                  <a:pt x="2128069" y="652587"/>
                  <a:pt x="2411537" y="956183"/>
                  <a:pt x="2904344" y="1162050"/>
                </a:cubicBezTo>
                <a:lnTo>
                  <a:pt x="0" y="1193477"/>
                </a:lnTo>
                <a:close/>
              </a:path>
            </a:pathLst>
          </a:custGeom>
          <a:gradFill>
            <a:gsLst>
              <a:gs pos="24000">
                <a:srgbClr val="ADADA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9050">
            <a:noFil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dirty="0">
              <a:solidFill>
                <a:prstClr val="black"/>
              </a:solidFill>
              <a:latin typeface="a고딕13" panose="02020600000000000000" pitchFamily="18" charset="-127"/>
              <a:ea typeface="a고딕13" panose="02020600000000000000" pitchFamily="18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6F06470-B5F6-43A8-AA74-3ABA774C3F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34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79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3562831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항암중입자방사선치료비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9ADB5938-794D-42C9-90EE-0F4790429551}"/>
              </a:ext>
            </a:extLst>
          </p:cNvPr>
          <p:cNvSpPr/>
          <p:nvPr/>
        </p:nvSpPr>
        <p:spPr>
          <a:xfrm>
            <a:off x="905383" y="4514553"/>
            <a:ext cx="3442447" cy="1967325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dirty="0" err="1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항암중입자방사선</a:t>
            </a:r>
            <a:endParaRPr lang="en-US" altLang="ko-KR" sz="24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sz="2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치료보험금</a:t>
            </a:r>
            <a:endParaRPr lang="en-US" altLang="ko-KR" sz="2400" dirty="0"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6000" dirty="0">
                <a:solidFill>
                  <a:srgbClr val="FFFF0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rPr>
              <a:t>5</a:t>
            </a:r>
            <a:r>
              <a:rPr lang="ko-KR" altLang="en-US" sz="6000" dirty="0">
                <a:solidFill>
                  <a:srgbClr val="FFFF0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rPr>
              <a:t>천만원</a:t>
            </a:r>
            <a:endParaRPr lang="ko-KR" altLang="en-US" sz="4400" dirty="0">
              <a:solidFill>
                <a:srgbClr val="FFFF00"/>
              </a:solidFill>
              <a:latin typeface="창원단감아삭 Bold" panose="020B0803000000000000" pitchFamily="34" charset="-127"/>
              <a:ea typeface="창원단감아삭 Bold" panose="020B0803000000000000" pitchFamily="34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C9EC013-098B-45C7-8DB5-1130D7030743}"/>
              </a:ext>
            </a:extLst>
          </p:cNvPr>
          <p:cNvSpPr txBox="1"/>
          <p:nvPr/>
        </p:nvSpPr>
        <p:spPr>
          <a:xfrm>
            <a:off x="4586192" y="4505022"/>
            <a:ext cx="5128394" cy="293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20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년납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100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세만기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다사랑통합보험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해약환급금미지급형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V2,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납입면제미적용형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,40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세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기준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 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중입자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5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천만원 가입 시</a:t>
            </a:r>
            <a:endParaRPr kumimoji="0" lang="ko-KR" altLang="en-US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AF17D973-001F-4671-AA6B-AD2BA3728DF4}"/>
              </a:ext>
            </a:extLst>
          </p:cNvPr>
          <p:cNvGrpSpPr/>
          <p:nvPr/>
        </p:nvGrpSpPr>
        <p:grpSpPr>
          <a:xfrm>
            <a:off x="4652628" y="5682336"/>
            <a:ext cx="3211705" cy="824596"/>
            <a:chOff x="1265900" y="5882283"/>
            <a:chExt cx="3211705" cy="824596"/>
          </a:xfrm>
        </p:grpSpPr>
        <p:pic>
          <p:nvPicPr>
            <p:cNvPr id="57" name="그림 56">
              <a:extLst>
                <a:ext uri="{FF2B5EF4-FFF2-40B4-BE49-F238E27FC236}">
                  <a16:creationId xmlns:a16="http://schemas.microsoft.com/office/drawing/2014/main" id="{F83A75ED-9AC4-4282-8B3D-8A8B1894B3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4750" b="48750" l="27000" r="38500">
                          <a14:foregroundMark x1="32375" y1="35875" x2="30368" y2="36879"/>
                          <a14:foregroundMark x1="31500" y1="36125" x2="34875" y2="38125"/>
                          <a14:foregroundMark x1="33000" y1="37375" x2="35875" y2="37500"/>
                          <a14:foregroundMark x1="33000" y1="36875" x2="33750" y2="35500"/>
                          <a14:foregroundMark x1="32125" y1="35375" x2="31125" y2="34750"/>
                          <a14:backgroundMark x1="28500" y1="35500" x2="27625" y2="39375"/>
                        </a14:backgroundRemoval>
                      </a14:imgEffect>
                    </a14:imgLayer>
                  </a14:imgProps>
                </a:ext>
              </a:extLst>
            </a:blip>
            <a:srcRect l="25580" t="34573" r="59942" b="49627"/>
            <a:stretch/>
          </p:blipFill>
          <p:spPr>
            <a:xfrm>
              <a:off x="1265900" y="5882283"/>
              <a:ext cx="616498" cy="672814"/>
            </a:xfrm>
            <a:prstGeom prst="rect">
              <a:avLst/>
            </a:prstGeom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2BA8BD1-49B3-4AF4-8D4C-84C54E462D04}"/>
                </a:ext>
              </a:extLst>
            </p:cNvPr>
            <p:cNvSpPr txBox="1"/>
            <p:nvPr/>
          </p:nvSpPr>
          <p:spPr>
            <a:xfrm>
              <a:off x="1741772" y="5882989"/>
              <a:ext cx="2735833" cy="8238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1,550</a:t>
              </a:r>
              <a:r>
                <a:rPr lang="ko-KR" altLang="en-US" sz="4800" b="1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원</a:t>
              </a:r>
              <a:endParaRPr lang="en-US" altLang="ko-KR" sz="48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33F58A62-B042-4F43-A952-606DDBE9923E}"/>
              </a:ext>
            </a:extLst>
          </p:cNvPr>
          <p:cNvGrpSpPr/>
          <p:nvPr/>
        </p:nvGrpSpPr>
        <p:grpSpPr>
          <a:xfrm>
            <a:off x="8579684" y="5659961"/>
            <a:ext cx="3219714" cy="826479"/>
            <a:chOff x="6505393" y="5816876"/>
            <a:chExt cx="3219714" cy="826479"/>
          </a:xfrm>
        </p:grpSpPr>
        <p:pic>
          <p:nvPicPr>
            <p:cNvPr id="58" name="그림 57">
              <a:extLst>
                <a:ext uri="{FF2B5EF4-FFF2-40B4-BE49-F238E27FC236}">
                  <a16:creationId xmlns:a16="http://schemas.microsoft.com/office/drawing/2014/main" id="{434002C2-2189-4998-B05E-C89D8B22BB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21000" y1="21241" x2="21750" y2="24563"/>
                          <a14:backgroundMark x1="79929" y1="60082" x2="79178" y2="67104"/>
                        </a14:backgroundRemoval>
                      </a14:imgEffect>
                    </a14:imgLayer>
                  </a14:imgProps>
                </a:ext>
              </a:extLst>
            </a:blip>
            <a:srcRect l="9358" t="10878" r="66080" b="49672"/>
            <a:stretch/>
          </p:blipFill>
          <p:spPr>
            <a:xfrm>
              <a:off x="6505393" y="5816876"/>
              <a:ext cx="594775" cy="647683"/>
            </a:xfrm>
            <a:prstGeom prst="rect">
              <a:avLst/>
            </a:prstGeom>
          </p:spPr>
        </p:pic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70D4E40-30C7-4F9A-8DBC-4E203D61B33B}"/>
                </a:ext>
              </a:extLst>
            </p:cNvPr>
            <p:cNvSpPr txBox="1"/>
            <p:nvPr/>
          </p:nvSpPr>
          <p:spPr>
            <a:xfrm>
              <a:off x="6989274" y="5819465"/>
              <a:ext cx="2735833" cy="8238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1,100</a:t>
              </a:r>
              <a:r>
                <a:rPr lang="ko-KR" altLang="en-US" sz="4800" b="1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원</a:t>
              </a:r>
              <a:endParaRPr lang="en-US" altLang="ko-KR" sz="48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6698D5E0-9D5E-4F2E-A918-0F12ABD310A2}"/>
              </a:ext>
            </a:extLst>
          </p:cNvPr>
          <p:cNvSpPr txBox="1"/>
          <p:nvPr/>
        </p:nvSpPr>
        <p:spPr>
          <a:xfrm>
            <a:off x="4483521" y="4921999"/>
            <a:ext cx="7207601" cy="78600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000" i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천원으로 준비하는 중입자방사선</a:t>
            </a:r>
            <a:r>
              <a:rPr lang="en-US" altLang="ko-KR" sz="4000" i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  <a:endParaRPr lang="ko-KR" altLang="en-US" sz="4000" i="1" dirty="0">
              <a:solidFill>
                <a:srgbClr val="7030A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7B069A9-C577-4922-B691-2532BB2E7843}"/>
              </a:ext>
            </a:extLst>
          </p:cNvPr>
          <p:cNvSpPr txBox="1"/>
          <p:nvPr/>
        </p:nvSpPr>
        <p:spPr>
          <a:xfrm>
            <a:off x="709648" y="912906"/>
            <a:ext cx="10772704" cy="7289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4800" b="1" dirty="0" err="1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항암중입자</a:t>
            </a:r>
            <a:r>
              <a:rPr lang="ko-KR" altLang="en-US" sz="4800" b="1" dirty="0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 치료를 보장해주는 특약은</a:t>
            </a:r>
            <a:r>
              <a:rPr lang="en-US" altLang="ko-KR" sz="4800" b="1" dirty="0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?</a:t>
            </a:r>
            <a:r>
              <a:rPr lang="ko-KR" altLang="en-US" sz="4800" b="1" dirty="0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 </a:t>
            </a:r>
            <a:endParaRPr lang="en-US" altLang="ko-KR" sz="4800" b="1" dirty="0">
              <a:solidFill>
                <a:srgbClr val="19243A"/>
              </a:solidFill>
              <a:latin typeface="SB 어그로OTF Bold" panose="02020503020101020101" pitchFamily="18" charset="-127"/>
              <a:ea typeface="SB 어그로OTF Bold" panose="020205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035BBEDC-B604-4B80-B08D-6A830801BB0F}"/>
              </a:ext>
            </a:extLst>
          </p:cNvPr>
          <p:cNvGrpSpPr/>
          <p:nvPr/>
        </p:nvGrpSpPr>
        <p:grpSpPr>
          <a:xfrm>
            <a:off x="1947974" y="1856821"/>
            <a:ext cx="8296052" cy="1821713"/>
            <a:chOff x="708666" y="1766811"/>
            <a:chExt cx="10038223" cy="2003885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1F99270A-CEAC-4727-9EBA-974AFE9E3FB5}"/>
                </a:ext>
              </a:extLst>
            </p:cNvPr>
            <p:cNvSpPr/>
            <p:nvPr/>
          </p:nvSpPr>
          <p:spPr>
            <a:xfrm>
              <a:off x="708666" y="1775007"/>
              <a:ext cx="3644691" cy="398033"/>
            </a:xfrm>
            <a:prstGeom prst="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종합병원 암주요치료비</a:t>
              </a:r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AE2CA45D-C2C8-4D7C-8318-3CAD730BEF65}"/>
                </a:ext>
              </a:extLst>
            </p:cNvPr>
            <p:cNvSpPr/>
            <p:nvPr/>
          </p:nvSpPr>
          <p:spPr>
            <a:xfrm>
              <a:off x="708666" y="2262042"/>
              <a:ext cx="3644691" cy="398033"/>
            </a:xfrm>
            <a:prstGeom prst="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암주요치료비</a:t>
              </a:r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DF23D032-5D70-4B17-AEBF-3E42530D11FC}"/>
                </a:ext>
              </a:extLst>
            </p:cNvPr>
            <p:cNvSpPr/>
            <p:nvPr/>
          </p:nvSpPr>
          <p:spPr>
            <a:xfrm>
              <a:off x="708666" y="2749077"/>
              <a:ext cx="3644691" cy="398033"/>
            </a:xfrm>
            <a:prstGeom prst="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항암방사선치료비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7D46188-A9CA-4E43-9564-A56D8A9FFC22}"/>
                </a:ext>
              </a:extLst>
            </p:cNvPr>
            <p:cNvSpPr txBox="1"/>
            <p:nvPr/>
          </p:nvSpPr>
          <p:spPr>
            <a:xfrm>
              <a:off x="4369752" y="2259398"/>
              <a:ext cx="6377137" cy="5397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2000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최대한도 </a:t>
              </a:r>
              <a:r>
                <a:rPr lang="en-US" altLang="ko-KR" sz="2000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2</a:t>
              </a:r>
              <a:r>
                <a:rPr lang="ko-KR" altLang="en-US" sz="2000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천만원</a:t>
              </a: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 </a:t>
              </a:r>
              <a:r>
                <a:rPr kumimoji="0" lang="en-US" altLang="ko-KR" sz="2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-&gt; </a:t>
              </a:r>
              <a:r>
                <a:rPr kumimoji="0" lang="ko-KR" altLang="en-US" sz="2000" b="0" i="0" u="none" strike="noStrike" cap="none" spc="0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중입자</a:t>
              </a: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 최초 치료 시 </a:t>
              </a:r>
              <a:r>
                <a:rPr kumimoji="0" lang="en-US" altLang="ko-KR" sz="2000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2</a:t>
              </a: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천만원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77B26D2-6C60-4CF6-BF6A-8249F47CFC61}"/>
                </a:ext>
              </a:extLst>
            </p:cNvPr>
            <p:cNvSpPr txBox="1"/>
            <p:nvPr/>
          </p:nvSpPr>
          <p:spPr>
            <a:xfrm>
              <a:off x="4364533" y="1766811"/>
              <a:ext cx="5091389" cy="5260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최대한도 </a:t>
              </a:r>
              <a:r>
                <a:rPr kumimoji="0" lang="en-US" altLang="ko-KR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1</a:t>
              </a: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억</a:t>
              </a:r>
              <a:r>
                <a:rPr kumimoji="0" lang="en-US" altLang="ko-KR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5</a:t>
              </a: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천만원</a:t>
              </a: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 </a:t>
              </a:r>
              <a:r>
                <a:rPr kumimoji="0" lang="en-US" altLang="ko-KR" sz="2000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-&gt; </a:t>
              </a: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판매중지</a:t>
              </a:r>
              <a:endParaRPr kumimoji="0" lang="ko-KR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CD24BCA-4FB3-4858-84E3-2817A531611E}"/>
                </a:ext>
              </a:extLst>
            </p:cNvPr>
            <p:cNvSpPr txBox="1"/>
            <p:nvPr/>
          </p:nvSpPr>
          <p:spPr>
            <a:xfrm>
              <a:off x="4369752" y="2736022"/>
              <a:ext cx="6377137" cy="5397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2000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최대한도 </a:t>
              </a:r>
              <a:r>
                <a:rPr lang="en-US" altLang="ko-KR" sz="2000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7</a:t>
              </a:r>
              <a:r>
                <a:rPr lang="ko-KR" altLang="en-US" sz="2000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천만원</a:t>
              </a: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 </a:t>
              </a:r>
              <a:r>
                <a:rPr kumimoji="0" lang="en-US" altLang="ko-KR" sz="2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-&gt; </a:t>
              </a:r>
              <a:r>
                <a:rPr kumimoji="0" lang="ko-KR" altLang="en-US" sz="2000" b="0" i="0" u="none" strike="noStrike" cap="none" spc="0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중입자</a:t>
              </a: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 최초 치료 시 </a:t>
              </a:r>
              <a:r>
                <a:rPr lang="en-US" altLang="ko-KR" sz="2000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7</a:t>
              </a: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천만원</a:t>
              </a:r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36F2DF56-DCBA-4EA3-89A9-E11EC05C9721}"/>
                </a:ext>
              </a:extLst>
            </p:cNvPr>
            <p:cNvSpPr/>
            <p:nvPr/>
          </p:nvSpPr>
          <p:spPr>
            <a:xfrm>
              <a:off x="708666" y="3243968"/>
              <a:ext cx="3644691" cy="398033"/>
            </a:xfrm>
            <a:prstGeom prst="rect">
              <a:avLst/>
            </a:pr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하이클래스 암주요치료비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FFF7ECD-FDD6-41E9-8663-5C5B31C8BA11}"/>
                </a:ext>
              </a:extLst>
            </p:cNvPr>
            <p:cNvSpPr txBox="1"/>
            <p:nvPr/>
          </p:nvSpPr>
          <p:spPr>
            <a:xfrm>
              <a:off x="4369752" y="3230912"/>
              <a:ext cx="6377137" cy="5397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2000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최대한도 </a:t>
              </a:r>
              <a:r>
                <a:rPr lang="en-US" altLang="ko-KR" sz="2000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2</a:t>
              </a:r>
              <a:r>
                <a:rPr lang="ko-KR" altLang="en-US" sz="2000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천만원</a:t>
              </a: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 </a:t>
              </a:r>
              <a:r>
                <a:rPr kumimoji="0" lang="en-US" altLang="ko-KR" sz="2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-&gt; </a:t>
              </a:r>
              <a:r>
                <a:rPr kumimoji="0" lang="ko-KR" altLang="en-US" sz="2000" b="0" i="0" u="none" strike="noStrike" cap="none" spc="0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중입자</a:t>
              </a: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 최초 치료 시 </a:t>
              </a:r>
              <a:r>
                <a:rPr kumimoji="0" lang="en-US" altLang="ko-KR" sz="2000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2</a:t>
              </a:r>
              <a:r>
                <a:rPr kumimoji="0" lang="ko-KR" altLang="en-US" sz="2000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천만원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47440B13-5FDB-4B30-B8B1-4E51930384DD}"/>
              </a:ext>
            </a:extLst>
          </p:cNvPr>
          <p:cNvGrpSpPr/>
          <p:nvPr/>
        </p:nvGrpSpPr>
        <p:grpSpPr>
          <a:xfrm>
            <a:off x="3474585" y="3694656"/>
            <a:ext cx="5414954" cy="792981"/>
            <a:chOff x="3882313" y="3694656"/>
            <a:chExt cx="5414954" cy="79298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CA19360-F296-4C2E-954C-A46AB0B32FC7}"/>
                </a:ext>
              </a:extLst>
            </p:cNvPr>
            <p:cNvSpPr txBox="1"/>
            <p:nvPr/>
          </p:nvSpPr>
          <p:spPr>
            <a:xfrm>
              <a:off x="4271721" y="3724381"/>
              <a:ext cx="5025546" cy="4650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“”</a:t>
              </a:r>
              <a:r>
                <a:rPr lang="ko-KR" altLang="en-US" sz="2400" b="1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판매중지에</a:t>
              </a:r>
              <a:r>
                <a:rPr lang="en-US" altLang="ko-KR" sz="2400" b="1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..</a:t>
              </a:r>
              <a:r>
                <a:rPr lang="ko-KR" altLang="en-US" sz="2400" b="1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보험료는 비싸고</a:t>
              </a:r>
              <a:r>
                <a:rPr lang="en-US" altLang="ko-KR" sz="2400" b="1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..</a:t>
              </a:r>
              <a:r>
                <a:rPr lang="ko-KR" altLang="en-US" sz="2400" b="1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대안은</a:t>
              </a:r>
              <a:r>
                <a:rPr lang="en-US" altLang="ko-KR" sz="2400" b="1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?””</a:t>
              </a:r>
              <a:r>
                <a:rPr lang="ko-KR" altLang="en-US" sz="2400" b="1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 </a:t>
              </a:r>
              <a:endParaRPr lang="en-US" altLang="ko-KR" sz="2400" b="1" dirty="0">
                <a:solidFill>
                  <a:srgbClr val="FF3399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pic>
          <p:nvPicPr>
            <p:cNvPr id="32" name="그림 31">
              <a:extLst>
                <a:ext uri="{FF2B5EF4-FFF2-40B4-BE49-F238E27FC236}">
                  <a16:creationId xmlns:a16="http://schemas.microsoft.com/office/drawing/2014/main" id="{DAB30D58-2E2C-4E06-8000-564110064D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4067" b="97400" l="63683" r="95317">
                          <a14:foregroundMark x1="78433" y1="24433" x2="77917" y2="81933"/>
                          <a14:foregroundMark x1="77917" y1="81933" x2="85367" y2="46867"/>
                          <a14:foregroundMark x1="85367" y1="46867" x2="84333" y2="16333"/>
                          <a14:foregroundMark x1="73633" y1="17067" x2="74300" y2="53500"/>
                          <a14:foregroundMark x1="74300" y1="53500" x2="87050" y2="24433"/>
                          <a14:foregroundMark x1="87050" y1="24433" x2="89850" y2="27400"/>
                          <a14:foregroundMark x1="68483" y1="81933" x2="69950" y2="97433"/>
                          <a14:foregroundMark x1="71433" y1="33300" x2="73633" y2="48033"/>
                          <a14:foregroundMark x1="91700" y1="25933" x2="86900" y2="28133"/>
                          <a14:foregroundMark x1="79167" y1="14867" x2="87283" y2="14133"/>
                          <a14:foregroundMark x1="90600" y1="25200" x2="90217" y2="19300"/>
                          <a14:foregroundMark x1="89117" y1="17800" x2="85800" y2="33300"/>
                          <a14:foregroundMark x1="91700" y1="21500" x2="90217" y2="24433"/>
                          <a14:foregroundMark x1="88383" y1="26667" x2="90217" y2="19300"/>
                          <a14:foregroundMark x1="92433" y1="32567" x2="95083" y2="66033"/>
                          <a14:foregroundMark x1="95083" y1="66033" x2="94500" y2="22233"/>
                          <a14:foregroundMark x1="94500" y1="22233" x2="95317" y2="63800"/>
                          <a14:foregroundMark x1="95317" y1="63800" x2="85500" y2="91967"/>
                          <a14:foregroundMark x1="85500" y1="91967" x2="67817" y2="81367"/>
                          <a14:foregroundMark x1="67817" y1="81367" x2="72533" y2="35067"/>
                          <a14:foregroundMark x1="72533" y1="35067" x2="90967" y2="18100"/>
                          <a14:foregroundMark x1="90967" y1="18100" x2="93550" y2="17800"/>
                          <a14:foregroundMark x1="92067" y1="61300" x2="88750" y2="72367"/>
                          <a14:foregroundMark x1="69583" y1="88567" x2="69950" y2="95233"/>
                          <a14:foregroundMark x1="67367" y1="84900" x2="63683" y2="94467"/>
                          <a14:foregroundMark x1="67733" y1="89333" x2="66267" y2="87100"/>
                          <a14:foregroundMark x1="70683" y1="20767" x2="77700" y2="47300"/>
                          <a14:foregroundMark x1="70317" y1="27400" x2="74750" y2="48033"/>
                        </a14:backgroundRemoval>
                      </a14:imgEffect>
                    </a14:imgLayer>
                  </a14:imgProps>
                </a:ext>
              </a:extLst>
            </a:blip>
            <a:srcRect l="64167" t="12488" r="2870"/>
            <a:stretch/>
          </p:blipFill>
          <p:spPr>
            <a:xfrm>
              <a:off x="3882313" y="3694656"/>
              <a:ext cx="597386" cy="792981"/>
            </a:xfrm>
            <a:prstGeom prst="rect">
              <a:avLst/>
            </a:prstGeom>
          </p:spPr>
        </p:pic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EC581BB-111E-4793-810C-F76DF723BB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35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01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치매…">
            <a:extLst>
              <a:ext uri="{FF2B5EF4-FFF2-40B4-BE49-F238E27FC236}">
                <a16:creationId xmlns:a16="http://schemas.microsoft.com/office/drawing/2014/main" id="{149E8E61-E2EB-4209-863D-885EB90B34F2}"/>
              </a:ext>
            </a:extLst>
          </p:cNvPr>
          <p:cNvSpPr txBox="1"/>
          <p:nvPr/>
        </p:nvSpPr>
        <p:spPr>
          <a:xfrm>
            <a:off x="190654" y="127747"/>
            <a:ext cx="3562831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항암중입자방사선치료비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7668329-FDE4-452B-954F-43DB8C324E00}"/>
              </a:ext>
            </a:extLst>
          </p:cNvPr>
          <p:cNvSpPr txBox="1"/>
          <p:nvPr/>
        </p:nvSpPr>
        <p:spPr>
          <a:xfrm>
            <a:off x="1790710" y="676826"/>
            <a:ext cx="8610580" cy="10085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잠깐 </a:t>
            </a:r>
            <a:r>
              <a:rPr lang="en-US" altLang="ko-KR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! </a:t>
            </a:r>
            <a:r>
              <a:rPr lang="ko-KR" altLang="en-US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그거 아세요 </a:t>
            </a:r>
            <a:r>
              <a:rPr lang="en-US" altLang="ko-KR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?</a:t>
            </a:r>
          </a:p>
          <a:p>
            <a:pPr algn="ctr"/>
            <a:r>
              <a:rPr lang="ko-KR" altLang="en-US" sz="2800" b="1" dirty="0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똑같은 보장에 똑같은 보험료</a:t>
            </a:r>
            <a:r>
              <a:rPr lang="en-US" altLang="ko-KR" sz="2800" b="1" dirty="0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? </a:t>
            </a:r>
            <a:r>
              <a:rPr lang="ko-KR" altLang="en-US" sz="2800" b="1" dirty="0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흥국생명은 다릅니다</a:t>
            </a:r>
            <a:r>
              <a:rPr lang="en-US" altLang="ko-KR" sz="2800" b="1" dirty="0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DE85879-DCAC-41B6-A3FC-F888B8C8565C}"/>
              </a:ext>
            </a:extLst>
          </p:cNvPr>
          <p:cNvSpPr txBox="1"/>
          <p:nvPr/>
        </p:nvSpPr>
        <p:spPr>
          <a:xfrm>
            <a:off x="7555002" y="1571234"/>
            <a:ext cx="4196378" cy="252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7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20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년납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100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세만기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다사랑통합보험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해약환급금미지급형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V2,</a:t>
            </a:r>
            <a:r>
              <a:rPr lang="ko-KR" altLang="en-US" sz="7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납입면제미적용형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,40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세 남자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기준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(C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사 종신보장</a:t>
            </a:r>
            <a:r>
              <a:rPr lang="en-US" altLang="ko-KR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)</a:t>
            </a:r>
            <a:endParaRPr kumimoji="0" lang="ko-KR" altLang="en-US" sz="7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6F85DAED-0954-453A-94A6-436EA5BF23FE}"/>
              </a:ext>
            </a:extLst>
          </p:cNvPr>
          <p:cNvGrpSpPr/>
          <p:nvPr/>
        </p:nvGrpSpPr>
        <p:grpSpPr>
          <a:xfrm>
            <a:off x="650826" y="1679940"/>
            <a:ext cx="2832294" cy="3446081"/>
            <a:chOff x="693358" y="2094614"/>
            <a:chExt cx="2832294" cy="3446081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E4D5A1DC-3EA9-4F35-9586-B5977D0302DE}"/>
                </a:ext>
              </a:extLst>
            </p:cNvPr>
            <p:cNvSpPr/>
            <p:nvPr/>
          </p:nvSpPr>
          <p:spPr>
            <a:xfrm>
              <a:off x="970282" y="2094614"/>
              <a:ext cx="2354980" cy="382772"/>
            </a:xfrm>
            <a:prstGeom prst="roundRect">
              <a:avLst/>
            </a:prstGeom>
            <a:solidFill>
              <a:srgbClr val="FF339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800" dirty="0">
                  <a:solidFill>
                    <a:srgbClr val="FFFFFF"/>
                  </a:solidFill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흥국생명</a:t>
              </a:r>
            </a:p>
          </p:txBody>
        </p:sp>
        <p:sp>
          <p:nvSpPr>
            <p:cNvPr id="16" name="사각형: 둥근 모서리 5">
              <a:extLst>
                <a:ext uri="{FF2B5EF4-FFF2-40B4-BE49-F238E27FC236}">
                  <a16:creationId xmlns:a16="http://schemas.microsoft.com/office/drawing/2014/main" id="{4E8C350D-F594-460A-BB8F-03DB2DAED3C8}"/>
                </a:ext>
              </a:extLst>
            </p:cNvPr>
            <p:cNvSpPr/>
            <p:nvPr/>
          </p:nvSpPr>
          <p:spPr>
            <a:xfrm>
              <a:off x="693358" y="2498223"/>
              <a:ext cx="2832294" cy="147331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항암약물</a:t>
              </a:r>
              <a:r>
                <a: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+</a:t>
              </a:r>
              <a:r>
                <a:rPr lang="ko-KR" altLang="en-US" sz="20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방사선</a:t>
              </a:r>
              <a:endParaRPr lang="en-US" altLang="ko-KR" sz="20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000" dirty="0">
                  <a:solidFill>
                    <a:schemeClr val="tx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각 </a:t>
              </a:r>
              <a:r>
                <a:rPr kumimoji="0" lang="en-US" altLang="ko-KR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7</a:t>
              </a:r>
              <a:r>
                <a:rPr kumimoji="0" lang="ko-KR" altLang="en-US" sz="4400" b="0" i="0" u="none" strike="noStrike" kern="0" cap="none" spc="0" normalizeH="0" baseline="0" noProof="0" dirty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천만</a:t>
              </a:r>
              <a:endParaRPr kumimoji="0" lang="en-US" altLang="ko-KR" sz="4400" b="0" i="0" u="none" strike="noStrike" kern="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800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36</a:t>
              </a:r>
              <a:r>
                <a:rPr kumimoji="0" lang="en-US" altLang="ko-KR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,190</a:t>
              </a:r>
              <a:r>
                <a:rPr kumimoji="0" lang="ko-KR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원</a:t>
              </a:r>
            </a:p>
          </p:txBody>
        </p:sp>
        <p:sp>
          <p:nvSpPr>
            <p:cNvPr id="20" name="사각형: 둥근 모서리 5">
              <a:extLst>
                <a:ext uri="{FF2B5EF4-FFF2-40B4-BE49-F238E27FC236}">
                  <a16:creationId xmlns:a16="http://schemas.microsoft.com/office/drawing/2014/main" id="{95E79049-E172-4731-8452-1FC5DFE01288}"/>
                </a:ext>
              </a:extLst>
            </p:cNvPr>
            <p:cNvSpPr/>
            <p:nvPr/>
          </p:nvSpPr>
          <p:spPr>
            <a:xfrm>
              <a:off x="693358" y="4067378"/>
              <a:ext cx="2832294" cy="147331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000" dirty="0" err="1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항암중입자방사선치료비</a:t>
              </a:r>
              <a:endParaRPr lang="en-US" altLang="ko-KR" sz="20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5</a:t>
              </a:r>
              <a:r>
                <a:rPr kumimoji="0" lang="ko-KR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천만</a:t>
              </a:r>
              <a:endParaRPr kumimoji="0" lang="en-US" altLang="ko-KR" sz="3600" b="0" i="0" u="none" strike="noStrike" kern="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800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2</a:t>
              </a:r>
              <a:r>
                <a:rPr kumimoji="0" lang="en-US" altLang="ko-KR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,000</a:t>
              </a:r>
              <a:r>
                <a:rPr kumimoji="0" lang="ko-KR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원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D8BA9F94-5048-490A-8D91-39CE04ECB070}"/>
              </a:ext>
            </a:extLst>
          </p:cNvPr>
          <p:cNvGrpSpPr/>
          <p:nvPr/>
        </p:nvGrpSpPr>
        <p:grpSpPr>
          <a:xfrm>
            <a:off x="3659694" y="1812601"/>
            <a:ext cx="2574813" cy="3224349"/>
            <a:chOff x="3659694" y="2227275"/>
            <a:chExt cx="2574813" cy="3224349"/>
          </a:xfrm>
        </p:grpSpPr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680542E3-537D-4597-8166-0F54DE4F45E2}"/>
                </a:ext>
              </a:extLst>
            </p:cNvPr>
            <p:cNvSpPr/>
            <p:nvPr/>
          </p:nvSpPr>
          <p:spPr>
            <a:xfrm>
              <a:off x="4342863" y="2227275"/>
              <a:ext cx="1208477" cy="287583"/>
            </a:xfrm>
            <a:prstGeom prst="round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1800" dirty="0">
                  <a:solidFill>
                    <a:schemeClr val="bg1"/>
                  </a:solidFill>
                  <a:latin typeface="G마켓 산스 Bold" panose="02000000000000000000" pitchFamily="50" charset="-127"/>
                  <a:ea typeface="G마켓 산스 Bold" panose="02000000000000000000" pitchFamily="50" charset="-127"/>
                  <a:cs typeface="배달의민족 한나는 열한살 OTF"/>
                  <a:sym typeface="배달의민족 한나는 열한살 OTF"/>
                </a:rPr>
                <a:t>A</a:t>
              </a:r>
              <a:r>
                <a:rPr lang="ko-KR" altLang="en-US" sz="1800" dirty="0">
                  <a:solidFill>
                    <a:schemeClr val="bg1"/>
                  </a:solidFill>
                  <a:latin typeface="G마켓 산스 Bold" panose="02000000000000000000" pitchFamily="50" charset="-127"/>
                  <a:ea typeface="G마켓 산스 Bold" panose="02000000000000000000" pitchFamily="50" charset="-127"/>
                  <a:cs typeface="배달의민족 한나는 열한살 OTF"/>
                  <a:sym typeface="배달의민족 한나는 열한살 OTF"/>
                </a:rPr>
                <a:t>사</a:t>
              </a:r>
            </a:p>
          </p:txBody>
        </p:sp>
        <p:sp>
          <p:nvSpPr>
            <p:cNvPr id="17" name="사각형: 둥근 모서리 5">
              <a:extLst>
                <a:ext uri="{FF2B5EF4-FFF2-40B4-BE49-F238E27FC236}">
                  <a16:creationId xmlns:a16="http://schemas.microsoft.com/office/drawing/2014/main" id="{1F042E2F-DC4A-40FA-AE95-EB3ED84E8F20}"/>
                </a:ext>
              </a:extLst>
            </p:cNvPr>
            <p:cNvSpPr/>
            <p:nvPr/>
          </p:nvSpPr>
          <p:spPr>
            <a:xfrm>
              <a:off x="3659694" y="2565192"/>
              <a:ext cx="2574813" cy="1339379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항암약물</a:t>
              </a: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+</a:t>
              </a:r>
              <a:r>
                <a:rPr lang="ko-KR" altLang="en-US" sz="18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방사선</a:t>
              </a:r>
              <a:endParaRPr lang="en-US" altLang="ko-KR" sz="18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각 </a:t>
              </a:r>
              <a:r>
                <a:rPr lang="en-US" altLang="ko-KR" sz="40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2</a:t>
              </a:r>
              <a:r>
                <a:rPr kumimoji="0" lang="ko-KR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  <a:endParaRPr kumimoji="0" lang="en-US" altLang="ko-KR" sz="4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34</a:t>
              </a:r>
              <a:r>
                <a:rPr kumimoji="0" lang="en-US" altLang="ko-KR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,600</a:t>
              </a:r>
              <a:r>
                <a:rPr kumimoji="0" lang="ko-KR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원</a:t>
              </a:r>
              <a:endParaRPr kumimoji="0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3" name="사각형: 둥근 모서리 5">
              <a:extLst>
                <a:ext uri="{FF2B5EF4-FFF2-40B4-BE49-F238E27FC236}">
                  <a16:creationId xmlns:a16="http://schemas.microsoft.com/office/drawing/2014/main" id="{288A7038-FFD7-4337-AF26-BCD5601BB5FC}"/>
                </a:ext>
              </a:extLst>
            </p:cNvPr>
            <p:cNvSpPr/>
            <p:nvPr/>
          </p:nvSpPr>
          <p:spPr>
            <a:xfrm>
              <a:off x="3659694" y="4112245"/>
              <a:ext cx="2574813" cy="1339379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800" dirty="0" err="1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항암중입자방사선치료비</a:t>
              </a:r>
              <a:endParaRPr lang="en-US" altLang="ko-KR" sz="18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5</a:t>
              </a:r>
              <a:r>
                <a:rPr kumimoji="0" lang="ko-KR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  <a:endPara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5</a:t>
              </a:r>
              <a:r>
                <a:rPr kumimoji="0" lang="en-US" altLang="ko-KR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,300</a:t>
              </a:r>
              <a:r>
                <a:rPr kumimoji="0" lang="ko-KR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원</a:t>
              </a: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4BABDDC6-0B9C-4956-B5B8-79132C43F4A9}"/>
              </a:ext>
            </a:extLst>
          </p:cNvPr>
          <p:cNvGrpSpPr/>
          <p:nvPr/>
        </p:nvGrpSpPr>
        <p:grpSpPr>
          <a:xfrm>
            <a:off x="6357854" y="1812604"/>
            <a:ext cx="2574814" cy="3224346"/>
            <a:chOff x="6357856" y="2227278"/>
            <a:chExt cx="2574814" cy="3224346"/>
          </a:xfrm>
        </p:grpSpPr>
        <p:sp>
          <p:nvSpPr>
            <p:cNvPr id="33" name="사각형: 둥근 모서리 32">
              <a:extLst>
                <a:ext uri="{FF2B5EF4-FFF2-40B4-BE49-F238E27FC236}">
                  <a16:creationId xmlns:a16="http://schemas.microsoft.com/office/drawing/2014/main" id="{D45F5A4F-FDA8-4C54-BF2B-0C591EFFFEA1}"/>
                </a:ext>
              </a:extLst>
            </p:cNvPr>
            <p:cNvSpPr/>
            <p:nvPr/>
          </p:nvSpPr>
          <p:spPr>
            <a:xfrm>
              <a:off x="7041025" y="2227278"/>
              <a:ext cx="1208477" cy="287583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1800" dirty="0">
                  <a:solidFill>
                    <a:schemeClr val="bg1"/>
                  </a:solidFill>
                  <a:latin typeface="G마켓 산스 Bold" panose="02000000000000000000" pitchFamily="50" charset="-127"/>
                  <a:ea typeface="G마켓 산스 Bold" panose="02000000000000000000" pitchFamily="50" charset="-127"/>
                  <a:cs typeface="배달의민족 한나는 열한살 OTF"/>
                  <a:sym typeface="배달의민족 한나는 열한살 OTF"/>
                </a:rPr>
                <a:t>B</a:t>
              </a:r>
              <a:r>
                <a:rPr lang="ko-KR" altLang="en-US" sz="1800" dirty="0">
                  <a:solidFill>
                    <a:schemeClr val="bg1"/>
                  </a:solidFill>
                  <a:latin typeface="G마켓 산스 Bold" panose="02000000000000000000" pitchFamily="50" charset="-127"/>
                  <a:ea typeface="G마켓 산스 Bold" panose="02000000000000000000" pitchFamily="50" charset="-127"/>
                  <a:cs typeface="배달의민족 한나는 열한살 OTF"/>
                  <a:sym typeface="배달의민족 한나는 열한살 OTF"/>
                </a:rPr>
                <a:t>사</a:t>
              </a:r>
            </a:p>
          </p:txBody>
        </p:sp>
        <p:sp>
          <p:nvSpPr>
            <p:cNvPr id="18" name="사각형: 둥근 모서리 5">
              <a:extLst>
                <a:ext uri="{FF2B5EF4-FFF2-40B4-BE49-F238E27FC236}">
                  <a16:creationId xmlns:a16="http://schemas.microsoft.com/office/drawing/2014/main" id="{4A7BD127-00D1-456D-A03D-69A4EC4C1E5C}"/>
                </a:ext>
              </a:extLst>
            </p:cNvPr>
            <p:cNvSpPr/>
            <p:nvPr/>
          </p:nvSpPr>
          <p:spPr>
            <a:xfrm>
              <a:off x="6357857" y="2565192"/>
              <a:ext cx="2574813" cy="1339379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항암약물</a:t>
              </a: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+</a:t>
              </a:r>
              <a:r>
                <a:rPr lang="ko-KR" altLang="en-US" sz="18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방사선</a:t>
              </a:r>
              <a:endParaRPr lang="en-US" altLang="ko-KR" sz="18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각 </a:t>
              </a:r>
              <a:r>
                <a:rPr lang="en-US" altLang="ko-KR" sz="40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3</a:t>
              </a:r>
              <a:r>
                <a:rPr kumimoji="0" lang="ko-KR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  <a:endParaRPr kumimoji="0" lang="en-US" altLang="ko-KR" sz="4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38</a:t>
              </a:r>
              <a:r>
                <a:rPr kumimoji="0" lang="en-US" altLang="ko-KR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,580</a:t>
              </a:r>
              <a:r>
                <a:rPr kumimoji="0" lang="ko-KR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원</a:t>
              </a:r>
              <a:endParaRPr kumimoji="0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4" name="사각형: 둥근 모서리 5">
              <a:extLst>
                <a:ext uri="{FF2B5EF4-FFF2-40B4-BE49-F238E27FC236}">
                  <a16:creationId xmlns:a16="http://schemas.microsoft.com/office/drawing/2014/main" id="{47E22FDD-BBF0-45F6-A49C-37A879400630}"/>
                </a:ext>
              </a:extLst>
            </p:cNvPr>
            <p:cNvSpPr/>
            <p:nvPr/>
          </p:nvSpPr>
          <p:spPr>
            <a:xfrm>
              <a:off x="6357856" y="4112245"/>
              <a:ext cx="2574813" cy="1339379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800" dirty="0" err="1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항암중입자방사선치료비</a:t>
              </a:r>
              <a:endParaRPr lang="en-US" altLang="ko-KR" sz="18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5</a:t>
              </a:r>
              <a:r>
                <a:rPr kumimoji="0" lang="ko-KR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(10</a:t>
              </a: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년 갱신</a:t>
              </a: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)</a:t>
              </a:r>
              <a:endPara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78</a:t>
              </a:r>
              <a:r>
                <a:rPr kumimoji="0" lang="en-US" altLang="ko-KR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0</a:t>
              </a:r>
              <a:r>
                <a:rPr kumimoji="0" lang="ko-KR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원</a:t>
              </a: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F9C7BB41-9422-4538-81EE-668D1960CB59}"/>
              </a:ext>
            </a:extLst>
          </p:cNvPr>
          <p:cNvGrpSpPr/>
          <p:nvPr/>
        </p:nvGrpSpPr>
        <p:grpSpPr>
          <a:xfrm>
            <a:off x="9056016" y="1812601"/>
            <a:ext cx="2574814" cy="3224349"/>
            <a:chOff x="9056016" y="2227275"/>
            <a:chExt cx="2574814" cy="3224349"/>
          </a:xfrm>
        </p:grpSpPr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8EA24DB1-68BB-447D-8E90-C5149F7984AC}"/>
                </a:ext>
              </a:extLst>
            </p:cNvPr>
            <p:cNvSpPr/>
            <p:nvPr/>
          </p:nvSpPr>
          <p:spPr>
            <a:xfrm>
              <a:off x="9739185" y="2227275"/>
              <a:ext cx="1208477" cy="287583"/>
            </a:xfrm>
            <a:prstGeom prst="round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1800" dirty="0">
                  <a:solidFill>
                    <a:srgbClr val="FFFFFF"/>
                  </a:solidFill>
                  <a:latin typeface="G마켓 산스 Bold" panose="02000000000000000000" pitchFamily="50" charset="-127"/>
                  <a:ea typeface="G마켓 산스 Bold" panose="02000000000000000000" pitchFamily="50" charset="-127"/>
                  <a:cs typeface="배달의민족 한나는 열한살 OTF"/>
                  <a:sym typeface="배달의민족 한나는 열한살 OTF"/>
                </a:rPr>
                <a:t>C</a:t>
              </a:r>
              <a:r>
                <a:rPr lang="ko-KR" altLang="en-US" sz="1800" dirty="0">
                  <a:solidFill>
                    <a:srgbClr val="FFFFFF"/>
                  </a:solidFill>
                  <a:latin typeface="G마켓 산스 Bold" panose="02000000000000000000" pitchFamily="50" charset="-127"/>
                  <a:ea typeface="G마켓 산스 Bold" panose="02000000000000000000" pitchFamily="50" charset="-127"/>
                  <a:cs typeface="배달의민족 한나는 열한살 OTF"/>
                  <a:sym typeface="배달의민족 한나는 열한살 OTF"/>
                </a:rPr>
                <a:t>사</a:t>
              </a:r>
            </a:p>
          </p:txBody>
        </p:sp>
        <p:sp>
          <p:nvSpPr>
            <p:cNvPr id="19" name="사각형: 둥근 모서리 5">
              <a:extLst>
                <a:ext uri="{FF2B5EF4-FFF2-40B4-BE49-F238E27FC236}">
                  <a16:creationId xmlns:a16="http://schemas.microsoft.com/office/drawing/2014/main" id="{21F7F32D-7A42-4965-B5D3-759C595E9C20}"/>
                </a:ext>
              </a:extLst>
            </p:cNvPr>
            <p:cNvSpPr/>
            <p:nvPr/>
          </p:nvSpPr>
          <p:spPr>
            <a:xfrm>
              <a:off x="9056017" y="2565192"/>
              <a:ext cx="2574813" cy="1339379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항암약물</a:t>
              </a: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+</a:t>
              </a:r>
              <a:r>
                <a:rPr lang="ko-KR" altLang="en-US" sz="18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방사선</a:t>
              </a:r>
              <a:endParaRPr lang="en-US" altLang="ko-KR" sz="18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각 </a:t>
              </a:r>
              <a:r>
                <a:rPr lang="en-US" altLang="ko-KR" sz="40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5</a:t>
              </a:r>
              <a:r>
                <a:rPr kumimoji="0" lang="ko-KR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  <a:endParaRPr kumimoji="0" lang="en-US" altLang="ko-KR" sz="40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44,850</a:t>
              </a:r>
              <a:r>
                <a:rPr lang="ko-KR" altLang="en-US" sz="24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원</a:t>
              </a:r>
              <a:endParaRPr kumimoji="0" lang="ko-KR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5" name="사각형: 둥근 모서리 5">
              <a:extLst>
                <a:ext uri="{FF2B5EF4-FFF2-40B4-BE49-F238E27FC236}">
                  <a16:creationId xmlns:a16="http://schemas.microsoft.com/office/drawing/2014/main" id="{28651A01-D5B2-4DF5-8AF2-3F0524D92803}"/>
                </a:ext>
              </a:extLst>
            </p:cNvPr>
            <p:cNvSpPr/>
            <p:nvPr/>
          </p:nvSpPr>
          <p:spPr>
            <a:xfrm>
              <a:off x="9056016" y="4112245"/>
              <a:ext cx="2574813" cy="1339379"/>
            </a:xfrm>
            <a:prstGeom prst="roundRect">
              <a:avLst/>
            </a:prstGeom>
            <a:noFill/>
            <a:ln w="28575" cap="flat">
              <a:solidFill>
                <a:srgbClr val="19243A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800" dirty="0" err="1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항암중입자방사선치료비</a:t>
              </a:r>
              <a:endParaRPr lang="en-US" altLang="ko-KR" sz="18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5</a:t>
              </a:r>
              <a:r>
                <a:rPr kumimoji="0" lang="ko-KR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  <a:endPara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1</a:t>
              </a:r>
              <a:r>
                <a:rPr kumimoji="0" lang="en-US" altLang="ko-KR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,845</a:t>
              </a:r>
              <a:r>
                <a:rPr kumimoji="0" lang="ko-KR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원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6B251D-A1FA-457B-8AC7-2F836BE23903}"/>
              </a:ext>
            </a:extLst>
          </p:cNvPr>
          <p:cNvSpPr txBox="1"/>
          <p:nvPr/>
        </p:nvSpPr>
        <p:spPr>
          <a:xfrm>
            <a:off x="560989" y="5145874"/>
            <a:ext cx="3020219" cy="16477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dirty="0">
                <a:latin typeface="태나다체 " panose="02000000000000000000" pitchFamily="2" charset="-127"/>
                <a:ea typeface="태나다체 " panose="02000000000000000000" pitchFamily="2" charset="-127"/>
              </a:rPr>
              <a:t>중입자보장 최대</a:t>
            </a:r>
            <a:endParaRPr lang="en-US" altLang="ko-KR" dirty="0"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4000" dirty="0">
                <a:solidFill>
                  <a:srgbClr val="7030A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</a:rPr>
              <a:t>1</a:t>
            </a:r>
            <a:r>
              <a:rPr lang="ko-KR" altLang="en-US" sz="4000" dirty="0">
                <a:solidFill>
                  <a:srgbClr val="7030A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</a:rPr>
              <a:t>억</a:t>
            </a:r>
            <a:r>
              <a:rPr lang="en-US" altLang="ko-KR" sz="4000" dirty="0">
                <a:solidFill>
                  <a:srgbClr val="7030A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</a:rPr>
              <a:t>2</a:t>
            </a:r>
            <a:r>
              <a:rPr lang="ko-KR" altLang="en-US" sz="4000" dirty="0">
                <a:solidFill>
                  <a:srgbClr val="7030A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</a:rPr>
              <a:t>천</a:t>
            </a:r>
            <a:r>
              <a:rPr kumimoji="0" lang="ko-KR" altLang="en-US" sz="4000" b="0" i="0" u="none" strike="noStrike" cap="none" spc="0" normalizeH="0" baseline="0" dirty="0">
                <a:ln>
                  <a:noFill/>
                </a:ln>
                <a:solidFill>
                  <a:srgbClr val="7030A0"/>
                </a:solidFill>
                <a:effectLst/>
                <a:uFillTx/>
                <a:latin typeface="창원단감아삭 Bold" panose="020B0803000000000000" pitchFamily="34" charset="-127"/>
                <a:ea typeface="창원단감아삭 Bold" panose="020B0803000000000000" pitchFamily="34" charset="-127"/>
                <a:sym typeface="맑은 고딕"/>
              </a:rPr>
              <a:t>만</a:t>
            </a:r>
            <a:endParaRPr kumimoji="0" lang="en-US" altLang="ko-KR" sz="4000" b="0" i="0" u="none" strike="noStrike" cap="none" spc="0" normalizeH="0" baseline="0" dirty="0">
              <a:ln>
                <a:noFill/>
              </a:ln>
              <a:solidFill>
                <a:srgbClr val="7030A0"/>
              </a:solidFill>
              <a:effectLst/>
              <a:uFillTx/>
              <a:latin typeface="창원단감아삭 Bold" panose="020B0803000000000000" pitchFamily="34" charset="-127"/>
              <a:ea typeface="창원단감아삭 Bold" panose="020B0803000000000000" pitchFamily="34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4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38</a:t>
            </a:r>
            <a:r>
              <a:rPr kumimoji="0" lang="en-US" altLang="ko-KR" sz="40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,190</a:t>
            </a:r>
            <a:r>
              <a:rPr kumimoji="0" lang="ko-KR" altLang="en-US" sz="40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원</a:t>
            </a:r>
            <a:endParaRPr kumimoji="0" lang="en-US" altLang="ko-KR" sz="4000" b="0" i="0" u="none" strike="noStrike" cap="none" spc="0" normalizeH="0" baseline="0" dirty="0">
              <a:ln>
                <a:noFill/>
              </a:ln>
              <a:solidFill>
                <a:srgbClr val="FF3399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F596B77-0C1C-456C-94F8-EABF338427B0}"/>
              </a:ext>
            </a:extLst>
          </p:cNvPr>
          <p:cNvSpPr txBox="1"/>
          <p:nvPr/>
        </p:nvSpPr>
        <p:spPr>
          <a:xfrm>
            <a:off x="3436990" y="5167140"/>
            <a:ext cx="3020219" cy="13707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14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중입자보장 최대</a:t>
            </a:r>
            <a:endParaRPr lang="en-US" altLang="ko-KR" sz="1400" dirty="0"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3200" dirty="0">
                <a:solidFill>
                  <a:schemeClr val="bg1">
                    <a:lumMod val="50000"/>
                    <a:lumOff val="50000"/>
                  </a:schemeClr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7</a:t>
            </a:r>
            <a:r>
              <a:rPr lang="ko-KR" altLang="en-US" sz="3200" dirty="0">
                <a:solidFill>
                  <a:schemeClr val="bg1">
                    <a:lumMod val="50000"/>
                    <a:lumOff val="50000"/>
                  </a:schemeClr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천</a:t>
            </a:r>
            <a:r>
              <a:rPr kumimoji="0" lang="ko-KR" altLang="en-US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만</a:t>
            </a:r>
            <a:endParaRPr kumimoji="0" lang="en-US" altLang="ko-KR" sz="3200" b="0" i="0" u="none" strike="noStrike" cap="none" spc="0" normalizeH="0" baseline="0" dirty="0">
              <a:ln>
                <a:noFill/>
              </a:ln>
              <a:solidFill>
                <a:schemeClr val="bg1">
                  <a:lumMod val="50000"/>
                  <a:lumOff val="50000"/>
                </a:schemeClr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3200" dirty="0">
                <a:solidFill>
                  <a:schemeClr val="bg1">
                    <a:lumMod val="50000"/>
                    <a:lumOff val="50000"/>
                  </a:schemeClr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39</a:t>
            </a:r>
            <a:r>
              <a:rPr kumimoji="0" lang="en-US" altLang="ko-KR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,900</a:t>
            </a:r>
            <a:r>
              <a:rPr kumimoji="0" lang="ko-KR" altLang="en-US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원</a:t>
            </a:r>
            <a:endParaRPr kumimoji="0" lang="en-US" altLang="ko-KR" sz="3200" b="0" i="0" u="none" strike="noStrike" cap="none" spc="0" normalizeH="0" baseline="0" dirty="0">
              <a:ln>
                <a:noFill/>
              </a:ln>
              <a:solidFill>
                <a:schemeClr val="bg1">
                  <a:lumMod val="50000"/>
                  <a:lumOff val="50000"/>
                </a:schemeClr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DA1151D-2A85-4A60-B056-4B9FFF6FFCFF}"/>
              </a:ext>
            </a:extLst>
          </p:cNvPr>
          <p:cNvSpPr txBox="1"/>
          <p:nvPr/>
        </p:nvSpPr>
        <p:spPr>
          <a:xfrm>
            <a:off x="6044892" y="5167140"/>
            <a:ext cx="3020219" cy="13707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14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중입자보장 최대</a:t>
            </a:r>
            <a:endParaRPr lang="en-US" altLang="ko-KR" sz="1400" dirty="0"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3200" dirty="0">
                <a:solidFill>
                  <a:schemeClr val="bg1">
                    <a:lumMod val="50000"/>
                    <a:lumOff val="50000"/>
                  </a:schemeClr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8</a:t>
            </a:r>
            <a:r>
              <a:rPr lang="ko-KR" altLang="en-US" sz="3200" dirty="0">
                <a:solidFill>
                  <a:schemeClr val="bg1">
                    <a:lumMod val="50000"/>
                    <a:lumOff val="50000"/>
                  </a:schemeClr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천</a:t>
            </a:r>
            <a:r>
              <a:rPr kumimoji="0" lang="ko-KR" altLang="en-US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만</a:t>
            </a:r>
            <a:endParaRPr kumimoji="0" lang="en-US" altLang="ko-KR" sz="3200" b="0" i="0" u="none" strike="noStrike" cap="none" spc="0" normalizeH="0" baseline="0" dirty="0">
              <a:ln>
                <a:noFill/>
              </a:ln>
              <a:solidFill>
                <a:schemeClr val="bg1">
                  <a:lumMod val="50000"/>
                  <a:lumOff val="50000"/>
                </a:schemeClr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3200" dirty="0">
                <a:solidFill>
                  <a:schemeClr val="bg1">
                    <a:lumMod val="50000"/>
                    <a:lumOff val="50000"/>
                  </a:schemeClr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39</a:t>
            </a:r>
            <a:r>
              <a:rPr kumimoji="0" lang="en-US" altLang="ko-KR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,360</a:t>
            </a:r>
            <a:r>
              <a:rPr kumimoji="0" lang="ko-KR" altLang="en-US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원</a:t>
            </a:r>
            <a:endParaRPr kumimoji="0" lang="en-US" altLang="ko-KR" sz="3600" b="0" i="0" u="none" strike="noStrike" cap="none" spc="0" normalizeH="0" baseline="0" dirty="0">
              <a:ln>
                <a:noFill/>
              </a:ln>
              <a:solidFill>
                <a:schemeClr val="bg1">
                  <a:lumMod val="50000"/>
                  <a:lumOff val="50000"/>
                </a:schemeClr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EBCF4D8-A87B-49B2-B6A5-A1A36F30C50A}"/>
              </a:ext>
            </a:extLst>
          </p:cNvPr>
          <p:cNvSpPr txBox="1"/>
          <p:nvPr/>
        </p:nvSpPr>
        <p:spPr>
          <a:xfrm>
            <a:off x="8833312" y="5167140"/>
            <a:ext cx="3020219" cy="13707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14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중입자보장 최대</a:t>
            </a:r>
            <a:endParaRPr lang="en-US" altLang="ko-KR" sz="1400" dirty="0"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1</a:t>
            </a:r>
            <a:r>
              <a:rPr kumimoji="0" lang="ko-KR" altLang="en-US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억</a:t>
            </a:r>
            <a:endParaRPr kumimoji="0" lang="en-US" altLang="ko-KR" sz="3200" b="0" i="0" u="none" strike="noStrike" cap="none" spc="0" normalizeH="0" baseline="0" dirty="0">
              <a:ln>
                <a:noFill/>
              </a:ln>
              <a:solidFill>
                <a:schemeClr val="bg1">
                  <a:lumMod val="50000"/>
                  <a:lumOff val="50000"/>
                </a:schemeClr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3200" dirty="0">
                <a:solidFill>
                  <a:schemeClr val="bg1">
                    <a:lumMod val="50000"/>
                    <a:lumOff val="50000"/>
                  </a:schemeClr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46</a:t>
            </a:r>
            <a:r>
              <a:rPr kumimoji="0" lang="en-US" altLang="ko-KR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,695</a:t>
            </a:r>
            <a:r>
              <a:rPr kumimoji="0" lang="ko-KR" altLang="en-US" sz="32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50000"/>
                    <a:lumOff val="50000"/>
                  </a:schemeClr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원</a:t>
            </a:r>
            <a:endParaRPr kumimoji="0" lang="en-US" altLang="ko-KR" sz="3200" b="0" i="0" u="none" strike="noStrike" cap="none" spc="0" normalizeH="0" baseline="0" dirty="0">
              <a:ln>
                <a:noFill/>
              </a:ln>
              <a:solidFill>
                <a:schemeClr val="bg1">
                  <a:lumMod val="50000"/>
                  <a:lumOff val="50000"/>
                </a:schemeClr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D25762DD-A75A-495C-829E-D148343CCBFF}"/>
              </a:ext>
            </a:extLst>
          </p:cNvPr>
          <p:cNvGrpSpPr/>
          <p:nvPr/>
        </p:nvGrpSpPr>
        <p:grpSpPr>
          <a:xfrm>
            <a:off x="3659692" y="5126021"/>
            <a:ext cx="8014698" cy="1589724"/>
            <a:chOff x="3659692" y="5126021"/>
            <a:chExt cx="8014698" cy="1589724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D70F08B4-29CF-40ED-B7D1-23B5E9739902}"/>
                </a:ext>
              </a:extLst>
            </p:cNvPr>
            <p:cNvSpPr/>
            <p:nvPr/>
          </p:nvSpPr>
          <p:spPr>
            <a:xfrm>
              <a:off x="3659692" y="5126021"/>
              <a:ext cx="7971135" cy="1392047"/>
            </a:xfrm>
            <a:prstGeom prst="rect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36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압도적인 보장과 보험료차이 </a:t>
              </a:r>
              <a:r>
                <a:rPr lang="en-US" altLang="ko-KR" sz="36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!</a:t>
              </a:r>
            </a:p>
            <a:p>
              <a:pPr algn="ctr"/>
              <a:r>
                <a:rPr lang="ko-KR" altLang="en-US" sz="36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흥국생명이면 </a:t>
              </a:r>
              <a:r>
                <a:rPr lang="en-US" altLang="ko-KR" sz="36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OK !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FC48C53-98B3-4E79-9C26-24F138E59587}"/>
                </a:ext>
              </a:extLst>
            </p:cNvPr>
            <p:cNvSpPr txBox="1"/>
            <p:nvPr/>
          </p:nvSpPr>
          <p:spPr>
            <a:xfrm>
              <a:off x="9155500" y="6268294"/>
              <a:ext cx="2518890" cy="4474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9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*</a:t>
              </a:r>
              <a:r>
                <a:rPr kumimoji="0" lang="ko-KR" altLang="en-US" sz="9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타사 보험가격공시실 </a:t>
              </a:r>
              <a:r>
                <a:rPr kumimoji="0" lang="ko-KR" altLang="en-US" sz="900" b="0" i="0" u="none" strike="noStrike" cap="none" spc="0" normalizeH="0" baseline="0" dirty="0" err="1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약관참고</a:t>
              </a:r>
              <a:r>
                <a:rPr kumimoji="0" lang="en-US" altLang="ko-KR" sz="9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(2025.5</a:t>
              </a:r>
              <a:r>
                <a:rPr kumimoji="0" lang="ko-KR" altLang="en-US" sz="9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월 기준</a:t>
              </a:r>
              <a:r>
                <a:rPr kumimoji="0" lang="en-US" altLang="ko-KR" sz="9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흥국씨앗 M" panose="020B0603000000000000" pitchFamily="50" charset="-127"/>
                  <a:ea typeface="흥국씨앗 M" panose="020B0603000000000000" pitchFamily="50" charset="-127"/>
                  <a:sym typeface="맑은 고딕"/>
                </a:rPr>
                <a:t>)</a:t>
              </a:r>
              <a:endPara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endParaRPr>
            </a:p>
          </p:txBody>
        </p:sp>
      </p:grp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F64E20F-6177-4918-9806-60352B935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36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48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치매…">
            <a:extLst>
              <a:ext uri="{FF2B5EF4-FFF2-40B4-BE49-F238E27FC236}">
                <a16:creationId xmlns:a16="http://schemas.microsoft.com/office/drawing/2014/main" id="{149E8E61-E2EB-4209-863D-885EB90B34F2}"/>
              </a:ext>
            </a:extLst>
          </p:cNvPr>
          <p:cNvSpPr txBox="1"/>
          <p:nvPr/>
        </p:nvSpPr>
        <p:spPr>
          <a:xfrm>
            <a:off x="190654" y="127747"/>
            <a:ext cx="5265220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항암약물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방사선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업계 보험료경쟁력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497F6D3-F450-485E-AB37-7DD813762FBF}"/>
              </a:ext>
            </a:extLst>
          </p:cNvPr>
          <p:cNvSpPr txBox="1"/>
          <p:nvPr/>
        </p:nvSpPr>
        <p:spPr>
          <a:xfrm>
            <a:off x="1790710" y="848949"/>
            <a:ext cx="8610580" cy="11316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가장 보장범위가 넓은 항암약물</a:t>
            </a:r>
            <a:r>
              <a:rPr lang="en-US" altLang="ko-KR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+</a:t>
            </a:r>
            <a:r>
              <a:rPr lang="ko-KR" altLang="en-US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방사선 </a:t>
            </a:r>
            <a:r>
              <a:rPr lang="ko-KR" altLang="en-US" sz="2800" b="1" dirty="0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가격비교</a:t>
            </a:r>
            <a:r>
              <a:rPr lang="en-US" altLang="ko-KR" sz="2800" b="1" dirty="0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!</a:t>
            </a:r>
          </a:p>
          <a:p>
            <a:pPr algn="ctr"/>
            <a:r>
              <a:rPr lang="ko-KR" altLang="en-US" sz="3600" b="1" dirty="0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비싸다고 망설이셨다면</a:t>
            </a:r>
            <a:r>
              <a:rPr lang="en-US" altLang="ko-KR" sz="3600" b="1" dirty="0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, </a:t>
            </a:r>
            <a:r>
              <a:rPr lang="ko-KR" altLang="en-US" sz="3600" b="1" dirty="0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흥국생명으로 </a:t>
            </a:r>
            <a:r>
              <a:rPr lang="en-US" altLang="ko-KR" sz="3600" b="1" dirty="0">
                <a:solidFill>
                  <a:srgbClr val="19243A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!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BCFBDC9-772C-49D2-BD51-2229494775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6" r="755"/>
          <a:stretch/>
        </p:blipFill>
        <p:spPr>
          <a:xfrm>
            <a:off x="4184729" y="4295383"/>
            <a:ext cx="6207163" cy="2333625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D11EE99E-531E-40FB-8F18-2DB919E264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010" y="1972845"/>
            <a:ext cx="6086475" cy="2324100"/>
          </a:xfrm>
          <a:prstGeom prst="rect">
            <a:avLst/>
          </a:prstGeom>
        </p:spPr>
      </p:pic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97DAC278-C29A-4E8E-AAAF-979C7AAB5A73}"/>
              </a:ext>
            </a:extLst>
          </p:cNvPr>
          <p:cNvSpPr/>
          <p:nvPr/>
        </p:nvSpPr>
        <p:spPr>
          <a:xfrm>
            <a:off x="1884306" y="1985114"/>
            <a:ext cx="2201014" cy="2050571"/>
          </a:xfrm>
          <a:prstGeom prst="roundRect">
            <a:avLst/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THE</a:t>
            </a:r>
            <a:r>
              <a:rPr lang="ko-KR" altLang="en-US" sz="28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건강할때</a:t>
            </a:r>
            <a:endParaRPr lang="en-US" altLang="ko-KR" sz="2800" dirty="0"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ko-KR" altLang="en-US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건강보험</a:t>
            </a:r>
            <a:endParaRPr lang="en-US" altLang="ko-KR" sz="2800" dirty="0"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(10</a:t>
            </a:r>
            <a:r>
              <a:rPr lang="ko-KR" altLang="en-US" sz="28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년고지</a:t>
            </a:r>
            <a:r>
              <a:rPr lang="en-US" altLang="ko-KR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)</a:t>
            </a:r>
            <a:endParaRPr lang="ko-KR" altLang="en-US" sz="2800" dirty="0"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55C76E15-79E7-45AD-8FB3-FE8DD59712C9}"/>
              </a:ext>
            </a:extLst>
          </p:cNvPr>
          <p:cNvSpPr/>
          <p:nvPr/>
        </p:nvSpPr>
        <p:spPr>
          <a:xfrm>
            <a:off x="1884306" y="4301093"/>
            <a:ext cx="2201014" cy="2050571"/>
          </a:xfrm>
          <a:prstGeom prst="round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다재다능</a:t>
            </a:r>
            <a:endParaRPr lang="en-US" altLang="ko-KR" sz="2800" dirty="0"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1540</a:t>
            </a:r>
          </a:p>
          <a:p>
            <a:pPr algn="ctr"/>
            <a:r>
              <a:rPr lang="en-US" altLang="ko-KR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(10</a:t>
            </a:r>
            <a:r>
              <a:rPr lang="ko-KR" altLang="en-US" sz="2800" dirty="0" err="1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년고지</a:t>
            </a:r>
            <a:r>
              <a:rPr lang="en-US" altLang="ko-KR" sz="2800" dirty="0"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)</a:t>
            </a:r>
            <a:endParaRPr lang="ko-KR" altLang="en-US" sz="2800" dirty="0"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5E94AB-E9C8-468D-B502-95B0D422FB8F}"/>
              </a:ext>
            </a:extLst>
          </p:cNvPr>
          <p:cNvSpPr txBox="1"/>
          <p:nvPr/>
        </p:nvSpPr>
        <p:spPr>
          <a:xfrm>
            <a:off x="9651594" y="6340328"/>
            <a:ext cx="2518890" cy="255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타사 보험가격공시실 </a:t>
            </a:r>
            <a:r>
              <a:rPr kumimoji="0" lang="ko-KR" altLang="en-US" sz="9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약관참고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(2025.5</a:t>
            </a:r>
            <a:r>
              <a: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월 기준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)</a:t>
            </a:r>
            <a:endParaRPr kumimoji="0" lang="ko-KR" altLang="en-US" sz="9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E9F72BA9-AF26-4FA3-AAB3-B8CB2B8934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37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25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4008466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항암중입자방사선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최대보장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104984-4918-4480-9814-2FF0D45349D2}"/>
              </a:ext>
            </a:extLst>
          </p:cNvPr>
          <p:cNvSpPr txBox="1"/>
          <p:nvPr/>
        </p:nvSpPr>
        <p:spPr>
          <a:xfrm>
            <a:off x="747071" y="4117603"/>
            <a:ext cx="10697859" cy="9383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2800" dirty="0" err="1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항암중입자방사선치료</a:t>
            </a:r>
            <a:r>
              <a:rPr lang="ko-KR" altLang="en-US" sz="28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타사 比 </a:t>
            </a:r>
            <a:r>
              <a:rPr lang="ko-KR" altLang="en-US" sz="2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가성비</a:t>
            </a:r>
            <a:r>
              <a:rPr lang="ko-KR" altLang="en-US" sz="28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있게 준비 </a:t>
            </a:r>
            <a:r>
              <a:rPr lang="en-US" altLang="ko-KR" sz="28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  <a:r>
              <a:rPr lang="ko-KR" altLang="en-US" sz="28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endParaRPr lang="en-US" altLang="ko-KR" sz="2400" dirty="0">
              <a:solidFill>
                <a:srgbClr val="FF3399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28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높은 한도로 </a:t>
            </a:r>
            <a:r>
              <a:rPr lang="ko-KR" altLang="en-US" sz="2800" dirty="0">
                <a:solidFill>
                  <a:srgbClr val="FF3399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고액보장</a:t>
            </a:r>
            <a:r>
              <a:rPr lang="ko-KR" altLang="en-US" sz="28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까지 </a:t>
            </a:r>
            <a:r>
              <a:rPr lang="en-US" altLang="ko-KR" sz="28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  <a:endParaRPr kumimoji="0" lang="ko-KR" altLang="en-US" sz="2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sym typeface="맑은 고딕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288DA4E-D638-4877-8658-18BB41E9D68C}"/>
              </a:ext>
            </a:extLst>
          </p:cNvPr>
          <p:cNvSpPr txBox="1"/>
          <p:nvPr/>
        </p:nvSpPr>
        <p:spPr>
          <a:xfrm>
            <a:off x="775220" y="754533"/>
            <a:ext cx="10641561" cy="7623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4400" b="1" dirty="0" err="1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항암중입자치료</a:t>
            </a:r>
            <a:r>
              <a:rPr lang="ko-KR" altLang="en-US" sz="4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  <a:r>
              <a:rPr lang="ko-KR" altLang="en-US" sz="4400" b="1" dirty="0" err="1">
                <a:solidFill>
                  <a:srgbClr val="00B0F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가성비특약으로</a:t>
            </a:r>
            <a:r>
              <a:rPr lang="ko-KR" altLang="en-US" sz="4400" b="1" dirty="0">
                <a:solidFill>
                  <a:srgbClr val="00B0F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고액보장 준비 </a:t>
            </a:r>
            <a:r>
              <a:rPr lang="en-US" altLang="ko-KR" sz="4400" b="1" dirty="0">
                <a:solidFill>
                  <a:srgbClr val="00B0F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B1DE2F1-07DC-4916-8071-86DB74D7028F}"/>
              </a:ext>
            </a:extLst>
          </p:cNvPr>
          <p:cNvGrpSpPr/>
          <p:nvPr/>
        </p:nvGrpSpPr>
        <p:grpSpPr>
          <a:xfrm>
            <a:off x="2973427" y="5233421"/>
            <a:ext cx="5591998" cy="1110504"/>
            <a:chOff x="3462674" y="5233421"/>
            <a:chExt cx="5591998" cy="111050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7E126CC-0E6F-443A-936F-E80595926055}"/>
                </a:ext>
              </a:extLst>
            </p:cNvPr>
            <p:cNvSpPr txBox="1"/>
            <p:nvPr/>
          </p:nvSpPr>
          <p:spPr>
            <a:xfrm>
              <a:off x="5805237" y="5379475"/>
              <a:ext cx="3249435" cy="8276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54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</a:t>
              </a:r>
              <a:r>
                <a:rPr lang="ko-KR" altLang="en-US" sz="54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억</a:t>
              </a:r>
              <a:r>
                <a:rPr lang="en-US" altLang="ko-KR" sz="54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4</a:t>
              </a:r>
              <a:r>
                <a:rPr lang="ko-KR" altLang="en-US" sz="5400" i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천만</a:t>
              </a:r>
              <a:endParaRPr lang="en-US" altLang="ko-KR" sz="5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00AA0D6E-A4C8-4A1F-B8F1-B23DA9D6C77B}"/>
                </a:ext>
              </a:extLst>
            </p:cNvPr>
            <p:cNvSpPr/>
            <p:nvPr/>
          </p:nvSpPr>
          <p:spPr>
            <a:xfrm>
              <a:off x="3462674" y="5233421"/>
              <a:ext cx="2351237" cy="1110504"/>
            </a:xfrm>
            <a:prstGeom prst="roundRect">
              <a:avLst/>
            </a:prstGeom>
            <a:solidFill>
              <a:srgbClr val="E4007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3200" dirty="0" err="1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항암중입자</a:t>
              </a:r>
              <a:endParaRPr lang="en-US" altLang="ko-KR" sz="3200" dirty="0">
                <a:solidFill>
                  <a:srgbClr val="FFFFFF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280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최초보장기준</a:t>
              </a:r>
              <a:endParaRPr lang="en-US" altLang="ko-KR" sz="2800" dirty="0">
                <a:solidFill>
                  <a:srgbClr val="FFFFFF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B8E8BFA8-0CDF-485C-9152-FCA5223D1806}"/>
              </a:ext>
            </a:extLst>
          </p:cNvPr>
          <p:cNvGrpSpPr/>
          <p:nvPr/>
        </p:nvGrpSpPr>
        <p:grpSpPr>
          <a:xfrm>
            <a:off x="870066" y="1541823"/>
            <a:ext cx="10451868" cy="2452649"/>
            <a:chOff x="677725" y="1541823"/>
            <a:chExt cx="10451868" cy="2452649"/>
          </a:xfrm>
        </p:grpSpPr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BC8D3C72-3ECF-44A4-BA5D-AFC98A1E802B}"/>
                </a:ext>
              </a:extLst>
            </p:cNvPr>
            <p:cNvSpPr/>
            <p:nvPr/>
          </p:nvSpPr>
          <p:spPr>
            <a:xfrm>
              <a:off x="677725" y="1541823"/>
              <a:ext cx="3001390" cy="2452649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3600" dirty="0" err="1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항암중입자</a:t>
              </a:r>
              <a:endParaRPr lang="en-US" altLang="ko-KR" sz="36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36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방사선치료비</a:t>
              </a:r>
              <a:endParaRPr lang="en-US" altLang="ko-KR" sz="36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5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5</a:t>
              </a:r>
              <a:r>
                <a:rPr lang="ko-KR" altLang="en-US" sz="5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</a:p>
          </p:txBody>
        </p: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42BEC457-0D22-4D54-A7A0-FD3384EF3EDC}"/>
                </a:ext>
              </a:extLst>
            </p:cNvPr>
            <p:cNvGrpSpPr/>
            <p:nvPr/>
          </p:nvGrpSpPr>
          <p:grpSpPr>
            <a:xfrm>
              <a:off x="3789301" y="2548586"/>
              <a:ext cx="502439" cy="494128"/>
              <a:chOff x="23067" y="3861995"/>
              <a:chExt cx="461331" cy="453699"/>
            </a:xfrm>
          </p:grpSpPr>
          <p:sp>
            <p:nvSpPr>
              <p:cNvPr id="26" name="타원 25">
                <a:extLst>
                  <a:ext uri="{FF2B5EF4-FFF2-40B4-BE49-F238E27FC236}">
                    <a16:creationId xmlns:a16="http://schemas.microsoft.com/office/drawing/2014/main" id="{2932D4A0-F76E-4892-B229-6F5BD9EF9F38}"/>
                  </a:ext>
                </a:extLst>
              </p:cNvPr>
              <p:cNvSpPr/>
              <p:nvPr/>
            </p:nvSpPr>
            <p:spPr>
              <a:xfrm>
                <a:off x="23067" y="3861995"/>
                <a:ext cx="461331" cy="453699"/>
              </a:xfrm>
              <a:prstGeom prst="ellipse">
                <a:avLst/>
              </a:prstGeom>
              <a:solidFill>
                <a:srgbClr val="00B0F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8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27" name="더하기 기호 26">
                <a:extLst>
                  <a:ext uri="{FF2B5EF4-FFF2-40B4-BE49-F238E27FC236}">
                    <a16:creationId xmlns:a16="http://schemas.microsoft.com/office/drawing/2014/main" id="{5542259B-78BF-494B-93C8-3DBD5A43EEC7}"/>
                  </a:ext>
                </a:extLst>
              </p:cNvPr>
              <p:cNvSpPr/>
              <p:nvPr/>
            </p:nvSpPr>
            <p:spPr>
              <a:xfrm>
                <a:off x="66412" y="3901524"/>
                <a:ext cx="374640" cy="374640"/>
              </a:xfrm>
              <a:prstGeom prst="mathPlus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8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</p:grpSp>
        <p:sp>
          <p:nvSpPr>
            <p:cNvPr id="49" name="사각형: 둥근 모서리 48">
              <a:extLst>
                <a:ext uri="{FF2B5EF4-FFF2-40B4-BE49-F238E27FC236}">
                  <a16:creationId xmlns:a16="http://schemas.microsoft.com/office/drawing/2014/main" id="{E4DF9637-1F98-443E-BD0E-B5469957D23D}"/>
                </a:ext>
              </a:extLst>
            </p:cNvPr>
            <p:cNvSpPr/>
            <p:nvPr/>
          </p:nvSpPr>
          <p:spPr>
            <a:xfrm>
              <a:off x="4402964" y="1541823"/>
              <a:ext cx="3001390" cy="2452649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36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하이클래스</a:t>
              </a:r>
              <a:endParaRPr lang="en-US" altLang="ko-KR" sz="36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36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암주요치료비</a:t>
              </a:r>
              <a:endParaRPr lang="en-US" altLang="ko-KR" sz="36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5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2</a:t>
              </a:r>
              <a:r>
                <a:rPr lang="ko-KR" altLang="en-US" sz="5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</a:p>
          </p:txBody>
        </p:sp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id="{D46B94BF-9AB6-46CE-BBC1-0F333032EC5C}"/>
                </a:ext>
              </a:extLst>
            </p:cNvPr>
            <p:cNvSpPr/>
            <p:nvPr/>
          </p:nvSpPr>
          <p:spPr>
            <a:xfrm>
              <a:off x="8128203" y="1541823"/>
              <a:ext cx="3001390" cy="2452649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36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항암방사선</a:t>
              </a:r>
              <a:endParaRPr lang="en-US" altLang="ko-KR" sz="36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36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치료비</a:t>
              </a:r>
              <a:endParaRPr lang="en-US" altLang="ko-KR" sz="36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5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7</a:t>
              </a:r>
              <a:r>
                <a:rPr lang="ko-KR" altLang="en-US" sz="5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천만</a:t>
              </a:r>
            </a:p>
          </p:txBody>
        </p: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A3CCC7A5-0C94-4747-9B2A-3F99AE3EAC52}"/>
                </a:ext>
              </a:extLst>
            </p:cNvPr>
            <p:cNvGrpSpPr/>
            <p:nvPr/>
          </p:nvGrpSpPr>
          <p:grpSpPr>
            <a:xfrm>
              <a:off x="7514540" y="2548586"/>
              <a:ext cx="502439" cy="494128"/>
              <a:chOff x="23067" y="3861995"/>
              <a:chExt cx="461331" cy="453699"/>
            </a:xfrm>
          </p:grpSpPr>
          <p:sp>
            <p:nvSpPr>
              <p:cNvPr id="52" name="타원 51">
                <a:extLst>
                  <a:ext uri="{FF2B5EF4-FFF2-40B4-BE49-F238E27FC236}">
                    <a16:creationId xmlns:a16="http://schemas.microsoft.com/office/drawing/2014/main" id="{F8DB35C4-573A-45EF-B2B4-4EBC5DF78A0D}"/>
                  </a:ext>
                </a:extLst>
              </p:cNvPr>
              <p:cNvSpPr/>
              <p:nvPr/>
            </p:nvSpPr>
            <p:spPr>
              <a:xfrm>
                <a:off x="23067" y="3861995"/>
                <a:ext cx="461331" cy="453699"/>
              </a:xfrm>
              <a:prstGeom prst="ellipse">
                <a:avLst/>
              </a:prstGeom>
              <a:solidFill>
                <a:srgbClr val="00B0F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8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53" name="더하기 기호 52">
                <a:extLst>
                  <a:ext uri="{FF2B5EF4-FFF2-40B4-BE49-F238E27FC236}">
                    <a16:creationId xmlns:a16="http://schemas.microsoft.com/office/drawing/2014/main" id="{D399347E-6696-4D12-B686-BA0D4C951137}"/>
                  </a:ext>
                </a:extLst>
              </p:cNvPr>
              <p:cNvSpPr/>
              <p:nvPr/>
            </p:nvSpPr>
            <p:spPr>
              <a:xfrm>
                <a:off x="66412" y="3901524"/>
                <a:ext cx="374640" cy="374640"/>
              </a:xfrm>
              <a:prstGeom prst="mathPlus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8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</p:grp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9B5928EB-8C65-4D6F-9B19-BB7846B170F0}"/>
              </a:ext>
            </a:extLst>
          </p:cNvPr>
          <p:cNvSpPr txBox="1"/>
          <p:nvPr/>
        </p:nvSpPr>
        <p:spPr>
          <a:xfrm>
            <a:off x="7561105" y="6343925"/>
            <a:ext cx="1004320" cy="2781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7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lang="ko-KR" altLang="en-US" sz="7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해당특약 가입기준</a:t>
            </a:r>
            <a:endParaRPr lang="en-US" altLang="ko-KR" sz="700" dirty="0">
              <a:latin typeface="흥국씨앗 M" panose="020B0603000000000000" pitchFamily="50" charset="-127"/>
              <a:ea typeface="흥국씨앗 M" panose="020B0603000000000000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435E513A-5BB6-4957-B2A0-DD98E63D44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38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68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17668329-FDE4-452B-954F-43DB8C324E00}"/>
              </a:ext>
            </a:extLst>
          </p:cNvPr>
          <p:cNvSpPr txBox="1"/>
          <p:nvPr/>
        </p:nvSpPr>
        <p:spPr>
          <a:xfrm>
            <a:off x="886599" y="730613"/>
            <a:ext cx="10418802" cy="5776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통합암</a:t>
            </a:r>
            <a:r>
              <a:rPr lang="en-US" altLang="ko-KR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.</a:t>
            </a:r>
            <a:r>
              <a:rPr lang="ko-KR" altLang="en-US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주</a:t>
            </a:r>
            <a:r>
              <a:rPr lang="en-US" altLang="ko-KR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.</a:t>
            </a:r>
            <a:r>
              <a:rPr lang="ko-KR" altLang="en-US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치 </a:t>
            </a:r>
            <a:r>
              <a:rPr lang="en-US" altLang="ko-KR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10</a:t>
            </a:r>
            <a:r>
              <a:rPr lang="ko-KR" altLang="en-US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개 그룹 </a:t>
            </a:r>
            <a:r>
              <a:rPr lang="ko-KR" altLang="en-US" sz="3200" b="1" dirty="0">
                <a:solidFill>
                  <a:srgbClr val="7030A0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각 </a:t>
            </a:r>
            <a:r>
              <a:rPr lang="en-US" altLang="ko-KR" sz="3200" b="1" dirty="0">
                <a:solidFill>
                  <a:srgbClr val="7030A0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2</a:t>
            </a:r>
            <a:r>
              <a:rPr lang="ko-KR" altLang="en-US" sz="3200" b="1" dirty="0" err="1">
                <a:solidFill>
                  <a:srgbClr val="7030A0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억보장</a:t>
            </a:r>
            <a:r>
              <a:rPr lang="ko-KR" altLang="en-US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 </a:t>
            </a:r>
            <a:r>
              <a:rPr lang="en-US" altLang="ko-KR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PLAN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AC1DE877-03FB-422C-ADE6-B80930F090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795126"/>
              </p:ext>
            </p:extLst>
          </p:nvPr>
        </p:nvGraphicFramePr>
        <p:xfrm>
          <a:off x="516386" y="1400768"/>
          <a:ext cx="6502161" cy="494624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14890">
                  <a:extLst>
                    <a:ext uri="{9D8B030D-6E8A-4147-A177-3AD203B41FA5}">
                      <a16:colId xmlns:a16="http://schemas.microsoft.com/office/drawing/2014/main" val="4255625731"/>
                    </a:ext>
                  </a:extLst>
                </a:gridCol>
                <a:gridCol w="3172334">
                  <a:extLst>
                    <a:ext uri="{9D8B030D-6E8A-4147-A177-3AD203B41FA5}">
                      <a16:colId xmlns:a16="http://schemas.microsoft.com/office/drawing/2014/main" val="3840590272"/>
                    </a:ext>
                  </a:extLst>
                </a:gridCol>
                <a:gridCol w="1214937">
                  <a:extLst>
                    <a:ext uri="{9D8B030D-6E8A-4147-A177-3AD203B41FA5}">
                      <a16:colId xmlns:a16="http://schemas.microsoft.com/office/drawing/2014/main" val="3689248501"/>
                    </a:ext>
                  </a:extLst>
                </a:gridCol>
              </a:tblGrid>
              <a:tr h="86006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u="none" strike="noStrike" spc="-15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구분</a:t>
                      </a:r>
                      <a:endParaRPr lang="ko-KR" altLang="en-US" sz="1500" b="0" i="0" u="none" strike="noStrike" spc="-15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u="none" strike="noStrike" spc="-15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가입담보</a:t>
                      </a:r>
                      <a:endParaRPr lang="ko-KR" altLang="en-US" sz="1500" b="0" i="0" u="none" strike="noStrike" spc="-15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u="none" strike="noStrike" spc="-15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보장금액</a:t>
                      </a:r>
                      <a:endParaRPr lang="ko-KR" altLang="en-US" sz="1500" b="0" i="0" u="none" strike="noStrike" spc="-15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4035794"/>
                  </a:ext>
                </a:extLst>
              </a:tr>
              <a:tr h="258018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spc="-150" dirty="0" err="1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통합암주요치료비</a:t>
                      </a:r>
                      <a:endParaRPr lang="en-US" altLang="ko-KR" sz="1600" b="0" i="0" u="none" strike="noStrike" spc="-150" dirty="0">
                        <a:solidFill>
                          <a:schemeClr val="bg1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6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(</a:t>
                      </a:r>
                      <a:r>
                        <a:rPr lang="ko-KR" altLang="en-US" sz="1600" b="0" i="0" u="none" strike="noStrike" spc="-150" dirty="0" err="1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전이암포함</a:t>
                      </a:r>
                      <a:r>
                        <a:rPr lang="en-US" altLang="ko-KR" sz="16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)</a:t>
                      </a:r>
                      <a:endParaRPr lang="en-US" altLang="ko-KR" sz="1600" b="0" i="0" u="none" strike="noStrike" spc="-150" dirty="0">
                        <a:solidFill>
                          <a:srgbClr val="FF3399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8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2</a:t>
                      </a:r>
                      <a:r>
                        <a:rPr lang="ko-KR" altLang="en-US" sz="18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천</a:t>
                      </a:r>
                      <a:endParaRPr lang="en-US" altLang="ko-KR" sz="1800" b="0" i="0" u="none" strike="noStrike" spc="-150" dirty="0">
                        <a:solidFill>
                          <a:srgbClr val="FF3399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u="none" strike="noStrike" spc="-15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상급종합병원</a:t>
                      </a:r>
                      <a:r>
                        <a:rPr lang="en-US" altLang="ko-KR" sz="1500" u="none" strike="noStrike" spc="-15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,</a:t>
                      </a:r>
                      <a:r>
                        <a:rPr lang="ko-KR" altLang="en-US" sz="1500" u="none" strike="noStrike" spc="-150" dirty="0" err="1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국립암센터</a:t>
                      </a:r>
                      <a:endParaRPr lang="en-US" altLang="ko-KR" sz="1500" u="none" strike="noStrike" spc="-150" dirty="0"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500" u="none" strike="noStrike" spc="-150" dirty="0" err="1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통합암주요치료</a:t>
                      </a:r>
                      <a:r>
                        <a:rPr lang="en-US" altLang="ko-KR" sz="1500" u="none" strike="noStrike" spc="-15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(</a:t>
                      </a:r>
                      <a:r>
                        <a:rPr lang="ko-KR" altLang="en-US" sz="1500" u="none" strike="noStrike" spc="-150" dirty="0" err="1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전이암포함</a:t>
                      </a:r>
                      <a:r>
                        <a:rPr lang="en-US" altLang="ko-KR" sz="1500" u="none" strike="noStrike" spc="-15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)</a:t>
                      </a:r>
                      <a:r>
                        <a:rPr lang="ko-KR" altLang="en-US" sz="1500" u="none" strike="noStrike" spc="-15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특약</a:t>
                      </a:r>
                      <a:endParaRPr lang="en-US" altLang="ko-KR" sz="1500" u="none" strike="noStrike" spc="-150" dirty="0"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10</a:t>
                      </a:r>
                      <a:r>
                        <a:rPr lang="ko-KR" altLang="en-US" sz="1500" b="0" i="0" u="none" strike="noStrike" spc="-150" dirty="0" err="1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개그룹</a:t>
                      </a:r>
                      <a:endParaRPr lang="en-US" altLang="ko-KR" sz="1500" b="0" i="0" u="none" strike="noStrike" spc="-150" dirty="0">
                        <a:solidFill>
                          <a:srgbClr val="FF3399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5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각</a:t>
                      </a:r>
                      <a:r>
                        <a:rPr lang="en-US" altLang="ko-KR" sz="15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 2</a:t>
                      </a:r>
                      <a:r>
                        <a:rPr lang="ko-KR" altLang="en-US" sz="15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천</a:t>
                      </a:r>
                    </a:p>
                  </a:txBody>
                  <a:tcPr marL="16876" marR="16876" marT="13947" marB="0" anchor="ctr"/>
                </a:tc>
                <a:extLst>
                  <a:ext uri="{0D108BD9-81ED-4DB2-BD59-A6C34878D82A}">
                    <a16:rowId xmlns:a16="http://schemas.microsoft.com/office/drawing/2014/main" val="2446998030"/>
                  </a:ext>
                </a:extLst>
              </a:tr>
              <a:tr h="150599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상급종합병원 암주요치료비 </a:t>
                      </a:r>
                      <a:r>
                        <a:rPr lang="en-US" altLang="ko-KR" sz="16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(</a:t>
                      </a:r>
                      <a:r>
                        <a:rPr lang="ko-KR" altLang="en-US" sz="16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갑상선암</a:t>
                      </a:r>
                      <a:r>
                        <a:rPr lang="en-US" altLang="ko-KR" sz="16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,</a:t>
                      </a:r>
                      <a:r>
                        <a:rPr lang="ko-KR" altLang="en-US" sz="16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기타피부암</a:t>
                      </a:r>
                      <a:r>
                        <a:rPr lang="en-US" altLang="ko-KR" sz="16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altLang="ko-KR" sz="16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6</a:t>
                      </a:r>
                      <a:r>
                        <a:rPr lang="ko-KR" altLang="en-US" sz="16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백</a:t>
                      </a:r>
                      <a:endParaRPr lang="ko-KR" altLang="en-US" sz="1800" b="0" i="0" u="none" strike="noStrike" spc="-150" dirty="0">
                        <a:solidFill>
                          <a:srgbClr val="FF3399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00584" marR="100584" marT="50292" marB="502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상급종합병원</a:t>
                      </a:r>
                      <a:r>
                        <a:rPr lang="en-US" altLang="ko-KR" sz="15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,</a:t>
                      </a:r>
                      <a:r>
                        <a:rPr lang="ko-KR" altLang="en-US" sz="1500" b="0" i="0" u="none" strike="noStrike" spc="-150" dirty="0" err="1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국립암센터</a:t>
                      </a:r>
                      <a:endParaRPr lang="en-US" altLang="ko-KR" sz="1500" b="0" i="0" u="none" strike="noStrike" spc="-150" dirty="0">
                        <a:solidFill>
                          <a:schemeClr val="bg1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5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갑상선암</a:t>
                      </a:r>
                      <a:r>
                        <a:rPr lang="en-US" altLang="ko-KR" sz="15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,</a:t>
                      </a:r>
                      <a:r>
                        <a:rPr lang="ko-KR" altLang="en-US" sz="1500" b="0" i="0" u="none" strike="noStrike" spc="-150" dirty="0" err="1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기타피부암주요치료특약</a:t>
                      </a:r>
                      <a:endParaRPr lang="ko-KR" altLang="en-US" sz="1500" b="0" i="0" u="none" strike="noStrike" spc="-150" dirty="0">
                        <a:solidFill>
                          <a:schemeClr val="bg1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6</a:t>
                      </a:r>
                      <a:r>
                        <a:rPr lang="ko-KR" altLang="en-US" sz="15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백</a:t>
                      </a:r>
                      <a:endParaRPr lang="en-US" altLang="ko-KR" sz="1500" b="0" i="0" u="none" strike="noStrike" spc="-150" dirty="0">
                        <a:solidFill>
                          <a:srgbClr val="FF3399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/>
                </a:tc>
                <a:extLst>
                  <a:ext uri="{0D108BD9-81ED-4DB2-BD59-A6C34878D82A}">
                    <a16:rowId xmlns:a16="http://schemas.microsoft.com/office/drawing/2014/main" val="1156900942"/>
                  </a:ext>
                </a:extLst>
              </a:tr>
            </a:tbl>
          </a:graphicData>
        </a:graphic>
      </p:graphicFrame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5F597B18-6375-412B-97CE-0E65761A98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039703"/>
              </p:ext>
            </p:extLst>
          </p:nvPr>
        </p:nvGraphicFramePr>
        <p:xfrm>
          <a:off x="7394853" y="1395267"/>
          <a:ext cx="4441064" cy="15268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44498">
                  <a:extLst>
                    <a:ext uri="{9D8B030D-6E8A-4147-A177-3AD203B41FA5}">
                      <a16:colId xmlns:a16="http://schemas.microsoft.com/office/drawing/2014/main" val="932800670"/>
                    </a:ext>
                  </a:extLst>
                </a:gridCol>
                <a:gridCol w="1498283">
                  <a:extLst>
                    <a:ext uri="{9D8B030D-6E8A-4147-A177-3AD203B41FA5}">
                      <a16:colId xmlns:a16="http://schemas.microsoft.com/office/drawing/2014/main" val="3952182072"/>
                    </a:ext>
                  </a:extLst>
                </a:gridCol>
                <a:gridCol w="1498283">
                  <a:extLst>
                    <a:ext uri="{9D8B030D-6E8A-4147-A177-3AD203B41FA5}">
                      <a16:colId xmlns:a16="http://schemas.microsoft.com/office/drawing/2014/main" val="4158582411"/>
                    </a:ext>
                  </a:extLst>
                </a:gridCol>
              </a:tblGrid>
              <a:tr h="51157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다사랑통합보험</a:t>
                      </a:r>
                      <a:endParaRPr lang="en-US" altLang="ko-KR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9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(20</a:t>
                      </a:r>
                      <a:r>
                        <a:rPr lang="ko-KR" altLang="en-US" sz="9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년만기</a:t>
                      </a:r>
                      <a:r>
                        <a:rPr lang="en-US" altLang="ko-KR" sz="9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.</a:t>
                      </a:r>
                      <a:r>
                        <a:rPr lang="ko-KR" altLang="en-US" sz="9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전기납</a:t>
                      </a:r>
                      <a:r>
                        <a:rPr lang="en-US" altLang="ko-KR" sz="9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)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50</a:t>
                      </a:r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세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60</a:t>
                      </a:r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세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914365"/>
                  </a:ext>
                </a:extLst>
              </a:tr>
              <a:tr h="5076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남자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45,072</a:t>
                      </a:r>
                    </a:p>
                  </a:txBody>
                  <a:tcPr marL="11526" marR="11526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82,066</a:t>
                      </a:r>
                    </a:p>
                  </a:txBody>
                  <a:tcPr marL="11526" marR="11526" marT="10478" marB="0" anchor="ctr"/>
                </a:tc>
                <a:extLst>
                  <a:ext uri="{0D108BD9-81ED-4DB2-BD59-A6C34878D82A}">
                    <a16:rowId xmlns:a16="http://schemas.microsoft.com/office/drawing/2014/main" val="381148742"/>
                  </a:ext>
                </a:extLst>
              </a:tr>
              <a:tr h="5076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여자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28,008</a:t>
                      </a:r>
                    </a:p>
                  </a:txBody>
                  <a:tcPr marL="11526" marR="11526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33,176</a:t>
                      </a:r>
                    </a:p>
                  </a:txBody>
                  <a:tcPr marL="11526" marR="11526" marT="10478" marB="0" anchor="ctr"/>
                </a:tc>
                <a:extLst>
                  <a:ext uri="{0D108BD9-81ED-4DB2-BD59-A6C34878D82A}">
                    <a16:rowId xmlns:a16="http://schemas.microsoft.com/office/drawing/2014/main" val="2366488695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2258ADCB-5B39-4D5E-B334-75543F1F5FCD}"/>
              </a:ext>
            </a:extLst>
          </p:cNvPr>
          <p:cNvSpPr txBox="1"/>
          <p:nvPr/>
        </p:nvSpPr>
        <p:spPr>
          <a:xfrm>
            <a:off x="7294561" y="1166015"/>
            <a:ext cx="2519525" cy="293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주계약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 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100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만 </a:t>
            </a:r>
            <a:r>
              <a:rPr kumimoji="0" lang="ko-KR" altLang="en-US" sz="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제헤시밍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4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천 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포함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. 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납입면제미적용형</a:t>
            </a:r>
            <a:endParaRPr kumimoji="0" lang="ko-KR" altLang="en-US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12" name="치매…">
            <a:extLst>
              <a:ext uri="{FF2B5EF4-FFF2-40B4-BE49-F238E27FC236}">
                <a16:creationId xmlns:a16="http://schemas.microsoft.com/office/drawing/2014/main" id="{309532AB-D1FA-4DAF-9EFD-196297E553EF}"/>
              </a:ext>
            </a:extLst>
          </p:cNvPr>
          <p:cNvSpPr txBox="1"/>
          <p:nvPr/>
        </p:nvSpPr>
        <p:spPr>
          <a:xfrm>
            <a:off x="190654" y="127747"/>
            <a:ext cx="3990832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통합암주요치료비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추천플랜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DDE28329-F8E9-454E-A4C4-68D7E9FE9BE5}"/>
              </a:ext>
            </a:extLst>
          </p:cNvPr>
          <p:cNvSpPr/>
          <p:nvPr/>
        </p:nvSpPr>
        <p:spPr>
          <a:xfrm>
            <a:off x="5497158" y="5496473"/>
            <a:ext cx="598842" cy="204395"/>
          </a:xfrm>
          <a:prstGeom prst="round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200" spc="-3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연계조건</a:t>
            </a:r>
          </a:p>
        </p:txBody>
      </p:sp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A6116929-C28F-41F1-AB48-8EB9DB4A0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942514"/>
              </p:ext>
            </p:extLst>
          </p:nvPr>
        </p:nvGraphicFramePr>
        <p:xfrm>
          <a:off x="7394853" y="3118152"/>
          <a:ext cx="4441064" cy="15268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44498">
                  <a:extLst>
                    <a:ext uri="{9D8B030D-6E8A-4147-A177-3AD203B41FA5}">
                      <a16:colId xmlns:a16="http://schemas.microsoft.com/office/drawing/2014/main" val="932800670"/>
                    </a:ext>
                  </a:extLst>
                </a:gridCol>
                <a:gridCol w="1498283">
                  <a:extLst>
                    <a:ext uri="{9D8B030D-6E8A-4147-A177-3AD203B41FA5}">
                      <a16:colId xmlns:a16="http://schemas.microsoft.com/office/drawing/2014/main" val="3952182072"/>
                    </a:ext>
                  </a:extLst>
                </a:gridCol>
                <a:gridCol w="1498283">
                  <a:extLst>
                    <a:ext uri="{9D8B030D-6E8A-4147-A177-3AD203B41FA5}">
                      <a16:colId xmlns:a16="http://schemas.microsoft.com/office/drawing/2014/main" val="4158582411"/>
                    </a:ext>
                  </a:extLst>
                </a:gridCol>
              </a:tblGrid>
              <a:tr h="5115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3.10.5</a:t>
                      </a:r>
                    </a:p>
                    <a:p>
                      <a:pPr algn="ctr" fontAlgn="ctr"/>
                      <a:r>
                        <a:rPr lang="en-US" altLang="ko-KR" sz="9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(20</a:t>
                      </a:r>
                      <a:r>
                        <a:rPr lang="ko-KR" altLang="en-US" sz="9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년만기</a:t>
                      </a:r>
                      <a:r>
                        <a:rPr lang="en-US" altLang="ko-KR" sz="9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.</a:t>
                      </a:r>
                      <a:r>
                        <a:rPr lang="ko-KR" altLang="en-US" sz="9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전기납</a:t>
                      </a:r>
                      <a:r>
                        <a:rPr lang="en-US" altLang="ko-KR" sz="9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)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50</a:t>
                      </a:r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세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60</a:t>
                      </a:r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세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914365"/>
                  </a:ext>
                </a:extLst>
              </a:tr>
              <a:tr h="5076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남자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54,538</a:t>
                      </a:r>
                    </a:p>
                  </a:txBody>
                  <a:tcPr marL="11526" marR="11526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96,028</a:t>
                      </a:r>
                    </a:p>
                  </a:txBody>
                  <a:tcPr marL="11526" marR="11526" marT="10478" marB="0" anchor="ctr"/>
                </a:tc>
                <a:extLst>
                  <a:ext uri="{0D108BD9-81ED-4DB2-BD59-A6C34878D82A}">
                    <a16:rowId xmlns:a16="http://schemas.microsoft.com/office/drawing/2014/main" val="381148742"/>
                  </a:ext>
                </a:extLst>
              </a:tr>
              <a:tr h="5076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여자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34.267</a:t>
                      </a:r>
                    </a:p>
                  </a:txBody>
                  <a:tcPr marL="11526" marR="11526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40,529</a:t>
                      </a:r>
                    </a:p>
                  </a:txBody>
                  <a:tcPr marL="11526" marR="11526" marT="10478" marB="0" anchor="ctr"/>
                </a:tc>
                <a:extLst>
                  <a:ext uri="{0D108BD9-81ED-4DB2-BD59-A6C34878D82A}">
                    <a16:rowId xmlns:a16="http://schemas.microsoft.com/office/drawing/2014/main" val="2366488695"/>
                  </a:ext>
                </a:extLst>
              </a:tr>
            </a:tbl>
          </a:graphicData>
        </a:graphic>
      </p:graphicFrame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EF44A5DE-1EBB-439E-9BA3-E200FF8B6D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072892"/>
              </p:ext>
            </p:extLst>
          </p:nvPr>
        </p:nvGraphicFramePr>
        <p:xfrm>
          <a:off x="7394853" y="4840152"/>
          <a:ext cx="4441064" cy="15268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44498">
                  <a:extLst>
                    <a:ext uri="{9D8B030D-6E8A-4147-A177-3AD203B41FA5}">
                      <a16:colId xmlns:a16="http://schemas.microsoft.com/office/drawing/2014/main" val="932800670"/>
                    </a:ext>
                  </a:extLst>
                </a:gridCol>
                <a:gridCol w="1498283">
                  <a:extLst>
                    <a:ext uri="{9D8B030D-6E8A-4147-A177-3AD203B41FA5}">
                      <a16:colId xmlns:a16="http://schemas.microsoft.com/office/drawing/2014/main" val="3952182072"/>
                    </a:ext>
                  </a:extLst>
                </a:gridCol>
                <a:gridCol w="1498283">
                  <a:extLst>
                    <a:ext uri="{9D8B030D-6E8A-4147-A177-3AD203B41FA5}">
                      <a16:colId xmlns:a16="http://schemas.microsoft.com/office/drawing/2014/main" val="4158582411"/>
                    </a:ext>
                  </a:extLst>
                </a:gridCol>
              </a:tblGrid>
              <a:tr h="5115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1540_10</a:t>
                      </a:r>
                      <a:r>
                        <a:rPr lang="ko-KR" altLang="en-US" sz="12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년고지형</a:t>
                      </a:r>
                      <a:endParaRPr lang="en-US" altLang="ko-KR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30</a:t>
                      </a:r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세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40</a:t>
                      </a:r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세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914365"/>
                  </a:ext>
                </a:extLst>
              </a:tr>
              <a:tr h="5076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남자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36,822</a:t>
                      </a:r>
                    </a:p>
                  </a:txBody>
                  <a:tcPr marL="11526" marR="11526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50,405</a:t>
                      </a:r>
                    </a:p>
                  </a:txBody>
                  <a:tcPr marL="11526" marR="11526" marT="10478" marB="0" anchor="ctr"/>
                </a:tc>
                <a:extLst>
                  <a:ext uri="{0D108BD9-81ED-4DB2-BD59-A6C34878D82A}">
                    <a16:rowId xmlns:a16="http://schemas.microsoft.com/office/drawing/2014/main" val="381148742"/>
                  </a:ext>
                </a:extLst>
              </a:tr>
              <a:tr h="5076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여자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28,860</a:t>
                      </a:r>
                    </a:p>
                  </a:txBody>
                  <a:tcPr marL="11526" marR="11526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36,278</a:t>
                      </a:r>
                    </a:p>
                  </a:txBody>
                  <a:tcPr marL="11526" marR="11526" marT="10478" marB="0" anchor="ctr"/>
                </a:tc>
                <a:extLst>
                  <a:ext uri="{0D108BD9-81ED-4DB2-BD59-A6C34878D82A}">
                    <a16:rowId xmlns:a16="http://schemas.microsoft.com/office/drawing/2014/main" val="2366488695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7D55FD3B-8B18-46B3-AEB1-A42FBE2F8FC3}"/>
              </a:ext>
            </a:extLst>
          </p:cNvPr>
          <p:cNvSpPr txBox="1"/>
          <p:nvPr/>
        </p:nvSpPr>
        <p:spPr>
          <a:xfrm>
            <a:off x="7294561" y="2888014"/>
            <a:ext cx="2519525" cy="293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주계약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 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100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만 </a:t>
            </a:r>
            <a:r>
              <a:rPr kumimoji="0" lang="ko-KR" altLang="en-US" sz="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제헤시밍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4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천 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포함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. 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납입면제미적용형</a:t>
            </a:r>
            <a:endParaRPr kumimoji="0" lang="ko-KR" altLang="en-US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130C22-8B05-4088-9653-FC8525B50ACE}"/>
              </a:ext>
            </a:extLst>
          </p:cNvPr>
          <p:cNvSpPr txBox="1"/>
          <p:nvPr/>
        </p:nvSpPr>
        <p:spPr>
          <a:xfrm>
            <a:off x="7294561" y="4610013"/>
            <a:ext cx="2519525" cy="293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주계약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 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100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만 </a:t>
            </a:r>
            <a:r>
              <a:rPr kumimoji="0" lang="ko-KR" altLang="en-US" sz="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제헤시밍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4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천 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포함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. 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납입면제미적용형</a:t>
            </a:r>
            <a:endParaRPr kumimoji="0" lang="ko-KR" altLang="en-US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4C919737-3050-4F49-812B-A6C211B337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39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49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id="{02EA2EA2-325F-49E6-B800-570A53B6A992}"/>
              </a:ext>
            </a:extLst>
          </p:cNvPr>
          <p:cNvSpPr txBox="1"/>
          <p:nvPr/>
        </p:nvSpPr>
        <p:spPr>
          <a:xfrm>
            <a:off x="1599375" y="194756"/>
            <a:ext cx="8993251" cy="847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0" cap="none" spc="30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흥국생명 </a:t>
            </a:r>
            <a:r>
              <a:rPr lang="en-US" altLang="ko-KR" sz="4400" spc="3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6</a:t>
            </a:r>
            <a:r>
              <a:rPr kumimoji="0" lang="ko-KR" altLang="en-US" sz="4400" b="0" i="0" u="none" strike="noStrike" kern="0" cap="none" spc="30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월 영업방향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5D145BDC-9199-4E72-AFE5-6F6CAE886D06}"/>
              </a:ext>
            </a:extLst>
          </p:cNvPr>
          <p:cNvGrpSpPr/>
          <p:nvPr/>
        </p:nvGrpSpPr>
        <p:grpSpPr>
          <a:xfrm>
            <a:off x="551552" y="771048"/>
            <a:ext cx="8055729" cy="1987944"/>
            <a:chOff x="325635" y="900143"/>
            <a:chExt cx="8055729" cy="1987944"/>
          </a:xfrm>
        </p:grpSpPr>
        <p:sp>
          <p:nvSpPr>
            <p:cNvPr id="5" name="TextBox 4"/>
            <p:cNvSpPr txBox="1"/>
            <p:nvPr/>
          </p:nvSpPr>
          <p:spPr>
            <a:xfrm>
              <a:off x="2354176" y="900143"/>
              <a:ext cx="3869998" cy="700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3200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흥국생명</a:t>
              </a:r>
              <a:r>
                <a:rPr lang="en-US" altLang="ko-KR" sz="44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</a:t>
              </a:r>
              <a:r>
                <a:rPr lang="en-US" altLang="ko-KR" sz="32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LTC</a:t>
              </a:r>
              <a:r>
                <a:rPr lang="ko-KR" altLang="en-US" sz="32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보장</a:t>
              </a:r>
              <a:r>
                <a:rPr lang="en-US" altLang="ko-KR" sz="3200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!</a:t>
              </a:r>
              <a:endParaRPr lang="en-US" altLang="ko-KR" sz="32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5E2D2311-AC32-489B-841D-7E517798ADD3}"/>
                </a:ext>
              </a:extLst>
            </p:cNvPr>
            <p:cNvGrpSpPr/>
            <p:nvPr/>
          </p:nvGrpSpPr>
          <p:grpSpPr>
            <a:xfrm>
              <a:off x="325635" y="1508685"/>
              <a:ext cx="3986056" cy="1379402"/>
              <a:chOff x="2105748" y="1042146"/>
              <a:chExt cx="4384662" cy="1669077"/>
            </a:xfrm>
          </p:grpSpPr>
          <p:sp>
            <p:nvSpPr>
              <p:cNvPr id="89" name="사각형: 둥근 모서리 5">
                <a:extLst>
                  <a:ext uri="{FF2B5EF4-FFF2-40B4-BE49-F238E27FC236}">
                    <a16:creationId xmlns:a16="http://schemas.microsoft.com/office/drawing/2014/main" id="{3134418D-6210-4936-9147-D2652A76DA2B}"/>
                  </a:ext>
                </a:extLst>
              </p:cNvPr>
              <p:cNvSpPr/>
              <p:nvPr/>
            </p:nvSpPr>
            <p:spPr>
              <a:xfrm>
                <a:off x="2105748" y="1085299"/>
                <a:ext cx="4146762" cy="1620649"/>
              </a:xfrm>
              <a:prstGeom prst="roundRect">
                <a:avLst/>
              </a:prstGeom>
              <a:solidFill>
                <a:srgbClr val="19243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2CC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endParaRPr>
              </a:p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2CC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2ECC2FBC-74EF-409D-BC76-E81837A1D760}"/>
                  </a:ext>
                </a:extLst>
              </p:cNvPr>
              <p:cNvSpPr txBox="1"/>
              <p:nvPr/>
            </p:nvSpPr>
            <p:spPr>
              <a:xfrm>
                <a:off x="2171847" y="1042146"/>
                <a:ext cx="4117579" cy="9510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lvl="0" indent="0" algn="ctr" defTabSz="18288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C00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1~5</a:t>
                </a:r>
                <a:r>
                  <a:rPr kumimoji="0" lang="ko-KR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C00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등급 </a:t>
                </a:r>
                <a:endPara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endParaRPr>
              </a:p>
              <a:p>
                <a:pPr marL="0" marR="0" lvl="0" indent="0" algn="ctr" defTabSz="18288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C00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복합재가보장</a:t>
                </a:r>
                <a:endPara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DE5AC829-CBE4-4BF9-92DC-525B000B5DA6}"/>
                  </a:ext>
                </a:extLst>
              </p:cNvPr>
              <p:cNvSpPr txBox="1"/>
              <p:nvPr/>
            </p:nvSpPr>
            <p:spPr>
              <a:xfrm>
                <a:off x="2171847" y="1825576"/>
                <a:ext cx="1664288" cy="8167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lvl="0" indent="0" algn="ctr" defTabSz="18288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종신보장</a:t>
                </a:r>
                <a:endParaRPr kumimoji="0" lang="en-US" altLang="ko-KR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endParaRPr>
              </a:p>
              <a:p>
                <a:pPr marL="0" marR="0" lvl="0" indent="0" algn="ctr" defTabSz="18288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ko-KR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(</a:t>
                </a:r>
                <a:r>
                  <a:rPr lang="ko-KR" altLang="en-US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월 </a:t>
                </a:r>
                <a:r>
                  <a:rPr lang="en-US" altLang="ko-KR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1</a:t>
                </a:r>
                <a:r>
                  <a:rPr lang="ko-KR" altLang="en-US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회</a:t>
                </a:r>
                <a:r>
                  <a:rPr lang="en-US" altLang="ko-KR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 </a:t>
                </a:r>
                <a:r>
                  <a:rPr lang="ko-KR" altLang="en-US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한</a:t>
                </a:r>
                <a:r>
                  <a:rPr lang="en-US" altLang="ko-KR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)</a:t>
                </a:r>
                <a:endParaRPr kumimoji="0" lang="en-US" altLang="ko-KR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endParaRP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3B815F71-4E6F-411A-97CF-3F557091ECAD}"/>
                  </a:ext>
                </a:extLst>
              </p:cNvPr>
              <p:cNvSpPr txBox="1"/>
              <p:nvPr/>
            </p:nvSpPr>
            <p:spPr>
              <a:xfrm>
                <a:off x="3268850" y="1802107"/>
                <a:ext cx="3221560" cy="9091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lvl="0" indent="0" algn="ctr" defTabSz="18288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4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100</a:t>
                </a:r>
                <a:r>
                  <a:rPr kumimoji="0" lang="ko-KR" altLang="en-US" sz="4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만</a:t>
                </a:r>
                <a:endParaRPr kumimoji="0" lang="en-US" altLang="ko-KR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endParaRPr>
              </a:p>
            </p:txBody>
          </p:sp>
        </p:grp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B2B86B62-6A6C-4C83-8235-E48C97952D2B}"/>
                </a:ext>
              </a:extLst>
            </p:cNvPr>
            <p:cNvGrpSpPr/>
            <p:nvPr/>
          </p:nvGrpSpPr>
          <p:grpSpPr>
            <a:xfrm>
              <a:off x="4169771" y="1498916"/>
              <a:ext cx="4211593" cy="1389170"/>
              <a:chOff x="6745439" y="1030326"/>
              <a:chExt cx="4632752" cy="1680896"/>
            </a:xfrm>
          </p:grpSpPr>
          <p:sp>
            <p:nvSpPr>
              <p:cNvPr id="95" name="사각형: 둥근 모서리 5">
                <a:extLst>
                  <a:ext uri="{FF2B5EF4-FFF2-40B4-BE49-F238E27FC236}">
                    <a16:creationId xmlns:a16="http://schemas.microsoft.com/office/drawing/2014/main" id="{3134418D-6210-4936-9147-D2652A76DA2B}"/>
                  </a:ext>
                </a:extLst>
              </p:cNvPr>
              <p:cNvSpPr/>
              <p:nvPr/>
            </p:nvSpPr>
            <p:spPr>
              <a:xfrm>
                <a:off x="6939746" y="1085299"/>
                <a:ext cx="4146762" cy="1620648"/>
              </a:xfrm>
              <a:prstGeom prst="roundRect">
                <a:avLst/>
              </a:prstGeom>
              <a:solidFill>
                <a:srgbClr val="19243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2CC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endParaRPr>
              </a:p>
              <a:p>
                <a:pPr marL="0" marR="0" lvl="0" indent="0" algn="ctr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2CC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2ECC2FBC-74EF-409D-BC76-E81837A1D760}"/>
                  </a:ext>
                </a:extLst>
              </p:cNvPr>
              <p:cNvSpPr txBox="1"/>
              <p:nvPr/>
            </p:nvSpPr>
            <p:spPr>
              <a:xfrm>
                <a:off x="6745439" y="1030326"/>
                <a:ext cx="4545496" cy="95106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lvl="0" indent="0" algn="ctr" defTabSz="18288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C00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1~5</a:t>
                </a:r>
                <a:r>
                  <a:rPr kumimoji="0" lang="ko-KR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C00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등급 </a:t>
                </a:r>
                <a:endPara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endParaRPr>
              </a:p>
              <a:p>
                <a:pPr marL="0" marR="0" lvl="0" indent="0" algn="ctr" defTabSz="18288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FFC00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가족인요양보호사방문요양</a:t>
                </a:r>
                <a:endPara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endParaRP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DE5AC829-CBE4-4BF9-92DC-525B000B5DA6}"/>
                  </a:ext>
                </a:extLst>
              </p:cNvPr>
              <p:cNvSpPr txBox="1"/>
              <p:nvPr/>
            </p:nvSpPr>
            <p:spPr>
              <a:xfrm>
                <a:off x="7065285" y="1825576"/>
                <a:ext cx="1575716" cy="8167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lvl="0" algn="ctr" defTabSz="1828800">
                  <a:defRPr/>
                </a:pPr>
                <a:r>
                  <a:rPr lang="ko-KR" altLang="en-US" sz="2400" dirty="0" err="1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종신보장</a:t>
                </a:r>
                <a:endParaRPr lang="en-US" altLang="ko-KR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endParaRPr>
              </a:p>
              <a:p>
                <a:pPr lvl="0" algn="ctr" defTabSz="1828800">
                  <a:defRPr/>
                </a:pPr>
                <a:r>
                  <a:rPr lang="en-US" altLang="ko-KR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(</a:t>
                </a:r>
                <a:r>
                  <a:rPr lang="ko-KR" altLang="en-US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월 </a:t>
                </a:r>
                <a:r>
                  <a:rPr lang="en-US" altLang="ko-KR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1</a:t>
                </a:r>
                <a:r>
                  <a:rPr lang="ko-KR" altLang="en-US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회</a:t>
                </a:r>
                <a:r>
                  <a:rPr lang="en-US" altLang="ko-KR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 </a:t>
                </a:r>
                <a:r>
                  <a:rPr lang="ko-KR" altLang="en-US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한</a:t>
                </a:r>
                <a:r>
                  <a:rPr lang="en-US" altLang="ko-KR" dirty="0">
                    <a:solidFill>
                      <a:srgbClr val="FFFFFF"/>
                    </a:solidFill>
                    <a:latin typeface="태나다체 " panose="02000000000000000000" pitchFamily="2" charset="-127"/>
                    <a:ea typeface="태나다체 " panose="02000000000000000000" pitchFamily="2" charset="-127"/>
                  </a:rPr>
                  <a:t>)</a:t>
                </a: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3B815F71-4E6F-411A-97CF-3F557091ECAD}"/>
                  </a:ext>
                </a:extLst>
              </p:cNvPr>
              <p:cNvSpPr txBox="1"/>
              <p:nvPr/>
            </p:nvSpPr>
            <p:spPr>
              <a:xfrm>
                <a:off x="8156631" y="1802106"/>
                <a:ext cx="3221560" cy="9091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84402" tIns="84402" rIns="84402" bIns="84402" numCol="1" spcCol="38100" rtlCol="0" anchor="t">
                <a:spAutoFit/>
              </a:bodyPr>
              <a:lstStyle/>
              <a:p>
                <a:pPr marL="0" marR="0" lvl="0" indent="0" algn="ctr" defTabSz="18288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4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100</a:t>
                </a:r>
                <a:r>
                  <a:rPr kumimoji="0" lang="ko-KR" altLang="en-US" sz="4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태나다체 " panose="02000000000000000000" pitchFamily="2" charset="-127"/>
                    <a:ea typeface="태나다체 " panose="02000000000000000000" pitchFamily="2" charset="-127"/>
                    <a:sym typeface="맑은 고딕"/>
                  </a:rPr>
                  <a:t>만</a:t>
                </a:r>
                <a:endParaRPr kumimoji="0" lang="en-US" altLang="ko-KR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endParaRPr>
              </a:p>
            </p:txBody>
          </p:sp>
        </p:grp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id="{82BF5FD9-F8C1-405B-9666-A0C51ABC0EA0}"/>
                </a:ext>
              </a:extLst>
            </p:cNvPr>
            <p:cNvGrpSpPr/>
            <p:nvPr/>
          </p:nvGrpSpPr>
          <p:grpSpPr>
            <a:xfrm>
              <a:off x="4068931" y="2077924"/>
              <a:ext cx="311975" cy="278922"/>
              <a:chOff x="44037" y="3861994"/>
              <a:chExt cx="419391" cy="453699"/>
            </a:xfrm>
          </p:grpSpPr>
          <p:sp>
            <p:nvSpPr>
              <p:cNvPr id="59" name="타원 58">
                <a:extLst>
                  <a:ext uri="{FF2B5EF4-FFF2-40B4-BE49-F238E27FC236}">
                    <a16:creationId xmlns:a16="http://schemas.microsoft.com/office/drawing/2014/main" id="{B8B80A18-E9A4-4354-8144-EB31D5E80D2A}"/>
                  </a:ext>
                </a:extLst>
              </p:cNvPr>
              <p:cNvSpPr/>
              <p:nvPr/>
            </p:nvSpPr>
            <p:spPr>
              <a:xfrm>
                <a:off x="44037" y="3861994"/>
                <a:ext cx="419391" cy="453699"/>
              </a:xfrm>
              <a:prstGeom prst="ellipse">
                <a:avLst/>
              </a:prstGeom>
              <a:solidFill>
                <a:srgbClr val="00B0F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4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60" name="더하기 기호 59">
                <a:extLst>
                  <a:ext uri="{FF2B5EF4-FFF2-40B4-BE49-F238E27FC236}">
                    <a16:creationId xmlns:a16="http://schemas.microsoft.com/office/drawing/2014/main" id="{35E6D05B-6AAD-4C57-9A48-8098195F003D}"/>
                  </a:ext>
                </a:extLst>
              </p:cNvPr>
              <p:cNvSpPr/>
              <p:nvPr/>
            </p:nvSpPr>
            <p:spPr>
              <a:xfrm>
                <a:off x="66412" y="3901524"/>
                <a:ext cx="374640" cy="374640"/>
              </a:xfrm>
              <a:prstGeom prst="mathPlus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4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</p:grp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A3D7A807-B126-4A59-AADA-67735CE2FCD6}"/>
              </a:ext>
            </a:extLst>
          </p:cNvPr>
          <p:cNvSpPr txBox="1"/>
          <p:nvPr/>
        </p:nvSpPr>
        <p:spPr>
          <a:xfrm>
            <a:off x="8621395" y="1368747"/>
            <a:ext cx="3058937" cy="15246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합산보장 최대</a:t>
            </a:r>
            <a:endParaRPr lang="en-US" altLang="ko-KR" sz="2800" dirty="0"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60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200</a:t>
            </a:r>
            <a:r>
              <a:rPr kumimoji="0" lang="ko-KR" altLang="en-US" sz="60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만</a:t>
            </a:r>
            <a:endParaRPr kumimoji="0" lang="en-US" altLang="ko-KR" sz="6000" b="0" i="0" u="none" strike="noStrike" cap="none" spc="0" normalizeH="0" baseline="0" dirty="0">
              <a:ln>
                <a:noFill/>
              </a:ln>
              <a:solidFill>
                <a:srgbClr val="FF3399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103" name="더하기 기호 102">
            <a:extLst>
              <a:ext uri="{FF2B5EF4-FFF2-40B4-BE49-F238E27FC236}">
                <a16:creationId xmlns:a16="http://schemas.microsoft.com/office/drawing/2014/main" id="{EB064BDB-5B83-4D60-AC6B-B5E3CB5988EC}"/>
              </a:ext>
            </a:extLst>
          </p:cNvPr>
          <p:cNvSpPr/>
          <p:nvPr/>
        </p:nvSpPr>
        <p:spPr>
          <a:xfrm>
            <a:off x="2901093" y="3941771"/>
            <a:ext cx="190346" cy="230318"/>
          </a:xfrm>
          <a:prstGeom prst="mathPlus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400" spc="-300" dirty="0">
              <a:solidFill>
                <a:srgbClr val="FFFFFF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7C3F4DC4-3876-45B9-AEBF-B0C0539B110D}"/>
              </a:ext>
            </a:extLst>
          </p:cNvPr>
          <p:cNvSpPr txBox="1"/>
          <p:nvPr/>
        </p:nvSpPr>
        <p:spPr>
          <a:xfrm>
            <a:off x="8197253" y="3265997"/>
            <a:ext cx="4019912" cy="13301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높은 한도</a:t>
            </a:r>
            <a:r>
              <a:rPr lang="en-US" altLang="ko-KR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, </a:t>
            </a:r>
            <a:r>
              <a:rPr lang="ko-KR" altLang="en-US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비급여보장까지</a:t>
            </a:r>
            <a:r>
              <a:rPr lang="en-US" altLang="ko-KR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20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가성비 중입자보장 </a:t>
            </a:r>
            <a:r>
              <a:rPr kumimoji="0" lang="en-US" altLang="ko-KR" sz="28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1</a:t>
            </a:r>
            <a:r>
              <a:rPr kumimoji="0" lang="ko-KR" altLang="en-US" sz="28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억</a:t>
            </a:r>
            <a:r>
              <a:rPr kumimoji="0" lang="en-US" altLang="ko-KR" sz="28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4</a:t>
            </a:r>
            <a:r>
              <a:rPr kumimoji="0" lang="ko-KR" altLang="en-US" sz="28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천만</a:t>
            </a:r>
            <a:endParaRPr kumimoji="0" lang="en-US" altLang="ko-KR" sz="2000" b="0" i="0" u="none" strike="noStrike" cap="none" spc="0" normalizeH="0" baseline="0" dirty="0">
              <a:ln>
                <a:noFill/>
              </a:ln>
              <a:solidFill>
                <a:srgbClr val="FF3399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2000" b="0" i="0" u="none" strike="noStrike" cap="none" spc="0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통합암</a:t>
            </a:r>
            <a:r>
              <a:rPr kumimoji="0" lang="en-US" altLang="ko-KR" sz="20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.</a:t>
            </a:r>
            <a:r>
              <a:rPr kumimoji="0" lang="ko-KR" altLang="en-US" sz="20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주</a:t>
            </a:r>
            <a:r>
              <a:rPr kumimoji="0" lang="en-US" altLang="ko-KR" sz="20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.</a:t>
            </a:r>
            <a:r>
              <a:rPr kumimoji="0" lang="ko-KR" altLang="en-US" sz="20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치</a:t>
            </a:r>
            <a:r>
              <a:rPr kumimoji="0" lang="ko-KR" altLang="en-US" sz="20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</a:t>
            </a:r>
            <a:r>
              <a:rPr kumimoji="0" lang="ko-KR" altLang="en-US" sz="28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합산 </a:t>
            </a:r>
            <a:r>
              <a:rPr kumimoji="0" lang="en-US" altLang="ko-KR" sz="28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20</a:t>
            </a:r>
            <a:r>
              <a:rPr kumimoji="0" lang="ko-KR" altLang="en-US" sz="28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억</a:t>
            </a:r>
            <a:endParaRPr kumimoji="0" lang="en-US" altLang="ko-KR" sz="2000" b="0" i="0" u="none" strike="noStrike" cap="none" spc="0" normalizeH="0" baseline="0" dirty="0">
              <a:ln>
                <a:noFill/>
              </a:ln>
              <a:solidFill>
                <a:srgbClr val="FF3399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58C0631-A3F4-42BD-9051-8A658575D091}"/>
              </a:ext>
            </a:extLst>
          </p:cNvPr>
          <p:cNvSpPr txBox="1"/>
          <p:nvPr/>
        </p:nvSpPr>
        <p:spPr>
          <a:xfrm>
            <a:off x="2580093" y="2764680"/>
            <a:ext cx="3869998" cy="6628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2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항암치료는 </a:t>
            </a:r>
            <a:r>
              <a:rPr lang="ko-KR" altLang="en-US" sz="32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흥국생명</a:t>
            </a:r>
            <a:r>
              <a:rPr lang="en-US" altLang="ko-KR" sz="32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grpSp>
        <p:nvGrpSpPr>
          <p:cNvPr id="99" name="그룹 98">
            <a:extLst>
              <a:ext uri="{FF2B5EF4-FFF2-40B4-BE49-F238E27FC236}">
                <a16:creationId xmlns:a16="http://schemas.microsoft.com/office/drawing/2014/main" id="{927562F2-1E13-4900-AB2C-0DC526B99B94}"/>
              </a:ext>
            </a:extLst>
          </p:cNvPr>
          <p:cNvGrpSpPr/>
          <p:nvPr/>
        </p:nvGrpSpPr>
        <p:grpSpPr>
          <a:xfrm>
            <a:off x="558920" y="3254807"/>
            <a:ext cx="7714517" cy="1592667"/>
            <a:chOff x="2105748" y="1085299"/>
            <a:chExt cx="4146762" cy="1927128"/>
          </a:xfrm>
        </p:grpSpPr>
        <p:sp>
          <p:nvSpPr>
            <p:cNvPr id="109" name="사각형: 둥근 모서리 5">
              <a:extLst>
                <a:ext uri="{FF2B5EF4-FFF2-40B4-BE49-F238E27FC236}">
                  <a16:creationId xmlns:a16="http://schemas.microsoft.com/office/drawing/2014/main" id="{DCA92065-74D9-4C1B-A4AA-29E509834F76}"/>
                </a:ext>
              </a:extLst>
            </p:cNvPr>
            <p:cNvSpPr/>
            <p:nvPr/>
          </p:nvSpPr>
          <p:spPr>
            <a:xfrm>
              <a:off x="2105748" y="1085299"/>
              <a:ext cx="4146762" cy="1620649"/>
            </a:xfrm>
            <a:prstGeom prst="roundRect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20B69817-0E39-4B3B-ACE9-877E6DDFF02D}"/>
                </a:ext>
              </a:extLst>
            </p:cNvPr>
            <p:cNvSpPr txBox="1"/>
            <p:nvPr/>
          </p:nvSpPr>
          <p:spPr>
            <a:xfrm>
              <a:off x="2226262" y="1208947"/>
              <a:ext cx="1380281" cy="4474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항암약물</a:t>
              </a: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/</a:t>
              </a: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방사선치료비</a:t>
              </a:r>
              <a:endPara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4BF92250-B00B-4C33-9890-7389F37A6EC6}"/>
                </a:ext>
              </a:extLst>
            </p:cNvPr>
            <p:cNvSpPr txBox="1"/>
            <p:nvPr/>
          </p:nvSpPr>
          <p:spPr>
            <a:xfrm>
              <a:off x="2344160" y="1721940"/>
              <a:ext cx="1129136" cy="11000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각</a:t>
              </a:r>
              <a:r>
                <a:rPr lang="ko-KR" altLang="en-US" sz="4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</a:t>
              </a:r>
              <a:r>
                <a:rPr lang="en-US" altLang="ko-KR" sz="4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7</a:t>
              </a:r>
              <a:r>
                <a:rPr lang="ko-KR" altLang="en-US" sz="4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천</a:t>
              </a:r>
              <a:r>
                <a:rPr kumimoji="0" lang="ko-KR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만</a:t>
              </a:r>
              <a:endParaRPr kumimoji="0" lang="en-US" altLang="ko-KR" sz="48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5C196D5-4F8F-48B0-84B7-7B5798271FDB}"/>
                </a:ext>
              </a:extLst>
            </p:cNvPr>
            <p:cNvSpPr txBox="1"/>
            <p:nvPr/>
          </p:nvSpPr>
          <p:spPr>
            <a:xfrm>
              <a:off x="3518968" y="1208947"/>
              <a:ext cx="1380281" cy="5414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하이클래스</a:t>
              </a:r>
              <a:r>
                <a:rPr lang="en-US" altLang="ko-KR" sz="1800" dirty="0">
                  <a:solidFill>
                    <a:srgbClr val="FFC000">
                      <a:lumMod val="20000"/>
                      <a:lumOff val="80000"/>
                    </a:srgb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3</a:t>
              </a:r>
              <a:r>
                <a:rPr lang="ko-KR" altLang="en-US" sz="1800" dirty="0">
                  <a:solidFill>
                    <a:srgbClr val="FFC000">
                      <a:lumMod val="20000"/>
                      <a:lumOff val="80000"/>
                    </a:srgb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종</a:t>
              </a:r>
              <a:endPara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FA56B78-330F-44CD-BFF0-693BDD56340B}"/>
                </a:ext>
              </a:extLst>
            </p:cNvPr>
            <p:cNvSpPr txBox="1"/>
            <p:nvPr/>
          </p:nvSpPr>
          <p:spPr>
            <a:xfrm>
              <a:off x="3602168" y="1620038"/>
              <a:ext cx="1129136" cy="5414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암주요치료비</a:t>
              </a: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 </a:t>
              </a:r>
              <a:r>
                <a:rPr lang="en-US" altLang="ko-KR" sz="1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2</a:t>
              </a: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천</a:t>
              </a:r>
              <a:endParaRPr kumimoji="0" lang="en-US" altLang="ko-KR" sz="3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999640A-5F49-41BB-A24F-819F9FAA1EC8}"/>
                </a:ext>
              </a:extLst>
            </p:cNvPr>
            <p:cNvSpPr txBox="1"/>
            <p:nvPr/>
          </p:nvSpPr>
          <p:spPr>
            <a:xfrm>
              <a:off x="3550122" y="1944230"/>
              <a:ext cx="1129136" cy="5414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8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항암약물치료비</a:t>
              </a: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 </a:t>
              </a: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3</a:t>
              </a: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천</a:t>
              </a:r>
              <a:endParaRPr kumimoji="0" lang="en-US" altLang="ko-KR" sz="3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B2E22B1-9703-4D6D-8F06-CC718DB173F5}"/>
                </a:ext>
              </a:extLst>
            </p:cNvPr>
            <p:cNvSpPr txBox="1"/>
            <p:nvPr/>
          </p:nvSpPr>
          <p:spPr>
            <a:xfrm>
              <a:off x="3607951" y="2282604"/>
              <a:ext cx="1129136" cy="5414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8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표적항암약물</a:t>
              </a: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 </a:t>
              </a:r>
              <a:r>
                <a:rPr lang="en-US" altLang="ko-KR" sz="1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</a:t>
              </a:r>
              <a:r>
                <a:rPr lang="ko-KR" altLang="en-US" sz="1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억</a:t>
              </a:r>
              <a:endParaRPr kumimoji="0" lang="en-US" altLang="ko-KR" sz="3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0E9F749-B434-445B-9718-E6C5230FD1D1}"/>
                </a:ext>
              </a:extLst>
            </p:cNvPr>
            <p:cNvSpPr txBox="1"/>
            <p:nvPr/>
          </p:nvSpPr>
          <p:spPr>
            <a:xfrm>
              <a:off x="4846616" y="1208947"/>
              <a:ext cx="1380281" cy="5414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1800" dirty="0" err="1">
                  <a:solidFill>
                    <a:srgbClr val="FFC000">
                      <a:lumMod val="20000"/>
                      <a:lumOff val="80000"/>
                    </a:srgb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통합암주요치료비</a:t>
              </a:r>
              <a:endPara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8702100-5F79-49A9-9628-54F15056732F}"/>
                </a:ext>
              </a:extLst>
            </p:cNvPr>
            <p:cNvSpPr txBox="1"/>
            <p:nvPr/>
          </p:nvSpPr>
          <p:spPr>
            <a:xfrm>
              <a:off x="4928476" y="1577227"/>
              <a:ext cx="1242050" cy="1435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8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10</a:t>
              </a:r>
              <a:r>
                <a:rPr lang="ko-KR" altLang="en-US" sz="18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개 그룹 </a:t>
              </a:r>
              <a:r>
                <a:rPr lang="en-US" altLang="ko-KR" sz="18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X10</a:t>
              </a:r>
              <a:r>
                <a:rPr lang="ko-KR" altLang="en-US" sz="18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년</a:t>
              </a:r>
              <a:endParaRPr lang="en-US" altLang="ko-KR" sz="48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4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각</a:t>
              </a:r>
              <a:r>
                <a:rPr lang="ko-KR" altLang="en-US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</a:t>
              </a:r>
              <a:r>
                <a:rPr lang="en-US" altLang="ko-KR" sz="4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2</a:t>
              </a:r>
              <a:r>
                <a:rPr lang="ko-KR" altLang="en-US" sz="4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천</a:t>
              </a:r>
              <a:r>
                <a:rPr kumimoji="0" lang="ko-KR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만</a:t>
              </a:r>
              <a:endParaRPr kumimoji="0" lang="en-US" altLang="ko-KR" sz="48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id="{4A5278CA-C075-4C60-A599-DCA4C551EB85}"/>
              </a:ext>
            </a:extLst>
          </p:cNvPr>
          <p:cNvSpPr txBox="1"/>
          <p:nvPr/>
        </p:nvSpPr>
        <p:spPr>
          <a:xfrm>
            <a:off x="2580093" y="4614941"/>
            <a:ext cx="3869998" cy="6628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2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명불허전 </a:t>
            </a:r>
            <a:r>
              <a:rPr lang="ko-KR" altLang="en-US" sz="3200" dirty="0" err="1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전이암생활비</a:t>
            </a:r>
            <a:endParaRPr lang="en-US" altLang="ko-KR" sz="3200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grpSp>
        <p:nvGrpSpPr>
          <p:cNvPr id="138" name="그룹 137">
            <a:extLst>
              <a:ext uri="{FF2B5EF4-FFF2-40B4-BE49-F238E27FC236}">
                <a16:creationId xmlns:a16="http://schemas.microsoft.com/office/drawing/2014/main" id="{4FF54A43-EE2C-41E6-95C8-2CCE14DDDF41}"/>
              </a:ext>
            </a:extLst>
          </p:cNvPr>
          <p:cNvGrpSpPr/>
          <p:nvPr/>
        </p:nvGrpSpPr>
        <p:grpSpPr>
          <a:xfrm>
            <a:off x="558921" y="5105068"/>
            <a:ext cx="7783193" cy="1339375"/>
            <a:chOff x="2105748" y="1085299"/>
            <a:chExt cx="4183677" cy="1620649"/>
          </a:xfrm>
        </p:grpSpPr>
        <p:sp>
          <p:nvSpPr>
            <p:cNvPr id="139" name="사각형: 둥근 모서리 5">
              <a:extLst>
                <a:ext uri="{FF2B5EF4-FFF2-40B4-BE49-F238E27FC236}">
                  <a16:creationId xmlns:a16="http://schemas.microsoft.com/office/drawing/2014/main" id="{214E2380-0195-4668-9699-EF66006D3463}"/>
                </a:ext>
              </a:extLst>
            </p:cNvPr>
            <p:cNvSpPr/>
            <p:nvPr/>
          </p:nvSpPr>
          <p:spPr>
            <a:xfrm>
              <a:off x="2105748" y="1085299"/>
              <a:ext cx="4146762" cy="1620649"/>
            </a:xfrm>
            <a:prstGeom prst="roundRect">
              <a:avLst/>
            </a:prstGeom>
            <a:solidFill>
              <a:srgbClr val="1924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2CC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3E4E8AB-B775-4F98-A696-FF5819A0EF42}"/>
                </a:ext>
              </a:extLst>
            </p:cNvPr>
            <p:cNvSpPr txBox="1"/>
            <p:nvPr/>
          </p:nvSpPr>
          <p:spPr>
            <a:xfrm>
              <a:off x="2171847" y="1161965"/>
              <a:ext cx="4117578" cy="653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400" dirty="0">
                  <a:solidFill>
                    <a:srgbClr val="FFC000">
                      <a:lumMod val="20000"/>
                      <a:lumOff val="80000"/>
                    </a:srgb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6</a:t>
              </a:r>
              <a:r>
                <a:rPr lang="ko-KR" altLang="en-US" sz="2400" dirty="0">
                  <a:solidFill>
                    <a:srgbClr val="FFC000">
                      <a:lumMod val="20000"/>
                      <a:lumOff val="80000"/>
                    </a:srgb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월에도 계속된다 </a:t>
              </a:r>
              <a:r>
                <a:rPr lang="en-US" altLang="ko-KR" sz="2400" dirty="0">
                  <a:solidFill>
                    <a:srgbClr val="FFC000">
                      <a:lumMod val="20000"/>
                      <a:lumOff val="80000"/>
                    </a:srgb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! </a:t>
              </a:r>
              <a:r>
                <a:rPr lang="ko-KR" altLang="en-US" sz="2400" dirty="0" err="1">
                  <a:solidFill>
                    <a:srgbClr val="FFC000">
                      <a:lumMod val="20000"/>
                      <a:lumOff val="80000"/>
                    </a:srgb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전이암</a:t>
              </a:r>
              <a:r>
                <a:rPr lang="ko-KR" altLang="en-US" sz="2400" dirty="0">
                  <a:solidFill>
                    <a:srgbClr val="FFC000">
                      <a:lumMod val="20000"/>
                      <a:lumOff val="80000"/>
                    </a:srgb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</a:t>
              </a:r>
              <a:r>
                <a:rPr lang="en-US" altLang="ko-KR" sz="2400" dirty="0">
                  <a:solidFill>
                    <a:srgbClr val="FFC000">
                      <a:lumMod val="20000"/>
                      <a:lumOff val="80000"/>
                    </a:srgb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‘</a:t>
              </a:r>
              <a:r>
                <a:rPr lang="ko-KR" altLang="en-US" sz="2400" dirty="0">
                  <a:solidFill>
                    <a:srgbClr val="FFC000">
                      <a:lumMod val="20000"/>
                      <a:lumOff val="80000"/>
                    </a:srgb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종신</a:t>
              </a:r>
              <a:r>
                <a:rPr lang="en-US" altLang="ko-KR" sz="2400" dirty="0">
                  <a:solidFill>
                    <a:srgbClr val="FFC000">
                      <a:lumMod val="20000"/>
                      <a:lumOff val="80000"/>
                    </a:srgb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’</a:t>
              </a:r>
              <a:r>
                <a:rPr lang="ko-KR" altLang="en-US" sz="2400" dirty="0">
                  <a:solidFill>
                    <a:srgbClr val="FFC000">
                      <a:lumMod val="20000"/>
                      <a:lumOff val="80000"/>
                    </a:srgbClr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생활비</a:t>
              </a:r>
              <a:endPara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9B2FB213-D5DE-4736-8145-F7A827792867}"/>
                </a:ext>
              </a:extLst>
            </p:cNvPr>
            <p:cNvSpPr txBox="1"/>
            <p:nvPr/>
          </p:nvSpPr>
          <p:spPr>
            <a:xfrm>
              <a:off x="2378605" y="1813235"/>
              <a:ext cx="1502882" cy="8021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3</a:t>
              </a:r>
              <a:r>
                <a:rPr lang="en-US" altLang="ko-KR" sz="32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6</a:t>
              </a:r>
              <a:r>
                <a:rPr lang="ko-KR" altLang="en-US" sz="32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회 </a:t>
              </a:r>
              <a:r>
                <a:rPr lang="ko-KR" altLang="en-US" sz="32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확정지급</a:t>
              </a:r>
              <a:endPara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E986690-6005-4086-A700-EFBDE69ACCB4}"/>
                </a:ext>
              </a:extLst>
            </p:cNvPr>
            <p:cNvSpPr txBox="1"/>
            <p:nvPr/>
          </p:nvSpPr>
          <p:spPr>
            <a:xfrm>
              <a:off x="4204941" y="1593410"/>
              <a:ext cx="1818487" cy="1099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10</a:t>
              </a:r>
              <a:r>
                <a:rPr lang="ko-KR" altLang="en-US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년 </a:t>
              </a:r>
              <a:r>
                <a:rPr lang="en-US" altLang="ko-KR" sz="2800" dirty="0">
                  <a:solidFill>
                    <a:srgbClr val="FFFF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100%</a:t>
              </a:r>
            </a:p>
            <a:p>
              <a:pPr marL="0" marR="0" lvl="0" indent="0" algn="ctr" defTabSz="18288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이후 </a:t>
              </a:r>
              <a:r>
                <a:rPr kumimoji="0" lang="en-US" altLang="ko-KR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50% </a:t>
              </a:r>
              <a:r>
                <a:rPr kumimoji="0" lang="ko-KR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종신보장</a:t>
              </a:r>
              <a:endParaRPr kumimoji="0" lang="en-US" altLang="ko-KR" sz="28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</p:grpSp>
      <p:sp>
        <p:nvSpPr>
          <p:cNvPr id="146" name="TextBox 145">
            <a:extLst>
              <a:ext uri="{FF2B5EF4-FFF2-40B4-BE49-F238E27FC236}">
                <a16:creationId xmlns:a16="http://schemas.microsoft.com/office/drawing/2014/main" id="{A4116D57-DF52-4E2C-BF86-F46D0D240855}"/>
              </a:ext>
            </a:extLst>
          </p:cNvPr>
          <p:cNvSpPr txBox="1"/>
          <p:nvPr/>
        </p:nvSpPr>
        <p:spPr>
          <a:xfrm>
            <a:off x="8492299" y="5098651"/>
            <a:ext cx="3322241" cy="15246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남녀</a:t>
            </a:r>
            <a:r>
              <a:rPr lang="en-US" altLang="ko-KR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,</a:t>
            </a:r>
            <a:r>
              <a:rPr lang="ko-KR" altLang="en-US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연령불문</a:t>
            </a:r>
            <a:endParaRPr lang="en-US" altLang="ko-KR" sz="2800" dirty="0"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6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100</a:t>
            </a:r>
            <a:r>
              <a:rPr lang="ko-KR" altLang="en-US" sz="6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만</a:t>
            </a:r>
            <a:endParaRPr kumimoji="0" lang="en-US" altLang="ko-KR" sz="6000" b="0" i="0" u="none" strike="noStrike" cap="none" spc="0" normalizeH="0" baseline="0" dirty="0">
              <a:ln>
                <a:noFill/>
              </a:ln>
              <a:solidFill>
                <a:srgbClr val="FF3399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FF437B8-73E5-4790-A94D-DE1C70366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4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89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17668329-FDE4-452B-954F-43DB8C324E00}"/>
              </a:ext>
            </a:extLst>
          </p:cNvPr>
          <p:cNvSpPr txBox="1"/>
          <p:nvPr/>
        </p:nvSpPr>
        <p:spPr>
          <a:xfrm>
            <a:off x="886599" y="730613"/>
            <a:ext cx="10418802" cy="1070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중입자</a:t>
            </a:r>
            <a:r>
              <a:rPr lang="ko-KR" altLang="en-US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 최초 </a:t>
            </a:r>
            <a:r>
              <a:rPr lang="en-US" altLang="ko-KR" sz="3200" b="1" dirty="0">
                <a:solidFill>
                  <a:srgbClr val="7030A0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1</a:t>
            </a:r>
            <a:r>
              <a:rPr lang="ko-KR" altLang="en-US" sz="3200" b="1" dirty="0">
                <a:solidFill>
                  <a:srgbClr val="7030A0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억</a:t>
            </a:r>
            <a:r>
              <a:rPr lang="en-US" altLang="ko-KR" sz="3200" b="1" dirty="0">
                <a:solidFill>
                  <a:srgbClr val="7030A0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4</a:t>
            </a:r>
            <a:r>
              <a:rPr lang="ko-KR" altLang="en-US" sz="3200" b="1" dirty="0">
                <a:solidFill>
                  <a:srgbClr val="7030A0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천만 </a:t>
            </a:r>
            <a:r>
              <a:rPr lang="en-US" altLang="ko-KR" sz="3200" b="1" dirty="0">
                <a:solidFill>
                  <a:srgbClr val="7030A0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+ </a:t>
            </a:r>
            <a:r>
              <a:rPr lang="ko-KR" altLang="en-US" sz="3200" b="1" dirty="0">
                <a:solidFill>
                  <a:srgbClr val="7030A0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비급여치료 </a:t>
            </a:r>
            <a:r>
              <a:rPr lang="ko-KR" altLang="en-US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가성비 </a:t>
            </a:r>
            <a:r>
              <a:rPr lang="en-US" altLang="ko-KR" sz="3200" b="1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PLAN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AC1DE877-03FB-422C-ADE6-B80930F090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88052"/>
              </p:ext>
            </p:extLst>
          </p:nvPr>
        </p:nvGraphicFramePr>
        <p:xfrm>
          <a:off x="516386" y="1400768"/>
          <a:ext cx="6502161" cy="51205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14890">
                  <a:extLst>
                    <a:ext uri="{9D8B030D-6E8A-4147-A177-3AD203B41FA5}">
                      <a16:colId xmlns:a16="http://schemas.microsoft.com/office/drawing/2014/main" val="4255625731"/>
                    </a:ext>
                  </a:extLst>
                </a:gridCol>
                <a:gridCol w="3172334">
                  <a:extLst>
                    <a:ext uri="{9D8B030D-6E8A-4147-A177-3AD203B41FA5}">
                      <a16:colId xmlns:a16="http://schemas.microsoft.com/office/drawing/2014/main" val="3840590272"/>
                    </a:ext>
                  </a:extLst>
                </a:gridCol>
                <a:gridCol w="1214937">
                  <a:extLst>
                    <a:ext uri="{9D8B030D-6E8A-4147-A177-3AD203B41FA5}">
                      <a16:colId xmlns:a16="http://schemas.microsoft.com/office/drawing/2014/main" val="3689248501"/>
                    </a:ext>
                  </a:extLst>
                </a:gridCol>
              </a:tblGrid>
              <a:tr h="72766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u="none" strike="noStrike" spc="-15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구분</a:t>
                      </a:r>
                      <a:endParaRPr lang="ko-KR" altLang="en-US" sz="1500" b="0" i="0" u="none" strike="noStrike" spc="-15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u="none" strike="noStrike" spc="-15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가입담보</a:t>
                      </a:r>
                      <a:endParaRPr lang="ko-KR" altLang="en-US" sz="1500" b="0" i="0" u="none" strike="noStrike" spc="-15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u="none" strike="noStrike" spc="-15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보장금액</a:t>
                      </a:r>
                      <a:endParaRPr lang="ko-KR" altLang="en-US" sz="1500" b="0" i="0" u="none" strike="noStrike" spc="-15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4035794"/>
                  </a:ext>
                </a:extLst>
              </a:tr>
              <a:tr h="72766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spc="-150" dirty="0" err="1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중입자</a:t>
                      </a:r>
                      <a:r>
                        <a:rPr lang="ko-KR" altLang="en-US" sz="1500" u="none" strike="noStrike" spc="-15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 </a:t>
                      </a:r>
                      <a:r>
                        <a:rPr lang="en-US" altLang="ko-KR" sz="180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5</a:t>
                      </a:r>
                      <a:r>
                        <a:rPr lang="ko-KR" altLang="en-US" sz="180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천</a:t>
                      </a:r>
                      <a:endParaRPr lang="ko-KR" altLang="en-US" sz="1500" b="0" i="0" u="none" strike="noStrike" spc="-150" dirty="0">
                        <a:solidFill>
                          <a:srgbClr val="FF3399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u="none" strike="noStrike" spc="-150" dirty="0" err="1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항암방사선중입자치료비</a:t>
                      </a:r>
                      <a:endParaRPr lang="ko-KR" altLang="en-US" sz="1500" b="0" i="0" u="none" strike="noStrike" spc="-15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5</a:t>
                      </a:r>
                      <a:r>
                        <a:rPr lang="ko-KR" altLang="en-US" sz="150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천</a:t>
                      </a:r>
                      <a:endParaRPr lang="ko-KR" altLang="en-US" sz="1500" b="0" i="0" u="none" strike="noStrike" spc="-150" dirty="0">
                        <a:solidFill>
                          <a:srgbClr val="FF3399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/>
                </a:tc>
                <a:extLst>
                  <a:ext uri="{0D108BD9-81ED-4DB2-BD59-A6C34878D82A}">
                    <a16:rowId xmlns:a16="http://schemas.microsoft.com/office/drawing/2014/main" val="2446998030"/>
                  </a:ext>
                </a:extLst>
              </a:tr>
              <a:tr h="7276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spc="-15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항암방사선 </a:t>
                      </a:r>
                      <a:r>
                        <a:rPr lang="en-US" altLang="ko-KR" sz="180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7</a:t>
                      </a:r>
                      <a:r>
                        <a:rPr lang="ko-KR" altLang="en-US" sz="180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천</a:t>
                      </a:r>
                      <a:endParaRPr lang="ko-KR" altLang="en-US" sz="1600" b="0" i="0" u="none" strike="noStrike" spc="-150" dirty="0">
                        <a:solidFill>
                          <a:srgbClr val="FF3399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00584" marR="100584" marT="50292" marB="502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u="none" strike="noStrike" spc="-15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항암방사선치료비</a:t>
                      </a:r>
                      <a:endParaRPr lang="ko-KR" altLang="en-US" sz="1500" b="0" i="0" u="none" strike="noStrike" spc="-15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7</a:t>
                      </a:r>
                      <a:r>
                        <a:rPr lang="ko-KR" altLang="en-US" sz="150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천</a:t>
                      </a:r>
                      <a:endParaRPr lang="ko-KR" altLang="en-US" sz="1500" b="0" i="0" u="none" strike="noStrike" spc="-150" dirty="0">
                        <a:solidFill>
                          <a:srgbClr val="FF3399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/>
                </a:tc>
                <a:extLst>
                  <a:ext uri="{0D108BD9-81ED-4DB2-BD59-A6C34878D82A}">
                    <a16:rowId xmlns:a16="http://schemas.microsoft.com/office/drawing/2014/main" val="2272958131"/>
                  </a:ext>
                </a:extLst>
              </a:tr>
              <a:tr h="7276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u="none" strike="noStrike" spc="-150" dirty="0">
                          <a:solidFill>
                            <a:schemeClr val="bg1">
                              <a:lumMod val="25000"/>
                              <a:lumOff val="75000"/>
                            </a:schemeClr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항암약물치료비</a:t>
                      </a:r>
                      <a:endParaRPr lang="ko-KR" altLang="en-US" sz="1500" b="0" i="0" u="none" strike="noStrike" spc="-150" dirty="0">
                        <a:solidFill>
                          <a:schemeClr val="bg1">
                            <a:lumMod val="25000"/>
                            <a:lumOff val="75000"/>
                          </a:schemeClr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u="none" strike="noStrike" spc="-150" dirty="0">
                          <a:solidFill>
                            <a:schemeClr val="bg1">
                              <a:lumMod val="25000"/>
                              <a:lumOff val="75000"/>
                            </a:schemeClr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</a:t>
                      </a:r>
                      <a:r>
                        <a:rPr lang="ko-KR" altLang="en-US" sz="1500" u="none" strike="noStrike" spc="-150" dirty="0">
                          <a:solidFill>
                            <a:schemeClr val="bg1">
                              <a:lumMod val="25000"/>
                              <a:lumOff val="75000"/>
                            </a:schemeClr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백만</a:t>
                      </a:r>
                      <a:endParaRPr lang="ko-KR" altLang="en-US" sz="1500" b="0" i="0" u="none" strike="noStrike" spc="-150" dirty="0">
                        <a:solidFill>
                          <a:schemeClr val="bg1">
                            <a:lumMod val="25000"/>
                            <a:lumOff val="75000"/>
                          </a:schemeClr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/>
                </a:tc>
                <a:extLst>
                  <a:ext uri="{0D108BD9-81ED-4DB2-BD59-A6C34878D82A}">
                    <a16:rowId xmlns:a16="http://schemas.microsoft.com/office/drawing/2014/main" val="368341756"/>
                  </a:ext>
                </a:extLst>
              </a:tr>
              <a:tr h="63708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하이클래스 암주요치료비 </a:t>
                      </a:r>
                      <a:r>
                        <a:rPr lang="en-US" altLang="ko-KR" sz="18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2</a:t>
                      </a:r>
                      <a:r>
                        <a:rPr lang="ko-KR" altLang="en-US" sz="18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천</a:t>
                      </a:r>
                    </a:p>
                  </a:txBody>
                  <a:tcPr marL="100584" marR="100584" marT="50292" marB="502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spc="-15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하이클래스 암주요치료비</a:t>
                      </a:r>
                    </a:p>
                  </a:txBody>
                  <a:tcPr marL="16876" marR="16876" marT="139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2</a:t>
                      </a:r>
                      <a:r>
                        <a:rPr lang="ko-KR" altLang="en-US" sz="15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천</a:t>
                      </a:r>
                      <a:endParaRPr lang="en-US" altLang="ko-KR" sz="1500" b="0" i="0" u="none" strike="noStrike" spc="-150" dirty="0">
                        <a:solidFill>
                          <a:srgbClr val="FF3399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/>
                </a:tc>
                <a:extLst>
                  <a:ext uri="{0D108BD9-81ED-4DB2-BD59-A6C34878D82A}">
                    <a16:rowId xmlns:a16="http://schemas.microsoft.com/office/drawing/2014/main" val="1156900942"/>
                  </a:ext>
                </a:extLst>
              </a:tr>
              <a:tr h="63708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하이클래스</a:t>
                      </a:r>
                      <a:endParaRPr lang="en-US" altLang="ko-KR" sz="1800" b="0" i="0" u="none" strike="noStrike" spc="-150" dirty="0">
                        <a:solidFill>
                          <a:schemeClr val="bg1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8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항암약물치료비</a:t>
                      </a:r>
                      <a:r>
                        <a:rPr lang="ko-KR" altLang="en-US" sz="18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 </a:t>
                      </a:r>
                      <a:r>
                        <a:rPr lang="en-US" altLang="ko-KR" sz="18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2</a:t>
                      </a:r>
                      <a:r>
                        <a:rPr lang="ko-KR" altLang="en-US" sz="18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천</a:t>
                      </a:r>
                    </a:p>
                  </a:txBody>
                  <a:tcPr marL="100584" marR="100584" marT="50292" marB="502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하이클래스 항암약물치료비</a:t>
                      </a:r>
                    </a:p>
                  </a:txBody>
                  <a:tcPr marL="16876" marR="16876" marT="139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</a:t>
                      </a:r>
                      <a:r>
                        <a:rPr lang="ko-KR" altLang="en-US" sz="15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천</a:t>
                      </a:r>
                      <a:endParaRPr lang="en-US" altLang="ko-KR" sz="1500" b="0" i="0" u="none" strike="noStrike" spc="-150" dirty="0">
                        <a:solidFill>
                          <a:srgbClr val="FF3399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/>
                </a:tc>
                <a:extLst>
                  <a:ext uri="{0D108BD9-81ED-4DB2-BD59-A6C34878D82A}">
                    <a16:rowId xmlns:a16="http://schemas.microsoft.com/office/drawing/2014/main" val="1398049702"/>
                  </a:ext>
                </a:extLst>
              </a:tr>
              <a:tr h="78137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하이클래스</a:t>
                      </a:r>
                      <a:endParaRPr lang="en-US" altLang="ko-KR" sz="1800" b="0" i="0" u="none" strike="noStrike" spc="-150" dirty="0">
                        <a:solidFill>
                          <a:schemeClr val="bg1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800" b="0" i="0" u="none" strike="noStrike" spc="-150" dirty="0" err="1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표적항암약물치료비</a:t>
                      </a:r>
                      <a:r>
                        <a:rPr lang="ko-KR" altLang="en-US" sz="18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 </a:t>
                      </a:r>
                      <a:r>
                        <a:rPr lang="en-US" altLang="ko-KR" sz="18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</a:t>
                      </a:r>
                      <a:r>
                        <a:rPr lang="ko-KR" altLang="en-US" sz="18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억</a:t>
                      </a:r>
                    </a:p>
                  </a:txBody>
                  <a:tcPr marL="100584" marR="100584" marT="50292" marB="502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하이클래스 </a:t>
                      </a:r>
                      <a:r>
                        <a:rPr lang="ko-KR" altLang="en-US" sz="1500" b="0" i="0" u="none" strike="noStrike" spc="-150" dirty="0" err="1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표적항암약물치료비</a:t>
                      </a:r>
                      <a:endParaRPr lang="ko-KR" altLang="en-US" sz="1500" b="0" i="0" u="none" strike="noStrike" spc="-150" dirty="0">
                        <a:solidFill>
                          <a:schemeClr val="bg1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</a:t>
                      </a:r>
                      <a:r>
                        <a:rPr lang="ko-KR" altLang="en-US" sz="1500" b="0" i="0" u="none" strike="noStrike" spc="-15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억</a:t>
                      </a:r>
                      <a:endParaRPr lang="en-US" altLang="ko-KR" sz="1500" b="0" i="0" u="none" strike="noStrike" spc="-150" dirty="0">
                        <a:solidFill>
                          <a:srgbClr val="FF3399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6876" marR="16876" marT="13947" marB="0" anchor="ctr"/>
                </a:tc>
                <a:extLst>
                  <a:ext uri="{0D108BD9-81ED-4DB2-BD59-A6C34878D82A}">
                    <a16:rowId xmlns:a16="http://schemas.microsoft.com/office/drawing/2014/main" val="1655295109"/>
                  </a:ext>
                </a:extLst>
              </a:tr>
            </a:tbl>
          </a:graphicData>
        </a:graphic>
      </p:graphicFrame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5F597B18-6375-412B-97CE-0E65761A98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993499"/>
              </p:ext>
            </p:extLst>
          </p:nvPr>
        </p:nvGraphicFramePr>
        <p:xfrm>
          <a:off x="7394853" y="1395267"/>
          <a:ext cx="4441064" cy="15268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44498">
                  <a:extLst>
                    <a:ext uri="{9D8B030D-6E8A-4147-A177-3AD203B41FA5}">
                      <a16:colId xmlns:a16="http://schemas.microsoft.com/office/drawing/2014/main" val="932800670"/>
                    </a:ext>
                  </a:extLst>
                </a:gridCol>
                <a:gridCol w="1498283">
                  <a:extLst>
                    <a:ext uri="{9D8B030D-6E8A-4147-A177-3AD203B41FA5}">
                      <a16:colId xmlns:a16="http://schemas.microsoft.com/office/drawing/2014/main" val="3952182072"/>
                    </a:ext>
                  </a:extLst>
                </a:gridCol>
                <a:gridCol w="1498283">
                  <a:extLst>
                    <a:ext uri="{9D8B030D-6E8A-4147-A177-3AD203B41FA5}">
                      <a16:colId xmlns:a16="http://schemas.microsoft.com/office/drawing/2014/main" val="4158582411"/>
                    </a:ext>
                  </a:extLst>
                </a:gridCol>
              </a:tblGrid>
              <a:tr h="51157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다사랑통합보험</a:t>
                      </a:r>
                      <a:endParaRPr lang="en-US" altLang="ko-KR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9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(20</a:t>
                      </a:r>
                      <a:r>
                        <a:rPr lang="ko-KR" altLang="en-US" sz="9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년만기</a:t>
                      </a:r>
                      <a:r>
                        <a:rPr lang="en-US" altLang="ko-KR" sz="9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.</a:t>
                      </a:r>
                      <a:r>
                        <a:rPr lang="ko-KR" altLang="en-US" sz="9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전기납</a:t>
                      </a:r>
                      <a:r>
                        <a:rPr lang="en-US" altLang="ko-KR" sz="9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)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50</a:t>
                      </a:r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세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60</a:t>
                      </a:r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세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914365"/>
                  </a:ext>
                </a:extLst>
              </a:tr>
              <a:tr h="5076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남자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32,573</a:t>
                      </a:r>
                    </a:p>
                  </a:txBody>
                  <a:tcPr marL="11526" marR="11526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59,009</a:t>
                      </a:r>
                    </a:p>
                  </a:txBody>
                  <a:tcPr marL="11526" marR="11526" marT="10478" marB="0" anchor="ctr"/>
                </a:tc>
                <a:extLst>
                  <a:ext uri="{0D108BD9-81ED-4DB2-BD59-A6C34878D82A}">
                    <a16:rowId xmlns:a16="http://schemas.microsoft.com/office/drawing/2014/main" val="381148742"/>
                  </a:ext>
                </a:extLst>
              </a:tr>
              <a:tr h="5076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여자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31.062</a:t>
                      </a:r>
                    </a:p>
                  </a:txBody>
                  <a:tcPr marL="11526" marR="11526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38.242</a:t>
                      </a:r>
                    </a:p>
                  </a:txBody>
                  <a:tcPr marL="11526" marR="11526" marT="10478" marB="0" anchor="ctr"/>
                </a:tc>
                <a:extLst>
                  <a:ext uri="{0D108BD9-81ED-4DB2-BD59-A6C34878D82A}">
                    <a16:rowId xmlns:a16="http://schemas.microsoft.com/office/drawing/2014/main" val="2366488695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2258ADCB-5B39-4D5E-B334-75543F1F5FCD}"/>
              </a:ext>
            </a:extLst>
          </p:cNvPr>
          <p:cNvSpPr txBox="1"/>
          <p:nvPr/>
        </p:nvSpPr>
        <p:spPr>
          <a:xfrm>
            <a:off x="7362227" y="1166015"/>
            <a:ext cx="1871095" cy="293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주계약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 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100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만 포함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. 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납입면제미적용형</a:t>
            </a:r>
            <a:endParaRPr kumimoji="0" lang="ko-KR" altLang="en-US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12" name="치매…">
            <a:extLst>
              <a:ext uri="{FF2B5EF4-FFF2-40B4-BE49-F238E27FC236}">
                <a16:creationId xmlns:a16="http://schemas.microsoft.com/office/drawing/2014/main" id="{309532AB-D1FA-4DAF-9EFD-196297E553EF}"/>
              </a:ext>
            </a:extLst>
          </p:cNvPr>
          <p:cNvSpPr txBox="1"/>
          <p:nvPr/>
        </p:nvSpPr>
        <p:spPr>
          <a:xfrm>
            <a:off x="190654" y="127747"/>
            <a:ext cx="4938207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항암중입자방사선치료비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추천플랜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7E61B8F3-7E6A-40AB-8FFB-10CCCBB968DD}"/>
              </a:ext>
            </a:extLst>
          </p:cNvPr>
          <p:cNvSpPr/>
          <p:nvPr/>
        </p:nvSpPr>
        <p:spPr>
          <a:xfrm>
            <a:off x="5497158" y="3861997"/>
            <a:ext cx="598842" cy="204395"/>
          </a:xfrm>
          <a:prstGeom prst="roundRect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200" spc="-3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최소가입</a:t>
            </a:r>
          </a:p>
        </p:txBody>
      </p:sp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A6116929-C28F-41F1-AB48-8EB9DB4A0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254438"/>
              </p:ext>
            </p:extLst>
          </p:nvPr>
        </p:nvGraphicFramePr>
        <p:xfrm>
          <a:off x="7394853" y="3118152"/>
          <a:ext cx="4441064" cy="15268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44498">
                  <a:extLst>
                    <a:ext uri="{9D8B030D-6E8A-4147-A177-3AD203B41FA5}">
                      <a16:colId xmlns:a16="http://schemas.microsoft.com/office/drawing/2014/main" val="932800670"/>
                    </a:ext>
                  </a:extLst>
                </a:gridCol>
                <a:gridCol w="1498283">
                  <a:extLst>
                    <a:ext uri="{9D8B030D-6E8A-4147-A177-3AD203B41FA5}">
                      <a16:colId xmlns:a16="http://schemas.microsoft.com/office/drawing/2014/main" val="3952182072"/>
                    </a:ext>
                  </a:extLst>
                </a:gridCol>
                <a:gridCol w="1498283">
                  <a:extLst>
                    <a:ext uri="{9D8B030D-6E8A-4147-A177-3AD203B41FA5}">
                      <a16:colId xmlns:a16="http://schemas.microsoft.com/office/drawing/2014/main" val="4158582411"/>
                    </a:ext>
                  </a:extLst>
                </a:gridCol>
              </a:tblGrid>
              <a:tr h="5115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3.10.5</a:t>
                      </a:r>
                    </a:p>
                    <a:p>
                      <a:pPr algn="ctr" fontAlgn="ctr"/>
                      <a:r>
                        <a:rPr lang="en-US" altLang="ko-KR" sz="9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(20</a:t>
                      </a:r>
                      <a:r>
                        <a:rPr lang="ko-KR" altLang="en-US" sz="9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년만기</a:t>
                      </a:r>
                      <a:r>
                        <a:rPr lang="en-US" altLang="ko-KR" sz="9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.</a:t>
                      </a:r>
                      <a:r>
                        <a:rPr lang="ko-KR" altLang="en-US" sz="9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전기납</a:t>
                      </a:r>
                      <a:r>
                        <a:rPr lang="en-US" altLang="ko-KR" sz="9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)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50</a:t>
                      </a:r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세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60</a:t>
                      </a:r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세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914365"/>
                  </a:ext>
                </a:extLst>
              </a:tr>
              <a:tr h="5076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남자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37,438</a:t>
                      </a:r>
                    </a:p>
                  </a:txBody>
                  <a:tcPr marL="11526" marR="11526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spc="0" dirty="0">
                          <a:solidFill>
                            <a:schemeClr val="bg1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69,808</a:t>
                      </a:r>
                    </a:p>
                  </a:txBody>
                  <a:tcPr marL="11526" marR="11526" marT="10478" marB="0" anchor="ctr"/>
                </a:tc>
                <a:extLst>
                  <a:ext uri="{0D108BD9-81ED-4DB2-BD59-A6C34878D82A}">
                    <a16:rowId xmlns:a16="http://schemas.microsoft.com/office/drawing/2014/main" val="381148742"/>
                  </a:ext>
                </a:extLst>
              </a:tr>
              <a:tr h="5076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여자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35,167</a:t>
                      </a:r>
                    </a:p>
                  </a:txBody>
                  <a:tcPr marL="11526" marR="11526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43,769</a:t>
                      </a:r>
                    </a:p>
                  </a:txBody>
                  <a:tcPr marL="11526" marR="11526" marT="10478" marB="0" anchor="ctr"/>
                </a:tc>
                <a:extLst>
                  <a:ext uri="{0D108BD9-81ED-4DB2-BD59-A6C34878D82A}">
                    <a16:rowId xmlns:a16="http://schemas.microsoft.com/office/drawing/2014/main" val="2366488695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955B17B9-D731-42B9-8D9C-FD3EA788FB70}"/>
              </a:ext>
            </a:extLst>
          </p:cNvPr>
          <p:cNvSpPr txBox="1"/>
          <p:nvPr/>
        </p:nvSpPr>
        <p:spPr>
          <a:xfrm>
            <a:off x="7362227" y="2888900"/>
            <a:ext cx="1871095" cy="293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주계약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 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100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만 포함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. 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납입면제미적용형</a:t>
            </a:r>
            <a:endParaRPr kumimoji="0" lang="ko-KR" altLang="en-US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EF44A5DE-1EBB-439E-9BA3-E200FF8B6D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936936"/>
              </p:ext>
            </p:extLst>
          </p:nvPr>
        </p:nvGraphicFramePr>
        <p:xfrm>
          <a:off x="7394853" y="4840152"/>
          <a:ext cx="4441064" cy="152680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44498">
                  <a:extLst>
                    <a:ext uri="{9D8B030D-6E8A-4147-A177-3AD203B41FA5}">
                      <a16:colId xmlns:a16="http://schemas.microsoft.com/office/drawing/2014/main" val="932800670"/>
                    </a:ext>
                  </a:extLst>
                </a:gridCol>
                <a:gridCol w="1498283">
                  <a:extLst>
                    <a:ext uri="{9D8B030D-6E8A-4147-A177-3AD203B41FA5}">
                      <a16:colId xmlns:a16="http://schemas.microsoft.com/office/drawing/2014/main" val="3952182072"/>
                    </a:ext>
                  </a:extLst>
                </a:gridCol>
                <a:gridCol w="1498283">
                  <a:extLst>
                    <a:ext uri="{9D8B030D-6E8A-4147-A177-3AD203B41FA5}">
                      <a16:colId xmlns:a16="http://schemas.microsoft.com/office/drawing/2014/main" val="4158582411"/>
                    </a:ext>
                  </a:extLst>
                </a:gridCol>
              </a:tblGrid>
              <a:tr h="5115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1540_10</a:t>
                      </a:r>
                      <a:r>
                        <a:rPr lang="ko-KR" altLang="en-US" sz="1200" b="0" i="0" u="none" strike="noStrike" spc="0" dirty="0" err="1">
                          <a:solidFill>
                            <a:srgbClr val="00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년고지형</a:t>
                      </a:r>
                      <a:endParaRPr lang="en-US" altLang="ko-KR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30</a:t>
                      </a:r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세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40</a:t>
                      </a:r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세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914365"/>
                  </a:ext>
                </a:extLst>
              </a:tr>
              <a:tr h="5076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남자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21.739</a:t>
                      </a:r>
                    </a:p>
                  </a:txBody>
                  <a:tcPr marL="11526" marR="11526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29.396</a:t>
                      </a:r>
                    </a:p>
                  </a:txBody>
                  <a:tcPr marL="11526" marR="11526" marT="10478" marB="0" anchor="ctr"/>
                </a:tc>
                <a:extLst>
                  <a:ext uri="{0D108BD9-81ED-4DB2-BD59-A6C34878D82A}">
                    <a16:rowId xmlns:a16="http://schemas.microsoft.com/office/drawing/2014/main" val="381148742"/>
                  </a:ext>
                </a:extLst>
              </a:tr>
              <a:tr h="5076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spc="0" dirty="0"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여자</a:t>
                      </a:r>
                      <a:endParaRPr lang="ko-KR" altLang="en-US" sz="1200" b="0" i="0" u="none" strike="noStrike" spc="0" dirty="0">
                        <a:solidFill>
                          <a:srgbClr val="00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11526" marR="11526" marT="10478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34.904</a:t>
                      </a:r>
                    </a:p>
                  </a:txBody>
                  <a:tcPr marL="11526" marR="11526" marT="10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spc="0" dirty="0">
                          <a:solidFill>
                            <a:srgbClr val="FF3399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42.846</a:t>
                      </a:r>
                    </a:p>
                  </a:txBody>
                  <a:tcPr marL="11526" marR="11526" marT="10478" marB="0" anchor="ctr"/>
                </a:tc>
                <a:extLst>
                  <a:ext uri="{0D108BD9-81ED-4DB2-BD59-A6C34878D82A}">
                    <a16:rowId xmlns:a16="http://schemas.microsoft.com/office/drawing/2014/main" val="2366488695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1EA49067-3F12-40F2-8792-044403A01EB3}"/>
              </a:ext>
            </a:extLst>
          </p:cNvPr>
          <p:cNvSpPr txBox="1"/>
          <p:nvPr/>
        </p:nvSpPr>
        <p:spPr>
          <a:xfrm>
            <a:off x="7362227" y="4610900"/>
            <a:ext cx="1871095" cy="293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주계약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 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100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만 포함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. 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납입면제강화형</a:t>
            </a:r>
            <a:endParaRPr kumimoji="0" lang="ko-KR" altLang="en-US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AEDA0BE-8B0E-4A04-809C-18EEA8DFAF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40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48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>
            <a:extLst>
              <a:ext uri="{FF2B5EF4-FFF2-40B4-BE49-F238E27FC236}">
                <a16:creationId xmlns:a16="http://schemas.microsoft.com/office/drawing/2014/main" id="{1E3DCB9C-7E11-433D-8D16-9B23FD47B4AF}"/>
              </a:ext>
            </a:extLst>
          </p:cNvPr>
          <p:cNvGrpSpPr/>
          <p:nvPr/>
        </p:nvGrpSpPr>
        <p:grpSpPr>
          <a:xfrm>
            <a:off x="252064" y="1607468"/>
            <a:ext cx="11687872" cy="3182791"/>
            <a:chOff x="252064" y="1645384"/>
            <a:chExt cx="11687872" cy="318279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543515C-F01C-455E-AEE6-3A9E86DC7783}"/>
                </a:ext>
              </a:extLst>
            </p:cNvPr>
            <p:cNvSpPr txBox="1"/>
            <p:nvPr/>
          </p:nvSpPr>
          <p:spPr>
            <a:xfrm>
              <a:off x="3179119" y="1673018"/>
              <a:ext cx="5833763" cy="5407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1101" tIns="21101" rIns="21101" bIns="21101" numCol="1" spcCol="38100" rtlCol="0" anchor="ctr">
              <a:noAutofit/>
            </a:bodyPr>
            <a:lstStyle/>
            <a:p>
              <a:pPr algn="ctr" defTabSz="457200">
                <a:defRPr/>
              </a:pPr>
              <a:r>
                <a:rPr lang="ko-KR" altLang="en-US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가장 </a:t>
              </a:r>
              <a:r>
                <a:rPr lang="ko-KR" altLang="en-US" sz="2000" dirty="0" err="1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핫한</a:t>
              </a:r>
              <a:r>
                <a:rPr lang="ko-KR" altLang="en-US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 치매보험 신규특약 </a:t>
              </a:r>
              <a:r>
                <a:rPr lang="en-US" altLang="ko-KR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!</a:t>
              </a:r>
              <a:r>
                <a:rPr lang="ko-KR" altLang="en-US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 매월</a:t>
              </a:r>
              <a:r>
                <a:rPr lang="en-US" altLang="ko-KR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.</a:t>
              </a:r>
              <a:r>
                <a:rPr lang="ko-KR" altLang="en-US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종신보장 </a:t>
              </a:r>
              <a:r>
                <a:rPr lang="en-US" altLang="ko-KR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!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2064" y="2628686"/>
              <a:ext cx="11687872" cy="9162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457200">
                <a:defRPr/>
              </a:pPr>
              <a:r>
                <a:rPr lang="ko-KR" altLang="en-US" sz="5400" dirty="0">
                  <a:solidFill>
                    <a:srgbClr val="FF3399"/>
                  </a:solidFill>
                  <a:latin typeface="SB 어그로OTF Bold" panose="02020503020101020101" pitchFamily="18" charset="-127"/>
                  <a:ea typeface="SB 어그로OTF Bold" panose="02020503020101020101" pitchFamily="18" charset="-127"/>
                  <a:cs typeface="Helvetica"/>
                </a:rPr>
                <a:t>복합재가급여</a:t>
              </a:r>
              <a:endParaRPr lang="en-US" altLang="ko-KR" sz="5400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  <a:cs typeface="Helvetica"/>
              </a:endParaRPr>
            </a:p>
          </p:txBody>
        </p: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566C61CB-9486-496E-9032-23FDFFAA14E5}"/>
                </a:ext>
              </a:extLst>
            </p:cNvPr>
            <p:cNvGrpSpPr/>
            <p:nvPr/>
          </p:nvGrpSpPr>
          <p:grpSpPr>
            <a:xfrm>
              <a:off x="3179119" y="1645384"/>
              <a:ext cx="5833763" cy="547825"/>
              <a:chOff x="3179119" y="2044556"/>
              <a:chExt cx="5833763" cy="547825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id="{2CD96892-0DD1-4226-9DAF-3A587CFFE28A}"/>
                  </a:ext>
                </a:extLst>
              </p:cNvPr>
              <p:cNvCxnSpPr/>
              <p:nvPr/>
            </p:nvCxnSpPr>
            <p:spPr>
              <a:xfrm>
                <a:off x="3179119" y="2044556"/>
                <a:ext cx="5833763" cy="0"/>
              </a:xfrm>
              <a:prstGeom prst="line">
                <a:avLst/>
              </a:prstGeom>
              <a:noFill/>
              <a:ln w="28575" cap="flat">
                <a:solidFill>
                  <a:srgbClr val="002060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9" name="직선 연결선 8">
                <a:extLst>
                  <a:ext uri="{FF2B5EF4-FFF2-40B4-BE49-F238E27FC236}">
                    <a16:creationId xmlns:a16="http://schemas.microsoft.com/office/drawing/2014/main" id="{5008C943-8B06-43E3-B24F-4DB95A881C09}"/>
                  </a:ext>
                </a:extLst>
              </p:cNvPr>
              <p:cNvCxnSpPr/>
              <p:nvPr/>
            </p:nvCxnSpPr>
            <p:spPr>
              <a:xfrm>
                <a:off x="3179119" y="2592381"/>
                <a:ext cx="5833763" cy="0"/>
              </a:xfrm>
              <a:prstGeom prst="line">
                <a:avLst/>
              </a:prstGeom>
              <a:noFill/>
              <a:ln w="28575" cap="flat">
                <a:solidFill>
                  <a:srgbClr val="002060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5955E3A1-7F47-4457-AE78-9E4E5309B79D}"/>
                </a:ext>
              </a:extLst>
            </p:cNvPr>
            <p:cNvSpPr/>
            <p:nvPr/>
          </p:nvSpPr>
          <p:spPr>
            <a:xfrm>
              <a:off x="4711841" y="3696805"/>
              <a:ext cx="2710927" cy="260873"/>
            </a:xfrm>
            <a:prstGeom prst="rect">
              <a:avLst/>
            </a:pr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장기요양</a:t>
              </a:r>
              <a:r>
                <a:rPr lang="en-US" altLang="ko-KR" sz="18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(1-5</a:t>
              </a:r>
              <a:r>
                <a:rPr lang="ko-KR" altLang="en-US" sz="18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등급</a:t>
              </a:r>
              <a:r>
                <a:rPr lang="en-US" altLang="ko-KR" sz="18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)</a:t>
              </a:r>
              <a:endParaRPr lang="ko-KR" altLang="en-US" sz="1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67B7B9A-FCF5-45C6-AA80-876AFB084969}"/>
                </a:ext>
              </a:extLst>
            </p:cNvPr>
            <p:cNvSpPr txBox="1"/>
            <p:nvPr/>
          </p:nvSpPr>
          <p:spPr>
            <a:xfrm>
              <a:off x="252064" y="3911952"/>
              <a:ext cx="11687872" cy="9162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 defTabSz="457200">
                <a:defRPr/>
              </a:pPr>
              <a:r>
                <a:rPr lang="ko-KR" altLang="en-US" sz="5400" dirty="0" err="1">
                  <a:solidFill>
                    <a:srgbClr val="FF3399"/>
                  </a:solidFill>
                  <a:latin typeface="SB 어그로OTF Bold" panose="02020503020101020101" pitchFamily="18" charset="-127"/>
                  <a:ea typeface="SB 어그로OTF Bold" panose="02020503020101020101" pitchFamily="18" charset="-127"/>
                  <a:cs typeface="Helvetica"/>
                </a:rPr>
                <a:t>가족인요양보호사방문요양</a:t>
              </a:r>
              <a:endParaRPr lang="en-US" altLang="ko-KR" sz="5400" dirty="0">
                <a:solidFill>
                  <a:srgbClr val="FF3399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  <a:cs typeface="Helvetica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EE9784EF-6941-4989-AD17-27B8BB339AED}"/>
                </a:ext>
              </a:extLst>
            </p:cNvPr>
            <p:cNvSpPr/>
            <p:nvPr/>
          </p:nvSpPr>
          <p:spPr>
            <a:xfrm>
              <a:off x="4711841" y="2408357"/>
              <a:ext cx="2710927" cy="260873"/>
            </a:xfrm>
            <a:prstGeom prst="rect">
              <a:avLst/>
            </a:pr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장기요양</a:t>
              </a:r>
              <a:r>
                <a:rPr lang="en-US" altLang="ko-KR" sz="18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(1-5</a:t>
              </a:r>
              <a:r>
                <a:rPr lang="ko-KR" altLang="en-US" sz="18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등급</a:t>
              </a:r>
              <a:r>
                <a:rPr lang="en-US" altLang="ko-KR" sz="18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)</a:t>
              </a:r>
              <a:endParaRPr lang="ko-KR" altLang="en-US" sz="1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FF21B91-39A4-49C5-BFE4-EC6EADE762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41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9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E5600D3C-3343-4381-B007-5F3FA67A135D}"/>
              </a:ext>
            </a:extLst>
          </p:cNvPr>
          <p:cNvSpPr/>
          <p:nvPr/>
        </p:nvSpPr>
        <p:spPr>
          <a:xfrm>
            <a:off x="1561686" y="806210"/>
            <a:ext cx="9076514" cy="1340003"/>
          </a:xfrm>
          <a:prstGeom prst="roundRect">
            <a:avLst/>
          </a:prstGeom>
          <a:solidFill>
            <a:srgbClr val="E4007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solidFill>
                <a:sysClr val="windowText" lastClr="0000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41" name="치매…">
            <a:extLst>
              <a:ext uri="{FF2B5EF4-FFF2-40B4-BE49-F238E27FC236}">
                <a16:creationId xmlns:a16="http://schemas.microsoft.com/office/drawing/2014/main" id="{46D214B9-6FB8-4785-BB54-1A35E58B1AAF}"/>
              </a:ext>
            </a:extLst>
          </p:cNvPr>
          <p:cNvSpPr txBox="1"/>
          <p:nvPr/>
        </p:nvSpPr>
        <p:spPr>
          <a:xfrm>
            <a:off x="190654" y="127747"/>
            <a:ext cx="3271084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복합재가급여보장특약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E9DAA61-AECC-4772-9CEC-E7BC12C6A8F7}"/>
              </a:ext>
            </a:extLst>
          </p:cNvPr>
          <p:cNvSpPr txBox="1"/>
          <p:nvPr/>
        </p:nvSpPr>
        <p:spPr>
          <a:xfrm>
            <a:off x="2631971" y="730291"/>
            <a:ext cx="3131258" cy="3787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b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장기요양</a:t>
            </a:r>
            <a:r>
              <a:rPr kumimoji="0" lang="en-US" altLang="ko-KR" b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(1-5</a:t>
            </a:r>
            <a:r>
              <a:rPr kumimoji="0" lang="ko-KR" altLang="en-US" b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등급</a:t>
            </a:r>
            <a:r>
              <a:rPr kumimoji="0" lang="en-US" altLang="ko-KR" b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)</a:t>
            </a:r>
            <a:endParaRPr kumimoji="0" lang="ko-KR" altLang="en-US" b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sym typeface="맑은 고딕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78D0796-99BF-4C98-AF95-110FC7AC3953}"/>
              </a:ext>
            </a:extLst>
          </p:cNvPr>
          <p:cNvSpPr txBox="1"/>
          <p:nvPr/>
        </p:nvSpPr>
        <p:spPr>
          <a:xfrm>
            <a:off x="6675834" y="730291"/>
            <a:ext cx="3131258" cy="4166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b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재가급여 두개 이상 이용 시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57AEE65-F766-4528-B05C-DF402350CAE6}"/>
              </a:ext>
            </a:extLst>
          </p:cNvPr>
          <p:cNvSpPr txBox="1"/>
          <p:nvPr/>
        </p:nvSpPr>
        <p:spPr>
          <a:xfrm>
            <a:off x="6264931" y="1011541"/>
            <a:ext cx="4029113" cy="12181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3200" spc="-300" dirty="0">
                <a:ln w="57150">
                  <a:noFill/>
                </a:ln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종신까지</a:t>
            </a:r>
            <a:endParaRPr lang="en-US" altLang="ko-KR" sz="3200" spc="-300" dirty="0">
              <a:ln w="57150">
                <a:noFill/>
              </a:ln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400" spc="-300" dirty="0">
                <a:ln w="57150">
                  <a:noFill/>
                </a:ln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매월 </a:t>
            </a:r>
            <a:r>
              <a:rPr lang="en-US" altLang="ko-KR" sz="4400" spc="-300" dirty="0">
                <a:ln w="57150">
                  <a:noFill/>
                </a:ln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100</a:t>
            </a:r>
            <a:r>
              <a:rPr lang="ko-KR" altLang="en-US" sz="4400" spc="-300" dirty="0">
                <a:ln w="57150">
                  <a:noFill/>
                </a:ln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만원</a:t>
            </a:r>
            <a:endParaRPr lang="en-US" altLang="ko-KR" sz="5400" spc="-300" dirty="0">
              <a:ln w="57150">
                <a:noFill/>
              </a:ln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AFCF75C-E3E2-4431-9BF6-6DE07856DE2C}"/>
              </a:ext>
            </a:extLst>
          </p:cNvPr>
          <p:cNvSpPr/>
          <p:nvPr/>
        </p:nvSpPr>
        <p:spPr>
          <a:xfrm>
            <a:off x="2328493" y="2044506"/>
            <a:ext cx="3426735" cy="4442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1200" b="1" dirty="0">
                <a:solidFill>
                  <a:srgbClr val="0070C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*</a:t>
            </a:r>
            <a:r>
              <a:rPr lang="ko-KR" altLang="en-US" sz="1200" b="1" dirty="0">
                <a:solidFill>
                  <a:srgbClr val="0070C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통계자료로 보는 복합재가 이해하기</a:t>
            </a:r>
            <a:endParaRPr lang="en-US" altLang="ko-KR" sz="1200" b="1" dirty="0">
              <a:solidFill>
                <a:schemeClr val="bg1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graphicFrame>
        <p:nvGraphicFramePr>
          <p:cNvPr id="66" name="표 65">
            <a:extLst>
              <a:ext uri="{FF2B5EF4-FFF2-40B4-BE49-F238E27FC236}">
                <a16:creationId xmlns:a16="http://schemas.microsoft.com/office/drawing/2014/main" id="{E932D1F9-8FD7-4210-87A8-223A37911D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137156"/>
              </p:ext>
            </p:extLst>
          </p:nvPr>
        </p:nvGraphicFramePr>
        <p:xfrm>
          <a:off x="705425" y="2357648"/>
          <a:ext cx="6807293" cy="294912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87417">
                  <a:extLst>
                    <a:ext uri="{9D8B030D-6E8A-4147-A177-3AD203B41FA5}">
                      <a16:colId xmlns:a16="http://schemas.microsoft.com/office/drawing/2014/main" val="719592403"/>
                    </a:ext>
                  </a:extLst>
                </a:gridCol>
                <a:gridCol w="725286">
                  <a:extLst>
                    <a:ext uri="{9D8B030D-6E8A-4147-A177-3AD203B41FA5}">
                      <a16:colId xmlns:a16="http://schemas.microsoft.com/office/drawing/2014/main" val="3295073338"/>
                    </a:ext>
                  </a:extLst>
                </a:gridCol>
                <a:gridCol w="725286">
                  <a:extLst>
                    <a:ext uri="{9D8B030D-6E8A-4147-A177-3AD203B41FA5}">
                      <a16:colId xmlns:a16="http://schemas.microsoft.com/office/drawing/2014/main" val="981595305"/>
                    </a:ext>
                  </a:extLst>
                </a:gridCol>
                <a:gridCol w="953861">
                  <a:extLst>
                    <a:ext uri="{9D8B030D-6E8A-4147-A177-3AD203B41FA5}">
                      <a16:colId xmlns:a16="http://schemas.microsoft.com/office/drawing/2014/main" val="986700382"/>
                    </a:ext>
                  </a:extLst>
                </a:gridCol>
                <a:gridCol w="1507438">
                  <a:extLst>
                    <a:ext uri="{9D8B030D-6E8A-4147-A177-3AD203B41FA5}">
                      <a16:colId xmlns:a16="http://schemas.microsoft.com/office/drawing/2014/main" val="2888447688"/>
                    </a:ext>
                  </a:extLst>
                </a:gridCol>
                <a:gridCol w="769335">
                  <a:extLst>
                    <a:ext uri="{9D8B030D-6E8A-4147-A177-3AD203B41FA5}">
                      <a16:colId xmlns:a16="http://schemas.microsoft.com/office/drawing/2014/main" val="4172891916"/>
                    </a:ext>
                  </a:extLst>
                </a:gridCol>
                <a:gridCol w="769335">
                  <a:extLst>
                    <a:ext uri="{9D8B030D-6E8A-4147-A177-3AD203B41FA5}">
                      <a16:colId xmlns:a16="http://schemas.microsoft.com/office/drawing/2014/main" val="3445978922"/>
                    </a:ext>
                  </a:extLst>
                </a:gridCol>
                <a:gridCol w="769335">
                  <a:extLst>
                    <a:ext uri="{9D8B030D-6E8A-4147-A177-3AD203B41FA5}">
                      <a16:colId xmlns:a16="http://schemas.microsoft.com/office/drawing/2014/main" val="101922914"/>
                    </a:ext>
                  </a:extLst>
                </a:gridCol>
              </a:tblGrid>
              <a:tr h="22481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구분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3127" marR="83127" marT="41564" marB="41564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2024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년 </a:t>
                      </a:r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1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분기 장기요양등급자 재가급여이용현황</a:t>
                      </a:r>
                      <a:endParaRPr lang="en-US" altLang="ko-KR" sz="10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3127" marR="83127" marT="41564" marB="41564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흥국생명</a:t>
                      </a:r>
                      <a:endParaRPr lang="en-US" altLang="ko-KR" sz="1400" b="1" i="0" u="none" strike="noStrike" dirty="0">
                        <a:solidFill>
                          <a:srgbClr val="FFFFFF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659" marR="8659" marT="8659" marB="0"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NEW</a:t>
                      </a:r>
                    </a:p>
                  </a:txBody>
                  <a:tcPr marL="8659" marR="8659" marT="10478" marB="0"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altLang="ko-KR" sz="3200" b="1" i="0" u="none" strike="noStrike" dirty="0">
                          <a:solidFill>
                            <a:srgbClr val="FFFFFF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NEW</a:t>
                      </a:r>
                    </a:p>
                  </a:txBody>
                  <a:tcPr marL="9525" marR="9525" marT="9525" marB="0"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32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34354332"/>
                  </a:ext>
                </a:extLst>
              </a:tr>
              <a:tr h="224819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9525" marB="0" anchor="ctr"/>
                </a:tc>
                <a:tc gridSpan="2" vMerge="1">
                  <a:txBody>
                    <a:bodyPr/>
                    <a:lstStyle/>
                    <a:p>
                      <a:pPr algn="ctr" fontAlgn="ctr"/>
                      <a:endParaRPr lang="en-US" altLang="ko-KR" sz="32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9525" marB="0" anchor="ctr"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1~5</a:t>
                      </a:r>
                      <a:r>
                        <a:rPr lang="ko-KR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등급</a:t>
                      </a:r>
                      <a:endParaRPr lang="en-US" altLang="ko-KR" sz="1000" b="1" i="0" u="none" strike="noStrike" dirty="0">
                        <a:solidFill>
                          <a:schemeClr val="bg1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1~5</a:t>
                      </a:r>
                      <a:r>
                        <a:rPr lang="ko-KR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등급</a:t>
                      </a:r>
                      <a:endParaRPr lang="en-US" altLang="ko-KR" sz="1000" b="1" i="0" u="none" strike="noStrike" dirty="0">
                        <a:solidFill>
                          <a:schemeClr val="bg1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1~5</a:t>
                      </a:r>
                      <a:r>
                        <a:rPr lang="ko-KR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등급</a:t>
                      </a:r>
                      <a:endParaRPr lang="en-US" altLang="ko-KR" sz="1000" b="1" i="0" u="none" strike="noStrike" dirty="0">
                        <a:solidFill>
                          <a:schemeClr val="bg1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1~</a:t>
                      </a:r>
                      <a:r>
                        <a:rPr lang="ko-KR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인지지원등급</a:t>
                      </a:r>
                      <a:endParaRPr lang="en-US" altLang="ko-KR" sz="1000" b="1" i="0" u="none" strike="noStrike" dirty="0">
                        <a:solidFill>
                          <a:schemeClr val="bg1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659" marR="8659" marT="865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32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99760648"/>
                  </a:ext>
                </a:extLst>
              </a:tr>
              <a:tr h="224819">
                <a:tc vMerge="1">
                  <a:txBody>
                    <a:bodyPr/>
                    <a:lstStyle/>
                    <a:p>
                      <a:pPr algn="ctr" fontAlgn="ctr"/>
                      <a:r>
                        <a:rPr lang="ko-KR" altLang="en-US" sz="24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구분</a:t>
                      </a:r>
                      <a:endParaRPr lang="ko-KR" alt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9525" marB="0" anchor="ctr"/>
                </a:tc>
                <a:tc gridSpan="2" vMerge="1">
                  <a:txBody>
                    <a:bodyPr/>
                    <a:lstStyle/>
                    <a:p>
                      <a:pPr algn="ctr" fontAlgn="ctr"/>
                      <a:r>
                        <a:rPr lang="en-US" altLang="ko-KR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2024</a:t>
                      </a:r>
                      <a:r>
                        <a:rPr lang="ko-KR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년 </a:t>
                      </a:r>
                      <a:r>
                        <a:rPr lang="en-US" altLang="ko-KR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1</a:t>
                      </a:r>
                      <a:r>
                        <a:rPr lang="ko-KR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분기 장기요양등급자 급여이용현황</a:t>
                      </a:r>
                      <a:endParaRPr lang="en-US" altLang="ko-KR" sz="32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9525" marB="0" anchor="ctr"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경증이상장기요양</a:t>
                      </a:r>
                      <a:endParaRPr lang="en-US" altLang="ko-KR" sz="1000" b="1" i="0" u="none" strike="noStrike" dirty="0">
                        <a:solidFill>
                          <a:schemeClr val="bg1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재가급여보장</a:t>
                      </a:r>
                      <a:endParaRPr lang="en-US" altLang="ko-KR" sz="1000" b="1" i="0" u="none" strike="noStrike" dirty="0">
                        <a:solidFill>
                          <a:schemeClr val="bg1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659" marR="8659" marT="865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복합재가</a:t>
                      </a:r>
                      <a:endParaRPr lang="en-US" altLang="ko-KR" sz="1200" b="1" i="0" u="none" strike="noStrike" dirty="0">
                        <a:solidFill>
                          <a:srgbClr val="FFFFFF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급여보장</a:t>
                      </a:r>
                      <a:endParaRPr lang="en-US" altLang="ko-KR" sz="1200" b="1" i="0" u="none" strike="noStrike" dirty="0">
                        <a:solidFill>
                          <a:srgbClr val="FFFFFF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3127" marR="83127" marT="41564" marB="41564" anchor="ctr">
                    <a:solidFill>
                      <a:srgbClr val="FF33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방문요양</a:t>
                      </a:r>
                      <a:endParaRPr lang="en-US" altLang="ko-KR" sz="1000" b="1" i="0" u="none" strike="noStrike" dirty="0">
                        <a:solidFill>
                          <a:schemeClr val="bg1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3127" marR="83127" marT="41564" marB="41564" anchor="ctr"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주야간보호</a:t>
                      </a:r>
                      <a:endParaRPr lang="en-US" altLang="ko-KR" sz="1000" b="1" i="0" u="none" strike="noStrike" dirty="0">
                        <a:solidFill>
                          <a:schemeClr val="bg1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659" marR="8659" marT="8659" marB="0" anchor="ctr"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복지용구</a:t>
                      </a:r>
                      <a:endParaRPr lang="en-US" altLang="ko-KR" sz="1000" b="1" i="0" u="none" strike="noStrike" dirty="0">
                        <a:solidFill>
                          <a:schemeClr val="bg1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8659" marR="8659" marT="8659" marB="0" anchor="ctr"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660537"/>
                  </a:ext>
                </a:extLst>
              </a:tr>
              <a:tr h="22481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건수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비중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3200" b="1" i="0" u="none" strike="noStrike" dirty="0">
                        <a:solidFill>
                          <a:srgbClr val="FFFFFF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9525" marB="0" anchor="ctr">
                    <a:solidFill>
                      <a:srgbClr val="7030A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833345"/>
                  </a:ext>
                </a:extLst>
              </a:tr>
              <a:tr h="2562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재가소계</a:t>
                      </a:r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3,149,387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100%</a:t>
                      </a: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</a:t>
                      </a:r>
                    </a:p>
                  </a:txBody>
                  <a:tcPr marL="3936" marR="3936" marT="4330" marB="0" anchor="ctr"/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</a:t>
                      </a:r>
                      <a:r>
                        <a:rPr lang="ko-KR" altLang="en-US" sz="1800" b="1" i="0" u="none" strike="noStrike" dirty="0">
                          <a:solidFill>
                            <a:srgbClr val="FF3399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가지 종류 이상</a:t>
                      </a:r>
                      <a:r>
                        <a:rPr lang="ko-KR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 </a:t>
                      </a:r>
                      <a:endParaRPr lang="en-US" altLang="ko-KR" sz="18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이용 시</a:t>
                      </a:r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 </a:t>
                      </a:r>
                      <a:r>
                        <a:rPr lang="ko-KR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보장</a:t>
                      </a:r>
                      <a:endParaRPr lang="en-US" altLang="ko-KR" sz="18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  <a:p>
                      <a:pPr algn="ctr" fontAlgn="ctr"/>
                      <a:endParaRPr lang="en-US" altLang="ko-KR" sz="18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*</a:t>
                      </a:r>
                      <a:r>
                        <a:rPr lang="ko-KR" alt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복지용구 제외</a:t>
                      </a:r>
                      <a:endParaRPr lang="en-US" altLang="ko-KR" sz="1600" b="1" i="0" u="none" strike="noStrike" dirty="0">
                        <a:solidFill>
                          <a:srgbClr val="FF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extLst>
                  <a:ext uri="{0D108BD9-81ED-4DB2-BD59-A6C34878D82A}">
                    <a16:rowId xmlns:a16="http://schemas.microsoft.com/office/drawing/2014/main" val="2813895731"/>
                  </a:ext>
                </a:extLst>
              </a:tr>
              <a:tr h="2562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방문요양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1,544,609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49%</a:t>
                      </a: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</a:t>
                      </a: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en-US" altLang="ko-KR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</a:t>
                      </a:r>
                    </a:p>
                  </a:txBody>
                  <a:tcPr marL="4330" marR="4330" marT="523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</a:t>
                      </a: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142812"/>
                  </a:ext>
                </a:extLst>
              </a:tr>
              <a:tr h="2562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방문목욕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267,961</a:t>
                      </a:r>
                      <a:endParaRPr lang="en-US" altLang="ko-KR" sz="9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8.5%</a:t>
                      </a: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</a:t>
                      </a:r>
                    </a:p>
                  </a:txBody>
                  <a:tcPr marL="3936" marR="3936" marT="433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7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4330" marR="4330" marT="523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extLst>
                  <a:ext uri="{0D108BD9-81ED-4DB2-BD59-A6C34878D82A}">
                    <a16:rowId xmlns:a16="http://schemas.microsoft.com/office/drawing/2014/main" val="74657930"/>
                  </a:ext>
                </a:extLst>
              </a:tr>
              <a:tr h="2562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방문간호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38,479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1.2%</a:t>
                      </a: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</a:t>
                      </a:r>
                    </a:p>
                  </a:txBody>
                  <a:tcPr marL="3936" marR="3936" marT="433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7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4330" marR="4330" marT="523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extLst>
                  <a:ext uri="{0D108BD9-81ED-4DB2-BD59-A6C34878D82A}">
                    <a16:rowId xmlns:a16="http://schemas.microsoft.com/office/drawing/2014/main" val="54925404"/>
                  </a:ext>
                </a:extLst>
              </a:tr>
              <a:tr h="2562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 err="1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주야간보호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447,193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14.2%</a:t>
                      </a: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</a:t>
                      </a: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7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4330" marR="4330" marT="523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</a:t>
                      </a: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1074746"/>
                  </a:ext>
                </a:extLst>
              </a:tr>
              <a:tr h="2562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단기보호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1,938</a:t>
                      </a:r>
                      <a:endParaRPr lang="en-US" altLang="ko-KR" sz="9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0.1%</a:t>
                      </a: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</a:t>
                      </a:r>
                    </a:p>
                  </a:txBody>
                  <a:tcPr marL="3936" marR="3936" marT="433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7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4330" marR="4330" marT="523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extLst>
                  <a:ext uri="{0D108BD9-81ED-4DB2-BD59-A6C34878D82A}">
                    <a16:rowId xmlns:a16="http://schemas.microsoft.com/office/drawing/2014/main" val="2601836499"/>
                  </a:ext>
                </a:extLst>
              </a:tr>
              <a:tr h="2562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복지용구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846,298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dirty="0">
                          <a:solidFill>
                            <a:srgbClr val="FF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26.9%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</a:t>
                      </a: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7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4330" marR="4330" marT="523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</a:t>
                      </a:r>
                    </a:p>
                  </a:txBody>
                  <a:tcPr marL="3936" marR="3936" marT="433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1022164"/>
                  </a:ext>
                </a:extLst>
              </a:tr>
              <a:tr h="2562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통합재가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u="none" strike="noStrike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2,909</a:t>
                      </a:r>
                      <a:endParaRPr lang="en-US" altLang="ko-KR" sz="900" b="0" i="0" u="none" strike="noStrike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u="none" strike="noStrike" dirty="0"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0.1%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흥국씨앗 M" panose="020B0603000000000000" pitchFamily="50" charset="-127"/>
                          <a:ea typeface="흥국씨앗 M" panose="020B0603000000000000" pitchFamily="50" charset="-127"/>
                        </a:rPr>
                        <a:t>0</a:t>
                      </a:r>
                    </a:p>
                  </a:txBody>
                  <a:tcPr marL="3936" marR="3936" marT="433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7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4330" marR="4330" marT="523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흥국씨앗 M" panose="020B0603000000000000" pitchFamily="50" charset="-127"/>
                        <a:ea typeface="흥국씨앗 M" panose="020B0603000000000000" pitchFamily="50" charset="-127"/>
                      </a:endParaRPr>
                    </a:p>
                  </a:txBody>
                  <a:tcPr marL="3936" marR="3936" marT="4330" marB="0" anchor="ctr"/>
                </a:tc>
                <a:extLst>
                  <a:ext uri="{0D108BD9-81ED-4DB2-BD59-A6C34878D82A}">
                    <a16:rowId xmlns:a16="http://schemas.microsoft.com/office/drawing/2014/main" val="516483908"/>
                  </a:ext>
                </a:extLst>
              </a:tr>
            </a:tbl>
          </a:graphicData>
        </a:graphic>
      </p:graphicFrame>
      <p:sp>
        <p:nvSpPr>
          <p:cNvPr id="67" name="직사각형 66">
            <a:extLst>
              <a:ext uri="{FF2B5EF4-FFF2-40B4-BE49-F238E27FC236}">
                <a16:creationId xmlns:a16="http://schemas.microsoft.com/office/drawing/2014/main" id="{0874E75E-2A56-4A2F-8B2E-85C3AC487D98}"/>
              </a:ext>
            </a:extLst>
          </p:cNvPr>
          <p:cNvSpPr/>
          <p:nvPr/>
        </p:nvSpPr>
        <p:spPr>
          <a:xfrm>
            <a:off x="716968" y="3263181"/>
            <a:ext cx="2042445" cy="2063068"/>
          </a:xfrm>
          <a:prstGeom prst="rect">
            <a:avLst/>
          </a:prstGeom>
          <a:noFill/>
          <a:ln w="38100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ko-KR" altLang="en-US" spc="-150" dirty="0">
              <a:solidFill>
                <a:srgbClr val="FFFFFF"/>
              </a:solidFill>
              <a:latin typeface="경기천년제목 Bold" panose="02020803020101020101" pitchFamily="18" charset="-127"/>
              <a:ea typeface="경기천년제목 Bold" panose="020208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69" name="직사각형 68">
            <a:extLst>
              <a:ext uri="{FF2B5EF4-FFF2-40B4-BE49-F238E27FC236}">
                <a16:creationId xmlns:a16="http://schemas.microsoft.com/office/drawing/2014/main" id="{9D22E5E5-E66A-4F63-88A4-F0B60A3E3DBE}"/>
              </a:ext>
            </a:extLst>
          </p:cNvPr>
          <p:cNvSpPr/>
          <p:nvPr/>
        </p:nvSpPr>
        <p:spPr>
          <a:xfrm>
            <a:off x="716836" y="3273121"/>
            <a:ext cx="587725" cy="241825"/>
          </a:xfrm>
          <a:prstGeom prst="rect">
            <a:avLst/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4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재가</a:t>
            </a:r>
          </a:p>
        </p:txBody>
      </p:sp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E27C2237-FF2E-4A34-A37C-11BCAE1BB354}"/>
              </a:ext>
            </a:extLst>
          </p:cNvPr>
          <p:cNvCxnSpPr>
            <a:cxnSpLocks/>
          </p:cNvCxnSpPr>
          <p:nvPr/>
        </p:nvCxnSpPr>
        <p:spPr>
          <a:xfrm flipV="1">
            <a:off x="7211821" y="2753959"/>
            <a:ext cx="1275963" cy="2086982"/>
          </a:xfrm>
          <a:prstGeom prst="straightConnector1">
            <a:avLst/>
          </a:prstGeom>
          <a:noFill/>
          <a:ln w="38100" cap="flat">
            <a:solidFill>
              <a:srgbClr val="FF0000"/>
            </a:solidFill>
            <a:prstDash val="sysDash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232B9EE5-8A77-43B0-BA75-0B8838EF8C5A}"/>
              </a:ext>
            </a:extLst>
          </p:cNvPr>
          <p:cNvSpPr txBox="1"/>
          <p:nvPr/>
        </p:nvSpPr>
        <p:spPr>
          <a:xfrm>
            <a:off x="8055531" y="2370450"/>
            <a:ext cx="3931816" cy="5397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2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복지용구는 개별로 준비 </a:t>
            </a:r>
            <a:r>
              <a:rPr lang="en-US" altLang="ko-KR" sz="2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  <a:endParaRPr lang="en-US" altLang="ko-KR" sz="2400" i="1" dirty="0"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C505C8D-72E7-4491-8159-690D629F2BA0}"/>
              </a:ext>
            </a:extLst>
          </p:cNvPr>
          <p:cNvSpPr txBox="1"/>
          <p:nvPr/>
        </p:nvSpPr>
        <p:spPr>
          <a:xfrm>
            <a:off x="8012499" y="3027270"/>
            <a:ext cx="3931816" cy="23864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2400" i="1" dirty="0">
                <a:solidFill>
                  <a:srgbClr val="00206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딱</a:t>
            </a:r>
            <a:r>
              <a:rPr lang="en-US" altLang="ko-KR" sz="2400" i="1" dirty="0">
                <a:solidFill>
                  <a:srgbClr val="00206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, </a:t>
            </a:r>
            <a:r>
              <a:rPr lang="ko-KR" altLang="en-US" sz="2400" i="1" dirty="0">
                <a:solidFill>
                  <a:srgbClr val="00206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하나의 재가급여를</a:t>
            </a:r>
            <a:endParaRPr lang="en-US" altLang="ko-KR" sz="2400" i="1" dirty="0">
              <a:solidFill>
                <a:srgbClr val="00206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2400" i="1" dirty="0">
                <a:solidFill>
                  <a:srgbClr val="00206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추가로 이용하면</a:t>
            </a:r>
            <a:endParaRPr lang="en-US" altLang="ko-KR" sz="2400" i="1" dirty="0">
              <a:solidFill>
                <a:srgbClr val="00206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800" i="1" dirty="0">
                <a:solidFill>
                  <a:srgbClr val="FF00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복합재가급여 인정</a:t>
            </a:r>
            <a:r>
              <a:rPr lang="en-US" altLang="ko-KR" sz="4800" i="1" dirty="0">
                <a:solidFill>
                  <a:srgbClr val="FF00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1C9B4F4D-5C6B-4FC8-867B-6965E2865296}"/>
              </a:ext>
            </a:extLst>
          </p:cNvPr>
          <p:cNvSpPr txBox="1"/>
          <p:nvPr/>
        </p:nvSpPr>
        <p:spPr>
          <a:xfrm>
            <a:off x="1800608" y="888109"/>
            <a:ext cx="4875226" cy="13400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3600" dirty="0">
                <a:ln w="28575">
                  <a:solidFill>
                    <a:srgbClr val="002060"/>
                  </a:solidFill>
                </a:ln>
                <a:solidFill>
                  <a:srgbClr val="FFFFFF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복합재가</a:t>
            </a:r>
            <a:r>
              <a:rPr lang="ko-KR" altLang="en-US" sz="36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급여</a:t>
            </a:r>
            <a:endParaRPr lang="en-US" altLang="ko-KR" sz="4400" dirty="0">
              <a:ln w="28575">
                <a:solidFill>
                  <a:srgbClr val="002060"/>
                </a:solidFill>
              </a:ln>
              <a:solidFill>
                <a:srgbClr val="FFFFFF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00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보장</a:t>
            </a:r>
            <a:r>
              <a:rPr kumimoji="0" lang="ko-KR" altLang="en-US" sz="4000" b="0" u="none" strike="noStrike" cap="none" normalizeH="0" baseline="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effectLst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sym typeface="맑은 고딕"/>
              </a:rPr>
              <a:t>특약</a:t>
            </a:r>
          </a:p>
        </p:txBody>
      </p:sp>
      <p:grpSp>
        <p:nvGrpSpPr>
          <p:cNvPr id="86" name="그룹 85">
            <a:extLst>
              <a:ext uri="{FF2B5EF4-FFF2-40B4-BE49-F238E27FC236}">
                <a16:creationId xmlns:a16="http://schemas.microsoft.com/office/drawing/2014/main" id="{D0294D34-84DB-4046-8EE1-A6EC3C10868F}"/>
              </a:ext>
            </a:extLst>
          </p:cNvPr>
          <p:cNvGrpSpPr/>
          <p:nvPr/>
        </p:nvGrpSpPr>
        <p:grpSpPr>
          <a:xfrm>
            <a:off x="1192525" y="5255431"/>
            <a:ext cx="9806951" cy="1349482"/>
            <a:chOff x="-338793" y="4507759"/>
            <a:chExt cx="11866411" cy="2173356"/>
          </a:xfrm>
        </p:grpSpPr>
        <p:sp>
          <p:nvSpPr>
            <p:cNvPr id="87" name="화살표: 아래쪽 86">
              <a:extLst>
                <a:ext uri="{FF2B5EF4-FFF2-40B4-BE49-F238E27FC236}">
                  <a16:creationId xmlns:a16="http://schemas.microsoft.com/office/drawing/2014/main" id="{E94A4B5C-822E-42B6-8EE8-BADB91B47A8D}"/>
                </a:ext>
              </a:extLst>
            </p:cNvPr>
            <p:cNvSpPr/>
            <p:nvPr/>
          </p:nvSpPr>
          <p:spPr>
            <a:xfrm>
              <a:off x="3434774" y="5392267"/>
              <a:ext cx="161920" cy="193347"/>
            </a:xfrm>
            <a:prstGeom prst="downArrow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0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grpSp>
          <p:nvGrpSpPr>
            <p:cNvPr id="88" name="그룹 87">
              <a:extLst>
                <a:ext uri="{FF2B5EF4-FFF2-40B4-BE49-F238E27FC236}">
                  <a16:creationId xmlns:a16="http://schemas.microsoft.com/office/drawing/2014/main" id="{8E2F763E-6DEA-4417-BECA-4B1B844645A3}"/>
                </a:ext>
              </a:extLst>
            </p:cNvPr>
            <p:cNvGrpSpPr/>
            <p:nvPr/>
          </p:nvGrpSpPr>
          <p:grpSpPr>
            <a:xfrm>
              <a:off x="-338793" y="4507759"/>
              <a:ext cx="11866411" cy="2173356"/>
              <a:chOff x="-338793" y="4507759"/>
              <a:chExt cx="11866411" cy="2173356"/>
            </a:xfrm>
          </p:grpSpPr>
          <p:sp>
            <p:nvSpPr>
              <p:cNvPr id="89" name="화살표: 아래쪽 88">
                <a:extLst>
                  <a:ext uri="{FF2B5EF4-FFF2-40B4-BE49-F238E27FC236}">
                    <a16:creationId xmlns:a16="http://schemas.microsoft.com/office/drawing/2014/main" id="{575CCE46-6BA5-4FB5-A60B-41A3DD85943B}"/>
                  </a:ext>
                </a:extLst>
              </p:cNvPr>
              <p:cNvSpPr/>
              <p:nvPr/>
            </p:nvSpPr>
            <p:spPr>
              <a:xfrm>
                <a:off x="6782636" y="5392267"/>
                <a:ext cx="161920" cy="193347"/>
              </a:xfrm>
              <a:prstGeom prst="downArrow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0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grpSp>
            <p:nvGrpSpPr>
              <p:cNvPr id="90" name="그룹 89">
                <a:extLst>
                  <a:ext uri="{FF2B5EF4-FFF2-40B4-BE49-F238E27FC236}">
                    <a16:creationId xmlns:a16="http://schemas.microsoft.com/office/drawing/2014/main" id="{6C57CD81-851D-44C7-A4FC-7EC7A9CCE151}"/>
                  </a:ext>
                </a:extLst>
              </p:cNvPr>
              <p:cNvGrpSpPr/>
              <p:nvPr/>
            </p:nvGrpSpPr>
            <p:grpSpPr>
              <a:xfrm>
                <a:off x="-338793" y="4507759"/>
                <a:ext cx="11866411" cy="2173356"/>
                <a:chOff x="-328035" y="4507759"/>
                <a:chExt cx="11866411" cy="2173356"/>
              </a:xfrm>
            </p:grpSpPr>
            <p:grpSp>
              <p:nvGrpSpPr>
                <p:cNvPr id="92" name="그룹 91">
                  <a:extLst>
                    <a:ext uri="{FF2B5EF4-FFF2-40B4-BE49-F238E27FC236}">
                      <a16:creationId xmlns:a16="http://schemas.microsoft.com/office/drawing/2014/main" id="{550767E7-3129-4302-9BA8-08D9487F3C87}"/>
                    </a:ext>
                  </a:extLst>
                </p:cNvPr>
                <p:cNvGrpSpPr/>
                <p:nvPr/>
              </p:nvGrpSpPr>
              <p:grpSpPr>
                <a:xfrm>
                  <a:off x="-328035" y="4507759"/>
                  <a:ext cx="11866411" cy="2173356"/>
                  <a:chOff x="-328035" y="4507759"/>
                  <a:chExt cx="11866411" cy="2173356"/>
                </a:xfrm>
              </p:grpSpPr>
              <p:grpSp>
                <p:nvGrpSpPr>
                  <p:cNvPr id="94" name="그룹 93">
                    <a:extLst>
                      <a:ext uri="{FF2B5EF4-FFF2-40B4-BE49-F238E27FC236}">
                        <a16:creationId xmlns:a16="http://schemas.microsoft.com/office/drawing/2014/main" id="{C66ECF50-4D96-449C-8208-FF8612A04CE4}"/>
                      </a:ext>
                    </a:extLst>
                  </p:cNvPr>
                  <p:cNvGrpSpPr/>
                  <p:nvPr/>
                </p:nvGrpSpPr>
                <p:grpSpPr>
                  <a:xfrm>
                    <a:off x="-328035" y="4507759"/>
                    <a:ext cx="11866411" cy="2173356"/>
                    <a:chOff x="-328033" y="4507759"/>
                    <a:chExt cx="11866411" cy="2173356"/>
                  </a:xfrm>
                </p:grpSpPr>
                <p:grpSp>
                  <p:nvGrpSpPr>
                    <p:cNvPr id="97" name="그룹 96">
                      <a:extLst>
                        <a:ext uri="{FF2B5EF4-FFF2-40B4-BE49-F238E27FC236}">
                          <a16:creationId xmlns:a16="http://schemas.microsoft.com/office/drawing/2014/main" id="{2255AE94-2097-4BFE-8916-3DFE259EB4F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328033" y="4507759"/>
                      <a:ext cx="11866411" cy="2173356"/>
                      <a:chOff x="-338791" y="4507759"/>
                      <a:chExt cx="11866411" cy="2173356"/>
                    </a:xfrm>
                  </p:grpSpPr>
                  <p:grpSp>
                    <p:nvGrpSpPr>
                      <p:cNvPr id="100" name="그룹 99">
                        <a:extLst>
                          <a:ext uri="{FF2B5EF4-FFF2-40B4-BE49-F238E27FC236}">
                            <a16:creationId xmlns:a16="http://schemas.microsoft.com/office/drawing/2014/main" id="{CC973394-EFD3-42E4-99CE-9BB740013C0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338791" y="4507759"/>
                        <a:ext cx="11866411" cy="1931462"/>
                        <a:chOff x="-945475" y="4186138"/>
                        <a:chExt cx="11866410" cy="2145851"/>
                      </a:xfrm>
                    </p:grpSpPr>
                    <p:cxnSp>
                      <p:nvCxnSpPr>
                        <p:cNvPr id="103" name="직선 연결선 102">
                          <a:extLst>
                            <a:ext uri="{FF2B5EF4-FFF2-40B4-BE49-F238E27FC236}">
                              <a16:creationId xmlns:a16="http://schemas.microsoft.com/office/drawing/2014/main" id="{A82000FF-3059-48F4-BAA7-76E3B5968C10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9884791" y="5340061"/>
                          <a:ext cx="0" cy="991928"/>
                        </a:xfrm>
                        <a:prstGeom prst="line">
                          <a:avLst/>
                        </a:prstGeom>
                        <a:noFill/>
                        <a:ln w="38100" cap="flat">
                          <a:solidFill>
                            <a:schemeClr val="bg1"/>
                          </a:solidFill>
                          <a:prstDash val="solid"/>
                          <a:round/>
                        </a:ln>
                        <a:effectLst/>
                        <a:sp3d/>
                      </p:spPr>
                      <p:style>
                        <a:lnRef idx="0">
                          <a:scrgbClr r="0" g="0" b="0"/>
                        </a:lnRef>
                        <a:fillRef idx="0">
                          <a:scrgbClr r="0" g="0" b="0"/>
                        </a:fillRef>
                        <a:effectRef idx="0">
                          <a:scrgbClr r="0" g="0" b="0"/>
                        </a:effectRef>
                        <a:fontRef idx="none"/>
                      </p:style>
                    </p:cxnSp>
                    <p:sp>
                      <p:nvSpPr>
                        <p:cNvPr id="104" name="TextBox 103">
                          <a:extLst>
                            <a:ext uri="{FF2B5EF4-FFF2-40B4-BE49-F238E27FC236}">
                              <a16:creationId xmlns:a16="http://schemas.microsoft.com/office/drawing/2014/main" id="{7877E63C-AF19-4C26-B4C0-9DFB7C70FCB3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001540" y="4186138"/>
                          <a:ext cx="1798678" cy="772505"/>
                        </a:xfrm>
                        <a:prstGeom prst="rect">
                          <a:avLst/>
                        </a:prstGeom>
                        <a:noFill/>
                        <a:ln w="12700" cap="flat">
                          <a:noFill/>
                          <a:miter lim="400000"/>
                        </a:ln>
                        <a:effectLst/>
                        <a:sp3d/>
                      </p:spPr>
                      <p:style>
                        <a:lnRef idx="0">
                          <a:scrgbClr r="0" g="0" b="0"/>
                        </a:lnRef>
                        <a:fillRef idx="0">
                          <a:scrgbClr r="0" g="0" b="0"/>
                        </a:fillRef>
                        <a:effectRef idx="0">
                          <a:scrgbClr r="0" g="0" b="0"/>
                        </a:effectRef>
                        <a:fontRef idx="none"/>
                      </p:style>
                      <p:txBody>
                        <a:bodyPr rot="0" spcFirstLastPara="1" vertOverflow="overflow" horzOverflow="overflow" vert="horz" wrap="square" lIns="84402" tIns="84402" rIns="84402" bIns="84402" numCol="1" spcCol="38100" rtlCol="0" anchor="t">
                          <a:spAutoFit/>
                        </a:bodyPr>
                        <a:lstStyle/>
                        <a:p>
                          <a:pPr marL="0" marR="0" indent="0" algn="ctr" defTabSz="1828800" rtl="0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ko-KR" altLang="en-US" sz="1000" b="1" i="0" u="none" strike="noStrike" cap="none" spc="0" normalizeH="0" baseline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FillTx/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  <a:sym typeface="맑은 고딕"/>
                            </a:rPr>
                            <a:t>장기요양등급</a:t>
                          </a:r>
                          <a:endParaRPr kumimoji="0" lang="en-US" altLang="ko-KR" sz="1000" b="1" i="0" u="none" strike="noStrike" cap="none" spc="0" normalizeH="0" baseline="0" dirty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FillTx/>
                            <a:latin typeface="태나다체 " panose="02000000000000000000" pitchFamily="2" charset="-127"/>
                            <a:ea typeface="태나다체 " panose="02000000000000000000" pitchFamily="2" charset="-127"/>
                            <a:sym typeface="맑은 고딕"/>
                          </a:endParaRPr>
                        </a:p>
                        <a:p>
                          <a:pPr marL="0" marR="0" indent="0" algn="ctr" defTabSz="1828800" rtl="0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en-US" altLang="ko-KR" sz="1000" b="1" i="0" u="none" strike="noStrike" cap="none" spc="0" normalizeH="0" baseline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FillTx/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  <a:sym typeface="맑은 고딕"/>
                            </a:rPr>
                            <a:t>(1-5</a:t>
                          </a:r>
                          <a:r>
                            <a:rPr kumimoji="0" lang="ko-KR" altLang="en-US" sz="1000" b="1" i="0" u="none" strike="noStrike" cap="none" spc="0" normalizeH="0" baseline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FillTx/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  <a:sym typeface="맑은 고딕"/>
                            </a:rPr>
                            <a:t>등급</a:t>
                          </a:r>
                          <a:r>
                            <a:rPr kumimoji="0" lang="en-US" altLang="ko-KR" sz="1000" b="1" i="0" u="none" strike="noStrike" cap="none" spc="0" normalizeH="0" baseline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FillTx/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  <a:sym typeface="맑은 고딕"/>
                            </a:rPr>
                            <a:t>)</a:t>
                          </a:r>
                          <a:r>
                            <a:rPr kumimoji="0" lang="ko-KR" altLang="en-US" sz="1000" b="1" i="0" u="none" strike="noStrike" cap="none" spc="0" normalizeH="0" baseline="0" dirty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FillTx/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  <a:sym typeface="맑은 고딕"/>
                            </a:rPr>
                            <a:t>판정</a:t>
                          </a:r>
                          <a:endParaRPr kumimoji="0" lang="en-US" altLang="ko-KR" sz="1000" b="1" i="0" u="none" strike="noStrike" cap="none" spc="0" normalizeH="0" baseline="0" dirty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FillTx/>
                            <a:latin typeface="태나다체 " panose="02000000000000000000" pitchFamily="2" charset="-127"/>
                            <a:ea typeface="태나다체 " panose="02000000000000000000" pitchFamily="2" charset="-127"/>
                            <a:sym typeface="맑은 고딕"/>
                          </a:endParaRPr>
                        </a:p>
                        <a:p>
                          <a:pPr marL="0" marR="0" indent="0" algn="ctr" defTabSz="1828800" rtl="0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lang="en-US" altLang="ko-KR" sz="1000" b="1" dirty="0">
                              <a:solidFill>
                                <a:srgbClr val="FF0000"/>
                              </a:solidFill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</a:rPr>
                            <a:t>2025.10.15</a:t>
                          </a:r>
                          <a:endParaRPr kumimoji="0" lang="ko-KR" altLang="en-US" sz="1000" b="1" i="0" u="none" strike="noStrike" cap="none" spc="0" normalizeH="0" baseline="0" dirty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FillTx/>
                            <a:latin typeface="태나다체 " panose="02000000000000000000" pitchFamily="2" charset="-127"/>
                            <a:ea typeface="태나다체 " panose="02000000000000000000" pitchFamily="2" charset="-127"/>
                            <a:sym typeface="맑은 고딕"/>
                          </a:endParaRPr>
                        </a:p>
                      </p:txBody>
                    </p:sp>
                    <p:sp>
                      <p:nvSpPr>
                        <p:cNvPr id="105" name="직사각형 104">
                          <a:extLst>
                            <a:ext uri="{FF2B5EF4-FFF2-40B4-BE49-F238E27FC236}">
                              <a16:creationId xmlns:a16="http://schemas.microsoft.com/office/drawing/2014/main" id="{E9A10F9B-9B5A-480D-B203-1A157BC9560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12164" y="5419006"/>
                          <a:ext cx="4647303" cy="809672"/>
                        </a:xfrm>
                        <a:prstGeom prst="rect">
                          <a:avLst/>
                        </a:prstGeom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  <a:ln w="12700" cap="flat">
                          <a:noFill/>
                          <a:miter lim="400000"/>
                        </a:ln>
                        <a:effectLst/>
                      </p:spPr>
                      <p:txBody>
                        <a:bodyPr wrap="square" lIns="0" tIns="0" rIns="0" bIns="0" numCol="1" rtlCol="0" anchor="ctr">
                          <a:noAutofit/>
                        </a:bodyPr>
                        <a:lstStyle/>
                        <a:p>
                          <a:pPr algn="ctr"/>
                          <a:endParaRPr lang="ko-KR" altLang="en-US" sz="2000" spc="-300" dirty="0">
                            <a:solidFill>
                              <a:sysClr val="windowText" lastClr="000000"/>
                            </a:solidFill>
                            <a:latin typeface="흥국씨앗 M" panose="020B0603000000000000" pitchFamily="50" charset="-127"/>
                            <a:ea typeface="흥국씨앗 M" panose="020B0603000000000000" pitchFamily="50" charset="-127"/>
                            <a:cs typeface="배달의민족 한나는 열한살 OTF"/>
                            <a:sym typeface="배달의민족 한나는 열한살 OTF"/>
                          </a:endParaRPr>
                        </a:p>
                      </p:txBody>
                    </p:sp>
                    <p:sp>
                      <p:nvSpPr>
                        <p:cNvPr id="106" name="직사각형 105">
                          <a:extLst>
                            <a:ext uri="{FF2B5EF4-FFF2-40B4-BE49-F238E27FC236}">
                              <a16:creationId xmlns:a16="http://schemas.microsoft.com/office/drawing/2014/main" id="{B4EFA0B4-13B1-40DC-ACAD-377F5019DD2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20203" y="5419006"/>
                          <a:ext cx="3626902" cy="809672"/>
                        </a:xfrm>
                        <a:prstGeom prst="rect">
                          <a:avLst/>
                        </a:prstGeom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  <a:ln w="12700" cap="flat">
                          <a:noFill/>
                          <a:miter lim="400000"/>
                        </a:ln>
                        <a:effectLst/>
                      </p:spPr>
                      <p:txBody>
                        <a:bodyPr wrap="square" lIns="0" tIns="0" rIns="0" bIns="0" numCol="1" rtlCol="0" anchor="ctr">
                          <a:noAutofit/>
                        </a:bodyPr>
                        <a:lstStyle/>
                        <a:p>
                          <a:pPr algn="ctr"/>
                          <a:endParaRPr lang="ko-KR" altLang="en-US" sz="2000" spc="-300" dirty="0">
                            <a:solidFill>
                              <a:sysClr val="windowText" lastClr="000000"/>
                            </a:solidFill>
                            <a:latin typeface="흥국씨앗 M" panose="020B0603000000000000" pitchFamily="50" charset="-127"/>
                            <a:ea typeface="흥국씨앗 M" panose="020B0603000000000000" pitchFamily="50" charset="-127"/>
                            <a:cs typeface="배달의민족 한나는 열한살 OTF"/>
                            <a:sym typeface="배달의민족 한나는 열한살 OTF"/>
                          </a:endParaRPr>
                        </a:p>
                      </p:txBody>
                    </p:sp>
                    <p:cxnSp>
                      <p:nvCxnSpPr>
                        <p:cNvPr id="107" name="직선 연결선 106">
                          <a:extLst>
                            <a:ext uri="{FF2B5EF4-FFF2-40B4-BE49-F238E27FC236}">
                              <a16:creationId xmlns:a16="http://schemas.microsoft.com/office/drawing/2014/main" id="{DD7E249C-7501-487D-B293-DEB42D6154C9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6259467" y="5340061"/>
                          <a:ext cx="0" cy="991928"/>
                        </a:xfrm>
                        <a:prstGeom prst="line">
                          <a:avLst/>
                        </a:prstGeom>
                        <a:noFill/>
                        <a:ln w="38100" cap="flat">
                          <a:solidFill>
                            <a:schemeClr val="bg1"/>
                          </a:solidFill>
                          <a:prstDash val="solid"/>
                          <a:round/>
                        </a:ln>
                        <a:effectLst/>
                        <a:sp3d/>
                      </p:spPr>
                      <p:style>
                        <a:lnRef idx="0">
                          <a:scrgbClr r="0" g="0" b="0"/>
                        </a:lnRef>
                        <a:fillRef idx="0">
                          <a:scrgbClr r="0" g="0" b="0"/>
                        </a:fillRef>
                        <a:effectRef idx="0">
                          <a:scrgbClr r="0" g="0" b="0"/>
                        </a:effectRef>
                        <a:fontRef idx="none"/>
                      </p:style>
                    </p:cxnSp>
                    <p:sp>
                      <p:nvSpPr>
                        <p:cNvPr id="108" name="TextBox 107">
                          <a:extLst>
                            <a:ext uri="{FF2B5EF4-FFF2-40B4-BE49-F238E27FC236}">
                              <a16:creationId xmlns:a16="http://schemas.microsoft.com/office/drawing/2014/main" id="{8A90BA7D-D04C-4097-943C-2AA9A57132FA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5127006" y="4417713"/>
                          <a:ext cx="2232134" cy="584444"/>
                        </a:xfrm>
                        <a:prstGeom prst="rect">
                          <a:avLst/>
                        </a:prstGeom>
                        <a:noFill/>
                        <a:ln w="12700" cap="flat">
                          <a:noFill/>
                          <a:miter lim="400000"/>
                        </a:ln>
                        <a:effectLst/>
                        <a:sp3d/>
                      </p:spPr>
                      <p:style>
                        <a:lnRef idx="0">
                          <a:scrgbClr r="0" g="0" b="0"/>
                        </a:lnRef>
                        <a:fillRef idx="0">
                          <a:scrgbClr r="0" g="0" b="0"/>
                        </a:fillRef>
                        <a:effectRef idx="0">
                          <a:scrgbClr r="0" g="0" b="0"/>
                        </a:effectRef>
                        <a:fontRef idx="none"/>
                      </p:style>
                      <p:txBody>
                        <a:bodyPr rot="0" spcFirstLastPara="1" vertOverflow="overflow" horzOverflow="overflow" vert="horz" wrap="square" lIns="84402" tIns="84402" rIns="84402" bIns="84402" numCol="1" spcCol="38100" rtlCol="0" anchor="t">
                          <a:spAutoFit/>
                        </a:bodyPr>
                        <a:lstStyle/>
                        <a:p>
                          <a:pPr marL="0" marR="0" indent="0" algn="ctr" defTabSz="1828800" rtl="0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lang="ko-KR" altLang="en-US" sz="1000" b="1" dirty="0">
                              <a:solidFill>
                                <a:srgbClr val="FF0000"/>
                              </a:solidFill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</a:rPr>
                            <a:t>차월 월계약해당일 전일</a:t>
                          </a:r>
                          <a:endParaRPr lang="en-US" altLang="ko-KR" sz="1000" b="1" dirty="0">
                            <a:solidFill>
                              <a:srgbClr val="FF0000"/>
                            </a:solidFill>
                            <a:latin typeface="태나다체 " panose="02000000000000000000" pitchFamily="2" charset="-127"/>
                            <a:ea typeface="태나다체 " panose="02000000000000000000" pitchFamily="2" charset="-127"/>
                          </a:endParaRPr>
                        </a:p>
                        <a:p>
                          <a:pPr marL="0" marR="0" indent="0" algn="ctr" defTabSz="1828800" rtl="0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lang="en-US" altLang="ko-KR" sz="1000" b="1" dirty="0">
                              <a:solidFill>
                                <a:srgbClr val="FF0000"/>
                              </a:solidFill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</a:rPr>
                            <a:t>2025.11.7</a:t>
                          </a:r>
                          <a:endParaRPr kumimoji="0" lang="ko-KR" altLang="en-US" sz="1000" b="1" i="0" u="none" strike="noStrike" cap="none" spc="0" normalizeH="0" baseline="0" dirty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FillTx/>
                            <a:latin typeface="태나다체 " panose="02000000000000000000" pitchFamily="2" charset="-127"/>
                            <a:ea typeface="태나다체 " panose="02000000000000000000" pitchFamily="2" charset="-127"/>
                            <a:sym typeface="맑은 고딕"/>
                          </a:endParaRPr>
                        </a:p>
                      </p:txBody>
                    </p:sp>
                    <p:sp>
                      <p:nvSpPr>
                        <p:cNvPr id="109" name="직사각형 108">
                          <a:extLst>
                            <a:ext uri="{FF2B5EF4-FFF2-40B4-BE49-F238E27FC236}">
                              <a16:creationId xmlns:a16="http://schemas.microsoft.com/office/drawing/2014/main" id="{DB62756F-B499-43A0-A517-1C3B6D8F61A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57987" y="5419006"/>
                          <a:ext cx="1624378" cy="809672"/>
                        </a:xfrm>
                        <a:prstGeom prst="rect">
                          <a:avLst/>
                        </a:prstGeom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n w="12700" cap="flat">
                          <a:noFill/>
                          <a:miter lim="400000"/>
                        </a:ln>
                        <a:effectLst/>
                      </p:spPr>
                      <p:txBody>
                        <a:bodyPr wrap="square" lIns="0" tIns="0" rIns="0" bIns="0" numCol="1" rtlCol="0" anchor="ctr">
                          <a:noAutofit/>
                        </a:bodyPr>
                        <a:lstStyle/>
                        <a:p>
                          <a:pPr algn="ctr"/>
                          <a:endParaRPr lang="ko-KR" altLang="en-US" sz="2000" spc="-300" dirty="0">
                            <a:solidFill>
                              <a:sysClr val="windowText" lastClr="000000"/>
                            </a:solidFill>
                            <a:latin typeface="흥국씨앗 M" panose="020B0603000000000000" pitchFamily="50" charset="-127"/>
                            <a:ea typeface="흥국씨앗 M" panose="020B0603000000000000" pitchFamily="50" charset="-127"/>
                            <a:cs typeface="배달의민족 한나는 열한살 OTF"/>
                            <a:sym typeface="배달의민족 한나는 열한살 OTF"/>
                          </a:endParaRPr>
                        </a:p>
                      </p:txBody>
                    </p:sp>
                    <p:cxnSp>
                      <p:nvCxnSpPr>
                        <p:cNvPr id="110" name="직선 연결선 109">
                          <a:extLst>
                            <a:ext uri="{FF2B5EF4-FFF2-40B4-BE49-F238E27FC236}">
                              <a16:creationId xmlns:a16="http://schemas.microsoft.com/office/drawing/2014/main" id="{3233348C-9668-4D14-9505-198B87510E34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-57987" y="5340061"/>
                          <a:ext cx="0" cy="991928"/>
                        </a:xfrm>
                        <a:prstGeom prst="line">
                          <a:avLst/>
                        </a:prstGeom>
                        <a:noFill/>
                        <a:ln w="38100" cap="flat">
                          <a:solidFill>
                            <a:schemeClr val="bg1"/>
                          </a:solidFill>
                          <a:prstDash val="solid"/>
                          <a:round/>
                        </a:ln>
                        <a:effectLst/>
                        <a:sp3d/>
                      </p:spPr>
                      <p:style>
                        <a:lnRef idx="0">
                          <a:scrgbClr r="0" g="0" b="0"/>
                        </a:lnRef>
                        <a:fillRef idx="0">
                          <a:scrgbClr r="0" g="0" b="0"/>
                        </a:fillRef>
                        <a:effectRef idx="0">
                          <a:scrgbClr r="0" g="0" b="0"/>
                        </a:effectRef>
                        <a:fontRef idx="none"/>
                      </p:style>
                    </p:cxnSp>
                    <p:sp>
                      <p:nvSpPr>
                        <p:cNvPr id="111" name="TextBox 110">
                          <a:extLst>
                            <a:ext uri="{FF2B5EF4-FFF2-40B4-BE49-F238E27FC236}">
                              <a16:creationId xmlns:a16="http://schemas.microsoft.com/office/drawing/2014/main" id="{F162E4DB-AB96-4ECB-8AAA-87B4E1C94398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-945475" y="4217431"/>
                          <a:ext cx="1798678" cy="800720"/>
                        </a:xfrm>
                        <a:prstGeom prst="rect">
                          <a:avLst/>
                        </a:prstGeom>
                        <a:noFill/>
                        <a:ln w="12700" cap="flat">
                          <a:noFill/>
                          <a:miter lim="400000"/>
                        </a:ln>
                        <a:effectLst/>
                        <a:sp3d/>
                      </p:spPr>
                      <p:style>
                        <a:lnRef idx="0">
                          <a:scrgbClr r="0" g="0" b="0"/>
                        </a:lnRef>
                        <a:fillRef idx="0">
                          <a:scrgbClr r="0" g="0" b="0"/>
                        </a:fillRef>
                        <a:effectRef idx="0">
                          <a:scrgbClr r="0" g="0" b="0"/>
                        </a:effectRef>
                        <a:fontRef idx="none"/>
                      </p:style>
                      <p:txBody>
                        <a:bodyPr rot="0" spcFirstLastPara="1" vertOverflow="overflow" horzOverflow="overflow" vert="horz" wrap="square" lIns="84402" tIns="84402" rIns="84402" bIns="84402" numCol="1" spcCol="38100" rtlCol="0" anchor="t">
                          <a:spAutoFit/>
                        </a:bodyPr>
                        <a:lstStyle/>
                        <a:p>
                          <a:pPr marL="0" marR="0" indent="0" algn="ctr" defTabSz="1828800" rtl="0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lang="ko-KR" altLang="en-US" sz="1000" b="1" dirty="0" err="1"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</a:rPr>
                            <a:t>중등도이상</a:t>
                          </a:r>
                          <a:endParaRPr lang="en-US" altLang="ko-KR" sz="1000" b="1" dirty="0">
                            <a:latin typeface="태나다체 " panose="02000000000000000000" pitchFamily="2" charset="-127"/>
                            <a:ea typeface="태나다체 " panose="02000000000000000000" pitchFamily="2" charset="-127"/>
                          </a:endParaRPr>
                        </a:p>
                        <a:p>
                          <a:pPr marL="0" marR="0" indent="0" algn="ctr" defTabSz="1828800" rtl="0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ko-KR" altLang="en-US" sz="1000" b="1" i="0" u="none" strike="noStrike" cap="none" spc="0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  <a:sym typeface="맑은 고딕"/>
                            </a:rPr>
                            <a:t>장기요양케어</a:t>
                          </a:r>
                          <a:endParaRPr kumimoji="0" lang="en-US" altLang="ko-KR" sz="1000" b="1" i="0" u="none" strike="noStrike" cap="none" spc="0" normalizeH="0" baseline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태나다체 " panose="02000000000000000000" pitchFamily="2" charset="-127"/>
                            <a:ea typeface="태나다체 " panose="02000000000000000000" pitchFamily="2" charset="-127"/>
                            <a:sym typeface="맑은 고딕"/>
                          </a:endParaRPr>
                        </a:p>
                        <a:p>
                          <a:pPr marL="0" marR="0" indent="0" algn="ctr" defTabSz="1828800" rtl="0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lang="en-US" altLang="ko-KR" sz="1000" b="1" dirty="0"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</a:rPr>
                            <a:t>2025.5.8 </a:t>
                          </a:r>
                          <a:r>
                            <a:rPr lang="ko-KR" altLang="en-US" sz="1000" b="1" dirty="0"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</a:rPr>
                            <a:t>가입</a:t>
                          </a:r>
                          <a:endParaRPr kumimoji="0" lang="ko-KR" altLang="en-US" sz="1000" b="1" i="0" u="none" strike="noStrike" cap="none" spc="0" normalizeH="0" baseline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태나다체 " panose="02000000000000000000" pitchFamily="2" charset="-127"/>
                            <a:ea typeface="태나다체 " panose="02000000000000000000" pitchFamily="2" charset="-127"/>
                            <a:sym typeface="맑은 고딕"/>
                          </a:endParaRPr>
                        </a:p>
                      </p:txBody>
                    </p:sp>
                    <p:sp>
                      <p:nvSpPr>
                        <p:cNvPr id="112" name="TextBox 111">
                          <a:extLst>
                            <a:ext uri="{FF2B5EF4-FFF2-40B4-BE49-F238E27FC236}">
                              <a16:creationId xmlns:a16="http://schemas.microsoft.com/office/drawing/2014/main" id="{216B423B-668D-4BF6-89E5-473704F5A886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8688801" y="4417126"/>
                          <a:ext cx="2232134" cy="603251"/>
                        </a:xfrm>
                        <a:prstGeom prst="rect">
                          <a:avLst/>
                        </a:prstGeom>
                        <a:noFill/>
                        <a:ln w="12700" cap="flat">
                          <a:noFill/>
                          <a:miter lim="400000"/>
                        </a:ln>
                        <a:effectLst/>
                        <a:sp3d/>
                      </p:spPr>
                      <p:style>
                        <a:lnRef idx="0">
                          <a:scrgbClr r="0" g="0" b="0"/>
                        </a:lnRef>
                        <a:fillRef idx="0">
                          <a:scrgbClr r="0" g="0" b="0"/>
                        </a:fillRef>
                        <a:effectRef idx="0">
                          <a:scrgbClr r="0" g="0" b="0"/>
                        </a:effectRef>
                        <a:fontRef idx="none"/>
                      </p:style>
                      <p:txBody>
                        <a:bodyPr rot="0" spcFirstLastPara="1" vertOverflow="overflow" horzOverflow="overflow" vert="horz" wrap="square" lIns="84402" tIns="84402" rIns="84402" bIns="84402" numCol="1" spcCol="38100" rtlCol="0" anchor="t">
                          <a:spAutoFit/>
                        </a:bodyPr>
                        <a:lstStyle/>
                        <a:p>
                          <a:pPr marL="0" marR="0" indent="0" algn="ctr" defTabSz="1828800" rtl="0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lang="ko-KR" altLang="en-US" sz="1000" b="1" dirty="0">
                              <a:solidFill>
                                <a:srgbClr val="19243A"/>
                              </a:solidFill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</a:rPr>
                            <a:t>차월 월계약해당일 전일</a:t>
                          </a:r>
                          <a:endParaRPr lang="en-US" altLang="ko-KR" sz="1000" b="1" dirty="0">
                            <a:solidFill>
                              <a:srgbClr val="19243A"/>
                            </a:solidFill>
                            <a:latin typeface="태나다체 " panose="02000000000000000000" pitchFamily="2" charset="-127"/>
                            <a:ea typeface="태나다체 " panose="02000000000000000000" pitchFamily="2" charset="-127"/>
                          </a:endParaRPr>
                        </a:p>
                        <a:p>
                          <a:pPr marL="0" marR="0" indent="0" algn="ctr" defTabSz="1828800" rtl="0" fontAlgn="auto" latinLnBrk="0" hangingPunct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lang="en-US" altLang="ko-KR" sz="1000" b="1" dirty="0">
                              <a:solidFill>
                                <a:srgbClr val="19243A"/>
                              </a:solidFill>
                              <a:latin typeface="태나다체 " panose="02000000000000000000" pitchFamily="2" charset="-127"/>
                              <a:ea typeface="태나다체 " panose="02000000000000000000" pitchFamily="2" charset="-127"/>
                            </a:rPr>
                            <a:t>2025.12.7</a:t>
                          </a:r>
                          <a:endParaRPr kumimoji="0" lang="ko-KR" altLang="en-US" sz="1000" b="1" i="0" u="none" strike="noStrike" cap="none" spc="0" normalizeH="0" baseline="0" dirty="0">
                            <a:ln>
                              <a:noFill/>
                            </a:ln>
                            <a:solidFill>
                              <a:srgbClr val="19243A"/>
                            </a:solidFill>
                            <a:effectLst/>
                            <a:uFillTx/>
                            <a:latin typeface="태나다체 " panose="02000000000000000000" pitchFamily="2" charset="-127"/>
                            <a:ea typeface="태나다체 " panose="02000000000000000000" pitchFamily="2" charset="-127"/>
                            <a:sym typeface="맑은 고딕"/>
                          </a:endParaRPr>
                        </a:p>
                      </p:txBody>
                    </p:sp>
                    <p:sp>
                      <p:nvSpPr>
                        <p:cNvPr id="113" name="사각형: 둥근 모서리 112">
                          <a:extLst>
                            <a:ext uri="{FF2B5EF4-FFF2-40B4-BE49-F238E27FC236}">
                              <a16:creationId xmlns:a16="http://schemas.microsoft.com/office/drawing/2014/main" id="{2625EC65-08B7-420E-92D7-83D97F17BDA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009634" y="5498723"/>
                          <a:ext cx="1476871" cy="679538"/>
                        </a:xfrm>
                        <a:prstGeom prst="roundRect">
                          <a:avLst/>
                        </a:prstGeom>
                        <a:solidFill>
                          <a:srgbClr val="002060"/>
                        </a:solidFill>
                        <a:ln w="12700" cap="flat">
                          <a:noFill/>
                          <a:miter lim="400000"/>
                        </a:ln>
                        <a:effectLst/>
                      </p:spPr>
                      <p:txBody>
                        <a:bodyPr wrap="square" lIns="0" tIns="0" rIns="0" bIns="0" numCol="1" rtlCol="0" anchor="ctr">
                          <a:noAutofit/>
                        </a:bodyPr>
                        <a:lstStyle/>
                        <a:p>
                          <a:pPr algn="ctr"/>
                          <a:r>
                            <a:rPr lang="ko-KR" altLang="en-US" sz="1100" b="1" dirty="0" err="1">
                              <a:solidFill>
                                <a:srgbClr val="FFFFFF"/>
                              </a:solidFill>
                              <a:latin typeface="흥국씨앗 M" panose="020B0603000000000000" pitchFamily="50" charset="-127"/>
                              <a:ea typeface="흥국씨앗 M" panose="020B0603000000000000" pitchFamily="50" charset="-127"/>
                              <a:cs typeface="배달의민족 한나는 열한살 OTF"/>
                              <a:sym typeface="배달의민족 한나는 열한살 OTF"/>
                            </a:rPr>
                            <a:t>주야간보호</a:t>
                          </a:r>
                          <a:endParaRPr lang="en-US" altLang="ko-KR" sz="1100" b="1" dirty="0">
                            <a:solidFill>
                              <a:srgbClr val="FFFFFF"/>
                            </a:solidFill>
                            <a:latin typeface="흥국씨앗 M" panose="020B0603000000000000" pitchFamily="50" charset="-127"/>
                            <a:ea typeface="흥국씨앗 M" panose="020B0603000000000000" pitchFamily="50" charset="-127"/>
                            <a:cs typeface="배달의민족 한나는 열한살 OTF"/>
                            <a:sym typeface="배달의민족 한나는 열한살 OTF"/>
                          </a:endParaRPr>
                        </a:p>
                        <a:p>
                          <a:pPr algn="ctr"/>
                          <a:r>
                            <a:rPr lang="en-US" altLang="ko-KR" sz="1400" b="1" dirty="0">
                              <a:solidFill>
                                <a:srgbClr val="FFFFFF"/>
                              </a:solidFill>
                              <a:latin typeface="흥국씨앗 M" panose="020B0603000000000000" pitchFamily="50" charset="-127"/>
                              <a:ea typeface="흥국씨앗 M" panose="020B0603000000000000" pitchFamily="50" charset="-127"/>
                              <a:cs typeface="배달의민족 한나는 열한살 OTF"/>
                              <a:sym typeface="배달의민족 한나는 열한살 OTF"/>
                            </a:rPr>
                            <a:t>10</a:t>
                          </a:r>
                          <a:r>
                            <a:rPr lang="ko-KR" altLang="en-US" sz="1400" b="1" dirty="0">
                              <a:solidFill>
                                <a:srgbClr val="FFFFFF"/>
                              </a:solidFill>
                              <a:latin typeface="흥국씨앗 M" panose="020B0603000000000000" pitchFamily="50" charset="-127"/>
                              <a:ea typeface="흥국씨앗 M" panose="020B0603000000000000" pitchFamily="50" charset="-127"/>
                              <a:cs typeface="배달의민족 한나는 열한살 OTF"/>
                              <a:sym typeface="배달의민족 한나는 열한살 OTF"/>
                            </a:rPr>
                            <a:t>일 이용</a:t>
                          </a:r>
                          <a:endParaRPr lang="en-US" altLang="ko-KR" sz="1400" b="1" dirty="0">
                            <a:solidFill>
                              <a:srgbClr val="FFFFFF"/>
                            </a:solidFill>
                            <a:latin typeface="흥국씨앗 M" panose="020B0603000000000000" pitchFamily="50" charset="-127"/>
                            <a:ea typeface="흥국씨앗 M" panose="020B0603000000000000" pitchFamily="50" charset="-127"/>
                            <a:cs typeface="배달의민족 한나는 열한살 OTF"/>
                            <a:sym typeface="배달의민족 한나는 열한살 OTF"/>
                          </a:endParaRPr>
                        </a:p>
                      </p:txBody>
                    </p:sp>
                    <p:sp>
                      <p:nvSpPr>
                        <p:cNvPr id="114" name="사각형: 둥근 모서리 113">
                          <a:extLst>
                            <a:ext uri="{FF2B5EF4-FFF2-40B4-BE49-F238E27FC236}">
                              <a16:creationId xmlns:a16="http://schemas.microsoft.com/office/drawing/2014/main" id="{6B740C76-6EAD-4672-B3D3-B2B8A387FCE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586366" y="5498723"/>
                          <a:ext cx="1476871" cy="679538"/>
                        </a:xfrm>
                        <a:prstGeom prst="roundRect">
                          <a:avLst/>
                        </a:prstGeom>
                        <a:solidFill>
                          <a:srgbClr val="FF3399"/>
                        </a:solidFill>
                        <a:ln w="12700" cap="flat">
                          <a:noFill/>
                          <a:miter lim="400000"/>
                        </a:ln>
                        <a:effectLst/>
                      </p:spPr>
                      <p:txBody>
                        <a:bodyPr wrap="square" lIns="0" tIns="0" rIns="0" bIns="0" numCol="1" rtlCol="0" anchor="ctr">
                          <a:noAutofit/>
                        </a:bodyPr>
                        <a:lstStyle/>
                        <a:p>
                          <a:pPr algn="ctr"/>
                          <a:r>
                            <a:rPr lang="ko-KR" altLang="en-US" sz="1100" b="1" dirty="0">
                              <a:solidFill>
                                <a:srgbClr val="FFFFFF"/>
                              </a:solidFill>
                              <a:latin typeface="흥국씨앗 M" panose="020B0603000000000000" pitchFamily="50" charset="-127"/>
                              <a:ea typeface="흥국씨앗 M" panose="020B0603000000000000" pitchFamily="50" charset="-127"/>
                              <a:cs typeface="배달의민족 한나는 열한살 OTF"/>
                              <a:sym typeface="배달의민족 한나는 열한살 OTF"/>
                            </a:rPr>
                            <a:t>방문요양</a:t>
                          </a:r>
                          <a:endParaRPr lang="en-US" altLang="ko-KR" sz="1100" b="1" dirty="0">
                            <a:solidFill>
                              <a:srgbClr val="FFFFFF"/>
                            </a:solidFill>
                            <a:latin typeface="흥국씨앗 M" panose="020B0603000000000000" pitchFamily="50" charset="-127"/>
                            <a:ea typeface="흥국씨앗 M" panose="020B0603000000000000" pitchFamily="50" charset="-127"/>
                            <a:cs typeface="배달의민족 한나는 열한살 OTF"/>
                            <a:sym typeface="배달의민족 한나는 열한살 OTF"/>
                          </a:endParaRPr>
                        </a:p>
                        <a:p>
                          <a:pPr algn="ctr"/>
                          <a:r>
                            <a:rPr lang="en-US" altLang="ko-KR" sz="1400" b="1" dirty="0">
                              <a:solidFill>
                                <a:srgbClr val="FFFFFF"/>
                              </a:solidFill>
                              <a:latin typeface="흥국씨앗 M" panose="020B0603000000000000" pitchFamily="50" charset="-127"/>
                              <a:ea typeface="흥국씨앗 M" panose="020B0603000000000000" pitchFamily="50" charset="-127"/>
                              <a:cs typeface="배달의민족 한나는 열한살 OTF"/>
                              <a:sym typeface="배달의민족 한나는 열한살 OTF"/>
                            </a:rPr>
                            <a:t>1</a:t>
                          </a:r>
                          <a:r>
                            <a:rPr lang="ko-KR" altLang="en-US" sz="1400" b="1" dirty="0">
                              <a:solidFill>
                                <a:srgbClr val="FFFFFF"/>
                              </a:solidFill>
                              <a:latin typeface="흥국씨앗 M" panose="020B0603000000000000" pitchFamily="50" charset="-127"/>
                              <a:ea typeface="흥국씨앗 M" panose="020B0603000000000000" pitchFamily="50" charset="-127"/>
                              <a:cs typeface="배달의민족 한나는 열한살 OTF"/>
                              <a:sym typeface="배달의민족 한나는 열한살 OTF"/>
                            </a:rPr>
                            <a:t>일 이용</a:t>
                          </a:r>
                          <a:endParaRPr lang="en-US" altLang="ko-KR" sz="1400" b="1" dirty="0">
                            <a:solidFill>
                              <a:srgbClr val="FFFFFF"/>
                            </a:solidFill>
                            <a:latin typeface="흥국씨앗 M" panose="020B0603000000000000" pitchFamily="50" charset="-127"/>
                            <a:ea typeface="흥국씨앗 M" panose="020B0603000000000000" pitchFamily="50" charset="-127"/>
                            <a:cs typeface="배달의민족 한나는 열한살 OTF"/>
                            <a:sym typeface="배달의민족 한나는 열한살 OTF"/>
                          </a:endParaRPr>
                        </a:p>
                      </p:txBody>
                    </p:sp>
                    <p:sp>
                      <p:nvSpPr>
                        <p:cNvPr id="115" name="사각형: 둥근 모서리 114">
                          <a:extLst>
                            <a:ext uri="{FF2B5EF4-FFF2-40B4-BE49-F238E27FC236}">
                              <a16:creationId xmlns:a16="http://schemas.microsoft.com/office/drawing/2014/main" id="{A823284B-BADA-4D11-A9ED-F9C64ADBAFE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95028" y="5498723"/>
                          <a:ext cx="1476871" cy="679538"/>
                        </a:xfrm>
                        <a:prstGeom prst="roundRect">
                          <a:avLst/>
                        </a:prstGeom>
                        <a:solidFill>
                          <a:srgbClr val="002060"/>
                        </a:solidFill>
                        <a:ln w="12700" cap="flat">
                          <a:noFill/>
                          <a:miter lim="400000"/>
                        </a:ln>
                        <a:effectLst/>
                      </p:spPr>
                      <p:txBody>
                        <a:bodyPr wrap="square" lIns="0" tIns="0" rIns="0" bIns="0" numCol="1" rtlCol="0" anchor="ctr">
                          <a:noAutofit/>
                        </a:bodyPr>
                        <a:lstStyle/>
                        <a:p>
                          <a:pPr algn="ctr"/>
                          <a:r>
                            <a:rPr lang="ko-KR" altLang="en-US" sz="1100" b="1" dirty="0" err="1">
                              <a:solidFill>
                                <a:srgbClr val="FFFFFF"/>
                              </a:solidFill>
                              <a:latin typeface="흥국씨앗 M" panose="020B0603000000000000" pitchFamily="50" charset="-127"/>
                              <a:ea typeface="흥국씨앗 M" panose="020B0603000000000000" pitchFamily="50" charset="-127"/>
                              <a:cs typeface="배달의민족 한나는 열한살 OTF"/>
                              <a:sym typeface="배달의민족 한나는 열한살 OTF"/>
                            </a:rPr>
                            <a:t>주야간보호</a:t>
                          </a:r>
                          <a:endParaRPr lang="en-US" altLang="ko-KR" sz="1100" b="1" dirty="0">
                            <a:solidFill>
                              <a:srgbClr val="FFFFFF"/>
                            </a:solidFill>
                            <a:latin typeface="흥국씨앗 M" panose="020B0603000000000000" pitchFamily="50" charset="-127"/>
                            <a:ea typeface="흥국씨앗 M" panose="020B0603000000000000" pitchFamily="50" charset="-127"/>
                            <a:cs typeface="배달의민족 한나는 열한살 OTF"/>
                            <a:sym typeface="배달의민족 한나는 열한살 OTF"/>
                          </a:endParaRPr>
                        </a:p>
                        <a:p>
                          <a:pPr algn="ctr"/>
                          <a:r>
                            <a:rPr lang="en-US" altLang="ko-KR" sz="1400" b="1" dirty="0">
                              <a:solidFill>
                                <a:srgbClr val="FFFFFF"/>
                              </a:solidFill>
                              <a:latin typeface="흥국씨앗 M" panose="020B0603000000000000" pitchFamily="50" charset="-127"/>
                              <a:ea typeface="흥국씨앗 M" panose="020B0603000000000000" pitchFamily="50" charset="-127"/>
                              <a:cs typeface="배달의민족 한나는 열한살 OTF"/>
                              <a:sym typeface="배달의민족 한나는 열한살 OTF"/>
                            </a:rPr>
                            <a:t>10</a:t>
                          </a:r>
                          <a:r>
                            <a:rPr lang="ko-KR" altLang="en-US" sz="1400" b="1" dirty="0">
                              <a:solidFill>
                                <a:srgbClr val="FFFFFF"/>
                              </a:solidFill>
                              <a:latin typeface="흥국씨앗 M" panose="020B0603000000000000" pitchFamily="50" charset="-127"/>
                              <a:ea typeface="흥국씨앗 M" panose="020B0603000000000000" pitchFamily="50" charset="-127"/>
                              <a:cs typeface="배달의민족 한나는 열한살 OTF"/>
                              <a:sym typeface="배달의민족 한나는 열한살 OTF"/>
                            </a:rPr>
                            <a:t>일 이용</a:t>
                          </a:r>
                          <a:endParaRPr lang="en-US" altLang="ko-KR" sz="1400" b="1" dirty="0">
                            <a:solidFill>
                              <a:srgbClr val="FFFFFF"/>
                            </a:solidFill>
                            <a:latin typeface="흥국씨앗 M" panose="020B0603000000000000" pitchFamily="50" charset="-127"/>
                            <a:ea typeface="흥국씨앗 M" panose="020B0603000000000000" pitchFamily="50" charset="-127"/>
                            <a:cs typeface="배달의민족 한나는 열한살 OTF"/>
                            <a:sym typeface="배달의민족 한나는 열한살 OTF"/>
                          </a:endParaRPr>
                        </a:p>
                      </p:txBody>
                    </p:sp>
                  </p:grpSp>
                  <p:sp>
                    <p:nvSpPr>
                      <p:cNvPr id="101" name="TextBox 100">
                        <a:extLst>
                          <a:ext uri="{FF2B5EF4-FFF2-40B4-BE49-F238E27FC236}">
                            <a16:creationId xmlns:a16="http://schemas.microsoft.com/office/drawing/2014/main" id="{2CDC31F4-C4BB-4FB1-97E4-338602741A8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32750" y="5665178"/>
                        <a:ext cx="1272170" cy="593762"/>
                      </a:xfrm>
                      <a:prstGeom prst="rect">
                        <a:avLst/>
                      </a:prstGeom>
                      <a:noFill/>
                      <a:ln w="12700" cap="flat">
                        <a:noFill/>
                        <a:miter lim="400000"/>
                      </a:ln>
                      <a:effectLst/>
                      <a:sp3d/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none"/>
                    </p:style>
                    <p:txBody>
                      <a:bodyPr rot="0" spcFirstLastPara="1" vertOverflow="overflow" horzOverflow="overflow" vert="horz" wrap="square" lIns="84402" tIns="84402" rIns="84402" bIns="84402" numCol="1" spcCol="38100" rtlCol="0" anchor="t">
                        <a:spAutoFit/>
                      </a:bodyPr>
                      <a:lstStyle/>
                      <a:p>
                        <a:pPr marL="0" marR="0" indent="0" algn="ctr" defTabSz="1828800" rtl="0" fontAlgn="auto" latinLnBrk="0" hangingPunct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lang="en-US" altLang="ko-KR" sz="1200" b="1" dirty="0">
                            <a:solidFill>
                              <a:srgbClr val="FF0000"/>
                            </a:solidFill>
                            <a:latin typeface="여기어때 잘난체" panose="020B0600000101010101" pitchFamily="50" charset="-127"/>
                            <a:ea typeface="여기어때 잘난체" panose="020B0600000101010101" pitchFamily="50" charset="-127"/>
                          </a:rPr>
                          <a:t>90</a:t>
                        </a:r>
                        <a:r>
                          <a:rPr lang="ko-KR" altLang="en-US" sz="1200" b="1" dirty="0">
                            <a:solidFill>
                              <a:srgbClr val="FF0000"/>
                            </a:solidFill>
                            <a:latin typeface="여기어때 잘난체" panose="020B0600000101010101" pitchFamily="50" charset="-127"/>
                            <a:ea typeface="여기어때 잘난체" panose="020B0600000101010101" pitchFamily="50" charset="-127"/>
                          </a:rPr>
                          <a:t>일</a:t>
                        </a:r>
                        <a:endParaRPr lang="en-US" altLang="ko-KR" sz="1200" b="1" dirty="0">
                          <a:solidFill>
                            <a:srgbClr val="FF0000"/>
                          </a:solidFill>
                          <a:latin typeface="여기어때 잘난체" panose="020B0600000101010101" pitchFamily="50" charset="-127"/>
                          <a:ea typeface="여기어때 잘난체" panose="020B0600000101010101" pitchFamily="50" charset="-127"/>
                        </a:endParaRPr>
                      </a:p>
                      <a:p>
                        <a:pPr marL="0" marR="0" indent="0" algn="ctr" defTabSz="1828800" rtl="0" fontAlgn="auto" latinLnBrk="0" hangingPunct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ko-KR" altLang="en-US" sz="1200" b="1" i="0" u="none" strike="noStrike" cap="none" spc="0" normalizeH="0" baseline="0" dirty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FillTx/>
                            <a:latin typeface="여기어때 잘난체" panose="020B0600000101010101" pitchFamily="50" charset="-127"/>
                            <a:ea typeface="여기어때 잘난체" panose="020B0600000101010101" pitchFamily="50" charset="-127"/>
                            <a:sym typeface="맑은 고딕"/>
                          </a:rPr>
                          <a:t>면책</a:t>
                        </a:r>
                        <a:endParaRPr kumimoji="0" lang="en-US" altLang="ko-KR" sz="12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여기어때 잘난체" panose="020B0600000101010101" pitchFamily="50" charset="-127"/>
                          <a:ea typeface="여기어때 잘난체" panose="020B0600000101010101" pitchFamily="50" charset="-127"/>
                          <a:sym typeface="맑은 고딕"/>
                        </a:endParaRPr>
                      </a:p>
                    </p:txBody>
                  </p:sp>
                  <p:sp>
                    <p:nvSpPr>
                      <p:cNvPr id="102" name="TextBox 101">
                        <a:extLst>
                          <a:ext uri="{FF2B5EF4-FFF2-40B4-BE49-F238E27FC236}">
                            <a16:creationId xmlns:a16="http://schemas.microsoft.com/office/drawing/2014/main" id="{99A4EB21-D6D7-456D-9603-AD395D0A41AA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52409" y="6290485"/>
                        <a:ext cx="1524577" cy="390630"/>
                      </a:xfrm>
                      <a:prstGeom prst="rect">
                        <a:avLst/>
                      </a:prstGeom>
                      <a:noFill/>
                      <a:ln w="12700" cap="flat">
                        <a:noFill/>
                        <a:miter lim="400000"/>
                      </a:ln>
                      <a:effectLst/>
                      <a:sp3d/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none"/>
                    </p:style>
                    <p:txBody>
                      <a:bodyPr rot="0" spcFirstLastPara="1" vertOverflow="overflow" horzOverflow="overflow" vert="horz" wrap="square" lIns="84402" tIns="84402" rIns="84402" bIns="84402" numCol="1" spcCol="38100" rtlCol="0" anchor="t">
                        <a:spAutoFit/>
                      </a:bodyPr>
                      <a:lstStyle/>
                      <a:p>
                        <a:pPr marL="0" marR="0" indent="0" algn="ctr" defTabSz="1828800" rtl="0" fontAlgn="auto" latinLnBrk="0" hangingPunct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US" altLang="ko-KR" sz="600" i="0" u="none" strike="noStrike" cap="none" spc="0" normalizeH="0" baseline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태나다체 " panose="02000000000000000000" pitchFamily="2" charset="-127"/>
                            <a:ea typeface="태나다체 " panose="02000000000000000000" pitchFamily="2" charset="-127"/>
                            <a:sym typeface="맑은 고딕"/>
                          </a:rPr>
                          <a:t>※</a:t>
                        </a:r>
                        <a:r>
                          <a:rPr kumimoji="0" lang="ko-KR" altLang="en-US" sz="600" i="0" u="none" strike="noStrike" cap="none" spc="0" normalizeH="0" baseline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FillTx/>
                            <a:latin typeface="태나다체 " panose="02000000000000000000" pitchFamily="2" charset="-127"/>
                            <a:ea typeface="태나다체 " panose="02000000000000000000" pitchFamily="2" charset="-127"/>
                            <a:sym typeface="맑은 고딕"/>
                          </a:rPr>
                          <a:t>재해로 인한 원인은 계약일을 보장개시일로 함</a:t>
                        </a:r>
                      </a:p>
                    </p:txBody>
                  </p:sp>
                </p:grpSp>
                <p:sp>
                  <p:nvSpPr>
                    <p:cNvPr id="98" name="TextBox 97">
                      <a:extLst>
                        <a:ext uri="{FF2B5EF4-FFF2-40B4-BE49-F238E27FC236}">
                          <a16:creationId xmlns:a16="http://schemas.microsoft.com/office/drawing/2014/main" id="{831B1574-79AE-4D0A-9076-7AAE197832B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54670" y="4974561"/>
                      <a:ext cx="1844739" cy="365238"/>
                    </a:xfrm>
                    <a:prstGeom prst="rect">
                      <a:avLst/>
                    </a:prstGeom>
                    <a:noFill/>
                    <a:ln w="12700" cap="flat">
                      <a:noFill/>
                      <a:miter lim="400000"/>
                    </a:ln>
                    <a:effectLst/>
                    <a:sp3d/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none"/>
                  </p:style>
                  <p:txBody>
                    <a:bodyPr rot="0" spcFirstLastPara="1" vertOverflow="overflow" horzOverflow="overflow" vert="horz" wrap="square" lIns="84402" tIns="84402" rIns="84402" bIns="84402" numCol="1" spcCol="38100" rtlCol="0" anchor="t">
                      <a:spAutoFit/>
                    </a:bodyPr>
                    <a:lstStyle/>
                    <a:p>
                      <a:pPr marL="0" marR="0" indent="0" algn="ctr" defTabSz="18288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000" b="1" dirty="0">
                          <a:latin typeface="태나다체 " panose="02000000000000000000" pitchFamily="2" charset="-127"/>
                          <a:ea typeface="태나다체 " panose="02000000000000000000" pitchFamily="2" charset="-127"/>
                        </a:rPr>
                        <a:t>2025.8.8</a:t>
                      </a:r>
                      <a:endParaRPr kumimoji="0" lang="ko-KR" altLang="en-US" sz="1000" b="1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태나다체 " panose="02000000000000000000" pitchFamily="2" charset="-127"/>
                        <a:ea typeface="태나다체 " panose="02000000000000000000" pitchFamily="2" charset="-127"/>
                        <a:sym typeface="맑은 고딕"/>
                      </a:endParaRPr>
                    </a:p>
                  </p:txBody>
                </p:sp>
                <p:cxnSp>
                  <p:nvCxnSpPr>
                    <p:cNvPr id="99" name="직선 연결선 98">
                      <a:extLst>
                        <a:ext uri="{FF2B5EF4-FFF2-40B4-BE49-F238E27FC236}">
                          <a16:creationId xmlns:a16="http://schemas.microsoft.com/office/drawing/2014/main" id="{93D22D14-7C2C-4D14-BD19-F5DB10164BB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201815" y="5546394"/>
                      <a:ext cx="0" cy="892825"/>
                    </a:xfrm>
                    <a:prstGeom prst="line">
                      <a:avLst/>
                    </a:prstGeom>
                    <a:noFill/>
                    <a:ln w="38100" cap="flat">
                      <a:solidFill>
                        <a:schemeClr val="bg1"/>
                      </a:solidFill>
                      <a:prstDash val="solid"/>
                      <a:round/>
                    </a:ln>
                    <a:effectLst/>
                    <a:sp3d/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none"/>
                  </p:style>
                </p:cxnSp>
              </p:grpSp>
              <p:sp>
                <p:nvSpPr>
                  <p:cNvPr id="95" name="화살표: 아래쪽 94">
                    <a:extLst>
                      <a:ext uri="{FF2B5EF4-FFF2-40B4-BE49-F238E27FC236}">
                        <a16:creationId xmlns:a16="http://schemas.microsoft.com/office/drawing/2014/main" id="{7AAE53FD-2E28-48ED-AEE5-7C0E1400F5A5}"/>
                      </a:ext>
                    </a:extLst>
                  </p:cNvPr>
                  <p:cNvSpPr/>
                  <p:nvPr/>
                </p:nvSpPr>
                <p:spPr>
                  <a:xfrm>
                    <a:off x="477130" y="5392267"/>
                    <a:ext cx="161920" cy="193347"/>
                  </a:xfrm>
                  <a:prstGeom prst="downArrow">
                    <a:avLst/>
                  </a:prstGeom>
                  <a:solidFill>
                    <a:srgbClr val="00206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rtlCol="0" anchor="ctr">
                    <a:noAutofit/>
                  </a:bodyPr>
                  <a:lstStyle/>
                  <a:p>
                    <a:pPr algn="ctr"/>
                    <a:endParaRPr lang="ko-KR" altLang="en-US" sz="2000" spc="-300" dirty="0">
                      <a:solidFill>
                        <a:sysClr val="windowText" lastClr="000000"/>
                      </a:solidFill>
                      <a:latin typeface="흥국씨앗 M" panose="020B0603000000000000" pitchFamily="50" charset="-127"/>
                      <a:ea typeface="흥국씨앗 M" panose="020B0603000000000000" pitchFamily="50" charset="-127"/>
                      <a:cs typeface="배달의민족 한나는 열한살 OTF"/>
                      <a:sym typeface="배달의민족 한나는 열한살 OTF"/>
                    </a:endParaRPr>
                  </a:p>
                </p:txBody>
              </p:sp>
              <p:sp>
                <p:nvSpPr>
                  <p:cNvPr id="96" name="화살표: 아래쪽 95">
                    <a:extLst>
                      <a:ext uri="{FF2B5EF4-FFF2-40B4-BE49-F238E27FC236}">
                        <a16:creationId xmlns:a16="http://schemas.microsoft.com/office/drawing/2014/main" id="{AF5A918E-6EA1-43CA-A35F-A41F36739DDB}"/>
                      </a:ext>
                    </a:extLst>
                  </p:cNvPr>
                  <p:cNvSpPr/>
                  <p:nvPr/>
                </p:nvSpPr>
                <p:spPr>
                  <a:xfrm>
                    <a:off x="2121859" y="5392267"/>
                    <a:ext cx="161920" cy="193347"/>
                  </a:xfrm>
                  <a:prstGeom prst="downArrow">
                    <a:avLst/>
                  </a:prstGeom>
                  <a:solidFill>
                    <a:srgbClr val="00206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rtlCol="0" anchor="ctr">
                    <a:noAutofit/>
                  </a:bodyPr>
                  <a:lstStyle/>
                  <a:p>
                    <a:pPr algn="ctr"/>
                    <a:endParaRPr lang="ko-KR" altLang="en-US" sz="2000" spc="-300" dirty="0">
                      <a:solidFill>
                        <a:sysClr val="windowText" lastClr="000000"/>
                      </a:solidFill>
                      <a:latin typeface="흥국씨앗 M" panose="020B0603000000000000" pitchFamily="50" charset="-127"/>
                      <a:ea typeface="흥국씨앗 M" panose="020B0603000000000000" pitchFamily="50" charset="-127"/>
                      <a:cs typeface="배달의민족 한나는 열한살 OTF"/>
                      <a:sym typeface="배달의민족 한나는 열한살 OTF"/>
                    </a:endParaRPr>
                  </a:p>
                </p:txBody>
              </p:sp>
            </p:grpSp>
            <p:cxnSp>
              <p:nvCxnSpPr>
                <p:cNvPr id="93" name="직선 연결선 92">
                  <a:extLst>
                    <a:ext uri="{FF2B5EF4-FFF2-40B4-BE49-F238E27FC236}">
                      <a16:creationId xmlns:a16="http://schemas.microsoft.com/office/drawing/2014/main" id="{08D205FE-EC92-46A5-9C6C-9E2FCB84C126}"/>
                    </a:ext>
                  </a:extLst>
                </p:cNvPr>
                <p:cNvCxnSpPr/>
                <p:nvPr/>
              </p:nvCxnSpPr>
              <p:spPr>
                <a:xfrm>
                  <a:off x="3514818" y="5546394"/>
                  <a:ext cx="0" cy="892825"/>
                </a:xfrm>
                <a:prstGeom prst="line">
                  <a:avLst/>
                </a:prstGeom>
                <a:noFill/>
                <a:ln w="38100" cap="flat">
                  <a:solidFill>
                    <a:schemeClr val="bg1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</p:grpSp>
          <p:sp>
            <p:nvSpPr>
              <p:cNvPr id="91" name="화살표: 아래쪽 90">
                <a:extLst>
                  <a:ext uri="{FF2B5EF4-FFF2-40B4-BE49-F238E27FC236}">
                    <a16:creationId xmlns:a16="http://schemas.microsoft.com/office/drawing/2014/main" id="{706346A8-6663-46B9-878D-D10DED488D14}"/>
                  </a:ext>
                </a:extLst>
              </p:cNvPr>
              <p:cNvSpPr/>
              <p:nvPr/>
            </p:nvSpPr>
            <p:spPr>
              <a:xfrm>
                <a:off x="10414372" y="5392267"/>
                <a:ext cx="161920" cy="193347"/>
              </a:xfrm>
              <a:prstGeom prst="downArrow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0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</p:grpSp>
      </p:grpSp>
      <p:cxnSp>
        <p:nvCxnSpPr>
          <p:cNvPr id="116" name="직선 연결선 115">
            <a:extLst>
              <a:ext uri="{FF2B5EF4-FFF2-40B4-BE49-F238E27FC236}">
                <a16:creationId xmlns:a16="http://schemas.microsoft.com/office/drawing/2014/main" id="{2B91942D-D926-48E0-B457-C87E249E61C4}"/>
              </a:ext>
            </a:extLst>
          </p:cNvPr>
          <p:cNvCxnSpPr>
            <a:cxnSpLocks/>
          </p:cNvCxnSpPr>
          <p:nvPr/>
        </p:nvCxnSpPr>
        <p:spPr>
          <a:xfrm flipH="1">
            <a:off x="8518265" y="6159128"/>
            <a:ext cx="1459875" cy="0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ysDash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17" name="그룹 116">
            <a:extLst>
              <a:ext uri="{FF2B5EF4-FFF2-40B4-BE49-F238E27FC236}">
                <a16:creationId xmlns:a16="http://schemas.microsoft.com/office/drawing/2014/main" id="{8BB23581-E21A-4334-AD5D-2819CF40F3D9}"/>
              </a:ext>
            </a:extLst>
          </p:cNvPr>
          <p:cNvGrpSpPr/>
          <p:nvPr/>
        </p:nvGrpSpPr>
        <p:grpSpPr>
          <a:xfrm>
            <a:off x="5350481" y="5531770"/>
            <a:ext cx="738753" cy="460105"/>
            <a:chOff x="5297095" y="3779075"/>
            <a:chExt cx="1189769" cy="673639"/>
          </a:xfrm>
          <a:solidFill>
            <a:srgbClr val="E4007F"/>
          </a:solidFill>
        </p:grpSpPr>
        <p:sp>
          <p:nvSpPr>
            <p:cNvPr id="118" name="직사각형 117">
              <a:extLst>
                <a:ext uri="{FF2B5EF4-FFF2-40B4-BE49-F238E27FC236}">
                  <a16:creationId xmlns:a16="http://schemas.microsoft.com/office/drawing/2014/main" id="{43366EF0-8803-47EA-9EC7-74FEFFC64C33}"/>
                </a:ext>
              </a:extLst>
            </p:cNvPr>
            <p:cNvSpPr/>
            <p:nvPr/>
          </p:nvSpPr>
          <p:spPr>
            <a:xfrm>
              <a:off x="5297095" y="3779075"/>
              <a:ext cx="1189769" cy="42955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지급</a:t>
              </a:r>
              <a:endParaRPr lang="en-US" altLang="ko-KR" sz="18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19" name="화살표: 아래쪽 118">
              <a:extLst>
                <a:ext uri="{FF2B5EF4-FFF2-40B4-BE49-F238E27FC236}">
                  <a16:creationId xmlns:a16="http://schemas.microsoft.com/office/drawing/2014/main" id="{71E7CEC4-8A7B-4A9F-81A1-D1F00E72C382}"/>
                </a:ext>
              </a:extLst>
            </p:cNvPr>
            <p:cNvSpPr/>
            <p:nvPr/>
          </p:nvSpPr>
          <p:spPr>
            <a:xfrm>
              <a:off x="5585716" y="4165486"/>
              <a:ext cx="579323" cy="287228"/>
            </a:xfrm>
            <a:prstGeom prst="downArrow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5400" spc="-3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grpSp>
        <p:nvGrpSpPr>
          <p:cNvPr id="120" name="그룹 119">
            <a:extLst>
              <a:ext uri="{FF2B5EF4-FFF2-40B4-BE49-F238E27FC236}">
                <a16:creationId xmlns:a16="http://schemas.microsoft.com/office/drawing/2014/main" id="{00185A98-0DF6-40BC-A982-467FFC53F408}"/>
              </a:ext>
            </a:extLst>
          </p:cNvPr>
          <p:cNvGrpSpPr/>
          <p:nvPr/>
        </p:nvGrpSpPr>
        <p:grpSpPr>
          <a:xfrm>
            <a:off x="8265849" y="5531770"/>
            <a:ext cx="738753" cy="460105"/>
            <a:chOff x="5297095" y="3779075"/>
            <a:chExt cx="1189769" cy="67363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1" name="직사각형 120">
              <a:extLst>
                <a:ext uri="{FF2B5EF4-FFF2-40B4-BE49-F238E27FC236}">
                  <a16:creationId xmlns:a16="http://schemas.microsoft.com/office/drawing/2014/main" id="{B9F6C2A7-54E0-40F1-BAA2-449C26C0237D}"/>
                </a:ext>
              </a:extLst>
            </p:cNvPr>
            <p:cNvSpPr/>
            <p:nvPr/>
          </p:nvSpPr>
          <p:spPr>
            <a:xfrm>
              <a:off x="5297095" y="3779075"/>
              <a:ext cx="1189769" cy="42955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 err="1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부지급</a:t>
              </a:r>
              <a:endParaRPr lang="en-US" altLang="ko-KR" sz="18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22" name="화살표: 아래쪽 121">
              <a:extLst>
                <a:ext uri="{FF2B5EF4-FFF2-40B4-BE49-F238E27FC236}">
                  <a16:creationId xmlns:a16="http://schemas.microsoft.com/office/drawing/2014/main" id="{D4DC06E7-B050-4D34-B08A-B18DDF66DDCD}"/>
                </a:ext>
              </a:extLst>
            </p:cNvPr>
            <p:cNvSpPr/>
            <p:nvPr/>
          </p:nvSpPr>
          <p:spPr>
            <a:xfrm>
              <a:off x="5585716" y="4165486"/>
              <a:ext cx="579323" cy="287228"/>
            </a:xfrm>
            <a:prstGeom prst="downArrow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5400" spc="-3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911382AB-293A-46AB-93CF-0FD04C2A7A04}"/>
              </a:ext>
            </a:extLst>
          </p:cNvPr>
          <p:cNvSpPr txBox="1"/>
          <p:nvPr/>
        </p:nvSpPr>
        <p:spPr>
          <a:xfrm>
            <a:off x="625905" y="2133928"/>
            <a:ext cx="1702538" cy="217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&lt;</a:t>
            </a:r>
            <a:r>
              <a:rPr kumimoji="0" lang="ko-KR" altLang="en-US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국민건강보험공단</a:t>
            </a:r>
            <a:r>
              <a:rPr kumimoji="0" lang="en-US" altLang="ko-KR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, </a:t>
            </a:r>
            <a:r>
              <a:rPr kumimoji="0" lang="ko-KR" altLang="en-US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장기요양급여비 지급현황</a:t>
            </a:r>
            <a:r>
              <a:rPr kumimoji="0" lang="en-US" altLang="ko-KR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&gt;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ECAEF77-F678-4D75-895C-71F5912234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42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20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3277496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복합재가급여보장특약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4C84DA24-EC29-42CB-8565-C31D904B40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000653"/>
              </p:ext>
            </p:extLst>
          </p:nvPr>
        </p:nvGraphicFramePr>
        <p:xfrm>
          <a:off x="1497425" y="2511670"/>
          <a:ext cx="9197150" cy="2238851"/>
        </p:xfrm>
        <a:graphic>
          <a:graphicData uri="http://schemas.openxmlformats.org/drawingml/2006/table">
            <a:tbl>
              <a:tblPr/>
              <a:tblGrid>
                <a:gridCol w="1021906">
                  <a:extLst>
                    <a:ext uri="{9D8B030D-6E8A-4147-A177-3AD203B41FA5}">
                      <a16:colId xmlns:a16="http://schemas.microsoft.com/office/drawing/2014/main" val="2651377130"/>
                    </a:ext>
                  </a:extLst>
                </a:gridCol>
                <a:gridCol w="2043811">
                  <a:extLst>
                    <a:ext uri="{9D8B030D-6E8A-4147-A177-3AD203B41FA5}">
                      <a16:colId xmlns:a16="http://schemas.microsoft.com/office/drawing/2014/main" val="1754406639"/>
                    </a:ext>
                  </a:extLst>
                </a:gridCol>
                <a:gridCol w="2043811">
                  <a:extLst>
                    <a:ext uri="{9D8B030D-6E8A-4147-A177-3AD203B41FA5}">
                      <a16:colId xmlns:a16="http://schemas.microsoft.com/office/drawing/2014/main" val="494101662"/>
                    </a:ext>
                  </a:extLst>
                </a:gridCol>
                <a:gridCol w="2043811">
                  <a:extLst>
                    <a:ext uri="{9D8B030D-6E8A-4147-A177-3AD203B41FA5}">
                      <a16:colId xmlns:a16="http://schemas.microsoft.com/office/drawing/2014/main" val="2211215402"/>
                    </a:ext>
                  </a:extLst>
                </a:gridCol>
                <a:gridCol w="2043811">
                  <a:extLst>
                    <a:ext uri="{9D8B030D-6E8A-4147-A177-3AD203B41FA5}">
                      <a16:colId xmlns:a16="http://schemas.microsoft.com/office/drawing/2014/main" val="208831446"/>
                    </a:ext>
                  </a:extLst>
                </a:gridCol>
              </a:tblGrid>
              <a:tr h="751573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복합</a:t>
                      </a:r>
                      <a:endParaRPr lang="en-US" altLang="ko-KR" sz="1600" kern="0" spc="-8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재가급여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구 분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-8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흥국생명</a:t>
                      </a:r>
                      <a:endParaRPr lang="ko-KR" altLang="en-US" sz="2400" kern="0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78372" marR="78372" marT="16279" marB="162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kern="0" spc="-80" dirty="0">
                          <a:solidFill>
                            <a:srgbClr val="FFFFF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흥국생명</a:t>
                      </a:r>
                      <a:endParaRPr lang="ko-KR" altLang="en-US" sz="2400" kern="0" spc="0" dirty="0">
                        <a:solidFill>
                          <a:srgbClr val="FFFFF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78372" marR="78372" marT="16279" marB="162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A</a:t>
                      </a: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생명</a:t>
                      </a:r>
                    </a:p>
                  </a:txBody>
                  <a:tcPr marL="78372" marR="78372" marT="16279" marB="162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3506210"/>
                  </a:ext>
                </a:extLst>
              </a:tr>
              <a:tr h="22223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kern="0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83127" marR="83127" marT="41564" marB="415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 err="1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저해지</a:t>
                      </a:r>
                      <a:endParaRPr lang="ko-KR" altLang="en-US" sz="1600" kern="0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78372" marR="78372" marT="16279" marB="162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 err="1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무해지</a:t>
                      </a:r>
                      <a:endParaRPr lang="ko-KR" altLang="en-US" sz="1600" kern="0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78372" marR="78372" marT="16279" marB="162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 err="1">
                          <a:solidFill>
                            <a:schemeClr val="bg1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무해지</a:t>
                      </a:r>
                      <a:endParaRPr lang="ko-KR" altLang="en-US" sz="1600" kern="0" spc="0" dirty="0">
                        <a:solidFill>
                          <a:schemeClr val="bg1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78372" marR="78372" marT="16279" marB="162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330384"/>
                  </a:ext>
                </a:extLst>
              </a:tr>
              <a:tr h="5909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남 자</a:t>
                      </a:r>
                      <a:endParaRPr lang="ko-KR" altLang="en-US" sz="2200" kern="0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78372" marR="78372" marT="16279" marB="16279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0" dirty="0">
                          <a:solidFill>
                            <a:srgbClr val="E4007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30,770</a:t>
                      </a:r>
                    </a:p>
                  </a:txBody>
                  <a:tcPr marL="78372" marR="78372" marT="16279" marB="162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-80" dirty="0">
                          <a:solidFill>
                            <a:srgbClr val="E4007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29,010</a:t>
                      </a:r>
                      <a:endParaRPr lang="en-US" sz="3600" kern="0" spc="0" dirty="0">
                        <a:solidFill>
                          <a:srgbClr val="E4007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78372" marR="78372" marT="16279" marB="162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-8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38,000 </a:t>
                      </a:r>
                      <a:endParaRPr lang="en-US" sz="2200" kern="0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78372" marR="78372" marT="16279" marB="162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362255"/>
                  </a:ext>
                </a:extLst>
              </a:tr>
              <a:tr h="5909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-80" dirty="0">
                          <a:solidFill>
                            <a:srgbClr val="000000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여 자</a:t>
                      </a:r>
                      <a:endParaRPr lang="ko-KR" altLang="en-US" sz="2200" kern="0" spc="0" dirty="0">
                        <a:solidFill>
                          <a:srgbClr val="000000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78372" marR="78372" marT="16279" marB="162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0" dirty="0">
                          <a:solidFill>
                            <a:srgbClr val="E4007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45,160</a:t>
                      </a:r>
                    </a:p>
                  </a:txBody>
                  <a:tcPr marL="78372" marR="78372" marT="16279" marB="162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0" spc="-80" dirty="0">
                          <a:solidFill>
                            <a:srgbClr val="E4007F"/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42,770</a:t>
                      </a:r>
                      <a:endParaRPr lang="en-US" sz="3600" kern="0" spc="0" dirty="0">
                        <a:solidFill>
                          <a:srgbClr val="E4007F"/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78372" marR="78372" marT="16279" marB="162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-80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52,100 </a:t>
                      </a:r>
                      <a:endParaRPr lang="en-US" sz="2200" kern="0" spc="0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L="78372" marR="78372" marT="16279" marB="162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70479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2FCC113-13E9-4DDB-BAD0-532F1B4EB8E8}"/>
              </a:ext>
            </a:extLst>
          </p:cNvPr>
          <p:cNvSpPr txBox="1"/>
          <p:nvPr/>
        </p:nvSpPr>
        <p:spPr>
          <a:xfrm>
            <a:off x="1446324" y="2228594"/>
            <a:ext cx="4200862" cy="3088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*20</a:t>
            </a:r>
            <a:r>
              <a:rPr kumimoji="0" lang="ko-KR" altLang="en-US" sz="105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년납</a:t>
            </a:r>
            <a:r>
              <a:rPr kumimoji="0" lang="ko-KR" altLang="en-US" sz="1050" b="1" i="0" u="none" strike="noStrike" cap="none" spc="0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종신만기</a:t>
            </a:r>
            <a:r>
              <a:rPr kumimoji="0" lang="en-US" altLang="ko-KR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/</a:t>
            </a:r>
            <a:r>
              <a:rPr kumimoji="0" lang="ko-KR" altLang="en-US" sz="105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해약환급금미지급형</a:t>
            </a:r>
            <a:r>
              <a:rPr lang="en-US" altLang="ko-KR" sz="105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V2</a:t>
            </a:r>
            <a:r>
              <a:rPr kumimoji="0" lang="en-US" altLang="ko-KR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/60</a:t>
            </a:r>
            <a:r>
              <a:rPr kumimoji="0" lang="ko-KR" altLang="en-US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세 </a:t>
            </a:r>
            <a:r>
              <a:rPr kumimoji="0" lang="en-US" altLang="ko-KR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100</a:t>
            </a:r>
            <a:r>
              <a:rPr kumimoji="0" lang="ko-KR" altLang="en-US" sz="105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만원 가입기준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869DFDD-E3EE-4F5F-B03A-B077BDCE83AE}"/>
              </a:ext>
            </a:extLst>
          </p:cNvPr>
          <p:cNvSpPr txBox="1"/>
          <p:nvPr/>
        </p:nvSpPr>
        <p:spPr>
          <a:xfrm>
            <a:off x="1460491" y="5080054"/>
            <a:ext cx="9271018" cy="15246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400" i="1" dirty="0">
                <a:latin typeface="태나다체 " panose="02000000000000000000" pitchFamily="2" charset="-127"/>
                <a:ea typeface="태나다체 " panose="02000000000000000000" pitchFamily="2" charset="-127"/>
              </a:rPr>
              <a:t>타사 比 </a:t>
            </a:r>
            <a:r>
              <a:rPr lang="ko-KR" altLang="en-US" sz="4400" i="1" dirty="0">
                <a:solidFill>
                  <a:srgbClr val="E4007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남자 </a:t>
            </a:r>
            <a:r>
              <a:rPr lang="en-US" altLang="ko-KR" sz="4400" i="1" dirty="0">
                <a:solidFill>
                  <a:srgbClr val="E4007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31% , </a:t>
            </a:r>
            <a:r>
              <a:rPr lang="ko-KR" altLang="en-US" sz="4400" i="1" dirty="0">
                <a:solidFill>
                  <a:srgbClr val="E4007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여자 </a:t>
            </a:r>
            <a:r>
              <a:rPr lang="en-US" altLang="ko-KR" sz="4400" i="1" dirty="0">
                <a:solidFill>
                  <a:srgbClr val="E4007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22% </a:t>
            </a:r>
            <a:r>
              <a:rPr lang="ko-KR" altLang="en-US" sz="4400" i="1" dirty="0">
                <a:latin typeface="태나다체 " panose="02000000000000000000" pitchFamily="2" charset="-127"/>
                <a:ea typeface="태나다체 " panose="02000000000000000000" pitchFamily="2" charset="-127"/>
              </a:rPr>
              <a:t>할인효과</a:t>
            </a:r>
            <a:r>
              <a:rPr lang="en-US" altLang="ko-KR" sz="4400" i="1" dirty="0"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400" i="1" dirty="0" err="1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가성비있는</a:t>
            </a:r>
            <a:r>
              <a:rPr lang="ko-KR" altLang="en-US" sz="4400" i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보험료로 한번 더 경쟁력 </a:t>
            </a:r>
            <a:r>
              <a:rPr lang="en-US" altLang="ko-KR" sz="4400" i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868583-A0BF-47E5-AD3B-5759C8C524A5}"/>
              </a:ext>
            </a:extLst>
          </p:cNvPr>
          <p:cNvSpPr txBox="1"/>
          <p:nvPr/>
        </p:nvSpPr>
        <p:spPr>
          <a:xfrm>
            <a:off x="1670696" y="790255"/>
            <a:ext cx="8850609" cy="16477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8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>
                <a:solidFill>
                  <a:srgbClr val="19243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타사보다 더 좋은 조건으로 종신까지</a:t>
            </a:r>
            <a:r>
              <a:rPr lang="en-US" altLang="ko-KR" sz="4800" dirty="0">
                <a:solidFill>
                  <a:srgbClr val="19243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800" dirty="0">
                <a:solidFill>
                  <a:srgbClr val="E4007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저해지도</a:t>
            </a:r>
            <a:r>
              <a:rPr lang="en-US" altLang="ko-KR" sz="4800" dirty="0">
                <a:solidFill>
                  <a:srgbClr val="E4007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r>
              <a:rPr lang="ko-KR" altLang="en-US" sz="4800" dirty="0">
                <a:solidFill>
                  <a:srgbClr val="E4007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무해지도 더 싸다</a:t>
            </a:r>
            <a:r>
              <a:rPr lang="en-US" altLang="ko-KR" sz="4800" dirty="0">
                <a:solidFill>
                  <a:srgbClr val="E4007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583EB1-4FCA-49C9-8480-9D3C98B696F9}"/>
              </a:ext>
            </a:extLst>
          </p:cNvPr>
          <p:cNvSpPr txBox="1"/>
          <p:nvPr/>
        </p:nvSpPr>
        <p:spPr>
          <a:xfrm>
            <a:off x="8354426" y="4780539"/>
            <a:ext cx="2461758" cy="3089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타사공식홈페이지 가격공시실 참조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(2025.5</a:t>
            </a:r>
            <a:r>
              <a: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월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)</a:t>
            </a:r>
            <a:endParaRPr kumimoji="0" lang="ko-KR" altLang="en-US" sz="9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2B2A07CE-FC50-4FD9-BB03-E687CF8A93C2}"/>
              </a:ext>
            </a:extLst>
          </p:cNvPr>
          <p:cNvSpPr/>
          <p:nvPr/>
        </p:nvSpPr>
        <p:spPr>
          <a:xfrm>
            <a:off x="4539727" y="2494407"/>
            <a:ext cx="4109422" cy="2286132"/>
          </a:xfrm>
          <a:prstGeom prst="rect">
            <a:avLst/>
          </a:prstGeom>
          <a:noFill/>
          <a:ln w="57150" cap="flat">
            <a:solidFill>
              <a:srgbClr val="FF3399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solidFill>
                <a:sysClr val="windowText" lastClr="0000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90799F-C2C2-459D-976C-11BD2FF6DFB2}"/>
              </a:ext>
            </a:extLst>
          </p:cNvPr>
          <p:cNvSpPr txBox="1"/>
          <p:nvPr/>
        </p:nvSpPr>
        <p:spPr>
          <a:xfrm rot="20600787">
            <a:off x="7944523" y="3790557"/>
            <a:ext cx="1409252" cy="847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4400" b="0" i="0" u="none" strike="noStrike" cap="none" spc="-300" normalizeH="0" baseline="0" dirty="0">
                <a:ln w="38100">
                  <a:solidFill>
                    <a:srgbClr val="002060"/>
                  </a:solidFill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VS</a:t>
            </a:r>
            <a:endParaRPr kumimoji="0" lang="ko-KR" altLang="en-US" sz="4400" b="0" i="0" u="none" strike="noStrike" cap="none" spc="-300" normalizeH="0" baseline="0" dirty="0">
              <a:ln w="38100">
                <a:solidFill>
                  <a:srgbClr val="002060"/>
                </a:solidFill>
              </a:ln>
              <a:solidFill>
                <a:srgbClr val="FFFFFF"/>
              </a:solidFill>
              <a:effectLst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sym typeface="맑은 고딕"/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66201B8-6CF3-403B-8806-4B04CE5170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43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66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3277496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복합재가급여보장특약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869DFDD-E3EE-4F5F-B03A-B077BDCE83AE}"/>
              </a:ext>
            </a:extLst>
          </p:cNvPr>
          <p:cNvSpPr txBox="1"/>
          <p:nvPr/>
        </p:nvSpPr>
        <p:spPr>
          <a:xfrm>
            <a:off x="487034" y="4789596"/>
            <a:ext cx="11217932" cy="15246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400" i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흥국생명은 별도 </a:t>
            </a:r>
            <a:r>
              <a:rPr lang="ko-KR" altLang="en-US" sz="4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통합재가서비스 이용 면책 </a:t>
            </a:r>
            <a:r>
              <a:rPr lang="en-US" altLang="ko-KR" sz="4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X</a:t>
            </a: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통합재가서비스</a:t>
            </a:r>
            <a:r>
              <a:rPr lang="ko-KR" altLang="en-US" sz="4400" i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기관 이용 시 </a:t>
            </a:r>
            <a:r>
              <a:rPr lang="ko-KR" altLang="en-US" sz="4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보장 </a:t>
            </a:r>
            <a:r>
              <a:rPr lang="en-US" altLang="ko-KR" sz="4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868583-A0BF-47E5-AD3B-5759C8C524A5}"/>
              </a:ext>
            </a:extLst>
          </p:cNvPr>
          <p:cNvSpPr txBox="1"/>
          <p:nvPr/>
        </p:nvSpPr>
        <p:spPr>
          <a:xfrm>
            <a:off x="1670696" y="790255"/>
            <a:ext cx="8850609" cy="9091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8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>
                <a:solidFill>
                  <a:srgbClr val="19243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타사 복합재가급여 </a:t>
            </a:r>
            <a:r>
              <a:rPr lang="ko-KR" altLang="en-US" sz="4800" dirty="0">
                <a:solidFill>
                  <a:srgbClr val="FF3399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약관확인 </a:t>
            </a:r>
            <a:r>
              <a:rPr lang="en-US" altLang="ko-KR" sz="4800" dirty="0">
                <a:solidFill>
                  <a:srgbClr val="19243A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r>
              <a:rPr lang="en-US" altLang="ko-KR" sz="4800" dirty="0">
                <a:solidFill>
                  <a:srgbClr val="E4007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B174F01A-D6B4-4C3E-8250-FB40256797B5}"/>
              </a:ext>
            </a:extLst>
          </p:cNvPr>
          <p:cNvGrpSpPr/>
          <p:nvPr/>
        </p:nvGrpSpPr>
        <p:grpSpPr>
          <a:xfrm>
            <a:off x="423971" y="2196280"/>
            <a:ext cx="6364432" cy="1021773"/>
            <a:chOff x="105750" y="1736398"/>
            <a:chExt cx="7000875" cy="1123950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BFDBD8CD-9E30-4CB7-8F00-CB5AAD609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750" y="1736398"/>
              <a:ext cx="7000875" cy="1123950"/>
            </a:xfrm>
            <a:prstGeom prst="rect">
              <a:avLst/>
            </a:prstGeom>
            <a:ln w="38100">
              <a:solidFill>
                <a:srgbClr val="FF3399"/>
              </a:solidFill>
            </a:ln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C3861703-A048-4737-BB06-06EB0AAD41A4}"/>
                </a:ext>
              </a:extLst>
            </p:cNvPr>
            <p:cNvSpPr/>
            <p:nvPr/>
          </p:nvSpPr>
          <p:spPr>
            <a:xfrm>
              <a:off x="2235743" y="2196309"/>
              <a:ext cx="1584690" cy="318646"/>
            </a:xfrm>
            <a:prstGeom prst="rect">
              <a:avLst/>
            </a:prstGeom>
            <a:solidFill>
              <a:srgbClr val="FFFF00"/>
            </a:solidFill>
            <a:ln w="38100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b="1" dirty="0">
                  <a:solidFill>
                    <a:srgbClr val="FF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통합재가서비스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18FF686C-6ED1-486C-97DD-AB6BAF2BCED9}"/>
              </a:ext>
            </a:extLst>
          </p:cNvPr>
          <p:cNvSpPr txBox="1"/>
          <p:nvPr/>
        </p:nvSpPr>
        <p:spPr>
          <a:xfrm>
            <a:off x="735765" y="3260959"/>
            <a:ext cx="5804698" cy="10937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※</a:t>
            </a:r>
            <a:r>
              <a:rPr kumimoji="0" lang="ko-KR" altLang="en-US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통합재가서비스 란</a:t>
            </a:r>
            <a:r>
              <a:rPr kumimoji="0" lang="en-US" altLang="ko-KR" sz="18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? </a:t>
            </a: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14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</a:rPr>
              <a:t>하나의 기관</a:t>
            </a:r>
            <a:r>
              <a:rPr lang="en-US" altLang="ko-KR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(</a:t>
            </a:r>
            <a:r>
              <a:rPr lang="ko-KR" altLang="en-US" sz="14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주야간보호기반</a:t>
            </a:r>
            <a:r>
              <a:rPr lang="en-US" altLang="ko-KR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)</a:t>
            </a:r>
            <a:r>
              <a:rPr lang="ko-KR" altLang="en-US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에서 </a:t>
            </a:r>
            <a:r>
              <a:rPr lang="en-US" altLang="ko-KR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5</a:t>
            </a:r>
            <a:r>
              <a:rPr lang="ko-KR" altLang="en-US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종의 재가서비스</a:t>
            </a:r>
            <a:r>
              <a:rPr lang="en-US" altLang="ko-KR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(</a:t>
            </a:r>
            <a:r>
              <a:rPr lang="ko-KR" altLang="en-US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방문요양</a:t>
            </a:r>
            <a:r>
              <a:rPr lang="en-US" altLang="ko-KR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방문목욕</a:t>
            </a:r>
            <a:r>
              <a:rPr lang="en-US" altLang="ko-KR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방문간호</a:t>
            </a:r>
            <a:r>
              <a:rPr lang="en-US" altLang="ko-KR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14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주야간보호</a:t>
            </a:r>
            <a:r>
              <a:rPr lang="en-US" altLang="ko-KR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단기보호</a:t>
            </a:r>
            <a:r>
              <a:rPr lang="en-US" altLang="ko-KR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)</a:t>
            </a:r>
            <a:r>
              <a:rPr lang="ko-KR" altLang="en-US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를 </a:t>
            </a:r>
            <a:endParaRPr lang="en-US" altLang="ko-KR" sz="1400" dirty="0">
              <a:latin typeface="흥국씨앗 M" panose="020B0603000000000000" pitchFamily="50" charset="-127"/>
              <a:ea typeface="흥국씨앗 M" panose="020B0603000000000000" pitchFamily="50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14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전문인력이 </a:t>
            </a:r>
            <a:r>
              <a:rPr lang="ko-KR" altLang="en-US" sz="1400" dirty="0">
                <a:solidFill>
                  <a:srgbClr val="FF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</a:rPr>
              <a:t>복합적으로 제공하는 서비스</a:t>
            </a:r>
            <a:endParaRPr kumimoji="0" lang="ko-KR" altLang="en-US" sz="1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FC1FB5A0-D1AC-4CAD-B09C-C6BF69CA2743}"/>
              </a:ext>
            </a:extLst>
          </p:cNvPr>
          <p:cNvSpPr/>
          <p:nvPr/>
        </p:nvSpPr>
        <p:spPr>
          <a:xfrm>
            <a:off x="2169774" y="1738058"/>
            <a:ext cx="2524438" cy="36844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A</a:t>
            </a:r>
            <a:r>
              <a:rPr lang="ko-KR" altLang="en-US" sz="2000" dirty="0">
                <a:solidFill>
                  <a:schemeClr val="bg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생명 복합재가 약관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1813065B-8C39-468A-9AB4-3FAD405D6694}"/>
              </a:ext>
            </a:extLst>
          </p:cNvPr>
          <p:cNvGrpSpPr/>
          <p:nvPr/>
        </p:nvGrpSpPr>
        <p:grpSpPr>
          <a:xfrm>
            <a:off x="7149957" y="1738058"/>
            <a:ext cx="4672697" cy="2264664"/>
            <a:chOff x="7149957" y="1738058"/>
            <a:chExt cx="4672697" cy="2264664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BC7AB4E6-5A01-4A2C-8F53-D4722AA39F10}"/>
                </a:ext>
              </a:extLst>
            </p:cNvPr>
            <p:cNvSpPr/>
            <p:nvPr/>
          </p:nvSpPr>
          <p:spPr>
            <a:xfrm>
              <a:off x="7149957" y="1922281"/>
              <a:ext cx="4672697" cy="2068806"/>
            </a:xfrm>
            <a:prstGeom prst="rect">
              <a:avLst/>
            </a:prstGeom>
            <a:noFill/>
            <a:ln w="38100" cap="flat">
              <a:solidFill>
                <a:srgbClr val="FF3399"/>
              </a:solidFill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5431F568-0589-4A98-8987-4D83582214C2}"/>
                </a:ext>
              </a:extLst>
            </p:cNvPr>
            <p:cNvSpPr/>
            <p:nvPr/>
          </p:nvSpPr>
          <p:spPr>
            <a:xfrm>
              <a:off x="8207071" y="1738058"/>
              <a:ext cx="2524438" cy="368446"/>
            </a:xfrm>
            <a:prstGeom prst="roundRect">
              <a:avLst/>
            </a:prstGeom>
            <a:solidFill>
              <a:srgbClr val="FF339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0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흥국생명 복합재가 약관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9D511AA-BA2C-449C-A89B-19B6C61BA136}"/>
                </a:ext>
              </a:extLst>
            </p:cNvPr>
            <p:cNvSpPr txBox="1"/>
            <p:nvPr/>
          </p:nvSpPr>
          <p:spPr>
            <a:xfrm>
              <a:off x="7412019" y="2170276"/>
              <a:ext cx="4195482" cy="18324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84402" tIns="84402" rIns="84402" bIns="84402" numCol="1" spcCol="38100" rtlCol="0" anchor="t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이 특약에서 </a:t>
              </a:r>
              <a:r>
                <a:rPr kumimoji="0" lang="en-US" altLang="ko-KR" sz="1800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“</a:t>
              </a:r>
              <a:r>
                <a:rPr lang="ko-KR" altLang="en-US" sz="1800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재가급여</a:t>
              </a:r>
              <a:r>
                <a:rPr lang="en-US" altLang="ko-KR" sz="1800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”</a:t>
              </a:r>
              <a:r>
                <a:rPr lang="ko-KR" altLang="en-US" sz="1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란 노인장기요양보험법 제 </a:t>
              </a:r>
              <a:r>
                <a:rPr lang="en-US" altLang="ko-KR" sz="1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15</a:t>
              </a:r>
              <a:r>
                <a:rPr lang="ko-KR" altLang="en-US" sz="1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조</a:t>
              </a:r>
              <a:r>
                <a:rPr lang="en-US" altLang="ko-KR" sz="1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(</a:t>
              </a:r>
              <a:r>
                <a:rPr lang="ko-KR" altLang="en-US" sz="1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등급판정</a:t>
              </a:r>
              <a:r>
                <a:rPr lang="en-US" altLang="ko-KR" sz="1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 </a:t>
              </a:r>
              <a:r>
                <a:rPr lang="ko-KR" altLang="en-US" sz="1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등</a:t>
              </a:r>
              <a:r>
                <a:rPr lang="en-US" altLang="ko-KR" sz="1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)</a:t>
              </a:r>
              <a:r>
                <a:rPr lang="ko-KR" altLang="en-US" sz="1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 등에 의한 </a:t>
              </a:r>
              <a:r>
                <a:rPr lang="ko-KR" altLang="en-US" sz="1800" dirty="0" err="1">
                  <a:latin typeface="태나다체 " panose="02000000000000000000" pitchFamily="2" charset="-127"/>
                  <a:ea typeface="태나다체 " panose="02000000000000000000" pitchFamily="2" charset="-127"/>
                </a:rPr>
                <a:t>장기요양급여수급자가</a:t>
              </a:r>
              <a:r>
                <a:rPr lang="ko-KR" altLang="en-US" sz="1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 받을 수 있는 </a:t>
              </a:r>
              <a:r>
                <a:rPr lang="ko-KR" altLang="en-US" sz="1800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노인장기요양법 제</a:t>
              </a:r>
              <a:r>
                <a:rPr lang="en-US" altLang="ko-KR" sz="1800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23</a:t>
              </a:r>
              <a:r>
                <a:rPr lang="ko-KR" altLang="en-US" sz="1800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조 제</a:t>
              </a:r>
              <a:r>
                <a:rPr lang="en-US" altLang="ko-KR" sz="1800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</a:t>
              </a:r>
              <a:r>
                <a:rPr lang="ko-KR" altLang="en-US" sz="1800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항 제</a:t>
              </a:r>
              <a:r>
                <a:rPr lang="en-US" altLang="ko-KR" sz="1800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</a:t>
              </a:r>
              <a:r>
                <a:rPr lang="ko-KR" altLang="en-US" sz="1800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호에서 정한 재가급여</a:t>
              </a:r>
              <a:r>
                <a:rPr lang="ko-KR" altLang="en-US" sz="1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를 말합니다</a:t>
              </a:r>
              <a:r>
                <a:rPr lang="en-US" altLang="ko-KR" sz="18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.</a:t>
              </a:r>
            </a:p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(</a:t>
              </a:r>
              <a:r>
                <a:rPr kumimoji="0" lang="ko-KR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이하 생략</a:t>
              </a:r>
              <a:r>
                <a:rPr kumimoji="0" lang="en-US" altLang="ko-KR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태나다체 " panose="02000000000000000000" pitchFamily="2" charset="-127"/>
                  <a:ea typeface="태나다체 " panose="02000000000000000000" pitchFamily="2" charset="-127"/>
                  <a:sym typeface="맑은 고딕"/>
                </a:rPr>
                <a:t>)</a:t>
              </a:r>
              <a:endParaRPr kumimoji="0" lang="ko-KR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F583EB1-4FCA-49C9-8480-9D3C98B696F9}"/>
              </a:ext>
            </a:extLst>
          </p:cNvPr>
          <p:cNvSpPr txBox="1"/>
          <p:nvPr/>
        </p:nvSpPr>
        <p:spPr>
          <a:xfrm>
            <a:off x="4650689" y="1954292"/>
            <a:ext cx="2237962" cy="266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타사공식홈페이지 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상품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공시실 참조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(2025.5</a:t>
            </a:r>
            <a:r>
              <a:rPr kumimoji="0" lang="ko-KR" altLang="en-US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월</a:t>
            </a: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)</a:t>
            </a:r>
            <a:endParaRPr kumimoji="0" lang="ko-KR" altLang="en-US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1208C7D-4819-4264-AC4F-06FD26C550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44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24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3277496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복합재가급여보장특약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868583-A0BF-47E5-AD3B-5759C8C524A5}"/>
              </a:ext>
            </a:extLst>
          </p:cNvPr>
          <p:cNvSpPr txBox="1"/>
          <p:nvPr/>
        </p:nvSpPr>
        <p:spPr>
          <a:xfrm>
            <a:off x="1670696" y="790255"/>
            <a:ext cx="8850609" cy="16477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8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복합재가 포함 합산한도도 높게</a:t>
            </a:r>
            <a:r>
              <a:rPr lang="en-US" altLang="ko-KR" sz="48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en-US" altLang="ko-KR" sz="4800" dirty="0">
              <a:solidFill>
                <a:srgbClr val="19243A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800" dirty="0">
                <a:solidFill>
                  <a:srgbClr val="E4007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복합재가 보험료 수준도 저렴하게</a:t>
            </a:r>
            <a:r>
              <a:rPr lang="en-US" altLang="ko-KR" sz="4800" dirty="0">
                <a:solidFill>
                  <a:srgbClr val="E4007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532AB8C6-269C-4C7B-9627-5717A42097D2}"/>
              </a:ext>
            </a:extLst>
          </p:cNvPr>
          <p:cNvGrpSpPr/>
          <p:nvPr/>
        </p:nvGrpSpPr>
        <p:grpSpPr>
          <a:xfrm>
            <a:off x="86061" y="2592716"/>
            <a:ext cx="12005534" cy="3396434"/>
            <a:chOff x="241452" y="2883695"/>
            <a:chExt cx="11709086" cy="2967820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573A3D56-06EB-4955-81B4-1972C83F89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7451" b="36784"/>
            <a:stretch/>
          </p:blipFill>
          <p:spPr>
            <a:xfrm>
              <a:off x="241452" y="2883695"/>
              <a:ext cx="5878447" cy="2967820"/>
            </a:xfrm>
            <a:prstGeom prst="rect">
              <a:avLst/>
            </a:prstGeom>
          </p:spPr>
        </p:pic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31BD250E-5AF0-4914-9F39-129813382F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166" t="62283" r="166" b="4985"/>
            <a:stretch/>
          </p:blipFill>
          <p:spPr>
            <a:xfrm>
              <a:off x="6072091" y="2883695"/>
              <a:ext cx="5878447" cy="296782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FCC9785-D585-4B5A-9DC1-24A50AF55F0B}"/>
              </a:ext>
            </a:extLst>
          </p:cNvPr>
          <p:cNvSpPr txBox="1"/>
          <p:nvPr/>
        </p:nvSpPr>
        <p:spPr>
          <a:xfrm>
            <a:off x="9572705" y="6016165"/>
            <a:ext cx="2518890" cy="255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타사 보험가격공시실 </a:t>
            </a:r>
            <a:r>
              <a:rPr kumimoji="0" lang="ko-KR" altLang="en-US" sz="9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약관참고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(2025.5</a:t>
            </a:r>
            <a:r>
              <a: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월 기준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)</a:t>
            </a:r>
            <a:endParaRPr kumimoji="0" lang="ko-KR" altLang="en-US" sz="9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01B14339-9910-4F9C-9B8E-7602A62E72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45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92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치매…">
            <a:extLst>
              <a:ext uri="{FF2B5EF4-FFF2-40B4-BE49-F238E27FC236}">
                <a16:creationId xmlns:a16="http://schemas.microsoft.com/office/drawing/2014/main" id="{23D8F3E2-97D3-405C-AB18-9FF0F7E9C964}"/>
              </a:ext>
            </a:extLst>
          </p:cNvPr>
          <p:cNvSpPr txBox="1"/>
          <p:nvPr/>
        </p:nvSpPr>
        <p:spPr>
          <a:xfrm>
            <a:off x="190654" y="127747"/>
            <a:ext cx="3277496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복합재가급여보장특약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FCC113-13E9-4DDB-BAD0-532F1B4EB8E8}"/>
              </a:ext>
            </a:extLst>
          </p:cNvPr>
          <p:cNvSpPr txBox="1"/>
          <p:nvPr/>
        </p:nvSpPr>
        <p:spPr>
          <a:xfrm>
            <a:off x="704045" y="1592727"/>
            <a:ext cx="4200862" cy="324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*20</a:t>
            </a:r>
            <a:r>
              <a:rPr kumimoji="0" lang="ko-KR" altLang="en-US" sz="1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년납</a:t>
            </a:r>
            <a:r>
              <a:rPr kumimoji="0" lang="ko-KR" altLang="en-US" sz="1000" b="1" i="0" u="none" strike="noStrike" cap="none" spc="0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종신만기</a:t>
            </a:r>
            <a:r>
              <a:rPr kumimoji="0" lang="en-US" altLang="ko-KR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/</a:t>
            </a:r>
            <a:r>
              <a:rPr kumimoji="0" lang="ko-KR" altLang="en-US" sz="1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해약환급금미지급형</a:t>
            </a:r>
            <a:r>
              <a:rPr lang="en-US" altLang="ko-KR" sz="10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V2</a:t>
            </a:r>
            <a:r>
              <a:rPr kumimoji="0" lang="en-US" altLang="ko-KR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/60</a:t>
            </a:r>
            <a:r>
              <a:rPr kumimoji="0" lang="ko-KR" altLang="en-US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세 기준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868583-A0BF-47E5-AD3B-5759C8C524A5}"/>
              </a:ext>
            </a:extLst>
          </p:cNvPr>
          <p:cNvSpPr txBox="1"/>
          <p:nvPr/>
        </p:nvSpPr>
        <p:spPr>
          <a:xfrm>
            <a:off x="1670696" y="696575"/>
            <a:ext cx="8850609" cy="9091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800" dirty="0">
                <a:solidFill>
                  <a:srgbClr val="FF3399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흥국생명</a:t>
            </a:r>
            <a:r>
              <a:rPr lang="ko-KR" altLang="en-US" sz="48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>
                <a:solidFill>
                  <a:srgbClr val="0070C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복합재가</a:t>
            </a:r>
            <a:r>
              <a:rPr lang="en-US" altLang="ko-KR" sz="48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800" dirty="0">
                <a:solidFill>
                  <a:srgbClr val="FF3399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활용법 꿀</a:t>
            </a:r>
            <a:r>
              <a:rPr lang="en-US" altLang="ko-KR" sz="4800" dirty="0">
                <a:solidFill>
                  <a:srgbClr val="FF3399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TIP</a:t>
            </a:r>
            <a:r>
              <a:rPr lang="ko-KR" altLang="en-US" sz="4800" dirty="0">
                <a:solidFill>
                  <a:srgbClr val="FF3399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4800" dirty="0">
                <a:solidFill>
                  <a:srgbClr val="FF3399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583EB1-4FCA-49C9-8480-9D3C98B696F9}"/>
              </a:ext>
            </a:extLst>
          </p:cNvPr>
          <p:cNvSpPr txBox="1"/>
          <p:nvPr/>
        </p:nvSpPr>
        <p:spPr>
          <a:xfrm>
            <a:off x="9071134" y="1628482"/>
            <a:ext cx="2461758" cy="3089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타사공식홈페이지 가격공시실 참조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(2025.5</a:t>
            </a:r>
            <a:r>
              <a:rPr kumimoji="0" lang="ko-KR" altLang="en-US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월</a:t>
            </a:r>
            <a:r>
              <a:rPr kumimoji="0" lang="en-US" altLang="ko-KR" sz="9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)</a:t>
            </a:r>
            <a:endParaRPr kumimoji="0" lang="ko-KR" altLang="en-US" sz="9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4E2FFF8E-9A6F-489F-B2D3-728739AE1E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965551"/>
              </p:ext>
            </p:extLst>
          </p:nvPr>
        </p:nvGraphicFramePr>
        <p:xfrm>
          <a:off x="795394" y="1849958"/>
          <a:ext cx="10601213" cy="237084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40131">
                  <a:extLst>
                    <a:ext uri="{9D8B030D-6E8A-4147-A177-3AD203B41FA5}">
                      <a16:colId xmlns:a16="http://schemas.microsoft.com/office/drawing/2014/main" val="3530476192"/>
                    </a:ext>
                  </a:extLst>
                </a:gridCol>
                <a:gridCol w="719613">
                  <a:extLst>
                    <a:ext uri="{9D8B030D-6E8A-4147-A177-3AD203B41FA5}">
                      <a16:colId xmlns:a16="http://schemas.microsoft.com/office/drawing/2014/main" val="703213074"/>
                    </a:ext>
                  </a:extLst>
                </a:gridCol>
                <a:gridCol w="716342">
                  <a:extLst>
                    <a:ext uri="{9D8B030D-6E8A-4147-A177-3AD203B41FA5}">
                      <a16:colId xmlns:a16="http://schemas.microsoft.com/office/drawing/2014/main" val="1503974572"/>
                    </a:ext>
                  </a:extLst>
                </a:gridCol>
                <a:gridCol w="735969">
                  <a:extLst>
                    <a:ext uri="{9D8B030D-6E8A-4147-A177-3AD203B41FA5}">
                      <a16:colId xmlns:a16="http://schemas.microsoft.com/office/drawing/2014/main" val="4144923718"/>
                    </a:ext>
                  </a:extLst>
                </a:gridCol>
                <a:gridCol w="3140131">
                  <a:extLst>
                    <a:ext uri="{9D8B030D-6E8A-4147-A177-3AD203B41FA5}">
                      <a16:colId xmlns:a16="http://schemas.microsoft.com/office/drawing/2014/main" val="1267378216"/>
                    </a:ext>
                  </a:extLst>
                </a:gridCol>
                <a:gridCol w="706529">
                  <a:extLst>
                    <a:ext uri="{9D8B030D-6E8A-4147-A177-3AD203B41FA5}">
                      <a16:colId xmlns:a16="http://schemas.microsoft.com/office/drawing/2014/main" val="3621433953"/>
                    </a:ext>
                  </a:extLst>
                </a:gridCol>
                <a:gridCol w="706529">
                  <a:extLst>
                    <a:ext uri="{9D8B030D-6E8A-4147-A177-3AD203B41FA5}">
                      <a16:colId xmlns:a16="http://schemas.microsoft.com/office/drawing/2014/main" val="2628797383"/>
                    </a:ext>
                  </a:extLst>
                </a:gridCol>
                <a:gridCol w="735969">
                  <a:extLst>
                    <a:ext uri="{9D8B030D-6E8A-4147-A177-3AD203B41FA5}">
                      <a16:colId xmlns:a16="http://schemas.microsoft.com/office/drawing/2014/main" val="1382275303"/>
                    </a:ext>
                  </a:extLst>
                </a:gridCol>
              </a:tblGrid>
              <a:tr h="3429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 err="1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특약명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가입금액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solidFill>
                            <a:srgbClr val="FFFFFF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흥국생명</a:t>
                      </a:r>
                      <a:endParaRPr lang="ko-KR" altLang="en-US" sz="1600" b="0" i="0" u="none" strike="noStrike" dirty="0">
                        <a:solidFill>
                          <a:srgbClr val="FFFFFF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rgbClr val="FF33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 err="1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특약명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가입금액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600" u="none" strike="noStrike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A</a:t>
                      </a:r>
                      <a:r>
                        <a:rPr lang="ko-KR" altLang="en-US" sz="1600" u="none" strike="noStrike" dirty="0">
                          <a:solidFill>
                            <a:schemeClr val="bg1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생명</a:t>
                      </a:r>
                      <a:endParaRPr lang="ko-KR" alt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26801"/>
                  </a:ext>
                </a:extLst>
              </a:tr>
              <a:tr h="2789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남자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여자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남자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여자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239049"/>
                  </a:ext>
                </a:extLst>
              </a:tr>
              <a:tr h="2809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장기요양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(1~</a:t>
                      </a:r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인지지원등급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주야간보호보장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    </a:t>
                      </a:r>
                      <a:r>
                        <a:rPr lang="en-US" altLang="ko-KR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50 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</a:t>
                      </a:r>
                      <a:r>
                        <a:rPr lang="en-US" altLang="ko-KR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9,290 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16,785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장기요양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(1~</a:t>
                      </a:r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인지지원등급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주야간보호보장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    </a:t>
                      </a:r>
                      <a:r>
                        <a:rPr lang="en-US" altLang="ko-KR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50 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6,565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</a:t>
                      </a:r>
                      <a:r>
                        <a:rPr lang="en-US" altLang="ko-KR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13,840 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2865406"/>
                  </a:ext>
                </a:extLst>
              </a:tr>
              <a:tr h="2809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장기요양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(1~</a:t>
                      </a:r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인지지원등급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복지용구보장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    </a:t>
                      </a:r>
                      <a:r>
                        <a:rPr lang="en-US" altLang="ko-KR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20 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</a:t>
                      </a:r>
                      <a:r>
                        <a:rPr lang="en-US" altLang="ko-KR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10,648 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18,086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장기요양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(1~</a:t>
                      </a:r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인지지원등급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복지용구보장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    </a:t>
                      </a:r>
                      <a:r>
                        <a:rPr lang="en-US" altLang="ko-KR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20 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5,624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</a:t>
                      </a:r>
                      <a:r>
                        <a:rPr lang="en-US" altLang="ko-KR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10,520 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912681"/>
                  </a:ext>
                </a:extLst>
              </a:tr>
              <a:tr h="2809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장기요양</a:t>
                      </a:r>
                      <a:r>
                        <a:rPr lang="en-US" altLang="ko-KR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(1~5</a:t>
                      </a:r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등급</a:t>
                      </a:r>
                      <a:r>
                        <a:rPr lang="en-US" altLang="ko-KR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방문요양보장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    </a:t>
                      </a:r>
                      <a:r>
                        <a:rPr lang="en-US" altLang="ko-KR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30 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19,935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</a:t>
                      </a:r>
                      <a:r>
                        <a:rPr lang="en-US" altLang="ko-KR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33,702 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장기요양</a:t>
                      </a:r>
                      <a:r>
                        <a:rPr lang="en-US" altLang="ko-KR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(1~5</a:t>
                      </a:r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등급</a:t>
                      </a:r>
                      <a:r>
                        <a:rPr lang="en-US" altLang="ko-KR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방문요양보장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    </a:t>
                      </a:r>
                      <a:r>
                        <a:rPr lang="en-US" altLang="ko-KR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30 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16,326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</a:t>
                      </a:r>
                      <a:r>
                        <a:rPr lang="en-US" altLang="ko-KR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32,130 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83766"/>
                  </a:ext>
                </a:extLst>
              </a:tr>
              <a:tr h="2809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장기요양</a:t>
                      </a:r>
                      <a:r>
                        <a:rPr lang="en-US" altLang="ko-KR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(1~5</a:t>
                      </a:r>
                      <a:r>
                        <a:rPr lang="ko-KR" altLang="en-US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등급</a:t>
                      </a:r>
                      <a:r>
                        <a:rPr lang="en-US" altLang="ko-KR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  <a:r>
                        <a:rPr lang="ko-KR" altLang="en-US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복합재가급여특약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solidFill>
                            <a:srgbClr val="FF3399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    </a:t>
                      </a:r>
                      <a:r>
                        <a:rPr lang="en-US" altLang="ko-KR" sz="1600" u="none" strike="noStrike" dirty="0">
                          <a:solidFill>
                            <a:srgbClr val="FF3399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50 </a:t>
                      </a:r>
                      <a:endParaRPr lang="en-US" altLang="ko-KR" sz="1600" b="0" i="0" u="none" strike="noStrike" dirty="0">
                        <a:solidFill>
                          <a:srgbClr val="FF3399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</a:t>
                      </a:r>
                      <a:r>
                        <a:rPr lang="en-US" altLang="ko-KR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14,505 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</a:t>
                      </a:r>
                      <a:r>
                        <a:rPr lang="en-US" altLang="ko-KR" sz="1200" u="none" strike="noStrike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21,385 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장기요양</a:t>
                      </a:r>
                      <a:r>
                        <a:rPr lang="en-US" altLang="ko-KR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(1~5</a:t>
                      </a:r>
                      <a:r>
                        <a:rPr lang="ko-KR" altLang="en-US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등급</a:t>
                      </a:r>
                      <a:r>
                        <a:rPr lang="en-US" altLang="ko-KR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)</a:t>
                      </a:r>
                      <a:r>
                        <a:rPr lang="ko-KR" altLang="en-US" sz="16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복합재가급여특약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solidFill>
                            <a:srgbClr val="FF0000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</a:t>
                      </a:r>
                      <a:r>
                        <a:rPr lang="ko-KR" altLang="en-US" sz="1600" u="none" strike="noStrike" dirty="0" err="1">
                          <a:solidFill>
                            <a:srgbClr val="FF0000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미판매</a:t>
                      </a:r>
                      <a:endParaRPr lang="ko-KR" altLang="en-US" sz="1600" u="none" strike="noStrike" dirty="0">
                        <a:solidFill>
                          <a:srgbClr val="FF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      </a:t>
                      </a:r>
                      <a:r>
                        <a:rPr lang="en-US" altLang="ko-KR" sz="14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- 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10478" marR="10478" marT="12679" marB="0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ko-KR" altLang="en-US" sz="14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      </a:t>
                      </a:r>
                      <a:r>
                        <a:rPr lang="en-US" altLang="ko-KR" sz="14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- 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10478" marR="10478" marT="12679" marB="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9885491"/>
                  </a:ext>
                </a:extLst>
              </a:tr>
              <a:tr h="28090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 err="1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경증이상장기요양재가급여특약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solidFill>
                            <a:srgbClr val="FF3399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    </a:t>
                      </a:r>
                      <a:r>
                        <a:rPr lang="en-US" altLang="ko-KR" sz="1600" u="none" strike="noStrike" dirty="0">
                          <a:solidFill>
                            <a:srgbClr val="FF3399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50 </a:t>
                      </a:r>
                      <a:endParaRPr lang="en-US" altLang="ko-KR" sz="1600" b="0" i="0" u="none" strike="noStrike" dirty="0">
                        <a:solidFill>
                          <a:srgbClr val="FF3399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u="none" strike="noStrike" dirty="0">
                          <a:solidFill>
                            <a:srgbClr val="FF0000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39,750 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u="none" strike="noStrike" dirty="0">
                          <a:solidFill>
                            <a:srgbClr val="FF0000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64,525 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 err="1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경증이상장기요양재가급여특약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solidFill>
                            <a:srgbClr val="FF3399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      </a:t>
                      </a:r>
                      <a:r>
                        <a:rPr lang="en-US" altLang="ko-KR" sz="1600" u="none" strike="noStrike" dirty="0">
                          <a:solidFill>
                            <a:srgbClr val="FF3399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100 </a:t>
                      </a:r>
                      <a:endParaRPr lang="en-US" altLang="ko-KR" sz="1600" b="0" i="0" u="none" strike="noStrike" dirty="0">
                        <a:solidFill>
                          <a:srgbClr val="FF3399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u="none" strike="noStrike" dirty="0">
                          <a:solidFill>
                            <a:srgbClr val="FF0000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70,550 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u="none" strike="noStrike" dirty="0">
                          <a:solidFill>
                            <a:srgbClr val="FF0000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134,590 </a:t>
                      </a:r>
                      <a:endParaRPr lang="en-US" altLang="ko-KR" sz="1600" b="0" i="0" u="none" strike="noStrike" dirty="0">
                        <a:solidFill>
                          <a:srgbClr val="FF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472626"/>
                  </a:ext>
                </a:extLst>
              </a:tr>
              <a:tr h="34299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합계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u="none" strike="noStrike" dirty="0">
                          <a:solidFill>
                            <a:srgbClr val="FF3399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94,128 </a:t>
                      </a:r>
                      <a:endParaRPr lang="en-US" altLang="ko-KR" sz="1600" b="0" i="0" u="none" strike="noStrike" dirty="0">
                        <a:solidFill>
                          <a:srgbClr val="FF3399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u="none" strike="noStrike" dirty="0">
                          <a:solidFill>
                            <a:srgbClr val="FF3399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154,483 </a:t>
                      </a:r>
                      <a:endParaRPr lang="en-US" altLang="ko-KR" sz="1600" b="0" i="0" u="none" strike="noStrike" dirty="0">
                        <a:solidFill>
                          <a:srgbClr val="FF3399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u="none" strike="noStrike" dirty="0"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합계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83127" marR="83127" marT="50292" marB="50292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u="none" strike="noStrike" dirty="0">
                          <a:solidFill>
                            <a:srgbClr val="FF3399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99,065 </a:t>
                      </a:r>
                      <a:endParaRPr lang="en-US" altLang="ko-KR" sz="1600" b="0" i="0" u="none" strike="noStrike" dirty="0">
                        <a:solidFill>
                          <a:srgbClr val="FF3399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u="none" strike="noStrike" dirty="0">
                          <a:solidFill>
                            <a:srgbClr val="FF3399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191,080 </a:t>
                      </a:r>
                      <a:endParaRPr lang="en-US" altLang="ko-KR" sz="1600" b="0" i="0" u="none" strike="noStrike" dirty="0">
                        <a:solidFill>
                          <a:srgbClr val="FF3399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9525" marR="9525" marT="12679" marB="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243770"/>
                  </a:ext>
                </a:extLst>
              </a:tr>
            </a:tbl>
          </a:graphicData>
        </a:graphic>
      </p:graphicFrame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0BDE89C1-2F2B-4889-B2AB-CE9B526238CA}"/>
              </a:ext>
            </a:extLst>
          </p:cNvPr>
          <p:cNvSpPr/>
          <p:nvPr/>
        </p:nvSpPr>
        <p:spPr>
          <a:xfrm>
            <a:off x="749296" y="4606215"/>
            <a:ext cx="3361504" cy="972527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경증재가 </a:t>
            </a:r>
            <a:r>
              <a:rPr lang="en-US" altLang="ko-KR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+ </a:t>
            </a:r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복합재가</a:t>
            </a:r>
            <a:endParaRPr lang="en-US" altLang="ko-KR" sz="32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4000" dirty="0">
                <a:solidFill>
                  <a:srgbClr val="FFFF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100</a:t>
            </a:r>
            <a:r>
              <a:rPr lang="ko-KR" altLang="en-US" sz="4000" dirty="0">
                <a:solidFill>
                  <a:srgbClr val="FFFF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만</a:t>
            </a:r>
            <a:endParaRPr lang="en-US" altLang="ko-KR" sz="4000" dirty="0">
              <a:solidFill>
                <a:srgbClr val="FFFF0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FD053291-E790-4F2A-93DE-E43122D5AA7F}"/>
              </a:ext>
            </a:extLst>
          </p:cNvPr>
          <p:cNvGrpSpPr/>
          <p:nvPr/>
        </p:nvGrpSpPr>
        <p:grpSpPr>
          <a:xfrm>
            <a:off x="1543821" y="5673685"/>
            <a:ext cx="1812924" cy="454957"/>
            <a:chOff x="1265900" y="5882283"/>
            <a:chExt cx="3211705" cy="805984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4E27FBBB-A56E-44F9-8417-2AB8AAC22D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4750" b="48750" l="27000" r="38500">
                          <a14:foregroundMark x1="32375" y1="35875" x2="30368" y2="36879"/>
                          <a14:foregroundMark x1="31500" y1="36125" x2="34875" y2="38125"/>
                          <a14:foregroundMark x1="33000" y1="37375" x2="35875" y2="37500"/>
                          <a14:foregroundMark x1="33000" y1="36875" x2="33750" y2="35500"/>
                          <a14:foregroundMark x1="32125" y1="35375" x2="31125" y2="34750"/>
                          <a14:backgroundMark x1="28500" y1="35500" x2="27625" y2="39375"/>
                        </a14:backgroundRemoval>
                      </a14:imgEffect>
                    </a14:imgLayer>
                  </a14:imgProps>
                </a:ext>
              </a:extLst>
            </a:blip>
            <a:srcRect l="25580" t="34573" r="59942" b="49627"/>
            <a:stretch/>
          </p:blipFill>
          <p:spPr>
            <a:xfrm>
              <a:off x="1265900" y="5882283"/>
              <a:ext cx="616498" cy="672814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CF14259-FBAF-4867-95BF-A5FF59C73563}"/>
                </a:ext>
              </a:extLst>
            </p:cNvPr>
            <p:cNvSpPr txBox="1"/>
            <p:nvPr/>
          </p:nvSpPr>
          <p:spPr>
            <a:xfrm>
              <a:off x="1741771" y="5882990"/>
              <a:ext cx="2735834" cy="8052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54,255</a:t>
              </a:r>
              <a:r>
                <a:rPr lang="ko-KR" altLang="en-US" sz="2400" b="1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원</a:t>
              </a:r>
              <a:endParaRPr lang="en-US" altLang="ko-KR" sz="2400" b="1" dirty="0">
                <a:solidFill>
                  <a:srgbClr val="FF00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E499555D-D536-4F58-909B-AA2CA2151DA7}"/>
              </a:ext>
            </a:extLst>
          </p:cNvPr>
          <p:cNvGrpSpPr/>
          <p:nvPr/>
        </p:nvGrpSpPr>
        <p:grpSpPr>
          <a:xfrm>
            <a:off x="1539506" y="6175657"/>
            <a:ext cx="1817445" cy="456019"/>
            <a:chOff x="6505393" y="5816876"/>
            <a:chExt cx="3219714" cy="807868"/>
          </a:xfrm>
        </p:grpSpPr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8C8A4F57-3FE3-42E8-AD04-073C07B61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21000" y1="21241" x2="21750" y2="24563"/>
                          <a14:backgroundMark x1="79929" y1="60082" x2="79178" y2="67104"/>
                        </a14:backgroundRemoval>
                      </a14:imgEffect>
                    </a14:imgLayer>
                  </a14:imgProps>
                </a:ext>
              </a:extLst>
            </a:blip>
            <a:srcRect l="9358" t="10878" r="66080" b="49672"/>
            <a:stretch/>
          </p:blipFill>
          <p:spPr>
            <a:xfrm>
              <a:off x="6505393" y="5816876"/>
              <a:ext cx="594775" cy="647683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B3C895D-9258-4642-B668-67A2D3563CF6}"/>
                </a:ext>
              </a:extLst>
            </p:cNvPr>
            <p:cNvSpPr txBox="1"/>
            <p:nvPr/>
          </p:nvSpPr>
          <p:spPr>
            <a:xfrm>
              <a:off x="6989274" y="5819464"/>
              <a:ext cx="2735833" cy="805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85,910</a:t>
              </a:r>
              <a:r>
                <a:rPr lang="ko-KR" altLang="en-US" sz="2400" b="1" dirty="0">
                  <a:solidFill>
                    <a:srgbClr val="FF000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원</a:t>
              </a:r>
              <a:endParaRPr lang="en-US" altLang="ko-KR" sz="2400" b="1" dirty="0">
                <a:solidFill>
                  <a:srgbClr val="FF000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F0A1B2CD-4973-48BA-97CF-340504CF4F58}"/>
              </a:ext>
            </a:extLst>
          </p:cNvPr>
          <p:cNvSpPr/>
          <p:nvPr/>
        </p:nvSpPr>
        <p:spPr>
          <a:xfrm>
            <a:off x="4531186" y="4606215"/>
            <a:ext cx="3361504" cy="972527"/>
          </a:xfrm>
          <a:prstGeom prst="roundRect">
            <a:avLst/>
          </a:prstGeom>
          <a:solidFill>
            <a:schemeClr val="bg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경증재가 단독가입</a:t>
            </a:r>
            <a:endParaRPr lang="en-US" altLang="ko-KR" sz="3200" dirty="0">
              <a:solidFill>
                <a:srgbClr val="FFFFFF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  <a:p>
            <a:pPr algn="ctr"/>
            <a:r>
              <a:rPr lang="en-US" altLang="ko-KR" sz="4000" dirty="0">
                <a:solidFill>
                  <a:srgbClr val="FFFF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100</a:t>
            </a:r>
            <a:r>
              <a:rPr lang="ko-KR" altLang="en-US" sz="4000" dirty="0">
                <a:solidFill>
                  <a:srgbClr val="FFFF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만</a:t>
            </a:r>
            <a:endParaRPr lang="en-US" altLang="ko-KR" sz="4000" dirty="0">
              <a:solidFill>
                <a:srgbClr val="FFFF00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E735520-BE67-4B5B-A1B3-33811BFCAB6F}"/>
              </a:ext>
            </a:extLst>
          </p:cNvPr>
          <p:cNvSpPr txBox="1"/>
          <p:nvPr/>
        </p:nvSpPr>
        <p:spPr>
          <a:xfrm rot="20600787">
            <a:off x="3594851" y="4637273"/>
            <a:ext cx="1409252" cy="9104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5400" b="0" i="0" u="none" strike="noStrike" cap="none" spc="-300" normalizeH="0" baseline="0" dirty="0">
                <a:ln w="38100">
                  <a:solidFill>
                    <a:srgbClr val="002060"/>
                  </a:solidFill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VS</a:t>
            </a:r>
            <a:endParaRPr kumimoji="0" lang="ko-KR" altLang="en-US" sz="5400" b="0" i="0" u="none" strike="noStrike" cap="none" spc="-300" normalizeH="0" baseline="0" dirty="0">
              <a:ln w="38100">
                <a:solidFill>
                  <a:srgbClr val="002060"/>
                </a:solidFill>
              </a:ln>
              <a:solidFill>
                <a:srgbClr val="FFFFFF"/>
              </a:solidFill>
              <a:effectLst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sym typeface="맑은 고딕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9986C92D-97FC-4819-85BD-83669DFC5B7A}"/>
              </a:ext>
            </a:extLst>
          </p:cNvPr>
          <p:cNvGrpSpPr/>
          <p:nvPr/>
        </p:nvGrpSpPr>
        <p:grpSpPr>
          <a:xfrm>
            <a:off x="5294098" y="5673685"/>
            <a:ext cx="1812924" cy="454957"/>
            <a:chOff x="1265900" y="5882283"/>
            <a:chExt cx="3211705" cy="805984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20AE53A4-14EC-4BF6-8093-0CF1308926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4750" b="48750" l="27000" r="38500">
                          <a14:foregroundMark x1="32375" y1="35875" x2="30368" y2="36879"/>
                          <a14:foregroundMark x1="31500" y1="36125" x2="34875" y2="38125"/>
                          <a14:foregroundMark x1="33000" y1="37375" x2="35875" y2="37500"/>
                          <a14:foregroundMark x1="33000" y1="36875" x2="33750" y2="35500"/>
                          <a14:foregroundMark x1="32125" y1="35375" x2="31125" y2="34750"/>
                          <a14:backgroundMark x1="28500" y1="35500" x2="27625" y2="39375"/>
                        </a14:backgroundRemoval>
                      </a14:imgEffect>
                    </a14:imgLayer>
                  </a14:imgProps>
                </a:ext>
              </a:extLst>
            </a:blip>
            <a:srcRect l="25580" t="34573" r="59942" b="49627"/>
            <a:stretch/>
          </p:blipFill>
          <p:spPr>
            <a:xfrm>
              <a:off x="1265900" y="5882283"/>
              <a:ext cx="616498" cy="672814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345ABEC-9583-4843-8160-4682FEE58C5A}"/>
                </a:ext>
              </a:extLst>
            </p:cNvPr>
            <p:cNvSpPr txBox="1"/>
            <p:nvPr/>
          </p:nvSpPr>
          <p:spPr>
            <a:xfrm>
              <a:off x="1741771" y="5882990"/>
              <a:ext cx="2735834" cy="8052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70,550</a:t>
              </a:r>
              <a:r>
                <a:rPr lang="ko-KR" altLang="en-US" sz="2400" b="1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원</a:t>
              </a:r>
              <a:endParaRPr lang="en-US" altLang="ko-KR" sz="2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03630BDD-49A3-4ED3-8097-073F800AD55B}"/>
              </a:ext>
            </a:extLst>
          </p:cNvPr>
          <p:cNvGrpSpPr/>
          <p:nvPr/>
        </p:nvGrpSpPr>
        <p:grpSpPr>
          <a:xfrm>
            <a:off x="5289783" y="6175657"/>
            <a:ext cx="1928601" cy="456019"/>
            <a:chOff x="6505393" y="5816876"/>
            <a:chExt cx="3416634" cy="807868"/>
          </a:xfrm>
        </p:grpSpPr>
        <p:pic>
          <p:nvPicPr>
            <p:cNvPr id="37" name="그림 36">
              <a:extLst>
                <a:ext uri="{FF2B5EF4-FFF2-40B4-BE49-F238E27FC236}">
                  <a16:creationId xmlns:a16="http://schemas.microsoft.com/office/drawing/2014/main" id="{CC585E1F-1F2C-40D2-B0A4-033528C1DC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21000" y1="21241" x2="21750" y2="24563"/>
                          <a14:backgroundMark x1="79929" y1="60082" x2="79178" y2="67104"/>
                        </a14:backgroundRemoval>
                      </a14:imgEffect>
                    </a14:imgLayer>
                  </a14:imgProps>
                </a:ext>
              </a:extLst>
            </a:blip>
            <a:srcRect l="9358" t="10878" r="66080" b="49672"/>
            <a:stretch/>
          </p:blipFill>
          <p:spPr>
            <a:xfrm>
              <a:off x="6505393" y="5816876"/>
              <a:ext cx="594775" cy="647683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4A31B11-156B-4987-83FA-51B13316AD20}"/>
                </a:ext>
              </a:extLst>
            </p:cNvPr>
            <p:cNvSpPr txBox="1"/>
            <p:nvPr/>
          </p:nvSpPr>
          <p:spPr>
            <a:xfrm>
              <a:off x="6989274" y="5819464"/>
              <a:ext cx="2932753" cy="805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134,590</a:t>
              </a:r>
              <a:r>
                <a:rPr lang="ko-KR" altLang="en-US" sz="2400" b="1" dirty="0">
                  <a:solidFill>
                    <a:srgbClr val="19243A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원</a:t>
              </a:r>
              <a:endParaRPr lang="en-US" altLang="ko-KR" sz="2400" b="1" dirty="0">
                <a:solidFill>
                  <a:srgbClr val="19243A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F872BA4-6671-4C6A-A680-C49D0BEF8CA1}"/>
              </a:ext>
            </a:extLst>
          </p:cNvPr>
          <p:cNvSpPr/>
          <p:nvPr/>
        </p:nvSpPr>
        <p:spPr>
          <a:xfrm>
            <a:off x="1665460" y="4316218"/>
            <a:ext cx="1438627" cy="286139"/>
          </a:xfrm>
          <a:prstGeom prst="roundRect">
            <a:avLst/>
          </a:prstGeom>
          <a:solidFill>
            <a:srgbClr val="FF339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2000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흥국생명</a:t>
            </a: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7490C01A-FB5B-4D3C-A5AA-0EB6678937AC}"/>
              </a:ext>
            </a:extLst>
          </p:cNvPr>
          <p:cNvSpPr/>
          <p:nvPr/>
        </p:nvSpPr>
        <p:spPr>
          <a:xfrm>
            <a:off x="5475892" y="4316218"/>
            <a:ext cx="1438627" cy="2861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en-US" altLang="ko-KR" sz="2000" spc="-150" dirty="0">
                <a:solidFill>
                  <a:schemeClr val="bg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A</a:t>
            </a:r>
            <a:r>
              <a:rPr lang="ko-KR" altLang="en-US" sz="2000" spc="-150" dirty="0">
                <a:solidFill>
                  <a:schemeClr val="bg1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rPr>
              <a:t>생명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C7A926F-D1BE-40E0-ADAB-D8916B1462DA}"/>
              </a:ext>
            </a:extLst>
          </p:cNvPr>
          <p:cNvSpPr txBox="1"/>
          <p:nvPr/>
        </p:nvSpPr>
        <p:spPr>
          <a:xfrm>
            <a:off x="7834976" y="4456492"/>
            <a:ext cx="3749534" cy="22017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복합재가는</a:t>
            </a:r>
            <a:endParaRPr lang="en-US" altLang="ko-KR" sz="4400" i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400" i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  <a:r>
              <a:rPr lang="ko-KR" altLang="en-US" sz="4400" i="1" dirty="0" err="1">
                <a:solidFill>
                  <a:srgbClr val="0070C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복층설계</a:t>
            </a:r>
            <a:r>
              <a:rPr lang="ko-KR" altLang="en-US" sz="4400" i="1" dirty="0" err="1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로</a:t>
            </a:r>
            <a:endParaRPr lang="en-US" altLang="ko-KR" sz="4400" i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4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빈틈없이</a:t>
            </a:r>
            <a:r>
              <a:rPr kumimoji="0" lang="en-US" altLang="ko-KR" sz="4400" b="0" i="1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-!</a:t>
            </a:r>
            <a:endParaRPr kumimoji="0" lang="ko-KR" altLang="en-US" sz="4400" b="0" i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D6B97DB-3419-4A10-90CF-7CA1195CEB20}"/>
              </a:ext>
            </a:extLst>
          </p:cNvPr>
          <p:cNvSpPr txBox="1"/>
          <p:nvPr/>
        </p:nvSpPr>
        <p:spPr>
          <a:xfrm>
            <a:off x="3783358" y="-405936"/>
            <a:ext cx="4578667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 fontAlgn="ctr"/>
            <a:r>
              <a:rPr lang="en-US" altLang="ko-KR" sz="1600" u="none" strike="noStrike" dirty="0">
                <a:solidFill>
                  <a:schemeClr val="bg1"/>
                </a:solidFill>
                <a:effectLst/>
                <a:latin typeface="흥국씨앗 B" panose="020B0803000000000000" pitchFamily="50" charset="-127"/>
                <a:ea typeface="흥국씨앗 B" panose="020B0803000000000000" pitchFamily="50" charset="-127"/>
              </a:rPr>
              <a:t>A</a:t>
            </a:r>
            <a:r>
              <a:rPr lang="ko-KR" altLang="en-US" sz="1600" u="none" strike="noStrike" dirty="0">
                <a:solidFill>
                  <a:schemeClr val="bg1"/>
                </a:solidFill>
                <a:effectLst/>
                <a:latin typeface="흥국씨앗 B" panose="020B0803000000000000" pitchFamily="50" charset="-127"/>
                <a:ea typeface="흥국씨앗 B" panose="020B0803000000000000" pitchFamily="50" charset="-127"/>
              </a:rPr>
              <a:t>생명 </a:t>
            </a:r>
            <a:r>
              <a:rPr lang="en-US" altLang="ko-KR" sz="1600" u="none" strike="noStrike" dirty="0">
                <a:solidFill>
                  <a:schemeClr val="bg1"/>
                </a:solidFill>
                <a:effectLst/>
                <a:latin typeface="흥국씨앗 B" panose="020B0803000000000000" pitchFamily="50" charset="-127"/>
                <a:ea typeface="흥국씨앗 B" panose="020B0803000000000000" pitchFamily="50" charset="-127"/>
              </a:rPr>
              <a:t>- </a:t>
            </a:r>
            <a:r>
              <a:rPr lang="ko-KR" altLang="en-US" sz="1600" u="none" strike="noStrike" dirty="0">
                <a:solidFill>
                  <a:schemeClr val="bg1"/>
                </a:solidFill>
                <a:effectLst/>
                <a:latin typeface="흥국씨앗 B" panose="020B0803000000000000" pitchFamily="50" charset="-127"/>
                <a:ea typeface="흥국씨앗 B" panose="020B0803000000000000" pitchFamily="50" charset="-127"/>
              </a:rPr>
              <a:t>동양생명</a:t>
            </a:r>
            <a:endParaRPr lang="ko-KR" altLang="en-US" sz="1600" b="0" i="0" u="none" strike="noStrike" dirty="0">
              <a:solidFill>
                <a:schemeClr val="bg1"/>
              </a:solidFill>
              <a:effectLst/>
              <a:latin typeface="흥국씨앗 B" panose="020B0803000000000000" pitchFamily="50" charset="-127"/>
              <a:ea typeface="흥국씨앗 B" panose="020B0803000000000000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D39BF83-10A9-4232-A831-751FEB82EF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46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22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E5600D3C-3343-4381-B007-5F3FA67A135D}"/>
              </a:ext>
            </a:extLst>
          </p:cNvPr>
          <p:cNvSpPr/>
          <p:nvPr/>
        </p:nvSpPr>
        <p:spPr>
          <a:xfrm>
            <a:off x="1561686" y="806210"/>
            <a:ext cx="9076514" cy="1340003"/>
          </a:xfrm>
          <a:prstGeom prst="roundRect">
            <a:avLst/>
          </a:prstGeom>
          <a:solidFill>
            <a:srgbClr val="E4007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solidFill>
                <a:sysClr val="windowText" lastClr="0000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6A37AF75-3B79-4A3A-9AA2-75E2C047E42A}"/>
              </a:ext>
            </a:extLst>
          </p:cNvPr>
          <p:cNvSpPr/>
          <p:nvPr/>
        </p:nvSpPr>
        <p:spPr>
          <a:xfrm>
            <a:off x="2690284" y="2595238"/>
            <a:ext cx="6819319" cy="844822"/>
          </a:xfrm>
          <a:prstGeom prst="roundRect">
            <a:avLst/>
          </a:prstGeom>
          <a:solidFill>
            <a:srgbClr val="E4007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endParaRPr lang="ko-KR" altLang="en-US" sz="2800" spc="-300" dirty="0">
              <a:solidFill>
                <a:sysClr val="windowText" lastClr="000000"/>
              </a:solidFill>
              <a:latin typeface="흥국씨앗 M" panose="020B0603000000000000" pitchFamily="50" charset="-127"/>
              <a:ea typeface="흥국씨앗 M" panose="020B06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41" name="치매…">
            <a:extLst>
              <a:ext uri="{FF2B5EF4-FFF2-40B4-BE49-F238E27FC236}">
                <a16:creationId xmlns:a16="http://schemas.microsoft.com/office/drawing/2014/main" id="{46D214B9-6FB8-4785-BB54-1A35E58B1AAF}"/>
              </a:ext>
            </a:extLst>
          </p:cNvPr>
          <p:cNvSpPr txBox="1"/>
          <p:nvPr/>
        </p:nvSpPr>
        <p:spPr>
          <a:xfrm>
            <a:off x="190654" y="127747"/>
            <a:ext cx="4559899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가족인요양보호사방문요양특약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E9DAA61-AECC-4772-9CEC-E7BC12C6A8F7}"/>
              </a:ext>
            </a:extLst>
          </p:cNvPr>
          <p:cNvSpPr txBox="1"/>
          <p:nvPr/>
        </p:nvSpPr>
        <p:spPr>
          <a:xfrm>
            <a:off x="2631971" y="730291"/>
            <a:ext cx="3131258" cy="3787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b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장기요양</a:t>
            </a:r>
            <a:r>
              <a:rPr kumimoji="0" lang="en-US" altLang="ko-KR" b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(1-5</a:t>
            </a:r>
            <a:r>
              <a:rPr kumimoji="0" lang="ko-KR" altLang="en-US" b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등급</a:t>
            </a:r>
            <a:r>
              <a:rPr kumimoji="0" lang="en-US" altLang="ko-KR" b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)</a:t>
            </a:r>
            <a:endParaRPr kumimoji="0" lang="ko-KR" altLang="en-US" b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배달의민족 주아" panose="02020603020101020101" pitchFamily="18" charset="-127"/>
              <a:ea typeface="배달의민족 주아" panose="02020603020101020101" pitchFamily="18" charset="-127"/>
              <a:sym typeface="맑은 고딕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0056F5-09E3-4CDA-A055-31898385544C}"/>
              </a:ext>
            </a:extLst>
          </p:cNvPr>
          <p:cNvSpPr txBox="1"/>
          <p:nvPr/>
        </p:nvSpPr>
        <p:spPr>
          <a:xfrm>
            <a:off x="2840726" y="2585293"/>
            <a:ext cx="6559370" cy="6628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32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2024</a:t>
            </a:r>
            <a:r>
              <a:rPr lang="ko-KR" altLang="en-US" sz="3200" dirty="0" err="1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년기준</a:t>
            </a:r>
            <a:r>
              <a:rPr lang="en-US" altLang="ko-KR" sz="32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, </a:t>
            </a:r>
            <a:r>
              <a:rPr lang="ko-KR" altLang="en-US" sz="3200" dirty="0">
                <a:solidFill>
                  <a:srgbClr val="FFFFF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요양보호자 수 현황</a:t>
            </a:r>
            <a:endParaRPr kumimoji="0" lang="ko-KR" alt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sym typeface="맑은 고딕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3E6A10D-6187-41F5-B39F-27ABF1728990}"/>
              </a:ext>
            </a:extLst>
          </p:cNvPr>
          <p:cNvSpPr txBox="1"/>
          <p:nvPr/>
        </p:nvSpPr>
        <p:spPr>
          <a:xfrm>
            <a:off x="5452461" y="3125747"/>
            <a:ext cx="3702594" cy="3551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1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*</a:t>
            </a:r>
            <a:r>
              <a:rPr kumimoji="0" lang="ko-KR" altLang="en-US" sz="1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출처 </a:t>
            </a:r>
            <a:r>
              <a:rPr kumimoji="0" lang="en-US" altLang="ko-KR" sz="1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: [</a:t>
            </a:r>
            <a:r>
              <a:rPr kumimoji="0" lang="ko-KR" altLang="en-US" sz="1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국민건강보험공간</a:t>
            </a:r>
            <a:r>
              <a:rPr kumimoji="0" lang="en-US" altLang="ko-KR" sz="1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_</a:t>
            </a:r>
            <a:r>
              <a:rPr kumimoji="0" lang="ko-KR" altLang="en-US" sz="1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연령대별 요양보호자 수</a:t>
            </a:r>
            <a:r>
              <a:rPr kumimoji="0" lang="en-US" altLang="ko-KR" sz="1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]</a:t>
            </a:r>
            <a:endParaRPr kumimoji="0" lang="ko-KR" altLang="en-US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sym typeface="맑은 고딕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17A2C3-5AAE-42E7-9854-50777B77B567}"/>
              </a:ext>
            </a:extLst>
          </p:cNvPr>
          <p:cNvSpPr txBox="1"/>
          <p:nvPr/>
        </p:nvSpPr>
        <p:spPr>
          <a:xfrm>
            <a:off x="1320042" y="3458599"/>
            <a:ext cx="4063575" cy="1261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자격증취득자 수 </a:t>
            </a:r>
            <a:endParaRPr lang="en-US" altLang="ko-KR" sz="2800" b="1" dirty="0">
              <a:solidFill>
                <a:srgbClr val="7030A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4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약 </a:t>
            </a:r>
            <a:r>
              <a:rPr lang="en-US" altLang="ko-KR" sz="4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280</a:t>
            </a:r>
            <a:r>
              <a:rPr lang="ko-KR" altLang="en-US" sz="4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만명</a:t>
            </a:r>
            <a:endParaRPr lang="en-US" altLang="ko-KR" sz="28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28112FD-8453-412F-8B89-F9A897E43752}"/>
              </a:ext>
            </a:extLst>
          </p:cNvPr>
          <p:cNvSpPr txBox="1"/>
          <p:nvPr/>
        </p:nvSpPr>
        <p:spPr>
          <a:xfrm>
            <a:off x="7152635" y="3458599"/>
            <a:ext cx="4063575" cy="1261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요양보호사 종사자 수 </a:t>
            </a:r>
            <a:endParaRPr lang="en-US" altLang="ko-KR" sz="2800" b="1" dirty="0">
              <a:solidFill>
                <a:srgbClr val="7030A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4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약 </a:t>
            </a:r>
            <a:r>
              <a:rPr lang="en-US" altLang="ko-KR" sz="4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65</a:t>
            </a:r>
            <a:r>
              <a:rPr lang="ko-KR" altLang="en-US" sz="48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만명</a:t>
            </a:r>
            <a:endParaRPr lang="en-US" altLang="ko-KR" sz="28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A108FAF-B7BE-4F2C-9494-F8B05144D59B}"/>
              </a:ext>
            </a:extLst>
          </p:cNvPr>
          <p:cNvSpPr txBox="1"/>
          <p:nvPr/>
        </p:nvSpPr>
        <p:spPr>
          <a:xfrm>
            <a:off x="864866" y="5013866"/>
            <a:ext cx="5578295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예비 요양보호사만 무려</a:t>
            </a:r>
            <a:endParaRPr lang="en-US" altLang="ko-KR" sz="4000" dirty="0">
              <a:solidFill>
                <a:schemeClr val="bg1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en-US" altLang="ko-KR" sz="4000" b="1" dirty="0">
                <a:solidFill>
                  <a:srgbClr val="E4007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200</a:t>
            </a:r>
            <a:r>
              <a:rPr lang="ko-KR" altLang="en-US" sz="4000" b="1" dirty="0">
                <a:solidFill>
                  <a:srgbClr val="E4007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만명 </a:t>
            </a:r>
            <a:r>
              <a:rPr lang="ko-KR" altLang="en-US" sz="40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육박 </a:t>
            </a:r>
            <a:r>
              <a:rPr lang="en-US" altLang="ko-KR" sz="40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  <a:endParaRPr lang="en-US" altLang="ko-KR" b="1" dirty="0">
              <a:solidFill>
                <a:schemeClr val="bg1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A76A352-F088-4330-B763-779F595AD1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067" b="97400" l="63683" r="95317">
                        <a14:foregroundMark x1="78433" y1="24433" x2="77917" y2="81933"/>
                        <a14:foregroundMark x1="77917" y1="81933" x2="85367" y2="46867"/>
                        <a14:foregroundMark x1="85367" y1="46867" x2="84333" y2="16333"/>
                        <a14:foregroundMark x1="73633" y1="17067" x2="74300" y2="53500"/>
                        <a14:foregroundMark x1="74300" y1="53500" x2="87050" y2="24433"/>
                        <a14:foregroundMark x1="87050" y1="24433" x2="89850" y2="27400"/>
                        <a14:foregroundMark x1="68483" y1="81933" x2="69950" y2="97433"/>
                        <a14:foregroundMark x1="71433" y1="33300" x2="73633" y2="48033"/>
                        <a14:foregroundMark x1="91700" y1="25933" x2="86900" y2="28133"/>
                        <a14:foregroundMark x1="79167" y1="14867" x2="87283" y2="14133"/>
                        <a14:foregroundMark x1="90600" y1="25200" x2="90217" y2="19300"/>
                        <a14:foregroundMark x1="89117" y1="17800" x2="85800" y2="33300"/>
                        <a14:foregroundMark x1="91700" y1="21500" x2="90217" y2="24433"/>
                        <a14:foregroundMark x1="88383" y1="26667" x2="90217" y2="19300"/>
                        <a14:foregroundMark x1="92433" y1="32567" x2="95083" y2="66033"/>
                        <a14:foregroundMark x1="95083" y1="66033" x2="94500" y2="22233"/>
                        <a14:foregroundMark x1="94500" y1="22233" x2="95317" y2="63800"/>
                        <a14:foregroundMark x1="95317" y1="63800" x2="85500" y2="91967"/>
                        <a14:foregroundMark x1="85500" y1="91967" x2="67817" y2="81367"/>
                        <a14:foregroundMark x1="67817" y1="81367" x2="72533" y2="35067"/>
                        <a14:foregroundMark x1="72533" y1="35067" x2="90967" y2="18100"/>
                        <a14:foregroundMark x1="90967" y1="18100" x2="93550" y2="17800"/>
                        <a14:foregroundMark x1="92067" y1="61300" x2="88750" y2="72367"/>
                        <a14:foregroundMark x1="69583" y1="88567" x2="69950" y2="95233"/>
                        <a14:foregroundMark x1="67367" y1="84900" x2="63683" y2="94467"/>
                        <a14:foregroundMark x1="67733" y1="89333" x2="66267" y2="87100"/>
                        <a14:foregroundMark x1="70683" y1="20767" x2="77700" y2="47300"/>
                        <a14:foregroundMark x1="70317" y1="27400" x2="74750" y2="48033"/>
                      </a14:backgroundRemoval>
                    </a14:imgEffect>
                  </a14:imgLayer>
                </a14:imgProps>
              </a:ext>
            </a:extLst>
          </a:blip>
          <a:srcRect l="64167" t="12488" r="2870"/>
          <a:stretch/>
        </p:blipFill>
        <p:spPr>
          <a:xfrm>
            <a:off x="6346059" y="4898040"/>
            <a:ext cx="1164137" cy="1545295"/>
          </a:xfrm>
          <a:prstGeom prst="rect">
            <a:avLst/>
          </a:prstGeom>
        </p:spPr>
      </p:pic>
      <p:grpSp>
        <p:nvGrpSpPr>
          <p:cNvPr id="24" name="그룹 23">
            <a:extLst>
              <a:ext uri="{FF2B5EF4-FFF2-40B4-BE49-F238E27FC236}">
                <a16:creationId xmlns:a16="http://schemas.microsoft.com/office/drawing/2014/main" id="{42D73006-4EDE-4E27-8F65-DC90BA32B2CF}"/>
              </a:ext>
            </a:extLst>
          </p:cNvPr>
          <p:cNvGrpSpPr/>
          <p:nvPr/>
        </p:nvGrpSpPr>
        <p:grpSpPr>
          <a:xfrm>
            <a:off x="7805364" y="4591516"/>
            <a:ext cx="3321420" cy="1486191"/>
            <a:chOff x="7836221" y="4390966"/>
            <a:chExt cx="2744975" cy="1228257"/>
          </a:xfrm>
        </p:grpSpPr>
        <p:sp>
          <p:nvSpPr>
            <p:cNvPr id="22" name="말풍선: 모서리가 둥근 사각형 21">
              <a:extLst>
                <a:ext uri="{FF2B5EF4-FFF2-40B4-BE49-F238E27FC236}">
                  <a16:creationId xmlns:a16="http://schemas.microsoft.com/office/drawing/2014/main" id="{8B5DE1AC-B5FF-4462-934D-C1E99838CA67}"/>
                </a:ext>
              </a:extLst>
            </p:cNvPr>
            <p:cNvSpPr/>
            <p:nvPr/>
          </p:nvSpPr>
          <p:spPr>
            <a:xfrm>
              <a:off x="7960807" y="4510230"/>
              <a:ext cx="2388495" cy="1030877"/>
            </a:xfrm>
            <a:prstGeom prst="wedgeRoundRectCallout">
              <a:avLst>
                <a:gd name="adj1" fmla="val -63151"/>
                <a:gd name="adj2" fmla="val -9340"/>
                <a:gd name="adj3" fmla="val 16667"/>
              </a:avLst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CADA5A2A-6ACE-4543-8826-B3F6245A2FD4}"/>
                </a:ext>
              </a:extLst>
            </p:cNvPr>
            <p:cNvSpPr/>
            <p:nvPr/>
          </p:nvSpPr>
          <p:spPr>
            <a:xfrm>
              <a:off x="7836221" y="4390966"/>
              <a:ext cx="2744975" cy="1228257"/>
            </a:xfrm>
            <a:prstGeom prst="round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8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요양보호사인 나의 가족이</a:t>
              </a:r>
              <a:endParaRPr lang="en-US" altLang="ko-KR" sz="1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18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아프다면 </a:t>
              </a:r>
              <a:r>
                <a:rPr lang="ko-KR" altLang="en-US" sz="2400" dirty="0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단 하루라도</a:t>
              </a:r>
              <a:endParaRPr lang="en-US" altLang="ko-KR" sz="1800" dirty="0">
                <a:solidFill>
                  <a:srgbClr val="FFFF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18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내가 </a:t>
              </a:r>
              <a:r>
                <a:rPr lang="ko-KR" altLang="en-US" sz="1800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돌봐주고</a:t>
              </a:r>
              <a:r>
                <a:rPr lang="ko-KR" altLang="en-US" sz="18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 싶은데</a:t>
              </a:r>
              <a:r>
                <a:rPr lang="en-US" altLang="ko-KR" sz="18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..</a:t>
              </a:r>
              <a:endParaRPr lang="ko-KR" altLang="en-US" sz="180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pic>
        <p:nvPicPr>
          <p:cNvPr id="32" name="그림 31">
            <a:extLst>
              <a:ext uri="{FF2B5EF4-FFF2-40B4-BE49-F238E27FC236}">
                <a16:creationId xmlns:a16="http://schemas.microsoft.com/office/drawing/2014/main" id="{492A7635-D8A7-439A-A60A-355CDC2B08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033" t="6047" r="57591" b="67784"/>
          <a:stretch/>
        </p:blipFill>
        <p:spPr>
          <a:xfrm>
            <a:off x="1135768" y="3769667"/>
            <a:ext cx="767113" cy="761135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3E3901F1-4D7F-4C02-A3EA-02CA8B85B8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033" t="6047" r="57591" b="67784"/>
          <a:stretch/>
        </p:blipFill>
        <p:spPr>
          <a:xfrm>
            <a:off x="6911665" y="3769667"/>
            <a:ext cx="767113" cy="76113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3AA3EF43-EBF9-40B3-A83F-2DA47F7F3A09}"/>
              </a:ext>
            </a:extLst>
          </p:cNvPr>
          <p:cNvSpPr txBox="1"/>
          <p:nvPr/>
        </p:nvSpPr>
        <p:spPr>
          <a:xfrm>
            <a:off x="1800608" y="916062"/>
            <a:ext cx="4875226" cy="12784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3200" dirty="0" err="1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가족인</a:t>
            </a:r>
            <a:r>
              <a:rPr lang="ko-KR" altLang="en-US" sz="3200" dirty="0" err="1">
                <a:ln w="28575">
                  <a:solidFill>
                    <a:srgbClr val="002060"/>
                  </a:solidFill>
                </a:ln>
                <a:solidFill>
                  <a:srgbClr val="FFFFFF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요양보호사</a:t>
            </a:r>
            <a:endParaRPr lang="en-US" altLang="ko-KR" sz="4000" dirty="0">
              <a:ln w="28575">
                <a:solidFill>
                  <a:srgbClr val="002060"/>
                </a:solidFill>
              </a:ln>
              <a:solidFill>
                <a:srgbClr val="FFFFFF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000" b="0" u="none" strike="noStrike" cap="none" normalizeH="0" baseline="0" dirty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effectLst/>
                <a:uFillTx/>
                <a:latin typeface="여기어때 잘난체" panose="020B0600000101010101" pitchFamily="50" charset="-127"/>
                <a:ea typeface="여기어때 잘난체" panose="020B0600000101010101" pitchFamily="50" charset="-127"/>
                <a:sym typeface="맑은 고딕"/>
              </a:rPr>
              <a:t>방문요양특약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78D0796-99BF-4C98-AF95-110FC7AC3953}"/>
              </a:ext>
            </a:extLst>
          </p:cNvPr>
          <p:cNvSpPr txBox="1"/>
          <p:nvPr/>
        </p:nvSpPr>
        <p:spPr>
          <a:xfrm>
            <a:off x="6675834" y="730291"/>
            <a:ext cx="3131258" cy="4166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b="0" u="none" strike="noStrike" cap="none" spc="0" normalizeH="0" baseline="0" dirty="0" err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가족인요양보호사</a:t>
            </a:r>
            <a:r>
              <a:rPr kumimoji="0" lang="ko-KR" altLang="en-US" b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배달의민족 주아" panose="02020603020101020101" pitchFamily="18" charset="-127"/>
                <a:ea typeface="배달의민족 주아" panose="02020603020101020101" pitchFamily="18" charset="-127"/>
                <a:sym typeface="맑은 고딕"/>
              </a:rPr>
              <a:t> 방문요양 이용 시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57AEE65-F766-4528-B05C-DF402350CAE6}"/>
              </a:ext>
            </a:extLst>
          </p:cNvPr>
          <p:cNvSpPr txBox="1"/>
          <p:nvPr/>
        </p:nvSpPr>
        <p:spPr>
          <a:xfrm>
            <a:off x="6264931" y="993664"/>
            <a:ext cx="4029113" cy="13400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3200" spc="-300" dirty="0">
                <a:ln w="57150">
                  <a:noFill/>
                </a:ln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종신까지</a:t>
            </a:r>
            <a:endParaRPr lang="en-US" altLang="ko-KR" sz="3200" spc="-300" dirty="0">
              <a:ln w="57150">
                <a:noFill/>
              </a:ln>
              <a:solidFill>
                <a:srgbClr val="FFFF0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4400" spc="-300" dirty="0">
                <a:ln w="57150">
                  <a:noFill/>
                </a:ln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매월 </a:t>
            </a:r>
            <a:r>
              <a:rPr lang="en-US" altLang="ko-KR" sz="4400" spc="-300" dirty="0">
                <a:ln w="57150">
                  <a:noFill/>
                </a:ln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100</a:t>
            </a:r>
            <a:r>
              <a:rPr lang="ko-KR" altLang="en-US" sz="4400" spc="-300" dirty="0">
                <a:ln w="57150">
                  <a:noFill/>
                </a:ln>
                <a:solidFill>
                  <a:srgbClr val="FFFF0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만원</a:t>
            </a:r>
            <a:endParaRPr lang="en-US" altLang="ko-KR" sz="5400" spc="-300" dirty="0">
              <a:ln w="57150">
                <a:noFill/>
              </a:ln>
              <a:solidFill>
                <a:srgbClr val="FFFFFF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832442B-2D09-472E-AAEC-61E0C86BE5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47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92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치매…">
            <a:extLst>
              <a:ext uri="{FF2B5EF4-FFF2-40B4-BE49-F238E27FC236}">
                <a16:creationId xmlns:a16="http://schemas.microsoft.com/office/drawing/2014/main" id="{46D214B9-6FB8-4785-BB54-1A35E58B1AAF}"/>
              </a:ext>
            </a:extLst>
          </p:cNvPr>
          <p:cNvSpPr txBox="1"/>
          <p:nvPr/>
        </p:nvSpPr>
        <p:spPr>
          <a:xfrm>
            <a:off x="190654" y="127747"/>
            <a:ext cx="4559899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가족인요양보호사방문요양특약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E9DAA61-AECC-4772-9CEC-E7BC12C6A8F7}"/>
              </a:ext>
            </a:extLst>
          </p:cNvPr>
          <p:cNvSpPr txBox="1"/>
          <p:nvPr/>
        </p:nvSpPr>
        <p:spPr>
          <a:xfrm>
            <a:off x="8459976" y="878645"/>
            <a:ext cx="3131258" cy="5397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2400" b="0" i="1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장기요양</a:t>
            </a:r>
            <a:r>
              <a:rPr lang="en-US" altLang="ko-KR" sz="2400" i="1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(1-5</a:t>
            </a:r>
            <a:r>
              <a:rPr lang="ko-KR" altLang="en-US" sz="2400" i="1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등급</a:t>
            </a:r>
            <a:r>
              <a:rPr lang="en-US" altLang="ko-KR" sz="2400" i="1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)</a:t>
            </a:r>
            <a:endParaRPr kumimoji="0" lang="ko-KR" altLang="en-US" sz="2400" b="0" i="1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260425C-D780-4A8A-86B8-9550B42BF8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15" b="33710" l="3474" r="36973">
                        <a14:foregroundMark x1="12407" y1="27828" x2="13648" y2="29186"/>
                        <a14:foregroundMark x1="26551" y1="23303" x2="28536" y2="29186"/>
                        <a14:foregroundMark x1="32506" y1="26697" x2="33499" y2="28507"/>
                        <a14:foregroundMark x1="35484" y1="23529" x2="35732" y2="29864"/>
                        <a14:foregroundMark x1="29280" y1="25339" x2="28288" y2="33710"/>
                        <a14:foregroundMark x1="10670" y1="23529" x2="10670" y2="28733"/>
                        <a14:foregroundMark x1="9181" y1="29186" x2="14888" y2="31674"/>
                        <a14:foregroundMark x1="21340" y1="23529" x2="17370" y2="31222"/>
                        <a14:foregroundMark x1="15136" y1="24208" x2="10174" y2="30995"/>
                        <a14:foregroundMark x1="12407" y1="28054" x2="7940" y2="31900"/>
                        <a14:foregroundMark x1="8685" y1="18778" x2="8685" y2="28507"/>
                      </a14:backgroundRemoval>
                    </a14:imgEffect>
                  </a14:imgLayer>
                </a14:imgProps>
              </a:ext>
            </a:extLst>
          </a:blip>
          <a:srcRect r="58825" b="68660"/>
          <a:stretch/>
        </p:blipFill>
        <p:spPr>
          <a:xfrm>
            <a:off x="638601" y="2055445"/>
            <a:ext cx="737322" cy="615522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CD367410-1CFD-46D1-BF68-F3077D059D9A}"/>
              </a:ext>
            </a:extLst>
          </p:cNvPr>
          <p:cNvGrpSpPr/>
          <p:nvPr/>
        </p:nvGrpSpPr>
        <p:grpSpPr>
          <a:xfrm>
            <a:off x="609896" y="2640486"/>
            <a:ext cx="10928153" cy="603863"/>
            <a:chOff x="63488" y="2753243"/>
            <a:chExt cx="12020968" cy="603863"/>
          </a:xfrm>
        </p:grpSpPr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id="{28C95574-1D4B-40E8-81D7-1CDD7FFADFE3}"/>
                </a:ext>
              </a:extLst>
            </p:cNvPr>
            <p:cNvSpPr/>
            <p:nvPr/>
          </p:nvSpPr>
          <p:spPr>
            <a:xfrm>
              <a:off x="63488" y="2753243"/>
              <a:ext cx="1897479" cy="603863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내 가족의 요양보호사 </a:t>
              </a:r>
              <a:endParaRPr lang="en-US" altLang="ko-KR" sz="1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1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자격증 보유</a:t>
              </a:r>
            </a:p>
          </p:txBody>
        </p:sp>
        <p:sp>
          <p:nvSpPr>
            <p:cNvPr id="44" name="사각형: 둥근 모서리 43">
              <a:extLst>
                <a:ext uri="{FF2B5EF4-FFF2-40B4-BE49-F238E27FC236}">
                  <a16:creationId xmlns:a16="http://schemas.microsoft.com/office/drawing/2014/main" id="{E2E60099-81B8-49C3-B59C-CA07DA582791}"/>
                </a:ext>
              </a:extLst>
            </p:cNvPr>
            <p:cNvSpPr/>
            <p:nvPr/>
          </p:nvSpPr>
          <p:spPr>
            <a:xfrm>
              <a:off x="2088186" y="2753243"/>
              <a:ext cx="1897479" cy="603863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피보험자 장기요양등급</a:t>
              </a:r>
              <a:endParaRPr lang="en-US" altLang="ko-KR" sz="1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1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(1-5</a:t>
              </a:r>
              <a:r>
                <a:rPr lang="ko-KR" altLang="en-US" sz="1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등급</a:t>
              </a:r>
              <a:r>
                <a:rPr lang="en-US" altLang="ko-KR" sz="1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)</a:t>
              </a:r>
              <a:r>
                <a:rPr lang="ko-KR" altLang="en-US" sz="1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판정</a:t>
              </a:r>
            </a:p>
          </p:txBody>
        </p:sp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2AE9D939-5396-4AD3-A487-DF3DEDE6A3D2}"/>
                </a:ext>
              </a:extLst>
            </p:cNvPr>
            <p:cNvSpPr/>
            <p:nvPr/>
          </p:nvSpPr>
          <p:spPr>
            <a:xfrm>
              <a:off x="6137582" y="2753243"/>
              <a:ext cx="1897479" cy="603863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자격증 소유자 방문시설에</a:t>
              </a:r>
              <a:endParaRPr lang="en-US" altLang="ko-KR" sz="1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1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요양보호사로 등록</a:t>
              </a:r>
            </a:p>
          </p:txBody>
        </p:sp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A250C03F-2F39-44F0-97AC-70863396D5A5}"/>
                </a:ext>
              </a:extLst>
            </p:cNvPr>
            <p:cNvSpPr/>
            <p:nvPr/>
          </p:nvSpPr>
          <p:spPr>
            <a:xfrm>
              <a:off x="8162280" y="2753243"/>
              <a:ext cx="1897479" cy="603863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피보험자</a:t>
              </a:r>
              <a:endParaRPr lang="en-US" altLang="ko-KR" sz="1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1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가족방문요양 이용</a:t>
              </a:r>
              <a:endParaRPr lang="en-US" altLang="ko-KR" sz="1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48" name="사각형: 둥근 모서리 47">
              <a:extLst>
                <a:ext uri="{FF2B5EF4-FFF2-40B4-BE49-F238E27FC236}">
                  <a16:creationId xmlns:a16="http://schemas.microsoft.com/office/drawing/2014/main" id="{46491A87-59E5-4B62-A7D2-7783B677C156}"/>
                </a:ext>
              </a:extLst>
            </p:cNvPr>
            <p:cNvSpPr/>
            <p:nvPr/>
          </p:nvSpPr>
          <p:spPr>
            <a:xfrm>
              <a:off x="10186977" y="2753243"/>
              <a:ext cx="1897479" cy="603863"/>
            </a:xfrm>
            <a:prstGeom prst="roundRect">
              <a:avLst/>
            </a:prstGeom>
            <a:solidFill>
              <a:srgbClr val="FF3399"/>
            </a:solidFill>
            <a:ln w="57150" cap="flat">
              <a:solidFill>
                <a:srgbClr val="FFFF00"/>
              </a:solidFill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8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보험금지급</a:t>
              </a:r>
              <a:endParaRPr lang="en-US" altLang="ko-KR" sz="28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49" name="사각형: 둥근 모서리 48">
              <a:extLst>
                <a:ext uri="{FF2B5EF4-FFF2-40B4-BE49-F238E27FC236}">
                  <a16:creationId xmlns:a16="http://schemas.microsoft.com/office/drawing/2014/main" id="{1BD882F4-A646-4EA9-A52C-53869184C91C}"/>
                </a:ext>
              </a:extLst>
            </p:cNvPr>
            <p:cNvSpPr/>
            <p:nvPr/>
          </p:nvSpPr>
          <p:spPr>
            <a:xfrm>
              <a:off x="4112884" y="2753243"/>
              <a:ext cx="1897479" cy="603863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1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가족요양보호사 신청서</a:t>
              </a:r>
              <a:endParaRPr lang="en-US" altLang="ko-KR" sz="1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1400" dirty="0">
                  <a:solidFill>
                    <a:srgbClr val="FFFFFF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  <a:cs typeface="배달의민족 한나는 열한살 OTF"/>
                  <a:sym typeface="배달의민족 한나는 열한살 OTF"/>
                </a:rPr>
                <a:t>공단에 제출</a:t>
              </a:r>
              <a:endParaRPr lang="en-US" altLang="ko-KR" sz="1400" dirty="0">
                <a:solidFill>
                  <a:srgbClr val="FFFF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F66CF6B6-610D-4028-9A5D-BD308E9B850D}"/>
              </a:ext>
            </a:extLst>
          </p:cNvPr>
          <p:cNvSpPr txBox="1"/>
          <p:nvPr/>
        </p:nvSpPr>
        <p:spPr>
          <a:xfrm>
            <a:off x="1293544" y="1029937"/>
            <a:ext cx="9604912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ko-KR" altLang="en-US" sz="36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내 가족이 직접 요양 서비스를 제공하면서</a:t>
            </a:r>
            <a:r>
              <a:rPr lang="en-US" altLang="ko-KR" sz="36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, </a:t>
            </a:r>
          </a:p>
          <a:p>
            <a:pPr algn="ctr"/>
            <a:r>
              <a:rPr lang="ko-KR" altLang="en-US" sz="36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경제적 지원까지 받을 수 있는 </a:t>
            </a:r>
            <a:r>
              <a:rPr lang="ko-KR" altLang="en-US" sz="3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가족 방문요양</a:t>
            </a:r>
            <a:r>
              <a:rPr lang="en-US" altLang="ko-KR" sz="36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55C511-7F9E-4CA4-BA83-4529A8FEAB3C}"/>
              </a:ext>
            </a:extLst>
          </p:cNvPr>
          <p:cNvSpPr txBox="1"/>
          <p:nvPr/>
        </p:nvSpPr>
        <p:spPr>
          <a:xfrm>
            <a:off x="1314104" y="2238352"/>
            <a:ext cx="1395944" cy="4782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ko-KR" sz="2000" dirty="0">
                <a:solidFill>
                  <a:srgbClr val="E4007F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[</a:t>
            </a:r>
            <a:r>
              <a:rPr lang="ko-KR" altLang="en-US" sz="2000" dirty="0">
                <a:solidFill>
                  <a:srgbClr val="E4007F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절차안내</a:t>
            </a:r>
            <a:r>
              <a:rPr lang="en-US" altLang="ko-KR" sz="2000" dirty="0">
                <a:solidFill>
                  <a:srgbClr val="E4007F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]</a:t>
            </a:r>
            <a:endParaRPr kumimoji="0" lang="ko-KR" altLang="en-US" sz="2000" b="0" i="0" u="none" strike="noStrike" cap="none" spc="0" normalizeH="0" baseline="0" dirty="0">
              <a:ln>
                <a:noFill/>
              </a:ln>
              <a:solidFill>
                <a:srgbClr val="E4007F"/>
              </a:solidFill>
              <a:effectLst/>
              <a:uFillTx/>
              <a:latin typeface="G마켓 산스 Bold" panose="02000000000000000000" pitchFamily="50" charset="-127"/>
              <a:ea typeface="G마켓 산스 Bold" panose="02000000000000000000" pitchFamily="50" charset="-127"/>
              <a:sym typeface="맑은 고딕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384A25D-5BF1-4799-948A-78DA2B7936F5}"/>
              </a:ext>
            </a:extLst>
          </p:cNvPr>
          <p:cNvSpPr txBox="1"/>
          <p:nvPr/>
        </p:nvSpPr>
        <p:spPr>
          <a:xfrm>
            <a:off x="812951" y="4196968"/>
            <a:ext cx="2683177" cy="17708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b="0" i="0" u="none" strike="noStrike" cap="none" spc="0" normalizeH="0" baseline="0" dirty="0">
                <a:ln>
                  <a:noFill/>
                </a:ln>
                <a:solidFill>
                  <a:srgbClr val="E4007F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*</a:t>
            </a:r>
            <a:r>
              <a:rPr kumimoji="0" lang="ko-KR" altLang="en-US" b="0" i="0" u="none" strike="noStrike" cap="none" spc="0" normalizeH="0" baseline="0" dirty="0">
                <a:ln>
                  <a:noFill/>
                </a:ln>
                <a:solidFill>
                  <a:srgbClr val="E4007F"/>
                </a:solidFill>
                <a:effectLst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sym typeface="맑은 고딕"/>
              </a:rPr>
              <a:t>가족관계 충족요건</a:t>
            </a:r>
            <a:endParaRPr kumimoji="0" lang="en-US" altLang="ko-KR" b="0" i="0" u="none" strike="noStrike" cap="none" spc="0" normalizeH="0" baseline="0" dirty="0">
              <a:ln>
                <a:noFill/>
              </a:ln>
              <a:solidFill>
                <a:srgbClr val="E4007F"/>
              </a:solidFill>
              <a:effectLst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sym typeface="맑은 고딕"/>
            </a:endParaRPr>
          </a:p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ko-KR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sym typeface="맑은 고딕"/>
            </a:endParaRPr>
          </a:p>
          <a:p>
            <a:pPr marL="0" marR="0" indent="0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● 수급자의 배우자</a:t>
            </a:r>
            <a:endParaRPr lang="en-US" altLang="ko-KR" sz="1200" dirty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marL="0" marR="0" indent="0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● 직계혈족</a:t>
            </a:r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부모</a:t>
            </a:r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,</a:t>
            </a: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자녀</a:t>
            </a:r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</a:t>
            </a:r>
          </a:p>
          <a:p>
            <a:pPr marL="0" marR="0" indent="0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●</a:t>
            </a:r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형제자매</a:t>
            </a:r>
            <a:endParaRPr lang="en-US" altLang="ko-KR" sz="1200" dirty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marL="0" marR="0" indent="0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●</a:t>
            </a:r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직계혈족의 배우자</a:t>
            </a:r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며느리</a:t>
            </a:r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,</a:t>
            </a: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사위 등</a:t>
            </a:r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</a:t>
            </a:r>
          </a:p>
          <a:p>
            <a:pPr marL="0" marR="0" indent="0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●</a:t>
            </a:r>
            <a:r>
              <a:rPr lang="en-US" altLang="ko-KR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ko-KR" altLang="en-US" sz="1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배우자의 직계혈족 및 형제자매</a:t>
            </a:r>
            <a:endParaRPr kumimoji="0" lang="ko-KR" altLang="en-US" sz="1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배달의민족 도현" panose="020B0600000101010101" pitchFamily="50" charset="-127"/>
              <a:ea typeface="배달의민족 도현" panose="020B0600000101010101" pitchFamily="50" charset="-127"/>
              <a:sym typeface="맑은 고딕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54D2458-74CD-4856-A462-1D2BCE23B88C}"/>
              </a:ext>
            </a:extLst>
          </p:cNvPr>
          <p:cNvSpPr txBox="1"/>
          <p:nvPr/>
        </p:nvSpPr>
        <p:spPr>
          <a:xfrm>
            <a:off x="3463632" y="3921409"/>
            <a:ext cx="3127292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ko-KR" altLang="en-US" sz="60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월 </a:t>
            </a:r>
            <a:r>
              <a:rPr lang="ko-KR" altLang="en-US" sz="6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최대</a:t>
            </a:r>
            <a:endParaRPr lang="en-US" altLang="ko-KR" sz="6000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en-US" altLang="ko-KR" sz="60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100</a:t>
            </a:r>
            <a:r>
              <a:rPr lang="ko-KR" altLang="en-US" sz="60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만원</a:t>
            </a:r>
            <a:endParaRPr lang="en-US" altLang="ko-KR" sz="2800" b="1" dirty="0">
              <a:solidFill>
                <a:srgbClr val="7030A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718FD3E-9AAB-4E92-8D33-69F399D34823}"/>
              </a:ext>
            </a:extLst>
          </p:cNvPr>
          <p:cNvSpPr txBox="1"/>
          <p:nvPr/>
        </p:nvSpPr>
        <p:spPr>
          <a:xfrm>
            <a:off x="3903973" y="5613549"/>
            <a:ext cx="2349581" cy="646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ko-KR" altLang="en-US" sz="36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종신 보장 </a:t>
            </a:r>
            <a:r>
              <a:rPr lang="en-US" altLang="ko-KR" sz="36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F2FDD9E-4AC0-4852-8206-3E14C0947A32}"/>
              </a:ext>
            </a:extLst>
          </p:cNvPr>
          <p:cNvSpPr txBox="1"/>
          <p:nvPr/>
        </p:nvSpPr>
        <p:spPr>
          <a:xfrm>
            <a:off x="2127028" y="3288808"/>
            <a:ext cx="7937945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ko-KR" altLang="en-US" b="1" dirty="0" err="1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가족인요양보호사</a:t>
            </a:r>
            <a:r>
              <a:rPr lang="ko-KR" altLang="en-US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외</a:t>
            </a:r>
            <a:r>
              <a:rPr lang="en-US" altLang="ko-KR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별도</a:t>
            </a:r>
            <a:r>
              <a:rPr lang="en-US" altLang="ko-KR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(</a:t>
            </a:r>
            <a:r>
              <a:rPr lang="ko-KR" altLang="en-US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본</a:t>
            </a:r>
            <a:r>
              <a:rPr lang="en-US" altLang="ko-KR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)</a:t>
            </a:r>
            <a:r>
              <a:rPr lang="ko-KR" altLang="en-US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직업이 있는 경우</a:t>
            </a:r>
            <a:r>
              <a:rPr lang="en-US" altLang="ko-KR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,</a:t>
            </a:r>
            <a:r>
              <a:rPr lang="ko-KR" altLang="en-US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월 근로시간 </a:t>
            </a:r>
            <a:r>
              <a:rPr lang="en-US" altLang="ko-KR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160</a:t>
            </a:r>
            <a:r>
              <a:rPr lang="ko-KR" altLang="en-US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시간 미만 시</a:t>
            </a:r>
            <a:r>
              <a:rPr lang="en-US" altLang="ko-KR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</a:t>
            </a:r>
            <a:r>
              <a:rPr lang="ko-KR" altLang="en-US" b="1" dirty="0" err="1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투잡도</a:t>
            </a:r>
            <a:r>
              <a:rPr lang="ko-KR" altLang="en-US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가능</a:t>
            </a:r>
            <a:r>
              <a:rPr lang="en-US" altLang="ko-KR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77F6D573-8A6C-4FB0-BD22-93EC55843FF6}"/>
              </a:ext>
            </a:extLst>
          </p:cNvPr>
          <p:cNvGrpSpPr/>
          <p:nvPr/>
        </p:nvGrpSpPr>
        <p:grpSpPr>
          <a:xfrm>
            <a:off x="7955233" y="4150929"/>
            <a:ext cx="3319285" cy="824596"/>
            <a:chOff x="1265900" y="5882283"/>
            <a:chExt cx="3319285" cy="824596"/>
          </a:xfrm>
        </p:grpSpPr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id="{59257189-595B-4CED-8277-83D2313B4A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4750" b="48750" l="27000" r="38500">
                          <a14:foregroundMark x1="32375" y1="35875" x2="30368" y2="36879"/>
                          <a14:foregroundMark x1="31500" y1="36125" x2="34875" y2="38125"/>
                          <a14:foregroundMark x1="33000" y1="37375" x2="35875" y2="37500"/>
                          <a14:foregroundMark x1="33000" y1="36875" x2="33750" y2="35500"/>
                          <a14:foregroundMark x1="32125" y1="35375" x2="31125" y2="34750"/>
                          <a14:backgroundMark x1="28500" y1="35500" x2="27625" y2="39375"/>
                        </a14:backgroundRemoval>
                      </a14:imgEffect>
                    </a14:imgLayer>
                  </a14:imgProps>
                </a:ext>
              </a:extLst>
            </a:blip>
            <a:srcRect l="25580" t="34573" r="59942" b="49627"/>
            <a:stretch/>
          </p:blipFill>
          <p:spPr>
            <a:xfrm>
              <a:off x="1265900" y="5882283"/>
              <a:ext cx="616498" cy="672814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CF2AB64-C749-4424-87AD-8AED9379255A}"/>
                </a:ext>
              </a:extLst>
            </p:cNvPr>
            <p:cNvSpPr txBox="1"/>
            <p:nvPr/>
          </p:nvSpPr>
          <p:spPr>
            <a:xfrm>
              <a:off x="1849352" y="5882989"/>
              <a:ext cx="2735833" cy="8238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30,730</a:t>
              </a:r>
              <a:r>
                <a:rPr lang="ko-KR" altLang="en-US" sz="4800" b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원</a:t>
              </a:r>
              <a:endParaRPr lang="en-US" altLang="ko-KR" sz="4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BDB076E7-7904-448A-A7EC-72DC3E95CCD9}"/>
              </a:ext>
            </a:extLst>
          </p:cNvPr>
          <p:cNvGrpSpPr/>
          <p:nvPr/>
        </p:nvGrpSpPr>
        <p:grpSpPr>
          <a:xfrm>
            <a:off x="7973730" y="5250489"/>
            <a:ext cx="3327294" cy="826479"/>
            <a:chOff x="6505393" y="5816876"/>
            <a:chExt cx="3327294" cy="826479"/>
          </a:xfrm>
        </p:grpSpPr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id="{529DB4F0-1FB7-4678-8408-BFB2592A30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21000" y1="21241" x2="21750" y2="24563"/>
                          <a14:backgroundMark x1="79929" y1="60082" x2="79178" y2="67104"/>
                        </a14:backgroundRemoval>
                      </a14:imgEffect>
                    </a14:imgLayer>
                  </a14:imgProps>
                </a:ext>
              </a:extLst>
            </a:blip>
            <a:srcRect l="9358" t="10878" r="66080" b="49672"/>
            <a:stretch/>
          </p:blipFill>
          <p:spPr>
            <a:xfrm>
              <a:off x="6505393" y="5816876"/>
              <a:ext cx="594775" cy="647683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50B9E2E-3B58-4498-88DE-E9E05643618F}"/>
                </a:ext>
              </a:extLst>
            </p:cNvPr>
            <p:cNvSpPr txBox="1"/>
            <p:nvPr/>
          </p:nvSpPr>
          <p:spPr>
            <a:xfrm>
              <a:off x="7096854" y="5819465"/>
              <a:ext cx="2735833" cy="8238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27,100</a:t>
              </a:r>
              <a:r>
                <a:rPr lang="ko-KR" altLang="en-US" sz="4800" b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원</a:t>
              </a:r>
              <a:endParaRPr lang="en-US" altLang="ko-KR" sz="4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CB679F19-27F4-437E-B571-2E6326DC5239}"/>
              </a:ext>
            </a:extLst>
          </p:cNvPr>
          <p:cNvSpPr txBox="1"/>
          <p:nvPr/>
        </p:nvSpPr>
        <p:spPr>
          <a:xfrm>
            <a:off x="7016642" y="3805780"/>
            <a:ext cx="5128394" cy="293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20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년납종신만기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해약환급금미지급형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V2,60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세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기준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가족인요양보호사방문요야특약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100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만원 가입기준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 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주계약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미포함</a:t>
            </a:r>
            <a:endParaRPr kumimoji="0" lang="ko-KR" altLang="en-US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31" name="자유형 18">
            <a:extLst>
              <a:ext uri="{FF2B5EF4-FFF2-40B4-BE49-F238E27FC236}">
                <a16:creationId xmlns:a16="http://schemas.microsoft.com/office/drawing/2014/main" id="{397B2606-F7B0-4EF4-BD11-FA51FEF84C23}"/>
              </a:ext>
            </a:extLst>
          </p:cNvPr>
          <p:cNvSpPr>
            <a:spLocks/>
          </p:cNvSpPr>
          <p:nvPr/>
        </p:nvSpPr>
        <p:spPr>
          <a:xfrm rot="5400000" flipH="1">
            <a:off x="6176520" y="4456567"/>
            <a:ext cx="1818210" cy="1188525"/>
          </a:xfrm>
          <a:custGeom>
            <a:avLst/>
            <a:gdLst>
              <a:gd name="connsiteX0" fmla="*/ 0 w 2838450"/>
              <a:gd name="connsiteY0" fmla="*/ 933450 h 1162050"/>
              <a:gd name="connsiteX1" fmla="*/ 833437 w 2838450"/>
              <a:gd name="connsiteY1" fmla="*/ 361950 h 1162050"/>
              <a:gd name="connsiteX2" fmla="*/ 547687 w 2838450"/>
              <a:gd name="connsiteY2" fmla="*/ 361950 h 1162050"/>
              <a:gd name="connsiteX3" fmla="*/ 1395412 w 2838450"/>
              <a:gd name="connsiteY3" fmla="*/ 0 h 1162050"/>
              <a:gd name="connsiteX4" fmla="*/ 2238375 w 2838450"/>
              <a:gd name="connsiteY4" fmla="*/ 361950 h 1162050"/>
              <a:gd name="connsiteX5" fmla="*/ 1938337 w 2838450"/>
              <a:gd name="connsiteY5" fmla="*/ 366712 h 1162050"/>
              <a:gd name="connsiteX6" fmla="*/ 2838450 w 2838450"/>
              <a:gd name="connsiteY6" fmla="*/ 1162050 h 1162050"/>
              <a:gd name="connsiteX7" fmla="*/ 0 w 2838450"/>
              <a:gd name="connsiteY7" fmla="*/ 933450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4344" h="1193477">
                <a:moveTo>
                  <a:pt x="0" y="1193477"/>
                </a:moveTo>
                <a:cubicBezTo>
                  <a:pt x="569479" y="906967"/>
                  <a:pt x="742380" y="688074"/>
                  <a:pt x="899331" y="361950"/>
                </a:cubicBezTo>
                <a:lnTo>
                  <a:pt x="613581" y="361950"/>
                </a:lnTo>
                <a:lnTo>
                  <a:pt x="1461306" y="0"/>
                </a:lnTo>
                <a:lnTo>
                  <a:pt x="2304269" y="361950"/>
                </a:lnTo>
                <a:lnTo>
                  <a:pt x="2004231" y="366712"/>
                </a:lnTo>
                <a:cubicBezTo>
                  <a:pt x="2128069" y="652587"/>
                  <a:pt x="2411537" y="956183"/>
                  <a:pt x="2904344" y="1162050"/>
                </a:cubicBezTo>
                <a:lnTo>
                  <a:pt x="0" y="1193477"/>
                </a:lnTo>
                <a:close/>
              </a:path>
            </a:pathLst>
          </a:custGeom>
          <a:gradFill>
            <a:gsLst>
              <a:gs pos="24000">
                <a:srgbClr val="ADADA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9050">
            <a:noFil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dirty="0">
              <a:solidFill>
                <a:prstClr val="black"/>
              </a:solidFill>
              <a:latin typeface="a고딕13" panose="02020600000000000000" pitchFamily="18" charset="-127"/>
              <a:ea typeface="a고딕13" panose="02020600000000000000" pitchFamily="18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C041BF61-FDAA-42CB-BC2B-0332EB19FF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48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68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림 22">
            <a:extLst>
              <a:ext uri="{FF2B5EF4-FFF2-40B4-BE49-F238E27FC236}">
                <a16:creationId xmlns:a16="http://schemas.microsoft.com/office/drawing/2014/main" id="{CAB33456-69B0-419F-8265-F00E214364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429" b="86286" l="27606" r="57416">
                        <a14:foregroundMark x1="28634" y1="81857" x2="31131" y2="82714"/>
                        <a14:foregroundMark x1="27606" y1="81143" x2="30837" y2="82429"/>
                      </a14:backgroundRemoval>
                    </a14:imgEffect>
                  </a14:imgLayer>
                </a14:imgProps>
              </a:ext>
            </a:extLst>
          </a:blip>
          <a:srcRect l="26472" t="78726" r="38866" b="12777"/>
          <a:stretch/>
        </p:blipFill>
        <p:spPr>
          <a:xfrm rot="17883957">
            <a:off x="1919630" y="2058520"/>
            <a:ext cx="716393" cy="274815"/>
          </a:xfrm>
          <a:prstGeom prst="rect">
            <a:avLst/>
          </a:prstGeom>
        </p:spPr>
      </p:pic>
      <p:sp>
        <p:nvSpPr>
          <p:cNvPr id="41" name="치매…">
            <a:extLst>
              <a:ext uri="{FF2B5EF4-FFF2-40B4-BE49-F238E27FC236}">
                <a16:creationId xmlns:a16="http://schemas.microsoft.com/office/drawing/2014/main" id="{46D214B9-6FB8-4785-BB54-1A35E58B1AAF}"/>
              </a:ext>
            </a:extLst>
          </p:cNvPr>
          <p:cNvSpPr txBox="1"/>
          <p:nvPr/>
        </p:nvSpPr>
        <p:spPr>
          <a:xfrm>
            <a:off x="190654" y="127747"/>
            <a:ext cx="5409490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복합재가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가족인요양보호사방문요양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9256853-1A8D-4417-9B53-7C498FC79028}"/>
              </a:ext>
            </a:extLst>
          </p:cNvPr>
          <p:cNvSpPr txBox="1"/>
          <p:nvPr/>
        </p:nvSpPr>
        <p:spPr>
          <a:xfrm>
            <a:off x="761152" y="5894331"/>
            <a:ext cx="6094208" cy="6359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ko-KR" altLang="en-US" sz="44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흥국생명은 중복보장까지</a:t>
            </a:r>
            <a:r>
              <a:rPr lang="en-US" altLang="ko-KR" sz="44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  <a:endParaRPr lang="en-US" altLang="ko-KR" sz="18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85EB574C-DA4E-4B48-9928-7CA0AC2780CE}"/>
              </a:ext>
            </a:extLst>
          </p:cNvPr>
          <p:cNvGrpSpPr/>
          <p:nvPr/>
        </p:nvGrpSpPr>
        <p:grpSpPr>
          <a:xfrm>
            <a:off x="2057819" y="2904620"/>
            <a:ext cx="8076362" cy="1788477"/>
            <a:chOff x="2400216" y="2761407"/>
            <a:chExt cx="8076362" cy="1967325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640356E0-845D-4460-9E13-BB857987B1C1}"/>
                </a:ext>
              </a:extLst>
            </p:cNvPr>
            <p:cNvGrpSpPr/>
            <p:nvPr/>
          </p:nvGrpSpPr>
          <p:grpSpPr>
            <a:xfrm>
              <a:off x="6210539" y="3498004"/>
              <a:ext cx="502439" cy="494128"/>
              <a:chOff x="23067" y="3861995"/>
              <a:chExt cx="461331" cy="453699"/>
            </a:xfrm>
          </p:grpSpPr>
          <p:sp>
            <p:nvSpPr>
              <p:cNvPr id="57" name="타원 56">
                <a:extLst>
                  <a:ext uri="{FF2B5EF4-FFF2-40B4-BE49-F238E27FC236}">
                    <a16:creationId xmlns:a16="http://schemas.microsoft.com/office/drawing/2014/main" id="{DB6B179B-8F85-4FA6-B826-2BA6288C803E}"/>
                  </a:ext>
                </a:extLst>
              </p:cNvPr>
              <p:cNvSpPr/>
              <p:nvPr/>
            </p:nvSpPr>
            <p:spPr>
              <a:xfrm>
                <a:off x="23067" y="3861995"/>
                <a:ext cx="461331" cy="453699"/>
              </a:xfrm>
              <a:prstGeom prst="ellipse">
                <a:avLst/>
              </a:prstGeom>
              <a:solidFill>
                <a:srgbClr val="00B0F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8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58" name="더하기 기호 57">
                <a:extLst>
                  <a:ext uri="{FF2B5EF4-FFF2-40B4-BE49-F238E27FC236}">
                    <a16:creationId xmlns:a16="http://schemas.microsoft.com/office/drawing/2014/main" id="{74917047-3253-41F7-AB25-0F633C3E771A}"/>
                  </a:ext>
                </a:extLst>
              </p:cNvPr>
              <p:cNvSpPr/>
              <p:nvPr/>
            </p:nvSpPr>
            <p:spPr>
              <a:xfrm>
                <a:off x="66412" y="3901524"/>
                <a:ext cx="374640" cy="374640"/>
              </a:xfrm>
              <a:prstGeom prst="mathPlus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8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</p:grpSp>
        <p:sp>
          <p:nvSpPr>
            <p:cNvPr id="59" name="사각형: 둥근 모서리 58">
              <a:extLst>
                <a:ext uri="{FF2B5EF4-FFF2-40B4-BE49-F238E27FC236}">
                  <a16:creationId xmlns:a16="http://schemas.microsoft.com/office/drawing/2014/main" id="{2FD199E3-F957-42B4-8ECF-758187DE8D65}"/>
                </a:ext>
              </a:extLst>
            </p:cNvPr>
            <p:cNvSpPr/>
            <p:nvPr/>
          </p:nvSpPr>
          <p:spPr>
            <a:xfrm>
              <a:off x="2400216" y="2761407"/>
              <a:ext cx="3442447" cy="1967325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1-5</a:t>
              </a:r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등급</a:t>
              </a:r>
              <a:endParaRPr lang="en-US" altLang="ko-KR" sz="2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복합재가보장</a:t>
              </a:r>
              <a:endParaRPr lang="en-US" altLang="ko-KR" sz="2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6000" dirty="0">
                  <a:solidFill>
                    <a:srgbClr val="FFFF00"/>
                  </a:solidFill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100</a:t>
              </a:r>
              <a:r>
                <a:rPr lang="ko-KR" altLang="en-US" sz="6000" dirty="0">
                  <a:solidFill>
                    <a:srgbClr val="FFFF00"/>
                  </a:solidFill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만원</a:t>
              </a:r>
              <a:endParaRPr lang="ko-KR" altLang="en-US" sz="4400" dirty="0">
                <a:solidFill>
                  <a:srgbClr val="FFFF0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60" name="사각형: 둥근 모서리 59">
              <a:extLst>
                <a:ext uri="{FF2B5EF4-FFF2-40B4-BE49-F238E27FC236}">
                  <a16:creationId xmlns:a16="http://schemas.microsoft.com/office/drawing/2014/main" id="{636B852C-4913-4089-9A46-D76478D6BAAE}"/>
                </a:ext>
              </a:extLst>
            </p:cNvPr>
            <p:cNvSpPr/>
            <p:nvPr/>
          </p:nvSpPr>
          <p:spPr>
            <a:xfrm>
              <a:off x="7034131" y="2761407"/>
              <a:ext cx="3442447" cy="1967325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1-5</a:t>
              </a:r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등급</a:t>
              </a:r>
              <a:endParaRPr lang="en-US" altLang="ko-KR" sz="2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2400" dirty="0" err="1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가족인요양보호사방문요양</a:t>
              </a:r>
              <a:endParaRPr lang="en-US" altLang="ko-KR" sz="2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6000" dirty="0">
                  <a:solidFill>
                    <a:srgbClr val="FFFF00"/>
                  </a:solidFill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100</a:t>
              </a:r>
              <a:r>
                <a:rPr lang="ko-KR" altLang="en-US" sz="6000" dirty="0">
                  <a:solidFill>
                    <a:srgbClr val="FFFF00"/>
                  </a:solidFill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만원</a:t>
              </a:r>
              <a:endParaRPr lang="ko-KR" altLang="en-US" sz="4400" dirty="0">
                <a:solidFill>
                  <a:srgbClr val="FFFF0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61" name="사각형: 둥근 모서리 60">
            <a:extLst>
              <a:ext uri="{FF2B5EF4-FFF2-40B4-BE49-F238E27FC236}">
                <a16:creationId xmlns:a16="http://schemas.microsoft.com/office/drawing/2014/main" id="{60A836A2-26A6-4BED-8A47-D0FF0D6F429F}"/>
              </a:ext>
            </a:extLst>
          </p:cNvPr>
          <p:cNvSpPr/>
          <p:nvPr/>
        </p:nvSpPr>
        <p:spPr>
          <a:xfrm>
            <a:off x="588068" y="4889496"/>
            <a:ext cx="6347047" cy="1110504"/>
          </a:xfrm>
          <a:prstGeom prst="round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7200" dirty="0">
                <a:solidFill>
                  <a:srgbClr val="FF3399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rPr>
              <a:t>합산 </a:t>
            </a:r>
            <a:r>
              <a:rPr lang="en-US" altLang="ko-KR" sz="7200" dirty="0">
                <a:solidFill>
                  <a:srgbClr val="7030A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rPr>
              <a:t>200</a:t>
            </a:r>
            <a:r>
              <a:rPr lang="ko-KR" altLang="en-US" sz="7200" dirty="0">
                <a:solidFill>
                  <a:srgbClr val="7030A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rPr>
              <a:t>만원</a:t>
            </a:r>
            <a:endParaRPr lang="ko-KR" altLang="en-US" sz="5400" dirty="0">
              <a:solidFill>
                <a:srgbClr val="7030A0"/>
              </a:solidFill>
              <a:latin typeface="창원단감아삭 Bold" panose="020B0803000000000000" pitchFamily="34" charset="-127"/>
              <a:ea typeface="창원단감아삭 Bold" panose="020B0803000000000000" pitchFamily="34" charset="-127"/>
              <a:cs typeface="배달의민족 한나는 열한살 OTF"/>
              <a:sym typeface="배달의민족 한나는 열한살 OTF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1D15891-F8A9-4AB1-B838-A98A6584CB62}"/>
              </a:ext>
            </a:extLst>
          </p:cNvPr>
          <p:cNvGrpSpPr/>
          <p:nvPr/>
        </p:nvGrpSpPr>
        <p:grpSpPr>
          <a:xfrm>
            <a:off x="1118750" y="991944"/>
            <a:ext cx="9954501" cy="1437945"/>
            <a:chOff x="1008306" y="841334"/>
            <a:chExt cx="9954501" cy="1437945"/>
          </a:xfrm>
        </p:grpSpPr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83590FDA-693E-4458-9888-B168AFC52566}"/>
                </a:ext>
              </a:extLst>
            </p:cNvPr>
            <p:cNvSpPr/>
            <p:nvPr/>
          </p:nvSpPr>
          <p:spPr>
            <a:xfrm>
              <a:off x="3938888" y="866651"/>
              <a:ext cx="6831525" cy="34143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pc="-150" dirty="0" err="1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주야간보호서비스</a:t>
              </a:r>
              <a:r>
                <a:rPr lang="ko-KR" altLang="en-US" spc="-150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와</a:t>
              </a:r>
              <a:r>
                <a:rPr lang="ko-KR" altLang="en-US" spc="-15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 </a:t>
              </a:r>
              <a:r>
                <a:rPr lang="ko-KR" altLang="en-US" spc="-150" dirty="0" err="1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가족인요양보호사방문요양</a:t>
              </a:r>
              <a:r>
                <a:rPr lang="ko-KR" altLang="en-US" spc="-150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을</a:t>
              </a:r>
              <a:r>
                <a:rPr lang="ko-KR" altLang="en-US" spc="-15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 같이 이용해요</a:t>
              </a:r>
              <a:r>
                <a:rPr lang="en-US" altLang="ko-KR" spc="-15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! </a:t>
              </a:r>
              <a:r>
                <a:rPr lang="ko-KR" altLang="en-US" spc="-15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복합재가 보장되나요</a:t>
              </a:r>
              <a:r>
                <a:rPr lang="en-US" altLang="ko-KR" spc="-15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?</a:t>
              </a:r>
              <a:endParaRPr lang="ko-KR" altLang="en-US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CCA93E7-ED50-44CA-8C44-EEE972A216C1}"/>
                </a:ext>
              </a:extLst>
            </p:cNvPr>
            <p:cNvSpPr txBox="1"/>
            <p:nvPr/>
          </p:nvSpPr>
          <p:spPr>
            <a:xfrm>
              <a:off x="3746493" y="1202061"/>
              <a:ext cx="7216314" cy="1077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네</a:t>
              </a:r>
              <a:r>
                <a:rPr lang="en-US" altLang="ko-KR" sz="3200" b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, </a:t>
              </a:r>
              <a:r>
                <a:rPr lang="ko-KR" altLang="en-US" sz="3200" b="1" dirty="0" err="1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가족인요양보호사</a:t>
              </a:r>
              <a:r>
                <a:rPr lang="ko-KR" altLang="en-US" sz="3200" b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방문요양도</a:t>
              </a:r>
              <a:endParaRPr lang="en-US" altLang="ko-KR" sz="32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주체자가 다를 뿐</a:t>
              </a:r>
              <a:r>
                <a:rPr lang="en-US" altLang="ko-KR" sz="3200" b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, </a:t>
              </a:r>
              <a:r>
                <a:rPr lang="ko-KR" altLang="en-US" sz="3200" b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똑같은 재가급여서비스 </a:t>
              </a:r>
              <a:r>
                <a:rPr lang="en-US" altLang="ko-KR" sz="3200" b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!</a:t>
              </a:r>
            </a:p>
          </p:txBody>
        </p: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53CC624C-08C9-41B9-B8A5-1C419A58A637}"/>
                </a:ext>
              </a:extLst>
            </p:cNvPr>
            <p:cNvSpPr/>
            <p:nvPr/>
          </p:nvSpPr>
          <p:spPr>
            <a:xfrm>
              <a:off x="1008306" y="841334"/>
              <a:ext cx="2892056" cy="1267166"/>
            </a:xfrm>
            <a:prstGeom prst="roundRect">
              <a:avLst/>
            </a:prstGeom>
            <a:solidFill>
              <a:srgbClr val="E4007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40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방문요양이용비중</a:t>
              </a:r>
              <a:endParaRPr lang="en-US" altLang="ko-KR" sz="2400" dirty="0">
                <a:solidFill>
                  <a:srgbClr val="FFFFFF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6000" dirty="0">
                  <a:solidFill>
                    <a:srgbClr val="FFFF00"/>
                  </a:solidFill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49%</a:t>
              </a:r>
              <a:endParaRPr lang="ko-KR" altLang="en-US" sz="6000" dirty="0">
                <a:solidFill>
                  <a:srgbClr val="FFFF0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FAC0677-D453-419A-890A-8658A5E98083}"/>
              </a:ext>
            </a:extLst>
          </p:cNvPr>
          <p:cNvSpPr txBox="1"/>
          <p:nvPr/>
        </p:nvSpPr>
        <p:spPr>
          <a:xfrm>
            <a:off x="2256037" y="2184493"/>
            <a:ext cx="1702538" cy="217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&lt;</a:t>
            </a:r>
            <a:r>
              <a:rPr kumimoji="0" lang="ko-KR" altLang="en-US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국민건강보험공단</a:t>
            </a:r>
            <a:r>
              <a:rPr kumimoji="0" lang="en-US" altLang="ko-KR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, </a:t>
            </a:r>
            <a:r>
              <a:rPr kumimoji="0" lang="ko-KR" altLang="en-US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장기요양급여비 지급현황</a:t>
            </a:r>
            <a:r>
              <a:rPr kumimoji="0" lang="en-US" altLang="ko-KR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&gt;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1610971-292F-4EE7-953D-9FBC77A390D1}"/>
              </a:ext>
            </a:extLst>
          </p:cNvPr>
          <p:cNvGrpSpPr/>
          <p:nvPr/>
        </p:nvGrpSpPr>
        <p:grpSpPr>
          <a:xfrm>
            <a:off x="7449622" y="5076086"/>
            <a:ext cx="3319285" cy="824596"/>
            <a:chOff x="1265900" y="5882283"/>
            <a:chExt cx="3319285" cy="824596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2E72718A-1CED-40EC-8266-271FEEB508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4750" b="48750" l="27000" r="38500">
                          <a14:foregroundMark x1="32375" y1="35875" x2="30368" y2="36879"/>
                          <a14:foregroundMark x1="31500" y1="36125" x2="34875" y2="38125"/>
                          <a14:foregroundMark x1="33000" y1="37375" x2="35875" y2="37500"/>
                          <a14:foregroundMark x1="33000" y1="36875" x2="33750" y2="35500"/>
                          <a14:foregroundMark x1="32125" y1="35375" x2="31125" y2="34750"/>
                          <a14:backgroundMark x1="28500" y1="35500" x2="27625" y2="39375"/>
                        </a14:backgroundRemoval>
                      </a14:imgEffect>
                    </a14:imgLayer>
                  </a14:imgProps>
                </a:ext>
              </a:extLst>
            </a:blip>
            <a:srcRect l="25580" t="34573" r="59942" b="49627"/>
            <a:stretch/>
          </p:blipFill>
          <p:spPr>
            <a:xfrm>
              <a:off x="1265900" y="5882283"/>
              <a:ext cx="616498" cy="67281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2471C0C-2EFB-49B2-A990-836833998B3C}"/>
                </a:ext>
              </a:extLst>
            </p:cNvPr>
            <p:cNvSpPr txBox="1"/>
            <p:nvPr/>
          </p:nvSpPr>
          <p:spPr>
            <a:xfrm>
              <a:off x="1849352" y="5882989"/>
              <a:ext cx="2735833" cy="8238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59,740</a:t>
              </a:r>
              <a:r>
                <a:rPr lang="ko-KR" altLang="en-US" sz="4800" b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원</a:t>
              </a:r>
              <a:endParaRPr lang="en-US" altLang="ko-KR" sz="4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929D3452-9CFC-4EA6-9DE1-D033620184C5}"/>
              </a:ext>
            </a:extLst>
          </p:cNvPr>
          <p:cNvGrpSpPr/>
          <p:nvPr/>
        </p:nvGrpSpPr>
        <p:grpSpPr>
          <a:xfrm>
            <a:off x="7468119" y="5820641"/>
            <a:ext cx="3327294" cy="826479"/>
            <a:chOff x="6505393" y="5816876"/>
            <a:chExt cx="3327294" cy="826479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85F07949-4D87-4513-A476-980C739192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21000" y1="21241" x2="21750" y2="24563"/>
                          <a14:backgroundMark x1="79929" y1="60082" x2="79178" y2="67104"/>
                        </a14:backgroundRemoval>
                      </a14:imgEffect>
                    </a14:imgLayer>
                  </a14:imgProps>
                </a:ext>
              </a:extLst>
            </a:blip>
            <a:srcRect l="9358" t="10878" r="66080" b="49672"/>
            <a:stretch/>
          </p:blipFill>
          <p:spPr>
            <a:xfrm>
              <a:off x="6505393" y="5816876"/>
              <a:ext cx="594775" cy="647683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B5DA5FF-6505-47DD-A9B5-EF482FD0D380}"/>
                </a:ext>
              </a:extLst>
            </p:cNvPr>
            <p:cNvSpPr txBox="1"/>
            <p:nvPr/>
          </p:nvSpPr>
          <p:spPr>
            <a:xfrm>
              <a:off x="7096854" y="5819465"/>
              <a:ext cx="2735833" cy="8238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69,870</a:t>
              </a:r>
              <a:r>
                <a:rPr lang="ko-KR" altLang="en-US" sz="4800" b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원</a:t>
              </a:r>
              <a:endParaRPr lang="en-US" altLang="ko-KR" sz="4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22FD13C-B1DF-41C8-82DE-6EE55E32F705}"/>
              </a:ext>
            </a:extLst>
          </p:cNvPr>
          <p:cNvSpPr txBox="1"/>
          <p:nvPr/>
        </p:nvSpPr>
        <p:spPr>
          <a:xfrm>
            <a:off x="5887083" y="4730937"/>
            <a:ext cx="6347047" cy="293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20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년납종신만기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해약환급금미지급형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V2,60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세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기준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가족인요양보호사방문요야특약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100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만원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복합재가 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100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만원 가입기준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 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주계약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미포함</a:t>
            </a:r>
            <a:endParaRPr kumimoji="0" lang="ko-KR" altLang="en-US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F87D2C43-B7E4-40A4-9C8B-43217868D4C6}"/>
              </a:ext>
            </a:extLst>
          </p:cNvPr>
          <p:cNvSpPr/>
          <p:nvPr/>
        </p:nvSpPr>
        <p:spPr>
          <a:xfrm>
            <a:off x="324463" y="2418539"/>
            <a:ext cx="2447062" cy="569864"/>
          </a:xfrm>
          <a:prstGeom prst="round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2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인지지원등급자는 이용할 수 없어요 </a:t>
            </a:r>
            <a:r>
              <a:rPr lang="en-US" altLang="ko-KR" sz="12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!</a:t>
            </a:r>
          </a:p>
          <a:p>
            <a:pPr algn="ctr"/>
            <a:r>
              <a:rPr lang="ko-KR" altLang="en-US" dirty="0">
                <a:solidFill>
                  <a:srgbClr val="F50B0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즉</a:t>
            </a:r>
            <a:r>
              <a:rPr lang="en-US" altLang="ko-KR" dirty="0">
                <a:solidFill>
                  <a:srgbClr val="F50B0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, 1-5</a:t>
            </a:r>
            <a:r>
              <a:rPr lang="ko-KR" altLang="en-US" dirty="0">
                <a:solidFill>
                  <a:srgbClr val="F50B0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등급자가 더 많다는 것 </a:t>
            </a:r>
            <a:r>
              <a:rPr lang="en-US" altLang="ko-KR" dirty="0">
                <a:solidFill>
                  <a:srgbClr val="F50B0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!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A193432-7500-4178-8AD1-BDB1A17ABE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49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30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33625DFD-4F05-4C78-AAFF-DF06ACBEE09F}"/>
              </a:ext>
            </a:extLst>
          </p:cNvPr>
          <p:cNvGrpSpPr/>
          <p:nvPr/>
        </p:nvGrpSpPr>
        <p:grpSpPr>
          <a:xfrm>
            <a:off x="252064" y="2063739"/>
            <a:ext cx="11687872" cy="2730522"/>
            <a:chOff x="252064" y="1607468"/>
            <a:chExt cx="11687872" cy="273052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543515C-F01C-455E-AEE6-3A9E86DC7783}"/>
                </a:ext>
              </a:extLst>
            </p:cNvPr>
            <p:cNvSpPr txBox="1"/>
            <p:nvPr/>
          </p:nvSpPr>
          <p:spPr>
            <a:xfrm>
              <a:off x="3179119" y="1635102"/>
              <a:ext cx="5833763" cy="5407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1101" tIns="21101" rIns="21101" bIns="21101" numCol="1" spcCol="38100" rtlCol="0" anchor="ctr">
              <a:noAutofit/>
            </a:bodyPr>
            <a:lstStyle/>
            <a:p>
              <a:pPr algn="ctr" defTabSz="457200">
                <a:defRPr/>
              </a:pPr>
              <a:r>
                <a:rPr lang="ko-KR" altLang="en-US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더 </a:t>
              </a:r>
              <a:r>
                <a:rPr lang="ko-KR" altLang="en-US" sz="2000" dirty="0" err="1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완벽해져서</a:t>
              </a:r>
              <a:r>
                <a:rPr lang="ko-KR" altLang="en-US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 돌아온 </a:t>
              </a:r>
              <a:r>
                <a:rPr lang="en-US" altLang="ko-KR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! 6~10</a:t>
              </a:r>
              <a:r>
                <a:rPr lang="ko-KR" altLang="en-US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년 건강고지형</a:t>
              </a:r>
              <a:r>
                <a:rPr lang="en-US" altLang="ko-KR" sz="2000" dirty="0">
                  <a:solidFill>
                    <a:schemeClr val="tx1"/>
                  </a:solidFill>
                  <a:latin typeface="SB 어그로OTF Light" panose="02020503020101020101" pitchFamily="18" charset="-127"/>
                  <a:ea typeface="SB 어그로OTF Light" panose="02020503020101020101" pitchFamily="18" charset="-127"/>
                  <a:cs typeface="Helvetica"/>
                </a:rPr>
                <a:t>  </a:t>
              </a:r>
            </a:p>
          </p:txBody>
        </p:sp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FC2FBC98-89EB-4EC8-BE99-3F1D94291C47}"/>
                </a:ext>
              </a:extLst>
            </p:cNvPr>
            <p:cNvGrpSpPr/>
            <p:nvPr/>
          </p:nvGrpSpPr>
          <p:grpSpPr>
            <a:xfrm>
              <a:off x="252064" y="1607468"/>
              <a:ext cx="11687872" cy="2730522"/>
              <a:chOff x="252064" y="1607468"/>
              <a:chExt cx="11687872" cy="2730522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252064" y="2590770"/>
                <a:ext cx="11687872" cy="17472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2201" tIns="42201" rIns="42201" bIns="42201" numCol="1" spcCol="38100" rtlCol="0" anchor="t">
                <a:spAutoFit/>
              </a:bodyPr>
              <a:lstStyle/>
              <a:p>
                <a:pPr algn="ctr" defTabSz="457200">
                  <a:defRPr/>
                </a:pPr>
                <a:r>
                  <a:rPr lang="en-US" altLang="ko-KR" sz="5400" dirty="0">
                    <a:solidFill>
                      <a:srgbClr val="FF3399"/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  <a:cs typeface="Helvetica"/>
                  </a:rPr>
                  <a:t>(</a:t>
                </a:r>
                <a:r>
                  <a:rPr lang="ko-KR" altLang="en-US" sz="5400" dirty="0">
                    <a:solidFill>
                      <a:srgbClr val="FF3399"/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  <a:cs typeface="Helvetica"/>
                  </a:rPr>
                  <a:t>무</a:t>
                </a:r>
                <a:r>
                  <a:rPr lang="en-US" altLang="ko-KR" sz="5400" dirty="0">
                    <a:solidFill>
                      <a:srgbClr val="FF3399"/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  <a:cs typeface="Helvetica"/>
                  </a:rPr>
                  <a:t>)</a:t>
                </a:r>
                <a:r>
                  <a:rPr lang="ko-KR" altLang="en-US" sz="5400" dirty="0">
                    <a:solidFill>
                      <a:srgbClr val="FF3399"/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  <a:cs typeface="Helvetica"/>
                  </a:rPr>
                  <a:t>흥국생명 </a:t>
                </a:r>
                <a:r>
                  <a:rPr lang="ko-KR" altLang="en-US" sz="5400" dirty="0" err="1">
                    <a:solidFill>
                      <a:srgbClr val="7030A0"/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  <a:cs typeface="Helvetica"/>
                  </a:rPr>
                  <a:t>다사랑</a:t>
                </a:r>
                <a:endParaRPr lang="en-US" altLang="ko-KR" sz="5400" dirty="0">
                  <a:solidFill>
                    <a:srgbClr val="7030A0"/>
                  </a:solidFill>
                  <a:latin typeface="SB 어그로OTF Bold" panose="02020503020101020101" pitchFamily="18" charset="-127"/>
                  <a:ea typeface="SB 어그로OTF Bold" panose="02020503020101020101" pitchFamily="18" charset="-127"/>
                  <a:cs typeface="Helvetica"/>
                </a:endParaRPr>
              </a:p>
              <a:p>
                <a:pPr algn="ctr" defTabSz="457200">
                  <a:defRPr/>
                </a:pPr>
                <a:r>
                  <a:rPr lang="en-US" altLang="ko-KR" sz="5400" dirty="0">
                    <a:solidFill>
                      <a:srgbClr val="7030A0"/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  <a:cs typeface="Helvetica"/>
                  </a:rPr>
                  <a:t>THE</a:t>
                </a:r>
                <a:r>
                  <a:rPr lang="ko-KR" altLang="en-US" sz="5400" dirty="0" err="1">
                    <a:solidFill>
                      <a:srgbClr val="7030A0"/>
                    </a:solidFill>
                    <a:latin typeface="SB 어그로OTF Bold" panose="02020503020101020101" pitchFamily="18" charset="-127"/>
                    <a:ea typeface="SB 어그로OTF Bold" panose="02020503020101020101" pitchFamily="18" charset="-127"/>
                    <a:cs typeface="Helvetica"/>
                  </a:rPr>
                  <a:t>건강할때건강보험</a:t>
                </a:r>
                <a:endParaRPr lang="en-US" altLang="ko-KR" sz="5400" dirty="0">
                  <a:solidFill>
                    <a:srgbClr val="7030A0"/>
                  </a:solidFill>
                  <a:latin typeface="SB 어그로OTF Bold" panose="02020503020101020101" pitchFamily="18" charset="-127"/>
                  <a:ea typeface="SB 어그로OTF Bold" panose="02020503020101020101" pitchFamily="18" charset="-127"/>
                  <a:cs typeface="Helvetica"/>
                </a:endParaRPr>
              </a:p>
            </p:txBody>
          </p:sp>
          <p:grpSp>
            <p:nvGrpSpPr>
              <p:cNvPr id="5" name="그룹 4">
                <a:extLst>
                  <a:ext uri="{FF2B5EF4-FFF2-40B4-BE49-F238E27FC236}">
                    <a16:creationId xmlns:a16="http://schemas.microsoft.com/office/drawing/2014/main" id="{566C61CB-9486-496E-9032-23FDFFAA14E5}"/>
                  </a:ext>
                </a:extLst>
              </p:cNvPr>
              <p:cNvGrpSpPr/>
              <p:nvPr/>
            </p:nvGrpSpPr>
            <p:grpSpPr>
              <a:xfrm>
                <a:off x="3179119" y="1607468"/>
                <a:ext cx="5833763" cy="547825"/>
                <a:chOff x="3179119" y="2044556"/>
                <a:chExt cx="5833763" cy="547825"/>
              </a:xfrm>
            </p:grpSpPr>
            <p:cxnSp>
              <p:nvCxnSpPr>
                <p:cNvPr id="4" name="직선 연결선 3">
                  <a:extLst>
                    <a:ext uri="{FF2B5EF4-FFF2-40B4-BE49-F238E27FC236}">
                      <a16:creationId xmlns:a16="http://schemas.microsoft.com/office/drawing/2014/main" id="{2CD96892-0DD1-4226-9DAF-3A587CFFE2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79119" y="2044556"/>
                  <a:ext cx="5833763" cy="0"/>
                </a:xfrm>
                <a:prstGeom prst="line">
                  <a:avLst/>
                </a:prstGeom>
                <a:noFill/>
                <a:ln w="28575" cap="flat">
                  <a:solidFill>
                    <a:srgbClr val="002060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cxnSp>
              <p:nvCxnSpPr>
                <p:cNvPr id="9" name="직선 연결선 8">
                  <a:extLst>
                    <a:ext uri="{FF2B5EF4-FFF2-40B4-BE49-F238E27FC236}">
                      <a16:creationId xmlns:a16="http://schemas.microsoft.com/office/drawing/2014/main" id="{5008C943-8B06-43E3-B24F-4DB95A881C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79119" y="2592381"/>
                  <a:ext cx="5833763" cy="0"/>
                </a:xfrm>
                <a:prstGeom prst="line">
                  <a:avLst/>
                </a:prstGeom>
                <a:noFill/>
                <a:ln w="28575" cap="flat">
                  <a:solidFill>
                    <a:srgbClr val="002060"/>
                  </a:solidFill>
                  <a:prstDash val="solid"/>
                  <a:round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</p:grpSp>
        </p:grp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FCD2D30D-30F8-47D7-B349-531D5ED73026}"/>
              </a:ext>
            </a:extLst>
          </p:cNvPr>
          <p:cNvSpPr txBox="1"/>
          <p:nvPr/>
        </p:nvSpPr>
        <p:spPr>
          <a:xfrm>
            <a:off x="4043836" y="1599956"/>
            <a:ext cx="4104329" cy="451795"/>
          </a:xfrm>
          <a:prstGeom prst="rect">
            <a:avLst/>
          </a:prstGeom>
          <a:solidFill>
            <a:srgbClr val="00B0F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RENEWAL OPEN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FD086DF7-EC88-48F6-9B52-E62C96EDE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5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27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림 22">
            <a:extLst>
              <a:ext uri="{FF2B5EF4-FFF2-40B4-BE49-F238E27FC236}">
                <a16:creationId xmlns:a16="http://schemas.microsoft.com/office/drawing/2014/main" id="{CAB33456-69B0-419F-8265-F00E214364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429" b="86286" l="27606" r="57416">
                        <a14:foregroundMark x1="28634" y1="81857" x2="31131" y2="82714"/>
                        <a14:foregroundMark x1="27606" y1="81143" x2="30837" y2="82429"/>
                      </a14:backgroundRemoval>
                    </a14:imgEffect>
                  </a14:imgLayer>
                </a14:imgProps>
              </a:ext>
            </a:extLst>
          </a:blip>
          <a:srcRect l="26472" t="78726" r="38866" b="12777"/>
          <a:stretch/>
        </p:blipFill>
        <p:spPr>
          <a:xfrm rot="17883957">
            <a:off x="1919630" y="2058520"/>
            <a:ext cx="716393" cy="274815"/>
          </a:xfrm>
          <a:prstGeom prst="rect">
            <a:avLst/>
          </a:prstGeom>
        </p:spPr>
      </p:pic>
      <p:sp>
        <p:nvSpPr>
          <p:cNvPr id="41" name="치매…">
            <a:extLst>
              <a:ext uri="{FF2B5EF4-FFF2-40B4-BE49-F238E27FC236}">
                <a16:creationId xmlns:a16="http://schemas.microsoft.com/office/drawing/2014/main" id="{46D214B9-6FB8-4785-BB54-1A35E58B1AAF}"/>
              </a:ext>
            </a:extLst>
          </p:cNvPr>
          <p:cNvSpPr txBox="1"/>
          <p:nvPr/>
        </p:nvSpPr>
        <p:spPr>
          <a:xfrm>
            <a:off x="190654" y="127747"/>
            <a:ext cx="6050691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 anchor="ctr">
            <a:spAutoFit/>
          </a:bodyPr>
          <a:lstStyle/>
          <a:p>
            <a:pPr>
              <a:defRPr sz="5100">
                <a:solidFill>
                  <a:srgbClr val="FFFFFF"/>
                </a:solidFill>
                <a:latin typeface="배달의민족 한나는 열한살 OTF"/>
                <a:ea typeface="배달의민족 한나는 열한살 OTF"/>
                <a:cs typeface="배달의민족 한나는 열한살 OTF"/>
                <a:sym typeface="배달의민족 한나는 열한살 OTF"/>
              </a:defRPr>
            </a:pP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주야간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복합재가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+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가족인요양보호사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 플랜</a:t>
            </a:r>
            <a:endParaRPr sz="2700" kern="12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9256853-1A8D-4417-9B53-7C498FC79028}"/>
              </a:ext>
            </a:extLst>
          </p:cNvPr>
          <p:cNvSpPr txBox="1"/>
          <p:nvPr/>
        </p:nvSpPr>
        <p:spPr>
          <a:xfrm>
            <a:off x="965549" y="5894331"/>
            <a:ext cx="6094208" cy="6359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ko-KR" altLang="en-US" sz="44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흥국생명은 중복보장까지</a:t>
            </a:r>
            <a:r>
              <a:rPr lang="en-US" altLang="ko-KR" sz="4400" b="1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!</a:t>
            </a:r>
            <a:endParaRPr lang="en-US" altLang="ko-KR" sz="1800" b="1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85EB574C-DA4E-4B48-9928-7CA0AC2780CE}"/>
              </a:ext>
            </a:extLst>
          </p:cNvPr>
          <p:cNvGrpSpPr/>
          <p:nvPr/>
        </p:nvGrpSpPr>
        <p:grpSpPr>
          <a:xfrm>
            <a:off x="325835" y="2904620"/>
            <a:ext cx="11540331" cy="1788477"/>
            <a:chOff x="-1063753" y="2761407"/>
            <a:chExt cx="11540331" cy="1967325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640356E0-845D-4460-9E13-BB857987B1C1}"/>
                </a:ext>
              </a:extLst>
            </p:cNvPr>
            <p:cNvGrpSpPr/>
            <p:nvPr/>
          </p:nvGrpSpPr>
          <p:grpSpPr>
            <a:xfrm>
              <a:off x="2407061" y="3498004"/>
              <a:ext cx="4564106" cy="494128"/>
              <a:chOff x="-3469221" y="3861995"/>
              <a:chExt cx="4190685" cy="453699"/>
            </a:xfrm>
          </p:grpSpPr>
          <p:sp>
            <p:nvSpPr>
              <p:cNvPr id="57" name="타원 56">
                <a:extLst>
                  <a:ext uri="{FF2B5EF4-FFF2-40B4-BE49-F238E27FC236}">
                    <a16:creationId xmlns:a16="http://schemas.microsoft.com/office/drawing/2014/main" id="{DB6B179B-8F85-4FA6-B826-2BA6288C803E}"/>
                  </a:ext>
                </a:extLst>
              </p:cNvPr>
              <p:cNvSpPr/>
              <p:nvPr/>
            </p:nvSpPr>
            <p:spPr>
              <a:xfrm>
                <a:off x="260133" y="3861995"/>
                <a:ext cx="461331" cy="453699"/>
              </a:xfrm>
              <a:prstGeom prst="ellipse">
                <a:avLst/>
              </a:prstGeom>
              <a:solidFill>
                <a:srgbClr val="00B0F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8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58" name="더하기 기호 57">
                <a:extLst>
                  <a:ext uri="{FF2B5EF4-FFF2-40B4-BE49-F238E27FC236}">
                    <a16:creationId xmlns:a16="http://schemas.microsoft.com/office/drawing/2014/main" id="{74917047-3253-41F7-AB25-0F633C3E771A}"/>
                  </a:ext>
                </a:extLst>
              </p:cNvPr>
              <p:cNvSpPr/>
              <p:nvPr/>
            </p:nvSpPr>
            <p:spPr>
              <a:xfrm>
                <a:off x="303475" y="3901524"/>
                <a:ext cx="374640" cy="374640"/>
              </a:xfrm>
              <a:prstGeom prst="mathPlus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8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27" name="타원 26">
                <a:extLst>
                  <a:ext uri="{FF2B5EF4-FFF2-40B4-BE49-F238E27FC236}">
                    <a16:creationId xmlns:a16="http://schemas.microsoft.com/office/drawing/2014/main" id="{DC46DD1D-4B08-44C2-A8A1-A0E3D1000AF1}"/>
                  </a:ext>
                </a:extLst>
              </p:cNvPr>
              <p:cNvSpPr/>
              <p:nvPr/>
            </p:nvSpPr>
            <p:spPr>
              <a:xfrm>
                <a:off x="-3469221" y="3861995"/>
                <a:ext cx="461331" cy="453699"/>
              </a:xfrm>
              <a:prstGeom prst="ellipse">
                <a:avLst/>
              </a:prstGeom>
              <a:solidFill>
                <a:srgbClr val="00B0F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800" spc="-300" dirty="0">
                  <a:solidFill>
                    <a:sysClr val="windowText" lastClr="0000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  <p:sp>
            <p:nvSpPr>
              <p:cNvPr id="28" name="더하기 기호 27">
                <a:extLst>
                  <a:ext uri="{FF2B5EF4-FFF2-40B4-BE49-F238E27FC236}">
                    <a16:creationId xmlns:a16="http://schemas.microsoft.com/office/drawing/2014/main" id="{4D646715-816F-47D2-90AB-581C03014BE7}"/>
                  </a:ext>
                </a:extLst>
              </p:cNvPr>
              <p:cNvSpPr/>
              <p:nvPr/>
            </p:nvSpPr>
            <p:spPr>
              <a:xfrm>
                <a:off x="-3425879" y="3901524"/>
                <a:ext cx="374640" cy="374640"/>
              </a:xfrm>
              <a:prstGeom prst="mathPlus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rtlCol="0" anchor="ctr">
                <a:noAutofit/>
              </a:bodyPr>
              <a:lstStyle/>
              <a:p>
                <a:pPr algn="ctr"/>
                <a:endParaRPr lang="ko-KR" altLang="en-US" sz="2800" spc="-30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endParaRPr>
              </a:p>
            </p:txBody>
          </p:sp>
        </p:grpSp>
        <p:sp>
          <p:nvSpPr>
            <p:cNvPr id="59" name="사각형: 둥근 모서리 58">
              <a:extLst>
                <a:ext uri="{FF2B5EF4-FFF2-40B4-BE49-F238E27FC236}">
                  <a16:creationId xmlns:a16="http://schemas.microsoft.com/office/drawing/2014/main" id="{2FD199E3-F957-42B4-8ECF-758187DE8D65}"/>
                </a:ext>
              </a:extLst>
            </p:cNvPr>
            <p:cNvSpPr/>
            <p:nvPr/>
          </p:nvSpPr>
          <p:spPr>
            <a:xfrm>
              <a:off x="2985189" y="2761407"/>
              <a:ext cx="3442447" cy="1967325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1-5</a:t>
              </a:r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등급</a:t>
              </a:r>
              <a:endParaRPr lang="en-US" altLang="ko-KR" sz="2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복합재가보장</a:t>
              </a:r>
              <a:endParaRPr lang="en-US" altLang="ko-KR" sz="2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6000" dirty="0">
                  <a:solidFill>
                    <a:srgbClr val="FFFF00"/>
                  </a:solidFill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40</a:t>
              </a:r>
              <a:r>
                <a:rPr lang="ko-KR" altLang="en-US" sz="6000" dirty="0">
                  <a:solidFill>
                    <a:srgbClr val="FFFF00"/>
                  </a:solidFill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만원</a:t>
              </a:r>
              <a:endParaRPr lang="ko-KR" altLang="en-US" sz="4400" dirty="0">
                <a:solidFill>
                  <a:srgbClr val="FFFF0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60" name="사각형: 둥근 모서리 59">
              <a:extLst>
                <a:ext uri="{FF2B5EF4-FFF2-40B4-BE49-F238E27FC236}">
                  <a16:creationId xmlns:a16="http://schemas.microsoft.com/office/drawing/2014/main" id="{636B852C-4913-4089-9A46-D76478D6BAAE}"/>
                </a:ext>
              </a:extLst>
            </p:cNvPr>
            <p:cNvSpPr/>
            <p:nvPr/>
          </p:nvSpPr>
          <p:spPr>
            <a:xfrm>
              <a:off x="7034131" y="2761407"/>
              <a:ext cx="3442447" cy="1967325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1-5</a:t>
              </a:r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등급</a:t>
              </a:r>
              <a:endParaRPr lang="en-US" altLang="ko-KR" sz="2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2400" dirty="0" err="1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가족인요양보호사방문요양</a:t>
              </a:r>
              <a:endParaRPr lang="en-US" altLang="ko-KR" sz="2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6000" dirty="0">
                  <a:solidFill>
                    <a:srgbClr val="FFFF00"/>
                  </a:solidFill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100</a:t>
              </a:r>
              <a:r>
                <a:rPr lang="ko-KR" altLang="en-US" sz="6000" dirty="0">
                  <a:solidFill>
                    <a:srgbClr val="FFFF00"/>
                  </a:solidFill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만원</a:t>
              </a:r>
              <a:endParaRPr lang="ko-KR" altLang="en-US" sz="4400" dirty="0">
                <a:solidFill>
                  <a:srgbClr val="FFFF0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FE1DC6CE-BCC6-45C8-9FD2-AACEEB536D39}"/>
                </a:ext>
              </a:extLst>
            </p:cNvPr>
            <p:cNvSpPr/>
            <p:nvPr/>
          </p:nvSpPr>
          <p:spPr>
            <a:xfrm>
              <a:off x="-1063753" y="2761407"/>
              <a:ext cx="3442447" cy="1967325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1-</a:t>
              </a:r>
              <a:r>
                <a:rPr lang="ko-KR" altLang="en-US" sz="2400" dirty="0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인지지원등급</a:t>
              </a:r>
              <a:endParaRPr lang="en-US" altLang="ko-KR" sz="2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ko-KR" altLang="en-US" sz="2400" dirty="0" err="1">
                  <a:solidFill>
                    <a:srgbClr val="FFFFFF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  <a:cs typeface="배달의민족 한나는 열한살 OTF"/>
                  <a:sym typeface="배달의민족 한나는 열한살 OTF"/>
                </a:rPr>
                <a:t>주야간보호보장</a:t>
              </a:r>
              <a:endParaRPr lang="en-US" altLang="ko-KR" sz="2400" dirty="0">
                <a:solidFill>
                  <a:srgbClr val="FFFFFF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6000" dirty="0">
                  <a:solidFill>
                    <a:srgbClr val="FFFF00"/>
                  </a:solidFill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60</a:t>
              </a:r>
              <a:r>
                <a:rPr lang="ko-KR" altLang="en-US" sz="6000" dirty="0">
                  <a:solidFill>
                    <a:srgbClr val="FFFF00"/>
                  </a:solidFill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만원</a:t>
              </a:r>
              <a:endParaRPr lang="ko-KR" altLang="en-US" sz="4400" dirty="0">
                <a:solidFill>
                  <a:srgbClr val="FFFF0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61" name="사각형: 둥근 모서리 60">
            <a:extLst>
              <a:ext uri="{FF2B5EF4-FFF2-40B4-BE49-F238E27FC236}">
                <a16:creationId xmlns:a16="http://schemas.microsoft.com/office/drawing/2014/main" id="{60A836A2-26A6-4BED-8A47-D0FF0D6F429F}"/>
              </a:ext>
            </a:extLst>
          </p:cNvPr>
          <p:cNvSpPr/>
          <p:nvPr/>
        </p:nvSpPr>
        <p:spPr>
          <a:xfrm>
            <a:off x="792465" y="4889496"/>
            <a:ext cx="6347047" cy="1110504"/>
          </a:xfrm>
          <a:prstGeom prst="round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7200" dirty="0">
                <a:solidFill>
                  <a:srgbClr val="FF3399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rPr>
              <a:t>합산 </a:t>
            </a:r>
            <a:r>
              <a:rPr lang="en-US" altLang="ko-KR" sz="7200" dirty="0">
                <a:solidFill>
                  <a:srgbClr val="7030A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rPr>
              <a:t>200</a:t>
            </a:r>
            <a:r>
              <a:rPr lang="ko-KR" altLang="en-US" sz="7200" dirty="0">
                <a:solidFill>
                  <a:srgbClr val="7030A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rPr>
              <a:t>만원</a:t>
            </a:r>
            <a:endParaRPr lang="ko-KR" altLang="en-US" sz="5400" dirty="0">
              <a:solidFill>
                <a:srgbClr val="7030A0"/>
              </a:solidFill>
              <a:latin typeface="창원단감아삭 Bold" panose="020B0803000000000000" pitchFamily="34" charset="-127"/>
              <a:ea typeface="창원단감아삭 Bold" panose="020B0803000000000000" pitchFamily="34" charset="-127"/>
              <a:cs typeface="배달의민족 한나는 열한살 OTF"/>
              <a:sym typeface="배달의민족 한나는 열한살 OTF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1D15891-F8A9-4AB1-B838-A98A6584CB62}"/>
              </a:ext>
            </a:extLst>
          </p:cNvPr>
          <p:cNvGrpSpPr/>
          <p:nvPr/>
        </p:nvGrpSpPr>
        <p:grpSpPr>
          <a:xfrm>
            <a:off x="1118750" y="991944"/>
            <a:ext cx="9954501" cy="1437945"/>
            <a:chOff x="1008306" y="841334"/>
            <a:chExt cx="9954501" cy="1437945"/>
          </a:xfrm>
        </p:grpSpPr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83590FDA-693E-4458-9888-B168AFC52566}"/>
                </a:ext>
              </a:extLst>
            </p:cNvPr>
            <p:cNvSpPr/>
            <p:nvPr/>
          </p:nvSpPr>
          <p:spPr>
            <a:xfrm>
              <a:off x="3938888" y="866651"/>
              <a:ext cx="6831525" cy="34143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pc="-150" dirty="0" err="1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주야간보호서비스</a:t>
              </a:r>
              <a:r>
                <a:rPr lang="ko-KR" altLang="en-US" spc="-150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와</a:t>
              </a:r>
              <a:r>
                <a:rPr lang="ko-KR" altLang="en-US" spc="-15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 </a:t>
              </a:r>
              <a:r>
                <a:rPr lang="ko-KR" altLang="en-US" spc="-150" dirty="0" err="1">
                  <a:solidFill>
                    <a:srgbClr val="FFFF00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가족인요양보호사방문요양</a:t>
              </a:r>
              <a:r>
                <a:rPr lang="ko-KR" altLang="en-US" spc="-150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을</a:t>
              </a:r>
              <a:r>
                <a:rPr lang="ko-KR" altLang="en-US" spc="-15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 같이 이용해요</a:t>
              </a:r>
              <a:r>
                <a:rPr lang="en-US" altLang="ko-KR" spc="-15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! </a:t>
              </a:r>
              <a:r>
                <a:rPr lang="ko-KR" altLang="en-US" spc="-15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복합재가 보장되나요</a:t>
              </a:r>
              <a:r>
                <a:rPr lang="en-US" altLang="ko-KR" spc="-150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?</a:t>
              </a:r>
              <a:endParaRPr lang="ko-KR" altLang="en-US" spc="-150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CCA93E7-ED50-44CA-8C44-EEE972A216C1}"/>
                </a:ext>
              </a:extLst>
            </p:cNvPr>
            <p:cNvSpPr txBox="1"/>
            <p:nvPr/>
          </p:nvSpPr>
          <p:spPr>
            <a:xfrm>
              <a:off x="3746493" y="1202061"/>
              <a:ext cx="7216314" cy="1077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네</a:t>
              </a:r>
              <a:r>
                <a:rPr lang="en-US" altLang="ko-KR" sz="3200" b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, </a:t>
              </a:r>
              <a:r>
                <a:rPr lang="ko-KR" altLang="en-US" sz="3200" b="1" dirty="0" err="1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가족인요양보호사</a:t>
              </a:r>
              <a:r>
                <a:rPr lang="ko-KR" altLang="en-US" sz="3200" b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 방문요양도</a:t>
              </a:r>
              <a:endParaRPr lang="en-US" altLang="ko-KR" sz="3200" b="1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  <a:p>
              <a:pPr algn="ctr"/>
              <a:r>
                <a:rPr lang="ko-KR" altLang="en-US" sz="3200" b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주체자가 다를 뿐</a:t>
              </a:r>
              <a:r>
                <a:rPr lang="en-US" altLang="ko-KR" sz="3200" b="1" dirty="0">
                  <a:solidFill>
                    <a:schemeClr val="bg1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, </a:t>
              </a:r>
              <a:r>
                <a:rPr lang="ko-KR" altLang="en-US" sz="3200" b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똑같은 재가급여서비스 </a:t>
              </a:r>
              <a:r>
                <a:rPr lang="en-US" altLang="ko-KR" sz="3200" b="1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!</a:t>
              </a:r>
            </a:p>
          </p:txBody>
        </p: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53CC624C-08C9-41B9-B8A5-1C419A58A637}"/>
                </a:ext>
              </a:extLst>
            </p:cNvPr>
            <p:cNvSpPr/>
            <p:nvPr/>
          </p:nvSpPr>
          <p:spPr>
            <a:xfrm>
              <a:off x="1008306" y="841334"/>
              <a:ext cx="2892056" cy="1267166"/>
            </a:xfrm>
            <a:prstGeom prst="roundRect">
              <a:avLst/>
            </a:prstGeom>
            <a:solidFill>
              <a:srgbClr val="E4007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ko-KR" altLang="en-US" sz="2400" dirty="0">
                  <a:solidFill>
                    <a:srgbClr val="FFFFFF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  <a:cs typeface="배달의민족 한나는 열한살 OTF"/>
                  <a:sym typeface="배달의민족 한나는 열한살 OTF"/>
                </a:rPr>
                <a:t>방문요양이용비중</a:t>
              </a:r>
              <a:endParaRPr lang="en-US" altLang="ko-KR" sz="2400" dirty="0">
                <a:solidFill>
                  <a:srgbClr val="FFFFFF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cs typeface="배달의민족 한나는 열한살 OTF"/>
                <a:sym typeface="배달의민족 한나는 열한살 OTF"/>
              </a:endParaRPr>
            </a:p>
            <a:p>
              <a:pPr algn="ctr"/>
              <a:r>
                <a:rPr lang="en-US" altLang="ko-KR" sz="6000" dirty="0">
                  <a:solidFill>
                    <a:srgbClr val="FFFF00"/>
                  </a:solidFill>
                  <a:latin typeface="창원단감아삭 Bold" panose="020B0803000000000000" pitchFamily="34" charset="-127"/>
                  <a:ea typeface="창원단감아삭 Bold" panose="020B0803000000000000" pitchFamily="34" charset="-127"/>
                  <a:cs typeface="배달의민족 한나는 열한살 OTF"/>
                  <a:sym typeface="배달의민족 한나는 열한살 OTF"/>
                </a:rPr>
                <a:t>49%</a:t>
              </a:r>
              <a:endParaRPr lang="ko-KR" altLang="en-US" sz="6000" dirty="0">
                <a:solidFill>
                  <a:srgbClr val="FFFF00"/>
                </a:solidFill>
                <a:latin typeface="창원단감아삭 Bold" panose="020B0803000000000000" pitchFamily="34" charset="-127"/>
                <a:ea typeface="창원단감아삭 Bold" panose="020B0803000000000000" pitchFamily="34" charset="-127"/>
                <a:cs typeface="배달의민족 한나는 열한살 OTF"/>
                <a:sym typeface="배달의민족 한나는 열한살 OTF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FAC0677-D453-419A-890A-8658A5E98083}"/>
              </a:ext>
            </a:extLst>
          </p:cNvPr>
          <p:cNvSpPr txBox="1"/>
          <p:nvPr/>
        </p:nvSpPr>
        <p:spPr>
          <a:xfrm>
            <a:off x="2256037" y="2184493"/>
            <a:ext cx="1702538" cy="2171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&lt;</a:t>
            </a:r>
            <a:r>
              <a:rPr kumimoji="0" lang="ko-KR" altLang="en-US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국민건강보험공단</a:t>
            </a:r>
            <a:r>
              <a:rPr kumimoji="0" lang="en-US" altLang="ko-KR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, </a:t>
            </a:r>
            <a:r>
              <a:rPr kumimoji="0" lang="ko-KR" altLang="en-US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장기요양급여비 지급현황</a:t>
            </a:r>
            <a:r>
              <a:rPr kumimoji="0" lang="en-US" altLang="ko-KR" sz="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&gt;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1610971-292F-4EE7-953D-9FBC77A390D1}"/>
              </a:ext>
            </a:extLst>
          </p:cNvPr>
          <p:cNvGrpSpPr/>
          <p:nvPr/>
        </p:nvGrpSpPr>
        <p:grpSpPr>
          <a:xfrm>
            <a:off x="7654019" y="5076086"/>
            <a:ext cx="3319285" cy="824596"/>
            <a:chOff x="1265900" y="5882283"/>
            <a:chExt cx="3319285" cy="824596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2E72718A-1CED-40EC-8266-271FEEB508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4750" b="48750" l="27000" r="38500">
                          <a14:foregroundMark x1="32375" y1="35875" x2="30368" y2="36879"/>
                          <a14:foregroundMark x1="31500" y1="36125" x2="34875" y2="38125"/>
                          <a14:foregroundMark x1="33000" y1="37375" x2="35875" y2="37500"/>
                          <a14:foregroundMark x1="33000" y1="36875" x2="33750" y2="35500"/>
                          <a14:foregroundMark x1="32125" y1="35375" x2="31125" y2="34750"/>
                          <a14:backgroundMark x1="28500" y1="35500" x2="27625" y2="39375"/>
                        </a14:backgroundRemoval>
                      </a14:imgEffect>
                    </a14:imgLayer>
                  </a14:imgProps>
                </a:ext>
              </a:extLst>
            </a:blip>
            <a:srcRect l="25580" t="34573" r="59942" b="49627"/>
            <a:stretch/>
          </p:blipFill>
          <p:spPr>
            <a:xfrm>
              <a:off x="1265900" y="5882283"/>
              <a:ext cx="616498" cy="67281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2471C0C-2EFB-49B2-A990-836833998B3C}"/>
                </a:ext>
              </a:extLst>
            </p:cNvPr>
            <p:cNvSpPr txBox="1"/>
            <p:nvPr/>
          </p:nvSpPr>
          <p:spPr>
            <a:xfrm>
              <a:off x="1849352" y="5882989"/>
              <a:ext cx="2735833" cy="8238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54,288</a:t>
              </a:r>
              <a:r>
                <a:rPr lang="ko-KR" altLang="en-US" sz="4800" b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원</a:t>
              </a:r>
              <a:endParaRPr lang="en-US" altLang="ko-KR" sz="4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929D3452-9CFC-4EA6-9DE1-D033620184C5}"/>
              </a:ext>
            </a:extLst>
          </p:cNvPr>
          <p:cNvGrpSpPr/>
          <p:nvPr/>
        </p:nvGrpSpPr>
        <p:grpSpPr>
          <a:xfrm>
            <a:off x="7672516" y="5820641"/>
            <a:ext cx="3327294" cy="826479"/>
            <a:chOff x="6505393" y="5816876"/>
            <a:chExt cx="3327294" cy="826479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85F07949-4D87-4513-A476-980C739192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>
                          <a14:foregroundMark x1="21000" y1="21241" x2="21750" y2="24563"/>
                          <a14:backgroundMark x1="79929" y1="60082" x2="79178" y2="67104"/>
                        </a14:backgroundRemoval>
                      </a14:imgEffect>
                    </a14:imgLayer>
                  </a14:imgProps>
                </a:ext>
              </a:extLst>
            </a:blip>
            <a:srcRect l="9358" t="10878" r="66080" b="49672"/>
            <a:stretch/>
          </p:blipFill>
          <p:spPr>
            <a:xfrm>
              <a:off x="6505393" y="5816876"/>
              <a:ext cx="594775" cy="647683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B5DA5FF-6505-47DD-A9B5-EF482FD0D380}"/>
                </a:ext>
              </a:extLst>
            </p:cNvPr>
            <p:cNvSpPr txBox="1"/>
            <p:nvPr/>
          </p:nvSpPr>
          <p:spPr>
            <a:xfrm>
              <a:off x="7096854" y="5819465"/>
              <a:ext cx="2735833" cy="8238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68,137</a:t>
              </a:r>
              <a:r>
                <a:rPr lang="ko-KR" altLang="en-US" sz="4800" b="1" dirty="0">
                  <a:solidFill>
                    <a:srgbClr val="7030A0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원</a:t>
              </a:r>
              <a:endParaRPr lang="en-US" altLang="ko-KR" sz="4800" b="1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22FD13C-B1DF-41C8-82DE-6EE55E32F705}"/>
              </a:ext>
            </a:extLst>
          </p:cNvPr>
          <p:cNvSpPr txBox="1"/>
          <p:nvPr/>
        </p:nvSpPr>
        <p:spPr>
          <a:xfrm>
            <a:off x="6988265" y="4730937"/>
            <a:ext cx="4768631" cy="293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흥국씨앗 M" panose="020B0603000000000000" pitchFamily="50" charset="-127"/>
                <a:ea typeface="흥국씨앗 M" panose="020B0603000000000000" pitchFamily="50" charset="-127"/>
                <a:sym typeface="맑은 고딕"/>
              </a:rPr>
              <a:t>*3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0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년납종신만기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해약환급금미지급형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V2,60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세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기준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,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주계약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</a:t>
            </a:r>
            <a:r>
              <a:rPr lang="en-US" altLang="ko-KR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100, </a:t>
            </a:r>
            <a:r>
              <a:rPr lang="ko-KR" altLang="en-US" sz="800" dirty="0" err="1">
                <a:latin typeface="흥국씨앗 M" panose="020B0603000000000000" pitchFamily="50" charset="-127"/>
                <a:ea typeface="흥국씨앗 M" panose="020B0603000000000000" pitchFamily="50" charset="-127"/>
              </a:rPr>
              <a:t>경증이상장기요양납입면제특약</a:t>
            </a:r>
            <a:r>
              <a:rPr lang="ko-KR" altLang="en-US" sz="800" dirty="0">
                <a:latin typeface="흥국씨앗 M" panose="020B0603000000000000" pitchFamily="50" charset="-127"/>
                <a:ea typeface="흥국씨앗 M" panose="020B0603000000000000" pitchFamily="50" charset="-127"/>
              </a:rPr>
              <a:t> 포함</a:t>
            </a:r>
            <a:endParaRPr kumimoji="0" lang="ko-KR" altLang="en-US" sz="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흥국씨앗 M" panose="020B0603000000000000" pitchFamily="50" charset="-127"/>
              <a:ea typeface="흥국씨앗 M" panose="020B0603000000000000" pitchFamily="50" charset="-127"/>
              <a:sym typeface="맑은 고딕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F87D2C43-B7E4-40A4-9C8B-43217868D4C6}"/>
              </a:ext>
            </a:extLst>
          </p:cNvPr>
          <p:cNvSpPr/>
          <p:nvPr/>
        </p:nvSpPr>
        <p:spPr>
          <a:xfrm>
            <a:off x="324463" y="2418539"/>
            <a:ext cx="2447062" cy="569864"/>
          </a:xfrm>
          <a:prstGeom prst="round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/>
            <a:r>
              <a:rPr lang="ko-KR" altLang="en-US" sz="12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인지지원등급자는 이용할 수 없어요 </a:t>
            </a:r>
            <a:r>
              <a:rPr lang="en-US" altLang="ko-KR" sz="1200" dirty="0">
                <a:solidFill>
                  <a:srgbClr val="7030A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!</a:t>
            </a:r>
          </a:p>
          <a:p>
            <a:pPr algn="ctr"/>
            <a:r>
              <a:rPr lang="ko-KR" altLang="en-US" dirty="0">
                <a:solidFill>
                  <a:srgbClr val="F50B0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즉</a:t>
            </a:r>
            <a:r>
              <a:rPr lang="en-US" altLang="ko-KR" dirty="0">
                <a:solidFill>
                  <a:srgbClr val="F50B0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, 1-5</a:t>
            </a:r>
            <a:r>
              <a:rPr lang="ko-KR" altLang="en-US" dirty="0">
                <a:solidFill>
                  <a:srgbClr val="F50B0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등급자가 더 많다는 것 </a:t>
            </a:r>
            <a:r>
              <a:rPr lang="en-US" altLang="ko-KR" dirty="0">
                <a:solidFill>
                  <a:srgbClr val="F50B0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  <a:cs typeface="배달의민족 한나는 열한살 OTF"/>
                <a:sym typeface="배달의민족 한나는 열한살 OTF"/>
              </a:rPr>
              <a:t>!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2205B80-4DBF-4313-9477-D05C2E132B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50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98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4A6802-186A-4C76-9425-E4CE7661BA76}"/>
              </a:ext>
            </a:extLst>
          </p:cNvPr>
          <p:cNvSpPr txBox="1"/>
          <p:nvPr/>
        </p:nvSpPr>
        <p:spPr>
          <a:xfrm>
            <a:off x="2263589" y="2855473"/>
            <a:ext cx="7664824" cy="11470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>
              <a:defRPr/>
            </a:pPr>
            <a:r>
              <a:rPr lang="ko-KR" altLang="en-US" sz="6900" dirty="0">
                <a:solidFill>
                  <a:srgbClr val="002060"/>
                </a:solidFill>
                <a:latin typeface="SB 어그로OTF Bold" panose="02020503020101020101" pitchFamily="18" charset="-127"/>
                <a:ea typeface="SB 어그로OTF Bold" panose="02020503020101020101" pitchFamily="18" charset="-127"/>
              </a:rPr>
              <a:t>감사합니다</a:t>
            </a:r>
            <a:endParaRPr lang="en-US" altLang="ko-KR" sz="6900" dirty="0">
              <a:solidFill>
                <a:srgbClr val="002060"/>
              </a:solidFill>
              <a:latin typeface="SB 어그로OTF Bold" panose="02020503020101020101" pitchFamily="18" charset="-127"/>
              <a:ea typeface="SB 어그로OTF Bold" panose="02020503020101020101" pitchFamily="18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113AB48-57EE-4342-9315-A53051F71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51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6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27540" y="140495"/>
            <a:ext cx="993271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latinLnBrk="1" hangingPunct="1">
              <a:defRPr/>
            </a:pP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무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)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흥국생명 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다사랑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THE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건강할때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건강보험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해약환급금미지급형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V2)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0" y="6455491"/>
            <a:ext cx="7178568" cy="1769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0686" latinLnBrk="1" hangingPunct="1">
              <a:defRPr/>
            </a:pP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*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각 해당 특약 가입시 보장이며 기타 자세한 사항은 약관 및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상품설명서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참조 바랍니다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위 상품은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만기시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만기환급금이 없는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순수보장형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상품이며 중도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해지시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원금손실이 있을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 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갱신형상품의 경우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보험료가 인상될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2AB83B2-1DCE-4AFA-AF67-28872C9557DD}"/>
              </a:ext>
            </a:extLst>
          </p:cNvPr>
          <p:cNvSpPr txBox="1"/>
          <p:nvPr/>
        </p:nvSpPr>
        <p:spPr>
          <a:xfrm>
            <a:off x="24969" y="861387"/>
            <a:ext cx="12142063" cy="847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드디어 완성된</a:t>
            </a:r>
            <a:r>
              <a:rPr kumimoji="0" lang="en-US" altLang="ko-KR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, </a:t>
            </a: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흥국생명 </a:t>
            </a:r>
            <a:r>
              <a:rPr kumimoji="0" lang="en-US" altLang="ko-KR" sz="44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10</a:t>
            </a: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년 고지형 </a:t>
            </a: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라인업 </a:t>
            </a:r>
            <a:r>
              <a:rPr kumimoji="0" lang="en-US" altLang="ko-KR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!</a:t>
            </a:r>
            <a:endParaRPr kumimoji="0" lang="ko-KR" altLang="en-US" sz="4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태나다체 " panose="02000000000000000000" pitchFamily="2" charset="-127"/>
              <a:ea typeface="태나다체 " panose="02000000000000000000" pitchFamily="2" charset="-127"/>
              <a:sym typeface="맑은 고딕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6632176B-13FB-47EF-A697-C076D7A9626B}"/>
              </a:ext>
            </a:extLst>
          </p:cNvPr>
          <p:cNvGrpSpPr/>
          <p:nvPr/>
        </p:nvGrpSpPr>
        <p:grpSpPr>
          <a:xfrm>
            <a:off x="545078" y="2247296"/>
            <a:ext cx="6262573" cy="971442"/>
            <a:chOff x="1490404" y="1601830"/>
            <a:chExt cx="7577713" cy="971442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0325AFA4-9FA1-4E61-9D9B-9FF23A1628BD}"/>
                </a:ext>
              </a:extLst>
            </p:cNvPr>
            <p:cNvSpPr/>
            <p:nvPr/>
          </p:nvSpPr>
          <p:spPr>
            <a:xfrm>
              <a:off x="1497844" y="1626841"/>
              <a:ext cx="7570273" cy="946431"/>
            </a:xfrm>
            <a:prstGeom prst="rect">
              <a:avLst/>
            </a:prstGeom>
            <a:solidFill>
              <a:srgbClr val="7030A0"/>
            </a:solidFill>
            <a:ln w="76200" cap="flat">
              <a:solidFill>
                <a:srgbClr val="FFFF00"/>
              </a:solidFill>
              <a:miter lim="400000"/>
            </a:ln>
            <a:effectLst/>
          </p:spPr>
          <p:txBody>
            <a:bodyPr wrap="none" lIns="0" tIns="0" rIns="0" bIns="0" numCol="1" rtlCol="0" anchor="ctr">
              <a:noAutofit/>
            </a:bodyPr>
            <a:lstStyle/>
            <a:p>
              <a:pPr algn="ctr">
                <a:defRPr/>
              </a:pPr>
              <a:r>
                <a:rPr lang="ko-KR" altLang="en-US" sz="2800" b="1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</a:rPr>
                <a:t>        </a:t>
              </a:r>
              <a:r>
                <a:rPr lang="en-US" altLang="ko-KR" sz="2800" b="1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</a:rPr>
                <a:t>THE</a:t>
              </a:r>
              <a:r>
                <a:rPr lang="ko-KR" altLang="en-US" sz="2800" b="1" dirty="0" err="1">
                  <a:solidFill>
                    <a:srgbClr val="FFFFFF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</a:rPr>
                <a:t>건강할때</a:t>
              </a:r>
              <a:r>
                <a:rPr lang="ko-KR" altLang="en-US" sz="2800" b="1" dirty="0">
                  <a:solidFill>
                    <a:srgbClr val="FFFFFF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</a:rPr>
                <a:t> 건강보험</a:t>
              </a:r>
              <a:endParaRPr lang="en-US" altLang="ko-KR" sz="24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endParaRPr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1A4E45CF-C8BA-428A-A52D-4037F3D72FD6}"/>
                </a:ext>
              </a:extLst>
            </p:cNvPr>
            <p:cNvSpPr/>
            <p:nvPr/>
          </p:nvSpPr>
          <p:spPr>
            <a:xfrm>
              <a:off x="1490404" y="1601830"/>
              <a:ext cx="1022976" cy="587659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none" lIns="0" tIns="0" rIns="0" bIns="0" numCol="1" rtlCol="0" anchor="ctr">
              <a:noAutofit/>
            </a:bodyPr>
            <a:lstStyle/>
            <a:p>
              <a:pPr algn="ctr">
                <a:defRPr/>
              </a:pPr>
              <a:r>
                <a:rPr lang="en-US" altLang="ko-KR" sz="1400" b="1" dirty="0">
                  <a:solidFill>
                    <a:schemeClr val="bg1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6~10</a:t>
              </a:r>
              <a:r>
                <a:rPr lang="ko-KR" altLang="en-US" sz="1400" b="1" dirty="0">
                  <a:solidFill>
                    <a:schemeClr val="bg1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년</a:t>
              </a:r>
              <a:endParaRPr lang="en-US" altLang="ko-KR" sz="1400" b="1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  <a:p>
              <a:pPr algn="ctr">
                <a:defRPr/>
              </a:pPr>
              <a:r>
                <a:rPr lang="ko-KR" altLang="en-US" sz="1400" b="1" dirty="0">
                  <a:solidFill>
                    <a:schemeClr val="bg1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고지형</a:t>
              </a:r>
              <a:endParaRPr lang="en-US" altLang="ko-KR" sz="1400" b="1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FA9C2232-9B8A-4577-BC21-46622E4F2968}"/>
              </a:ext>
            </a:extLst>
          </p:cNvPr>
          <p:cNvGrpSpPr/>
          <p:nvPr/>
        </p:nvGrpSpPr>
        <p:grpSpPr>
          <a:xfrm>
            <a:off x="534319" y="3466805"/>
            <a:ext cx="6262573" cy="971442"/>
            <a:chOff x="1490404" y="1601830"/>
            <a:chExt cx="7577713" cy="971442"/>
          </a:xfrm>
        </p:grpSpPr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9068C014-53A8-4F68-AD08-77BC43B369E2}"/>
                </a:ext>
              </a:extLst>
            </p:cNvPr>
            <p:cNvSpPr/>
            <p:nvPr/>
          </p:nvSpPr>
          <p:spPr>
            <a:xfrm>
              <a:off x="1497844" y="1626841"/>
              <a:ext cx="7570273" cy="946431"/>
            </a:xfrm>
            <a:prstGeom prst="rect">
              <a:avLst/>
            </a:prstGeom>
            <a:solidFill>
              <a:schemeClr val="bg1"/>
            </a:solidFill>
            <a:ln w="12700" cap="flat">
              <a:solidFill>
                <a:srgbClr val="002060"/>
              </a:solidFill>
              <a:miter lim="400000"/>
            </a:ln>
            <a:effectLst/>
          </p:spPr>
          <p:txBody>
            <a:bodyPr wrap="none" lIns="0" tIns="0" rIns="0" bIns="0" numCol="1" rtlCol="0" anchor="ctr">
              <a:noAutofit/>
            </a:bodyPr>
            <a:lstStyle/>
            <a:p>
              <a:pPr algn="ctr">
                <a:defRPr/>
              </a:pPr>
              <a:r>
                <a:rPr lang="ko-KR" altLang="en-US" sz="2800" b="1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</a:rPr>
                <a:t>       다재다능</a:t>
              </a:r>
              <a:r>
                <a:rPr lang="en-US" altLang="ko-KR" sz="2800" b="1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</a:rPr>
                <a:t>1540</a:t>
              </a:r>
              <a:r>
                <a:rPr lang="ko-KR" altLang="en-US" sz="2800" b="1" dirty="0">
                  <a:solidFill>
                    <a:srgbClr val="FFFFFF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</a:rPr>
                <a:t>보험</a:t>
              </a:r>
              <a:endParaRPr lang="en-US" altLang="ko-KR" sz="24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endParaRPr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8773B12A-CE86-4D20-9AB7-819E9BC23382}"/>
                </a:ext>
              </a:extLst>
            </p:cNvPr>
            <p:cNvSpPr/>
            <p:nvPr/>
          </p:nvSpPr>
          <p:spPr>
            <a:xfrm>
              <a:off x="1490404" y="1601830"/>
              <a:ext cx="1022976" cy="587659"/>
            </a:xfrm>
            <a:prstGeom prst="rect">
              <a:avLst/>
            </a:pr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none" lIns="0" tIns="0" rIns="0" bIns="0" numCol="1" rtlCol="0" anchor="ctr">
              <a:noAutofit/>
            </a:bodyPr>
            <a:lstStyle/>
            <a:p>
              <a:pPr algn="ctr">
                <a:defRPr/>
              </a:pPr>
              <a:r>
                <a:rPr lang="en-US" altLang="ko-KR" sz="1400" b="1" dirty="0">
                  <a:solidFill>
                    <a:schemeClr val="bg1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10</a:t>
              </a:r>
              <a:r>
                <a:rPr lang="ko-KR" altLang="en-US" sz="1400" b="1" dirty="0">
                  <a:solidFill>
                    <a:schemeClr val="bg1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년</a:t>
              </a:r>
              <a:endParaRPr lang="en-US" altLang="ko-KR" sz="1400" b="1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  <a:p>
              <a:pPr algn="ctr">
                <a:defRPr/>
              </a:pPr>
              <a:r>
                <a:rPr lang="ko-KR" altLang="en-US" sz="1400" b="1" dirty="0">
                  <a:solidFill>
                    <a:schemeClr val="bg1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고지형</a:t>
              </a:r>
              <a:endParaRPr lang="en-US" altLang="ko-KR" sz="1400" b="1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72ED600F-E006-4533-AC01-2033C7DB5B2E}"/>
              </a:ext>
            </a:extLst>
          </p:cNvPr>
          <p:cNvGrpSpPr/>
          <p:nvPr/>
        </p:nvGrpSpPr>
        <p:grpSpPr>
          <a:xfrm>
            <a:off x="534321" y="4686313"/>
            <a:ext cx="6262573" cy="971442"/>
            <a:chOff x="1490404" y="1601830"/>
            <a:chExt cx="7577713" cy="971442"/>
          </a:xfrm>
        </p:grpSpPr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79FFDF52-F118-40E8-AEE0-A46FC58DC0CE}"/>
                </a:ext>
              </a:extLst>
            </p:cNvPr>
            <p:cNvSpPr/>
            <p:nvPr/>
          </p:nvSpPr>
          <p:spPr>
            <a:xfrm>
              <a:off x="1497844" y="1626841"/>
              <a:ext cx="7570273" cy="946431"/>
            </a:xfrm>
            <a:prstGeom prst="rect">
              <a:avLst/>
            </a:prstGeom>
            <a:solidFill>
              <a:schemeClr val="bg1"/>
            </a:solidFill>
            <a:ln w="12700" cap="flat">
              <a:solidFill>
                <a:srgbClr val="002060"/>
              </a:solidFill>
              <a:miter lim="400000"/>
            </a:ln>
            <a:effectLst/>
          </p:spPr>
          <p:txBody>
            <a:bodyPr wrap="none" lIns="0" tIns="0" rIns="0" bIns="0" numCol="1" rtlCol="0" anchor="ctr">
              <a:noAutofit/>
            </a:bodyPr>
            <a:lstStyle/>
            <a:p>
              <a:pPr algn="ctr">
                <a:defRPr/>
              </a:pPr>
              <a:r>
                <a:rPr lang="ko-KR" altLang="en-US" sz="2800" b="1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</a:rPr>
                <a:t>       </a:t>
              </a:r>
              <a:r>
                <a:rPr lang="ko-KR" altLang="en-US" sz="2800" b="1" dirty="0" err="1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</a:rPr>
                <a:t>다사랑</a:t>
              </a:r>
              <a:r>
                <a:rPr lang="en-US" altLang="ko-KR" sz="2800" b="1" dirty="0">
                  <a:solidFill>
                    <a:srgbClr val="FFFF00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</a:rPr>
                <a:t>3.10.5</a:t>
              </a:r>
              <a:r>
                <a:rPr lang="ko-KR" altLang="en-US" sz="2800" b="1" dirty="0">
                  <a:solidFill>
                    <a:srgbClr val="FFFFFF"/>
                  </a:solidFill>
                  <a:latin typeface="흥국씨앗 B" panose="020B0803000000000000" pitchFamily="50" charset="-127"/>
                  <a:ea typeface="흥국씨앗 B" panose="020B0803000000000000" pitchFamily="50" charset="-127"/>
                </a:rPr>
                <a:t> 간편건강보험</a:t>
              </a:r>
              <a:endParaRPr lang="en-US" altLang="ko-KR" sz="24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endParaRPr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90EACB68-9444-402C-BC0F-E1064CFDF1E3}"/>
                </a:ext>
              </a:extLst>
            </p:cNvPr>
            <p:cNvSpPr/>
            <p:nvPr/>
          </p:nvSpPr>
          <p:spPr>
            <a:xfrm>
              <a:off x="1490404" y="1601830"/>
              <a:ext cx="1022976" cy="587659"/>
            </a:xfrm>
            <a:prstGeom prst="rect">
              <a:avLst/>
            </a:pr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none" lIns="0" tIns="0" rIns="0" bIns="0" numCol="1" rtlCol="0" anchor="ctr">
              <a:noAutofit/>
            </a:bodyPr>
            <a:lstStyle/>
            <a:p>
              <a:pPr algn="ctr">
                <a:defRPr/>
              </a:pPr>
              <a:r>
                <a:rPr lang="en-US" altLang="ko-KR" sz="1400" b="1" dirty="0">
                  <a:solidFill>
                    <a:schemeClr val="bg1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10</a:t>
              </a:r>
              <a:r>
                <a:rPr lang="ko-KR" altLang="en-US" sz="1400" b="1" dirty="0">
                  <a:solidFill>
                    <a:schemeClr val="bg1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년</a:t>
              </a:r>
              <a:endParaRPr lang="en-US" altLang="ko-KR" sz="1400" b="1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  <a:p>
              <a:pPr algn="ctr">
                <a:defRPr/>
              </a:pPr>
              <a:r>
                <a:rPr lang="ko-KR" altLang="en-US" sz="1400" b="1" dirty="0">
                  <a:solidFill>
                    <a:schemeClr val="bg1"/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고지형</a:t>
              </a:r>
              <a:endParaRPr lang="en-US" altLang="ko-KR" sz="1400" b="1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B6EB23A1-5D90-4D26-A5BE-B40523624D29}"/>
              </a:ext>
            </a:extLst>
          </p:cNvPr>
          <p:cNvSpPr txBox="1"/>
          <p:nvPr/>
        </p:nvSpPr>
        <p:spPr>
          <a:xfrm>
            <a:off x="8001593" y="2340932"/>
            <a:ext cx="3817163" cy="9470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2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10</a:t>
            </a:r>
            <a:r>
              <a:rPr lang="ko-KR" altLang="en-US" sz="2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만원 </a:t>
            </a:r>
            <a:r>
              <a:rPr lang="ko-KR" altLang="en-US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초과분의</a:t>
            </a:r>
            <a:endParaRPr lang="en-US" altLang="ko-KR" sz="2800" dirty="0"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en-US" altLang="ko-KR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50%</a:t>
            </a:r>
            <a:r>
              <a:rPr lang="ko-KR" altLang="en-US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할인</a:t>
            </a:r>
            <a:r>
              <a:rPr lang="en-US" altLang="ko-KR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,</a:t>
            </a:r>
            <a:r>
              <a:rPr lang="ko-KR" altLang="en-US" sz="2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최대 </a:t>
            </a:r>
            <a:r>
              <a:rPr lang="en-US" altLang="ko-KR" sz="2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</a:t>
            </a:r>
            <a:r>
              <a:rPr lang="ko-KR" altLang="en-US" sz="2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만원</a:t>
            </a:r>
            <a:endParaRPr lang="en-US" altLang="ko-KR" sz="2800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0920691-FA6D-4EB9-9EFA-3A4B5B82CD51}"/>
              </a:ext>
            </a:extLst>
          </p:cNvPr>
          <p:cNvSpPr txBox="1"/>
          <p:nvPr/>
        </p:nvSpPr>
        <p:spPr>
          <a:xfrm>
            <a:off x="8001593" y="3393082"/>
            <a:ext cx="3817163" cy="1254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2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6</a:t>
            </a:r>
            <a:r>
              <a:rPr lang="ko-KR" altLang="en-US" sz="2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만원</a:t>
            </a:r>
            <a:r>
              <a:rPr lang="ko-KR" altLang="en-US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 초과분의</a:t>
            </a:r>
            <a:endParaRPr lang="en-US" altLang="ko-KR" sz="2800" dirty="0"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en-US" altLang="ko-KR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50%</a:t>
            </a:r>
            <a:r>
              <a:rPr lang="ko-KR" altLang="en-US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할인</a:t>
            </a:r>
            <a:r>
              <a:rPr lang="en-US" altLang="ko-KR" sz="28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,</a:t>
            </a:r>
            <a:r>
              <a:rPr lang="ko-KR" altLang="en-US" sz="2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최대 </a:t>
            </a:r>
            <a:r>
              <a:rPr lang="en-US" altLang="ko-KR" sz="2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1</a:t>
            </a:r>
            <a:r>
              <a:rPr lang="ko-KR" altLang="en-US" sz="2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만원</a:t>
            </a:r>
            <a:endParaRPr lang="en-US" altLang="ko-KR" sz="2800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en-US" altLang="ko-KR" sz="1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(</a:t>
            </a:r>
            <a:r>
              <a:rPr lang="ko-KR" altLang="en-US" sz="1800" dirty="0" err="1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해약환급금미지급형</a:t>
            </a:r>
            <a:r>
              <a:rPr lang="ko-KR" altLang="en-US" sz="1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 限</a:t>
            </a:r>
            <a:r>
              <a:rPr lang="en-US" altLang="ko-KR" sz="18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)</a:t>
            </a:r>
            <a:endParaRPr lang="en-US" altLang="ko-KR" sz="2800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683A120-F69C-41F0-BF99-15AF91274762}"/>
              </a:ext>
            </a:extLst>
          </p:cNvPr>
          <p:cNvSpPr txBox="1"/>
          <p:nvPr/>
        </p:nvSpPr>
        <p:spPr>
          <a:xfrm>
            <a:off x="8175100" y="4858123"/>
            <a:ext cx="3470148" cy="8238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24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6</a:t>
            </a:r>
            <a:r>
              <a:rPr lang="ko-KR" altLang="en-US" sz="24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월 中 무해지갱신형 출시</a:t>
            </a:r>
            <a:endParaRPr lang="en-US" altLang="ko-KR" sz="2400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2400" dirty="0">
                <a:latin typeface="태나다체 " panose="02000000000000000000" pitchFamily="2" charset="-127"/>
                <a:ea typeface="태나다체 " panose="02000000000000000000" pitchFamily="2" charset="-127"/>
              </a:rPr>
              <a:t>저렴한데 더 저렴하게</a:t>
            </a:r>
            <a:endParaRPr lang="en-US" altLang="ko-KR" sz="2400" dirty="0"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43" name="자유형 18">
            <a:extLst>
              <a:ext uri="{FF2B5EF4-FFF2-40B4-BE49-F238E27FC236}">
                <a16:creationId xmlns:a16="http://schemas.microsoft.com/office/drawing/2014/main" id="{981F7030-EB38-4716-AA57-E2C073680B96}"/>
              </a:ext>
            </a:extLst>
          </p:cNvPr>
          <p:cNvSpPr>
            <a:spLocks/>
          </p:cNvSpPr>
          <p:nvPr/>
        </p:nvSpPr>
        <p:spPr>
          <a:xfrm rot="5400000" flipH="1">
            <a:off x="6966722" y="2249211"/>
            <a:ext cx="848208" cy="1033392"/>
          </a:xfrm>
          <a:custGeom>
            <a:avLst/>
            <a:gdLst>
              <a:gd name="connsiteX0" fmla="*/ 0 w 2838450"/>
              <a:gd name="connsiteY0" fmla="*/ 933450 h 1162050"/>
              <a:gd name="connsiteX1" fmla="*/ 833437 w 2838450"/>
              <a:gd name="connsiteY1" fmla="*/ 361950 h 1162050"/>
              <a:gd name="connsiteX2" fmla="*/ 547687 w 2838450"/>
              <a:gd name="connsiteY2" fmla="*/ 361950 h 1162050"/>
              <a:gd name="connsiteX3" fmla="*/ 1395412 w 2838450"/>
              <a:gd name="connsiteY3" fmla="*/ 0 h 1162050"/>
              <a:gd name="connsiteX4" fmla="*/ 2238375 w 2838450"/>
              <a:gd name="connsiteY4" fmla="*/ 361950 h 1162050"/>
              <a:gd name="connsiteX5" fmla="*/ 1938337 w 2838450"/>
              <a:gd name="connsiteY5" fmla="*/ 366712 h 1162050"/>
              <a:gd name="connsiteX6" fmla="*/ 2838450 w 2838450"/>
              <a:gd name="connsiteY6" fmla="*/ 1162050 h 1162050"/>
              <a:gd name="connsiteX7" fmla="*/ 0 w 2838450"/>
              <a:gd name="connsiteY7" fmla="*/ 933450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4344" h="1193477">
                <a:moveTo>
                  <a:pt x="0" y="1193477"/>
                </a:moveTo>
                <a:cubicBezTo>
                  <a:pt x="569479" y="906967"/>
                  <a:pt x="742380" y="688074"/>
                  <a:pt x="899331" y="361950"/>
                </a:cubicBezTo>
                <a:lnTo>
                  <a:pt x="613581" y="361950"/>
                </a:lnTo>
                <a:lnTo>
                  <a:pt x="1461306" y="0"/>
                </a:lnTo>
                <a:lnTo>
                  <a:pt x="2304269" y="361950"/>
                </a:lnTo>
                <a:lnTo>
                  <a:pt x="2004231" y="366712"/>
                </a:lnTo>
                <a:cubicBezTo>
                  <a:pt x="2128069" y="652587"/>
                  <a:pt x="2411537" y="956183"/>
                  <a:pt x="2904344" y="1162050"/>
                </a:cubicBezTo>
                <a:lnTo>
                  <a:pt x="0" y="1193477"/>
                </a:lnTo>
                <a:close/>
              </a:path>
            </a:pathLst>
          </a:custGeom>
          <a:gradFill>
            <a:gsLst>
              <a:gs pos="24000">
                <a:srgbClr val="ADADA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9050">
            <a:noFil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dirty="0">
              <a:solidFill>
                <a:prstClr val="black"/>
              </a:solidFill>
              <a:latin typeface="a고딕13" panose="02020600000000000000" pitchFamily="18" charset="-127"/>
              <a:ea typeface="a고딕13" panose="02020600000000000000" pitchFamily="18" charset="-127"/>
            </a:endParaRPr>
          </a:p>
        </p:txBody>
      </p:sp>
      <p:sp>
        <p:nvSpPr>
          <p:cNvPr id="44" name="자유형 18">
            <a:extLst>
              <a:ext uri="{FF2B5EF4-FFF2-40B4-BE49-F238E27FC236}">
                <a16:creationId xmlns:a16="http://schemas.microsoft.com/office/drawing/2014/main" id="{C54D21BC-DBBD-4D0D-A705-8C147B6177B8}"/>
              </a:ext>
            </a:extLst>
          </p:cNvPr>
          <p:cNvSpPr>
            <a:spLocks/>
          </p:cNvSpPr>
          <p:nvPr/>
        </p:nvSpPr>
        <p:spPr>
          <a:xfrm rot="5400000" flipH="1">
            <a:off x="6966722" y="3487249"/>
            <a:ext cx="848208" cy="1033392"/>
          </a:xfrm>
          <a:custGeom>
            <a:avLst/>
            <a:gdLst>
              <a:gd name="connsiteX0" fmla="*/ 0 w 2838450"/>
              <a:gd name="connsiteY0" fmla="*/ 933450 h 1162050"/>
              <a:gd name="connsiteX1" fmla="*/ 833437 w 2838450"/>
              <a:gd name="connsiteY1" fmla="*/ 361950 h 1162050"/>
              <a:gd name="connsiteX2" fmla="*/ 547687 w 2838450"/>
              <a:gd name="connsiteY2" fmla="*/ 361950 h 1162050"/>
              <a:gd name="connsiteX3" fmla="*/ 1395412 w 2838450"/>
              <a:gd name="connsiteY3" fmla="*/ 0 h 1162050"/>
              <a:gd name="connsiteX4" fmla="*/ 2238375 w 2838450"/>
              <a:gd name="connsiteY4" fmla="*/ 361950 h 1162050"/>
              <a:gd name="connsiteX5" fmla="*/ 1938337 w 2838450"/>
              <a:gd name="connsiteY5" fmla="*/ 366712 h 1162050"/>
              <a:gd name="connsiteX6" fmla="*/ 2838450 w 2838450"/>
              <a:gd name="connsiteY6" fmla="*/ 1162050 h 1162050"/>
              <a:gd name="connsiteX7" fmla="*/ 0 w 2838450"/>
              <a:gd name="connsiteY7" fmla="*/ 933450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4344" h="1193477">
                <a:moveTo>
                  <a:pt x="0" y="1193477"/>
                </a:moveTo>
                <a:cubicBezTo>
                  <a:pt x="569479" y="906967"/>
                  <a:pt x="742380" y="688074"/>
                  <a:pt x="899331" y="361950"/>
                </a:cubicBezTo>
                <a:lnTo>
                  <a:pt x="613581" y="361950"/>
                </a:lnTo>
                <a:lnTo>
                  <a:pt x="1461306" y="0"/>
                </a:lnTo>
                <a:lnTo>
                  <a:pt x="2304269" y="361950"/>
                </a:lnTo>
                <a:lnTo>
                  <a:pt x="2004231" y="366712"/>
                </a:lnTo>
                <a:cubicBezTo>
                  <a:pt x="2128069" y="652587"/>
                  <a:pt x="2411537" y="956183"/>
                  <a:pt x="2904344" y="1162050"/>
                </a:cubicBezTo>
                <a:lnTo>
                  <a:pt x="0" y="1193477"/>
                </a:lnTo>
                <a:close/>
              </a:path>
            </a:pathLst>
          </a:custGeom>
          <a:gradFill>
            <a:gsLst>
              <a:gs pos="24000">
                <a:srgbClr val="ADADA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9050">
            <a:noFil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dirty="0">
              <a:solidFill>
                <a:prstClr val="black"/>
              </a:solidFill>
              <a:latin typeface="a고딕13" panose="02020600000000000000" pitchFamily="18" charset="-127"/>
              <a:ea typeface="a고딕13" panose="02020600000000000000" pitchFamily="18" charset="-127"/>
            </a:endParaRPr>
          </a:p>
        </p:txBody>
      </p:sp>
      <p:sp>
        <p:nvSpPr>
          <p:cNvPr id="45" name="자유형 18">
            <a:extLst>
              <a:ext uri="{FF2B5EF4-FFF2-40B4-BE49-F238E27FC236}">
                <a16:creationId xmlns:a16="http://schemas.microsoft.com/office/drawing/2014/main" id="{D3ED1D08-D5A3-4A1A-8A35-1B692FC04549}"/>
              </a:ext>
            </a:extLst>
          </p:cNvPr>
          <p:cNvSpPr>
            <a:spLocks/>
          </p:cNvSpPr>
          <p:nvPr/>
        </p:nvSpPr>
        <p:spPr>
          <a:xfrm rot="5400000" flipH="1">
            <a:off x="6966722" y="4680826"/>
            <a:ext cx="848208" cy="1033392"/>
          </a:xfrm>
          <a:custGeom>
            <a:avLst/>
            <a:gdLst>
              <a:gd name="connsiteX0" fmla="*/ 0 w 2838450"/>
              <a:gd name="connsiteY0" fmla="*/ 933450 h 1162050"/>
              <a:gd name="connsiteX1" fmla="*/ 833437 w 2838450"/>
              <a:gd name="connsiteY1" fmla="*/ 361950 h 1162050"/>
              <a:gd name="connsiteX2" fmla="*/ 547687 w 2838450"/>
              <a:gd name="connsiteY2" fmla="*/ 361950 h 1162050"/>
              <a:gd name="connsiteX3" fmla="*/ 1395412 w 2838450"/>
              <a:gd name="connsiteY3" fmla="*/ 0 h 1162050"/>
              <a:gd name="connsiteX4" fmla="*/ 2238375 w 2838450"/>
              <a:gd name="connsiteY4" fmla="*/ 361950 h 1162050"/>
              <a:gd name="connsiteX5" fmla="*/ 1938337 w 2838450"/>
              <a:gd name="connsiteY5" fmla="*/ 366712 h 1162050"/>
              <a:gd name="connsiteX6" fmla="*/ 2838450 w 2838450"/>
              <a:gd name="connsiteY6" fmla="*/ 1162050 h 1162050"/>
              <a:gd name="connsiteX7" fmla="*/ 0 w 2838450"/>
              <a:gd name="connsiteY7" fmla="*/ 933450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21469 h 1162050"/>
              <a:gd name="connsiteX1" fmla="*/ 899331 w 2904344"/>
              <a:gd name="connsiteY1" fmla="*/ 361950 h 1162050"/>
              <a:gd name="connsiteX2" fmla="*/ 613581 w 2904344"/>
              <a:gd name="connsiteY2" fmla="*/ 361950 h 1162050"/>
              <a:gd name="connsiteX3" fmla="*/ 1461306 w 2904344"/>
              <a:gd name="connsiteY3" fmla="*/ 0 h 1162050"/>
              <a:gd name="connsiteX4" fmla="*/ 2304269 w 2904344"/>
              <a:gd name="connsiteY4" fmla="*/ 361950 h 1162050"/>
              <a:gd name="connsiteX5" fmla="*/ 2004231 w 2904344"/>
              <a:gd name="connsiteY5" fmla="*/ 366712 h 1162050"/>
              <a:gd name="connsiteX6" fmla="*/ 2904344 w 2904344"/>
              <a:gd name="connsiteY6" fmla="*/ 1162050 h 1162050"/>
              <a:gd name="connsiteX7" fmla="*/ 0 w 2904344"/>
              <a:gd name="connsiteY7" fmla="*/ 1121469 h 1162050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  <a:gd name="connsiteX0" fmla="*/ 0 w 2904344"/>
              <a:gd name="connsiteY0" fmla="*/ 1193477 h 1193477"/>
              <a:gd name="connsiteX1" fmla="*/ 899331 w 2904344"/>
              <a:gd name="connsiteY1" fmla="*/ 361950 h 1193477"/>
              <a:gd name="connsiteX2" fmla="*/ 613581 w 2904344"/>
              <a:gd name="connsiteY2" fmla="*/ 361950 h 1193477"/>
              <a:gd name="connsiteX3" fmla="*/ 1461306 w 2904344"/>
              <a:gd name="connsiteY3" fmla="*/ 0 h 1193477"/>
              <a:gd name="connsiteX4" fmla="*/ 2304269 w 2904344"/>
              <a:gd name="connsiteY4" fmla="*/ 361950 h 1193477"/>
              <a:gd name="connsiteX5" fmla="*/ 2004231 w 2904344"/>
              <a:gd name="connsiteY5" fmla="*/ 366712 h 1193477"/>
              <a:gd name="connsiteX6" fmla="*/ 2904344 w 2904344"/>
              <a:gd name="connsiteY6" fmla="*/ 1162050 h 1193477"/>
              <a:gd name="connsiteX7" fmla="*/ 0 w 2904344"/>
              <a:gd name="connsiteY7" fmla="*/ 1193477 h 119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4344" h="1193477">
                <a:moveTo>
                  <a:pt x="0" y="1193477"/>
                </a:moveTo>
                <a:cubicBezTo>
                  <a:pt x="569479" y="906967"/>
                  <a:pt x="742380" y="688074"/>
                  <a:pt x="899331" y="361950"/>
                </a:cubicBezTo>
                <a:lnTo>
                  <a:pt x="613581" y="361950"/>
                </a:lnTo>
                <a:lnTo>
                  <a:pt x="1461306" y="0"/>
                </a:lnTo>
                <a:lnTo>
                  <a:pt x="2304269" y="361950"/>
                </a:lnTo>
                <a:lnTo>
                  <a:pt x="2004231" y="366712"/>
                </a:lnTo>
                <a:cubicBezTo>
                  <a:pt x="2128069" y="652587"/>
                  <a:pt x="2411537" y="956183"/>
                  <a:pt x="2904344" y="1162050"/>
                </a:cubicBezTo>
                <a:lnTo>
                  <a:pt x="0" y="1193477"/>
                </a:lnTo>
                <a:close/>
              </a:path>
            </a:pathLst>
          </a:custGeom>
          <a:gradFill>
            <a:gsLst>
              <a:gs pos="24000">
                <a:srgbClr val="ADADAD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9050">
            <a:noFil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dirty="0">
              <a:solidFill>
                <a:prstClr val="black"/>
              </a:solidFill>
              <a:latin typeface="a고딕13" panose="02020600000000000000" pitchFamily="18" charset="-127"/>
              <a:ea typeface="a고딕13" panose="02020600000000000000" pitchFamily="18" charset="-127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21D7F95-01E8-4230-81D6-63327ABDBB21}"/>
              </a:ext>
            </a:extLst>
          </p:cNvPr>
          <p:cNvSpPr txBox="1"/>
          <p:nvPr/>
        </p:nvSpPr>
        <p:spPr>
          <a:xfrm>
            <a:off x="24969" y="5786791"/>
            <a:ext cx="12142063" cy="8475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84402" tIns="84402" rIns="84402" bIns="84402" numCol="1" spcCol="38100" rtlCol="0" anchor="t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할인에 할인</a:t>
            </a: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을</a:t>
            </a: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rgbClr val="FF3399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 </a:t>
            </a: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더한</a:t>
            </a:r>
            <a:r>
              <a:rPr kumimoji="0" lang="en-US" altLang="ko-KR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, </a:t>
            </a:r>
            <a:r>
              <a:rPr kumimoji="0" lang="ko-KR" altLang="en-US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태나다체 " panose="02000000000000000000" pitchFamily="2" charset="-127"/>
                <a:ea typeface="태나다체 " panose="02000000000000000000" pitchFamily="2" charset="-127"/>
                <a:sym typeface="맑은 고딕"/>
              </a:rPr>
              <a:t>흥국생명 보험 </a:t>
            </a: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783BAA1C-22EF-43B9-9E02-6B6411936B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887" y="1595732"/>
            <a:ext cx="1482910" cy="810107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2E4C96A-1EEB-4BC6-B3A1-FBA324F9A5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6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3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27540" y="140495"/>
            <a:ext cx="993271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latinLnBrk="1" hangingPunct="1">
              <a:defRPr/>
            </a:pP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무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)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흥국생명 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다사랑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THE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건강할때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건강보험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해약환급금미지급형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V2)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0" y="6455491"/>
            <a:ext cx="7178568" cy="1769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0686" latinLnBrk="1" hangingPunct="1">
              <a:defRPr/>
            </a:pP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*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각 해당 특약 가입시 보장이며 기타 자세한 사항은 약관 및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상품설명서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참조 바랍니다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위 상품은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만기시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만기환급금이 없는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순수보장형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상품이며 중도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해지시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원금손실이 있을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 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갱신형상품의 경우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보험료가 인상될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</a:p>
        </p:txBody>
      </p:sp>
      <p:cxnSp>
        <p:nvCxnSpPr>
          <p:cNvPr id="54" name="직선 연결선 53"/>
          <p:cNvCxnSpPr/>
          <p:nvPr/>
        </p:nvCxnSpPr>
        <p:spPr>
          <a:xfrm>
            <a:off x="4692510" y="2525933"/>
            <a:ext cx="1904574" cy="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D40CFCE7-2F52-4F16-A11B-2D70BBC3F2A1}"/>
              </a:ext>
            </a:extLst>
          </p:cNvPr>
          <p:cNvSpPr/>
          <p:nvPr/>
        </p:nvSpPr>
        <p:spPr>
          <a:xfrm>
            <a:off x="542288" y="4348096"/>
            <a:ext cx="5475391" cy="1627074"/>
          </a:xfrm>
          <a:prstGeom prst="roundRect">
            <a:avLst/>
          </a:prstGeom>
          <a:solidFill>
            <a:srgbClr val="FFFFFF"/>
          </a:solidFill>
          <a:ln w="38100" cap="flat">
            <a:solidFill>
              <a:srgbClr val="002060"/>
            </a:solidFill>
            <a:miter lim="400000"/>
          </a:ln>
          <a:effectLst/>
        </p:spPr>
        <p:txBody>
          <a:bodyPr wrap="none" lIns="0" tIns="0" rIns="0" bIns="0" numCol="1" rtlCol="0" anchor="ctr">
            <a:noAutofit/>
          </a:bodyPr>
          <a:lstStyle/>
          <a:p>
            <a:pPr algn="ctr">
              <a:defRPr/>
            </a:pPr>
            <a:r>
              <a:rPr lang="ko-KR" altLang="en-US" sz="32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더</a:t>
            </a:r>
            <a:r>
              <a:rPr lang="ko-KR" altLang="en-US" sz="24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en-US" altLang="ko-KR" sz="24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Up-Grade</a:t>
            </a:r>
            <a:r>
              <a:rPr lang="ko-KR" altLang="en-US" sz="24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된 특약구성</a:t>
            </a:r>
            <a:endParaRPr lang="en-US" altLang="ko-KR" sz="2400" dirty="0">
              <a:solidFill>
                <a:srgbClr val="222222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>
              <a:defRPr/>
            </a:pPr>
            <a:r>
              <a:rPr lang="ko-KR" altLang="en-US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업계최초 </a:t>
            </a:r>
            <a:r>
              <a:rPr lang="en-US" altLang="ko-KR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! </a:t>
            </a:r>
            <a:r>
              <a:rPr lang="en-US" altLang="ko-KR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[</a:t>
            </a:r>
            <a:r>
              <a:rPr lang="ko-KR" altLang="en-US" dirty="0" err="1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원투쓰리암진단비</a:t>
            </a:r>
            <a:r>
              <a:rPr lang="en-US" altLang="ko-KR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]</a:t>
            </a:r>
          </a:p>
          <a:p>
            <a:pPr algn="ctr">
              <a:defRPr/>
            </a:pPr>
            <a:r>
              <a:rPr lang="ko-KR" altLang="en-US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업계최초 </a:t>
            </a:r>
            <a:r>
              <a:rPr lang="en-US" altLang="ko-KR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! </a:t>
            </a:r>
            <a:r>
              <a:rPr lang="en-US" altLang="ko-KR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[</a:t>
            </a:r>
            <a:r>
              <a:rPr lang="ko-KR" altLang="en-US" dirty="0" err="1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전이암진단생활비</a:t>
            </a:r>
            <a:r>
              <a:rPr lang="en-US" altLang="ko-KR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]</a:t>
            </a:r>
          </a:p>
          <a:p>
            <a:pPr algn="ctr">
              <a:defRPr/>
            </a:pPr>
            <a:r>
              <a:rPr lang="ko-KR" altLang="en-US" dirty="0" err="1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중입자고액보장</a:t>
            </a:r>
            <a:r>
              <a:rPr lang="ko-KR" altLang="en-US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en-US" altLang="ko-KR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! </a:t>
            </a:r>
            <a:r>
              <a:rPr lang="en-US" altLang="ko-KR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[</a:t>
            </a:r>
            <a:r>
              <a:rPr lang="ko-KR" altLang="en-US" dirty="0" err="1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항암중입자방사선치료비</a:t>
            </a:r>
            <a:r>
              <a:rPr lang="en-US" altLang="ko-KR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]</a:t>
            </a:r>
          </a:p>
          <a:p>
            <a:pPr algn="ctr">
              <a:defRPr/>
            </a:pPr>
            <a:r>
              <a:rPr lang="ko-KR" altLang="en-US" dirty="0" err="1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가성비갑</a:t>
            </a:r>
            <a:r>
              <a:rPr lang="en-US" altLang="ko-KR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 ! </a:t>
            </a:r>
            <a:r>
              <a:rPr lang="en-US" altLang="ko-KR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[</a:t>
            </a:r>
            <a:r>
              <a:rPr lang="ko-KR" altLang="en-US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상급종합병원</a:t>
            </a:r>
            <a:r>
              <a:rPr lang="en-US" altLang="ko-KR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,</a:t>
            </a:r>
            <a:r>
              <a:rPr lang="ko-KR" altLang="en-US" dirty="0" err="1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국립암센터</a:t>
            </a:r>
            <a:r>
              <a:rPr lang="ko-KR" altLang="en-US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 암주요치료비</a:t>
            </a:r>
            <a:r>
              <a:rPr lang="en-US" altLang="ko-KR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]</a:t>
            </a:r>
          </a:p>
          <a:p>
            <a:pPr algn="ctr">
              <a:defRPr/>
            </a:pPr>
            <a:endParaRPr lang="ko-KR" altLang="en-US" sz="700" dirty="0">
              <a:solidFill>
                <a:srgbClr val="222222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EB91587E-B809-47AA-930B-3540A86210E7}"/>
              </a:ext>
            </a:extLst>
          </p:cNvPr>
          <p:cNvSpPr/>
          <p:nvPr/>
        </p:nvSpPr>
        <p:spPr>
          <a:xfrm>
            <a:off x="6353527" y="4368783"/>
            <a:ext cx="5449055" cy="1606387"/>
          </a:xfrm>
          <a:prstGeom prst="roundRect">
            <a:avLst/>
          </a:prstGeom>
          <a:solidFill>
            <a:srgbClr val="FFFFFF"/>
          </a:solidFill>
          <a:ln w="76200" cap="flat">
            <a:solidFill>
              <a:srgbClr val="E5007F"/>
            </a:solidFill>
            <a:miter lim="400000"/>
          </a:ln>
          <a:effectLst/>
        </p:spPr>
        <p:txBody>
          <a:bodyPr wrap="none" lIns="0" tIns="0" rIns="0" bIns="0" numCol="1" rtlCol="0" anchor="ctr">
            <a:noAutofit/>
          </a:bodyPr>
          <a:lstStyle/>
          <a:p>
            <a:pPr algn="ctr">
              <a:defRPr/>
            </a:pPr>
            <a:r>
              <a:rPr lang="ko-KR" altLang="en-US" sz="3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더 </a:t>
            </a:r>
            <a:r>
              <a:rPr lang="ko-KR" altLang="en-US" sz="3000" dirty="0" err="1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할인받는</a:t>
            </a:r>
            <a:r>
              <a:rPr lang="ko-KR" altLang="en-US" sz="3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 고액할인제도 </a:t>
            </a:r>
            <a:r>
              <a:rPr lang="en-US" altLang="ko-KR" sz="3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!</a:t>
            </a:r>
          </a:p>
          <a:p>
            <a:pPr algn="ctr">
              <a:defRPr/>
            </a:pPr>
            <a:r>
              <a:rPr lang="en-US" altLang="ko-KR" sz="22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[</a:t>
            </a:r>
            <a:r>
              <a:rPr lang="ko-KR" altLang="en-US" sz="22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월납입보험료 </a:t>
            </a:r>
            <a:r>
              <a:rPr lang="en-US" altLang="ko-KR" sz="22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10</a:t>
            </a:r>
            <a:r>
              <a:rPr lang="ko-KR" altLang="en-US" sz="22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만원 초과분의 </a:t>
            </a:r>
            <a:r>
              <a:rPr lang="en-US" altLang="ko-KR" sz="22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50% </a:t>
            </a:r>
            <a:r>
              <a:rPr lang="ko-KR" altLang="en-US" sz="22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할인</a:t>
            </a:r>
            <a:r>
              <a:rPr lang="en-US" altLang="ko-KR" sz="22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]</a:t>
            </a: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542ADEFC-EE6F-4DD2-B031-DAC29C081CDA}"/>
              </a:ext>
            </a:extLst>
          </p:cNvPr>
          <p:cNvSpPr/>
          <p:nvPr/>
        </p:nvSpPr>
        <p:spPr>
          <a:xfrm rot="20184459">
            <a:off x="6179687" y="4324349"/>
            <a:ext cx="747812" cy="43868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defRPr/>
            </a:pPr>
            <a:r>
              <a:rPr lang="en-US" altLang="ko-KR" sz="1000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POINT 4</a:t>
            </a:r>
            <a:endParaRPr lang="ko-KR" altLang="en-US" sz="1000" dirty="0">
              <a:solidFill>
                <a:srgbClr val="FFFFFF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Helvetica"/>
            </a:endParaRP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C484FB25-DB22-447A-A59E-7265378A4915}"/>
              </a:ext>
            </a:extLst>
          </p:cNvPr>
          <p:cNvSpPr/>
          <p:nvPr/>
        </p:nvSpPr>
        <p:spPr>
          <a:xfrm>
            <a:off x="542288" y="2230420"/>
            <a:ext cx="5475390" cy="1627074"/>
          </a:xfrm>
          <a:prstGeom prst="roundRect">
            <a:avLst/>
          </a:prstGeom>
          <a:solidFill>
            <a:srgbClr val="FFFFFF"/>
          </a:solidFill>
          <a:ln w="38100" cap="flat">
            <a:solidFill>
              <a:srgbClr val="002060"/>
            </a:solidFill>
            <a:miter lim="400000"/>
          </a:ln>
          <a:effectLst/>
        </p:spPr>
        <p:txBody>
          <a:bodyPr wrap="none" lIns="0" tIns="0" rIns="0" bIns="0" numCol="1" rtlCol="0" anchor="ctr">
            <a:noAutofit/>
          </a:bodyPr>
          <a:lstStyle/>
          <a:p>
            <a:pPr algn="ctr">
              <a:defRPr/>
            </a:pPr>
            <a:r>
              <a:rPr lang="ko-KR" altLang="en-US" sz="32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더</a:t>
            </a:r>
            <a:r>
              <a:rPr lang="ko-KR" altLang="en-US" sz="28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 저렴해진 보험료 경쟁력</a:t>
            </a:r>
            <a:endParaRPr lang="en-US" altLang="ko-KR" sz="2000" dirty="0">
              <a:solidFill>
                <a:srgbClr val="222222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>
              <a:defRPr/>
            </a:pPr>
            <a:r>
              <a:rPr lang="en-US" altLang="ko-KR" sz="20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[</a:t>
            </a:r>
            <a:r>
              <a:rPr lang="ko-KR" altLang="en-US" sz="20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기존 상품 比 </a:t>
            </a:r>
            <a:r>
              <a:rPr lang="ko-KR" altLang="en-US" sz="2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최대 </a:t>
            </a:r>
            <a:r>
              <a:rPr lang="en-US" altLang="ko-KR" sz="2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17% </a:t>
            </a:r>
            <a:r>
              <a:rPr lang="ko-KR" altLang="en-US" sz="20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할인효과</a:t>
            </a:r>
            <a:r>
              <a:rPr lang="en-US" altLang="ko-KR" sz="20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]</a:t>
            </a:r>
          </a:p>
          <a:p>
            <a:pPr algn="ctr">
              <a:defRPr/>
            </a:pPr>
            <a:r>
              <a:rPr lang="en-US" altLang="ko-KR" sz="20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[</a:t>
            </a:r>
            <a:r>
              <a:rPr lang="ko-KR" altLang="en-US" sz="20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타사 평균 比 </a:t>
            </a:r>
            <a:r>
              <a:rPr lang="ko-KR" altLang="en-US" sz="2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최대 </a:t>
            </a:r>
            <a:r>
              <a:rPr lang="en-US" altLang="ko-KR" sz="20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22% </a:t>
            </a:r>
            <a:r>
              <a:rPr lang="ko-KR" altLang="en-US" sz="20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할인효과</a:t>
            </a:r>
            <a:r>
              <a:rPr lang="en-US" altLang="ko-KR" sz="20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]</a:t>
            </a:r>
            <a:endParaRPr lang="ko-KR" altLang="en-US" sz="2000" dirty="0">
              <a:solidFill>
                <a:srgbClr val="222222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892D103F-3404-44DC-AF61-52BBA9EBFA53}"/>
              </a:ext>
            </a:extLst>
          </p:cNvPr>
          <p:cNvSpPr/>
          <p:nvPr/>
        </p:nvSpPr>
        <p:spPr>
          <a:xfrm rot="20184459">
            <a:off x="325837" y="2112506"/>
            <a:ext cx="747812" cy="43868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defRPr/>
            </a:pPr>
            <a:r>
              <a:rPr lang="en-US" altLang="ko-KR" sz="1000" dirty="0">
                <a:solidFill>
                  <a:srgbClr val="222222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POINT 1</a:t>
            </a:r>
            <a:endParaRPr lang="ko-KR" altLang="en-US" sz="1000" dirty="0">
              <a:solidFill>
                <a:srgbClr val="222222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Helvetica"/>
            </a:endParaRP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81362DE6-811E-4B88-9A8A-A69C51C41CA2}"/>
              </a:ext>
            </a:extLst>
          </p:cNvPr>
          <p:cNvSpPr/>
          <p:nvPr/>
        </p:nvSpPr>
        <p:spPr>
          <a:xfrm>
            <a:off x="6327192" y="2221100"/>
            <a:ext cx="5475390" cy="1627074"/>
          </a:xfrm>
          <a:prstGeom prst="roundRect">
            <a:avLst/>
          </a:prstGeom>
          <a:solidFill>
            <a:srgbClr val="FFFFFF"/>
          </a:solidFill>
          <a:ln w="38100" cap="flat">
            <a:solidFill>
              <a:srgbClr val="002060"/>
            </a:solidFill>
            <a:miter lim="400000"/>
          </a:ln>
          <a:effectLst/>
        </p:spPr>
        <p:txBody>
          <a:bodyPr wrap="none" lIns="0" tIns="0" rIns="0" bIns="0" numCol="1" rtlCol="0" anchor="ctr">
            <a:noAutofit/>
          </a:bodyPr>
          <a:lstStyle/>
          <a:p>
            <a:pPr algn="ctr">
              <a:defRPr/>
            </a:pPr>
            <a:r>
              <a:rPr lang="ko-KR" altLang="en-US" sz="32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더</a:t>
            </a:r>
            <a:r>
              <a:rPr lang="ko-KR" altLang="en-US" sz="24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en-US" altLang="ko-KR" sz="24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Up-Grade</a:t>
            </a:r>
            <a:r>
              <a:rPr lang="ko-KR" altLang="en-US" sz="24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된 </a:t>
            </a:r>
            <a:r>
              <a:rPr lang="ko-KR" altLang="en-US" sz="2400" dirty="0" err="1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보장특약</a:t>
            </a:r>
            <a:r>
              <a:rPr lang="en-US" altLang="ko-KR" sz="2400" dirty="0">
                <a:solidFill>
                  <a:srgbClr val="222222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!</a:t>
            </a:r>
            <a:endParaRPr lang="en-US" altLang="ko-KR" sz="2400" dirty="0">
              <a:solidFill>
                <a:srgbClr val="7030A0"/>
              </a:solidFill>
              <a:latin typeface="태나다체 " panose="02000000000000000000" pitchFamily="2" charset="-127"/>
              <a:ea typeface="태나다체 " panose="02000000000000000000" pitchFamily="2" charset="-127"/>
              <a:cs typeface="배달의민족 한나는 열한살 OTF"/>
              <a:sym typeface="배달의민족 한나는 열한살 OTF"/>
            </a:endParaRPr>
          </a:p>
          <a:p>
            <a:pPr algn="ctr">
              <a:defRPr/>
            </a:pPr>
            <a:r>
              <a:rPr lang="ko-KR" altLang="en-US" sz="2400" dirty="0" err="1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바로보장</a:t>
            </a:r>
            <a:r>
              <a:rPr lang="ko-KR" altLang="en-US" sz="24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 </a:t>
            </a:r>
            <a:r>
              <a:rPr lang="en-US" altLang="ko-KR" sz="24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+ </a:t>
            </a:r>
            <a:r>
              <a:rPr lang="ko-KR" altLang="en-US" sz="2400" dirty="0">
                <a:solidFill>
                  <a:srgbClr val="7030A0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기본형 </a:t>
            </a:r>
            <a:r>
              <a:rPr lang="en-US" altLang="ko-KR" sz="24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2</a:t>
            </a:r>
            <a:r>
              <a:rPr lang="ko-KR" altLang="en-US" sz="24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대진단비</a:t>
            </a:r>
            <a:r>
              <a:rPr lang="en-US" altLang="ko-KR" sz="24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!</a:t>
            </a:r>
          </a:p>
          <a:p>
            <a:pPr algn="ctr">
              <a:defRPr/>
            </a:pPr>
            <a:r>
              <a:rPr lang="ko-KR" altLang="en-US" sz="2400" dirty="0" err="1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복층설계로</a:t>
            </a:r>
            <a:r>
              <a:rPr lang="ko-KR" altLang="en-US" sz="24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 위험대비 가능</a:t>
            </a:r>
            <a:r>
              <a:rPr lang="en-US" altLang="ko-KR" sz="2400" dirty="0">
                <a:solidFill>
                  <a:schemeClr val="bg1"/>
                </a:solidFill>
                <a:latin typeface="태나다체 " panose="02000000000000000000" pitchFamily="2" charset="-127"/>
                <a:ea typeface="태나다체 " panose="02000000000000000000" pitchFamily="2" charset="-127"/>
                <a:cs typeface="배달의민족 한나는 열한살 OTF"/>
                <a:sym typeface="배달의민족 한나는 열한살 OTF"/>
              </a:rPr>
              <a:t>!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7F2F755F-42CA-4301-B696-048FF539C84D}"/>
              </a:ext>
            </a:extLst>
          </p:cNvPr>
          <p:cNvSpPr/>
          <p:nvPr/>
        </p:nvSpPr>
        <p:spPr>
          <a:xfrm rot="20184459">
            <a:off x="6177876" y="2102531"/>
            <a:ext cx="747812" cy="43868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defRPr/>
            </a:pPr>
            <a:r>
              <a:rPr lang="en-US" altLang="ko-KR" sz="1000" dirty="0">
                <a:solidFill>
                  <a:srgbClr val="222222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POINT 2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F2BDDFAF-9422-4220-9278-FA784E25676C}"/>
              </a:ext>
            </a:extLst>
          </p:cNvPr>
          <p:cNvSpPr/>
          <p:nvPr/>
        </p:nvSpPr>
        <p:spPr>
          <a:xfrm rot="20184459">
            <a:off x="362707" y="4247517"/>
            <a:ext cx="747812" cy="43868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defRPr/>
            </a:pPr>
            <a:r>
              <a:rPr lang="en-US" altLang="ko-KR" sz="1000" dirty="0">
                <a:solidFill>
                  <a:srgbClr val="222222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POINT 3</a:t>
            </a:r>
            <a:endParaRPr lang="ko-KR" altLang="en-US" sz="1000" dirty="0">
              <a:solidFill>
                <a:srgbClr val="222222"/>
              </a:solidFill>
              <a:latin typeface="흥국씨앗 B" panose="020B0803000000000000" pitchFamily="50" charset="-127"/>
              <a:ea typeface="흥국씨앗 B" panose="020B0803000000000000" pitchFamily="50" charset="-127"/>
              <a:cs typeface="Helvetic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547177" y="5626633"/>
            <a:ext cx="515024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000" dirty="0">
                <a:solidFill>
                  <a:srgbClr val="222222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*</a:t>
            </a:r>
            <a:r>
              <a:rPr lang="ko-KR" altLang="en-US" sz="1000" dirty="0">
                <a:solidFill>
                  <a:srgbClr val="222222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최대 </a:t>
            </a:r>
            <a:r>
              <a:rPr lang="en-US" altLang="ko-KR" sz="1000" dirty="0">
                <a:solidFill>
                  <a:srgbClr val="222222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1</a:t>
            </a:r>
            <a:r>
              <a:rPr lang="ko-KR" altLang="en-US" sz="1000" dirty="0">
                <a:solidFill>
                  <a:srgbClr val="222222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배달의민족 한나는 열한살 OTF"/>
                <a:sym typeface="배달의민족 한나는 열한살 OTF"/>
              </a:rPr>
              <a:t>만원 限</a:t>
            </a:r>
            <a:endParaRPr lang="ko-KR" altLang="en-US" sz="1000" dirty="0">
              <a:latin typeface="흥국씨앗 B" panose="020B0803000000000000" pitchFamily="50" charset="-127"/>
              <a:ea typeface="흥국씨앗 B" panose="020B0803000000000000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213" y="5975170"/>
            <a:ext cx="5366144" cy="2237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r>
              <a:rPr lang="en-US" altLang="ko-KR" sz="900" dirty="0"/>
              <a:t>*</a:t>
            </a:r>
            <a:r>
              <a:rPr lang="ko-KR" altLang="en-US" sz="900" dirty="0"/>
              <a:t>보험료납입지원</a:t>
            </a:r>
            <a:r>
              <a:rPr lang="en-US" altLang="ko-KR" sz="900" dirty="0"/>
              <a:t>(</a:t>
            </a:r>
            <a:r>
              <a:rPr lang="ko-KR" altLang="en-US" sz="900" dirty="0" err="1"/>
              <a:t>일반암</a:t>
            </a:r>
            <a:r>
              <a:rPr lang="en-US" altLang="ko-KR" sz="900" dirty="0"/>
              <a:t>, </a:t>
            </a:r>
            <a:r>
              <a:rPr lang="ko-KR" altLang="en-US" sz="900" dirty="0" err="1"/>
              <a:t>소액암</a:t>
            </a:r>
            <a:r>
              <a:rPr lang="en-US" altLang="ko-KR" sz="900" dirty="0"/>
              <a:t>)</a:t>
            </a:r>
            <a:r>
              <a:rPr lang="ko-KR" altLang="en-US" sz="900" dirty="0"/>
              <a:t>특약 가입시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0325AFA4-9FA1-4E61-9D9B-9FF23A1628BD}"/>
              </a:ext>
            </a:extLst>
          </p:cNvPr>
          <p:cNvSpPr/>
          <p:nvPr/>
        </p:nvSpPr>
        <p:spPr>
          <a:xfrm>
            <a:off x="608120" y="873803"/>
            <a:ext cx="11083636" cy="946431"/>
          </a:xfrm>
          <a:prstGeom prst="rect">
            <a:avLst/>
          </a:prstGeom>
          <a:solidFill>
            <a:schemeClr val="bg1"/>
          </a:solidFill>
          <a:ln w="12700" cap="flat">
            <a:solidFill>
              <a:srgbClr val="002060"/>
            </a:solidFill>
            <a:miter lim="400000"/>
          </a:ln>
          <a:effectLst/>
        </p:spPr>
        <p:txBody>
          <a:bodyPr wrap="none" lIns="0" tIns="0" rIns="0" bIns="0" numCol="1" rtlCol="0" anchor="ctr">
            <a:noAutofit/>
          </a:bodyPr>
          <a:lstStyle/>
          <a:p>
            <a:pPr algn="ctr">
              <a:defRPr/>
            </a:pPr>
            <a:r>
              <a:rPr lang="ko-KR" altLang="en-US" sz="2800" b="1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             </a:t>
            </a:r>
            <a:r>
              <a:rPr lang="ko-KR" altLang="en-US" sz="3200" b="1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더</a:t>
            </a:r>
            <a:r>
              <a:rPr lang="ko-KR" altLang="en-US" sz="28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 건강하시면 </a:t>
            </a:r>
            <a:r>
              <a:rPr lang="ko-KR" altLang="en-US" sz="3200" b="1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더</a:t>
            </a:r>
            <a:r>
              <a:rPr lang="ko-KR" altLang="en-US" sz="28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 할인해드리는 </a:t>
            </a:r>
            <a:r>
              <a:rPr lang="en-US" altLang="ko-KR" sz="3200" b="1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THE </a:t>
            </a:r>
            <a:r>
              <a:rPr lang="ko-KR" altLang="en-US" sz="2800" b="1" dirty="0" err="1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건강할때</a:t>
            </a:r>
            <a:r>
              <a:rPr lang="ko-KR" altLang="en-US" sz="28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 건강보험</a:t>
            </a:r>
            <a:endParaRPr lang="en-US" altLang="ko-KR" sz="2400" b="1" dirty="0">
              <a:solidFill>
                <a:srgbClr val="FFFFFF"/>
              </a:solidFill>
              <a:latin typeface="흥국씨앗 B" panose="020B0803000000000000" pitchFamily="50" charset="-127"/>
              <a:ea typeface="흥국씨앗 B" panose="020B0803000000000000" pitchFamily="50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969E756C-3A32-4FAB-8788-082342E23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0571" y="551683"/>
            <a:ext cx="2627065" cy="1435155"/>
          </a:xfrm>
          <a:prstGeom prst="rect">
            <a:avLst/>
          </a:prstGeom>
        </p:spPr>
      </p:pic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FB57D90-DFDE-4F24-B117-AF412C4A35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7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66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>
            <a:extLst>
              <a:ext uri="{FF2B5EF4-FFF2-40B4-BE49-F238E27FC236}">
                <a16:creationId xmlns:a16="http://schemas.microsoft.com/office/drawing/2014/main" id="{82B394AC-0B15-47D8-999F-C815CB91B57A}"/>
              </a:ext>
            </a:extLst>
          </p:cNvPr>
          <p:cNvSpPr/>
          <p:nvPr/>
        </p:nvSpPr>
        <p:spPr>
          <a:xfrm>
            <a:off x="554182" y="870019"/>
            <a:ext cx="11083636" cy="902325"/>
          </a:xfrm>
          <a:prstGeom prst="rect">
            <a:avLst/>
          </a:prstGeom>
          <a:solidFill>
            <a:schemeClr val="bg1"/>
          </a:solidFill>
          <a:ln w="12700" cap="flat">
            <a:solidFill>
              <a:srgbClr val="002060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>
              <a:defRPr/>
            </a:pPr>
            <a:r>
              <a:rPr lang="en-US" altLang="ko-KR" sz="36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5.N.5 </a:t>
            </a:r>
            <a:r>
              <a:rPr lang="ko-KR" altLang="en-US" sz="36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건강보험</a:t>
            </a:r>
            <a:r>
              <a:rPr lang="en-US" altLang="ko-KR" sz="36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! </a:t>
            </a:r>
            <a:r>
              <a:rPr lang="en-US" altLang="ko-KR" sz="3600" b="1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N</a:t>
            </a:r>
            <a:r>
              <a:rPr lang="ko-KR" altLang="en-US" sz="3600" b="1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년</a:t>
            </a:r>
            <a:r>
              <a:rPr lang="ko-KR" altLang="en-US" sz="36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 內 입원</a:t>
            </a:r>
            <a:r>
              <a:rPr lang="en-US" altLang="ko-KR" sz="36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/</a:t>
            </a:r>
            <a:r>
              <a:rPr lang="ko-KR" altLang="en-US" sz="36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수술 고지만</a:t>
            </a:r>
            <a:r>
              <a:rPr lang="en-US" altLang="ko-KR" sz="36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!</a:t>
            </a:r>
            <a:endParaRPr lang="en-US" altLang="ko-KR" sz="3200" b="1" dirty="0">
              <a:solidFill>
                <a:srgbClr val="FFFFFF"/>
              </a:solidFill>
              <a:latin typeface="흥국씨앗 B" panose="020B0803000000000000" pitchFamily="50" charset="-127"/>
              <a:ea typeface="흥국씨앗 B" panose="020B0803000000000000" pitchFamily="50" charset="-127"/>
            </a:endParaRPr>
          </a:p>
        </p:txBody>
      </p:sp>
      <p:cxnSp>
        <p:nvCxnSpPr>
          <p:cNvPr id="54" name="직선 연결선 53"/>
          <p:cNvCxnSpPr/>
          <p:nvPr/>
        </p:nvCxnSpPr>
        <p:spPr>
          <a:xfrm>
            <a:off x="4807697" y="2452625"/>
            <a:ext cx="1657350" cy="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TextBox 30"/>
          <p:cNvSpPr txBox="1"/>
          <p:nvPr/>
        </p:nvSpPr>
        <p:spPr>
          <a:xfrm>
            <a:off x="0" y="6455491"/>
            <a:ext cx="8482145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0686" latinLnBrk="1" hangingPunct="1">
              <a:defRPr/>
            </a:pP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*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각 해당 특약 가입시 보장이며 기타 자세한 사항은 약관 및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상품설명서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참조 바랍니다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위 상품은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만기시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만기환급금이 없는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순수보장형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상품이며 중도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해지시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원금손실이 있을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 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갱신형상품의 경우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보험료가 인상될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99077641-F8EB-422D-BD79-D653D8D03A80}"/>
              </a:ext>
            </a:extLst>
          </p:cNvPr>
          <p:cNvGraphicFramePr>
            <a:graphicFrameLocks noGrp="1"/>
          </p:cNvGraphicFramePr>
          <p:nvPr/>
        </p:nvGraphicFramePr>
        <p:xfrm>
          <a:off x="112521" y="1948005"/>
          <a:ext cx="7979920" cy="3359098"/>
        </p:xfrm>
        <a:graphic>
          <a:graphicData uri="http://schemas.openxmlformats.org/drawingml/2006/table">
            <a:tbl>
              <a:tblPr/>
              <a:tblGrid>
                <a:gridCol w="1512208">
                  <a:extLst>
                    <a:ext uri="{9D8B030D-6E8A-4147-A177-3AD203B41FA5}">
                      <a16:colId xmlns:a16="http://schemas.microsoft.com/office/drawing/2014/main" val="3028207515"/>
                    </a:ext>
                  </a:extLst>
                </a:gridCol>
                <a:gridCol w="6467712">
                  <a:extLst>
                    <a:ext uri="{9D8B030D-6E8A-4147-A177-3AD203B41FA5}">
                      <a16:colId xmlns:a16="http://schemas.microsoft.com/office/drawing/2014/main" val="1663419703"/>
                    </a:ext>
                  </a:extLst>
                </a:gridCol>
              </a:tblGrid>
              <a:tr h="375431">
                <a:tc gridSpan="2">
                  <a:txBody>
                    <a:bodyPr/>
                    <a:lstStyle>
                      <a:lvl1pPr marL="0" marR="0" indent="0" algn="l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kern="1200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rebuchet MS" panose="020B0603020202020204"/>
                          <a:ea typeface="a고딕13"/>
                          <a:sym typeface="KoPubWorld돋움체 Bold"/>
                        </a:defRPr>
                      </a:lvl1pPr>
                      <a:lvl2pPr marL="342900" marR="0" indent="457200" algn="l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kern="1200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rebuchet MS" panose="020B0603020202020204"/>
                          <a:ea typeface="a고딕13"/>
                          <a:sym typeface="KoPubWorld돋움체 Bold"/>
                        </a:defRPr>
                      </a:lvl2pPr>
                      <a:lvl3pPr marL="685800" marR="0" indent="914400" algn="l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kern="1200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rebuchet MS" panose="020B0603020202020204"/>
                          <a:ea typeface="a고딕13"/>
                          <a:sym typeface="KoPubWorld돋움체 Bold"/>
                        </a:defRPr>
                      </a:lvl3pPr>
                      <a:lvl4pPr marL="1028700" marR="0" indent="1371600" algn="l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kern="1200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rebuchet MS" panose="020B0603020202020204"/>
                          <a:ea typeface="a고딕13"/>
                          <a:sym typeface="KoPubWorld돋움체 Bold"/>
                        </a:defRPr>
                      </a:lvl4pPr>
                      <a:lvl5pPr marL="1371600" marR="0" indent="1828800" algn="l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kern="1200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rebuchet MS" panose="020B0603020202020204"/>
                          <a:ea typeface="a고딕13"/>
                          <a:sym typeface="KoPubWorld돋움체 Bold"/>
                        </a:defRPr>
                      </a:lvl5pPr>
                      <a:lvl6pPr marL="1714500" marR="0" indent="2286000" algn="l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kern="1200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rebuchet MS" panose="020B0603020202020204"/>
                          <a:ea typeface="a고딕13"/>
                          <a:sym typeface="KoPubWorld돋움체 Bold"/>
                        </a:defRPr>
                      </a:lvl6pPr>
                      <a:lvl7pPr marL="2057400" marR="0" indent="2743200" algn="l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kern="1200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rebuchet MS" panose="020B0603020202020204"/>
                          <a:ea typeface="a고딕13"/>
                          <a:sym typeface="KoPubWorld돋움체 Bold"/>
                        </a:defRPr>
                      </a:lvl7pPr>
                      <a:lvl8pPr marL="2400300" marR="0" indent="3200400" algn="l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kern="1200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rebuchet MS" panose="020B0603020202020204"/>
                          <a:ea typeface="a고딕13"/>
                          <a:sym typeface="KoPubWorld돋움체 Bold"/>
                        </a:defRPr>
                      </a:lvl8pPr>
                      <a:lvl9pPr marL="2743200" marR="0" indent="3657600" algn="l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50" b="0" i="0" u="none" strike="noStrike" kern="1200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rebuchet MS" panose="020B0603020202020204"/>
                          <a:ea typeface="a고딕13"/>
                          <a:sym typeface="KoPubWorld돋움체 Bold"/>
                        </a:defRPr>
                      </a:lvl9pPr>
                    </a:lstStyle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ko-KR" altLang="en-US" sz="1800" b="0" i="0" u="none" strike="noStrike" spc="0" dirty="0" err="1">
                          <a:solidFill>
                            <a:srgbClr val="FFFF00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다사랑</a:t>
                      </a:r>
                      <a:r>
                        <a:rPr lang="en-US" altLang="ko-KR" sz="1800" b="0" i="0" u="none" strike="noStrike" spc="0" dirty="0">
                          <a:solidFill>
                            <a:srgbClr val="FFFF00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THE</a:t>
                      </a:r>
                      <a:r>
                        <a:rPr lang="ko-KR" altLang="en-US" sz="1800" b="0" i="0" u="none" strike="noStrike" spc="0" dirty="0" err="1">
                          <a:solidFill>
                            <a:srgbClr val="FFFF00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건강할때</a:t>
                      </a:r>
                      <a:r>
                        <a:rPr lang="ko-KR" altLang="en-US" sz="1800" b="0" i="0" u="none" strike="noStrike" spc="0" dirty="0">
                          <a:solidFill>
                            <a:srgbClr val="FFFF00"/>
                          </a:solidFill>
                          <a:effectLst/>
                          <a:latin typeface="흥국씨앗 B" panose="020B0803000000000000" pitchFamily="50" charset="-127"/>
                          <a:ea typeface="흥국씨앗 B" panose="020B0803000000000000" pitchFamily="50" charset="-127"/>
                        </a:rPr>
                        <a:t> 건강보험 알릴 의무사항</a:t>
                      </a:r>
                      <a:endParaRPr lang="en-US" altLang="ko-KR" sz="1800" b="0" i="0" u="none" strike="noStrike" spc="0" dirty="0">
                        <a:solidFill>
                          <a:srgbClr val="FFFF00"/>
                        </a:solidFill>
                        <a:effectLst/>
                        <a:latin typeface="흥국씨앗 B" panose="020B0803000000000000" pitchFamily="50" charset="-127"/>
                        <a:ea typeface="흥국씨앗 B" panose="020B0803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07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3574258"/>
                  </a:ext>
                </a:extLst>
              </a:tr>
              <a:tr h="434768">
                <a:tc rowSpan="2">
                  <a:txBody>
                    <a:bodyPr/>
                    <a:lstStyle>
                      <a:lvl1pPr marL="0" marR="0" indent="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고딕13"/>
                          <a:ea typeface="a고딕13"/>
                          <a:sym typeface="KoPubWorld돋움체 Bold"/>
                        </a:defRPr>
                      </a:lvl1pPr>
                      <a:lvl2pPr marL="0" marR="0" indent="4572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고딕13"/>
                          <a:ea typeface="a고딕13"/>
                          <a:sym typeface="KoPubWorld돋움체 Bold"/>
                        </a:defRPr>
                      </a:lvl2pPr>
                      <a:lvl3pPr marL="0" marR="0" indent="9144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고딕13"/>
                          <a:ea typeface="a고딕13"/>
                          <a:sym typeface="KoPubWorld돋움체 Bold"/>
                        </a:defRPr>
                      </a:lvl3pPr>
                      <a:lvl4pPr marL="0" marR="0" indent="13716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고딕13"/>
                          <a:ea typeface="a고딕13"/>
                          <a:sym typeface="KoPubWorld돋움체 Bold"/>
                        </a:defRPr>
                      </a:lvl4pPr>
                      <a:lvl5pPr marL="0" marR="0" indent="18288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고딕13"/>
                          <a:ea typeface="a고딕13"/>
                          <a:sym typeface="KoPubWorld돋움체 Bold"/>
                        </a:defRPr>
                      </a:lvl5pPr>
                      <a:lvl6pPr marL="0" marR="0" indent="22860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고딕13"/>
                          <a:ea typeface="a고딕13"/>
                          <a:sym typeface="KoPubWorld돋움체 Bold"/>
                        </a:defRPr>
                      </a:lvl6pPr>
                      <a:lvl7pPr marL="0" marR="0" indent="27432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고딕13"/>
                          <a:ea typeface="a고딕13"/>
                          <a:sym typeface="KoPubWorld돋움체 Bold"/>
                        </a:defRPr>
                      </a:lvl7pPr>
                      <a:lvl8pPr marL="0" marR="0" indent="32004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고딕13"/>
                          <a:ea typeface="a고딕13"/>
                          <a:sym typeface="KoPubWorld돋움체 Bold"/>
                        </a:defRPr>
                      </a:lvl8pPr>
                      <a:lvl9pPr marL="0" marR="0" indent="3657600" algn="ctr" defTabSz="18288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-30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a고딕13"/>
                          <a:ea typeface="a고딕13"/>
                          <a:sym typeface="KoPubWorld돋움체 Bold"/>
                        </a:defRPr>
                      </a:lvl9pPr>
                    </a:lstStyle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3</a:t>
                      </a:r>
                      <a:r>
                        <a:rPr lang="ko-KR" altLang="en-US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개월 이내</a:t>
                      </a:r>
                      <a:endParaRPr lang="en-US" altLang="ko-KR" sz="14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①질병확정진단   ②</a:t>
                      </a:r>
                      <a:r>
                        <a:rPr lang="ko-KR" altLang="en-US" sz="1200" b="0" i="0" u="none" strike="noStrike" kern="1200" cap="none" spc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질병의심소견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   ③치료   ④입원   ⑤수술   ⑥투약</a:t>
                      </a:r>
                      <a:endParaRPr lang="en-US" altLang="ko-KR" sz="12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6020541"/>
                  </a:ext>
                </a:extLst>
              </a:tr>
              <a:tr h="434768">
                <a:tc vMerge="1"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altLang="ko-KR" sz="36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마약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,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혈압강하제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,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수면제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,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각성제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(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흥분제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),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진통제 등 약물 복용 여부</a:t>
                      </a:r>
                      <a:endParaRPr lang="en-US" altLang="ko-KR" sz="12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0175583"/>
                  </a:ext>
                </a:extLst>
              </a:tr>
              <a:tr h="434768"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1</a:t>
                      </a:r>
                      <a:r>
                        <a:rPr lang="ko-KR" altLang="en-US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년 이내</a:t>
                      </a:r>
                      <a:endParaRPr lang="en-US" altLang="ko-KR" sz="14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의사로부터 진찰 또는 검사를 받고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,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이를 통하여 추가검사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(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재검사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)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를 받은 사실이 있습니까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?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6100617"/>
                  </a:ext>
                </a:extLst>
              </a:tr>
              <a:tr h="434768"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5</a:t>
                      </a:r>
                      <a:r>
                        <a:rPr lang="ko-KR" altLang="en-US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년 이내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①질병확정진단   ②수술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(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제왕절개포함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)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 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③계속하여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7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일이상치료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 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④계속하여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30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일 이상 투약</a:t>
                      </a:r>
                      <a:endParaRPr lang="en-US" altLang="ko-KR" sz="12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093339"/>
                  </a:ext>
                </a:extLst>
              </a:tr>
              <a:tr h="809827"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5</a:t>
                      </a:r>
                      <a:r>
                        <a:rPr lang="ko-KR" altLang="en-US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년 이내</a:t>
                      </a:r>
                      <a:r>
                        <a:rPr lang="en-US" altLang="ko-KR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(14</a:t>
                      </a:r>
                      <a:r>
                        <a:rPr lang="ko-KR" altLang="en-US" sz="1400" b="0" i="0" u="none" strike="noStrike" kern="1200" cap="none" spc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대질병</a:t>
                      </a:r>
                      <a:r>
                        <a:rPr lang="en-US" altLang="ko-KR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①질병확정진단   ②치료   ③입원    ④수술    ⑤투약</a:t>
                      </a:r>
                      <a:endParaRPr lang="en-US" altLang="ko-KR" sz="12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1)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암  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2)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백혈병  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3) </a:t>
                      </a:r>
                      <a:r>
                        <a:rPr lang="ko-KR" altLang="en-US" sz="1200" b="0" i="0" u="none" strike="noStrike" kern="1200" cap="none" spc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고형압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  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4)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협심증  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5)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심근경색  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6)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심장판막증  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7)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간경화증 </a:t>
                      </a:r>
                      <a:endParaRPr lang="en-US" altLang="ko-KR" sz="12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8)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뇌졸중증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(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뇌출혈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,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뇌경색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)   9)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당뇨병  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10)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에이즈 및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HIV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보균</a:t>
                      </a:r>
                      <a:endParaRPr lang="en-US" altLang="ko-KR" sz="12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3546338"/>
                  </a:ext>
                </a:extLst>
              </a:tr>
              <a:tr h="434768"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치매보장 가입 시</a:t>
                      </a:r>
                      <a:endParaRPr lang="en-US" altLang="ko-KR" sz="14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11)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치매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12)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알츠하이머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13) 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파킨슨병 </a:t>
                      </a:r>
                      <a:r>
                        <a:rPr lang="en-US" altLang="ko-KR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14) </a:t>
                      </a:r>
                      <a:r>
                        <a:rPr lang="ko-KR" altLang="en-US" sz="1200" b="0" i="0" u="none" strike="noStrike" kern="1200" cap="none" spc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외상성</a:t>
                      </a:r>
                      <a:r>
                        <a:rPr lang="ko-KR" altLang="en-US" sz="12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 </a:t>
                      </a:r>
                      <a:r>
                        <a:rPr lang="ko-KR" altLang="en-US" sz="1200" b="0" i="0" u="none" strike="noStrike" kern="1200" cap="none" spc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M" panose="020B0603000000000000" pitchFamily="50" charset="-127"/>
                          <a:ea typeface="흥국씨앗 M" panose="020B0603000000000000" pitchFamily="50" charset="-127"/>
                          <a:cs typeface="+mn-cs"/>
                          <a:sym typeface="KoPubWorld돋움체 Bold"/>
                        </a:rPr>
                        <a:t>뇌손상</a:t>
                      </a:r>
                      <a:endParaRPr lang="en-US" altLang="ko-KR" sz="12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M" panose="020B0603000000000000" pitchFamily="50" charset="-127"/>
                        <a:ea typeface="흥국씨앗 M" panose="020B06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3206144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FE7EE41-4E43-4AAE-B636-86A8C5A3BC04}"/>
              </a:ext>
            </a:extLst>
          </p:cNvPr>
          <p:cNvGraphicFramePr>
            <a:graphicFrameLocks noGrp="1"/>
          </p:cNvGraphicFramePr>
          <p:nvPr/>
        </p:nvGraphicFramePr>
        <p:xfrm>
          <a:off x="126641" y="5476825"/>
          <a:ext cx="8002376" cy="540000"/>
        </p:xfrm>
        <a:graphic>
          <a:graphicData uri="http://schemas.openxmlformats.org/drawingml/2006/table">
            <a:tbl>
              <a:tblPr/>
              <a:tblGrid>
                <a:gridCol w="1500623">
                  <a:extLst>
                    <a:ext uri="{9D8B030D-6E8A-4147-A177-3AD203B41FA5}">
                      <a16:colId xmlns:a16="http://schemas.microsoft.com/office/drawing/2014/main" val="1918339118"/>
                    </a:ext>
                  </a:extLst>
                </a:gridCol>
                <a:gridCol w="6501753">
                  <a:extLst>
                    <a:ext uri="{9D8B030D-6E8A-4147-A177-3AD203B41FA5}">
                      <a16:colId xmlns:a16="http://schemas.microsoft.com/office/drawing/2014/main" val="214388685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추가</a:t>
                      </a:r>
                      <a:endParaRPr lang="en-US" altLang="ko-KR" sz="14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400" b="0" i="0" u="none" strike="noStrike" kern="1200" cap="none" spc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알릴의무</a:t>
                      </a:r>
                      <a:r>
                        <a:rPr lang="ko-KR" altLang="en-US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 사항</a:t>
                      </a:r>
                      <a:endParaRPr lang="en-US" altLang="ko-KR" sz="14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8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①입원       ②수술</a:t>
                      </a:r>
                      <a:r>
                        <a:rPr lang="en-US" altLang="ko-KR" sz="18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(</a:t>
                      </a:r>
                      <a:r>
                        <a:rPr lang="ko-KR" altLang="en-US" sz="18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제왕절개포함</a:t>
                      </a:r>
                      <a:r>
                        <a:rPr lang="en-US" altLang="ko-KR" sz="18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742213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0A18A81-9FB3-481F-A4B0-8639988346A6}"/>
              </a:ext>
            </a:extLst>
          </p:cNvPr>
          <p:cNvSpPr txBox="1"/>
          <p:nvPr/>
        </p:nvSpPr>
        <p:spPr>
          <a:xfrm>
            <a:off x="7737433" y="2129053"/>
            <a:ext cx="4062984" cy="10085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30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기존 </a:t>
            </a:r>
            <a:r>
              <a:rPr lang="ko-KR" altLang="en-US" sz="30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표준체</a:t>
            </a:r>
            <a:r>
              <a:rPr lang="ko-KR" altLang="en-US" sz="30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 건강보험</a:t>
            </a:r>
            <a:endParaRPr lang="en-US" altLang="ko-KR" sz="30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</a:endParaRPr>
          </a:p>
          <a:p>
            <a:pPr algn="ctr"/>
            <a:r>
              <a:rPr lang="ko-KR" altLang="en-US" sz="30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알릴 의무사항에 </a:t>
            </a:r>
            <a:endParaRPr lang="en-US" altLang="ko-KR" sz="3000" dirty="0">
              <a:solidFill>
                <a:srgbClr val="002060"/>
              </a:solidFill>
              <a:latin typeface="흥국씨앗 B" panose="020B0803000000000000" pitchFamily="50" charset="-127"/>
              <a:ea typeface="흥국씨앗 B" panose="020B0803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505412-EEB3-452F-BE2F-AA9F3B9488B8}"/>
              </a:ext>
            </a:extLst>
          </p:cNvPr>
          <p:cNvSpPr txBox="1"/>
          <p:nvPr/>
        </p:nvSpPr>
        <p:spPr>
          <a:xfrm>
            <a:off x="8268285" y="3281207"/>
            <a:ext cx="3154680" cy="10085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3000" dirty="0">
                <a:latin typeface="흥국씨앗 B" panose="020B0803000000000000" pitchFamily="50" charset="-127"/>
                <a:ea typeface="흥국씨앗 B" panose="020B0803000000000000" pitchFamily="50" charset="-127"/>
              </a:rPr>
              <a:t>N</a:t>
            </a:r>
            <a:r>
              <a:rPr lang="ko-KR" altLang="en-US" sz="3000" dirty="0">
                <a:latin typeface="흥국씨앗 B" panose="020B0803000000000000" pitchFamily="50" charset="-127"/>
                <a:ea typeface="흥국씨앗 B" panose="020B0803000000000000" pitchFamily="50" charset="-127"/>
              </a:rPr>
              <a:t>년 내 입원</a:t>
            </a:r>
            <a:r>
              <a:rPr lang="en-US" altLang="ko-KR" sz="3000" dirty="0">
                <a:latin typeface="흥국씨앗 B" panose="020B0803000000000000" pitchFamily="50" charset="-127"/>
                <a:ea typeface="흥국씨앗 B" panose="020B0803000000000000" pitchFamily="50" charset="-127"/>
              </a:rPr>
              <a:t>/</a:t>
            </a:r>
            <a:r>
              <a:rPr lang="ko-KR" altLang="en-US" sz="3000" dirty="0">
                <a:latin typeface="흥국씨앗 B" panose="020B0803000000000000" pitchFamily="50" charset="-127"/>
                <a:ea typeface="흥국씨앗 B" panose="020B0803000000000000" pitchFamily="50" charset="-127"/>
              </a:rPr>
              <a:t>수술</a:t>
            </a:r>
            <a:endParaRPr lang="en-US" altLang="ko-KR" sz="3000" dirty="0">
              <a:latin typeface="흥국씨앗 B" panose="020B0803000000000000" pitchFamily="50" charset="-127"/>
              <a:ea typeface="흥국씨앗 B" panose="020B0803000000000000" pitchFamily="50" charset="-127"/>
            </a:endParaRPr>
          </a:p>
          <a:p>
            <a:pPr algn="ctr"/>
            <a:r>
              <a:rPr lang="ko-KR" altLang="en-US" sz="3000" dirty="0">
                <a:latin typeface="흥국씨앗 B" panose="020B0803000000000000" pitchFamily="50" charset="-127"/>
                <a:ea typeface="흥국씨앗 B" panose="020B0803000000000000" pitchFamily="50" charset="-127"/>
              </a:rPr>
              <a:t>추가 </a:t>
            </a:r>
            <a:r>
              <a:rPr lang="ko-KR" altLang="en-US" sz="3000" dirty="0" err="1">
                <a:latin typeface="흥국씨앗 B" panose="020B0803000000000000" pitchFamily="50" charset="-127"/>
                <a:ea typeface="흥국씨앗 B" panose="020B0803000000000000" pitchFamily="50" charset="-127"/>
              </a:rPr>
              <a:t>고지사항만</a:t>
            </a:r>
            <a:r>
              <a:rPr lang="en-US" altLang="ko-KR" sz="3000" dirty="0">
                <a:latin typeface="흥국씨앗 B" panose="020B0803000000000000" pitchFamily="50" charset="-127"/>
                <a:ea typeface="흥국씨앗 B" panose="020B0803000000000000" pitchFamily="50" charset="-127"/>
              </a:rPr>
              <a:t>!</a:t>
            </a:r>
            <a:endParaRPr lang="ko-KR" altLang="en-US" sz="3000" dirty="0">
              <a:latin typeface="흥국씨앗 B" panose="020B0803000000000000" pitchFamily="50" charset="-127"/>
              <a:ea typeface="흥국씨앗 B" panose="020B0803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505412-EEB3-452F-BE2F-AA9F3B9488B8}"/>
              </a:ext>
            </a:extLst>
          </p:cNvPr>
          <p:cNvSpPr txBox="1"/>
          <p:nvPr/>
        </p:nvSpPr>
        <p:spPr>
          <a:xfrm>
            <a:off x="1714687" y="5517515"/>
            <a:ext cx="1618849" cy="4545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2400" dirty="0">
                <a:solidFill>
                  <a:srgbClr val="FF3399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N</a:t>
            </a:r>
            <a:r>
              <a:rPr lang="ko-KR" altLang="en-US" sz="2400" dirty="0">
                <a:solidFill>
                  <a:srgbClr val="FF3399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년 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7540" y="140495"/>
            <a:ext cx="993271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latinLnBrk="1" hangingPunct="1">
              <a:defRPr/>
            </a:pP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무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)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흥국생명 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다사랑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THE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건강할때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건강보험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해약환급금미지급형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V2)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BFD38D-9513-43F3-B071-9D2658724A8A}"/>
              </a:ext>
            </a:extLst>
          </p:cNvPr>
          <p:cNvSpPr txBox="1"/>
          <p:nvPr/>
        </p:nvSpPr>
        <p:spPr>
          <a:xfrm>
            <a:off x="7705646" y="4597381"/>
            <a:ext cx="4203467" cy="9162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ko-KR" altLang="en-US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임신</a:t>
            </a:r>
            <a:r>
              <a:rPr lang="en-US" altLang="ko-KR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,</a:t>
            </a:r>
            <a:r>
              <a:rPr lang="ko-KR" altLang="en-US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출산</a:t>
            </a:r>
            <a:r>
              <a:rPr lang="en-US" altLang="ko-KR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,</a:t>
            </a:r>
            <a:r>
              <a:rPr lang="ko-KR" altLang="en-US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치과질환</a:t>
            </a:r>
            <a:r>
              <a:rPr lang="en-US" altLang="ko-KR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,</a:t>
            </a:r>
            <a:r>
              <a:rPr lang="ko-KR" altLang="en-US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안과질환</a:t>
            </a:r>
            <a:r>
              <a:rPr lang="en-US" altLang="ko-KR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(</a:t>
            </a:r>
            <a:r>
              <a:rPr lang="ko-KR" altLang="en-US" sz="1800" dirty="0">
                <a:solidFill>
                  <a:srgbClr val="FF3399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백내장포함</a:t>
            </a:r>
            <a:r>
              <a:rPr lang="en-US" altLang="ko-KR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)</a:t>
            </a:r>
          </a:p>
          <a:p>
            <a:pPr algn="ctr"/>
            <a:r>
              <a:rPr lang="ko-KR" altLang="en-US" sz="18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용종</a:t>
            </a:r>
            <a:r>
              <a:rPr lang="en-US" altLang="ko-KR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(</a:t>
            </a:r>
            <a:r>
              <a:rPr lang="ko-KR" altLang="en-US" sz="1800" dirty="0" err="1">
                <a:solidFill>
                  <a:srgbClr val="FF3399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대장용종포함</a:t>
            </a:r>
            <a:r>
              <a:rPr lang="en-US" altLang="ko-KR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),</a:t>
            </a:r>
            <a:r>
              <a:rPr lang="ko-KR" altLang="en-US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항문질환</a:t>
            </a:r>
            <a:r>
              <a:rPr lang="en-US" altLang="ko-KR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(</a:t>
            </a:r>
            <a:r>
              <a:rPr lang="ko-KR" altLang="en-US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치질</a:t>
            </a:r>
            <a:r>
              <a:rPr lang="en-US" altLang="ko-KR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), </a:t>
            </a:r>
            <a:r>
              <a:rPr lang="ko-KR" altLang="en-US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감염병</a:t>
            </a:r>
            <a:r>
              <a:rPr lang="en-US" altLang="ko-KR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,</a:t>
            </a:r>
            <a:r>
              <a:rPr lang="ko-KR" altLang="en-US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기관지질환</a:t>
            </a:r>
            <a:r>
              <a:rPr lang="en-US" altLang="ko-KR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,</a:t>
            </a:r>
            <a:r>
              <a:rPr lang="ko-KR" altLang="en-US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기타</a:t>
            </a:r>
            <a:r>
              <a:rPr lang="en-US" altLang="ko-KR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(</a:t>
            </a:r>
            <a:r>
              <a:rPr lang="ko-KR" altLang="en-US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충수염 등</a:t>
            </a:r>
            <a:r>
              <a:rPr lang="en-US" altLang="ko-KR" sz="18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B9A78D-BED9-439A-A13A-71E00E1A398F}"/>
              </a:ext>
            </a:extLst>
          </p:cNvPr>
          <p:cNvSpPr txBox="1"/>
          <p:nvPr/>
        </p:nvSpPr>
        <p:spPr>
          <a:xfrm>
            <a:off x="7473963" y="5534645"/>
            <a:ext cx="4623814" cy="11932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3600" dirty="0">
                <a:solidFill>
                  <a:srgbClr val="00206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KCD</a:t>
            </a:r>
            <a:r>
              <a:rPr lang="ko-KR" altLang="en-US" sz="3600" dirty="0">
                <a:solidFill>
                  <a:srgbClr val="00206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코드기준 </a:t>
            </a:r>
            <a:r>
              <a:rPr lang="en-US" altLang="ko-KR" sz="36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280</a:t>
            </a:r>
            <a:r>
              <a:rPr lang="ko-KR" altLang="en-US" sz="3600" dirty="0">
                <a:solidFill>
                  <a:srgbClr val="FF3399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여개 </a:t>
            </a:r>
            <a:endParaRPr lang="en-US" altLang="ko-KR" sz="3600" dirty="0">
              <a:solidFill>
                <a:srgbClr val="FF3399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rgbClr val="002060"/>
                </a:solidFill>
                <a:latin typeface="태나다체 " panose="02000000000000000000" pitchFamily="2" charset="-127"/>
                <a:ea typeface="태나다체 " panose="02000000000000000000" pitchFamily="2" charset="-127"/>
              </a:rPr>
              <a:t>예외질환 운영</a:t>
            </a:r>
            <a:endParaRPr lang="en-US" altLang="ko-KR" sz="3600" dirty="0">
              <a:solidFill>
                <a:srgbClr val="002060"/>
              </a:solidFill>
              <a:latin typeface="태나다체 " panose="02000000000000000000" pitchFamily="2" charset="-127"/>
              <a:ea typeface="태나다체 " panose="02000000000000000000" pitchFamily="2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47F6308-1014-481D-99B1-91FD22CAF7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8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61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>
            <a:extLst>
              <a:ext uri="{FF2B5EF4-FFF2-40B4-BE49-F238E27FC236}">
                <a16:creationId xmlns:a16="http://schemas.microsoft.com/office/drawing/2014/main" id="{82B394AC-0B15-47D8-999F-C815CB91B57A}"/>
              </a:ext>
            </a:extLst>
          </p:cNvPr>
          <p:cNvSpPr/>
          <p:nvPr/>
        </p:nvSpPr>
        <p:spPr>
          <a:xfrm>
            <a:off x="554182" y="870016"/>
            <a:ext cx="11083636" cy="902325"/>
          </a:xfrm>
          <a:prstGeom prst="rect">
            <a:avLst/>
          </a:prstGeom>
          <a:solidFill>
            <a:schemeClr val="bg1"/>
          </a:solidFill>
          <a:ln w="12700" cap="flat">
            <a:solidFill>
              <a:srgbClr val="002060"/>
            </a:solidFill>
            <a:miter lim="400000"/>
          </a:ln>
          <a:effectLst/>
        </p:spPr>
        <p:txBody>
          <a:bodyPr wrap="square" lIns="0" tIns="0" rIns="0" bIns="0" numCol="1" rtlCol="0" anchor="ctr">
            <a:noAutofit/>
          </a:bodyPr>
          <a:lstStyle/>
          <a:p>
            <a:pPr algn="ctr">
              <a:defRPr/>
            </a:pPr>
            <a:r>
              <a:rPr lang="en-US" altLang="ko-KR" sz="36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6~9</a:t>
            </a:r>
            <a:r>
              <a:rPr lang="ko-KR" altLang="en-US" sz="36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년 고지형 가입 시</a:t>
            </a:r>
            <a:r>
              <a:rPr lang="en-US" altLang="ko-KR" sz="36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, </a:t>
            </a:r>
            <a:r>
              <a:rPr lang="ko-KR" altLang="en-US" sz="3600" b="1" dirty="0">
                <a:solidFill>
                  <a:srgbClr val="FFFF00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무사고 계약전환 </a:t>
            </a:r>
            <a:r>
              <a:rPr lang="ko-KR" altLang="en-US" sz="36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가능 </a:t>
            </a:r>
            <a:r>
              <a:rPr lang="en-US" altLang="ko-KR" sz="3600" b="1" dirty="0">
                <a:solidFill>
                  <a:srgbClr val="FFFFFF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!</a:t>
            </a:r>
            <a:endParaRPr lang="en-US" altLang="ko-KR" sz="3200" b="1" dirty="0">
              <a:solidFill>
                <a:srgbClr val="FFFFFF"/>
              </a:solidFill>
              <a:latin typeface="흥국씨앗 B" panose="020B0803000000000000" pitchFamily="50" charset="-127"/>
              <a:ea typeface="흥국씨앗 B" panose="020B0803000000000000" pitchFamily="50" charset="-127"/>
            </a:endParaRPr>
          </a:p>
        </p:txBody>
      </p:sp>
      <p:cxnSp>
        <p:nvCxnSpPr>
          <p:cNvPr id="54" name="직선 연결선 53"/>
          <p:cNvCxnSpPr/>
          <p:nvPr/>
        </p:nvCxnSpPr>
        <p:spPr>
          <a:xfrm>
            <a:off x="4807697" y="2452625"/>
            <a:ext cx="1657350" cy="0"/>
          </a:xfrm>
          <a:prstGeom prst="line">
            <a:avLst/>
          </a:prstGeom>
          <a:noFill/>
          <a:ln w="76200" cap="flat">
            <a:solidFill>
              <a:srgbClr val="FFFFFF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TextBox 30"/>
          <p:cNvSpPr txBox="1"/>
          <p:nvPr/>
        </p:nvSpPr>
        <p:spPr>
          <a:xfrm>
            <a:off x="0" y="6455491"/>
            <a:ext cx="8482145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0686" latinLnBrk="1" hangingPunct="1">
              <a:defRPr/>
            </a:pP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*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각 해당 특약 가입시 보장이며 기타 자세한 사항은 약관 및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상품설명서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참조 바랍니다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위 상품은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만기시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만기환급금이 없는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순수보장형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상품이며 중도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해지시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원금손실이 있을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 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갱신형상품의 경우 </a:t>
            </a:r>
            <a:r>
              <a:rPr lang="ko-KR" altLang="en-US" sz="550" kern="1200" dirty="0" err="1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갱신시</a:t>
            </a:r>
            <a:r>
              <a:rPr lang="ko-KR" altLang="en-US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보험료가 인상될 수 있습니다</a:t>
            </a:r>
            <a:r>
              <a:rPr lang="en-US" altLang="ko-KR" sz="550" kern="1200" dirty="0">
                <a:solidFill>
                  <a:prstClr val="black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.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FE7EE41-4E43-4AAE-B636-86A8C5A3BC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964645"/>
              </p:ext>
            </p:extLst>
          </p:nvPr>
        </p:nvGraphicFramePr>
        <p:xfrm>
          <a:off x="126641" y="1894537"/>
          <a:ext cx="8002376" cy="540000"/>
        </p:xfrm>
        <a:graphic>
          <a:graphicData uri="http://schemas.openxmlformats.org/drawingml/2006/table">
            <a:tbl>
              <a:tblPr/>
              <a:tblGrid>
                <a:gridCol w="1500623">
                  <a:extLst>
                    <a:ext uri="{9D8B030D-6E8A-4147-A177-3AD203B41FA5}">
                      <a16:colId xmlns:a16="http://schemas.microsoft.com/office/drawing/2014/main" val="1918339118"/>
                    </a:ext>
                  </a:extLst>
                </a:gridCol>
                <a:gridCol w="6501753">
                  <a:extLst>
                    <a:ext uri="{9D8B030D-6E8A-4147-A177-3AD203B41FA5}">
                      <a16:colId xmlns:a16="http://schemas.microsoft.com/office/drawing/2014/main" val="214388685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추가</a:t>
                      </a:r>
                      <a:endParaRPr lang="en-US" altLang="ko-KR" sz="14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400" b="0" i="0" u="none" strike="noStrike" kern="1200" cap="none" spc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알릴의무</a:t>
                      </a:r>
                      <a:r>
                        <a:rPr lang="ko-KR" altLang="en-US" sz="14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 사항</a:t>
                      </a:r>
                      <a:endParaRPr lang="en-US" altLang="ko-KR" sz="1400" b="0" i="0" u="none" strike="noStrike" kern="1200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흥국씨앗 B" panose="020B0803000000000000" pitchFamily="50" charset="-127"/>
                        <a:ea typeface="흥국씨앗 B" panose="020B0803000000000000" pitchFamily="50" charset="-127"/>
                        <a:cs typeface="+mn-cs"/>
                        <a:sym typeface="KoPubWorld돋움체 Bold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8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①입원       ②수술</a:t>
                      </a:r>
                      <a:r>
                        <a:rPr lang="en-US" altLang="ko-KR" sz="18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(</a:t>
                      </a:r>
                      <a:r>
                        <a:rPr lang="ko-KR" altLang="en-US" sz="18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제왕절개포함</a:t>
                      </a:r>
                      <a:r>
                        <a:rPr lang="en-US" altLang="ko-KR" sz="1800" b="0" i="0" u="none" strike="noStrike" kern="1200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흥국씨앗 B" panose="020B0803000000000000" pitchFamily="50" charset="-127"/>
                          <a:ea typeface="흥국씨앗 B" panose="020B0803000000000000" pitchFamily="50" charset="-127"/>
                          <a:cs typeface="+mn-cs"/>
                          <a:sym typeface="KoPubWorld돋움체 Bold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7422136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7505412-EEB3-452F-BE2F-AA9F3B9488B8}"/>
              </a:ext>
            </a:extLst>
          </p:cNvPr>
          <p:cNvSpPr txBox="1"/>
          <p:nvPr/>
        </p:nvSpPr>
        <p:spPr>
          <a:xfrm>
            <a:off x="1962114" y="1913709"/>
            <a:ext cx="1618849" cy="4545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2201" tIns="42201" rIns="42201" bIns="42201" numCol="1" spcCol="38100" rtlCol="0" anchor="t">
            <a:spAutoFit/>
          </a:bodyPr>
          <a:lstStyle/>
          <a:p>
            <a:pPr algn="ctr"/>
            <a:r>
              <a:rPr lang="en-US" altLang="ko-KR" sz="2400" dirty="0">
                <a:solidFill>
                  <a:srgbClr val="FF3399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N</a:t>
            </a:r>
            <a:r>
              <a:rPr lang="ko-KR" altLang="en-US" sz="2400" dirty="0">
                <a:solidFill>
                  <a:srgbClr val="FF3399"/>
                </a:solidFill>
                <a:latin typeface="흥국씨앗 B" panose="020B0803000000000000" pitchFamily="50" charset="-127"/>
                <a:ea typeface="흥국씨앗 B" panose="020B0803000000000000" pitchFamily="50" charset="-127"/>
              </a:rPr>
              <a:t>년 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7540" y="140495"/>
            <a:ext cx="993271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latinLnBrk="1" hangingPunct="1">
              <a:defRPr/>
            </a:pP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무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)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흥국생명 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다사랑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THE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건강할때</a:t>
            </a:r>
            <a:r>
              <a:rPr lang="ko-KR" altLang="en-US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 건강보험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(</a:t>
            </a:r>
            <a:r>
              <a:rPr lang="ko-KR" altLang="en-US" sz="2700" kern="1200" dirty="0" err="1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해약환급금미지급형</a:t>
            </a:r>
            <a:r>
              <a:rPr lang="en-US" altLang="ko-KR" sz="2700" kern="1200" dirty="0">
                <a:solidFill>
                  <a:srgbClr val="002060"/>
                </a:solidFill>
                <a:latin typeface="흥국씨앗 B" panose="020B0803000000000000" pitchFamily="50" charset="-127"/>
                <a:ea typeface="흥국씨앗 B" panose="020B0803000000000000" pitchFamily="50" charset="-127"/>
                <a:cs typeface="Helvetica"/>
              </a:rPr>
              <a:t>V2)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889A11FF-0D96-4523-BB49-C561175153D4}"/>
              </a:ext>
            </a:extLst>
          </p:cNvPr>
          <p:cNvGrpSpPr/>
          <p:nvPr/>
        </p:nvGrpSpPr>
        <p:grpSpPr>
          <a:xfrm>
            <a:off x="1180447" y="2447383"/>
            <a:ext cx="9442791" cy="3906276"/>
            <a:chOff x="708307" y="2196143"/>
            <a:chExt cx="10387070" cy="429690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12CA03E-6D76-4FA7-BEC7-9567088A8B15}"/>
                </a:ext>
              </a:extLst>
            </p:cNvPr>
            <p:cNvSpPr txBox="1"/>
            <p:nvPr/>
          </p:nvSpPr>
          <p:spPr>
            <a:xfrm>
              <a:off x="708307" y="4111752"/>
              <a:ext cx="4198879" cy="11932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en-US" altLang="ko-KR" sz="3600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6~9</a:t>
              </a:r>
              <a:r>
                <a:rPr lang="ko-KR" altLang="en-US" sz="3600" dirty="0">
                  <a:solidFill>
                    <a:srgbClr val="FF3399"/>
                  </a:solidFill>
                  <a:latin typeface="태나다체 " panose="02000000000000000000" pitchFamily="2" charset="-127"/>
                  <a:ea typeface="태나다체 " panose="02000000000000000000" pitchFamily="2" charset="-127"/>
                </a:rPr>
                <a:t>년 고지 가입 시 </a:t>
              </a:r>
              <a:r>
                <a:rPr lang="ko-KR" altLang="en-US" sz="36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무사고 계약전환까지</a:t>
              </a:r>
              <a:r>
                <a:rPr lang="en-US" altLang="ko-KR" sz="3600" dirty="0">
                  <a:latin typeface="태나다체 " panose="02000000000000000000" pitchFamily="2" charset="-127"/>
                  <a:ea typeface="태나다체 " panose="02000000000000000000" pitchFamily="2" charset="-127"/>
                </a:rPr>
                <a:t>!</a:t>
              </a:r>
            </a:p>
          </p:txBody>
        </p:sp>
        <p:sp>
          <p:nvSpPr>
            <p:cNvPr id="2" name="화살표: 아래쪽 1">
              <a:extLst>
                <a:ext uri="{FF2B5EF4-FFF2-40B4-BE49-F238E27FC236}">
                  <a16:creationId xmlns:a16="http://schemas.microsoft.com/office/drawing/2014/main" id="{C0CA5423-372D-4574-9A7E-C177227B3443}"/>
                </a:ext>
              </a:extLst>
            </p:cNvPr>
            <p:cNvSpPr/>
            <p:nvPr/>
          </p:nvSpPr>
          <p:spPr>
            <a:xfrm>
              <a:off x="2130016" y="2196143"/>
              <a:ext cx="580912" cy="539996"/>
            </a:xfrm>
            <a:prstGeom prst="downArrow">
              <a:avLst/>
            </a:pr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F2414E88-EC48-46FB-8066-5F23B271E84C}"/>
                </a:ext>
              </a:extLst>
            </p:cNvPr>
            <p:cNvSpPr/>
            <p:nvPr/>
          </p:nvSpPr>
          <p:spPr>
            <a:xfrm>
              <a:off x="1549101" y="2818504"/>
              <a:ext cx="1699708" cy="539996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6</a:t>
              </a:r>
              <a:r>
                <a:rPr lang="ko-KR" altLang="en-US" dirty="0" err="1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r>
                <a:rPr lang="ko-KR" altLang="en-US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 가입</a:t>
              </a:r>
            </a:p>
          </p:txBody>
        </p:sp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50B9EE47-28B9-4CFE-A322-396FE07A308C}"/>
                </a:ext>
              </a:extLst>
            </p:cNvPr>
            <p:cNvSpPr/>
            <p:nvPr/>
          </p:nvSpPr>
          <p:spPr>
            <a:xfrm>
              <a:off x="3510743" y="2818504"/>
              <a:ext cx="1699708" cy="539996"/>
            </a:xfrm>
            <a:prstGeom prst="roundRect">
              <a:avLst/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7</a:t>
              </a:r>
              <a:r>
                <a:rPr lang="ko-KR" altLang="en-US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endPara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19" name="사각형: 둥근 모서리 18">
              <a:extLst>
                <a:ext uri="{FF2B5EF4-FFF2-40B4-BE49-F238E27FC236}">
                  <a16:creationId xmlns:a16="http://schemas.microsoft.com/office/drawing/2014/main" id="{2701D873-FC9A-4E38-ABF8-ABA41AEAC884}"/>
                </a:ext>
              </a:extLst>
            </p:cNvPr>
            <p:cNvSpPr/>
            <p:nvPr/>
          </p:nvSpPr>
          <p:spPr>
            <a:xfrm>
              <a:off x="5472384" y="2818504"/>
              <a:ext cx="1699708" cy="539996"/>
            </a:xfrm>
            <a:prstGeom prst="roundRect">
              <a:avLst/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8</a:t>
              </a:r>
              <a:r>
                <a:rPr lang="ko-KR" altLang="en-US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endPara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E529F03F-EF42-44C6-A1DB-9E9D20C3B31E}"/>
                </a:ext>
              </a:extLst>
            </p:cNvPr>
            <p:cNvSpPr/>
            <p:nvPr/>
          </p:nvSpPr>
          <p:spPr>
            <a:xfrm>
              <a:off x="7434025" y="2818504"/>
              <a:ext cx="1699708" cy="539996"/>
            </a:xfrm>
            <a:prstGeom prst="roundRect">
              <a:avLst/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9</a:t>
              </a:r>
              <a:r>
                <a:rPr lang="ko-KR" altLang="en-US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endPara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8326803D-EAAA-400B-B1A3-550CC5A2CB91}"/>
                </a:ext>
              </a:extLst>
            </p:cNvPr>
            <p:cNvSpPr/>
            <p:nvPr/>
          </p:nvSpPr>
          <p:spPr>
            <a:xfrm>
              <a:off x="9395667" y="2818504"/>
              <a:ext cx="1699708" cy="539996"/>
            </a:xfrm>
            <a:prstGeom prst="roundRect">
              <a:avLst/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10</a:t>
              </a:r>
              <a:r>
                <a:rPr lang="ko-KR" altLang="en-US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endParaRPr lang="en-US" altLang="ko-KR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3" name="사각형: 둥근 모서리 22">
              <a:extLst>
                <a:ext uri="{FF2B5EF4-FFF2-40B4-BE49-F238E27FC236}">
                  <a16:creationId xmlns:a16="http://schemas.microsoft.com/office/drawing/2014/main" id="{AC084F42-C31A-4558-9C4A-F65272B09ED3}"/>
                </a:ext>
              </a:extLst>
            </p:cNvPr>
            <p:cNvSpPr/>
            <p:nvPr/>
          </p:nvSpPr>
          <p:spPr>
            <a:xfrm>
              <a:off x="3510743" y="3453848"/>
              <a:ext cx="1699708" cy="539996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7</a:t>
              </a:r>
              <a:r>
                <a:rPr lang="ko-KR" altLang="en-US" dirty="0" err="1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r>
                <a:rPr lang="ko-KR" altLang="en-US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 가입</a:t>
              </a:r>
            </a:p>
          </p:txBody>
        </p:sp>
        <p:sp>
          <p:nvSpPr>
            <p:cNvPr id="24" name="사각형: 둥근 모서리 23">
              <a:extLst>
                <a:ext uri="{FF2B5EF4-FFF2-40B4-BE49-F238E27FC236}">
                  <a16:creationId xmlns:a16="http://schemas.microsoft.com/office/drawing/2014/main" id="{17715810-96B8-43DC-B703-C8FD1931B300}"/>
                </a:ext>
              </a:extLst>
            </p:cNvPr>
            <p:cNvSpPr/>
            <p:nvPr/>
          </p:nvSpPr>
          <p:spPr>
            <a:xfrm>
              <a:off x="5472384" y="3453848"/>
              <a:ext cx="1699708" cy="539996"/>
            </a:xfrm>
            <a:prstGeom prst="roundRect">
              <a:avLst/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8</a:t>
              </a:r>
              <a:r>
                <a:rPr lang="ko-KR" altLang="en-US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endPara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76D1F6A0-D1EC-4589-B73D-95CBF279DD46}"/>
                </a:ext>
              </a:extLst>
            </p:cNvPr>
            <p:cNvSpPr/>
            <p:nvPr/>
          </p:nvSpPr>
          <p:spPr>
            <a:xfrm>
              <a:off x="7434025" y="3453848"/>
              <a:ext cx="1699708" cy="539996"/>
            </a:xfrm>
            <a:prstGeom prst="roundRect">
              <a:avLst/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9</a:t>
              </a:r>
              <a:r>
                <a:rPr lang="ko-KR" altLang="en-US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endPara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7" name="사각형: 둥근 모서리 26">
              <a:extLst>
                <a:ext uri="{FF2B5EF4-FFF2-40B4-BE49-F238E27FC236}">
                  <a16:creationId xmlns:a16="http://schemas.microsoft.com/office/drawing/2014/main" id="{1F6FB16F-349F-43B6-84C2-E84504A4B078}"/>
                </a:ext>
              </a:extLst>
            </p:cNvPr>
            <p:cNvSpPr/>
            <p:nvPr/>
          </p:nvSpPr>
          <p:spPr>
            <a:xfrm>
              <a:off x="9395667" y="3453848"/>
              <a:ext cx="1699708" cy="539996"/>
            </a:xfrm>
            <a:prstGeom prst="roundRect">
              <a:avLst/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10</a:t>
              </a:r>
              <a:r>
                <a:rPr lang="ko-KR" altLang="en-US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endPara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id="{F74D17B6-1035-419A-BBEF-AA517E40937D}"/>
                </a:ext>
              </a:extLst>
            </p:cNvPr>
            <p:cNvSpPr/>
            <p:nvPr/>
          </p:nvSpPr>
          <p:spPr>
            <a:xfrm>
              <a:off x="5472384" y="4107758"/>
              <a:ext cx="1699708" cy="539996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8</a:t>
              </a:r>
              <a:r>
                <a:rPr lang="ko-KR" altLang="en-US" dirty="0" err="1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r>
                <a:rPr lang="ko-KR" altLang="en-US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 가입</a:t>
              </a:r>
            </a:p>
          </p:txBody>
        </p: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id="{3E59102F-2745-4379-B0D0-08FE94276729}"/>
                </a:ext>
              </a:extLst>
            </p:cNvPr>
            <p:cNvSpPr/>
            <p:nvPr/>
          </p:nvSpPr>
          <p:spPr>
            <a:xfrm>
              <a:off x="7434025" y="4107758"/>
              <a:ext cx="1699708" cy="539996"/>
            </a:xfrm>
            <a:prstGeom prst="roundRect">
              <a:avLst/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9</a:t>
              </a:r>
              <a:r>
                <a:rPr lang="ko-KR" altLang="en-US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endPara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18DDCD9A-46D5-4383-A31C-EFD8EE7E2B5C}"/>
                </a:ext>
              </a:extLst>
            </p:cNvPr>
            <p:cNvSpPr/>
            <p:nvPr/>
          </p:nvSpPr>
          <p:spPr>
            <a:xfrm>
              <a:off x="9395667" y="4107758"/>
              <a:ext cx="1699708" cy="539996"/>
            </a:xfrm>
            <a:prstGeom prst="roundRect">
              <a:avLst/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10</a:t>
              </a:r>
              <a:r>
                <a:rPr lang="ko-KR" altLang="en-US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endPara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33" name="사각형: 둥근 모서리 32">
              <a:extLst>
                <a:ext uri="{FF2B5EF4-FFF2-40B4-BE49-F238E27FC236}">
                  <a16:creationId xmlns:a16="http://schemas.microsoft.com/office/drawing/2014/main" id="{1C77E148-28E6-4AC7-8B1A-59F29CE7A52D}"/>
                </a:ext>
              </a:extLst>
            </p:cNvPr>
            <p:cNvSpPr/>
            <p:nvPr/>
          </p:nvSpPr>
          <p:spPr>
            <a:xfrm>
              <a:off x="7434025" y="4761668"/>
              <a:ext cx="1699708" cy="539996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9</a:t>
              </a:r>
              <a:r>
                <a:rPr lang="ko-KR" altLang="en-US" dirty="0" err="1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r>
                <a:rPr lang="ko-KR" altLang="en-US" dirty="0">
                  <a:solidFill>
                    <a:schemeClr val="bg1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 가입</a:t>
              </a:r>
            </a:p>
          </p:txBody>
        </p:sp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666B67C1-ACA0-4E41-9005-BCC22CD14F29}"/>
                </a:ext>
              </a:extLst>
            </p:cNvPr>
            <p:cNvSpPr/>
            <p:nvPr/>
          </p:nvSpPr>
          <p:spPr>
            <a:xfrm>
              <a:off x="9395667" y="4761668"/>
              <a:ext cx="1699708" cy="539996"/>
            </a:xfrm>
            <a:prstGeom prst="roundRect">
              <a:avLst/>
            </a:prstGeom>
            <a:solidFill>
              <a:srgbClr val="703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r>
                <a:rPr lang="en-US" altLang="ko-KR" dirty="0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10</a:t>
              </a:r>
              <a:r>
                <a:rPr lang="ko-KR" altLang="en-US" dirty="0" err="1">
                  <a:solidFill>
                    <a:srgbClr val="FFFFFF"/>
                  </a:solidFill>
                  <a:latin typeface="흥국씨앗 M" panose="020B0603000000000000" pitchFamily="50" charset="-127"/>
                  <a:ea typeface="흥국씨앗 M" panose="020B0603000000000000" pitchFamily="50" charset="-127"/>
                  <a:cs typeface="배달의민족 한나는 열한살 OTF"/>
                  <a:sym typeface="배달의민족 한나는 열한살 OTF"/>
                </a:rPr>
                <a:t>년고지형</a:t>
              </a:r>
              <a:endParaRPr lang="ko-KR" altLang="en-US" dirty="0">
                <a:solidFill>
                  <a:srgbClr val="FFFFFF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ED81943-B708-4BAF-A486-C94048DB421B}"/>
                </a:ext>
              </a:extLst>
            </p:cNvPr>
            <p:cNvSpPr txBox="1"/>
            <p:nvPr/>
          </p:nvSpPr>
          <p:spPr>
            <a:xfrm>
              <a:off x="708307" y="5993035"/>
              <a:ext cx="4198879" cy="5000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ko-KR" altLang="en-US" sz="1200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무사고란</a:t>
              </a:r>
              <a:r>
                <a:rPr lang="en-US" altLang="ko-KR" sz="1200" dirty="0">
                  <a:solidFill>
                    <a:srgbClr val="FF3399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?</a:t>
              </a:r>
            </a:p>
            <a:p>
              <a:pPr algn="ctr"/>
              <a:r>
                <a:rPr lang="ko-KR" altLang="en-US" sz="1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보험 가입 후 </a:t>
              </a:r>
              <a:r>
                <a:rPr lang="en-US" altLang="ko-KR" sz="1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</a:t>
              </a:r>
              <a:r>
                <a:rPr lang="ko-KR" altLang="en-US" sz="1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년 뒤 보험계약일 도래시점에 입원</a:t>
              </a:r>
              <a:r>
                <a:rPr lang="en-US" altLang="ko-KR" sz="1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,</a:t>
              </a:r>
              <a:r>
                <a:rPr lang="ko-KR" altLang="en-US" sz="12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수술이 없는 경우</a:t>
              </a:r>
              <a:endParaRPr lang="en-US" altLang="ko-KR" sz="12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36" name="화살표: 아래쪽 35">
              <a:extLst>
                <a:ext uri="{FF2B5EF4-FFF2-40B4-BE49-F238E27FC236}">
                  <a16:creationId xmlns:a16="http://schemas.microsoft.com/office/drawing/2014/main" id="{B24E074D-C9BE-4C08-AA72-59908BFE890E}"/>
                </a:ext>
              </a:extLst>
            </p:cNvPr>
            <p:cNvSpPr/>
            <p:nvPr/>
          </p:nvSpPr>
          <p:spPr>
            <a:xfrm rot="16200000">
              <a:off x="8065658" y="2738654"/>
              <a:ext cx="436448" cy="5622990"/>
            </a:xfrm>
            <a:prstGeom prst="downArrow">
              <a:avLst/>
            </a:prstGeom>
            <a:solidFill>
              <a:srgbClr val="00B0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rtlCol="0" anchor="ctr">
              <a:noAutofit/>
            </a:bodyPr>
            <a:lstStyle/>
            <a:p>
              <a:pPr algn="ctr"/>
              <a:endParaRPr lang="ko-KR" altLang="en-US" sz="2800" spc="-300" dirty="0">
                <a:solidFill>
                  <a:sysClr val="windowText" lastClr="000000"/>
                </a:solidFill>
                <a:latin typeface="흥국씨앗 M" panose="020B0603000000000000" pitchFamily="50" charset="-127"/>
                <a:ea typeface="흥국씨앗 M" panose="020B0603000000000000" pitchFamily="50" charset="-127"/>
                <a:cs typeface="배달의민족 한나는 열한살 OTF"/>
                <a:sym typeface="배달의민족 한나는 열한살 OTF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3A0D73B-792D-4060-8D6A-864B03EE901B}"/>
                </a:ext>
              </a:extLst>
            </p:cNvPr>
            <p:cNvSpPr txBox="1"/>
            <p:nvPr/>
          </p:nvSpPr>
          <p:spPr>
            <a:xfrm>
              <a:off x="5974495" y="5672333"/>
              <a:ext cx="4618767" cy="4859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2201" tIns="42201" rIns="42201" bIns="42201" numCol="1" spcCol="38100" rtlCol="0" anchor="t">
              <a:spAutoFit/>
            </a:bodyPr>
            <a:lstStyle/>
            <a:p>
              <a:pPr algn="ctr"/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최대 </a:t>
              </a:r>
              <a:r>
                <a: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10</a:t>
              </a:r>
              <a:r>
                <a:rPr lang="ko-KR" altLang="en-US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년 고지형까지 전환가능 </a:t>
              </a:r>
              <a:r>
                <a:rPr lang="en-US" altLang="ko-KR" sz="28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</a:p>
          </p:txBody>
        </p:sp>
      </p:grp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F10BAAB-A6F8-43B6-8D18-AD6424DB1F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en-US" altLang="ko-KR" smtClean="0">
                <a:solidFill>
                  <a:srgbClr val="222222"/>
                </a:solidFill>
              </a:rPr>
              <a:pPr>
                <a:defRPr/>
              </a:pPr>
              <a:t>9</a:t>
            </a:fld>
            <a:r>
              <a:rPr lang="en-US" altLang="ko-KR">
                <a:solidFill>
                  <a:srgbClr val="222222"/>
                </a:solidFill>
              </a:rPr>
              <a:t>/59</a:t>
            </a:r>
            <a:endParaRPr lang="en-US" altLang="ko-KR" dirty="0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23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5_Office 테마">
  <a:themeElements>
    <a:clrScheme name="Office 테마">
      <a:dk1>
        <a:srgbClr val="000000"/>
      </a:dk1>
      <a:lt1>
        <a:srgbClr val="222222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맑은 고딕"/>
        <a:ea typeface="맑은 고딕"/>
        <a:cs typeface="맑은 고딕"/>
      </a:majorFont>
      <a:minorFont>
        <a:latin typeface="Helvetica"/>
        <a:ea typeface="Helvetica"/>
        <a:cs typeface="Helvetic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2060"/>
        </a:solidFill>
        <a:ln w="12700" cap="flat">
          <a:noFill/>
          <a:miter lim="400000"/>
        </a:ln>
        <a:effectLst/>
      </a:spPr>
      <a:bodyPr wrap="square" lIns="0" tIns="0" rIns="0" bIns="0" numCol="1" rtlCol="0" anchor="ctr">
        <a:noAutofit/>
      </a:bodyPr>
      <a:lstStyle>
        <a:defPPr algn="ctr">
          <a:defRPr sz="2800" spc="-300" dirty="0">
            <a:solidFill>
              <a:sysClr val="windowText" lastClr="000000"/>
            </a:solidFill>
            <a:latin typeface="흥국씨앗 M" panose="020B0603000000000000" pitchFamily="50" charset="-127"/>
            <a:ea typeface="흥국씨앗 M" panose="020B0603000000000000" pitchFamily="50" charset="-127"/>
            <a:cs typeface="배달의민족 한나는 열한살 OTF"/>
            <a:sym typeface="배달의민족 한나는 열한살 OTF"/>
          </a:defRPr>
        </a:defPPr>
      </a:lst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84402" tIns="84402" rIns="84402" bIns="84402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맑은 고딕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테마">
      <a:majorFont>
        <a:latin typeface="맑은 고딕"/>
        <a:ea typeface="맑은 고딕"/>
        <a:cs typeface="맑은 고딕"/>
      </a:majorFont>
      <a:minorFont>
        <a:latin typeface="Helvetica"/>
        <a:ea typeface="Helvetica"/>
        <a:cs typeface="Helvetic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84402" tIns="84402" rIns="84402" bIns="84402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맑은 고딕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84402" tIns="84402" rIns="84402" bIns="84402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맑은 고딕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45797</TotalTime>
  <Words>5362</Words>
  <Application>Microsoft Office PowerPoint</Application>
  <PresentationFormat>와이드스크린</PresentationFormat>
  <Paragraphs>1551</Paragraphs>
  <Slides>51</Slides>
  <Notes>15</Notes>
  <HiddenSlides>0</HiddenSlides>
  <MMClips>0</MMClips>
  <ScaleCrop>false</ScaleCrop>
  <HeadingPairs>
    <vt:vector size="8" baseType="variant">
      <vt:variant>
        <vt:lpstr>사용한 글꼴</vt:lpstr>
      </vt:variant>
      <vt:variant>
        <vt:i4>18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51</vt:i4>
      </vt:variant>
      <vt:variant>
        <vt:lpstr>재구성한 쇼</vt:lpstr>
      </vt:variant>
      <vt:variant>
        <vt:i4>1</vt:i4>
      </vt:variant>
    </vt:vector>
  </HeadingPairs>
  <TitlesOfParts>
    <vt:vector size="71" baseType="lpstr">
      <vt:lpstr>흥국씨앗 B</vt:lpstr>
      <vt:lpstr>배달의민족 주아</vt:lpstr>
      <vt:lpstr>흥국씨앗 M</vt:lpstr>
      <vt:lpstr>여기어때 잘난체</vt:lpstr>
      <vt:lpstr>G마켓 산스 Bold</vt:lpstr>
      <vt:lpstr>경기천년제목 Bold</vt:lpstr>
      <vt:lpstr>KoPubWorld돋움체 Light</vt:lpstr>
      <vt:lpstr>태나다체 </vt:lpstr>
      <vt:lpstr>Arial</vt:lpstr>
      <vt:lpstr>SB 어그로OTF Bold</vt:lpstr>
      <vt:lpstr>SB 어그로OTF Light</vt:lpstr>
      <vt:lpstr>a고딕13</vt:lpstr>
      <vt:lpstr>창원단감아삭 Bold</vt:lpstr>
      <vt:lpstr>배달의민족 도현</vt:lpstr>
      <vt:lpstr>맑은 고딕</vt:lpstr>
      <vt:lpstr>KoPubWorld돋움체 Bold</vt:lpstr>
      <vt:lpstr>흥국씨앗 L</vt:lpstr>
      <vt:lpstr>이사만루체 Light</vt:lpstr>
      <vt:lpstr>5_Office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재구성한 쇼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HKLIFE</dc:creator>
  <cp:lastModifiedBy>keunchang oh</cp:lastModifiedBy>
  <cp:revision>2155</cp:revision>
  <cp:lastPrinted>2025-05-12T02:47:26Z</cp:lastPrinted>
  <dcterms:modified xsi:type="dcterms:W3CDTF">2025-05-29T10:53:16Z</dcterms:modified>
</cp:coreProperties>
</file>