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385" r:id="rId2"/>
    <p:sldId id="326" r:id="rId3"/>
    <p:sldId id="352" r:id="rId4"/>
    <p:sldId id="387" r:id="rId5"/>
    <p:sldId id="386" r:id="rId6"/>
    <p:sldId id="349" r:id="rId7"/>
    <p:sldId id="372" r:id="rId8"/>
    <p:sldId id="380" r:id="rId9"/>
    <p:sldId id="381" r:id="rId10"/>
    <p:sldId id="373" r:id="rId11"/>
    <p:sldId id="382" r:id="rId12"/>
    <p:sldId id="389" r:id="rId13"/>
    <p:sldId id="388" r:id="rId14"/>
    <p:sldId id="366" r:id="rId15"/>
    <p:sldId id="369" r:id="rId16"/>
    <p:sldId id="354" r:id="rId17"/>
    <p:sldId id="334" r:id="rId18"/>
    <p:sldId id="364" r:id="rId19"/>
    <p:sldId id="353" r:id="rId20"/>
    <p:sldId id="331" r:id="rId21"/>
    <p:sldId id="329" r:id="rId22"/>
    <p:sldId id="323" r:id="rId23"/>
    <p:sldId id="288" r:id="rId24"/>
    <p:sldId id="310" r:id="rId2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61" userDrawn="1">
          <p15:clr>
            <a:srgbClr val="A4A3A4"/>
          </p15:clr>
        </p15:guide>
        <p15:guide id="2" pos="2568" userDrawn="1">
          <p15:clr>
            <a:srgbClr val="A4A3A4"/>
          </p15:clr>
        </p15:guide>
        <p15:guide id="3" pos="414" userDrawn="1">
          <p15:clr>
            <a:srgbClr val="A4A3A4"/>
          </p15:clr>
        </p15:guide>
        <p15:guide id="4" orient="horz" pos="3823" userDrawn="1">
          <p15:clr>
            <a:srgbClr val="A4A3A4"/>
          </p15:clr>
        </p15:guide>
        <p15:guide id="5" orient="horz" pos="2190" userDrawn="1">
          <p15:clr>
            <a:srgbClr val="A4A3A4"/>
          </p15:clr>
        </p15:guide>
        <p15:guide id="6" orient="horz" pos="5774" userDrawn="1">
          <p15:clr>
            <a:srgbClr val="A4A3A4"/>
          </p15:clr>
        </p15:guide>
        <p15:guide id="7" pos="1729" userDrawn="1">
          <p15:clr>
            <a:srgbClr val="A4A3A4"/>
          </p15:clr>
        </p15:guide>
        <p15:guide id="8" pos="431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F0D9"/>
    <a:srgbClr val="001871"/>
    <a:srgbClr val="553AAB"/>
    <a:srgbClr val="7CC7EA"/>
    <a:srgbClr val="F6E9F3"/>
    <a:srgbClr val="FAE9F3"/>
    <a:srgbClr val="002060"/>
    <a:srgbClr val="F0EEED"/>
    <a:srgbClr val="B31A42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B4EF76-B2EA-4B8F-A942-49A640141CAC}" v="287" dt="2024-12-30T01:56:31.2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6165" autoAdjust="0"/>
    <p:restoredTop sz="94660"/>
  </p:normalViewPr>
  <p:slideViewPr>
    <p:cSldViewPr snapToGrid="0">
      <p:cViewPr>
        <p:scale>
          <a:sx n="75" d="100"/>
          <a:sy n="75" d="100"/>
        </p:scale>
        <p:origin x="3720" y="138"/>
      </p:cViewPr>
      <p:guideLst>
        <p:guide orient="horz" pos="761"/>
        <p:guide pos="2568"/>
        <p:guide pos="414"/>
        <p:guide orient="horz" pos="3823"/>
        <p:guide orient="horz" pos="2190"/>
        <p:guide orient="horz" pos="5774"/>
        <p:guide pos="1729"/>
        <p:guide pos="431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AFF55AEB-AAEF-1EE5-485A-42488C042B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5EEE983-E25C-4F4B-1353-A019CF285E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50E1C-5D83-492A-A544-96333521F6A4}" type="datetimeFigureOut">
              <a:rPr lang="ko-KR" altLang="en-US" smtClean="0"/>
              <a:t>2024-12-31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31FC3C9-9609-B0E4-77E5-0EB6B5848C0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22CD676-D54B-AE3C-53B3-9DC1A0E8679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D9516-3EF2-4EB6-A007-34755F8DBC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3031914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C50F1C-A12E-43C7-8DCF-1B9360B7584B}" type="datetimeFigureOut">
              <a:rPr lang="ko-KR" altLang="en-US" smtClean="0"/>
              <a:t>2024-12-31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C4594E-4507-4DEE-9BB0-CFD42B184E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1531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>
            <a:extLst>
              <a:ext uri="{FF2B5EF4-FFF2-40B4-BE49-F238E27FC236}">
                <a16:creationId xmlns:a16="http://schemas.microsoft.com/office/drawing/2014/main" id="{EA250CCF-1D4B-7224-D44C-8194076B8A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1600" y="219248"/>
            <a:ext cx="714104" cy="38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331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802C1DF-2F77-60A8-788F-12693A09E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B02D5-4DF5-480B-913E-A1499F430A93}" type="datetimeFigureOut">
              <a:rPr lang="ko-KR" altLang="en-US" smtClean="0"/>
              <a:t>2024-12-31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4ECCE15-5FC6-6C0E-8B87-24DB094FC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965BE7-6B26-A7D7-96B3-BD7A83AC3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3918-E2EB-47C1-860A-1B305951BA26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6" name="그림 5" descr="텍스트, 그래픽 디자인, 인사말 카드, 일러스트레이션이(가) 표시된 사진&#10;&#10;자동 생성된 설명">
            <a:extLst>
              <a:ext uri="{FF2B5EF4-FFF2-40B4-BE49-F238E27FC236}">
                <a16:creationId xmlns:a16="http://schemas.microsoft.com/office/drawing/2014/main" id="{0B2517E2-D77C-ABCB-FBBA-D8DD292FCC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5" t="3483" r="3785" b="4390"/>
          <a:stretch/>
        </p:blipFill>
        <p:spPr>
          <a:xfrm>
            <a:off x="0" y="-20517"/>
            <a:ext cx="6858000" cy="7072027"/>
          </a:xfrm>
          <a:prstGeom prst="rect">
            <a:avLst/>
          </a:prstGeom>
        </p:spPr>
      </p:pic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AC55692F-1ADC-B9E9-90BA-D60D625B9915}"/>
              </a:ext>
            </a:extLst>
          </p:cNvPr>
          <p:cNvSpPr/>
          <p:nvPr userDrawn="1"/>
        </p:nvSpPr>
        <p:spPr>
          <a:xfrm>
            <a:off x="2784114" y="981043"/>
            <a:ext cx="1286235" cy="1016898"/>
          </a:xfrm>
          <a:prstGeom prst="roundRect">
            <a:avLst>
              <a:gd name="adj" fmla="val 13658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8FC17961-A29F-F087-83A8-A8B116D8AC64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5523251"/>
              </p:ext>
            </p:extLst>
          </p:nvPr>
        </p:nvGraphicFramePr>
        <p:xfrm>
          <a:off x="2801415" y="979934"/>
          <a:ext cx="1286234" cy="1060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6234">
                  <a:extLst>
                    <a:ext uri="{9D8B030D-6E8A-4147-A177-3AD203B41FA5}">
                      <a16:colId xmlns:a16="http://schemas.microsoft.com/office/drawing/2014/main" val="1544587493"/>
                    </a:ext>
                  </a:extLst>
                </a:gridCol>
              </a:tblGrid>
              <a:tr h="48103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rgbClr val="002060"/>
                          </a:solidFill>
                          <a:latin typeface="a견고딕" panose="02020600000000000000" pitchFamily="18" charset="-127"/>
                          <a:ea typeface="a견고딕" panose="02020600000000000000" pitchFamily="18" charset="-127"/>
                        </a:rPr>
                        <a:t>01</a:t>
                      </a:r>
                      <a:r>
                        <a:rPr lang="ko-KR" altLang="en-US" sz="3200" b="1" dirty="0">
                          <a:solidFill>
                            <a:srgbClr val="002060"/>
                          </a:solidFill>
                          <a:latin typeface="a견고딕" panose="02020600000000000000" pitchFamily="18" charset="-127"/>
                          <a:ea typeface="a견고딕" panose="02020600000000000000" pitchFamily="18" charset="-127"/>
                        </a:rPr>
                        <a:t>월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7129491"/>
                  </a:ext>
                </a:extLst>
              </a:tr>
              <a:tr h="48103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 dirty="0">
                          <a:solidFill>
                            <a:srgbClr val="002060"/>
                          </a:solidFill>
                          <a:latin typeface="a견고딕" panose="02020600000000000000" pitchFamily="18" charset="-127"/>
                          <a:ea typeface="a견고딕" panose="02020600000000000000" pitchFamily="18" charset="-127"/>
                        </a:rPr>
                        <a:t>GA</a:t>
                      </a:r>
                      <a:r>
                        <a:rPr lang="ko-KR" altLang="en-US" sz="2400" b="1" dirty="0">
                          <a:solidFill>
                            <a:srgbClr val="002060"/>
                          </a:solidFill>
                          <a:latin typeface="a견고딕" panose="02020600000000000000" pitchFamily="18" charset="-127"/>
                          <a:ea typeface="a견고딕" panose="02020600000000000000" pitchFamily="18" charset="-127"/>
                        </a:rPr>
                        <a:t>소식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0948505"/>
                  </a:ext>
                </a:extLst>
              </a:tr>
            </a:tbl>
          </a:graphicData>
        </a:graphic>
      </p:graphicFrame>
      <p:pic>
        <p:nvPicPr>
          <p:cNvPr id="9" name="Picture 7">
            <a:extLst>
              <a:ext uri="{FF2B5EF4-FFF2-40B4-BE49-F238E27FC236}">
                <a16:creationId xmlns:a16="http://schemas.microsoft.com/office/drawing/2014/main" id="{9DF208D3-3701-5D9F-A019-0116C74568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2" y="5490"/>
            <a:ext cx="714104" cy="38623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7008BC61-BDD8-E117-75C4-CD5913C67A96}"/>
              </a:ext>
            </a:extLst>
          </p:cNvPr>
          <p:cNvSpPr/>
          <p:nvPr userDrawn="1"/>
        </p:nvSpPr>
        <p:spPr>
          <a:xfrm>
            <a:off x="1642997" y="2260298"/>
            <a:ext cx="3572006" cy="31483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7838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A05ADCB-C2E9-58BD-BA85-6F2941E662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2" y="5490"/>
            <a:ext cx="714104" cy="38623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331266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375E39BE-0C39-40F9-73A7-9D9EF14C905A}"/>
              </a:ext>
            </a:extLst>
          </p:cNvPr>
          <p:cNvSpPr/>
          <p:nvPr userDrawn="1"/>
        </p:nvSpPr>
        <p:spPr>
          <a:xfrm>
            <a:off x="0" y="1"/>
            <a:ext cx="6858000" cy="1235676"/>
          </a:xfrm>
          <a:prstGeom prst="rect">
            <a:avLst/>
          </a:prstGeom>
          <a:solidFill>
            <a:srgbClr val="0018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09CDEE-9F4E-0869-F33C-F00560CC65E8}"/>
              </a:ext>
            </a:extLst>
          </p:cNvPr>
          <p:cNvSpPr txBox="1"/>
          <p:nvPr userDrawn="1"/>
        </p:nvSpPr>
        <p:spPr>
          <a:xfrm>
            <a:off x="244441" y="9529078"/>
            <a:ext cx="6363728" cy="369332"/>
          </a:xfrm>
          <a:prstGeom prst="rect">
            <a:avLst/>
          </a:prstGeom>
          <a:noFill/>
        </p:spPr>
        <p:txBody>
          <a:bodyPr wrap="square" lIns="10800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AIG</a:t>
            </a:r>
            <a:r>
              <a:rPr lang="en-US" altLang="ko-KR" sz="900" b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9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| GA</a:t>
            </a:r>
            <a:r>
              <a:rPr lang="en-US" altLang="ko-KR" sz="900" b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Magazine</a:t>
            </a:r>
            <a:r>
              <a:rPr lang="en-US" altLang="ko-KR" sz="9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</a:t>
            </a:r>
            <a:r>
              <a:rPr lang="ko-KR" altLang="en-US" sz="9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판매자 교육용</a:t>
            </a:r>
            <a:r>
              <a:rPr lang="en-US" altLang="ko-KR" sz="9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_Agency_2501-001 | </a:t>
            </a:r>
            <a:r>
              <a:rPr lang="ko-KR" altLang="en-US" sz="9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사용기한 </a:t>
            </a:r>
            <a:r>
              <a:rPr lang="en-US" altLang="ko-KR" sz="9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r>
              <a:rPr lang="ko-KR" altLang="en-US" sz="9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9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25.01.01~25.01.31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9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본  자료는 모집인 교육용 목적으로 제작된 것으로</a:t>
            </a:r>
            <a:r>
              <a:rPr lang="en-US" altLang="ko-KR" sz="9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9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고객에게 제시</a:t>
            </a:r>
            <a:r>
              <a:rPr lang="en-US" altLang="ko-KR" sz="9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‧</a:t>
            </a:r>
            <a:r>
              <a:rPr lang="ko-KR" altLang="en-US" sz="9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교부의 목적 및 온라인 게시용으로 사용할 수 없습니다</a:t>
            </a:r>
            <a:r>
              <a:rPr lang="en-US" altLang="ko-KR" sz="9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ko-KR" altLang="en-US" sz="900" b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795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375E39BE-0C39-40F9-73A7-9D9EF14C905A}"/>
              </a:ext>
            </a:extLst>
          </p:cNvPr>
          <p:cNvSpPr/>
          <p:nvPr userDrawn="1"/>
        </p:nvSpPr>
        <p:spPr>
          <a:xfrm>
            <a:off x="0" y="0"/>
            <a:ext cx="6858000" cy="2360141"/>
          </a:xfrm>
          <a:prstGeom prst="rect">
            <a:avLst/>
          </a:prstGeom>
          <a:solidFill>
            <a:srgbClr val="0018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8BE10B-6228-0AE7-B9C7-6E5F8512B987}"/>
              </a:ext>
            </a:extLst>
          </p:cNvPr>
          <p:cNvSpPr txBox="1"/>
          <p:nvPr userDrawn="1"/>
        </p:nvSpPr>
        <p:spPr>
          <a:xfrm>
            <a:off x="244441" y="9529078"/>
            <a:ext cx="6363728" cy="369332"/>
          </a:xfrm>
          <a:prstGeom prst="rect">
            <a:avLst/>
          </a:prstGeom>
          <a:noFill/>
        </p:spPr>
        <p:txBody>
          <a:bodyPr wrap="square" lIns="10800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AIG</a:t>
            </a:r>
            <a:r>
              <a:rPr lang="en-US" altLang="ko-KR" sz="900" b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9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| GA</a:t>
            </a:r>
            <a:r>
              <a:rPr lang="en-US" altLang="ko-KR" sz="900" b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Magazine</a:t>
            </a:r>
            <a:r>
              <a:rPr lang="en-US" altLang="ko-KR" sz="9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</a:t>
            </a:r>
            <a:r>
              <a:rPr lang="ko-KR" altLang="en-US" sz="9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판매자 교육용</a:t>
            </a:r>
            <a:r>
              <a:rPr lang="en-US" altLang="ko-KR" sz="9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_Agency_2501-001 | </a:t>
            </a:r>
            <a:r>
              <a:rPr lang="ko-KR" altLang="en-US" sz="9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사용기한 </a:t>
            </a:r>
            <a:r>
              <a:rPr lang="en-US" altLang="ko-KR" sz="9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r>
              <a:rPr lang="ko-KR" altLang="en-US" sz="9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9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25.01.01~25.01.31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9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본  자료는 모집인 교육용 목적으로 제작된 것으로</a:t>
            </a:r>
            <a:r>
              <a:rPr lang="en-US" altLang="ko-KR" sz="9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9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고객에게 제시</a:t>
            </a:r>
            <a:r>
              <a:rPr lang="en-US" altLang="ko-KR" sz="9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‧</a:t>
            </a:r>
            <a:r>
              <a:rPr lang="ko-KR" altLang="en-US" sz="9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교부의 목적 및 온라인 게시용으로 사용할 수 없습니다</a:t>
            </a:r>
            <a:r>
              <a:rPr lang="en-US" altLang="ko-KR" sz="9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ko-KR" altLang="en-US" sz="900" b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664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>
            <a:extLst>
              <a:ext uri="{FF2B5EF4-FFF2-40B4-BE49-F238E27FC236}">
                <a16:creationId xmlns:a16="http://schemas.microsoft.com/office/drawing/2014/main" id="{089217ED-F501-54C0-FA81-F6BFD0960BC1}"/>
              </a:ext>
            </a:extLst>
          </p:cNvPr>
          <p:cNvGrpSpPr/>
          <p:nvPr userDrawn="1"/>
        </p:nvGrpSpPr>
        <p:grpSpPr>
          <a:xfrm>
            <a:off x="0" y="8598454"/>
            <a:ext cx="6871204" cy="2614862"/>
            <a:chOff x="1" y="7291137"/>
            <a:chExt cx="6702734" cy="2614863"/>
          </a:xfrm>
          <a:noFill/>
        </p:grpSpPr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8AC6235F-5BAE-254D-5BF3-1CB0C50F81A5}"/>
                </a:ext>
              </a:extLst>
            </p:cNvPr>
            <p:cNvSpPr/>
            <p:nvPr/>
          </p:nvSpPr>
          <p:spPr>
            <a:xfrm>
              <a:off x="1" y="7291137"/>
              <a:ext cx="6702734" cy="26148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2CEA9444-ED5C-710D-2970-3311F5D70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695" y="7816826"/>
              <a:ext cx="714104" cy="386234"/>
            </a:xfrm>
            <a:prstGeom prst="rect">
              <a:avLst/>
            </a:prstGeom>
            <a:grpFill/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D834A17-0965-075C-BB11-A00A83D735D6}"/>
                </a:ext>
              </a:extLst>
            </p:cNvPr>
            <p:cNvSpPr txBox="1"/>
            <p:nvPr/>
          </p:nvSpPr>
          <p:spPr>
            <a:xfrm>
              <a:off x="1251285" y="7856055"/>
              <a:ext cx="5144506" cy="30777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www.aig.co.kr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8482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4173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B02D5-4DF5-480B-913E-A1499F430A93}" type="datetimeFigureOut">
              <a:rPr lang="ko-KR" altLang="en-US" smtClean="0"/>
              <a:t>2024-12-31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B3918-E2EB-47C1-860A-1B305951BA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7950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0" r:id="rId2"/>
    <p:sldLayoutId id="2147483664" r:id="rId3"/>
    <p:sldLayoutId id="2147483669" r:id="rId4"/>
    <p:sldLayoutId id="2147483668" r:id="rId5"/>
    <p:sldLayoutId id="2147483666" r:id="rId6"/>
    <p:sldLayoutId id="2147483667" r:id="rId7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2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mp"/><Relationship Id="rId3" Type="http://schemas.openxmlformats.org/officeDocument/2006/relationships/image" Target="../media/image5.jpg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mp"/><Relationship Id="rId2" Type="http://schemas.openxmlformats.org/officeDocument/2006/relationships/hyperlink" Target="http://ga.aig.co.kr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tmp"/><Relationship Id="rId5" Type="http://schemas.openxmlformats.org/officeDocument/2006/relationships/image" Target="../media/image42.tmp"/><Relationship Id="rId4" Type="http://schemas.openxmlformats.org/officeDocument/2006/relationships/image" Target="../media/image41.tm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4.xml"/><Relationship Id="rId6" Type="http://schemas.openxmlformats.org/officeDocument/2006/relationships/hyperlink" Target="#RANGE!A11"/><Relationship Id="rId5" Type="http://schemas.openxmlformats.org/officeDocument/2006/relationships/image" Target="../media/image33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#RANGE!A11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655BE541-DE3D-14CD-6E45-1A43441C3A00}"/>
              </a:ext>
            </a:extLst>
          </p:cNvPr>
          <p:cNvSpPr/>
          <p:nvPr/>
        </p:nvSpPr>
        <p:spPr>
          <a:xfrm>
            <a:off x="0" y="7048855"/>
            <a:ext cx="6858000" cy="2850794"/>
          </a:xfrm>
          <a:prstGeom prst="rect">
            <a:avLst/>
          </a:prstGeom>
          <a:solidFill>
            <a:srgbClr val="0059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D6B4584E-5F1F-3B7A-E821-9E2DD64F9AE2}"/>
              </a:ext>
            </a:extLst>
          </p:cNvPr>
          <p:cNvSpPr/>
          <p:nvPr/>
        </p:nvSpPr>
        <p:spPr>
          <a:xfrm>
            <a:off x="3523619" y="9181097"/>
            <a:ext cx="3223256" cy="203863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E57CA2-7389-CE88-72D4-1C6755AAB3A7}"/>
              </a:ext>
            </a:extLst>
          </p:cNvPr>
          <p:cNvSpPr txBox="1"/>
          <p:nvPr/>
        </p:nvSpPr>
        <p:spPr>
          <a:xfrm>
            <a:off x="244441" y="9529078"/>
            <a:ext cx="6363728" cy="369332"/>
          </a:xfrm>
          <a:prstGeom prst="rect">
            <a:avLst/>
          </a:prstGeom>
          <a:noFill/>
        </p:spPr>
        <p:txBody>
          <a:bodyPr wrap="square" lIns="10800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00" b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AIG</a:t>
            </a:r>
            <a:r>
              <a:rPr lang="en-US" altLang="ko-KR" sz="900" b="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900" b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| GA</a:t>
            </a:r>
            <a:r>
              <a:rPr lang="en-US" altLang="ko-KR" sz="900" b="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Magazine</a:t>
            </a:r>
            <a:r>
              <a:rPr lang="en-US" altLang="ko-KR" sz="900" b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</a:t>
            </a:r>
            <a:r>
              <a:rPr lang="ko-KR" altLang="en-US" sz="900" b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판매자 교육용</a:t>
            </a:r>
            <a:r>
              <a:rPr lang="en-US" altLang="ko-KR" sz="900" b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_Agency_2501-001 | </a:t>
            </a:r>
            <a:r>
              <a:rPr lang="ko-KR" altLang="en-US" sz="900" b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사용기한 </a:t>
            </a:r>
            <a:r>
              <a:rPr lang="en-US" altLang="ko-KR" sz="900" b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r>
              <a:rPr lang="ko-KR" altLang="en-US" sz="900" b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900" b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25.01.01~25.01.31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900" b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본  자료는 모집인 교육용 목적으로 제작된 것으로</a:t>
            </a:r>
            <a:r>
              <a:rPr lang="en-US" altLang="ko-KR" sz="900" b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900" b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고객에게 제시</a:t>
            </a:r>
            <a:r>
              <a:rPr lang="en-US" altLang="ko-KR" sz="900" b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‧</a:t>
            </a:r>
            <a:r>
              <a:rPr lang="ko-KR" altLang="en-US" sz="900" b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교부의 목적 및 온라인 게시용으로 사용할 수 없습니다</a:t>
            </a:r>
            <a:r>
              <a:rPr lang="en-US" altLang="ko-KR" sz="900" b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ko-KR" altLang="en-US" sz="900" b="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사각형: 둥근 위쪽 모서리 4">
            <a:extLst>
              <a:ext uri="{FF2B5EF4-FFF2-40B4-BE49-F238E27FC236}">
                <a16:creationId xmlns:a16="http://schemas.microsoft.com/office/drawing/2014/main" id="{C2F8F333-A8C7-631C-014A-FE33E6D60DF1}"/>
              </a:ext>
            </a:extLst>
          </p:cNvPr>
          <p:cNvSpPr/>
          <p:nvPr/>
        </p:nvSpPr>
        <p:spPr>
          <a:xfrm>
            <a:off x="3613116" y="7446617"/>
            <a:ext cx="3037378" cy="1862585"/>
          </a:xfrm>
          <a:prstGeom prst="round2SameRect">
            <a:avLst>
              <a:gd name="adj1" fmla="val 28978"/>
              <a:gd name="adj2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리본: 위로 기울어짐 7">
            <a:extLst>
              <a:ext uri="{FF2B5EF4-FFF2-40B4-BE49-F238E27FC236}">
                <a16:creationId xmlns:a16="http://schemas.microsoft.com/office/drawing/2014/main" id="{2FCDA221-02BD-BEDE-1E1C-87368BD97F98}"/>
              </a:ext>
            </a:extLst>
          </p:cNvPr>
          <p:cNvSpPr/>
          <p:nvPr/>
        </p:nvSpPr>
        <p:spPr>
          <a:xfrm>
            <a:off x="2583502" y="7109734"/>
            <a:ext cx="1698366" cy="215444"/>
          </a:xfrm>
          <a:prstGeom prst="ribbon2">
            <a:avLst>
              <a:gd name="adj1" fmla="val 33333"/>
              <a:gd name="adj2" fmla="val 694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F7644E53-201E-9E3D-5DCA-868925DF5AA9}"/>
              </a:ext>
            </a:extLst>
          </p:cNvPr>
          <p:cNvSpPr/>
          <p:nvPr/>
        </p:nvSpPr>
        <p:spPr>
          <a:xfrm>
            <a:off x="4148786" y="7634428"/>
            <a:ext cx="1937454" cy="115503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95623F0F-DB10-AE29-A4AD-B656924A068E}"/>
              </a:ext>
            </a:extLst>
          </p:cNvPr>
          <p:cNvGrpSpPr/>
          <p:nvPr/>
        </p:nvGrpSpPr>
        <p:grpSpPr>
          <a:xfrm>
            <a:off x="4098675" y="7547958"/>
            <a:ext cx="1937454" cy="222127"/>
            <a:chOff x="9302230" y="7156660"/>
            <a:chExt cx="10522489" cy="19512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943F43D-239A-D6B2-9596-3E31762035BC}"/>
                </a:ext>
              </a:extLst>
            </p:cNvPr>
            <p:cNvSpPr txBox="1"/>
            <p:nvPr/>
          </p:nvSpPr>
          <p:spPr>
            <a:xfrm>
              <a:off x="9302230" y="7162531"/>
              <a:ext cx="10522489" cy="189258"/>
            </a:xfrm>
            <a:prstGeom prst="rect">
              <a:avLst/>
            </a:prstGeom>
            <a:noFill/>
          </p:spPr>
          <p:txBody>
            <a:bodyPr wrap="square" tIns="0" rIns="0" bIns="0" rtlCol="0" anchor="ctr">
              <a:spAutoFit/>
            </a:bodyPr>
            <a:lstStyle/>
            <a:p>
              <a:pPr algn="ctr"/>
              <a:r>
                <a:rPr lang="ko-KR" altLang="en-US" sz="1400" dirty="0" err="1">
                  <a:ln w="50800">
                    <a:solidFill>
                      <a:srgbClr val="002060"/>
                    </a:solidFill>
                  </a:ln>
                  <a:solidFill>
                    <a:srgbClr val="FF0000"/>
                  </a:solidFill>
                  <a:latin typeface="a견나루" panose="02020600000000000000" pitchFamily="18" charset="-127"/>
                  <a:ea typeface="a견나루" panose="02020600000000000000" pitchFamily="18" charset="-127"/>
                </a:rPr>
                <a:t>꼭필요한상해종합보험</a:t>
              </a:r>
              <a:endParaRPr lang="ko-KR" altLang="en-US" sz="1400" dirty="0">
                <a:ln w="50800">
                  <a:solidFill>
                    <a:srgbClr val="002060"/>
                  </a:solidFill>
                </a:ln>
                <a:solidFill>
                  <a:srgbClr val="FF0000"/>
                </a:solidFill>
                <a:latin typeface="a견나루" panose="02020600000000000000" pitchFamily="18" charset="-127"/>
                <a:ea typeface="a견나루" panose="02020600000000000000" pitchFamily="18" charset="-127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BA86884-0A47-6034-7108-5AD850FCAB49}"/>
                </a:ext>
              </a:extLst>
            </p:cNvPr>
            <p:cNvSpPr txBox="1">
              <a:spLocks/>
            </p:cNvSpPr>
            <p:nvPr/>
          </p:nvSpPr>
          <p:spPr>
            <a:xfrm>
              <a:off x="9557762" y="7156660"/>
              <a:ext cx="10030861" cy="189258"/>
            </a:xfrm>
            <a:prstGeom prst="rect">
              <a:avLst/>
            </a:prstGeom>
            <a:noFill/>
          </p:spPr>
          <p:txBody>
            <a:bodyPr wrap="square" tIns="0" rIns="0" bIns="0" rtlCol="0" anchor="ctr">
              <a:spAutoFit/>
            </a:bodyPr>
            <a:lstStyle/>
            <a:p>
              <a:pPr algn="ctr"/>
              <a:r>
                <a:rPr lang="ko-KR" altLang="en-US" sz="1400" dirty="0" err="1">
                  <a:solidFill>
                    <a:srgbClr val="FFFF00"/>
                  </a:solidFill>
                  <a:latin typeface="a견나루" panose="02020600000000000000" pitchFamily="18" charset="-127"/>
                  <a:ea typeface="a견나루" panose="02020600000000000000" pitchFamily="18" charset="-127"/>
                </a:rPr>
                <a:t>꼭필요한상해종합보험</a:t>
              </a:r>
              <a:endParaRPr lang="ko-KR" altLang="en-US" sz="1400" dirty="0">
                <a:solidFill>
                  <a:srgbClr val="FFFF00"/>
                </a:solidFill>
                <a:latin typeface="a견나루" panose="02020600000000000000" pitchFamily="18" charset="-127"/>
                <a:ea typeface="a견나루" panose="02020600000000000000" pitchFamily="18" charset="-127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7E7BD1B-89B4-CF5F-8D48-F3940A5E9D78}"/>
              </a:ext>
            </a:extLst>
          </p:cNvPr>
          <p:cNvSpPr txBox="1"/>
          <p:nvPr/>
        </p:nvSpPr>
        <p:spPr>
          <a:xfrm>
            <a:off x="3650256" y="7812307"/>
            <a:ext cx="3244012" cy="1733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9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▣ </a:t>
            </a:r>
            <a:r>
              <a:rPr lang="en-US" altLang="ko-KR" sz="9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6,12,20,21</a:t>
            </a:r>
            <a:r>
              <a:rPr lang="ko-KR" altLang="en-US" sz="9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대가전제품 고장수리비용 특약 </a:t>
            </a:r>
            <a:r>
              <a:rPr lang="en-US" altLang="ko-KR" sz="9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1</a:t>
            </a:r>
            <a:r>
              <a:rPr lang="ko-KR" altLang="en-US" sz="9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백만원</a:t>
            </a:r>
            <a:endParaRPr lang="en-US" altLang="ko-KR" sz="900" b="1" dirty="0"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9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▣ </a:t>
            </a:r>
            <a:r>
              <a:rPr lang="ko-KR" altLang="en-US" sz="900" b="1" dirty="0" err="1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가족화재벌금</a:t>
            </a:r>
            <a:r>
              <a:rPr lang="ko-KR" altLang="en-US" sz="9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 특약 </a:t>
            </a:r>
            <a:r>
              <a:rPr lang="en-US" altLang="ko-KR" sz="9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2</a:t>
            </a:r>
            <a:r>
              <a:rPr lang="ko-KR" altLang="en-US" sz="9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천만원</a:t>
            </a:r>
            <a:endParaRPr lang="en-US" altLang="ko-KR" sz="900" b="1" dirty="0"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9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▣ </a:t>
            </a:r>
            <a:r>
              <a:rPr lang="ko-KR" altLang="en-US" sz="9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화재손해</a:t>
            </a:r>
            <a:r>
              <a:rPr lang="en-US" altLang="ko-KR" sz="7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(</a:t>
            </a:r>
            <a:r>
              <a:rPr lang="ko-KR" altLang="en-US" sz="7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주택</a:t>
            </a:r>
            <a:r>
              <a:rPr lang="en-US" altLang="ko-KR" sz="7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/</a:t>
            </a:r>
            <a:r>
              <a:rPr lang="ko-KR" altLang="en-US" sz="700" b="1" dirty="0" err="1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실손보상</a:t>
            </a:r>
            <a:r>
              <a:rPr lang="en-US" altLang="ko-KR" sz="7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,</a:t>
            </a:r>
            <a:r>
              <a:rPr lang="ko-KR" altLang="en-US" sz="7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건물</a:t>
            </a:r>
            <a:r>
              <a:rPr lang="en-US" altLang="ko-KR" sz="7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) </a:t>
            </a:r>
            <a:r>
              <a:rPr lang="ko-KR" altLang="en-US" sz="9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특약 </a:t>
            </a:r>
            <a:r>
              <a:rPr lang="en-US" altLang="ko-KR" sz="9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2</a:t>
            </a:r>
            <a:r>
              <a:rPr lang="ko-KR" altLang="en-US" sz="9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억원</a:t>
            </a:r>
            <a:endParaRPr lang="en-US" altLang="ko-KR" sz="900" b="1" dirty="0"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9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▣ </a:t>
            </a:r>
            <a:r>
              <a:rPr lang="ko-KR" altLang="en-US" sz="9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화재손해</a:t>
            </a:r>
            <a:r>
              <a:rPr lang="en-US" altLang="ko-KR" sz="7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(</a:t>
            </a:r>
            <a:r>
              <a:rPr lang="ko-KR" altLang="en-US" sz="7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주택</a:t>
            </a:r>
            <a:r>
              <a:rPr lang="en-US" altLang="ko-KR" sz="7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/</a:t>
            </a:r>
            <a:r>
              <a:rPr lang="ko-KR" altLang="en-US" sz="700" b="1" dirty="0" err="1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실손보상</a:t>
            </a:r>
            <a:r>
              <a:rPr lang="en-US" altLang="ko-KR" sz="7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,</a:t>
            </a:r>
            <a:r>
              <a:rPr lang="ko-KR" altLang="en-US" sz="7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가재</a:t>
            </a:r>
            <a:r>
              <a:rPr lang="en-US" altLang="ko-KR" sz="7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) </a:t>
            </a:r>
            <a:r>
              <a:rPr lang="ko-KR" altLang="en-US" sz="9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특약 </a:t>
            </a:r>
            <a:r>
              <a:rPr lang="en-US" altLang="ko-KR" sz="9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5</a:t>
            </a:r>
            <a:r>
              <a:rPr lang="ko-KR" altLang="en-US" sz="9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천만원</a:t>
            </a:r>
            <a:endParaRPr lang="en-US" altLang="ko-KR" sz="900" b="1" dirty="0"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9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▣</a:t>
            </a:r>
            <a:r>
              <a:rPr lang="en-US" altLang="ko-KR" sz="9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 </a:t>
            </a:r>
            <a:r>
              <a:rPr lang="ko-KR" altLang="en-US" sz="9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풍수재손해</a:t>
            </a:r>
            <a:r>
              <a:rPr lang="en-US" altLang="ko-KR" sz="7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(</a:t>
            </a:r>
            <a:r>
              <a:rPr lang="ko-KR" altLang="en-US" sz="7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비특수건물</a:t>
            </a:r>
            <a:r>
              <a:rPr lang="en-US" altLang="ko-KR" sz="7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/</a:t>
            </a:r>
            <a:r>
              <a:rPr lang="ko-KR" altLang="en-US" sz="700" b="1" dirty="0" err="1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실손보상</a:t>
            </a:r>
            <a:r>
              <a:rPr lang="en-US" altLang="ko-KR" sz="7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,</a:t>
            </a:r>
            <a:r>
              <a:rPr lang="ko-KR" altLang="en-US" sz="7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건물</a:t>
            </a:r>
            <a:r>
              <a:rPr lang="en-US" altLang="ko-KR" sz="7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) </a:t>
            </a:r>
            <a:r>
              <a:rPr lang="ko-KR" altLang="en-US" sz="9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특약 </a:t>
            </a:r>
            <a:r>
              <a:rPr lang="en-US" altLang="ko-KR" sz="9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2</a:t>
            </a:r>
            <a:r>
              <a:rPr lang="ko-KR" altLang="en-US" sz="9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억원</a:t>
            </a:r>
            <a:endParaRPr lang="en-US" altLang="ko-KR" sz="900" b="1" dirty="0"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9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▣</a:t>
            </a:r>
            <a:r>
              <a:rPr lang="en-US" altLang="ko-KR" sz="9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 </a:t>
            </a:r>
            <a:r>
              <a:rPr lang="ko-KR" altLang="en-US" sz="9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풍수재손해</a:t>
            </a:r>
            <a:r>
              <a:rPr lang="en-US" altLang="ko-KR" sz="7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(</a:t>
            </a:r>
            <a:r>
              <a:rPr lang="ko-KR" altLang="en-US" sz="7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비특수건물</a:t>
            </a:r>
            <a:r>
              <a:rPr lang="en-US" altLang="ko-KR" sz="7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/</a:t>
            </a:r>
            <a:r>
              <a:rPr lang="ko-KR" altLang="en-US" sz="700" b="1" dirty="0" err="1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실손보상</a:t>
            </a:r>
            <a:r>
              <a:rPr lang="en-US" altLang="ko-KR" sz="7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,</a:t>
            </a:r>
            <a:r>
              <a:rPr lang="ko-KR" altLang="en-US" sz="7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가재</a:t>
            </a:r>
            <a:r>
              <a:rPr lang="en-US" altLang="ko-KR" sz="7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) </a:t>
            </a:r>
            <a:r>
              <a:rPr lang="ko-KR" altLang="en-US" sz="9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특약 </a:t>
            </a:r>
            <a:r>
              <a:rPr lang="en-US" altLang="ko-KR" sz="9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5</a:t>
            </a:r>
            <a:r>
              <a:rPr lang="ko-KR" altLang="en-US" sz="9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천만원</a:t>
            </a:r>
            <a:endParaRPr lang="en-US" altLang="ko-KR" sz="900" b="1" dirty="0"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9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▣</a:t>
            </a:r>
            <a:r>
              <a:rPr lang="en-US" altLang="ko-KR" sz="9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 </a:t>
            </a:r>
            <a:r>
              <a:rPr lang="ko-KR" altLang="en-US" sz="9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화재배상책임</a:t>
            </a:r>
            <a:r>
              <a:rPr lang="en-US" altLang="ko-KR" sz="7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(</a:t>
            </a:r>
            <a:r>
              <a:rPr lang="en-US" altLang="ko-KR" sz="700" b="1" i="0" u="none" strike="noStrike" dirty="0">
                <a:solidFill>
                  <a:schemeClr val="tx1"/>
                </a:solidFill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500㎡</a:t>
            </a:r>
            <a:r>
              <a:rPr lang="ko-KR" altLang="en-US" sz="700" b="1" i="0" u="none" strike="noStrike" dirty="0">
                <a:solidFill>
                  <a:schemeClr val="tx1"/>
                </a:solidFill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이하</a:t>
            </a:r>
            <a:r>
              <a:rPr lang="en-US" altLang="ko-KR" sz="700" b="1" i="0" u="none" strike="noStrike" dirty="0">
                <a:solidFill>
                  <a:schemeClr val="tx1"/>
                </a:solidFill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) </a:t>
            </a:r>
            <a:r>
              <a:rPr lang="ko-KR" altLang="en-US" sz="900" b="1" i="0" u="none" strike="noStrike" dirty="0">
                <a:solidFill>
                  <a:schemeClr val="tx1"/>
                </a:solidFill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특약 </a:t>
            </a:r>
            <a:r>
              <a:rPr lang="en-US" altLang="ko-KR" sz="900" b="1" i="0" u="none" strike="noStrike" dirty="0">
                <a:solidFill>
                  <a:schemeClr val="tx1"/>
                </a:solidFill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(</a:t>
            </a:r>
            <a:r>
              <a:rPr lang="ko-KR" altLang="en-US" sz="900" b="1" i="0" u="none" strike="noStrike" dirty="0">
                <a:solidFill>
                  <a:schemeClr val="tx1"/>
                </a:solidFill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대인</a:t>
            </a:r>
            <a:r>
              <a:rPr lang="en-US" altLang="ko-KR" sz="900" b="1" i="0" u="none" strike="noStrike" dirty="0">
                <a:solidFill>
                  <a:schemeClr val="tx1"/>
                </a:solidFill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1</a:t>
            </a:r>
            <a:r>
              <a:rPr lang="ko-KR" altLang="en-US" sz="900" b="1" i="0" u="none" strike="noStrike" dirty="0">
                <a:solidFill>
                  <a:schemeClr val="tx1"/>
                </a:solidFill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억원</a:t>
            </a:r>
            <a:r>
              <a:rPr lang="en-US" altLang="ko-KR" sz="900" b="1" i="0" u="none" strike="noStrike" dirty="0">
                <a:solidFill>
                  <a:schemeClr val="tx1"/>
                </a:solidFill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,</a:t>
            </a:r>
            <a:r>
              <a:rPr lang="ko-KR" altLang="en-US" sz="900" b="1" i="0" u="none" strike="noStrike" dirty="0">
                <a:solidFill>
                  <a:schemeClr val="tx1"/>
                </a:solidFill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대물</a:t>
            </a:r>
            <a:r>
              <a:rPr lang="en-US" altLang="ko-KR" sz="900" b="1" i="0" u="none" strike="noStrike" dirty="0">
                <a:solidFill>
                  <a:schemeClr val="tx1"/>
                </a:solidFill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10</a:t>
            </a:r>
            <a:r>
              <a:rPr lang="ko-KR" altLang="en-US" sz="900" b="1" i="0" u="none" strike="noStrike" dirty="0">
                <a:solidFill>
                  <a:schemeClr val="tx1"/>
                </a:solidFill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억원</a:t>
            </a:r>
            <a:r>
              <a:rPr lang="en-US" altLang="ko-KR" sz="900" b="1" i="0" u="none" strike="noStrike" dirty="0">
                <a:solidFill>
                  <a:schemeClr val="tx1"/>
                </a:solidFill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)</a:t>
            </a:r>
            <a:endParaRPr lang="en-US" altLang="ko-KR" sz="900" b="1" dirty="0"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  <a:p>
            <a:pPr>
              <a:lnSpc>
                <a:spcPct val="150000"/>
              </a:lnSpc>
            </a:pPr>
            <a:endParaRPr lang="ko-KR" altLang="en-US" sz="900" b="1" dirty="0"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AB5E6A-5F70-40F5-3902-2EDC560C09FF}"/>
              </a:ext>
            </a:extLst>
          </p:cNvPr>
          <p:cNvSpPr txBox="1"/>
          <p:nvPr/>
        </p:nvSpPr>
        <p:spPr>
          <a:xfrm>
            <a:off x="3039270" y="7057099"/>
            <a:ext cx="7953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b="1" dirty="0">
                <a:solidFill>
                  <a:srgbClr val="002060"/>
                </a:solidFill>
                <a:latin typeface="ONE 모바일고딕 Title" panose="00000500000000000000" pitchFamily="2" charset="-127"/>
                <a:ea typeface="ONE 모바일고딕 Title" panose="00000500000000000000" pitchFamily="2" charset="-127"/>
              </a:rPr>
              <a:t>주력상품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884819-696C-7D03-574B-46BD18765C39}"/>
              </a:ext>
            </a:extLst>
          </p:cNvPr>
          <p:cNvSpPr txBox="1"/>
          <p:nvPr/>
        </p:nvSpPr>
        <p:spPr>
          <a:xfrm>
            <a:off x="-119070" y="9376024"/>
            <a:ext cx="71283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750" b="1" dirty="0">
                <a:solidFill>
                  <a:schemeClr val="bg1"/>
                </a:solidFill>
                <a:latin typeface="+mn-ea"/>
              </a:rPr>
              <a:t>※ </a:t>
            </a:r>
            <a:r>
              <a:rPr lang="ko-KR" altLang="en-US" sz="750" b="1" dirty="0">
                <a:solidFill>
                  <a:schemeClr val="bg1"/>
                </a:solidFill>
                <a:latin typeface="+mn-ea"/>
              </a:rPr>
              <a:t>피보험자의 직종</a:t>
            </a:r>
            <a:r>
              <a:rPr lang="en-US" altLang="ko-KR" sz="750" b="1" dirty="0"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sz="750" b="1" dirty="0">
                <a:solidFill>
                  <a:schemeClr val="bg1"/>
                </a:solidFill>
                <a:latin typeface="+mn-ea"/>
              </a:rPr>
              <a:t>직무</a:t>
            </a:r>
            <a:r>
              <a:rPr lang="en-US" altLang="ko-KR" sz="750" b="1" dirty="0"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sz="750" b="1" dirty="0" err="1">
                <a:solidFill>
                  <a:schemeClr val="bg1"/>
                </a:solidFill>
                <a:latin typeface="+mn-ea"/>
              </a:rPr>
              <a:t>과거상병</a:t>
            </a:r>
            <a:r>
              <a:rPr lang="ko-KR" altLang="en-US" sz="750" b="1" dirty="0">
                <a:solidFill>
                  <a:schemeClr val="bg1"/>
                </a:solidFill>
                <a:latin typeface="+mn-ea"/>
              </a:rPr>
              <a:t> 등 기타사항으로 인하여 보험가입금액이 제한되거나 인수가 불가능할 수 있고 </a:t>
            </a:r>
            <a:r>
              <a:rPr lang="ko-KR" altLang="en-US" sz="750" b="1" dirty="0" err="1">
                <a:solidFill>
                  <a:schemeClr val="bg1"/>
                </a:solidFill>
                <a:latin typeface="+mn-ea"/>
              </a:rPr>
              <a:t>갱신시</a:t>
            </a:r>
            <a:r>
              <a:rPr lang="ko-KR" altLang="en-US" sz="750" b="1" dirty="0">
                <a:solidFill>
                  <a:schemeClr val="bg1"/>
                </a:solidFill>
                <a:latin typeface="+mn-ea"/>
              </a:rPr>
              <a:t> 보험료가 인상 될 수 있습니다</a:t>
            </a:r>
            <a:r>
              <a:rPr lang="en-US" altLang="ko-KR" sz="750" b="1" dirty="0">
                <a:solidFill>
                  <a:schemeClr val="bg1"/>
                </a:solidFill>
                <a:latin typeface="+mn-ea"/>
              </a:rPr>
              <a:t>. </a:t>
            </a:r>
            <a:endParaRPr lang="ko-KR" altLang="en-US" sz="75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407186A7-FA10-BCD2-4099-8365E8B30A17}"/>
              </a:ext>
            </a:extLst>
          </p:cNvPr>
          <p:cNvGrpSpPr/>
          <p:nvPr/>
        </p:nvGrpSpPr>
        <p:grpSpPr>
          <a:xfrm>
            <a:off x="5361550" y="7061655"/>
            <a:ext cx="1850486" cy="677105"/>
            <a:chOff x="10086211" y="4998609"/>
            <a:chExt cx="686598" cy="244329"/>
          </a:xfrm>
        </p:grpSpPr>
        <p:sp>
          <p:nvSpPr>
            <p:cNvPr id="23" name="별: 꼭짓점 16개 22">
              <a:extLst>
                <a:ext uri="{FF2B5EF4-FFF2-40B4-BE49-F238E27FC236}">
                  <a16:creationId xmlns:a16="http://schemas.microsoft.com/office/drawing/2014/main" id="{13B86E81-6A49-7047-764D-81633C6D07E2}"/>
                </a:ext>
              </a:extLst>
            </p:cNvPr>
            <p:cNvSpPr/>
            <p:nvPr/>
          </p:nvSpPr>
          <p:spPr>
            <a:xfrm>
              <a:off x="10295698" y="4998609"/>
              <a:ext cx="273949" cy="244329"/>
            </a:xfrm>
            <a:prstGeom prst="star16">
              <a:avLst/>
            </a:prstGeom>
            <a:solidFill>
              <a:srgbClr val="EC194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960054C-650B-F8D8-B75D-B27E63B46B72}"/>
                </a:ext>
              </a:extLst>
            </p:cNvPr>
            <p:cNvSpPr txBox="1"/>
            <p:nvPr/>
          </p:nvSpPr>
          <p:spPr>
            <a:xfrm>
              <a:off x="10086211" y="5044561"/>
              <a:ext cx="686598" cy="144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00" b="1" dirty="0">
                  <a:solidFill>
                    <a:schemeClr val="bg1"/>
                  </a:solidFill>
                  <a:latin typeface="ONE 모바일고딕 Bold" panose="00000800000000000000" pitchFamily="2" charset="-127"/>
                  <a:ea typeface="ONE 모바일고딕 Bold" panose="00000800000000000000" pitchFamily="2" charset="-127"/>
                </a:rPr>
                <a:t>주택화재</a:t>
              </a:r>
              <a:endParaRPr lang="en-US" altLang="ko-KR" sz="1000" b="1" dirty="0">
                <a:solidFill>
                  <a:schemeClr val="bg1"/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endParaRPr>
            </a:p>
            <a:p>
              <a:pPr algn="ctr"/>
              <a:r>
                <a:rPr lang="ko-KR" altLang="en-US" sz="1000" b="1" dirty="0">
                  <a:solidFill>
                    <a:schemeClr val="bg1"/>
                  </a:solidFill>
                  <a:latin typeface="ONE 모바일고딕 Bold" panose="00000800000000000000" pitchFamily="2" charset="-127"/>
                  <a:ea typeface="ONE 모바일고딕 Bold" panose="00000800000000000000" pitchFamily="2" charset="-127"/>
                </a:rPr>
                <a:t>담보탑재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5D22273-4691-BF2B-5257-717D2B93877B}"/>
              </a:ext>
            </a:extLst>
          </p:cNvPr>
          <p:cNvSpPr txBox="1"/>
          <p:nvPr/>
        </p:nvSpPr>
        <p:spPr>
          <a:xfrm>
            <a:off x="1148377" y="3514203"/>
            <a:ext cx="39049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1871"/>
                </a:solidFill>
                <a:latin typeface="ONE 모바일고딕 Title" panose="00000500000000000000" pitchFamily="2" charset="-127"/>
                <a:ea typeface="ONE 모바일고딕 Title" panose="00000500000000000000" pitchFamily="2" charset="-127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1871"/>
                </a:solidFill>
                <a:latin typeface="ONE 모바일고딕 Title" panose="00000500000000000000" pitchFamily="2" charset="-127"/>
                <a:ea typeface="ONE 모바일고딕 Title" panose="00000500000000000000" pitchFamily="2" charset="-127"/>
                <a:cs typeface="Arial" panose="020B0604020202020204" pitchFamily="34" charset="0"/>
              </a:rPr>
              <a:t>AIG손해보험</a:t>
            </a:r>
            <a:r>
              <a:rPr lang="en-US" sz="2400" b="1" dirty="0">
                <a:solidFill>
                  <a:srgbClr val="001871"/>
                </a:solidFill>
                <a:latin typeface="ONE 모바일고딕 Title" panose="00000500000000000000" pitchFamily="2" charset="-127"/>
                <a:ea typeface="ONE 모바일고딕 Title" panose="00000500000000000000" pitchFamily="2" charset="-127"/>
                <a:cs typeface="Arial" panose="020B0604020202020204" pitchFamily="34" charset="0"/>
              </a:rPr>
              <a:t> Agency </a:t>
            </a:r>
            <a:r>
              <a:rPr lang="en-US" sz="2400" b="1" dirty="0" err="1">
                <a:solidFill>
                  <a:srgbClr val="001871"/>
                </a:solidFill>
                <a:latin typeface="ONE 모바일고딕 Title" panose="00000500000000000000" pitchFamily="2" charset="-127"/>
                <a:ea typeface="ONE 모바일고딕 Title" panose="00000500000000000000" pitchFamily="2" charset="-127"/>
                <a:cs typeface="Arial" panose="020B0604020202020204" pitchFamily="34" charset="0"/>
              </a:rPr>
              <a:t>본부</a:t>
            </a:r>
            <a:endParaRPr lang="en-US" sz="2400" b="1" dirty="0">
              <a:solidFill>
                <a:srgbClr val="001871"/>
              </a:solidFill>
              <a:latin typeface="ONE 모바일고딕 Title" panose="00000500000000000000" pitchFamily="2" charset="-127"/>
              <a:ea typeface="ONE 모바일고딕 Title" panose="00000500000000000000" pitchFamily="2" charset="-127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99715B5-E048-E7F5-9FBC-2B2755902BB3}"/>
              </a:ext>
            </a:extLst>
          </p:cNvPr>
          <p:cNvSpPr txBox="1"/>
          <p:nvPr/>
        </p:nvSpPr>
        <p:spPr>
          <a:xfrm>
            <a:off x="1206049" y="3088866"/>
            <a:ext cx="3904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ONE 모바일고딕 Title" panose="00000500000000000000" pitchFamily="2" charset="-127"/>
                <a:ea typeface="ONE 모바일고딕 Title" panose="00000500000000000000" pitchFamily="2" charset="-127"/>
                <a:cs typeface="Arial" panose="020B0604020202020204" pitchFamily="34" charset="0"/>
              </a:rPr>
              <a:t>January 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2930C48-C37E-193C-AB77-22CEA137FB5F}"/>
              </a:ext>
            </a:extLst>
          </p:cNvPr>
          <p:cNvSpPr txBox="1"/>
          <p:nvPr/>
        </p:nvSpPr>
        <p:spPr>
          <a:xfrm>
            <a:off x="1798738" y="198427"/>
            <a:ext cx="3254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latin typeface="ONE 모바일고딕 Title" panose="00000500000000000000" pitchFamily="2" charset="-127"/>
                <a:ea typeface="ONE 모바일고딕 Title" panose="00000500000000000000" pitchFamily="2" charset="-127"/>
              </a:rPr>
              <a:t>새해 福 많이 받으세요</a:t>
            </a:r>
            <a:r>
              <a:rPr lang="en-US" altLang="ko-KR" b="1" dirty="0">
                <a:latin typeface="ONE 모바일고딕 Title" panose="00000500000000000000" pitchFamily="2" charset="-127"/>
                <a:ea typeface="ONE 모바일고딕 Title" panose="00000500000000000000" pitchFamily="2" charset="-127"/>
              </a:rPr>
              <a:t>~!</a:t>
            </a:r>
            <a:endParaRPr lang="ko-KR" altLang="en-US" b="1" dirty="0">
              <a:latin typeface="ONE 모바일고딕 Title" panose="00000500000000000000" pitchFamily="2" charset="-127"/>
              <a:ea typeface="ONE 모바일고딕 Title" panose="00000500000000000000" pitchFamily="2" charset="-127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0F016DB5-F5AD-3477-FB48-1B4866690B28}"/>
              </a:ext>
            </a:extLst>
          </p:cNvPr>
          <p:cNvGrpSpPr/>
          <p:nvPr/>
        </p:nvGrpSpPr>
        <p:grpSpPr>
          <a:xfrm>
            <a:off x="-377336" y="2065031"/>
            <a:ext cx="7556791" cy="851339"/>
            <a:chOff x="9364225" y="6680027"/>
            <a:chExt cx="10522487" cy="74786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2774D08-E0E1-B962-91DA-E005DA11FB69}"/>
                </a:ext>
              </a:extLst>
            </p:cNvPr>
            <p:cNvSpPr txBox="1"/>
            <p:nvPr/>
          </p:nvSpPr>
          <p:spPr>
            <a:xfrm>
              <a:off x="9364225" y="6697897"/>
              <a:ext cx="10522487" cy="729996"/>
            </a:xfrm>
            <a:prstGeom prst="rect">
              <a:avLst/>
            </a:prstGeom>
            <a:noFill/>
          </p:spPr>
          <p:txBody>
            <a:bodyPr wrap="square" tIns="0" rIns="0" bIns="0" rtlCol="0" anchor="ctr">
              <a:spAutoFit/>
            </a:bodyPr>
            <a:lstStyle/>
            <a:p>
              <a:pPr algn="ctr"/>
              <a:r>
                <a:rPr lang="en-US" altLang="ko-KR" sz="5400" dirty="0">
                  <a:ln w="168275">
                    <a:solidFill>
                      <a:srgbClr val="302017"/>
                    </a:solidFill>
                  </a:ln>
                  <a:noFill/>
                  <a:latin typeface="ONE 모바일고딕 Title" panose="00000500000000000000" pitchFamily="2" charset="-127"/>
                  <a:ea typeface="ONE 모바일고딕 Title" panose="00000500000000000000" pitchFamily="2" charset="-127"/>
                </a:rPr>
                <a:t>GA Magazine</a:t>
              </a:r>
              <a:endParaRPr lang="ko-KR" altLang="en-US" sz="5400" dirty="0">
                <a:ln w="168275">
                  <a:solidFill>
                    <a:srgbClr val="302017"/>
                  </a:solidFill>
                </a:ln>
                <a:noFill/>
                <a:latin typeface="ONE 모바일고딕 Title" panose="00000500000000000000" pitchFamily="2" charset="-127"/>
                <a:ea typeface="ONE 모바일고딕 Title" panose="00000500000000000000" pitchFamily="2" charset="-127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69AE44D-5A7F-BA51-6761-5B6C4A9EF961}"/>
                </a:ext>
              </a:extLst>
            </p:cNvPr>
            <p:cNvSpPr txBox="1"/>
            <p:nvPr/>
          </p:nvSpPr>
          <p:spPr>
            <a:xfrm>
              <a:off x="9835598" y="6680876"/>
              <a:ext cx="9549450" cy="729996"/>
            </a:xfrm>
            <a:prstGeom prst="rect">
              <a:avLst/>
            </a:prstGeom>
            <a:noFill/>
          </p:spPr>
          <p:txBody>
            <a:bodyPr wrap="square" tIns="0" rIns="0" bIns="0" rtlCol="0" anchor="ctr">
              <a:spAutoFit/>
            </a:bodyPr>
            <a:lstStyle/>
            <a:p>
              <a:pPr algn="ctr"/>
              <a:r>
                <a:rPr lang="en-US" altLang="ko-KR" sz="5400" dirty="0">
                  <a:ln w="79375">
                    <a:solidFill>
                      <a:schemeClr val="bg1"/>
                    </a:solidFill>
                  </a:ln>
                  <a:noFill/>
                  <a:latin typeface="ONE 모바일고딕 Title" panose="00000500000000000000" pitchFamily="2" charset="-127"/>
                  <a:ea typeface="ONE 모바일고딕 Title" panose="00000500000000000000" pitchFamily="2" charset="-127"/>
                </a:rPr>
                <a:t>GA Magazine</a:t>
              </a:r>
              <a:endParaRPr lang="ko-KR" altLang="en-US" sz="5400" dirty="0">
                <a:ln w="79375">
                  <a:solidFill>
                    <a:schemeClr val="bg1"/>
                  </a:solidFill>
                </a:ln>
                <a:noFill/>
                <a:latin typeface="ONE 모바일고딕 Title" panose="00000500000000000000" pitchFamily="2" charset="-127"/>
                <a:ea typeface="ONE 모바일고딕 Title" panose="00000500000000000000" pitchFamily="2" charset="-127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C6D1F24-4413-3A42-37EB-1D2AEDBA4633}"/>
                </a:ext>
              </a:extLst>
            </p:cNvPr>
            <p:cNvSpPr txBox="1">
              <a:spLocks/>
            </p:cNvSpPr>
            <p:nvPr/>
          </p:nvSpPr>
          <p:spPr>
            <a:xfrm>
              <a:off x="9594893" y="6680027"/>
              <a:ext cx="10030859" cy="729996"/>
            </a:xfrm>
            <a:prstGeom prst="rect">
              <a:avLst/>
            </a:prstGeom>
            <a:noFill/>
          </p:spPr>
          <p:txBody>
            <a:bodyPr wrap="square" tIns="0" rIns="0" bIns="0" rtlCol="0" anchor="ctr">
              <a:spAutoFit/>
            </a:bodyPr>
            <a:lstStyle/>
            <a:p>
              <a:pPr algn="ctr"/>
              <a:r>
                <a:rPr lang="en-US" altLang="ko-KR" sz="5400" dirty="0">
                  <a:solidFill>
                    <a:srgbClr val="002060"/>
                  </a:solidFill>
                  <a:latin typeface="ONE 모바일고딕 Title" panose="00000500000000000000" pitchFamily="2" charset="-127"/>
                  <a:ea typeface="ONE 모바일고딕 Title" panose="00000500000000000000" pitchFamily="2" charset="-127"/>
                </a:rPr>
                <a:t>GA Magazine</a:t>
              </a:r>
              <a:endParaRPr lang="ko-KR" altLang="en-US" sz="5400" dirty="0">
                <a:solidFill>
                  <a:srgbClr val="002060"/>
                </a:solidFill>
                <a:latin typeface="ONE 모바일고딕 Title" panose="00000500000000000000" pitchFamily="2" charset="-127"/>
                <a:ea typeface="ONE 모바일고딕 Title" panose="00000500000000000000" pitchFamily="2" charset="-127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DDAB9B12-355F-2D15-E027-0C9C4AEF0C7F}"/>
              </a:ext>
            </a:extLst>
          </p:cNvPr>
          <p:cNvSpPr txBox="1"/>
          <p:nvPr/>
        </p:nvSpPr>
        <p:spPr>
          <a:xfrm>
            <a:off x="931354" y="4708779"/>
            <a:ext cx="4990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a고속도로" panose="02020600000000000000" pitchFamily="18" charset="-127"/>
                <a:ea typeface="a고속도로" panose="02020600000000000000" pitchFamily="18" charset="-127"/>
              </a:rPr>
              <a:t>“</a:t>
            </a:r>
            <a:r>
              <a:rPr lang="ko-KR" altLang="en-US" sz="2400" dirty="0" err="1">
                <a:latin typeface="a고속도로" panose="02020600000000000000" pitchFamily="18" charset="-127"/>
                <a:ea typeface="a고속도로" panose="02020600000000000000" pitchFamily="18" charset="-127"/>
              </a:rPr>
              <a:t>올인원</a:t>
            </a:r>
            <a:r>
              <a:rPr lang="en-US" altLang="ko-KR" sz="2400" dirty="0">
                <a:latin typeface="a고속도로" panose="02020600000000000000" pitchFamily="18" charset="-127"/>
                <a:ea typeface="a고속도로" panose="02020600000000000000" pitchFamily="18" charset="-127"/>
              </a:rPr>
              <a:t>3N5</a:t>
            </a:r>
            <a:r>
              <a:rPr lang="ko-KR" altLang="en-US" sz="2400" dirty="0">
                <a:latin typeface="a고속도로" panose="02020600000000000000" pitchFamily="18" charset="-127"/>
                <a:ea typeface="a고속도로" panose="02020600000000000000" pitchFamily="18" charset="-127"/>
              </a:rPr>
              <a:t>간편건강보험</a:t>
            </a:r>
            <a:r>
              <a:rPr lang="en-US" altLang="ko-KR" sz="2400" dirty="0">
                <a:latin typeface="a고속도로" panose="02020600000000000000" pitchFamily="18" charset="-127"/>
                <a:ea typeface="a고속도로" panose="02020600000000000000" pitchFamily="18" charset="-127"/>
              </a:rPr>
              <a:t>”</a:t>
            </a:r>
            <a:r>
              <a:rPr lang="ko-KR" altLang="en-US" sz="2400" dirty="0">
                <a:latin typeface="a고속도로" panose="02020600000000000000" pitchFamily="18" charset="-127"/>
                <a:ea typeface="a고속도로" panose="02020600000000000000" pitchFamily="18" charset="-127"/>
              </a:rPr>
              <a:t> 출시</a:t>
            </a:r>
          </a:p>
        </p:txBody>
      </p:sp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id="{4701BC43-6F58-7552-2B9D-488AA6BD5449}"/>
              </a:ext>
            </a:extLst>
          </p:cNvPr>
          <p:cNvSpPr/>
          <p:nvPr/>
        </p:nvSpPr>
        <p:spPr>
          <a:xfrm>
            <a:off x="1262285" y="4526420"/>
            <a:ext cx="740226" cy="188007"/>
          </a:xfrm>
          <a:prstGeom prst="roundRect">
            <a:avLst>
              <a:gd name="adj" fmla="val 50000"/>
            </a:avLst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343F669-4FA8-6836-EAA6-D859A00E05AC}"/>
              </a:ext>
            </a:extLst>
          </p:cNvPr>
          <p:cNvSpPr txBox="1"/>
          <p:nvPr/>
        </p:nvSpPr>
        <p:spPr>
          <a:xfrm>
            <a:off x="1167033" y="4466083"/>
            <a:ext cx="92548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1400" dirty="0">
                <a:solidFill>
                  <a:srgbClr val="FFC000"/>
                </a:solidFill>
                <a:latin typeface="ONE 모바일고딕 Title" panose="00000500000000000000" pitchFamily="2" charset="-127"/>
                <a:ea typeface="ONE 모바일고딕 Title" panose="00000500000000000000" pitchFamily="2" charset="-127"/>
              </a:rPr>
              <a:t>신상품</a:t>
            </a:r>
            <a:endParaRPr lang="ko-KR" altLang="en-US" sz="600" dirty="0">
              <a:solidFill>
                <a:srgbClr val="FFC000"/>
              </a:solidFill>
              <a:latin typeface="ONE 모바일고딕 Title" panose="00000500000000000000" pitchFamily="2" charset="-127"/>
              <a:ea typeface="ONE 모바일고딕 Title" panose="00000500000000000000" pitchFamily="2" charset="-127"/>
            </a:endParaRPr>
          </a:p>
        </p:txBody>
      </p:sp>
      <p:pic>
        <p:nvPicPr>
          <p:cNvPr id="35" name="그림 34" descr="그래픽, 그래픽 디자인, 스크린샷, 만화 영화이(가) 표시된 사진&#10;&#10;자동 생성된 설명">
            <a:extLst>
              <a:ext uri="{FF2B5EF4-FFF2-40B4-BE49-F238E27FC236}">
                <a16:creationId xmlns:a16="http://schemas.microsoft.com/office/drawing/2014/main" id="{60B41430-EA87-378C-61BA-876370AAED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6" t="39776" r="3753" b="21734"/>
          <a:stretch/>
        </p:blipFill>
        <p:spPr>
          <a:xfrm>
            <a:off x="2483023" y="3017771"/>
            <a:ext cx="1384128" cy="60279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60D558F6-A524-2019-2E78-34A4E5596B3F}"/>
              </a:ext>
            </a:extLst>
          </p:cNvPr>
          <p:cNvSpPr txBox="1"/>
          <p:nvPr/>
        </p:nvSpPr>
        <p:spPr>
          <a:xfrm>
            <a:off x="2305051" y="5138492"/>
            <a:ext cx="3034510" cy="338554"/>
          </a:xfrm>
          <a:prstGeom prst="rect">
            <a:avLst/>
          </a:prstGeom>
          <a:noFill/>
        </p:spPr>
        <p:txBody>
          <a:bodyPr wrap="square" lIns="252000">
            <a:spAutoFit/>
          </a:bodyPr>
          <a:lstStyle/>
          <a:p>
            <a:pPr algn="r"/>
            <a:r>
              <a:rPr lang="ko-KR" altLang="en-US" sz="1600" b="1" u="sng" dirty="0" err="1">
                <a:solidFill>
                  <a:srgbClr val="FF0000"/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  <a:cs typeface="Arial" panose="020B0604020202020204" pitchFamily="34" charset="0"/>
              </a:rPr>
              <a:t>간편예외질환</a:t>
            </a:r>
            <a:r>
              <a:rPr lang="ko-KR" altLang="en-US" sz="1600" b="1" u="sng" dirty="0">
                <a:solidFill>
                  <a:srgbClr val="FF0000"/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  <a:cs typeface="Arial" panose="020B0604020202020204" pitchFamily="34" charset="0"/>
              </a:rPr>
              <a:t> </a:t>
            </a:r>
            <a:r>
              <a:rPr lang="en-US" altLang="ko-KR" sz="1600" b="1" u="sng" dirty="0">
                <a:solidFill>
                  <a:srgbClr val="FF0000"/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  <a:cs typeface="Arial" panose="020B0604020202020204" pitchFamily="34" charset="0"/>
              </a:rPr>
              <a:t>103</a:t>
            </a:r>
            <a:r>
              <a:rPr lang="ko-KR" altLang="en-US" sz="1600" b="1" u="sng" dirty="0">
                <a:solidFill>
                  <a:srgbClr val="FF0000"/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  <a:cs typeface="Arial" panose="020B0604020202020204" pitchFamily="34" charset="0"/>
              </a:rPr>
              <a:t>개 탑재</a:t>
            </a:r>
            <a:endParaRPr lang="en-US" sz="1600" b="1" u="sng" dirty="0">
              <a:solidFill>
                <a:srgbClr val="FF0000"/>
              </a:solidFill>
              <a:latin typeface="ONE 모바일고딕 Bold" panose="00000800000000000000" pitchFamily="2" charset="-127"/>
              <a:ea typeface="ONE 모바일고딕 Bold" panose="00000800000000000000" pitchFamily="2" charset="-127"/>
              <a:cs typeface="Arial" panose="020B0604020202020204" pitchFamily="34" charset="0"/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7F6627B8-C7BF-77BF-021D-92379A5B4FA8}"/>
              </a:ext>
            </a:extLst>
          </p:cNvPr>
          <p:cNvSpPr/>
          <p:nvPr/>
        </p:nvSpPr>
        <p:spPr>
          <a:xfrm>
            <a:off x="115064" y="9181097"/>
            <a:ext cx="3223256" cy="203863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사각형: 둥근 위쪽 모서리 36">
            <a:extLst>
              <a:ext uri="{FF2B5EF4-FFF2-40B4-BE49-F238E27FC236}">
                <a16:creationId xmlns:a16="http://schemas.microsoft.com/office/drawing/2014/main" id="{BB006D58-E404-7557-B260-25FF687094C0}"/>
              </a:ext>
            </a:extLst>
          </p:cNvPr>
          <p:cNvSpPr/>
          <p:nvPr/>
        </p:nvSpPr>
        <p:spPr>
          <a:xfrm>
            <a:off x="206649" y="7446617"/>
            <a:ext cx="3037378" cy="1862585"/>
          </a:xfrm>
          <a:prstGeom prst="round2SameRect">
            <a:avLst>
              <a:gd name="adj1" fmla="val 28978"/>
              <a:gd name="adj2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사각형: 둥근 모서리 37">
            <a:extLst>
              <a:ext uri="{FF2B5EF4-FFF2-40B4-BE49-F238E27FC236}">
                <a16:creationId xmlns:a16="http://schemas.microsoft.com/office/drawing/2014/main" id="{0269FC74-D163-EBFA-E170-6C643991C88E}"/>
              </a:ext>
            </a:extLst>
          </p:cNvPr>
          <p:cNvSpPr/>
          <p:nvPr/>
        </p:nvSpPr>
        <p:spPr>
          <a:xfrm>
            <a:off x="723505" y="7634428"/>
            <a:ext cx="1937454" cy="115503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2D86DA07-9D08-E73A-DEB2-9D1D890435F9}"/>
              </a:ext>
            </a:extLst>
          </p:cNvPr>
          <p:cNvGrpSpPr/>
          <p:nvPr/>
        </p:nvGrpSpPr>
        <p:grpSpPr>
          <a:xfrm>
            <a:off x="673394" y="7548479"/>
            <a:ext cx="1937454" cy="221636"/>
            <a:chOff x="9302230" y="7157093"/>
            <a:chExt cx="10522489" cy="194697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AB44BA0-E118-9CA8-0611-3DA3F0F981CA}"/>
                </a:ext>
              </a:extLst>
            </p:cNvPr>
            <p:cNvSpPr txBox="1"/>
            <p:nvPr/>
          </p:nvSpPr>
          <p:spPr>
            <a:xfrm>
              <a:off x="9302230" y="7162532"/>
              <a:ext cx="10522489" cy="189258"/>
            </a:xfrm>
            <a:prstGeom prst="rect">
              <a:avLst/>
            </a:prstGeom>
            <a:noFill/>
          </p:spPr>
          <p:txBody>
            <a:bodyPr wrap="square" tIns="0" rIns="0" bIns="0" rtlCol="0" anchor="ctr">
              <a:spAutoFit/>
            </a:bodyPr>
            <a:lstStyle/>
            <a:p>
              <a:pPr algn="ctr"/>
              <a:r>
                <a:rPr lang="ko-KR" altLang="en-US" sz="1400" dirty="0" err="1">
                  <a:ln w="50800">
                    <a:solidFill>
                      <a:srgbClr val="002060"/>
                    </a:solidFill>
                  </a:ln>
                  <a:solidFill>
                    <a:srgbClr val="FF0000"/>
                  </a:solidFill>
                  <a:latin typeface="a견나루" panose="02020600000000000000" pitchFamily="18" charset="-127"/>
                  <a:ea typeface="a견나루" panose="02020600000000000000" pitchFamily="18" charset="-127"/>
                </a:rPr>
                <a:t>내심바라던암보험</a:t>
              </a:r>
              <a:endParaRPr lang="ko-KR" altLang="en-US" sz="1400" dirty="0">
                <a:ln w="50800">
                  <a:solidFill>
                    <a:srgbClr val="002060"/>
                  </a:solidFill>
                </a:ln>
                <a:solidFill>
                  <a:srgbClr val="FF0000"/>
                </a:solidFill>
                <a:latin typeface="a견나루" panose="02020600000000000000" pitchFamily="18" charset="-127"/>
                <a:ea typeface="a견나루" panose="02020600000000000000" pitchFamily="18" charset="-127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A8ADD3B-02D9-8D7F-639E-A3D017B9B3D1}"/>
                </a:ext>
              </a:extLst>
            </p:cNvPr>
            <p:cNvSpPr txBox="1">
              <a:spLocks/>
            </p:cNvSpPr>
            <p:nvPr/>
          </p:nvSpPr>
          <p:spPr>
            <a:xfrm>
              <a:off x="9575213" y="7157093"/>
              <a:ext cx="10030861" cy="189258"/>
            </a:xfrm>
            <a:prstGeom prst="rect">
              <a:avLst/>
            </a:prstGeom>
            <a:noFill/>
          </p:spPr>
          <p:txBody>
            <a:bodyPr wrap="square" tIns="0" rIns="0" bIns="0" rtlCol="0" anchor="ctr">
              <a:spAutoFit/>
            </a:bodyPr>
            <a:lstStyle/>
            <a:p>
              <a:pPr algn="ctr"/>
              <a:r>
                <a:rPr lang="ko-KR" altLang="en-US" sz="1400" dirty="0" err="1">
                  <a:solidFill>
                    <a:srgbClr val="FFFF00"/>
                  </a:solidFill>
                  <a:latin typeface="a견나루" panose="02020600000000000000" pitchFamily="18" charset="-127"/>
                  <a:ea typeface="a견나루" panose="02020600000000000000" pitchFamily="18" charset="-127"/>
                </a:rPr>
                <a:t>내심바라던암보험</a:t>
              </a:r>
              <a:endParaRPr lang="ko-KR" altLang="en-US" sz="1400" dirty="0">
                <a:solidFill>
                  <a:srgbClr val="FFFF00"/>
                </a:solidFill>
                <a:latin typeface="a견나루" panose="02020600000000000000" pitchFamily="18" charset="-127"/>
                <a:ea typeface="a견나루" panose="02020600000000000000" pitchFamily="18" charset="-127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F85B3F21-78FF-6EDD-D257-F402BF56987D}"/>
              </a:ext>
            </a:extLst>
          </p:cNvPr>
          <p:cNvSpPr txBox="1"/>
          <p:nvPr/>
        </p:nvSpPr>
        <p:spPr>
          <a:xfrm>
            <a:off x="227910" y="7805163"/>
            <a:ext cx="3244012" cy="151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9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▣ </a:t>
            </a:r>
            <a:r>
              <a:rPr lang="en-US" altLang="ko-KR" sz="9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[</a:t>
            </a:r>
            <a:r>
              <a:rPr lang="ko-KR" altLang="en-US" sz="900" b="1" dirty="0" err="1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주계약</a:t>
            </a:r>
            <a:r>
              <a:rPr lang="en-US" altLang="ko-KR" sz="9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] </a:t>
            </a:r>
            <a:r>
              <a:rPr lang="ko-KR" altLang="en-US" sz="900" b="1" dirty="0" err="1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일반암</a:t>
            </a:r>
            <a:r>
              <a:rPr lang="en-US" altLang="ko-KR" sz="9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(</a:t>
            </a:r>
            <a:r>
              <a:rPr lang="ko-KR" altLang="en-US" sz="900" b="1" dirty="0" err="1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소액암제외</a:t>
            </a:r>
            <a:r>
              <a:rPr lang="en-US" altLang="ko-KR" sz="9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)</a:t>
            </a:r>
            <a:r>
              <a:rPr lang="ko-KR" altLang="en-US" sz="900" b="1" dirty="0" err="1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진단비</a:t>
            </a:r>
            <a:r>
              <a:rPr lang="ko-KR" altLang="en-US" sz="9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  </a:t>
            </a:r>
            <a:r>
              <a:rPr lang="en-US" altLang="ko-KR" sz="9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6</a:t>
            </a:r>
            <a:r>
              <a:rPr lang="ko-KR" altLang="en-US" sz="9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천만원</a:t>
            </a:r>
            <a:endParaRPr lang="en-US" altLang="ko-KR" sz="900" b="1" dirty="0"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9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▣ </a:t>
            </a:r>
            <a:r>
              <a:rPr lang="ko-KR" altLang="en-US" sz="9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뇌혈관</a:t>
            </a:r>
            <a:r>
              <a:rPr lang="en-US" altLang="ko-KR" sz="9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/</a:t>
            </a:r>
            <a:r>
              <a:rPr lang="ko-KR" altLang="en-US" sz="900" b="1" dirty="0" err="1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허혈성진단비</a:t>
            </a:r>
            <a:r>
              <a:rPr lang="ko-KR" altLang="en-US" sz="9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 특약 </a:t>
            </a:r>
            <a:r>
              <a:rPr lang="en-US" altLang="ko-KR" sz="9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4</a:t>
            </a:r>
            <a:r>
              <a:rPr lang="ko-KR" altLang="en-US" sz="9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백만원</a:t>
            </a:r>
            <a:endParaRPr lang="en-US" altLang="ko-KR" sz="900" b="1" dirty="0"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9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▣ </a:t>
            </a:r>
            <a:r>
              <a:rPr lang="ko-KR" altLang="en-US" sz="9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뇌혈관</a:t>
            </a:r>
            <a:r>
              <a:rPr lang="en-US" altLang="ko-KR" sz="9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/</a:t>
            </a:r>
            <a:r>
              <a:rPr lang="ko-KR" altLang="en-US" sz="900" b="1" dirty="0" err="1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허혈성진단비</a:t>
            </a:r>
            <a:r>
              <a:rPr lang="en-US" altLang="ko-KR" sz="7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(</a:t>
            </a:r>
            <a:r>
              <a:rPr lang="ko-KR" altLang="en-US" sz="7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체증형</a:t>
            </a:r>
            <a:r>
              <a:rPr lang="en-US" altLang="ko-KR" sz="7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)</a:t>
            </a:r>
            <a:r>
              <a:rPr lang="ko-KR" altLang="en-US" sz="9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특약</a:t>
            </a:r>
            <a:r>
              <a:rPr lang="en-US" altLang="ko-KR" sz="9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 3</a:t>
            </a:r>
            <a:r>
              <a:rPr lang="ko-KR" altLang="en-US" sz="9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백만원</a:t>
            </a:r>
            <a:r>
              <a:rPr lang="en-US" altLang="ko-KR" sz="7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(10</a:t>
            </a:r>
            <a:r>
              <a:rPr lang="ko-KR" altLang="en-US" sz="7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년 후 </a:t>
            </a:r>
            <a:r>
              <a:rPr lang="en-US" altLang="ko-KR" sz="7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6</a:t>
            </a:r>
            <a:r>
              <a:rPr lang="ko-KR" altLang="en-US" sz="7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백만원</a:t>
            </a:r>
            <a:r>
              <a:rPr lang="en-US" altLang="ko-KR" sz="7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ko-KR" sz="9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▣</a:t>
            </a:r>
            <a:r>
              <a:rPr lang="en-US" altLang="ko-KR" sz="9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 2</a:t>
            </a:r>
            <a:r>
              <a:rPr lang="ko-KR" altLang="en-US" sz="900" b="1" dirty="0" err="1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대질환</a:t>
            </a:r>
            <a:r>
              <a:rPr lang="en-US" altLang="ko-KR" sz="7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(</a:t>
            </a:r>
            <a:r>
              <a:rPr lang="ko-KR" altLang="en-US" sz="7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뇌혈관</a:t>
            </a:r>
            <a:r>
              <a:rPr lang="en-US" altLang="ko-KR" sz="7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/</a:t>
            </a:r>
            <a:r>
              <a:rPr lang="ko-KR" altLang="en-US" sz="700" b="1" dirty="0" err="1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허혈성심장질환</a:t>
            </a:r>
            <a:r>
              <a:rPr lang="en-US" altLang="ko-KR" sz="7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)</a:t>
            </a:r>
            <a:r>
              <a:rPr lang="ko-KR" altLang="en-US" sz="9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수술비 특약 </a:t>
            </a:r>
            <a:r>
              <a:rPr lang="en-US" altLang="ko-KR" sz="9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3</a:t>
            </a:r>
            <a:r>
              <a:rPr lang="ko-KR" altLang="en-US" sz="9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백만원</a:t>
            </a:r>
            <a:endParaRPr lang="en-US" altLang="ko-KR" sz="900" b="1" dirty="0"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9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▣ </a:t>
            </a:r>
            <a:r>
              <a:rPr lang="ko-KR" altLang="en-US" sz="900" b="1" dirty="0" err="1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재진단암진단비</a:t>
            </a:r>
            <a:r>
              <a:rPr lang="ko-KR" altLang="en-US" sz="9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 특약 </a:t>
            </a:r>
            <a:r>
              <a:rPr lang="en-US" altLang="ko-KR" sz="9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5</a:t>
            </a:r>
            <a:r>
              <a:rPr lang="ko-KR" altLang="en-US" sz="9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천만원</a:t>
            </a:r>
            <a:endParaRPr lang="en-US" altLang="ko-KR" sz="900" b="1" dirty="0"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9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▣ </a:t>
            </a:r>
            <a:r>
              <a:rPr lang="en-US" altLang="ko-KR" sz="9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2</a:t>
            </a:r>
            <a:r>
              <a:rPr lang="ko-KR" altLang="en-US" sz="900" b="1" dirty="0" err="1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대질병입원중</a:t>
            </a:r>
            <a:r>
              <a:rPr lang="ko-KR" altLang="en-US" sz="9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 </a:t>
            </a:r>
            <a:r>
              <a:rPr lang="ko-KR" altLang="en-US" sz="900" b="1" dirty="0" err="1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특정합병증진단비</a:t>
            </a:r>
            <a:r>
              <a:rPr lang="ko-KR" altLang="en-US" sz="9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 특약 </a:t>
            </a:r>
            <a:r>
              <a:rPr lang="en-US" altLang="ko-KR" sz="9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3</a:t>
            </a:r>
            <a:r>
              <a:rPr lang="ko-KR" altLang="en-US" sz="9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백만원</a:t>
            </a:r>
            <a:endParaRPr lang="en-US" altLang="ko-KR" sz="900" b="1" dirty="0"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  <a:p>
            <a:pPr>
              <a:lnSpc>
                <a:spcPct val="150000"/>
              </a:lnSpc>
            </a:pPr>
            <a:endParaRPr lang="ko-KR" altLang="en-US" sz="900" b="1" dirty="0"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24179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70C6ABC9-874D-76A0-6218-21F76C8D875B}"/>
              </a:ext>
            </a:extLst>
          </p:cNvPr>
          <p:cNvSpPr/>
          <p:nvPr/>
        </p:nvSpPr>
        <p:spPr>
          <a:xfrm>
            <a:off x="932679" y="237197"/>
            <a:ext cx="4983599" cy="398312"/>
          </a:xfrm>
          <a:prstGeom prst="roundRect">
            <a:avLst>
              <a:gd name="adj" fmla="val 50000"/>
            </a:avLst>
          </a:prstGeom>
          <a:solidFill>
            <a:srgbClr val="00187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>
                <a:solidFill>
                  <a:schemeClr val="bg1"/>
                </a:solidFill>
                <a:latin typeface="+mn-ea"/>
              </a:rPr>
              <a:t>경증예외질환</a:t>
            </a:r>
            <a:r>
              <a:rPr lang="ko-KR" altLang="en-US" b="1" dirty="0">
                <a:solidFill>
                  <a:schemeClr val="bg1"/>
                </a:solidFill>
                <a:latin typeface="+mn-ea"/>
              </a:rPr>
              <a:t> 리스트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102F64-31E4-B182-ECE4-889FA00C5BEF}"/>
              </a:ext>
            </a:extLst>
          </p:cNvPr>
          <p:cNvSpPr txBox="1"/>
          <p:nvPr/>
        </p:nvSpPr>
        <p:spPr>
          <a:xfrm>
            <a:off x="923445" y="285009"/>
            <a:ext cx="3171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•</a:t>
            </a:r>
            <a:endParaRPr lang="ko-KR" altLang="en-US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091A52-5592-E90E-397D-9ECD1B0603A0}"/>
              </a:ext>
            </a:extLst>
          </p:cNvPr>
          <p:cNvSpPr txBox="1"/>
          <p:nvPr/>
        </p:nvSpPr>
        <p:spPr>
          <a:xfrm>
            <a:off x="5562759" y="291417"/>
            <a:ext cx="3171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•</a:t>
            </a:r>
            <a:endParaRPr lang="ko-KR" altLang="en-US" sz="1200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9946FDF4-792F-FA96-13D7-0126416651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31504"/>
              </p:ext>
            </p:extLst>
          </p:nvPr>
        </p:nvGraphicFramePr>
        <p:xfrm>
          <a:off x="181539" y="1203562"/>
          <a:ext cx="6505011" cy="82293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8335">
                  <a:extLst>
                    <a:ext uri="{9D8B030D-6E8A-4147-A177-3AD203B41FA5}">
                      <a16:colId xmlns:a16="http://schemas.microsoft.com/office/drawing/2014/main" val="1671706329"/>
                    </a:ext>
                  </a:extLst>
                </a:gridCol>
                <a:gridCol w="724715">
                  <a:extLst>
                    <a:ext uri="{9D8B030D-6E8A-4147-A177-3AD203B41FA5}">
                      <a16:colId xmlns:a16="http://schemas.microsoft.com/office/drawing/2014/main" val="692523470"/>
                    </a:ext>
                  </a:extLst>
                </a:gridCol>
                <a:gridCol w="3414521">
                  <a:extLst>
                    <a:ext uri="{9D8B030D-6E8A-4147-A177-3AD203B41FA5}">
                      <a16:colId xmlns:a16="http://schemas.microsoft.com/office/drawing/2014/main" val="1025545689"/>
                    </a:ext>
                  </a:extLst>
                </a:gridCol>
                <a:gridCol w="721230">
                  <a:extLst>
                    <a:ext uri="{9D8B030D-6E8A-4147-A177-3AD203B41FA5}">
                      <a16:colId xmlns:a16="http://schemas.microsoft.com/office/drawing/2014/main" val="177863199"/>
                    </a:ext>
                  </a:extLst>
                </a:gridCol>
                <a:gridCol w="836210">
                  <a:extLst>
                    <a:ext uri="{9D8B030D-6E8A-4147-A177-3AD203B41FA5}">
                      <a16:colId xmlns:a16="http://schemas.microsoft.com/office/drawing/2014/main" val="2908218942"/>
                    </a:ext>
                  </a:extLst>
                </a:gridCol>
              </a:tblGrid>
              <a:tr h="23772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계통</a:t>
                      </a:r>
                      <a:endParaRPr lang="ko-KR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코드</a:t>
                      </a:r>
                      <a:endParaRPr lang="ko-KR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코드명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50" u="none" strike="noStrike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예외질환 인수기준</a:t>
                      </a:r>
                      <a:endParaRPr lang="ko-KR" altLang="en-US" sz="1050" b="1" i="0" u="none" strike="noStrike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8145303"/>
                  </a:ext>
                </a:extLst>
              </a:tr>
              <a:tr h="23772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경과</a:t>
                      </a:r>
                      <a:endParaRPr lang="ko-KR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입원</a:t>
                      </a:r>
                      <a:endParaRPr lang="ko-KR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612760"/>
                  </a:ext>
                </a:extLst>
              </a:tr>
              <a:tr h="503934">
                <a:tc rowSpan="29">
                  <a:txBody>
                    <a:bodyPr/>
                    <a:lstStyle/>
                    <a:p>
                      <a:pPr algn="ctr" fontAlgn="ctr"/>
                      <a:r>
                        <a:rPr lang="ko-KR" altLang="en-US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소화기계</a:t>
                      </a:r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K59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과민성장증후군</a:t>
                      </a:r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기능성장장애</a:t>
                      </a:r>
                      <a:b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</a:br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단</a:t>
                      </a:r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K59.3 </a:t>
                      </a:r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달리 분류되지 않은 거대결장 제외</a:t>
                      </a:r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 </a:t>
                      </a:r>
                      <a:endParaRPr lang="ko-KR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9302824"/>
                  </a:ext>
                </a:extLst>
              </a:tr>
              <a:tr h="25892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B15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급성 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A</a:t>
                      </a:r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형 간염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6509229"/>
                  </a:ext>
                </a:extLst>
              </a:tr>
              <a:tr h="25892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K85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급성 췌장염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7151038"/>
                  </a:ext>
                </a:extLst>
              </a:tr>
              <a:tr h="25892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K45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기타 </a:t>
                      </a:r>
                      <a:r>
                        <a:rPr lang="ko-KR" altLang="en-US" sz="11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복벽탈장</a:t>
                      </a:r>
                      <a:endParaRPr lang="ko-KR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3739599"/>
                  </a:ext>
                </a:extLst>
              </a:tr>
              <a:tr h="25892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K52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기타 비감염성 위장염 및 결장염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0224108"/>
                  </a:ext>
                </a:extLst>
              </a:tr>
              <a:tr h="25892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K81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담낭염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0527404"/>
                  </a:ext>
                </a:extLst>
              </a:tr>
              <a:tr h="25892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K82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담낭의 기타 질환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230604"/>
                  </a:ext>
                </a:extLst>
              </a:tr>
              <a:tr h="25892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K80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담석증</a:t>
                      </a:r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담낭결석</a:t>
                      </a:r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),</a:t>
                      </a:r>
                      <a:r>
                        <a:rPr lang="ko-KR" altLang="en-US" sz="11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담낭용종</a:t>
                      </a:r>
                      <a:endParaRPr lang="ko-KR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4955213"/>
                  </a:ext>
                </a:extLst>
              </a:tr>
              <a:tr h="25892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D12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대장용종</a:t>
                      </a:r>
                      <a:endParaRPr lang="ko-KR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4747400"/>
                  </a:ext>
                </a:extLst>
              </a:tr>
              <a:tr h="25892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K63.5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대장용종</a:t>
                      </a:r>
                      <a:endParaRPr lang="ko-KR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7055276"/>
                  </a:ext>
                </a:extLst>
              </a:tr>
              <a:tr h="25892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K41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대퇴탈장</a:t>
                      </a:r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대퇴 </a:t>
                      </a:r>
                      <a:r>
                        <a:rPr lang="ko-KR" altLang="en-US" sz="11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헤르니아</a:t>
                      </a:r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endParaRPr lang="ko-KR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485089"/>
                  </a:ext>
                </a:extLst>
              </a:tr>
              <a:tr h="25892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K42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배꼽탈장</a:t>
                      </a:r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제</a:t>
                      </a:r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 </a:t>
                      </a:r>
                      <a:r>
                        <a:rPr lang="ko-KR" altLang="en-US" sz="11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헤르니아</a:t>
                      </a:r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6463207"/>
                  </a:ext>
                </a:extLst>
              </a:tr>
              <a:tr h="25892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K40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사타구니탈장</a:t>
                      </a:r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11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서혜헤르니아</a:t>
                      </a:r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 </a:t>
                      </a:r>
                      <a:endParaRPr lang="ko-KR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6279237"/>
                  </a:ext>
                </a:extLst>
              </a:tr>
              <a:tr h="25892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K27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상세불명 부위의 </a:t>
                      </a:r>
                      <a:r>
                        <a:rPr lang="ko-KR" altLang="en-US" sz="11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소화성</a:t>
                      </a:r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궤양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0164457"/>
                  </a:ext>
                </a:extLst>
              </a:tr>
              <a:tr h="25892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K46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상세불명의 </a:t>
                      </a:r>
                      <a:r>
                        <a:rPr lang="ko-KR" altLang="en-US" sz="11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복벽탈장</a:t>
                      </a:r>
                      <a:endParaRPr lang="ko-KR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3634627"/>
                  </a:ext>
                </a:extLst>
              </a:tr>
              <a:tr h="25892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K20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식도염</a:t>
                      </a:r>
                      <a:endParaRPr lang="ko-KR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2494260"/>
                  </a:ext>
                </a:extLst>
              </a:tr>
              <a:tr h="25892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K26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십이지장궤양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4835423"/>
                  </a:ext>
                </a:extLst>
              </a:tr>
              <a:tr h="25892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k31.7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위 및 십이지장의 폴립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2832605"/>
                  </a:ext>
                </a:extLst>
              </a:tr>
              <a:tr h="25892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K28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위공장궤양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554414"/>
                  </a:ext>
                </a:extLst>
              </a:tr>
              <a:tr h="25892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K25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위궤양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8289414"/>
                  </a:ext>
                </a:extLst>
              </a:tr>
              <a:tr h="25892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K21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위식도역류병</a:t>
                      </a:r>
                      <a:endParaRPr lang="ko-KR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0115036"/>
                  </a:ext>
                </a:extLst>
              </a:tr>
              <a:tr h="25892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K29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위염 및 </a:t>
                      </a:r>
                      <a:r>
                        <a:rPr lang="ko-KR" altLang="en-US" sz="11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십이지장염</a:t>
                      </a:r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*만성 </a:t>
                      </a:r>
                      <a:r>
                        <a:rPr lang="ko-KR" altLang="en-US" sz="11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위축성</a:t>
                      </a:r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위염 제외</a:t>
                      </a:r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endParaRPr lang="ko-KR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866936"/>
                  </a:ext>
                </a:extLst>
              </a:tr>
              <a:tr h="25892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K58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자극성 장증후군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372539"/>
                  </a:ext>
                </a:extLst>
              </a:tr>
              <a:tr h="25892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I84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치핵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7707635"/>
                  </a:ext>
                </a:extLst>
              </a:tr>
              <a:tr h="25892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K64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치핵 및 항문주위 </a:t>
                      </a:r>
                      <a:r>
                        <a:rPr lang="ko-KR" altLang="en-US" sz="11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정맥혈전증</a:t>
                      </a:r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8380595"/>
                  </a:ext>
                </a:extLst>
              </a:tr>
              <a:tr h="25892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K61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항문 및 직장부의 농양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781685"/>
                  </a:ext>
                </a:extLst>
              </a:tr>
              <a:tr h="25892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K60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항문 및 직장부의 </a:t>
                      </a:r>
                      <a:r>
                        <a:rPr lang="ko-KR" altLang="en-US" sz="11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열구</a:t>
                      </a:r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및 </a:t>
                      </a:r>
                      <a:r>
                        <a:rPr lang="ko-KR" altLang="en-US" sz="11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누공</a:t>
                      </a:r>
                      <a:endParaRPr lang="ko-KR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0659050"/>
                  </a:ext>
                </a:extLst>
              </a:tr>
              <a:tr h="25892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K62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항문 및 직장의 기타 질환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5838106"/>
                  </a:ext>
                </a:extLst>
              </a:tr>
              <a:tr h="25892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K44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횡격막탈장</a:t>
                      </a:r>
                      <a:endParaRPr lang="ko-KR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051384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EB8DA1F-3E75-2C6D-0E7B-F04D92F5FF2A}"/>
              </a:ext>
            </a:extLst>
          </p:cNvPr>
          <p:cNvSpPr txBox="1"/>
          <p:nvPr/>
        </p:nvSpPr>
        <p:spPr>
          <a:xfrm>
            <a:off x="244441" y="9543367"/>
            <a:ext cx="6363728" cy="369332"/>
          </a:xfrm>
          <a:prstGeom prst="rect">
            <a:avLst/>
          </a:prstGeom>
          <a:noFill/>
        </p:spPr>
        <p:txBody>
          <a:bodyPr wrap="square" lIns="10800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AIG</a:t>
            </a:r>
            <a:r>
              <a:rPr lang="en-US" altLang="ko-KR" sz="900" b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9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| GA</a:t>
            </a:r>
            <a:r>
              <a:rPr lang="en-US" altLang="ko-KR" sz="900" b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Magazine</a:t>
            </a:r>
            <a:r>
              <a:rPr lang="en-US" altLang="ko-KR" sz="9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</a:t>
            </a:r>
            <a:r>
              <a:rPr lang="ko-KR" altLang="en-US" sz="9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판매자 교육용</a:t>
            </a:r>
            <a:r>
              <a:rPr lang="en-US" altLang="ko-KR" sz="9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_Agency_2501-001 | </a:t>
            </a:r>
            <a:r>
              <a:rPr lang="ko-KR" altLang="en-US" sz="9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사용기한 </a:t>
            </a:r>
            <a:r>
              <a:rPr lang="en-US" altLang="ko-KR" sz="9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r>
              <a:rPr lang="ko-KR" altLang="en-US" sz="9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9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25.01.01~25.01.31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9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본  자료는 모집인 교육용 목적으로 제작된 것으로</a:t>
            </a:r>
            <a:r>
              <a:rPr lang="en-US" altLang="ko-KR" sz="9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9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고객에게 제시</a:t>
            </a:r>
            <a:r>
              <a:rPr lang="en-US" altLang="ko-KR" sz="9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‧</a:t>
            </a:r>
            <a:r>
              <a:rPr lang="ko-KR" altLang="en-US" sz="9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교부의 목적 및 온라인 게시용으로 사용할 수 없습니다</a:t>
            </a:r>
            <a:r>
              <a:rPr lang="en-US" altLang="ko-KR" sz="9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ko-KR" altLang="en-US" sz="900" b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4CE10E9B-2AE9-8EC7-A08A-2DC7C4B63786}"/>
              </a:ext>
            </a:extLst>
          </p:cNvPr>
          <p:cNvSpPr txBox="1"/>
          <p:nvPr/>
        </p:nvSpPr>
        <p:spPr>
          <a:xfrm>
            <a:off x="-119070" y="9432940"/>
            <a:ext cx="71283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750" dirty="0">
                <a:latin typeface="+mn-ea"/>
              </a:rPr>
              <a:t>※ </a:t>
            </a:r>
            <a:r>
              <a:rPr lang="ko-KR" altLang="en-US" sz="750" dirty="0">
                <a:latin typeface="+mn-ea"/>
              </a:rPr>
              <a:t>피보험자의 직종</a:t>
            </a:r>
            <a:r>
              <a:rPr lang="en-US" altLang="ko-KR" sz="750" dirty="0">
                <a:latin typeface="+mn-ea"/>
              </a:rPr>
              <a:t>, </a:t>
            </a:r>
            <a:r>
              <a:rPr lang="ko-KR" altLang="en-US" sz="750" dirty="0">
                <a:latin typeface="+mn-ea"/>
              </a:rPr>
              <a:t>직무</a:t>
            </a:r>
            <a:r>
              <a:rPr lang="en-US" altLang="ko-KR" sz="750" dirty="0">
                <a:latin typeface="+mn-ea"/>
              </a:rPr>
              <a:t>, </a:t>
            </a:r>
            <a:r>
              <a:rPr lang="ko-KR" altLang="en-US" sz="750" dirty="0" err="1">
                <a:latin typeface="+mn-ea"/>
              </a:rPr>
              <a:t>과거상병</a:t>
            </a:r>
            <a:r>
              <a:rPr lang="ko-KR" altLang="en-US" sz="750" dirty="0">
                <a:latin typeface="+mn-ea"/>
              </a:rPr>
              <a:t> 등 기타사항으로 인하여 보험가입금액이 제한되거나 인수가 불가능할 수 있고 </a:t>
            </a:r>
            <a:r>
              <a:rPr lang="ko-KR" altLang="en-US" sz="750" dirty="0" err="1">
                <a:latin typeface="+mn-ea"/>
              </a:rPr>
              <a:t>갱신시</a:t>
            </a:r>
            <a:r>
              <a:rPr lang="ko-KR" altLang="en-US" sz="750" dirty="0">
                <a:latin typeface="+mn-ea"/>
              </a:rPr>
              <a:t> 보험료가 인상 될 수 있습니다</a:t>
            </a:r>
            <a:r>
              <a:rPr lang="en-US" altLang="ko-KR" sz="750" dirty="0">
                <a:latin typeface="+mn-ea"/>
              </a:rPr>
              <a:t>. </a:t>
            </a:r>
            <a:endParaRPr lang="ko-KR" altLang="en-US" sz="750" dirty="0">
              <a:latin typeface="+mn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CEBF3B-FF9F-AD36-76ED-1D39F4FC520C}"/>
              </a:ext>
            </a:extLst>
          </p:cNvPr>
          <p:cNvSpPr txBox="1"/>
          <p:nvPr/>
        </p:nvSpPr>
        <p:spPr>
          <a:xfrm>
            <a:off x="0" y="614360"/>
            <a:ext cx="685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[</a:t>
            </a:r>
            <a:r>
              <a:rPr lang="ko-KR" altLang="en-US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대상상품 </a:t>
            </a:r>
            <a:r>
              <a:rPr lang="en-US" altLang="ko-KR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: </a:t>
            </a:r>
            <a:r>
              <a:rPr lang="ko-KR" altLang="en-US" sz="1000" dirty="0" err="1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올인원</a:t>
            </a:r>
            <a:r>
              <a:rPr lang="en-US" altLang="ko-KR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3N5</a:t>
            </a:r>
            <a:r>
              <a:rPr lang="ko-KR" altLang="en-US" sz="1000" dirty="0">
                <a:solidFill>
                  <a:srgbClr val="0070C0"/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간편</a:t>
            </a:r>
            <a:r>
              <a:rPr lang="ko-KR" altLang="en-US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건강보험</a:t>
            </a:r>
            <a:r>
              <a:rPr lang="en-US" altLang="ko-KR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, </a:t>
            </a:r>
            <a:r>
              <a:rPr lang="ko-KR" altLang="en-US" sz="1000" dirty="0" err="1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내심바라던</a:t>
            </a:r>
            <a:r>
              <a:rPr lang="ko-KR" altLang="en-US" sz="1000" dirty="0" err="1">
                <a:solidFill>
                  <a:srgbClr val="0070C0"/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간편</a:t>
            </a:r>
            <a:r>
              <a:rPr lang="ko-KR" altLang="en-US" sz="1000" dirty="0" err="1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암보험</a:t>
            </a:r>
            <a:r>
              <a:rPr lang="en-US" altLang="ko-KR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, </a:t>
            </a:r>
            <a:r>
              <a:rPr lang="ko-KR" altLang="en-US" sz="1000" dirty="0" err="1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올인원</a:t>
            </a:r>
            <a:r>
              <a:rPr lang="ko-KR" altLang="en-US" sz="1000" dirty="0" err="1">
                <a:solidFill>
                  <a:srgbClr val="0070C0"/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간편</a:t>
            </a:r>
            <a:r>
              <a:rPr lang="ko-KR" altLang="en-US" sz="1000" dirty="0" err="1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암보험</a:t>
            </a:r>
            <a:r>
              <a:rPr lang="en-US" altLang="ko-KR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, </a:t>
            </a:r>
            <a:r>
              <a:rPr lang="ko-KR" altLang="en-US" sz="1000" dirty="0" err="1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올인원</a:t>
            </a:r>
            <a:r>
              <a:rPr lang="ko-KR" altLang="en-US" sz="1000" dirty="0" err="1">
                <a:solidFill>
                  <a:srgbClr val="0070C0"/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간편</a:t>
            </a:r>
            <a:r>
              <a:rPr lang="ko-KR" altLang="en-US" sz="1000" dirty="0" err="1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보험</a:t>
            </a:r>
            <a:r>
              <a:rPr lang="en-US" altLang="ko-KR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Ⅱ]</a:t>
            </a:r>
            <a:endParaRPr lang="ko-KR" altLang="en-US" sz="1000" dirty="0"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DE8C73DC-BA98-0F52-9273-C512EA69B3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539888"/>
              </p:ext>
            </p:extLst>
          </p:nvPr>
        </p:nvGraphicFramePr>
        <p:xfrm>
          <a:off x="226857" y="838753"/>
          <a:ext cx="6479611" cy="3137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79611">
                  <a:extLst>
                    <a:ext uri="{9D8B030D-6E8A-4147-A177-3AD203B41FA5}">
                      <a16:colId xmlns:a16="http://schemas.microsoft.com/office/drawing/2014/main" val="4126773495"/>
                    </a:ext>
                  </a:extLst>
                </a:gridCol>
              </a:tblGrid>
              <a:tr h="156887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※ </a:t>
                      </a:r>
                      <a:r>
                        <a:rPr lang="en-US" altLang="ko-KR" sz="900" u="none" strike="noStrike" dirty="0">
                          <a:solidFill>
                            <a:srgbClr val="FF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3N5</a:t>
                      </a:r>
                      <a:r>
                        <a:rPr lang="ko-KR" altLang="en-US" sz="900" u="none" strike="noStrike" dirty="0">
                          <a:solidFill>
                            <a:srgbClr val="FF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상품의 경우</a:t>
                      </a:r>
                      <a:r>
                        <a:rPr lang="en-US" altLang="ko-KR" sz="900" u="none" strike="noStrike" dirty="0">
                          <a:solidFill>
                            <a:srgbClr val="FF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900" u="none" strike="noStrike" dirty="0" err="1">
                          <a:solidFill>
                            <a:srgbClr val="FF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계약전</a:t>
                      </a:r>
                      <a:r>
                        <a:rPr lang="ko-KR" altLang="en-US" sz="900" u="none" strike="noStrike" dirty="0">
                          <a:solidFill>
                            <a:srgbClr val="FF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ko-KR" altLang="en-US" sz="900" u="none" strike="noStrike" dirty="0" err="1">
                          <a:solidFill>
                            <a:srgbClr val="FF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알릴의무</a:t>
                      </a:r>
                      <a:r>
                        <a:rPr lang="ko-KR" altLang="en-US" sz="900" u="none" strike="noStrike" dirty="0">
                          <a:solidFill>
                            <a:srgbClr val="FF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en-US" altLang="ko-KR" sz="900" u="none" strike="noStrike" dirty="0">
                          <a:solidFill>
                            <a:srgbClr val="FF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900" u="none" strike="noStrike" dirty="0">
                          <a:solidFill>
                            <a:srgbClr val="FF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가지 문항 중 </a:t>
                      </a:r>
                      <a:r>
                        <a:rPr lang="en-US" altLang="ko-KR" sz="900" u="none" strike="noStrike" dirty="0">
                          <a:solidFill>
                            <a:srgbClr val="FF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900" u="none" strike="noStrike" dirty="0">
                          <a:solidFill>
                            <a:srgbClr val="FF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 이상 해당될 경우 </a:t>
                      </a:r>
                      <a:r>
                        <a:rPr lang="ko-KR" altLang="en-US" sz="900" u="none" strike="noStrike" dirty="0" err="1">
                          <a:solidFill>
                            <a:srgbClr val="FF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가입불가하나</a:t>
                      </a:r>
                      <a:r>
                        <a:rPr lang="en-US" altLang="ko-KR" sz="900" u="none" strike="noStrike" dirty="0">
                          <a:solidFill>
                            <a:srgbClr val="FF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900" u="none" strike="noStrike" dirty="0">
                          <a:solidFill>
                            <a:srgbClr val="FF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예외질환에 한해 심의</a:t>
                      </a:r>
                      <a:endParaRPr lang="ko-KR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93229"/>
                  </a:ext>
                </a:extLst>
              </a:tr>
              <a:tr h="156887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dirty="0">
                          <a:solidFill>
                            <a:srgbClr val="FF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단</a:t>
                      </a:r>
                      <a:r>
                        <a:rPr lang="en-US" altLang="ko-KR" sz="900" u="none" strike="noStrike" dirty="0">
                          <a:solidFill>
                            <a:srgbClr val="FF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900" u="none" strike="noStrike" dirty="0">
                          <a:solidFill>
                            <a:srgbClr val="FF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예외질환 外고위험</a:t>
                      </a:r>
                      <a:r>
                        <a:rPr lang="en-US" altLang="ko-KR" sz="900" u="none" strike="noStrike" dirty="0">
                          <a:solidFill>
                            <a:srgbClr val="FF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Risk(</a:t>
                      </a:r>
                      <a:r>
                        <a:rPr lang="ko-KR" altLang="en-US" sz="900" u="none" strike="noStrike" dirty="0">
                          <a:solidFill>
                            <a:srgbClr val="FF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중대질환</a:t>
                      </a:r>
                      <a:r>
                        <a:rPr lang="en-US" altLang="ko-KR" sz="900" u="none" strike="noStrike" dirty="0">
                          <a:solidFill>
                            <a:srgbClr val="FF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900" u="none" strike="noStrike" dirty="0">
                          <a:solidFill>
                            <a:srgbClr val="FF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지급이력다수</a:t>
                      </a:r>
                      <a:r>
                        <a:rPr lang="en-US" altLang="ko-KR" sz="900" u="none" strike="noStrike" dirty="0">
                          <a:solidFill>
                            <a:srgbClr val="FF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</a:t>
                      </a:r>
                      <a:r>
                        <a:rPr lang="ko-KR" altLang="en-US" sz="900" u="none" strike="noStrike" dirty="0">
                          <a:solidFill>
                            <a:srgbClr val="FF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유의고객 등</a:t>
                      </a:r>
                      <a:r>
                        <a:rPr lang="en-US" altLang="ko-KR" sz="900" u="none" strike="noStrike" dirty="0">
                          <a:solidFill>
                            <a:srgbClr val="FF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r>
                        <a:rPr lang="ko-KR" altLang="en-US" sz="900" u="none" strike="noStrike" dirty="0">
                          <a:solidFill>
                            <a:srgbClr val="FF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의 경우 인수제한 또는 관련담보 인수 조정될 수 있음</a:t>
                      </a:r>
                      <a:endParaRPr lang="ko-KR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686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1379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7FDB5C-C05F-CE8F-1BDC-245BE0680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B35BE467-5701-CFDE-814B-7865C2712D28}"/>
              </a:ext>
            </a:extLst>
          </p:cNvPr>
          <p:cNvSpPr/>
          <p:nvPr/>
        </p:nvSpPr>
        <p:spPr>
          <a:xfrm>
            <a:off x="932679" y="237197"/>
            <a:ext cx="4983599" cy="398312"/>
          </a:xfrm>
          <a:prstGeom prst="roundRect">
            <a:avLst>
              <a:gd name="adj" fmla="val 50000"/>
            </a:avLst>
          </a:prstGeom>
          <a:solidFill>
            <a:srgbClr val="00187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>
                <a:solidFill>
                  <a:schemeClr val="bg1"/>
                </a:solidFill>
                <a:latin typeface="+mn-ea"/>
              </a:rPr>
              <a:t>경증예외질환</a:t>
            </a:r>
            <a:r>
              <a:rPr lang="ko-KR" altLang="en-US" b="1" dirty="0">
                <a:solidFill>
                  <a:schemeClr val="bg1"/>
                </a:solidFill>
                <a:latin typeface="+mn-ea"/>
              </a:rPr>
              <a:t> 리스트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FCC9D5-583E-110A-F1A6-BB6728F009FA}"/>
              </a:ext>
            </a:extLst>
          </p:cNvPr>
          <p:cNvSpPr txBox="1"/>
          <p:nvPr/>
        </p:nvSpPr>
        <p:spPr>
          <a:xfrm>
            <a:off x="923445" y="285009"/>
            <a:ext cx="3171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•</a:t>
            </a:r>
            <a:endParaRPr lang="ko-KR" altLang="en-US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E39BB7-074B-0646-B2E5-7B771D5D0698}"/>
              </a:ext>
            </a:extLst>
          </p:cNvPr>
          <p:cNvSpPr txBox="1"/>
          <p:nvPr/>
        </p:nvSpPr>
        <p:spPr>
          <a:xfrm>
            <a:off x="5562759" y="291417"/>
            <a:ext cx="3171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•</a:t>
            </a:r>
            <a:endParaRPr lang="ko-KR" altLang="en-US" sz="1200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7327E4CC-C0D8-38A3-945E-9D9A2561BB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070193"/>
              </p:ext>
            </p:extLst>
          </p:nvPr>
        </p:nvGraphicFramePr>
        <p:xfrm>
          <a:off x="181539" y="1203214"/>
          <a:ext cx="6505011" cy="82043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8335">
                  <a:extLst>
                    <a:ext uri="{9D8B030D-6E8A-4147-A177-3AD203B41FA5}">
                      <a16:colId xmlns:a16="http://schemas.microsoft.com/office/drawing/2014/main" val="1671706329"/>
                    </a:ext>
                  </a:extLst>
                </a:gridCol>
                <a:gridCol w="724715">
                  <a:extLst>
                    <a:ext uri="{9D8B030D-6E8A-4147-A177-3AD203B41FA5}">
                      <a16:colId xmlns:a16="http://schemas.microsoft.com/office/drawing/2014/main" val="692523470"/>
                    </a:ext>
                  </a:extLst>
                </a:gridCol>
                <a:gridCol w="3414521">
                  <a:extLst>
                    <a:ext uri="{9D8B030D-6E8A-4147-A177-3AD203B41FA5}">
                      <a16:colId xmlns:a16="http://schemas.microsoft.com/office/drawing/2014/main" val="1025545689"/>
                    </a:ext>
                  </a:extLst>
                </a:gridCol>
                <a:gridCol w="721230">
                  <a:extLst>
                    <a:ext uri="{9D8B030D-6E8A-4147-A177-3AD203B41FA5}">
                      <a16:colId xmlns:a16="http://schemas.microsoft.com/office/drawing/2014/main" val="177863199"/>
                    </a:ext>
                  </a:extLst>
                </a:gridCol>
                <a:gridCol w="836210">
                  <a:extLst>
                    <a:ext uri="{9D8B030D-6E8A-4147-A177-3AD203B41FA5}">
                      <a16:colId xmlns:a16="http://schemas.microsoft.com/office/drawing/2014/main" val="2908218942"/>
                    </a:ext>
                  </a:extLst>
                </a:gridCol>
              </a:tblGrid>
              <a:tr h="27347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계통</a:t>
                      </a:r>
                      <a:endParaRPr lang="ko-KR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코드</a:t>
                      </a:r>
                      <a:endParaRPr lang="ko-KR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코드명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예외질환 인수기준</a:t>
                      </a:r>
                      <a:endParaRPr lang="ko-KR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8145303"/>
                  </a:ext>
                </a:extLst>
              </a:tr>
              <a:tr h="27347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경과</a:t>
                      </a:r>
                      <a:endParaRPr lang="ko-KR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입원</a:t>
                      </a:r>
                      <a:endParaRPr lang="ko-KR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612760"/>
                  </a:ext>
                </a:extLst>
              </a:tr>
              <a:tr h="27347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순환기계</a:t>
                      </a:r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I83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다리</a:t>
                      </a:r>
                      <a:r>
                        <a:rPr lang="en-US" altLang="ko-K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하지</a:t>
                      </a:r>
                      <a:r>
                        <a:rPr lang="en-US" altLang="ko-K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의 정맥류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0427201"/>
                  </a:ext>
                </a:extLst>
              </a:tr>
              <a:tr h="273478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ko-KR" altLang="en-US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양성질환</a:t>
                      </a:r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D34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갑상선의 양성 </a:t>
                      </a:r>
                      <a:r>
                        <a:rPr lang="ko-KR" altLang="en-US" sz="1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신생물</a:t>
                      </a:r>
                      <a:endParaRPr lang="ko-KR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1319659"/>
                  </a:ext>
                </a:extLst>
              </a:tr>
              <a:tr h="27347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D31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눈 및 부속기의 양성 </a:t>
                      </a:r>
                      <a:r>
                        <a:rPr lang="ko-KR" altLang="en-US" sz="1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신생물</a:t>
                      </a:r>
                      <a:endParaRPr lang="ko-KR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102770"/>
                  </a:ext>
                </a:extLst>
              </a:tr>
              <a:tr h="27347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D17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양성 지방종성 </a:t>
                      </a:r>
                      <a:r>
                        <a:rPr lang="ko-KR" altLang="en-US" sz="1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신생물</a:t>
                      </a:r>
                      <a:endParaRPr lang="ko-KR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5641640"/>
                  </a:ext>
                </a:extLst>
              </a:tr>
              <a:tr h="27347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D24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유방의 양성 </a:t>
                      </a:r>
                      <a:r>
                        <a:rPr lang="ko-KR" altLang="en-US" sz="1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신생물</a:t>
                      </a:r>
                      <a:endParaRPr lang="ko-KR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7552515"/>
                  </a:ext>
                </a:extLst>
              </a:tr>
              <a:tr h="27347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D23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피부의 기타 양성 </a:t>
                      </a:r>
                      <a:r>
                        <a:rPr lang="ko-KR" altLang="en-US" sz="1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신생물</a:t>
                      </a:r>
                      <a:endParaRPr lang="ko-KR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2017266"/>
                  </a:ext>
                </a:extLst>
              </a:tr>
              <a:tr h="273478">
                <a:tc rowSpan="2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호흡기계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J20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급성 기관지염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7968444"/>
                  </a:ext>
                </a:extLst>
              </a:tr>
              <a:tr h="27347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J01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급성 </a:t>
                      </a:r>
                      <a:r>
                        <a:rPr lang="ko-KR" altLang="en-US" sz="1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부비동염</a:t>
                      </a:r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8073200"/>
                  </a:ext>
                </a:extLst>
              </a:tr>
              <a:tr h="27347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J00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급성 </a:t>
                      </a:r>
                      <a:r>
                        <a:rPr lang="ko-KR" altLang="en-US" sz="1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비인두염</a:t>
                      </a:r>
                      <a:r>
                        <a:rPr lang="en-US" altLang="ko-K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감기</a:t>
                      </a:r>
                      <a:r>
                        <a:rPr lang="en-US" altLang="ko-K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endParaRPr lang="ko-KR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5795257"/>
                  </a:ext>
                </a:extLst>
              </a:tr>
              <a:tr h="27347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J21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급성 세기관지염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1061333"/>
                  </a:ext>
                </a:extLst>
              </a:tr>
              <a:tr h="27347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J02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급성 인두염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1562163"/>
                  </a:ext>
                </a:extLst>
              </a:tr>
              <a:tr h="27347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J03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급성 </a:t>
                      </a:r>
                      <a:r>
                        <a:rPr lang="ko-KR" altLang="en-US" sz="1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편도염</a:t>
                      </a:r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1408569"/>
                  </a:ext>
                </a:extLst>
              </a:tr>
              <a:tr h="27347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J04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급성 후두염 및 </a:t>
                      </a:r>
                      <a:r>
                        <a:rPr lang="ko-KR" altLang="en-US" sz="1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기관염</a:t>
                      </a:r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9002595"/>
                  </a:ext>
                </a:extLst>
              </a:tr>
              <a:tr h="27347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J40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급성인지 만성인지 명시되지 않은 기관지염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519518"/>
                  </a:ext>
                </a:extLst>
              </a:tr>
              <a:tr h="27347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J93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기흉</a:t>
                      </a:r>
                      <a:endParaRPr lang="ko-KR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5546161"/>
                  </a:ext>
                </a:extLst>
              </a:tr>
              <a:tr h="27347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J06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다발성 및 상세불명부위의 급성 상기도감염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433938"/>
                  </a:ext>
                </a:extLst>
              </a:tr>
              <a:tr h="27347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J12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달리 분류되지 않은 바이러스폐렴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4868232"/>
                  </a:ext>
                </a:extLst>
              </a:tr>
              <a:tr h="27347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J15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달리 분류되지 않은 세균성 폐렴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2986610"/>
                  </a:ext>
                </a:extLst>
              </a:tr>
              <a:tr h="27347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J32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만성 </a:t>
                      </a:r>
                      <a:r>
                        <a:rPr lang="ko-KR" altLang="en-US" sz="1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부비동염</a:t>
                      </a:r>
                      <a:endParaRPr lang="ko-KR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3247609"/>
                  </a:ext>
                </a:extLst>
              </a:tr>
              <a:tr h="27347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J31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만성 비염</a:t>
                      </a:r>
                      <a:r>
                        <a:rPr lang="en-US" altLang="ko-K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1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비인두염</a:t>
                      </a:r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및 인두염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6673190"/>
                  </a:ext>
                </a:extLst>
              </a:tr>
              <a:tr h="27347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J18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상세불명 병원체의 폐렴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8117598"/>
                  </a:ext>
                </a:extLst>
              </a:tr>
              <a:tr h="27347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J22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상세불명의 급성 하기도 감염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5082386"/>
                  </a:ext>
                </a:extLst>
              </a:tr>
              <a:tr h="27347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J38.1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성대 및 후두의 폴립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0382039"/>
                  </a:ext>
                </a:extLst>
              </a:tr>
              <a:tr h="27347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J33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코의 폴립</a:t>
                      </a:r>
                      <a:r>
                        <a:rPr lang="en-US" altLang="ko-K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1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비용종</a:t>
                      </a:r>
                      <a:r>
                        <a:rPr lang="en-US" altLang="ko-K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 </a:t>
                      </a:r>
                      <a:endParaRPr lang="ko-KR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3308274"/>
                  </a:ext>
                </a:extLst>
              </a:tr>
              <a:tr h="27347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J35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편도 및 </a:t>
                      </a:r>
                      <a:r>
                        <a:rPr lang="ko-KR" altLang="en-US" sz="1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아데노이드의</a:t>
                      </a:r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만성질환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8739865"/>
                  </a:ext>
                </a:extLst>
              </a:tr>
              <a:tr h="27347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J36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편도주위농양</a:t>
                      </a:r>
                      <a:endParaRPr lang="ko-KR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2018956"/>
                  </a:ext>
                </a:extLst>
              </a:tr>
              <a:tr h="27347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J13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폐렴연쇄구균에</a:t>
                      </a:r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의한 폐렴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9620162"/>
                  </a:ext>
                </a:extLst>
              </a:tr>
              <a:tr h="27347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J30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혈관운동성 및 알레르기성비염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994478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FCF20F6-A6E6-A55D-6404-5610E5392824}"/>
              </a:ext>
            </a:extLst>
          </p:cNvPr>
          <p:cNvSpPr txBox="1"/>
          <p:nvPr/>
        </p:nvSpPr>
        <p:spPr>
          <a:xfrm>
            <a:off x="244441" y="9543367"/>
            <a:ext cx="6363728" cy="369332"/>
          </a:xfrm>
          <a:prstGeom prst="rect">
            <a:avLst/>
          </a:prstGeom>
          <a:noFill/>
        </p:spPr>
        <p:txBody>
          <a:bodyPr wrap="square" lIns="10800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AIG</a:t>
            </a:r>
            <a:r>
              <a:rPr lang="en-US" altLang="ko-KR" sz="900" b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9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| GA</a:t>
            </a:r>
            <a:r>
              <a:rPr lang="en-US" altLang="ko-KR" sz="900" b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Magazine</a:t>
            </a:r>
            <a:r>
              <a:rPr lang="en-US" altLang="ko-KR" sz="9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</a:t>
            </a:r>
            <a:r>
              <a:rPr lang="ko-KR" altLang="en-US" sz="9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판매자 교육용</a:t>
            </a:r>
            <a:r>
              <a:rPr lang="en-US" altLang="ko-KR" sz="9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_Agency_2501-001 | </a:t>
            </a:r>
            <a:r>
              <a:rPr lang="ko-KR" altLang="en-US" sz="9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사용기한 </a:t>
            </a:r>
            <a:r>
              <a:rPr lang="en-US" altLang="ko-KR" sz="9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r>
              <a:rPr lang="ko-KR" altLang="en-US" sz="9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9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25.01.01~25.01.31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9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본  자료는 모집인 교육용 목적으로 제작된 것으로</a:t>
            </a:r>
            <a:r>
              <a:rPr lang="en-US" altLang="ko-KR" sz="9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9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고객에게 제시</a:t>
            </a:r>
            <a:r>
              <a:rPr lang="en-US" altLang="ko-KR" sz="9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‧</a:t>
            </a:r>
            <a:r>
              <a:rPr lang="ko-KR" altLang="en-US" sz="9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교부의 목적 및 온라인 게시용으로 사용할 수 없습니다</a:t>
            </a:r>
            <a:r>
              <a:rPr lang="en-US" altLang="ko-KR" sz="9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ko-KR" altLang="en-US" sz="900" b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88A9614F-83E9-4705-5B2E-D356B59AD785}"/>
              </a:ext>
            </a:extLst>
          </p:cNvPr>
          <p:cNvSpPr txBox="1"/>
          <p:nvPr/>
        </p:nvSpPr>
        <p:spPr>
          <a:xfrm>
            <a:off x="-119070" y="9407540"/>
            <a:ext cx="71283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750" dirty="0">
                <a:latin typeface="+mn-ea"/>
              </a:rPr>
              <a:t>※ </a:t>
            </a:r>
            <a:r>
              <a:rPr lang="ko-KR" altLang="en-US" sz="750" dirty="0">
                <a:latin typeface="+mn-ea"/>
              </a:rPr>
              <a:t>피보험자의 직종</a:t>
            </a:r>
            <a:r>
              <a:rPr lang="en-US" altLang="ko-KR" sz="750" dirty="0">
                <a:latin typeface="+mn-ea"/>
              </a:rPr>
              <a:t>, </a:t>
            </a:r>
            <a:r>
              <a:rPr lang="ko-KR" altLang="en-US" sz="750" dirty="0">
                <a:latin typeface="+mn-ea"/>
              </a:rPr>
              <a:t>직무</a:t>
            </a:r>
            <a:r>
              <a:rPr lang="en-US" altLang="ko-KR" sz="750" dirty="0">
                <a:latin typeface="+mn-ea"/>
              </a:rPr>
              <a:t>, </a:t>
            </a:r>
            <a:r>
              <a:rPr lang="ko-KR" altLang="en-US" sz="750" dirty="0" err="1">
                <a:latin typeface="+mn-ea"/>
              </a:rPr>
              <a:t>과거상병</a:t>
            </a:r>
            <a:r>
              <a:rPr lang="ko-KR" altLang="en-US" sz="750" dirty="0">
                <a:latin typeface="+mn-ea"/>
              </a:rPr>
              <a:t> 등 기타사항으로 인하여 보험가입금액이 제한되거나 인수가 불가능할 수 있고 </a:t>
            </a:r>
            <a:r>
              <a:rPr lang="ko-KR" altLang="en-US" sz="750" dirty="0" err="1">
                <a:latin typeface="+mn-ea"/>
              </a:rPr>
              <a:t>갱신시</a:t>
            </a:r>
            <a:r>
              <a:rPr lang="ko-KR" altLang="en-US" sz="750" dirty="0">
                <a:latin typeface="+mn-ea"/>
              </a:rPr>
              <a:t> 보험료가 인상 될 수 있습니다</a:t>
            </a:r>
            <a:r>
              <a:rPr lang="en-US" altLang="ko-KR" sz="750" dirty="0">
                <a:latin typeface="+mn-ea"/>
              </a:rPr>
              <a:t>. </a:t>
            </a:r>
            <a:endParaRPr lang="ko-KR" altLang="en-US" sz="750" dirty="0">
              <a:latin typeface="+mn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CF65E4-4BD7-B8F4-97FE-CA9BE52A7775}"/>
              </a:ext>
            </a:extLst>
          </p:cNvPr>
          <p:cNvSpPr txBox="1"/>
          <p:nvPr/>
        </p:nvSpPr>
        <p:spPr>
          <a:xfrm>
            <a:off x="0" y="614360"/>
            <a:ext cx="685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[</a:t>
            </a:r>
            <a:r>
              <a:rPr lang="ko-KR" altLang="en-US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대상상품 </a:t>
            </a:r>
            <a:r>
              <a:rPr lang="en-US" altLang="ko-KR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: </a:t>
            </a:r>
            <a:r>
              <a:rPr lang="ko-KR" altLang="en-US" sz="1000" dirty="0" err="1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올인원</a:t>
            </a:r>
            <a:r>
              <a:rPr lang="en-US" altLang="ko-KR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3N5</a:t>
            </a:r>
            <a:r>
              <a:rPr lang="ko-KR" altLang="en-US" sz="1000" dirty="0">
                <a:solidFill>
                  <a:srgbClr val="0070C0"/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간편</a:t>
            </a:r>
            <a:r>
              <a:rPr lang="ko-KR" altLang="en-US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건강보험</a:t>
            </a:r>
            <a:r>
              <a:rPr lang="en-US" altLang="ko-KR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, </a:t>
            </a:r>
            <a:r>
              <a:rPr lang="ko-KR" altLang="en-US" sz="1000" dirty="0" err="1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내심바라던</a:t>
            </a:r>
            <a:r>
              <a:rPr lang="ko-KR" altLang="en-US" sz="1000" dirty="0" err="1">
                <a:solidFill>
                  <a:srgbClr val="0070C0"/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간편</a:t>
            </a:r>
            <a:r>
              <a:rPr lang="ko-KR" altLang="en-US" sz="1000" dirty="0" err="1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암보험</a:t>
            </a:r>
            <a:r>
              <a:rPr lang="en-US" altLang="ko-KR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, </a:t>
            </a:r>
            <a:r>
              <a:rPr lang="ko-KR" altLang="en-US" sz="1000" dirty="0" err="1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올인원</a:t>
            </a:r>
            <a:r>
              <a:rPr lang="ko-KR" altLang="en-US" sz="1000" dirty="0" err="1">
                <a:solidFill>
                  <a:srgbClr val="0070C0"/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간편</a:t>
            </a:r>
            <a:r>
              <a:rPr lang="ko-KR" altLang="en-US" sz="1000" dirty="0" err="1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암보험</a:t>
            </a:r>
            <a:r>
              <a:rPr lang="en-US" altLang="ko-KR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, </a:t>
            </a:r>
            <a:r>
              <a:rPr lang="ko-KR" altLang="en-US" sz="1000" dirty="0" err="1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올인원</a:t>
            </a:r>
            <a:r>
              <a:rPr lang="ko-KR" altLang="en-US" sz="1000" dirty="0" err="1">
                <a:solidFill>
                  <a:srgbClr val="0070C0"/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간편</a:t>
            </a:r>
            <a:r>
              <a:rPr lang="ko-KR" altLang="en-US" sz="1000" dirty="0" err="1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보험</a:t>
            </a:r>
            <a:r>
              <a:rPr lang="en-US" altLang="ko-KR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Ⅱ]</a:t>
            </a:r>
            <a:endParaRPr lang="ko-KR" altLang="en-US" sz="1000" dirty="0"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7F59588F-3180-794D-8067-F09786C343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614959"/>
              </p:ext>
            </p:extLst>
          </p:nvPr>
        </p:nvGraphicFramePr>
        <p:xfrm>
          <a:off x="226857" y="838753"/>
          <a:ext cx="6479611" cy="3137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79611">
                  <a:extLst>
                    <a:ext uri="{9D8B030D-6E8A-4147-A177-3AD203B41FA5}">
                      <a16:colId xmlns:a16="http://schemas.microsoft.com/office/drawing/2014/main" val="4126773495"/>
                    </a:ext>
                  </a:extLst>
                </a:gridCol>
              </a:tblGrid>
              <a:tr h="156887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※ </a:t>
                      </a:r>
                      <a:r>
                        <a:rPr lang="en-US" altLang="ko-KR" sz="900" u="none" strike="noStrike" dirty="0">
                          <a:solidFill>
                            <a:srgbClr val="FF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3N5</a:t>
                      </a:r>
                      <a:r>
                        <a:rPr lang="ko-KR" altLang="en-US" sz="900" u="none" strike="noStrike" dirty="0">
                          <a:solidFill>
                            <a:srgbClr val="FF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상품의 경우</a:t>
                      </a:r>
                      <a:r>
                        <a:rPr lang="en-US" altLang="ko-KR" sz="900" u="none" strike="noStrike" dirty="0">
                          <a:solidFill>
                            <a:srgbClr val="FF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900" u="none" strike="noStrike" dirty="0" err="1">
                          <a:solidFill>
                            <a:srgbClr val="FF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계약전</a:t>
                      </a:r>
                      <a:r>
                        <a:rPr lang="ko-KR" altLang="en-US" sz="900" u="none" strike="noStrike" dirty="0">
                          <a:solidFill>
                            <a:srgbClr val="FF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ko-KR" altLang="en-US" sz="900" u="none" strike="noStrike" dirty="0" err="1">
                          <a:solidFill>
                            <a:srgbClr val="FF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알릴의무</a:t>
                      </a:r>
                      <a:r>
                        <a:rPr lang="ko-KR" altLang="en-US" sz="900" u="none" strike="noStrike" dirty="0">
                          <a:solidFill>
                            <a:srgbClr val="FF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en-US" altLang="ko-KR" sz="900" u="none" strike="noStrike" dirty="0">
                          <a:solidFill>
                            <a:srgbClr val="FF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900" u="none" strike="noStrike" dirty="0">
                          <a:solidFill>
                            <a:srgbClr val="FF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가지 문항 중 </a:t>
                      </a:r>
                      <a:r>
                        <a:rPr lang="en-US" altLang="ko-KR" sz="900" u="none" strike="noStrike" dirty="0">
                          <a:solidFill>
                            <a:srgbClr val="FF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900" u="none" strike="noStrike" dirty="0">
                          <a:solidFill>
                            <a:srgbClr val="FF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 이상 해당될 경우 </a:t>
                      </a:r>
                      <a:r>
                        <a:rPr lang="ko-KR" altLang="en-US" sz="900" u="none" strike="noStrike" dirty="0" err="1">
                          <a:solidFill>
                            <a:srgbClr val="FF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가입불가하나</a:t>
                      </a:r>
                      <a:r>
                        <a:rPr lang="en-US" altLang="ko-KR" sz="900" u="none" strike="noStrike" dirty="0">
                          <a:solidFill>
                            <a:srgbClr val="FF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900" u="none" strike="noStrike" dirty="0">
                          <a:solidFill>
                            <a:srgbClr val="FF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예외질환에 한해 심의</a:t>
                      </a:r>
                      <a:endParaRPr lang="ko-KR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93229"/>
                  </a:ext>
                </a:extLst>
              </a:tr>
              <a:tr h="156887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dirty="0">
                          <a:solidFill>
                            <a:srgbClr val="FF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단</a:t>
                      </a:r>
                      <a:r>
                        <a:rPr lang="en-US" altLang="ko-KR" sz="900" u="none" strike="noStrike" dirty="0">
                          <a:solidFill>
                            <a:srgbClr val="FF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900" u="none" strike="noStrike" dirty="0">
                          <a:solidFill>
                            <a:srgbClr val="FF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예외질환 外고위험</a:t>
                      </a:r>
                      <a:r>
                        <a:rPr lang="en-US" altLang="ko-KR" sz="900" u="none" strike="noStrike" dirty="0">
                          <a:solidFill>
                            <a:srgbClr val="FF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Risk(</a:t>
                      </a:r>
                      <a:r>
                        <a:rPr lang="ko-KR" altLang="en-US" sz="900" u="none" strike="noStrike" dirty="0">
                          <a:solidFill>
                            <a:srgbClr val="FF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중대질환</a:t>
                      </a:r>
                      <a:r>
                        <a:rPr lang="en-US" altLang="ko-KR" sz="900" u="none" strike="noStrike" dirty="0">
                          <a:solidFill>
                            <a:srgbClr val="FF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900" u="none" strike="noStrike" dirty="0">
                          <a:solidFill>
                            <a:srgbClr val="FF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지급이력다수</a:t>
                      </a:r>
                      <a:r>
                        <a:rPr lang="en-US" altLang="ko-KR" sz="900" u="none" strike="noStrike" dirty="0">
                          <a:solidFill>
                            <a:srgbClr val="FF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</a:t>
                      </a:r>
                      <a:r>
                        <a:rPr lang="ko-KR" altLang="en-US" sz="900" u="none" strike="noStrike" dirty="0">
                          <a:solidFill>
                            <a:srgbClr val="FF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유의고객 등</a:t>
                      </a:r>
                      <a:r>
                        <a:rPr lang="en-US" altLang="ko-KR" sz="900" u="none" strike="noStrike" dirty="0">
                          <a:solidFill>
                            <a:srgbClr val="FF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r>
                        <a:rPr lang="ko-KR" altLang="en-US" sz="900" u="none" strike="noStrike" dirty="0">
                          <a:solidFill>
                            <a:srgbClr val="FF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의 경우 인수제한 또는 관련담보 인수 조정될 수 있음</a:t>
                      </a:r>
                      <a:endParaRPr lang="ko-KR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686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1192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8724B-17ED-82AC-1B2B-EC5E9D1CC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925CDDAB-EDB8-3996-B95C-56C77E224B6D}"/>
              </a:ext>
            </a:extLst>
          </p:cNvPr>
          <p:cNvSpPr/>
          <p:nvPr/>
        </p:nvSpPr>
        <p:spPr>
          <a:xfrm>
            <a:off x="542125" y="343051"/>
            <a:ext cx="5801535" cy="572470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781C16-BC91-F5F1-B155-2D559E7F410D}"/>
              </a:ext>
            </a:extLst>
          </p:cNvPr>
          <p:cNvSpPr txBox="1"/>
          <p:nvPr/>
        </p:nvSpPr>
        <p:spPr>
          <a:xfrm>
            <a:off x="3091541" y="1210715"/>
            <a:ext cx="37877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[</a:t>
            </a:r>
            <a:r>
              <a:rPr lang="ko-KR" altLang="en-US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가입나이</a:t>
            </a:r>
            <a:r>
              <a:rPr lang="en-US" altLang="ko-KR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: 20~75</a:t>
            </a:r>
            <a:r>
              <a:rPr lang="ko-KR" altLang="en-US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세</a:t>
            </a:r>
            <a:r>
              <a:rPr lang="en-US" altLang="ko-KR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 / </a:t>
            </a:r>
            <a:r>
              <a:rPr lang="ko-KR" altLang="en-US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최소보험료</a:t>
            </a:r>
            <a:r>
              <a:rPr lang="en-US" altLang="ko-KR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: 1.5</a:t>
            </a:r>
            <a:r>
              <a:rPr lang="ko-KR" altLang="en-US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만원</a:t>
            </a:r>
            <a:r>
              <a:rPr lang="en-US" altLang="ko-KR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]</a:t>
            </a:r>
            <a:endParaRPr lang="ko-KR" altLang="en-US" sz="1000" dirty="0"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673D0D-685B-D6AA-BCED-8295B554367C}"/>
              </a:ext>
            </a:extLst>
          </p:cNvPr>
          <p:cNvSpPr txBox="1"/>
          <p:nvPr/>
        </p:nvSpPr>
        <p:spPr>
          <a:xfrm>
            <a:off x="177801" y="380155"/>
            <a:ext cx="6505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bg1"/>
                </a:solidFill>
                <a:latin typeface="SB 어그로 Bold" panose="02020603020101020101" pitchFamily="18" charset="-127"/>
                <a:ea typeface="SB 어그로 Bold" panose="02020603020101020101" pitchFamily="18" charset="-127"/>
              </a:rPr>
              <a:t>AIG</a:t>
            </a:r>
            <a:r>
              <a:rPr lang="ko-KR" altLang="en-US" sz="3200" dirty="0" err="1">
                <a:solidFill>
                  <a:schemeClr val="bg1"/>
                </a:solidFill>
                <a:latin typeface="SB 어그로 Bold" panose="02020603020101020101" pitchFamily="18" charset="-127"/>
                <a:ea typeface="SB 어그로 Bold" panose="02020603020101020101" pitchFamily="18" charset="-127"/>
              </a:rPr>
              <a:t>올인원</a:t>
            </a:r>
            <a:r>
              <a:rPr lang="en-US" altLang="ko-KR" sz="3200" dirty="0">
                <a:solidFill>
                  <a:schemeClr val="bg1"/>
                </a:solidFill>
                <a:latin typeface="SB 어그로 Bold" panose="02020603020101020101" pitchFamily="18" charset="-127"/>
                <a:ea typeface="SB 어그로 Bold" panose="02020603020101020101" pitchFamily="18" charset="-127"/>
              </a:rPr>
              <a:t>3N5</a:t>
            </a:r>
            <a:r>
              <a:rPr lang="ko-KR" altLang="en-US" sz="3200" dirty="0">
                <a:solidFill>
                  <a:schemeClr val="bg1"/>
                </a:solidFill>
                <a:latin typeface="SB 어그로 Bold" panose="02020603020101020101" pitchFamily="18" charset="-127"/>
                <a:ea typeface="SB 어그로 Bold" panose="02020603020101020101" pitchFamily="18" charset="-127"/>
              </a:rPr>
              <a:t>간편건강보험</a:t>
            </a: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808D27E2-DE50-E8DE-6C75-F4894B9EF14E}"/>
              </a:ext>
            </a:extLst>
          </p:cNvPr>
          <p:cNvSpPr/>
          <p:nvPr/>
        </p:nvSpPr>
        <p:spPr>
          <a:xfrm>
            <a:off x="68540" y="59531"/>
            <a:ext cx="724416" cy="22172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/>
              <a:t>신상품</a:t>
            </a:r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ED20533A-43B2-0A21-4195-EE1A5CB611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321063"/>
              </p:ext>
            </p:extLst>
          </p:nvPr>
        </p:nvGraphicFramePr>
        <p:xfrm>
          <a:off x="52600" y="2444841"/>
          <a:ext cx="6738724" cy="2356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5363">
                  <a:extLst>
                    <a:ext uri="{9D8B030D-6E8A-4147-A177-3AD203B41FA5}">
                      <a16:colId xmlns:a16="http://schemas.microsoft.com/office/drawing/2014/main" val="1426048737"/>
                    </a:ext>
                  </a:extLst>
                </a:gridCol>
                <a:gridCol w="673999">
                  <a:extLst>
                    <a:ext uri="{9D8B030D-6E8A-4147-A177-3AD203B41FA5}">
                      <a16:colId xmlns:a16="http://schemas.microsoft.com/office/drawing/2014/main" val="3960635746"/>
                    </a:ext>
                  </a:extLst>
                </a:gridCol>
                <a:gridCol w="2697851">
                  <a:extLst>
                    <a:ext uri="{9D8B030D-6E8A-4147-A177-3AD203B41FA5}">
                      <a16:colId xmlns:a16="http://schemas.microsoft.com/office/drawing/2014/main" val="3644243604"/>
                    </a:ext>
                  </a:extLst>
                </a:gridCol>
                <a:gridCol w="671511">
                  <a:extLst>
                    <a:ext uri="{9D8B030D-6E8A-4147-A177-3AD203B41FA5}">
                      <a16:colId xmlns:a16="http://schemas.microsoft.com/office/drawing/2014/main" val="469013825"/>
                    </a:ext>
                  </a:extLst>
                </a:gridCol>
              </a:tblGrid>
              <a:tr h="41773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 err="1">
                          <a:solidFill>
                            <a:schemeClr val="bg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담보명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1F274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>
                          <a:solidFill>
                            <a:schemeClr val="bg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가입</a:t>
                      </a:r>
                      <a:endParaRPr lang="en-US" altLang="ko-KR" sz="1200" b="0" dirty="0">
                        <a:solidFill>
                          <a:schemeClr val="bg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1200" b="0" dirty="0">
                          <a:solidFill>
                            <a:schemeClr val="bg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금액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1F274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 err="1">
                          <a:solidFill>
                            <a:schemeClr val="bg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담보명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1F274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>
                          <a:solidFill>
                            <a:schemeClr val="bg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가입</a:t>
                      </a:r>
                      <a:endParaRPr lang="en-US" altLang="ko-KR" sz="1200" b="0" dirty="0">
                        <a:solidFill>
                          <a:schemeClr val="bg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1200" b="0" dirty="0">
                          <a:solidFill>
                            <a:schemeClr val="bg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금액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1F27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019149"/>
                  </a:ext>
                </a:extLst>
              </a:tr>
              <a:tr h="455716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ko-KR" sz="12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 </a:t>
                      </a:r>
                      <a:r>
                        <a:rPr lang="ko-KR" altLang="en-US" sz="120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일반암</a:t>
                      </a:r>
                      <a:r>
                        <a:rPr lang="en-US" altLang="ko-KR" sz="12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120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소액암제외</a:t>
                      </a:r>
                      <a:r>
                        <a:rPr lang="en-US" altLang="ko-KR" sz="12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r>
                        <a:rPr lang="ko-KR" altLang="en-US" sz="120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진단비특약</a:t>
                      </a:r>
                      <a:endParaRPr lang="en-US" altLang="ko-KR" sz="12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en-US" altLang="ko-KR" sz="12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</a:t>
                      </a:r>
                      <a:r>
                        <a:rPr lang="ko-KR" alt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질병사망특약</a:t>
                      </a:r>
                      <a:endParaRPr lang="en-US" altLang="ko-KR" sz="12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003570"/>
                  </a:ext>
                </a:extLst>
              </a:tr>
              <a:tr h="455716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ko-KR" sz="12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 </a:t>
                      </a:r>
                      <a:r>
                        <a:rPr lang="ko-KR" altLang="en-US" sz="120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소액암진단비특약</a:t>
                      </a:r>
                      <a:endParaRPr lang="en-US" altLang="ko-KR" sz="12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백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ko-KR" sz="12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 </a:t>
                      </a:r>
                      <a:r>
                        <a:rPr lang="ko-KR" alt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질병입원일당</a:t>
                      </a:r>
                      <a:r>
                        <a:rPr lang="en-US" altLang="ko-KR" sz="10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(4</a:t>
                      </a:r>
                      <a:r>
                        <a:rPr lang="ko-KR" altLang="en-US" sz="100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일이상</a:t>
                      </a:r>
                      <a:r>
                        <a:rPr lang="ko-KR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en-US" altLang="ko-KR" sz="10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180</a:t>
                      </a:r>
                      <a:r>
                        <a:rPr lang="ko-KR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일한도</a:t>
                      </a:r>
                      <a:r>
                        <a:rPr lang="en-US" altLang="ko-KR" sz="10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r>
                        <a:rPr lang="ko-KR" alt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특약</a:t>
                      </a:r>
                      <a:endParaRPr lang="en-US" altLang="ko-KR" sz="12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475771"/>
                  </a:ext>
                </a:extLst>
              </a:tr>
              <a:tr h="49369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 </a:t>
                      </a:r>
                      <a:r>
                        <a:rPr lang="ko-KR" altLang="en-US" sz="120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유사암진단비특약</a:t>
                      </a:r>
                      <a:endParaRPr lang="en-US" altLang="ko-KR" sz="12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6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백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ko-KR" sz="12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 </a:t>
                      </a:r>
                      <a:r>
                        <a:rPr lang="ko-KR" alt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중환자실 </a:t>
                      </a:r>
                      <a:r>
                        <a:rPr lang="ko-KR" altLang="en-US" sz="120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질병입원일당특약</a:t>
                      </a:r>
                      <a:endParaRPr lang="en-US" altLang="ko-KR" sz="120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algn="l" fontAlgn="b"/>
                      <a:r>
                        <a:rPr lang="en-US" altLang="ko-KR" sz="10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 (1</a:t>
                      </a:r>
                      <a:r>
                        <a:rPr lang="ko-KR" altLang="en-US" sz="100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일이상</a:t>
                      </a:r>
                      <a:r>
                        <a:rPr lang="ko-KR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en-US" altLang="ko-KR" sz="10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180</a:t>
                      </a:r>
                      <a:r>
                        <a:rPr lang="ko-KR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일한도</a:t>
                      </a:r>
                      <a:r>
                        <a:rPr lang="en-US" altLang="ko-KR" sz="10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endParaRPr lang="en-US" altLang="ko-KR" sz="12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565217"/>
                  </a:ext>
                </a:extLst>
              </a:tr>
              <a:tr h="49369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 </a:t>
                      </a:r>
                      <a:r>
                        <a:rPr lang="ko-KR" altLang="en-US" sz="120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중증갑상선암진단비특약</a:t>
                      </a:r>
                      <a:endParaRPr lang="en-US" altLang="ko-KR" sz="12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ko-KR" sz="12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 </a:t>
                      </a:r>
                      <a:r>
                        <a:rPr lang="ko-KR" alt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상급종합병원 </a:t>
                      </a:r>
                      <a:r>
                        <a:rPr lang="ko-KR" altLang="en-US" sz="120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질병입원일당특약</a:t>
                      </a:r>
                      <a:endParaRPr lang="en-US" altLang="ko-KR" sz="120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algn="l" fontAlgn="b"/>
                      <a:r>
                        <a:rPr lang="en-US" altLang="ko-KR" sz="10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 (1</a:t>
                      </a:r>
                      <a:r>
                        <a:rPr lang="ko-KR" altLang="en-US" sz="100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일이상</a:t>
                      </a:r>
                      <a:r>
                        <a:rPr lang="ko-KR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en-US" altLang="ko-KR" sz="10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180</a:t>
                      </a:r>
                      <a:r>
                        <a:rPr lang="ko-KR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일한도</a:t>
                      </a:r>
                      <a:r>
                        <a:rPr lang="en-US" altLang="ko-KR" sz="10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endParaRPr lang="en-US" altLang="ko-KR" sz="12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74125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3C19C3-ADD7-DB9B-73C3-4B43C1900859}"/>
              </a:ext>
            </a:extLst>
          </p:cNvPr>
          <p:cNvSpPr txBox="1"/>
          <p:nvPr/>
        </p:nvSpPr>
        <p:spPr>
          <a:xfrm>
            <a:off x="657225" y="2155051"/>
            <a:ext cx="62220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[</a:t>
            </a:r>
            <a:r>
              <a:rPr lang="ko-KR" altLang="en-US" sz="12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기준</a:t>
            </a:r>
            <a:r>
              <a:rPr lang="en-US" altLang="ko-KR" sz="12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: </a:t>
            </a:r>
            <a:r>
              <a:rPr lang="ko-KR" altLang="en-US" sz="12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기본계약 상해사망</a:t>
            </a:r>
            <a:r>
              <a:rPr lang="en-US" altLang="ko-KR" sz="12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-2</a:t>
            </a:r>
            <a:r>
              <a:rPr lang="ko-KR" altLang="en-US" sz="12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천만원</a:t>
            </a:r>
            <a:r>
              <a:rPr lang="en-US" altLang="ko-KR" sz="12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, 10</a:t>
            </a:r>
            <a:r>
              <a:rPr lang="ko-KR" altLang="en-US" sz="1200" dirty="0" err="1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년갱신</a:t>
            </a:r>
            <a:r>
              <a:rPr lang="en-US" altLang="ko-KR" sz="12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, </a:t>
            </a:r>
            <a:r>
              <a:rPr lang="ko-KR" altLang="en-US" sz="12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상해급수 </a:t>
            </a:r>
            <a:r>
              <a:rPr lang="en-US" altLang="ko-KR" sz="12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1</a:t>
            </a:r>
            <a:r>
              <a:rPr lang="ko-KR" altLang="en-US" sz="12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급</a:t>
            </a:r>
            <a:r>
              <a:rPr lang="en-US" altLang="ko-KR" sz="12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, </a:t>
            </a:r>
            <a:r>
              <a:rPr lang="ko-KR" altLang="en-US" sz="12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최소보험료 </a:t>
            </a:r>
            <a:r>
              <a:rPr lang="en-US" altLang="ko-KR" sz="12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1.5</a:t>
            </a:r>
            <a:r>
              <a:rPr lang="ko-KR" altLang="en-US" sz="12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만원</a:t>
            </a:r>
            <a:r>
              <a:rPr lang="en-US" altLang="ko-KR" sz="12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, </a:t>
            </a:r>
            <a:r>
              <a:rPr lang="ko-KR" altLang="en-US" sz="12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단위</a:t>
            </a:r>
            <a:r>
              <a:rPr lang="en-US" altLang="ko-KR" sz="12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: </a:t>
            </a:r>
            <a:r>
              <a:rPr lang="ko-KR" altLang="en-US" sz="12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만원</a:t>
            </a:r>
            <a:r>
              <a:rPr lang="en-US" altLang="ko-KR" sz="12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]</a:t>
            </a:r>
            <a:endParaRPr lang="ko-KR" altLang="en-US" sz="1200" dirty="0"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8667F8-4090-EDD8-6490-A55B57BA26F3}"/>
              </a:ext>
            </a:extLst>
          </p:cNvPr>
          <p:cNvSpPr txBox="1"/>
          <p:nvPr/>
        </p:nvSpPr>
        <p:spPr>
          <a:xfrm>
            <a:off x="1870710" y="1598373"/>
            <a:ext cx="3117215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latin typeface="ONE 모바일고딕 Title" panose="00000500000000000000" pitchFamily="2" charset="-127"/>
                <a:ea typeface="ONE 모바일고딕 Title" panose="00000500000000000000" pitchFamily="2" charset="-127"/>
              </a:rPr>
              <a:t>암진단비 가입 추천플랜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774F5C-6AEF-E258-63CD-81FAD39F43A0}"/>
              </a:ext>
            </a:extLst>
          </p:cNvPr>
          <p:cNvSpPr txBox="1"/>
          <p:nvPr/>
        </p:nvSpPr>
        <p:spPr>
          <a:xfrm>
            <a:off x="4889487" y="1832032"/>
            <a:ext cx="1098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[</a:t>
            </a:r>
            <a:r>
              <a:rPr lang="ko-KR" altLang="en-US" sz="9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해당특약 가입시</a:t>
            </a:r>
            <a:r>
              <a:rPr lang="en-US" altLang="ko-KR" sz="9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]</a:t>
            </a:r>
            <a:endParaRPr lang="ko-KR" altLang="en-US" sz="900" dirty="0"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</p:txBody>
      </p:sp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A5D51434-0762-751F-B011-FF1A74F237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145770"/>
              </p:ext>
            </p:extLst>
          </p:nvPr>
        </p:nvGraphicFramePr>
        <p:xfrm>
          <a:off x="82549" y="4933236"/>
          <a:ext cx="3317874" cy="1216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093">
                  <a:extLst>
                    <a:ext uri="{9D8B030D-6E8A-4147-A177-3AD203B41FA5}">
                      <a16:colId xmlns:a16="http://schemas.microsoft.com/office/drawing/2014/main" val="3918012871"/>
                    </a:ext>
                  </a:extLst>
                </a:gridCol>
                <a:gridCol w="1065069">
                  <a:extLst>
                    <a:ext uri="{9D8B030D-6E8A-4147-A177-3AD203B41FA5}">
                      <a16:colId xmlns:a16="http://schemas.microsoft.com/office/drawing/2014/main" val="2677485481"/>
                    </a:ext>
                  </a:extLst>
                </a:gridCol>
                <a:gridCol w="863856">
                  <a:extLst>
                    <a:ext uri="{9D8B030D-6E8A-4147-A177-3AD203B41FA5}">
                      <a16:colId xmlns:a16="http://schemas.microsoft.com/office/drawing/2014/main" val="493272210"/>
                    </a:ext>
                  </a:extLst>
                </a:gridCol>
                <a:gridCol w="863856">
                  <a:extLst>
                    <a:ext uri="{9D8B030D-6E8A-4147-A177-3AD203B41FA5}">
                      <a16:colId xmlns:a16="http://schemas.microsoft.com/office/drawing/2014/main" val="3114222057"/>
                    </a:ext>
                  </a:extLst>
                </a:gridCol>
              </a:tblGrid>
              <a:tr h="304201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구분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40</a:t>
                      </a:r>
                      <a:r>
                        <a:rPr lang="ko-KR" altLang="en-US" sz="110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50</a:t>
                      </a:r>
                      <a:r>
                        <a:rPr lang="ko-KR" altLang="en-US" sz="110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3350693"/>
                  </a:ext>
                </a:extLst>
              </a:tr>
              <a:tr h="304201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남자</a:t>
                      </a:r>
                    </a:p>
                  </a:txBody>
                  <a:tcPr anchor="ctr">
                    <a:lnR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315</a:t>
                      </a:r>
                      <a:r>
                        <a:rPr lang="ko-KR" altLang="en-US" sz="105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간편고지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5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37,855</a:t>
                      </a:r>
                      <a:r>
                        <a:rPr lang="ko-KR" altLang="en-US" sz="105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원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5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80,456</a:t>
                      </a:r>
                      <a:r>
                        <a:rPr lang="ko-KR" altLang="en-US" sz="105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원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142735"/>
                  </a:ext>
                </a:extLst>
              </a:tr>
              <a:tr h="304201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R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325</a:t>
                      </a:r>
                      <a:r>
                        <a:rPr lang="ko-KR" altLang="en-US" sz="105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간편고지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5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31,920</a:t>
                      </a:r>
                      <a:r>
                        <a:rPr lang="ko-KR" altLang="en-US" sz="105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원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5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69,774</a:t>
                      </a:r>
                      <a:r>
                        <a:rPr lang="ko-KR" altLang="en-US" sz="105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원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434988"/>
                  </a:ext>
                </a:extLst>
              </a:tr>
              <a:tr h="304201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R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355</a:t>
                      </a:r>
                      <a:r>
                        <a:rPr lang="ko-KR" altLang="en-US" sz="105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간편고지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5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25,041</a:t>
                      </a:r>
                      <a:r>
                        <a:rPr lang="ko-KR" altLang="en-US" sz="105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원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5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53,397</a:t>
                      </a:r>
                      <a:r>
                        <a:rPr lang="ko-KR" altLang="en-US" sz="105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원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081944"/>
                  </a:ext>
                </a:extLst>
              </a:tr>
            </a:tbl>
          </a:graphicData>
        </a:graphic>
      </p:graphicFrame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50C867AC-019B-0BD9-5315-F61B14BB79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839906"/>
              </p:ext>
            </p:extLst>
          </p:nvPr>
        </p:nvGraphicFramePr>
        <p:xfrm>
          <a:off x="3457576" y="4941110"/>
          <a:ext cx="3317874" cy="1216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150">
                  <a:extLst>
                    <a:ext uri="{9D8B030D-6E8A-4147-A177-3AD203B41FA5}">
                      <a16:colId xmlns:a16="http://schemas.microsoft.com/office/drawing/2014/main" val="3918012871"/>
                    </a:ext>
                  </a:extLst>
                </a:gridCol>
                <a:gridCol w="1049584">
                  <a:extLst>
                    <a:ext uri="{9D8B030D-6E8A-4147-A177-3AD203B41FA5}">
                      <a16:colId xmlns:a16="http://schemas.microsoft.com/office/drawing/2014/main" val="2677485481"/>
                    </a:ext>
                  </a:extLst>
                </a:gridCol>
                <a:gridCol w="871570">
                  <a:extLst>
                    <a:ext uri="{9D8B030D-6E8A-4147-A177-3AD203B41FA5}">
                      <a16:colId xmlns:a16="http://schemas.microsoft.com/office/drawing/2014/main" val="493272210"/>
                    </a:ext>
                  </a:extLst>
                </a:gridCol>
                <a:gridCol w="871570">
                  <a:extLst>
                    <a:ext uri="{9D8B030D-6E8A-4147-A177-3AD203B41FA5}">
                      <a16:colId xmlns:a16="http://schemas.microsoft.com/office/drawing/2014/main" val="3114222057"/>
                    </a:ext>
                  </a:extLst>
                </a:gridCol>
              </a:tblGrid>
              <a:tr h="304201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구분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40</a:t>
                      </a:r>
                      <a:r>
                        <a:rPr lang="ko-KR" altLang="en-US" sz="110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50</a:t>
                      </a:r>
                      <a:r>
                        <a:rPr lang="ko-KR" altLang="en-US" sz="110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3350693"/>
                  </a:ext>
                </a:extLst>
              </a:tr>
              <a:tr h="304201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여자</a:t>
                      </a:r>
                    </a:p>
                  </a:txBody>
                  <a:tcPr anchor="ctr">
                    <a:lnR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315</a:t>
                      </a:r>
                      <a:r>
                        <a:rPr lang="ko-KR" altLang="en-US" sz="110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간편고지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5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50,839</a:t>
                      </a:r>
                      <a:r>
                        <a:rPr lang="ko-KR" altLang="en-US" sz="105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원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5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66,293</a:t>
                      </a:r>
                      <a:r>
                        <a:rPr lang="ko-KR" altLang="en-US" sz="105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원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142735"/>
                  </a:ext>
                </a:extLst>
              </a:tr>
              <a:tr h="304201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R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325</a:t>
                      </a:r>
                      <a:r>
                        <a:rPr lang="ko-KR" altLang="en-US" sz="110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간편고지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5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42,324</a:t>
                      </a:r>
                      <a:r>
                        <a:rPr lang="ko-KR" altLang="en-US" sz="105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원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5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56,720</a:t>
                      </a:r>
                      <a:r>
                        <a:rPr lang="ko-KR" altLang="en-US" sz="105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원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434988"/>
                  </a:ext>
                </a:extLst>
              </a:tr>
              <a:tr h="304201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R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355</a:t>
                      </a:r>
                      <a:r>
                        <a:rPr lang="ko-KR" altLang="en-US" sz="110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간편고지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5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33,671</a:t>
                      </a:r>
                      <a:r>
                        <a:rPr lang="ko-KR" altLang="en-US" sz="105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원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5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43,097</a:t>
                      </a:r>
                      <a:r>
                        <a:rPr lang="ko-KR" altLang="en-US" sz="105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원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081944"/>
                  </a:ext>
                </a:extLst>
              </a:tr>
            </a:tbl>
          </a:graphicData>
        </a:graphic>
      </p:graphicFrame>
      <p:graphicFrame>
        <p:nvGraphicFramePr>
          <p:cNvPr id="15" name="표 14">
            <a:extLst>
              <a:ext uri="{FF2B5EF4-FFF2-40B4-BE49-F238E27FC236}">
                <a16:creationId xmlns:a16="http://schemas.microsoft.com/office/drawing/2014/main" id="{6B0C171C-BDAD-AE0B-0425-DA9195DE2B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013299"/>
              </p:ext>
            </p:extLst>
          </p:nvPr>
        </p:nvGraphicFramePr>
        <p:xfrm>
          <a:off x="82549" y="7687231"/>
          <a:ext cx="6692900" cy="1639649"/>
        </p:xfrm>
        <a:graphic>
          <a:graphicData uri="http://schemas.openxmlformats.org/drawingml/2006/table">
            <a:tbl>
              <a:tblPr/>
              <a:tblGrid>
                <a:gridCol w="1921989">
                  <a:extLst>
                    <a:ext uri="{9D8B030D-6E8A-4147-A177-3AD203B41FA5}">
                      <a16:colId xmlns:a16="http://schemas.microsoft.com/office/drawing/2014/main" val="3735818243"/>
                    </a:ext>
                  </a:extLst>
                </a:gridCol>
                <a:gridCol w="1921989">
                  <a:extLst>
                    <a:ext uri="{9D8B030D-6E8A-4147-A177-3AD203B41FA5}">
                      <a16:colId xmlns:a16="http://schemas.microsoft.com/office/drawing/2014/main" val="2710748393"/>
                    </a:ext>
                  </a:extLst>
                </a:gridCol>
                <a:gridCol w="1424461">
                  <a:extLst>
                    <a:ext uri="{9D8B030D-6E8A-4147-A177-3AD203B41FA5}">
                      <a16:colId xmlns:a16="http://schemas.microsoft.com/office/drawing/2014/main" val="197848505"/>
                    </a:ext>
                  </a:extLst>
                </a:gridCol>
                <a:gridCol w="1424461">
                  <a:extLst>
                    <a:ext uri="{9D8B030D-6E8A-4147-A177-3AD203B41FA5}">
                      <a16:colId xmlns:a16="http://schemas.microsoft.com/office/drawing/2014/main" val="2403412767"/>
                    </a:ext>
                  </a:extLst>
                </a:gridCol>
              </a:tblGrid>
              <a:tr h="207375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5000"/>
                        </a:lnSpc>
                      </a:pPr>
                      <a:r>
                        <a:rPr lang="ko-KR" altLang="en-US" sz="1200" b="1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구분</a:t>
                      </a:r>
                    </a:p>
                  </a:txBody>
                  <a:tcPr marL="68580" marR="68580" anchor="ctr">
                    <a:lnL>
                      <a:noFill/>
                    </a:lnL>
                    <a:lnR w="7112" cap="flat" cmpd="sng" algn="ctr">
                      <a:solidFill>
                        <a:srgbClr val="002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002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2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5000"/>
                        </a:lnSpc>
                      </a:pPr>
                      <a:r>
                        <a:rPr lang="ko-KR" altLang="en-US" sz="1200" b="1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지급금액</a:t>
                      </a:r>
                    </a:p>
                  </a:txBody>
                  <a:tcPr marL="68580" marR="68580" anchor="ctr">
                    <a:lnL w="7112" cap="flat" cmpd="sng" algn="ctr">
                      <a:solidFill>
                        <a:srgbClr val="002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2385" cap="flat" cmpd="sng" algn="ctr">
                      <a:solidFill>
                        <a:srgbClr val="002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2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279103"/>
                  </a:ext>
                </a:extLst>
              </a:tr>
              <a:tr h="2073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5000"/>
                        </a:lnSpc>
                      </a:pPr>
                      <a:r>
                        <a:rPr lang="ko-KR" altLang="en-US" sz="1200" b="1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최초계약</a:t>
                      </a:r>
                    </a:p>
                  </a:txBody>
                  <a:tcPr marL="68580" marR="68580" anchor="ctr">
                    <a:lnL w="7112" cap="flat" cmpd="sng" algn="ctr">
                      <a:solidFill>
                        <a:srgbClr val="002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2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2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2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5000"/>
                        </a:lnSpc>
                      </a:pPr>
                      <a:r>
                        <a:rPr lang="ko-KR" altLang="en-US" sz="1200" b="1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갱신계약</a:t>
                      </a:r>
                    </a:p>
                  </a:txBody>
                  <a:tcPr marL="68580" marR="68580" anchor="ctr">
                    <a:lnL w="7112" cap="flat" cmpd="sng" algn="ctr">
                      <a:solidFill>
                        <a:srgbClr val="002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2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2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865323"/>
                  </a:ext>
                </a:extLst>
              </a:tr>
              <a:tr h="2073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5000"/>
                        </a:lnSpc>
                      </a:pPr>
                      <a:r>
                        <a:rPr lang="ko-KR" altLang="en-US" sz="1200" b="1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계약일 후 </a:t>
                      </a:r>
                      <a:r>
                        <a:rPr lang="en-US" altLang="ko-KR" sz="1200" b="1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1200" b="1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년 미만</a:t>
                      </a:r>
                    </a:p>
                  </a:txBody>
                  <a:tcPr marL="68580" marR="68580" anchor="ctr">
                    <a:lnL w="7112" cap="flat" cmpd="sng" algn="ctr">
                      <a:solidFill>
                        <a:srgbClr val="002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2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2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2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5000"/>
                        </a:lnSpc>
                      </a:pPr>
                      <a:r>
                        <a:rPr lang="ko-KR" altLang="en-US" sz="1200" b="1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계약일 후 </a:t>
                      </a:r>
                      <a:r>
                        <a:rPr lang="en-US" altLang="ko-KR" sz="1200" b="1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1200" b="1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년 이상</a:t>
                      </a:r>
                    </a:p>
                  </a:txBody>
                  <a:tcPr marL="68580" marR="68580" anchor="ctr">
                    <a:lnL w="7112" cap="flat" cmpd="sng" algn="ctr">
                      <a:solidFill>
                        <a:srgbClr val="002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2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2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2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436778"/>
                  </a:ext>
                </a:extLst>
              </a:tr>
              <a:tr h="72620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5000"/>
                        </a:lnSpc>
                      </a:pPr>
                      <a:r>
                        <a:rPr lang="ko-KR" altLang="en-US" sz="1200" kern="0" spc="-100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중증갑상선암</a:t>
                      </a:r>
                      <a:r>
                        <a:rPr lang="ko-KR" altLang="en-US" sz="1200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ko-KR" altLang="en-US" sz="1200" kern="0" spc="-100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진단비</a:t>
                      </a:r>
                      <a:endParaRPr lang="ko-KR" altLang="en-US" sz="1200" kern="0" spc="-100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25000"/>
                        </a:lnSpc>
                      </a:pPr>
                      <a:r>
                        <a:rPr lang="en-US" altLang="ko-KR" sz="1200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1200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최초 </a:t>
                      </a:r>
                      <a:r>
                        <a:rPr lang="en-US" altLang="ko-KR" sz="1200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1200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회 지급</a:t>
                      </a:r>
                      <a:r>
                        <a:rPr lang="en-US" altLang="ko-KR" sz="1200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endParaRPr lang="ko-KR" altLang="en-US" sz="1200" kern="0" spc="-100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 w="7112" cap="flat" cmpd="sng" algn="ctr">
                      <a:solidFill>
                        <a:srgbClr val="002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2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2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5000"/>
                        </a:lnSpc>
                      </a:pPr>
                      <a:r>
                        <a:rPr lang="ko-KR" altLang="en-US" sz="1200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이 특별약관 보험가입금액의 </a:t>
                      </a:r>
                      <a:endParaRPr lang="en-US" altLang="ko-KR" sz="1200" kern="0" spc="-100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25000"/>
                        </a:lnSpc>
                      </a:pPr>
                      <a:r>
                        <a:rPr lang="en-US" altLang="ko-KR" sz="1200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50% </a:t>
                      </a:r>
                      <a:r>
                        <a:rPr lang="ko-KR" altLang="en-US" sz="1200" kern="0" spc="-100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해당액</a:t>
                      </a:r>
                      <a:endParaRPr lang="ko-KR" altLang="en-US" sz="1200" kern="0" spc="-100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68580" marR="68580" anchor="ctr">
                    <a:lnL w="7112" cap="flat" cmpd="sng" algn="ctr">
                      <a:solidFill>
                        <a:srgbClr val="002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2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2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2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5000"/>
                        </a:lnSpc>
                      </a:pPr>
                      <a:r>
                        <a:rPr lang="ko-KR" altLang="en-US" sz="1200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이 특별약관 보험가입금액의</a:t>
                      </a:r>
                    </a:p>
                    <a:p>
                      <a:pPr marL="0" marR="0" indent="0" algn="ctr" fontAlgn="base" latinLnBrk="0">
                        <a:lnSpc>
                          <a:spcPct val="125000"/>
                        </a:lnSpc>
                      </a:pPr>
                      <a:r>
                        <a:rPr lang="en-US" altLang="ko-KR" sz="1200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100% </a:t>
                      </a:r>
                      <a:r>
                        <a:rPr lang="ko-KR" altLang="en-US" sz="1200" kern="0" spc="-100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해당액</a:t>
                      </a:r>
                      <a:endParaRPr lang="ko-KR" altLang="en-US" sz="1200" kern="0" spc="-100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68580" marR="68580" anchor="ctr">
                    <a:lnL w="7112" cap="flat" cmpd="sng" algn="ctr">
                      <a:solidFill>
                        <a:srgbClr val="002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2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2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691074"/>
                  </a:ext>
                </a:extLst>
              </a:tr>
            </a:tbl>
          </a:graphicData>
        </a:graphic>
      </p:graphicFrame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CE466070-CA2C-0255-C764-BD11A941A0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445617"/>
              </p:ext>
            </p:extLst>
          </p:nvPr>
        </p:nvGraphicFramePr>
        <p:xfrm>
          <a:off x="82549" y="6766522"/>
          <a:ext cx="6692901" cy="803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3898">
                  <a:extLst>
                    <a:ext uri="{9D8B030D-6E8A-4147-A177-3AD203B41FA5}">
                      <a16:colId xmlns:a16="http://schemas.microsoft.com/office/drawing/2014/main" val="4259446633"/>
                    </a:ext>
                  </a:extLst>
                </a:gridCol>
                <a:gridCol w="4759003">
                  <a:extLst>
                    <a:ext uri="{9D8B030D-6E8A-4147-A177-3AD203B41FA5}">
                      <a16:colId xmlns:a16="http://schemas.microsoft.com/office/drawing/2014/main" val="2277689158"/>
                    </a:ext>
                  </a:extLst>
                </a:gridCol>
              </a:tblGrid>
              <a:tr h="401726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“</a:t>
                      </a:r>
                      <a:r>
                        <a:rPr lang="ko-KR" altLang="en-US" sz="1400" dirty="0" err="1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중증갑상선암</a:t>
                      </a:r>
                      <a:r>
                        <a:rPr lang="en-US" altLang="ko-KR" sz="140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”</a:t>
                      </a:r>
                      <a:r>
                        <a:rPr lang="ko-KR" altLang="en-US" sz="140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이란</a:t>
                      </a:r>
                      <a:r>
                        <a:rPr lang="en-US" altLang="ko-KR" sz="140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?</a:t>
                      </a:r>
                      <a:endParaRPr lang="ko-KR" altLang="en-US" sz="140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kern="1200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갑상선 </a:t>
                      </a:r>
                      <a:r>
                        <a:rPr lang="ko-KR" altLang="en-US" sz="1200" b="1" kern="1200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수질암</a:t>
                      </a:r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(Medullary Thyroid Cancer)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733070"/>
                  </a:ext>
                </a:extLst>
              </a:tr>
              <a:tr h="401726">
                <a:tc vMerge="1"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kern="1200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갑상선 역형성암</a:t>
                      </a: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(</a:t>
                      </a:r>
                      <a:r>
                        <a:rPr lang="ko-KR" altLang="en-US" sz="1200" kern="1200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미분화암</a:t>
                      </a: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, Anaplastic Thyroid Cancer)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351688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AEEA7C3D-A07E-B5AA-81CD-451B9C5E53E1}"/>
              </a:ext>
            </a:extLst>
          </p:cNvPr>
          <p:cNvSpPr txBox="1"/>
          <p:nvPr/>
        </p:nvSpPr>
        <p:spPr>
          <a:xfrm>
            <a:off x="-190500" y="6405950"/>
            <a:ext cx="7305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▶ </a:t>
            </a:r>
            <a:r>
              <a:rPr lang="ko-KR" altLang="en-US" sz="1600" dirty="0" err="1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중증갑상선암진단비</a:t>
            </a:r>
            <a:r>
              <a:rPr lang="en-US" altLang="ko-KR" sz="16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◀</a:t>
            </a:r>
            <a:endParaRPr lang="ko-KR" altLang="en-US" sz="1600" dirty="0"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</p:txBody>
      </p:sp>
      <p:sp>
        <p:nvSpPr>
          <p:cNvPr id="18" name="TextBox 4">
            <a:extLst>
              <a:ext uri="{FF2B5EF4-FFF2-40B4-BE49-F238E27FC236}">
                <a16:creationId xmlns:a16="http://schemas.microsoft.com/office/drawing/2014/main" id="{60EF816C-FBD0-4F68-CA6B-AD8DFCF79A5F}"/>
              </a:ext>
            </a:extLst>
          </p:cNvPr>
          <p:cNvSpPr txBox="1"/>
          <p:nvPr/>
        </p:nvSpPr>
        <p:spPr>
          <a:xfrm>
            <a:off x="-119070" y="9388490"/>
            <a:ext cx="71283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750" dirty="0">
                <a:latin typeface="+mn-ea"/>
              </a:rPr>
              <a:t>※ </a:t>
            </a:r>
            <a:r>
              <a:rPr lang="ko-KR" altLang="en-US" sz="750" dirty="0">
                <a:latin typeface="+mn-ea"/>
              </a:rPr>
              <a:t>피보험자의 직종</a:t>
            </a:r>
            <a:r>
              <a:rPr lang="en-US" altLang="ko-KR" sz="750" dirty="0">
                <a:latin typeface="+mn-ea"/>
              </a:rPr>
              <a:t>, </a:t>
            </a:r>
            <a:r>
              <a:rPr lang="ko-KR" altLang="en-US" sz="750" dirty="0">
                <a:latin typeface="+mn-ea"/>
              </a:rPr>
              <a:t>직무</a:t>
            </a:r>
            <a:r>
              <a:rPr lang="en-US" altLang="ko-KR" sz="750" dirty="0">
                <a:latin typeface="+mn-ea"/>
              </a:rPr>
              <a:t>, </a:t>
            </a:r>
            <a:r>
              <a:rPr lang="ko-KR" altLang="en-US" sz="750" dirty="0" err="1">
                <a:latin typeface="+mn-ea"/>
              </a:rPr>
              <a:t>과거상병</a:t>
            </a:r>
            <a:r>
              <a:rPr lang="ko-KR" altLang="en-US" sz="750" dirty="0">
                <a:latin typeface="+mn-ea"/>
              </a:rPr>
              <a:t> 등 기타사항으로 인하여 보험가입금액이 제한되거나 인수가 불가능할 수 있고 </a:t>
            </a:r>
            <a:r>
              <a:rPr lang="ko-KR" altLang="en-US" sz="750" dirty="0" err="1">
                <a:latin typeface="+mn-ea"/>
              </a:rPr>
              <a:t>갱신시</a:t>
            </a:r>
            <a:r>
              <a:rPr lang="ko-KR" altLang="en-US" sz="750" dirty="0">
                <a:latin typeface="+mn-ea"/>
              </a:rPr>
              <a:t> 보험료가 인상 될 수 있습니다</a:t>
            </a:r>
            <a:r>
              <a:rPr lang="en-US" altLang="ko-KR" sz="750" dirty="0">
                <a:latin typeface="+mn-ea"/>
              </a:rPr>
              <a:t>. </a:t>
            </a:r>
            <a:endParaRPr lang="ko-KR" altLang="en-US" sz="75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83967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AFB00737-E242-A16E-9A15-D794A2877836}"/>
              </a:ext>
            </a:extLst>
          </p:cNvPr>
          <p:cNvSpPr/>
          <p:nvPr/>
        </p:nvSpPr>
        <p:spPr>
          <a:xfrm>
            <a:off x="542125" y="343051"/>
            <a:ext cx="5801535" cy="572470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51B855-14DA-D4CD-085E-B9287E38D741}"/>
              </a:ext>
            </a:extLst>
          </p:cNvPr>
          <p:cNvSpPr txBox="1"/>
          <p:nvPr/>
        </p:nvSpPr>
        <p:spPr>
          <a:xfrm>
            <a:off x="3091541" y="1210715"/>
            <a:ext cx="37877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[</a:t>
            </a:r>
            <a:r>
              <a:rPr lang="ko-KR" altLang="en-US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가입나이</a:t>
            </a:r>
            <a:r>
              <a:rPr lang="en-US" altLang="ko-KR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: 20~75</a:t>
            </a:r>
            <a:r>
              <a:rPr lang="ko-KR" altLang="en-US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세</a:t>
            </a:r>
            <a:r>
              <a:rPr lang="en-US" altLang="ko-KR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 / </a:t>
            </a:r>
            <a:r>
              <a:rPr lang="ko-KR" altLang="en-US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최소보험료</a:t>
            </a:r>
            <a:r>
              <a:rPr lang="en-US" altLang="ko-KR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: 1.5</a:t>
            </a:r>
            <a:r>
              <a:rPr lang="ko-KR" altLang="en-US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만원</a:t>
            </a:r>
            <a:r>
              <a:rPr lang="en-US" altLang="ko-KR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]</a:t>
            </a:r>
            <a:endParaRPr lang="ko-KR" altLang="en-US" sz="1000" dirty="0"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D759BA-123E-C1A0-9537-7D9FB17F12C8}"/>
              </a:ext>
            </a:extLst>
          </p:cNvPr>
          <p:cNvSpPr txBox="1"/>
          <p:nvPr/>
        </p:nvSpPr>
        <p:spPr>
          <a:xfrm>
            <a:off x="177801" y="380155"/>
            <a:ext cx="6505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bg1"/>
                </a:solidFill>
                <a:latin typeface="SB 어그로 Bold" panose="02020603020101020101" pitchFamily="18" charset="-127"/>
                <a:ea typeface="SB 어그로 Bold" panose="02020603020101020101" pitchFamily="18" charset="-127"/>
              </a:rPr>
              <a:t>AIG</a:t>
            </a:r>
            <a:r>
              <a:rPr lang="ko-KR" altLang="en-US" sz="3200" dirty="0" err="1">
                <a:solidFill>
                  <a:schemeClr val="bg1"/>
                </a:solidFill>
                <a:latin typeface="SB 어그로 Bold" panose="02020603020101020101" pitchFamily="18" charset="-127"/>
                <a:ea typeface="SB 어그로 Bold" panose="02020603020101020101" pitchFamily="18" charset="-127"/>
              </a:rPr>
              <a:t>올인원</a:t>
            </a:r>
            <a:r>
              <a:rPr lang="en-US" altLang="ko-KR" sz="3200" dirty="0">
                <a:solidFill>
                  <a:schemeClr val="bg1"/>
                </a:solidFill>
                <a:latin typeface="SB 어그로 Bold" panose="02020603020101020101" pitchFamily="18" charset="-127"/>
                <a:ea typeface="SB 어그로 Bold" panose="02020603020101020101" pitchFamily="18" charset="-127"/>
              </a:rPr>
              <a:t>3N5</a:t>
            </a:r>
            <a:r>
              <a:rPr lang="ko-KR" altLang="en-US" sz="3200" dirty="0">
                <a:solidFill>
                  <a:schemeClr val="bg1"/>
                </a:solidFill>
                <a:latin typeface="SB 어그로 Bold" panose="02020603020101020101" pitchFamily="18" charset="-127"/>
                <a:ea typeface="SB 어그로 Bold" panose="02020603020101020101" pitchFamily="18" charset="-127"/>
              </a:rPr>
              <a:t>간편건강보험</a:t>
            </a: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326C09AD-FB4F-ABB0-BE98-6213E800B56B}"/>
              </a:ext>
            </a:extLst>
          </p:cNvPr>
          <p:cNvSpPr/>
          <p:nvPr/>
        </p:nvSpPr>
        <p:spPr>
          <a:xfrm>
            <a:off x="68540" y="59531"/>
            <a:ext cx="724416" cy="22172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/>
              <a:t>신상품</a:t>
            </a:r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986CE521-9424-4889-C39E-1D3E6CFFB3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489297"/>
              </p:ext>
            </p:extLst>
          </p:nvPr>
        </p:nvGraphicFramePr>
        <p:xfrm>
          <a:off x="82550" y="2428956"/>
          <a:ext cx="6692900" cy="2356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5890">
                  <a:extLst>
                    <a:ext uri="{9D8B030D-6E8A-4147-A177-3AD203B41FA5}">
                      <a16:colId xmlns:a16="http://schemas.microsoft.com/office/drawing/2014/main" val="1426048737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3960635746"/>
                    </a:ext>
                  </a:extLst>
                </a:gridCol>
                <a:gridCol w="2674620">
                  <a:extLst>
                    <a:ext uri="{9D8B030D-6E8A-4147-A177-3AD203B41FA5}">
                      <a16:colId xmlns:a16="http://schemas.microsoft.com/office/drawing/2014/main" val="3644243604"/>
                    </a:ext>
                  </a:extLst>
                </a:gridCol>
                <a:gridCol w="671830">
                  <a:extLst>
                    <a:ext uri="{9D8B030D-6E8A-4147-A177-3AD203B41FA5}">
                      <a16:colId xmlns:a16="http://schemas.microsoft.com/office/drawing/2014/main" val="469013825"/>
                    </a:ext>
                  </a:extLst>
                </a:gridCol>
              </a:tblGrid>
              <a:tr h="41773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 err="1">
                          <a:solidFill>
                            <a:schemeClr val="bg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담보명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1F274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>
                          <a:solidFill>
                            <a:schemeClr val="bg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가입</a:t>
                      </a:r>
                      <a:endParaRPr lang="en-US" altLang="ko-KR" sz="1200" b="0" dirty="0">
                        <a:solidFill>
                          <a:schemeClr val="bg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1200" b="0" dirty="0">
                          <a:solidFill>
                            <a:schemeClr val="bg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금액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1F274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 err="1">
                          <a:solidFill>
                            <a:schemeClr val="bg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담보명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1F274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>
                          <a:solidFill>
                            <a:schemeClr val="bg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가입</a:t>
                      </a:r>
                      <a:endParaRPr lang="en-US" altLang="ko-KR" sz="1200" b="0" dirty="0">
                        <a:solidFill>
                          <a:schemeClr val="bg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1200" b="0" dirty="0">
                          <a:solidFill>
                            <a:schemeClr val="bg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금액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1F27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019149"/>
                  </a:ext>
                </a:extLst>
              </a:tr>
              <a:tr h="455716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ko-KR" sz="12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 </a:t>
                      </a:r>
                      <a:r>
                        <a:rPr lang="ko-KR" alt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질병입원일당</a:t>
                      </a:r>
                      <a:r>
                        <a:rPr lang="en-US" altLang="ko-KR" sz="10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(4</a:t>
                      </a:r>
                      <a:r>
                        <a:rPr lang="ko-KR" altLang="en-US" sz="100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일이상</a:t>
                      </a:r>
                      <a:r>
                        <a:rPr lang="ko-KR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en-US" altLang="ko-KR" sz="10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30</a:t>
                      </a:r>
                      <a:r>
                        <a:rPr lang="ko-KR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일한도</a:t>
                      </a:r>
                      <a:r>
                        <a:rPr lang="en-US" altLang="ko-KR" sz="10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r>
                        <a:rPr lang="ko-KR" alt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특약</a:t>
                      </a:r>
                      <a:endParaRPr lang="en-US" altLang="ko-KR" sz="12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ko-KR" sz="12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 </a:t>
                      </a:r>
                      <a:r>
                        <a:rPr lang="ko-KR" alt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상해입원일당</a:t>
                      </a:r>
                      <a:r>
                        <a:rPr lang="en-US" altLang="ko-KR" sz="10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(4</a:t>
                      </a:r>
                      <a:r>
                        <a:rPr lang="ko-KR" altLang="en-US" sz="100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일이상</a:t>
                      </a:r>
                      <a:r>
                        <a:rPr lang="ko-KR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en-US" altLang="ko-KR" sz="10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30</a:t>
                      </a:r>
                      <a:r>
                        <a:rPr lang="ko-KR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일한도</a:t>
                      </a:r>
                      <a:r>
                        <a:rPr lang="en-US" altLang="ko-KR" sz="10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r>
                        <a:rPr lang="ko-KR" alt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특약</a:t>
                      </a:r>
                      <a:endParaRPr lang="en-US" altLang="ko-KR" sz="12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003570"/>
                  </a:ext>
                </a:extLst>
              </a:tr>
              <a:tr h="455716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ko-KR" sz="12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 </a:t>
                      </a:r>
                      <a:r>
                        <a:rPr lang="ko-KR" alt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질병입원일당</a:t>
                      </a:r>
                      <a:r>
                        <a:rPr lang="en-US" altLang="ko-KR" sz="10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(4</a:t>
                      </a:r>
                      <a:r>
                        <a:rPr lang="ko-KR" altLang="en-US" sz="100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일이상</a:t>
                      </a:r>
                      <a:r>
                        <a:rPr lang="ko-KR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en-US" altLang="ko-KR" sz="10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180</a:t>
                      </a:r>
                      <a:r>
                        <a:rPr lang="ko-KR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일한도</a:t>
                      </a:r>
                      <a:r>
                        <a:rPr lang="en-US" altLang="ko-KR" sz="10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r>
                        <a:rPr lang="ko-KR" alt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특약</a:t>
                      </a:r>
                      <a:endParaRPr lang="en-US" altLang="ko-KR" sz="12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ko-KR" sz="12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 </a:t>
                      </a:r>
                      <a:r>
                        <a:rPr lang="ko-KR" alt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상해입원일당</a:t>
                      </a:r>
                      <a:r>
                        <a:rPr lang="en-US" altLang="ko-KR" sz="10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(4</a:t>
                      </a:r>
                      <a:r>
                        <a:rPr lang="ko-KR" altLang="en-US" sz="100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일이상</a:t>
                      </a:r>
                      <a:r>
                        <a:rPr lang="ko-KR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en-US" altLang="ko-KR" sz="10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180</a:t>
                      </a:r>
                      <a:r>
                        <a:rPr lang="ko-KR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일한도</a:t>
                      </a:r>
                      <a:r>
                        <a:rPr lang="en-US" altLang="ko-KR" sz="10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r>
                        <a:rPr lang="ko-KR" alt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특약</a:t>
                      </a:r>
                      <a:endParaRPr lang="en-US" altLang="ko-KR" sz="12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475771"/>
                  </a:ext>
                </a:extLst>
              </a:tr>
              <a:tr h="493692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ko-KR" sz="12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 </a:t>
                      </a:r>
                      <a:r>
                        <a:rPr lang="ko-KR" alt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중환자실 </a:t>
                      </a:r>
                      <a:r>
                        <a:rPr lang="ko-KR" altLang="en-US" sz="120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질병입원일당특약</a:t>
                      </a:r>
                      <a:endParaRPr lang="en-US" altLang="ko-KR" sz="120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algn="l" fontAlgn="b"/>
                      <a:r>
                        <a:rPr lang="en-US" altLang="ko-KR" sz="12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</a:t>
                      </a:r>
                      <a:r>
                        <a:rPr lang="en-US" altLang="ko-KR" sz="10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(1</a:t>
                      </a:r>
                      <a:r>
                        <a:rPr lang="ko-KR" altLang="en-US" sz="100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일이상</a:t>
                      </a:r>
                      <a:r>
                        <a:rPr lang="ko-KR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en-US" altLang="ko-KR" sz="10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180</a:t>
                      </a:r>
                      <a:r>
                        <a:rPr lang="ko-KR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일한도</a:t>
                      </a:r>
                      <a:r>
                        <a:rPr lang="en-US" altLang="ko-KR" sz="10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endParaRPr lang="en-US" altLang="ko-KR" sz="12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십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ko-KR" sz="12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 </a:t>
                      </a:r>
                      <a:r>
                        <a:rPr lang="ko-KR" alt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중환자실 </a:t>
                      </a:r>
                      <a:r>
                        <a:rPr lang="ko-KR" altLang="en-US" sz="120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상해입원일당특약</a:t>
                      </a:r>
                      <a:endParaRPr lang="en-US" altLang="ko-KR" sz="120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algn="l" fontAlgn="b"/>
                      <a:r>
                        <a:rPr lang="en-US" altLang="ko-KR" sz="12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</a:t>
                      </a:r>
                      <a:r>
                        <a:rPr lang="en-US" altLang="ko-KR" sz="10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(1</a:t>
                      </a:r>
                      <a:r>
                        <a:rPr lang="ko-KR" altLang="en-US" sz="100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일이상</a:t>
                      </a:r>
                      <a:r>
                        <a:rPr lang="ko-KR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en-US" altLang="ko-KR" sz="10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180</a:t>
                      </a:r>
                      <a:r>
                        <a:rPr lang="ko-KR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일한도</a:t>
                      </a:r>
                      <a:r>
                        <a:rPr lang="en-US" altLang="ko-KR" sz="10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endParaRPr lang="en-US" altLang="ko-KR" sz="12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십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565217"/>
                  </a:ext>
                </a:extLst>
              </a:tr>
              <a:tr h="493692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ko-KR" sz="16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</a:t>
                      </a:r>
                      <a:r>
                        <a:rPr lang="ko-KR" alt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상급종합병원 </a:t>
                      </a:r>
                      <a:r>
                        <a:rPr lang="ko-KR" altLang="en-US" sz="120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질병입원일당특약</a:t>
                      </a:r>
                      <a:endParaRPr lang="en-US" altLang="ko-KR" sz="160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algn="l" fontAlgn="b"/>
                      <a:r>
                        <a:rPr lang="en-US" altLang="ko-KR" sz="16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</a:t>
                      </a:r>
                      <a:r>
                        <a:rPr lang="en-US" altLang="ko-KR" sz="11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(1</a:t>
                      </a:r>
                      <a:r>
                        <a:rPr lang="ko-KR" altLang="en-US" sz="110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일이상</a:t>
                      </a:r>
                      <a:r>
                        <a:rPr lang="ko-KR" alt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en-US" altLang="ko-KR" sz="11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180</a:t>
                      </a:r>
                      <a:r>
                        <a:rPr lang="ko-KR" alt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일한도</a:t>
                      </a:r>
                      <a:r>
                        <a:rPr lang="en-US" altLang="ko-KR" sz="11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endParaRPr lang="en-US" altLang="ko-KR" sz="16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십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ko-KR" sz="16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</a:t>
                      </a:r>
                      <a:r>
                        <a:rPr lang="ko-KR" alt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상급종합병원 </a:t>
                      </a:r>
                      <a:r>
                        <a:rPr lang="ko-KR" altLang="en-US" sz="120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상해입원일당특약</a:t>
                      </a:r>
                      <a:endParaRPr lang="en-US" altLang="ko-KR" sz="120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algn="l" fontAlgn="b"/>
                      <a:r>
                        <a:rPr lang="en-US" altLang="ko-KR" sz="16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</a:t>
                      </a:r>
                      <a:r>
                        <a:rPr lang="en-US" altLang="ko-KR" sz="11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(1</a:t>
                      </a:r>
                      <a:r>
                        <a:rPr lang="ko-KR" altLang="en-US" sz="110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일이상</a:t>
                      </a:r>
                      <a:r>
                        <a:rPr lang="ko-KR" alt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en-US" altLang="ko-KR" sz="11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180</a:t>
                      </a:r>
                      <a:r>
                        <a:rPr lang="ko-KR" alt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일한도</a:t>
                      </a:r>
                      <a:r>
                        <a:rPr lang="en-US" altLang="ko-KR" sz="11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endParaRPr lang="en-US" altLang="ko-KR" sz="16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십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74125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A5C93F4-FF35-5657-6173-BCCCB0C11132}"/>
              </a:ext>
            </a:extLst>
          </p:cNvPr>
          <p:cNvSpPr txBox="1"/>
          <p:nvPr/>
        </p:nvSpPr>
        <p:spPr>
          <a:xfrm>
            <a:off x="177801" y="2140558"/>
            <a:ext cx="6708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[</a:t>
            </a:r>
            <a:r>
              <a:rPr lang="ko-KR" altLang="en-US" sz="12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기준</a:t>
            </a:r>
            <a:r>
              <a:rPr lang="en-US" altLang="ko-KR" sz="12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: </a:t>
            </a:r>
            <a:r>
              <a:rPr lang="ko-KR" altLang="en-US" sz="12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기본계약 상해사망</a:t>
            </a:r>
            <a:r>
              <a:rPr lang="en-US" altLang="ko-KR" sz="12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-2</a:t>
            </a:r>
            <a:r>
              <a:rPr lang="ko-KR" altLang="en-US" sz="12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천만원</a:t>
            </a:r>
            <a:r>
              <a:rPr lang="en-US" altLang="ko-KR" sz="12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, 10</a:t>
            </a:r>
            <a:r>
              <a:rPr lang="ko-KR" altLang="en-US" sz="1200" dirty="0" err="1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년갱신</a:t>
            </a:r>
            <a:r>
              <a:rPr lang="en-US" altLang="ko-KR" sz="12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, </a:t>
            </a:r>
            <a:r>
              <a:rPr lang="ko-KR" altLang="en-US" sz="12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상해급수 </a:t>
            </a:r>
            <a:r>
              <a:rPr lang="en-US" altLang="ko-KR" sz="12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1</a:t>
            </a:r>
            <a:r>
              <a:rPr lang="ko-KR" altLang="en-US" sz="12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급</a:t>
            </a:r>
            <a:r>
              <a:rPr lang="en-US" altLang="ko-KR" sz="12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, </a:t>
            </a:r>
            <a:r>
              <a:rPr lang="ko-KR" altLang="en-US" sz="12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최소보험료 </a:t>
            </a:r>
            <a:r>
              <a:rPr lang="en-US" altLang="ko-KR" sz="12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1.5</a:t>
            </a:r>
            <a:r>
              <a:rPr lang="ko-KR" altLang="en-US" sz="12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만원</a:t>
            </a:r>
            <a:r>
              <a:rPr lang="en-US" altLang="ko-KR" sz="12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, </a:t>
            </a:r>
            <a:r>
              <a:rPr lang="ko-KR" altLang="en-US" sz="12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단위</a:t>
            </a:r>
            <a:r>
              <a:rPr lang="en-US" altLang="ko-KR" sz="12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: </a:t>
            </a:r>
            <a:r>
              <a:rPr lang="ko-KR" altLang="en-US" sz="12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만원</a:t>
            </a:r>
            <a:r>
              <a:rPr lang="en-US" altLang="ko-KR" sz="12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]</a:t>
            </a:r>
            <a:endParaRPr lang="ko-KR" altLang="en-US" sz="1200" dirty="0"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085996D8-AE18-D1F0-8F59-0BF5D05433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402162"/>
              </p:ext>
            </p:extLst>
          </p:nvPr>
        </p:nvGraphicFramePr>
        <p:xfrm>
          <a:off x="82549" y="4933236"/>
          <a:ext cx="3317874" cy="1216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093">
                  <a:extLst>
                    <a:ext uri="{9D8B030D-6E8A-4147-A177-3AD203B41FA5}">
                      <a16:colId xmlns:a16="http://schemas.microsoft.com/office/drawing/2014/main" val="3918012871"/>
                    </a:ext>
                  </a:extLst>
                </a:gridCol>
                <a:gridCol w="1065069">
                  <a:extLst>
                    <a:ext uri="{9D8B030D-6E8A-4147-A177-3AD203B41FA5}">
                      <a16:colId xmlns:a16="http://schemas.microsoft.com/office/drawing/2014/main" val="2677485481"/>
                    </a:ext>
                  </a:extLst>
                </a:gridCol>
                <a:gridCol w="863856">
                  <a:extLst>
                    <a:ext uri="{9D8B030D-6E8A-4147-A177-3AD203B41FA5}">
                      <a16:colId xmlns:a16="http://schemas.microsoft.com/office/drawing/2014/main" val="493272210"/>
                    </a:ext>
                  </a:extLst>
                </a:gridCol>
                <a:gridCol w="863856">
                  <a:extLst>
                    <a:ext uri="{9D8B030D-6E8A-4147-A177-3AD203B41FA5}">
                      <a16:colId xmlns:a16="http://schemas.microsoft.com/office/drawing/2014/main" val="3114222057"/>
                    </a:ext>
                  </a:extLst>
                </a:gridCol>
              </a:tblGrid>
              <a:tr h="304201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구분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40</a:t>
                      </a:r>
                      <a:r>
                        <a:rPr lang="ko-KR" altLang="en-US" sz="110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50</a:t>
                      </a:r>
                      <a:r>
                        <a:rPr lang="ko-KR" altLang="en-US" sz="110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3350693"/>
                  </a:ext>
                </a:extLst>
              </a:tr>
              <a:tr h="304201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남자</a:t>
                      </a:r>
                    </a:p>
                  </a:txBody>
                  <a:tcPr anchor="ctr">
                    <a:lnR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315</a:t>
                      </a:r>
                      <a:r>
                        <a:rPr lang="ko-KR" altLang="en-US" sz="105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간편고지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5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30,384</a:t>
                      </a:r>
                      <a:r>
                        <a:rPr lang="ko-KR" altLang="en-US" sz="105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원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5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47,339</a:t>
                      </a:r>
                      <a:r>
                        <a:rPr lang="ko-KR" altLang="en-US" sz="105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원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142735"/>
                  </a:ext>
                </a:extLst>
              </a:tr>
              <a:tr h="304201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R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325</a:t>
                      </a:r>
                      <a:r>
                        <a:rPr lang="ko-KR" altLang="en-US" sz="105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간편고지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5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25,652</a:t>
                      </a:r>
                      <a:r>
                        <a:rPr lang="ko-KR" altLang="en-US" sz="105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원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5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39,966</a:t>
                      </a:r>
                      <a:r>
                        <a:rPr lang="ko-KR" altLang="en-US" sz="105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원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434988"/>
                  </a:ext>
                </a:extLst>
              </a:tr>
              <a:tr h="304201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R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355</a:t>
                      </a:r>
                      <a:r>
                        <a:rPr lang="ko-KR" altLang="en-US" sz="105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간편고지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5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18,355</a:t>
                      </a:r>
                      <a:r>
                        <a:rPr lang="ko-KR" altLang="en-US" sz="105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원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5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28,573</a:t>
                      </a:r>
                      <a:r>
                        <a:rPr lang="ko-KR" altLang="en-US" sz="105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원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081944"/>
                  </a:ext>
                </a:extLst>
              </a:tr>
            </a:tbl>
          </a:graphicData>
        </a:graphic>
      </p:graphicFrame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8E69CFDE-A3B9-1CE6-5108-ECFD7AD03C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935006"/>
              </p:ext>
            </p:extLst>
          </p:nvPr>
        </p:nvGraphicFramePr>
        <p:xfrm>
          <a:off x="3457576" y="4941110"/>
          <a:ext cx="3317874" cy="1216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150">
                  <a:extLst>
                    <a:ext uri="{9D8B030D-6E8A-4147-A177-3AD203B41FA5}">
                      <a16:colId xmlns:a16="http://schemas.microsoft.com/office/drawing/2014/main" val="3918012871"/>
                    </a:ext>
                  </a:extLst>
                </a:gridCol>
                <a:gridCol w="1049584">
                  <a:extLst>
                    <a:ext uri="{9D8B030D-6E8A-4147-A177-3AD203B41FA5}">
                      <a16:colId xmlns:a16="http://schemas.microsoft.com/office/drawing/2014/main" val="2677485481"/>
                    </a:ext>
                  </a:extLst>
                </a:gridCol>
                <a:gridCol w="871570">
                  <a:extLst>
                    <a:ext uri="{9D8B030D-6E8A-4147-A177-3AD203B41FA5}">
                      <a16:colId xmlns:a16="http://schemas.microsoft.com/office/drawing/2014/main" val="493272210"/>
                    </a:ext>
                  </a:extLst>
                </a:gridCol>
                <a:gridCol w="871570">
                  <a:extLst>
                    <a:ext uri="{9D8B030D-6E8A-4147-A177-3AD203B41FA5}">
                      <a16:colId xmlns:a16="http://schemas.microsoft.com/office/drawing/2014/main" val="3114222057"/>
                    </a:ext>
                  </a:extLst>
                </a:gridCol>
              </a:tblGrid>
              <a:tr h="304201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구분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40</a:t>
                      </a:r>
                      <a:r>
                        <a:rPr lang="ko-KR" altLang="en-US" sz="110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50</a:t>
                      </a:r>
                      <a:r>
                        <a:rPr lang="ko-KR" altLang="en-US" sz="110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3350693"/>
                  </a:ext>
                </a:extLst>
              </a:tr>
              <a:tr h="304201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여자</a:t>
                      </a:r>
                    </a:p>
                  </a:txBody>
                  <a:tcPr anchor="ctr">
                    <a:lnR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315</a:t>
                      </a:r>
                      <a:r>
                        <a:rPr lang="ko-KR" altLang="en-US" sz="110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간편고지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27,534</a:t>
                      </a:r>
                      <a:r>
                        <a:rPr lang="ko-KR" altLang="en-US" sz="110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원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44,528</a:t>
                      </a:r>
                      <a:r>
                        <a:rPr lang="ko-KR" altLang="en-US" sz="110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원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142735"/>
                  </a:ext>
                </a:extLst>
              </a:tr>
              <a:tr h="304201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R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325</a:t>
                      </a:r>
                      <a:r>
                        <a:rPr lang="ko-KR" altLang="en-US" sz="110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간편고지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22,897</a:t>
                      </a:r>
                      <a:r>
                        <a:rPr lang="ko-KR" altLang="en-US" sz="110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원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37,011</a:t>
                      </a:r>
                      <a:r>
                        <a:rPr lang="ko-KR" altLang="en-US" sz="110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원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434988"/>
                  </a:ext>
                </a:extLst>
              </a:tr>
              <a:tr h="304201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R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355</a:t>
                      </a:r>
                      <a:r>
                        <a:rPr lang="ko-KR" altLang="en-US" sz="110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간편고지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16,181</a:t>
                      </a:r>
                      <a:r>
                        <a:rPr lang="ko-KR" altLang="en-US" sz="110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원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26,139</a:t>
                      </a:r>
                      <a:r>
                        <a:rPr lang="ko-KR" altLang="en-US" sz="110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원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08194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3ED3A0E-8B3E-3034-A03F-36A14EBBC046}"/>
              </a:ext>
            </a:extLst>
          </p:cNvPr>
          <p:cNvSpPr txBox="1"/>
          <p:nvPr/>
        </p:nvSpPr>
        <p:spPr>
          <a:xfrm>
            <a:off x="1870710" y="1598373"/>
            <a:ext cx="3117215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latin typeface="ONE 모바일고딕 Title" panose="00000500000000000000" pitchFamily="2" charset="-127"/>
                <a:ea typeface="ONE 모바일고딕 Title" panose="00000500000000000000" pitchFamily="2" charset="-127"/>
              </a:rPr>
              <a:t>일당 가입 추천플랜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CEC04B-593E-D29A-5256-1001891F8A7E}"/>
              </a:ext>
            </a:extLst>
          </p:cNvPr>
          <p:cNvSpPr txBox="1"/>
          <p:nvPr/>
        </p:nvSpPr>
        <p:spPr>
          <a:xfrm>
            <a:off x="4889487" y="1832032"/>
            <a:ext cx="1098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[</a:t>
            </a:r>
            <a:r>
              <a:rPr lang="ko-KR" altLang="en-US" sz="9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해당특약 가입시</a:t>
            </a:r>
            <a:r>
              <a:rPr lang="en-US" altLang="ko-KR" sz="9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]</a:t>
            </a:r>
            <a:endParaRPr lang="ko-KR" altLang="en-US" sz="900" dirty="0"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</p:txBody>
      </p:sp>
      <p:graphicFrame>
        <p:nvGraphicFramePr>
          <p:cNvPr id="18" name="표 17">
            <a:extLst>
              <a:ext uri="{FF2B5EF4-FFF2-40B4-BE49-F238E27FC236}">
                <a16:creationId xmlns:a16="http://schemas.microsoft.com/office/drawing/2014/main" id="{451F8E27-8429-B9A9-9E65-E60B025BB2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229632"/>
              </p:ext>
            </p:extLst>
          </p:nvPr>
        </p:nvGraphicFramePr>
        <p:xfrm>
          <a:off x="73024" y="6775347"/>
          <a:ext cx="6730509" cy="2316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6098">
                  <a:extLst>
                    <a:ext uri="{9D8B030D-6E8A-4147-A177-3AD203B41FA5}">
                      <a16:colId xmlns:a16="http://schemas.microsoft.com/office/drawing/2014/main" val="1426048737"/>
                    </a:ext>
                  </a:extLst>
                </a:gridCol>
                <a:gridCol w="3384411">
                  <a:extLst>
                    <a:ext uri="{9D8B030D-6E8A-4147-A177-3AD203B41FA5}">
                      <a16:colId xmlns:a16="http://schemas.microsoft.com/office/drawing/2014/main" val="3960635746"/>
                    </a:ext>
                  </a:extLst>
                </a:gridCol>
              </a:tblGrid>
              <a:tr h="41773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 err="1">
                          <a:solidFill>
                            <a:schemeClr val="bg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담보명</a:t>
                      </a:r>
                      <a:endParaRPr lang="ko-KR" altLang="en-US" sz="1100" b="0" dirty="0">
                        <a:solidFill>
                          <a:schemeClr val="bg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1F274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>
                          <a:solidFill>
                            <a:schemeClr val="bg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최대 </a:t>
                      </a:r>
                      <a:r>
                        <a:rPr lang="ko-KR" altLang="en-US" sz="1100" b="0" dirty="0" err="1">
                          <a:solidFill>
                            <a:schemeClr val="bg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입원시</a:t>
                      </a:r>
                      <a:r>
                        <a:rPr lang="ko-KR" altLang="en-US" sz="1100" b="0" dirty="0">
                          <a:solidFill>
                            <a:schemeClr val="bg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지급금액 예시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1F27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019149"/>
                  </a:ext>
                </a:extLst>
              </a:tr>
              <a:tr h="455716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ko-KR" sz="12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 </a:t>
                      </a:r>
                      <a:r>
                        <a:rPr lang="ko-KR" alt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질병입원일당</a:t>
                      </a:r>
                      <a:r>
                        <a:rPr lang="en-US" altLang="ko-KR" sz="10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(4</a:t>
                      </a:r>
                      <a:r>
                        <a:rPr lang="ko-KR" altLang="en-US" sz="100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일이상</a:t>
                      </a:r>
                      <a:r>
                        <a:rPr lang="ko-KR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en-US" altLang="ko-KR" sz="10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30</a:t>
                      </a:r>
                      <a:r>
                        <a:rPr lang="ko-KR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일한도</a:t>
                      </a:r>
                      <a:r>
                        <a:rPr lang="en-US" altLang="ko-KR" sz="10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r>
                        <a:rPr lang="ko-KR" alt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특약</a:t>
                      </a:r>
                      <a:endParaRPr lang="en-US" altLang="ko-KR" sz="12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1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 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X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 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30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 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=   3</a:t>
                      </a:r>
                      <a:r>
                        <a:rPr lang="ko-KR" altLang="en-US" sz="1400" b="0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십만원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003570"/>
                  </a:ext>
                </a:extLst>
              </a:tr>
              <a:tr h="455716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ko-KR" sz="12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 </a:t>
                      </a:r>
                      <a:r>
                        <a:rPr lang="ko-KR" alt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질병입원일당</a:t>
                      </a:r>
                      <a:r>
                        <a:rPr lang="en-US" altLang="ko-KR" sz="10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(4</a:t>
                      </a:r>
                      <a:r>
                        <a:rPr lang="ko-KR" altLang="en-US" sz="100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일이상</a:t>
                      </a:r>
                      <a:r>
                        <a:rPr lang="ko-KR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en-US" altLang="ko-KR" sz="10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180</a:t>
                      </a:r>
                      <a:r>
                        <a:rPr lang="ko-KR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일한도</a:t>
                      </a:r>
                      <a:r>
                        <a:rPr lang="en-US" altLang="ko-KR" sz="10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r>
                        <a:rPr lang="ko-KR" alt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특약</a:t>
                      </a:r>
                      <a:endParaRPr lang="en-US" altLang="ko-KR" sz="12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1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 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X 180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 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= 1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백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8</a:t>
                      </a:r>
                      <a:r>
                        <a:rPr lang="ko-KR" altLang="en-US" sz="1400" b="0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십만원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475771"/>
                  </a:ext>
                </a:extLst>
              </a:tr>
              <a:tr h="493692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ko-KR" sz="12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 </a:t>
                      </a:r>
                      <a:r>
                        <a:rPr lang="ko-KR" alt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중환자실 질병입원일당</a:t>
                      </a:r>
                      <a:r>
                        <a:rPr lang="en-US" altLang="ko-KR" sz="10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(1</a:t>
                      </a:r>
                      <a:r>
                        <a:rPr lang="ko-KR" altLang="en-US" sz="100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일이상</a:t>
                      </a:r>
                      <a:r>
                        <a:rPr lang="ko-KR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en-US" altLang="ko-KR" sz="10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180</a:t>
                      </a:r>
                      <a:r>
                        <a:rPr lang="ko-KR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일한도</a:t>
                      </a:r>
                      <a:r>
                        <a:rPr lang="en-US" altLang="ko-KR" sz="10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r>
                        <a:rPr lang="ko-KR" alt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특약</a:t>
                      </a:r>
                      <a:endParaRPr lang="en-US" altLang="ko-KR" sz="12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10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 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X 180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 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= 1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8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백만원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565217"/>
                  </a:ext>
                </a:extLst>
              </a:tr>
              <a:tr h="493692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ko-KR" sz="12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</a:t>
                      </a:r>
                      <a:r>
                        <a:rPr lang="ko-KR" alt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상급종합병원 질병입원일당</a:t>
                      </a:r>
                      <a:r>
                        <a:rPr lang="en-US" altLang="ko-KR" sz="10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(1</a:t>
                      </a:r>
                      <a:r>
                        <a:rPr lang="ko-KR" altLang="en-US" sz="100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일이상</a:t>
                      </a:r>
                      <a:r>
                        <a:rPr lang="ko-KR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en-US" altLang="ko-KR" sz="10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180</a:t>
                      </a:r>
                      <a:r>
                        <a:rPr lang="ko-KR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일한도</a:t>
                      </a:r>
                      <a:r>
                        <a:rPr lang="en-US" altLang="ko-KR" sz="10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r>
                        <a:rPr lang="ko-KR" alt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특약</a:t>
                      </a:r>
                      <a:endParaRPr lang="en-US" altLang="ko-KR" sz="12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 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X 180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 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= 1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8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백만원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741251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5E41F372-486A-14AB-1E23-9DA12ACD98D1}"/>
              </a:ext>
            </a:extLst>
          </p:cNvPr>
          <p:cNvSpPr txBox="1"/>
          <p:nvPr/>
        </p:nvSpPr>
        <p:spPr>
          <a:xfrm>
            <a:off x="-190500" y="6405950"/>
            <a:ext cx="7305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▶ 최대 </a:t>
            </a:r>
            <a:r>
              <a:rPr lang="ko-KR" altLang="en-US" sz="1600" dirty="0" err="1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입원시</a:t>
            </a:r>
            <a:r>
              <a:rPr lang="ko-KR" altLang="en-US" sz="16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 지급금액</a:t>
            </a:r>
            <a:r>
              <a:rPr lang="en-US" altLang="ko-KR" sz="16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◀</a:t>
            </a:r>
            <a:endParaRPr lang="ko-KR" altLang="en-US" sz="1600" dirty="0"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</p:txBody>
      </p:sp>
      <p:sp>
        <p:nvSpPr>
          <p:cNvPr id="20" name="TextBox 4">
            <a:extLst>
              <a:ext uri="{FF2B5EF4-FFF2-40B4-BE49-F238E27FC236}">
                <a16:creationId xmlns:a16="http://schemas.microsoft.com/office/drawing/2014/main" id="{59208DDA-5C2E-E6F9-E2BC-BF9195A8FFC2}"/>
              </a:ext>
            </a:extLst>
          </p:cNvPr>
          <p:cNvSpPr txBox="1"/>
          <p:nvPr/>
        </p:nvSpPr>
        <p:spPr>
          <a:xfrm>
            <a:off x="-119070" y="9388490"/>
            <a:ext cx="71283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750" dirty="0">
                <a:latin typeface="+mn-ea"/>
              </a:rPr>
              <a:t>※ </a:t>
            </a:r>
            <a:r>
              <a:rPr lang="ko-KR" altLang="en-US" sz="750" dirty="0">
                <a:latin typeface="+mn-ea"/>
              </a:rPr>
              <a:t>피보험자의 직종</a:t>
            </a:r>
            <a:r>
              <a:rPr lang="en-US" altLang="ko-KR" sz="750" dirty="0">
                <a:latin typeface="+mn-ea"/>
              </a:rPr>
              <a:t>, </a:t>
            </a:r>
            <a:r>
              <a:rPr lang="ko-KR" altLang="en-US" sz="750" dirty="0">
                <a:latin typeface="+mn-ea"/>
              </a:rPr>
              <a:t>직무</a:t>
            </a:r>
            <a:r>
              <a:rPr lang="en-US" altLang="ko-KR" sz="750" dirty="0">
                <a:latin typeface="+mn-ea"/>
              </a:rPr>
              <a:t>, </a:t>
            </a:r>
            <a:r>
              <a:rPr lang="ko-KR" altLang="en-US" sz="750" dirty="0" err="1">
                <a:latin typeface="+mn-ea"/>
              </a:rPr>
              <a:t>과거상병</a:t>
            </a:r>
            <a:r>
              <a:rPr lang="ko-KR" altLang="en-US" sz="750" dirty="0">
                <a:latin typeface="+mn-ea"/>
              </a:rPr>
              <a:t> 등 기타사항으로 인하여 보험가입금액이 제한되거나 인수가 불가능할 수 있고 </a:t>
            </a:r>
            <a:r>
              <a:rPr lang="ko-KR" altLang="en-US" sz="750" dirty="0" err="1">
                <a:latin typeface="+mn-ea"/>
              </a:rPr>
              <a:t>갱신시</a:t>
            </a:r>
            <a:r>
              <a:rPr lang="ko-KR" altLang="en-US" sz="750" dirty="0">
                <a:latin typeface="+mn-ea"/>
              </a:rPr>
              <a:t> 보험료가 인상 될 수 있습니다</a:t>
            </a:r>
            <a:r>
              <a:rPr lang="en-US" altLang="ko-KR" sz="750" dirty="0">
                <a:latin typeface="+mn-ea"/>
              </a:rPr>
              <a:t>. </a:t>
            </a:r>
            <a:endParaRPr lang="ko-KR" altLang="en-US" sz="750" dirty="0">
              <a:latin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CC83BC0-9BAB-951D-17FE-359259FB7EB0}"/>
              </a:ext>
            </a:extLst>
          </p:cNvPr>
          <p:cNvSpPr txBox="1"/>
          <p:nvPr/>
        </p:nvSpPr>
        <p:spPr>
          <a:xfrm>
            <a:off x="5519271" y="7332592"/>
            <a:ext cx="1098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[</a:t>
            </a:r>
            <a:r>
              <a:rPr lang="ko-KR" altLang="en-US" sz="9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해당특약 가입시</a:t>
            </a:r>
            <a:r>
              <a:rPr lang="en-US" altLang="ko-KR" sz="9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]</a:t>
            </a:r>
            <a:endParaRPr lang="ko-KR" altLang="en-US" sz="900" dirty="0"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6124CB-E7B9-2158-FD82-978698A97522}"/>
              </a:ext>
            </a:extLst>
          </p:cNvPr>
          <p:cNvSpPr txBox="1"/>
          <p:nvPr/>
        </p:nvSpPr>
        <p:spPr>
          <a:xfrm>
            <a:off x="5719296" y="7788417"/>
            <a:ext cx="1098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[</a:t>
            </a:r>
            <a:r>
              <a:rPr lang="ko-KR" altLang="en-US" sz="9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해당특약 가입시</a:t>
            </a:r>
            <a:r>
              <a:rPr lang="en-US" altLang="ko-KR" sz="9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]</a:t>
            </a:r>
            <a:endParaRPr lang="ko-KR" altLang="en-US" sz="900" dirty="0"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BDEDBC-1BDF-4B94-2E49-3B517287BD85}"/>
              </a:ext>
            </a:extLst>
          </p:cNvPr>
          <p:cNvSpPr txBox="1"/>
          <p:nvPr/>
        </p:nvSpPr>
        <p:spPr>
          <a:xfrm>
            <a:off x="5835976" y="8261971"/>
            <a:ext cx="1098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[</a:t>
            </a:r>
            <a:r>
              <a:rPr lang="ko-KR" altLang="en-US" sz="9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해당특약 가입시</a:t>
            </a:r>
            <a:r>
              <a:rPr lang="en-US" altLang="ko-KR" sz="9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]</a:t>
            </a:r>
            <a:endParaRPr lang="ko-KR" altLang="en-US" sz="900" dirty="0"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77D4EA4-EF14-3AA0-29BF-F9A70C161365}"/>
              </a:ext>
            </a:extLst>
          </p:cNvPr>
          <p:cNvSpPr txBox="1"/>
          <p:nvPr/>
        </p:nvSpPr>
        <p:spPr>
          <a:xfrm>
            <a:off x="5835976" y="8754317"/>
            <a:ext cx="1098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[</a:t>
            </a:r>
            <a:r>
              <a:rPr lang="ko-KR" altLang="en-US" sz="9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해당특약 가입시</a:t>
            </a:r>
            <a:r>
              <a:rPr lang="en-US" altLang="ko-KR" sz="9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]</a:t>
            </a:r>
            <a:endParaRPr lang="ko-KR" altLang="en-US" sz="900" dirty="0"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60227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id="{A1713E20-FE6B-4526-C9F2-0DB32259C802}"/>
              </a:ext>
            </a:extLst>
          </p:cNvPr>
          <p:cNvSpPr/>
          <p:nvPr/>
        </p:nvSpPr>
        <p:spPr>
          <a:xfrm>
            <a:off x="2227580" y="8968022"/>
            <a:ext cx="3712845" cy="12954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8323AC-147C-F837-57A1-82B97731B07D}"/>
              </a:ext>
            </a:extLst>
          </p:cNvPr>
          <p:cNvSpPr txBox="1"/>
          <p:nvPr/>
        </p:nvSpPr>
        <p:spPr>
          <a:xfrm>
            <a:off x="177801" y="380155"/>
            <a:ext cx="6505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bg1"/>
                </a:solidFill>
                <a:latin typeface="SB 어그로 Bold" panose="02020603020101020101" pitchFamily="18" charset="-127"/>
                <a:ea typeface="SB 어그로 Bold" panose="02020603020101020101" pitchFamily="18" charset="-127"/>
              </a:rPr>
              <a:t>AIG</a:t>
            </a:r>
            <a:r>
              <a:rPr lang="ko-KR" altLang="en-US" sz="3200" dirty="0" err="1">
                <a:solidFill>
                  <a:schemeClr val="bg1"/>
                </a:solidFill>
                <a:latin typeface="SB 어그로 Bold" panose="02020603020101020101" pitchFamily="18" charset="-127"/>
                <a:ea typeface="SB 어그로 Bold" panose="02020603020101020101" pitchFamily="18" charset="-127"/>
              </a:rPr>
              <a:t>내심바라던암보험</a:t>
            </a:r>
            <a:endParaRPr lang="ko-KR" altLang="en-US" sz="3200" dirty="0">
              <a:solidFill>
                <a:schemeClr val="bg1"/>
              </a:solidFill>
              <a:latin typeface="SB 어그로 Bold" panose="02020603020101020101" pitchFamily="18" charset="-127"/>
              <a:ea typeface="SB 어그로 Bold" panose="02020603020101020101" pitchFamily="18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D57F14-7BF0-A501-9F1F-81278F786B34}"/>
              </a:ext>
            </a:extLst>
          </p:cNvPr>
          <p:cNvSpPr txBox="1"/>
          <p:nvPr/>
        </p:nvSpPr>
        <p:spPr>
          <a:xfrm>
            <a:off x="3111531" y="2118722"/>
            <a:ext cx="37877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solidFill>
                  <a:schemeClr val="bg1"/>
                </a:solidFill>
                <a:latin typeface="+mn-ea"/>
              </a:rPr>
              <a:t>[</a:t>
            </a:r>
            <a:r>
              <a:rPr lang="ko-KR" altLang="en-US" sz="1000" dirty="0">
                <a:solidFill>
                  <a:schemeClr val="bg1"/>
                </a:solidFill>
                <a:latin typeface="+mn-ea"/>
              </a:rPr>
              <a:t>가입나이</a:t>
            </a:r>
            <a:r>
              <a:rPr lang="en-US" altLang="ko-KR" sz="1000" dirty="0">
                <a:solidFill>
                  <a:schemeClr val="bg1"/>
                </a:solidFill>
                <a:latin typeface="+mn-ea"/>
              </a:rPr>
              <a:t>: 20~70</a:t>
            </a:r>
            <a:r>
              <a:rPr lang="ko-KR" altLang="en-US" sz="1000" dirty="0">
                <a:solidFill>
                  <a:schemeClr val="bg1"/>
                </a:solidFill>
                <a:latin typeface="+mn-ea"/>
              </a:rPr>
              <a:t>세</a:t>
            </a:r>
            <a:r>
              <a:rPr lang="en-US" altLang="ko-KR" sz="1000" dirty="0">
                <a:solidFill>
                  <a:schemeClr val="bg1"/>
                </a:solidFill>
                <a:latin typeface="+mn-ea"/>
              </a:rPr>
              <a:t> / </a:t>
            </a:r>
            <a:r>
              <a:rPr lang="ko-KR" altLang="en-US" sz="1000" dirty="0">
                <a:solidFill>
                  <a:schemeClr val="bg1"/>
                </a:solidFill>
                <a:latin typeface="+mn-ea"/>
              </a:rPr>
              <a:t>최소보험료</a:t>
            </a:r>
            <a:r>
              <a:rPr lang="en-US" altLang="ko-KR" sz="1000" dirty="0">
                <a:solidFill>
                  <a:schemeClr val="bg1"/>
                </a:solidFill>
                <a:latin typeface="+mn-ea"/>
              </a:rPr>
              <a:t>: 2</a:t>
            </a:r>
            <a:r>
              <a:rPr lang="ko-KR" altLang="en-US" sz="1000" dirty="0">
                <a:solidFill>
                  <a:schemeClr val="bg1"/>
                </a:solidFill>
                <a:latin typeface="+mn-ea"/>
              </a:rPr>
              <a:t>만원</a:t>
            </a:r>
            <a:r>
              <a:rPr lang="en-US" altLang="ko-KR" sz="1000" dirty="0">
                <a:solidFill>
                  <a:schemeClr val="bg1"/>
                </a:solidFill>
                <a:latin typeface="+mn-ea"/>
              </a:rPr>
              <a:t>]</a:t>
            </a:r>
            <a:endParaRPr lang="ko-KR" altLang="en-US" sz="10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6847EE-9BFA-FFF0-E9E0-32AAF54FF044}"/>
              </a:ext>
            </a:extLst>
          </p:cNvPr>
          <p:cNvSpPr txBox="1"/>
          <p:nvPr/>
        </p:nvSpPr>
        <p:spPr>
          <a:xfrm>
            <a:off x="-376229" y="766485"/>
            <a:ext cx="7653329" cy="1216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800" b="1" dirty="0">
                <a:solidFill>
                  <a:schemeClr val="bg1"/>
                </a:solidFill>
                <a:latin typeface="ONE 모바일고딕 Title" panose="00000500000000000000" pitchFamily="2" charset="-127"/>
                <a:ea typeface="ONE 모바일고딕 Title" panose="00000500000000000000" pitchFamily="2" charset="-127"/>
              </a:rPr>
              <a:t>AIG</a:t>
            </a:r>
            <a:r>
              <a:rPr lang="ko-KR" altLang="en-US" sz="2800" b="1" dirty="0">
                <a:solidFill>
                  <a:schemeClr val="bg1"/>
                </a:solidFill>
                <a:latin typeface="ONE 모바일고딕 Title" panose="00000500000000000000" pitchFamily="2" charset="-127"/>
                <a:ea typeface="ONE 모바일고딕 Title" panose="00000500000000000000" pitchFamily="2" charset="-127"/>
              </a:rPr>
              <a:t> </a:t>
            </a:r>
            <a:r>
              <a:rPr lang="en-US" altLang="ko-KR" sz="2800" b="1" dirty="0">
                <a:solidFill>
                  <a:schemeClr val="bg1"/>
                </a:solidFill>
                <a:latin typeface="ONE 모바일고딕 Title" panose="00000500000000000000" pitchFamily="2" charset="-127"/>
                <a:ea typeface="ONE 모바일고딕 Title" panose="00000500000000000000" pitchFamily="2" charset="-127"/>
              </a:rPr>
              <a:t>3</a:t>
            </a:r>
            <a:r>
              <a:rPr lang="ko-KR" altLang="en-US" sz="2800" b="1" dirty="0">
                <a:solidFill>
                  <a:schemeClr val="bg1"/>
                </a:solidFill>
                <a:latin typeface="ONE 모바일고딕 Title" panose="00000500000000000000" pitchFamily="2" charset="-127"/>
                <a:ea typeface="ONE 모바일고딕 Title" panose="00000500000000000000" pitchFamily="2" charset="-127"/>
              </a:rPr>
              <a:t>대진단비로 신선하게 </a:t>
            </a:r>
            <a:r>
              <a:rPr lang="en-US" altLang="ko-KR" sz="5400" b="1" dirty="0">
                <a:solidFill>
                  <a:schemeClr val="bg1"/>
                </a:solidFill>
                <a:latin typeface="ONE 모바일고딕 Title" panose="00000500000000000000" pitchFamily="2" charset="-127"/>
                <a:ea typeface="ONE 모바일고딕 Title" panose="00000500000000000000" pitchFamily="2" charset="-127"/>
              </a:rPr>
              <a:t>UP</a:t>
            </a:r>
            <a:r>
              <a:rPr lang="en-US" altLang="ko-KR" sz="4000" b="1" dirty="0">
                <a:solidFill>
                  <a:schemeClr val="bg1"/>
                </a:solidFill>
                <a:latin typeface="ONE 모바일고딕 Title" panose="00000500000000000000" pitchFamily="2" charset="-127"/>
                <a:ea typeface="ONE 모바일고딕 Title" panose="00000500000000000000" pitchFamily="2" charset="-127"/>
              </a:rPr>
              <a:t> </a:t>
            </a:r>
            <a:r>
              <a:rPr lang="en-US" altLang="ko-KR" sz="2800" b="1" dirty="0">
                <a:solidFill>
                  <a:schemeClr val="bg1"/>
                </a:solidFill>
                <a:latin typeface="ONE 모바일고딕 Title" panose="00000500000000000000" pitchFamily="2" charset="-127"/>
                <a:ea typeface="ONE 모바일고딕 Title" panose="00000500000000000000" pitchFamily="2" charset="-127"/>
              </a:rPr>
              <a:t>grade</a:t>
            </a:r>
            <a:endParaRPr lang="ko-KR" altLang="en-US" sz="2800" b="1" dirty="0">
              <a:solidFill>
                <a:schemeClr val="bg1"/>
              </a:solidFill>
              <a:latin typeface="ONE 모바일고딕 Title" panose="00000500000000000000" pitchFamily="2" charset="-127"/>
              <a:ea typeface="ONE 모바일고딕 Title" panose="00000500000000000000" pitchFamily="2" charset="-127"/>
            </a:endParaRPr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C3B1BF44-F09D-B0BE-9576-D3E9EDC7A6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096789"/>
              </p:ext>
            </p:extLst>
          </p:nvPr>
        </p:nvGraphicFramePr>
        <p:xfrm>
          <a:off x="177801" y="3172114"/>
          <a:ext cx="6505248" cy="4804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8416">
                  <a:extLst>
                    <a:ext uri="{9D8B030D-6E8A-4147-A177-3AD203B41FA5}">
                      <a16:colId xmlns:a16="http://schemas.microsoft.com/office/drawing/2014/main" val="125837322"/>
                    </a:ext>
                  </a:extLst>
                </a:gridCol>
                <a:gridCol w="2168416">
                  <a:extLst>
                    <a:ext uri="{9D8B030D-6E8A-4147-A177-3AD203B41FA5}">
                      <a16:colId xmlns:a16="http://schemas.microsoft.com/office/drawing/2014/main" val="1348793220"/>
                    </a:ext>
                  </a:extLst>
                </a:gridCol>
                <a:gridCol w="2168416">
                  <a:extLst>
                    <a:ext uri="{9D8B030D-6E8A-4147-A177-3AD203B41FA5}">
                      <a16:colId xmlns:a16="http://schemas.microsoft.com/office/drawing/2014/main" val="138077844"/>
                    </a:ext>
                  </a:extLst>
                </a:gridCol>
              </a:tblGrid>
              <a:tr h="96087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err="1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일반암</a:t>
                      </a:r>
                      <a:endParaRPr lang="en-US" altLang="ko-KR" sz="2000" dirty="0">
                        <a:solidFill>
                          <a:sysClr val="windowText" lastClr="00000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2000" dirty="0" err="1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진단비</a:t>
                      </a:r>
                      <a:r>
                        <a:rPr lang="ko-KR" altLang="en-US" sz="2000" dirty="0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특약</a:t>
                      </a:r>
                      <a:endParaRPr lang="en-US" altLang="ko-KR" sz="2000" dirty="0">
                        <a:solidFill>
                          <a:sysClr val="windowText" lastClr="00000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[</a:t>
                      </a:r>
                      <a:r>
                        <a:rPr lang="ko-KR" altLang="en-US" sz="1200" dirty="0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기본계약</a:t>
                      </a:r>
                      <a:r>
                        <a:rPr lang="en-US" altLang="ko-KR" sz="1200" dirty="0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]</a:t>
                      </a:r>
                      <a:endParaRPr lang="ko-KR" altLang="en-US" sz="1200" dirty="0">
                        <a:solidFill>
                          <a:sysClr val="windowText" lastClr="00000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</a:t>
                      </a:r>
                      <a:r>
                        <a:rPr lang="ko-KR" altLang="en-US" sz="2000" dirty="0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천만원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17,400</a:t>
                      </a:r>
                      <a:r>
                        <a:rPr lang="ko-KR" altLang="en-US" sz="2000" dirty="0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원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4067598"/>
                  </a:ext>
                </a:extLst>
              </a:tr>
              <a:tr h="96087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뇌혈관질환</a:t>
                      </a:r>
                      <a:endParaRPr lang="en-US" altLang="ko-KR" sz="2000" dirty="0">
                        <a:solidFill>
                          <a:sysClr val="windowText" lastClr="00000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2000" dirty="0" err="1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진단비</a:t>
                      </a:r>
                      <a:r>
                        <a:rPr lang="ko-KR" altLang="en-US" sz="2000" dirty="0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특약</a:t>
                      </a:r>
                      <a:endParaRPr lang="en-US" altLang="ko-KR" sz="2000" dirty="0">
                        <a:solidFill>
                          <a:sysClr val="windowText" lastClr="00000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[2</a:t>
                      </a:r>
                      <a:r>
                        <a:rPr lang="ko-KR" altLang="en-US" sz="1200" dirty="0" err="1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년감액</a:t>
                      </a:r>
                      <a:r>
                        <a:rPr lang="en-US" altLang="ko-KR" sz="1200" dirty="0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]</a:t>
                      </a:r>
                      <a:endParaRPr lang="ko-KR" altLang="en-US" sz="1200" dirty="0">
                        <a:solidFill>
                          <a:sysClr val="windowText" lastClr="00000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4</a:t>
                      </a:r>
                      <a:r>
                        <a:rPr lang="ko-KR" altLang="en-US" sz="2000" dirty="0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백만원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1,232</a:t>
                      </a:r>
                      <a:r>
                        <a:rPr lang="ko-KR" altLang="en-US" sz="2000" dirty="0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원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4888136"/>
                  </a:ext>
                </a:extLst>
              </a:tr>
              <a:tr h="96087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뇌혈관질환</a:t>
                      </a:r>
                      <a:endParaRPr lang="en-US" altLang="ko-KR" sz="2000" dirty="0">
                        <a:solidFill>
                          <a:sysClr val="windowText" lastClr="00000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2000" dirty="0" err="1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진단비</a:t>
                      </a:r>
                      <a:r>
                        <a:rPr lang="ko-KR" altLang="en-US" sz="2000" dirty="0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특약</a:t>
                      </a:r>
                      <a:endParaRPr lang="en-US" altLang="ko-KR" sz="2000" dirty="0">
                        <a:solidFill>
                          <a:sysClr val="windowText" lastClr="00000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[</a:t>
                      </a:r>
                      <a:r>
                        <a:rPr lang="ko-KR" altLang="en-US" sz="1200" dirty="0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체증형</a:t>
                      </a:r>
                      <a:r>
                        <a:rPr lang="en-US" altLang="ko-KR" sz="1200" dirty="0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]</a:t>
                      </a:r>
                      <a:endParaRPr lang="ko-KR" altLang="en-US" sz="1200" dirty="0">
                        <a:solidFill>
                          <a:sysClr val="windowText" lastClr="00000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2000" dirty="0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백만원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1,440</a:t>
                      </a:r>
                      <a:r>
                        <a:rPr lang="ko-KR" altLang="en-US" sz="2000" dirty="0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원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1866427"/>
                  </a:ext>
                </a:extLst>
              </a:tr>
              <a:tr h="96087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err="1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허혈성심장질환</a:t>
                      </a:r>
                      <a:endParaRPr lang="en-US" altLang="ko-KR" sz="2000" dirty="0">
                        <a:solidFill>
                          <a:sysClr val="windowText" lastClr="00000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2000" dirty="0" err="1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진단비</a:t>
                      </a:r>
                      <a:r>
                        <a:rPr lang="ko-KR" altLang="en-US" sz="2000" dirty="0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특약</a:t>
                      </a:r>
                      <a:endParaRPr lang="en-US" altLang="ko-KR" sz="2000" dirty="0">
                        <a:solidFill>
                          <a:sysClr val="windowText" lastClr="00000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[2</a:t>
                      </a:r>
                      <a:r>
                        <a:rPr lang="ko-KR" altLang="en-US" sz="1200" dirty="0" err="1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년감액</a:t>
                      </a:r>
                      <a:r>
                        <a:rPr lang="en-US" altLang="ko-KR" sz="1200" dirty="0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]</a:t>
                      </a:r>
                      <a:endParaRPr lang="ko-KR" altLang="en-US" sz="1200" dirty="0">
                        <a:solidFill>
                          <a:sysClr val="windowText" lastClr="00000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4</a:t>
                      </a:r>
                      <a:r>
                        <a:rPr lang="ko-KR" altLang="en-US" sz="2000" dirty="0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백만원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1,060</a:t>
                      </a:r>
                      <a:r>
                        <a:rPr lang="ko-KR" altLang="en-US" sz="2000" dirty="0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원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026038"/>
                  </a:ext>
                </a:extLst>
              </a:tr>
              <a:tr h="96087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err="1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허혈성심장질환</a:t>
                      </a:r>
                      <a:endParaRPr lang="en-US" altLang="ko-KR" sz="2000" dirty="0">
                        <a:solidFill>
                          <a:sysClr val="windowText" lastClr="00000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2000" dirty="0" err="1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진단비</a:t>
                      </a:r>
                      <a:r>
                        <a:rPr lang="ko-KR" altLang="en-US" sz="2000" dirty="0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특약</a:t>
                      </a:r>
                      <a:endParaRPr lang="en-US" altLang="ko-KR" sz="2000" dirty="0">
                        <a:solidFill>
                          <a:sysClr val="windowText" lastClr="00000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[</a:t>
                      </a:r>
                      <a:r>
                        <a:rPr lang="ko-KR" altLang="en-US" sz="1200" dirty="0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체증형</a:t>
                      </a:r>
                      <a:r>
                        <a:rPr lang="en-US" altLang="ko-KR" sz="1200" dirty="0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]</a:t>
                      </a:r>
                      <a:endParaRPr lang="ko-KR" altLang="en-US" sz="1200" dirty="0">
                        <a:solidFill>
                          <a:sysClr val="windowText" lastClr="00000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2000" dirty="0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백만원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1,218</a:t>
                      </a:r>
                      <a:r>
                        <a:rPr lang="ko-KR" altLang="en-US" sz="2000" dirty="0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원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2990037"/>
                  </a:ext>
                </a:extLst>
              </a:tr>
            </a:tbl>
          </a:graphicData>
        </a:graphic>
      </p:graphicFrame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52A2D7AF-8988-324D-C3DD-500BE3EE82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553242"/>
              </p:ext>
            </p:extLst>
          </p:nvPr>
        </p:nvGraphicFramePr>
        <p:xfrm>
          <a:off x="176376" y="2870838"/>
          <a:ext cx="6505248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8416">
                  <a:extLst>
                    <a:ext uri="{9D8B030D-6E8A-4147-A177-3AD203B41FA5}">
                      <a16:colId xmlns:a16="http://schemas.microsoft.com/office/drawing/2014/main" val="125837322"/>
                    </a:ext>
                  </a:extLst>
                </a:gridCol>
                <a:gridCol w="2168416">
                  <a:extLst>
                    <a:ext uri="{9D8B030D-6E8A-4147-A177-3AD203B41FA5}">
                      <a16:colId xmlns:a16="http://schemas.microsoft.com/office/drawing/2014/main" val="1348793220"/>
                    </a:ext>
                  </a:extLst>
                </a:gridCol>
                <a:gridCol w="2168416">
                  <a:extLst>
                    <a:ext uri="{9D8B030D-6E8A-4147-A177-3AD203B41FA5}">
                      <a16:colId xmlns:a16="http://schemas.microsoft.com/office/drawing/2014/main" val="138077844"/>
                    </a:ext>
                  </a:extLst>
                </a:gridCol>
              </a:tblGrid>
              <a:tr h="16764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bg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구분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bg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가입금액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bg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보험료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86642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E1262B3-644A-0360-C34E-2D87AB4441DA}"/>
              </a:ext>
            </a:extLst>
          </p:cNvPr>
          <p:cNvSpPr txBox="1"/>
          <p:nvPr/>
        </p:nvSpPr>
        <p:spPr>
          <a:xfrm>
            <a:off x="2998797" y="2596039"/>
            <a:ext cx="37877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[</a:t>
            </a:r>
            <a:r>
              <a:rPr lang="ko-KR" altLang="en-US" sz="12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보험료 기준</a:t>
            </a:r>
            <a:r>
              <a:rPr lang="en-US" altLang="ko-KR" sz="12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: 40</a:t>
            </a:r>
            <a:r>
              <a:rPr lang="ko-KR" altLang="en-US" sz="12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세 남자</a:t>
            </a:r>
            <a:r>
              <a:rPr lang="en-US" altLang="ko-KR" sz="12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, 10</a:t>
            </a:r>
            <a:r>
              <a:rPr lang="ko-KR" altLang="en-US" sz="1200" dirty="0" err="1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년납</a:t>
            </a:r>
            <a:r>
              <a:rPr lang="ko-KR" altLang="en-US" sz="12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 </a:t>
            </a:r>
            <a:r>
              <a:rPr lang="en-US" altLang="ko-KR" sz="12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10</a:t>
            </a:r>
            <a:r>
              <a:rPr lang="ko-KR" altLang="en-US" sz="1200" dirty="0" err="1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년만기</a:t>
            </a:r>
            <a:r>
              <a:rPr lang="en-US" altLang="ko-KR" sz="12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]</a:t>
            </a:r>
            <a:endParaRPr lang="ko-KR" altLang="en-US" sz="1200" dirty="0"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1084CA-7126-AE13-34F7-7922217632AD}"/>
              </a:ext>
            </a:extLst>
          </p:cNvPr>
          <p:cNvSpPr txBox="1"/>
          <p:nvPr/>
        </p:nvSpPr>
        <p:spPr>
          <a:xfrm>
            <a:off x="195271" y="8052322"/>
            <a:ext cx="6459529" cy="1121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ko-KR" sz="2800" dirty="0">
                <a:latin typeface="a고속도로" panose="02020600000000000000" pitchFamily="18" charset="-127"/>
                <a:ea typeface="a고속도로" panose="02020600000000000000" pitchFamily="18" charset="-127"/>
              </a:rPr>
              <a:t>3</a:t>
            </a:r>
            <a:r>
              <a:rPr lang="ko-KR" altLang="en-US" sz="2800" dirty="0">
                <a:latin typeface="a고속도로" panose="02020600000000000000" pitchFamily="18" charset="-127"/>
                <a:ea typeface="a고속도로" panose="02020600000000000000" pitchFamily="18" charset="-127"/>
              </a:rPr>
              <a:t>대진단비 보험료 확인하시고</a:t>
            </a:r>
            <a:r>
              <a:rPr lang="en-US" altLang="ko-KR" sz="2800" dirty="0">
                <a:latin typeface="a고속도로" panose="02020600000000000000" pitchFamily="18" charset="-127"/>
                <a:ea typeface="a고속도로" panose="02020600000000000000" pitchFamily="18" charset="-127"/>
              </a:rPr>
              <a:t>, </a:t>
            </a:r>
          </a:p>
          <a:p>
            <a:pPr algn="ctr">
              <a:lnSpc>
                <a:spcPct val="125000"/>
              </a:lnSpc>
            </a:pPr>
            <a:r>
              <a:rPr lang="ko-KR" altLang="en-US" sz="2800" dirty="0">
                <a:latin typeface="a고속도로" panose="02020600000000000000" pitchFamily="18" charset="-127"/>
                <a:ea typeface="a고속도로" panose="02020600000000000000" pitchFamily="18" charset="-127"/>
              </a:rPr>
              <a:t>새해</a:t>
            </a:r>
            <a:r>
              <a:rPr lang="en-US" altLang="ko-KR" sz="2800" dirty="0">
                <a:latin typeface="a고속도로" panose="02020600000000000000" pitchFamily="18" charset="-127"/>
                <a:ea typeface="a고속도로" panose="02020600000000000000" pitchFamily="18" charset="-127"/>
              </a:rPr>
              <a:t>1</a:t>
            </a:r>
            <a:r>
              <a:rPr lang="ko-KR" altLang="en-US" sz="2800" dirty="0">
                <a:latin typeface="a고속도로" panose="02020600000000000000" pitchFamily="18" charset="-127"/>
                <a:ea typeface="a고속도로" panose="02020600000000000000" pitchFamily="18" charset="-127"/>
              </a:rPr>
              <a:t>월에도 </a:t>
            </a:r>
            <a:r>
              <a:rPr lang="en-US" altLang="ko-KR" sz="2800" dirty="0">
                <a:latin typeface="a고속도로" panose="02020600000000000000" pitchFamily="18" charset="-127"/>
                <a:ea typeface="a고속도로" panose="02020600000000000000" pitchFamily="18" charset="-127"/>
              </a:rPr>
              <a:t>AIG</a:t>
            </a:r>
            <a:r>
              <a:rPr lang="ko-KR" altLang="en-US" sz="2800" dirty="0">
                <a:latin typeface="a고속도로" panose="02020600000000000000" pitchFamily="18" charset="-127"/>
                <a:ea typeface="a고속도로" panose="02020600000000000000" pitchFamily="18" charset="-127"/>
              </a:rPr>
              <a:t>로 </a:t>
            </a:r>
            <a:r>
              <a:rPr lang="en-US" altLang="ko-KR" sz="2800" dirty="0">
                <a:latin typeface="a고속도로" panose="02020600000000000000" pitchFamily="18" charset="-127"/>
                <a:ea typeface="a고속도로" panose="02020600000000000000" pitchFamily="18" charset="-127"/>
              </a:rPr>
              <a:t>Start~!!</a:t>
            </a:r>
            <a:endParaRPr lang="ko-KR" altLang="en-US" sz="2800" dirty="0">
              <a:latin typeface="a고속도로" panose="02020600000000000000" pitchFamily="18" charset="-127"/>
              <a:ea typeface="a고속도로" panose="02020600000000000000" pitchFamily="18" charset="-127"/>
            </a:endParaRP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75C6C7A2-CF9B-2F29-07E8-546616401EC8}"/>
              </a:ext>
            </a:extLst>
          </p:cNvPr>
          <p:cNvSpPr txBox="1"/>
          <p:nvPr/>
        </p:nvSpPr>
        <p:spPr>
          <a:xfrm>
            <a:off x="-119070" y="9331340"/>
            <a:ext cx="71283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750" dirty="0">
                <a:latin typeface="+mn-ea"/>
              </a:rPr>
              <a:t>※ </a:t>
            </a:r>
            <a:r>
              <a:rPr lang="ko-KR" altLang="en-US" sz="750" dirty="0">
                <a:latin typeface="+mn-ea"/>
              </a:rPr>
              <a:t>피보험자의 직종</a:t>
            </a:r>
            <a:r>
              <a:rPr lang="en-US" altLang="ko-KR" sz="750" dirty="0">
                <a:latin typeface="+mn-ea"/>
              </a:rPr>
              <a:t>, </a:t>
            </a:r>
            <a:r>
              <a:rPr lang="ko-KR" altLang="en-US" sz="750" dirty="0">
                <a:latin typeface="+mn-ea"/>
              </a:rPr>
              <a:t>직무</a:t>
            </a:r>
            <a:r>
              <a:rPr lang="en-US" altLang="ko-KR" sz="750" dirty="0">
                <a:latin typeface="+mn-ea"/>
              </a:rPr>
              <a:t>, </a:t>
            </a:r>
            <a:r>
              <a:rPr lang="ko-KR" altLang="en-US" sz="750" dirty="0" err="1">
                <a:latin typeface="+mn-ea"/>
              </a:rPr>
              <a:t>과거상병</a:t>
            </a:r>
            <a:r>
              <a:rPr lang="ko-KR" altLang="en-US" sz="750" dirty="0">
                <a:latin typeface="+mn-ea"/>
              </a:rPr>
              <a:t> 등 기타사항으로 인하여 보험가입금액이 제한되거나 인수가 불가능할 수 있고 </a:t>
            </a:r>
            <a:r>
              <a:rPr lang="ko-KR" altLang="en-US" sz="750" dirty="0" err="1">
                <a:latin typeface="+mn-ea"/>
              </a:rPr>
              <a:t>갱신시</a:t>
            </a:r>
            <a:r>
              <a:rPr lang="ko-KR" altLang="en-US" sz="750" dirty="0">
                <a:latin typeface="+mn-ea"/>
              </a:rPr>
              <a:t> 보험료가 인상 될 수 있습니다</a:t>
            </a:r>
            <a:r>
              <a:rPr lang="en-US" altLang="ko-KR" sz="750" dirty="0">
                <a:latin typeface="+mn-ea"/>
              </a:rPr>
              <a:t>. </a:t>
            </a:r>
            <a:endParaRPr lang="ko-KR" altLang="en-US" sz="750" dirty="0">
              <a:latin typeface="+mn-e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EAAF90-43A0-572B-640E-4EBADFA7D94F}"/>
              </a:ext>
            </a:extLst>
          </p:cNvPr>
          <p:cNvSpPr txBox="1"/>
          <p:nvPr/>
        </p:nvSpPr>
        <p:spPr>
          <a:xfrm>
            <a:off x="-161990" y="940164"/>
            <a:ext cx="2017139" cy="454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b="1" i="1" dirty="0">
                <a:solidFill>
                  <a:schemeClr val="bg1"/>
                </a:solidFill>
                <a:latin typeface="+mj-ea"/>
                <a:ea typeface="+mj-ea"/>
              </a:rPr>
              <a:t>새해 </a:t>
            </a:r>
            <a:r>
              <a:rPr lang="en-US" altLang="ko-KR" b="1" i="1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r>
              <a:rPr lang="ko-KR" altLang="en-US" b="1" i="1" dirty="0">
                <a:solidFill>
                  <a:schemeClr val="bg1"/>
                </a:solidFill>
                <a:latin typeface="+mj-ea"/>
                <a:ea typeface="+mj-ea"/>
              </a:rPr>
              <a:t>월에도</a:t>
            </a:r>
            <a:r>
              <a:rPr lang="en-US" altLang="ko-KR" b="1" i="1" dirty="0">
                <a:solidFill>
                  <a:schemeClr val="bg1"/>
                </a:solidFill>
                <a:latin typeface="+mj-ea"/>
                <a:ea typeface="+mj-ea"/>
              </a:rPr>
              <a:t>~</a:t>
            </a:r>
            <a:r>
              <a:rPr lang="ko-KR" altLang="en-US" b="1" i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8525E25E-0CE0-2B78-F2EB-86DF20031E7D}"/>
              </a:ext>
            </a:extLst>
          </p:cNvPr>
          <p:cNvSpPr/>
          <p:nvPr/>
        </p:nvSpPr>
        <p:spPr>
          <a:xfrm>
            <a:off x="799674" y="343051"/>
            <a:ext cx="5296326" cy="572470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4588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C8674B-0CF2-7A14-7BF8-E5262F1E7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E6E3B23A-B513-538C-D0F6-E7E370C3A482}"/>
              </a:ext>
            </a:extLst>
          </p:cNvPr>
          <p:cNvSpPr txBox="1"/>
          <p:nvPr/>
        </p:nvSpPr>
        <p:spPr>
          <a:xfrm>
            <a:off x="-119070" y="9331340"/>
            <a:ext cx="71283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750" dirty="0">
                <a:latin typeface="+mn-ea"/>
              </a:rPr>
              <a:t>※ </a:t>
            </a:r>
            <a:r>
              <a:rPr lang="ko-KR" altLang="en-US" sz="750" dirty="0">
                <a:latin typeface="+mn-ea"/>
              </a:rPr>
              <a:t>피보험자의 직종</a:t>
            </a:r>
            <a:r>
              <a:rPr lang="en-US" altLang="ko-KR" sz="750" dirty="0">
                <a:latin typeface="+mn-ea"/>
              </a:rPr>
              <a:t>, </a:t>
            </a:r>
            <a:r>
              <a:rPr lang="ko-KR" altLang="en-US" sz="750" dirty="0">
                <a:latin typeface="+mn-ea"/>
              </a:rPr>
              <a:t>직무</a:t>
            </a:r>
            <a:r>
              <a:rPr lang="en-US" altLang="ko-KR" sz="750" dirty="0">
                <a:latin typeface="+mn-ea"/>
              </a:rPr>
              <a:t>, </a:t>
            </a:r>
            <a:r>
              <a:rPr lang="ko-KR" altLang="en-US" sz="750" dirty="0" err="1">
                <a:latin typeface="+mn-ea"/>
              </a:rPr>
              <a:t>과거상병</a:t>
            </a:r>
            <a:r>
              <a:rPr lang="ko-KR" altLang="en-US" sz="750" dirty="0">
                <a:latin typeface="+mn-ea"/>
              </a:rPr>
              <a:t> 등 기타사항으로 인하여 보험가입금액이 제한되거나 인수가 불가능할 수 있고 </a:t>
            </a:r>
            <a:r>
              <a:rPr lang="ko-KR" altLang="en-US" sz="750" dirty="0" err="1">
                <a:latin typeface="+mn-ea"/>
              </a:rPr>
              <a:t>갱신시</a:t>
            </a:r>
            <a:r>
              <a:rPr lang="ko-KR" altLang="en-US" sz="750" dirty="0">
                <a:latin typeface="+mn-ea"/>
              </a:rPr>
              <a:t> 보험료가 인상 될 수 있습니다</a:t>
            </a:r>
            <a:r>
              <a:rPr lang="en-US" altLang="ko-KR" sz="750" dirty="0">
                <a:latin typeface="+mn-ea"/>
              </a:rPr>
              <a:t>. </a:t>
            </a:r>
            <a:endParaRPr lang="ko-KR" altLang="en-US" sz="750" dirty="0">
              <a:latin typeface="+mn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E9FE06-1940-2836-A771-439976104CC5}"/>
              </a:ext>
            </a:extLst>
          </p:cNvPr>
          <p:cNvSpPr txBox="1"/>
          <p:nvPr/>
        </p:nvSpPr>
        <p:spPr>
          <a:xfrm>
            <a:off x="177801" y="380155"/>
            <a:ext cx="6505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bg1"/>
                </a:solidFill>
                <a:latin typeface="SB 어그로 Bold" panose="02020603020101020101" pitchFamily="18" charset="-127"/>
                <a:ea typeface="SB 어그로 Bold" panose="02020603020101020101" pitchFamily="18" charset="-127"/>
              </a:rPr>
              <a:t>AIG</a:t>
            </a:r>
            <a:r>
              <a:rPr lang="ko-KR" altLang="en-US" sz="3200" dirty="0" err="1">
                <a:solidFill>
                  <a:schemeClr val="bg1"/>
                </a:solidFill>
                <a:latin typeface="SB 어그로 Bold" panose="02020603020101020101" pitchFamily="18" charset="-127"/>
                <a:ea typeface="SB 어그로 Bold" panose="02020603020101020101" pitchFamily="18" charset="-127"/>
              </a:rPr>
              <a:t>내심바라던암보험</a:t>
            </a:r>
            <a:endParaRPr lang="ko-KR" altLang="en-US" sz="3200" dirty="0">
              <a:solidFill>
                <a:schemeClr val="bg1"/>
              </a:solidFill>
              <a:latin typeface="SB 어그로 Bold" panose="02020603020101020101" pitchFamily="18" charset="-127"/>
              <a:ea typeface="SB 어그로 Bold" panose="0202060302010102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4B5B2E-F7F0-71BA-8DF5-F2BBB27F65E1}"/>
              </a:ext>
            </a:extLst>
          </p:cNvPr>
          <p:cNvSpPr txBox="1"/>
          <p:nvPr/>
        </p:nvSpPr>
        <p:spPr>
          <a:xfrm>
            <a:off x="3111531" y="1020172"/>
            <a:ext cx="37877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solidFill>
                  <a:schemeClr val="bg1"/>
                </a:solidFill>
                <a:latin typeface="+mn-ea"/>
              </a:rPr>
              <a:t>[</a:t>
            </a:r>
            <a:r>
              <a:rPr lang="ko-KR" altLang="en-US" sz="1000" dirty="0">
                <a:solidFill>
                  <a:schemeClr val="bg1"/>
                </a:solidFill>
                <a:latin typeface="+mn-ea"/>
              </a:rPr>
              <a:t>가입나이</a:t>
            </a:r>
            <a:r>
              <a:rPr lang="en-US" altLang="ko-KR" sz="1000" dirty="0">
                <a:solidFill>
                  <a:schemeClr val="bg1"/>
                </a:solidFill>
                <a:latin typeface="+mn-ea"/>
              </a:rPr>
              <a:t>: 20~70</a:t>
            </a:r>
            <a:r>
              <a:rPr lang="ko-KR" altLang="en-US" sz="1000" dirty="0">
                <a:solidFill>
                  <a:schemeClr val="bg1"/>
                </a:solidFill>
                <a:latin typeface="+mn-ea"/>
              </a:rPr>
              <a:t>세</a:t>
            </a:r>
            <a:r>
              <a:rPr lang="en-US" altLang="ko-KR" sz="1000" dirty="0">
                <a:solidFill>
                  <a:schemeClr val="bg1"/>
                </a:solidFill>
                <a:latin typeface="+mn-ea"/>
              </a:rPr>
              <a:t> / </a:t>
            </a:r>
            <a:r>
              <a:rPr lang="ko-KR" altLang="en-US" sz="1000" dirty="0">
                <a:solidFill>
                  <a:schemeClr val="bg1"/>
                </a:solidFill>
                <a:latin typeface="+mn-ea"/>
              </a:rPr>
              <a:t>최소보험료</a:t>
            </a:r>
            <a:r>
              <a:rPr lang="en-US" altLang="ko-KR" sz="1000" dirty="0">
                <a:solidFill>
                  <a:schemeClr val="bg1"/>
                </a:solidFill>
                <a:latin typeface="+mn-ea"/>
              </a:rPr>
              <a:t>: 2</a:t>
            </a:r>
            <a:r>
              <a:rPr lang="ko-KR" altLang="en-US" sz="1000" dirty="0">
                <a:solidFill>
                  <a:schemeClr val="bg1"/>
                </a:solidFill>
                <a:latin typeface="+mn-ea"/>
              </a:rPr>
              <a:t>만원</a:t>
            </a:r>
            <a:r>
              <a:rPr lang="en-US" altLang="ko-KR" sz="1000" dirty="0">
                <a:solidFill>
                  <a:schemeClr val="bg1"/>
                </a:solidFill>
                <a:latin typeface="+mn-ea"/>
              </a:rPr>
              <a:t>]</a:t>
            </a:r>
            <a:endParaRPr lang="ko-KR" altLang="en-US" sz="10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803985-0F78-643A-8BAA-E1742B706E50}"/>
              </a:ext>
            </a:extLst>
          </p:cNvPr>
          <p:cNvSpPr txBox="1"/>
          <p:nvPr/>
        </p:nvSpPr>
        <p:spPr>
          <a:xfrm>
            <a:off x="1867535" y="1522173"/>
            <a:ext cx="310204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atin typeface="ONE 모바일고딕 Title" panose="00000500000000000000" pitchFamily="2" charset="-127"/>
                <a:ea typeface="ONE 모바일고딕 Title" panose="00000500000000000000" pitchFamily="2" charset="-127"/>
              </a:rPr>
              <a:t>1</a:t>
            </a:r>
            <a:r>
              <a:rPr lang="ko-KR" altLang="en-US" sz="2000" b="1" dirty="0">
                <a:latin typeface="ONE 모바일고딕 Title" panose="00000500000000000000" pitchFamily="2" charset="-127"/>
                <a:ea typeface="ONE 모바일고딕 Title" panose="00000500000000000000" pitchFamily="2" charset="-127"/>
              </a:rPr>
              <a:t>억 </a:t>
            </a:r>
            <a:r>
              <a:rPr lang="en-US" altLang="ko-KR" sz="2000" b="1" dirty="0">
                <a:latin typeface="ONE 모바일고딕 Title" panose="00000500000000000000" pitchFamily="2" charset="-127"/>
                <a:ea typeface="ONE 모바일고딕 Title" panose="00000500000000000000" pitchFamily="2" charset="-127"/>
              </a:rPr>
              <a:t>2</a:t>
            </a:r>
            <a:r>
              <a:rPr lang="ko-KR" altLang="en-US" sz="2000" b="1" dirty="0">
                <a:latin typeface="ONE 모바일고딕 Title" panose="00000500000000000000" pitchFamily="2" charset="-127"/>
                <a:ea typeface="ONE 모바일고딕 Title" panose="00000500000000000000" pitchFamily="2" charset="-127"/>
              </a:rPr>
              <a:t>천만원 암진단비 플랜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4DC1A3-A2E6-2689-40E8-82148D99BBA3}"/>
              </a:ext>
            </a:extLst>
          </p:cNvPr>
          <p:cNvSpPr txBox="1"/>
          <p:nvPr/>
        </p:nvSpPr>
        <p:spPr>
          <a:xfrm>
            <a:off x="2605088" y="1981269"/>
            <a:ext cx="39345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9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[</a:t>
            </a:r>
            <a:r>
              <a:rPr lang="ko-KR" altLang="en-US" sz="9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기준</a:t>
            </a:r>
            <a:r>
              <a:rPr lang="en-US" altLang="ko-KR" sz="9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: 10</a:t>
            </a:r>
            <a:r>
              <a:rPr lang="ko-KR" altLang="en-US" sz="900" dirty="0" err="1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년납</a:t>
            </a:r>
            <a:r>
              <a:rPr lang="ko-KR" altLang="en-US" sz="9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 </a:t>
            </a:r>
            <a:r>
              <a:rPr lang="en-US" altLang="ko-KR" sz="9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10</a:t>
            </a:r>
            <a:r>
              <a:rPr lang="ko-KR" altLang="en-US" sz="900" dirty="0" err="1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년만기</a:t>
            </a:r>
            <a:r>
              <a:rPr lang="en-US" altLang="ko-KR" sz="9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, </a:t>
            </a:r>
            <a:r>
              <a:rPr lang="ko-KR" altLang="en-US" sz="9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최소보험료 </a:t>
            </a:r>
            <a:r>
              <a:rPr lang="en-US" altLang="ko-KR" sz="9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2</a:t>
            </a:r>
            <a:r>
              <a:rPr lang="ko-KR" altLang="en-US" sz="9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만원</a:t>
            </a:r>
            <a:r>
              <a:rPr lang="en-US" altLang="ko-KR" sz="9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, </a:t>
            </a:r>
            <a:r>
              <a:rPr lang="ko-KR" altLang="en-US" sz="9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단위</a:t>
            </a:r>
            <a:r>
              <a:rPr lang="en-US" altLang="ko-KR" sz="9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: </a:t>
            </a:r>
            <a:r>
              <a:rPr lang="ko-KR" altLang="en-US" sz="9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만원</a:t>
            </a:r>
            <a:r>
              <a:rPr lang="en-US" altLang="ko-KR" sz="9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]</a:t>
            </a:r>
            <a:endParaRPr lang="ko-KR" altLang="en-US" sz="900" dirty="0"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711C0B-CDEB-6E76-8FD2-725DA209D11A}"/>
              </a:ext>
            </a:extLst>
          </p:cNvPr>
          <p:cNvSpPr txBox="1"/>
          <p:nvPr/>
        </p:nvSpPr>
        <p:spPr>
          <a:xfrm>
            <a:off x="4867262" y="1746030"/>
            <a:ext cx="1098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[</a:t>
            </a:r>
            <a:r>
              <a:rPr lang="ko-KR" altLang="en-US" sz="9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해당특약 가입시</a:t>
            </a:r>
            <a:r>
              <a:rPr lang="en-US" altLang="ko-KR" sz="9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]</a:t>
            </a:r>
            <a:endParaRPr lang="ko-KR" altLang="en-US" sz="900" dirty="0"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</p:txBody>
      </p:sp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02624770-6223-7F1A-8AD0-FCCD25FEB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645710"/>
              </p:ext>
            </p:extLst>
          </p:nvPr>
        </p:nvGraphicFramePr>
        <p:xfrm>
          <a:off x="461959" y="2178063"/>
          <a:ext cx="5948366" cy="1882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504">
                  <a:extLst>
                    <a:ext uri="{9D8B030D-6E8A-4147-A177-3AD203B41FA5}">
                      <a16:colId xmlns:a16="http://schemas.microsoft.com/office/drawing/2014/main" val="4208337512"/>
                    </a:ext>
                  </a:extLst>
                </a:gridCol>
                <a:gridCol w="878679">
                  <a:extLst>
                    <a:ext uri="{9D8B030D-6E8A-4147-A177-3AD203B41FA5}">
                      <a16:colId xmlns:a16="http://schemas.microsoft.com/office/drawing/2014/main" val="1554733345"/>
                    </a:ext>
                  </a:extLst>
                </a:gridCol>
                <a:gridCol w="2074071">
                  <a:extLst>
                    <a:ext uri="{9D8B030D-6E8A-4147-A177-3AD203B41FA5}">
                      <a16:colId xmlns:a16="http://schemas.microsoft.com/office/drawing/2014/main" val="3619456975"/>
                    </a:ext>
                  </a:extLst>
                </a:gridCol>
                <a:gridCol w="900112">
                  <a:extLst>
                    <a:ext uri="{9D8B030D-6E8A-4147-A177-3AD203B41FA5}">
                      <a16:colId xmlns:a16="http://schemas.microsoft.com/office/drawing/2014/main" val="3661979787"/>
                    </a:ext>
                  </a:extLst>
                </a:gridCol>
              </a:tblGrid>
              <a:tr h="3677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>
                          <a:solidFill>
                            <a:schemeClr val="bg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담보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7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>
                          <a:solidFill>
                            <a:schemeClr val="bg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가입금액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7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>
                          <a:solidFill>
                            <a:schemeClr val="bg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담보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7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>
                          <a:solidFill>
                            <a:schemeClr val="bg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가입금액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011644"/>
                  </a:ext>
                </a:extLst>
              </a:tr>
              <a:tr h="367794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50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일반암진단비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800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소액암제외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)[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기본계약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]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50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</a:t>
                      </a:r>
                      <a:r>
                        <a:rPr lang="ko-KR" altLang="en-US" sz="1050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50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암직접치료통원비</a:t>
                      </a:r>
                      <a:r>
                        <a:rPr lang="ko-KR" altLang="en-US" sz="105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특약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연간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30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회한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5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451028"/>
                  </a:ext>
                </a:extLst>
              </a:tr>
              <a:tr h="370313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50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유사암진단비</a:t>
                      </a:r>
                      <a:r>
                        <a:rPr lang="ko-KR" altLang="en-US" sz="105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특약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5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105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5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상급종합병원 암직접치료통원비</a:t>
                      </a:r>
                      <a:r>
                        <a:rPr lang="ko-KR" altLang="en-US" sz="105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특약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연간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30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회한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5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</a:t>
                      </a:r>
                      <a:r>
                        <a:rPr lang="ko-KR" altLang="en-US" sz="105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십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3167064"/>
                  </a:ext>
                </a:extLst>
              </a:tr>
              <a:tr h="367794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50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소액암진단비</a:t>
                      </a:r>
                      <a:r>
                        <a:rPr lang="ko-KR" altLang="en-US" sz="105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특약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5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</a:t>
                      </a:r>
                      <a:r>
                        <a:rPr lang="ko-KR" altLang="en-US" sz="105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  <a:r>
                        <a:rPr lang="en-US" altLang="ko-KR" sz="105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</a:t>
                      </a:r>
                      <a:r>
                        <a:rPr lang="ko-KR" altLang="en-US" sz="105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백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50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중증갑상선암진단비</a:t>
                      </a:r>
                      <a:r>
                        <a:rPr lang="ko-KR" altLang="en-US" sz="105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특약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5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6</a:t>
                      </a:r>
                      <a:r>
                        <a:rPr lang="ko-KR" altLang="en-US" sz="105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2684314"/>
                  </a:ext>
                </a:extLst>
              </a:tr>
              <a:tr h="367794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50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고액치료비암진단</a:t>
                      </a:r>
                      <a:r>
                        <a:rPr lang="ko-KR" altLang="en-US" sz="105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특약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50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</a:t>
                      </a:r>
                      <a:r>
                        <a:rPr lang="ko-KR" altLang="en-US" sz="1050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50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재진단암진단비</a:t>
                      </a:r>
                      <a:r>
                        <a:rPr lang="ko-KR" altLang="en-US" sz="105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특약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50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</a:t>
                      </a:r>
                      <a:r>
                        <a:rPr lang="ko-KR" altLang="en-US" sz="1050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0495111"/>
                  </a:ext>
                </a:extLst>
              </a:tr>
            </a:tbl>
          </a:graphicData>
        </a:graphic>
      </p:graphicFrame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7A020E76-D2C1-A89B-1F4B-080BE697C1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914533"/>
              </p:ext>
            </p:extLst>
          </p:nvPr>
        </p:nvGraphicFramePr>
        <p:xfrm>
          <a:off x="461957" y="4266153"/>
          <a:ext cx="5948367" cy="8111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8893">
                  <a:extLst>
                    <a:ext uri="{9D8B030D-6E8A-4147-A177-3AD203B41FA5}">
                      <a16:colId xmlns:a16="http://schemas.microsoft.com/office/drawing/2014/main" val="4229373852"/>
                    </a:ext>
                  </a:extLst>
                </a:gridCol>
                <a:gridCol w="1563158">
                  <a:extLst>
                    <a:ext uri="{9D8B030D-6E8A-4147-A177-3AD203B41FA5}">
                      <a16:colId xmlns:a16="http://schemas.microsoft.com/office/drawing/2014/main" val="1644853638"/>
                    </a:ext>
                  </a:extLst>
                </a:gridCol>
                <a:gridCol w="1563158">
                  <a:extLst>
                    <a:ext uri="{9D8B030D-6E8A-4147-A177-3AD203B41FA5}">
                      <a16:colId xmlns:a16="http://schemas.microsoft.com/office/drawing/2014/main" val="358108964"/>
                    </a:ext>
                  </a:extLst>
                </a:gridCol>
                <a:gridCol w="1563158">
                  <a:extLst>
                    <a:ext uri="{9D8B030D-6E8A-4147-A177-3AD203B41FA5}">
                      <a16:colId xmlns:a16="http://schemas.microsoft.com/office/drawing/2014/main" val="2012701345"/>
                    </a:ext>
                  </a:extLst>
                </a:gridCol>
              </a:tblGrid>
              <a:tr h="270393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구분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20</a:t>
                      </a:r>
                      <a:r>
                        <a:rPr lang="ko-KR" altLang="en-US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세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30</a:t>
                      </a:r>
                      <a:r>
                        <a:rPr lang="ko-KR" altLang="en-US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세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40</a:t>
                      </a:r>
                      <a:r>
                        <a:rPr lang="ko-KR" altLang="en-US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세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194557"/>
                  </a:ext>
                </a:extLst>
              </a:tr>
              <a:tr h="270393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5597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  남자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5597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20,000</a:t>
                      </a:r>
                      <a:r>
                        <a:rPr kumimoji="0" lang="ko-KR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5597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5597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20,000</a:t>
                      </a:r>
                      <a:r>
                        <a:rPr kumimoji="0" lang="ko-KR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5597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5597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30,154</a:t>
                      </a:r>
                      <a:r>
                        <a:rPr kumimoji="0" lang="ko-KR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5597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554638"/>
                  </a:ext>
                </a:extLst>
              </a:tr>
              <a:tr h="270393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D144A2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  여자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D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D144A2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20,000</a:t>
                      </a:r>
                      <a:r>
                        <a:rPr kumimoji="0" lang="ko-KR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D144A2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D144A2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31,179</a:t>
                      </a:r>
                      <a:r>
                        <a:rPr kumimoji="0" lang="ko-KR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D144A2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D144A2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59,730</a:t>
                      </a:r>
                      <a:r>
                        <a:rPr kumimoji="0" lang="ko-KR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D144A2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103948"/>
                  </a:ext>
                </a:extLst>
              </a:tr>
            </a:tbl>
          </a:graphicData>
        </a:graphic>
      </p:graphicFrame>
      <p:pic>
        <p:nvPicPr>
          <p:cNvPr id="13" name="그림 12">
            <a:extLst>
              <a:ext uri="{FF2B5EF4-FFF2-40B4-BE49-F238E27FC236}">
                <a16:creationId xmlns:a16="http://schemas.microsoft.com/office/drawing/2014/main" id="{AA3FC9B6-2B2A-FA35-0B6C-99790F832F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63" b="3297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450" r="53911" b="63366"/>
          <a:stretch/>
        </p:blipFill>
        <p:spPr>
          <a:xfrm>
            <a:off x="579811" y="4757427"/>
            <a:ext cx="309491" cy="35082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E2100C65-C95E-F6A2-B41B-B9321DAFEC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63" b="32971" l="10000" r="90000">
                        <a14:foregroundMark x1="18607" y1="32000" x2="14886" y2="14000"/>
                        <a14:foregroundMark x1="14886" y1="14000" x2="19808" y2="10000"/>
                        <a14:foregroundMark x1="19808" y1="10000" x2="20288" y2="27333"/>
                        <a14:foregroundMark x1="20288" y1="27333" x2="17647" y2="32667"/>
                        <a14:backgroundMark x1="35534" y1="5000" x2="40936" y2="6000"/>
                        <a14:backgroundMark x1="40936" y1="6000" x2="48259" y2="25333"/>
                        <a14:backgroundMark x1="48259" y1="25333" x2="39976" y2="35000"/>
                        <a14:backgroundMark x1="39976" y1="35000" x2="31212" y2="18333"/>
                        <a14:backgroundMark x1="31212" y1="18333" x2="34814" y2="6667"/>
                        <a14:backgroundMark x1="34814" y1="6667" x2="35414" y2="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79" r="73012" b="63366"/>
          <a:stretch/>
        </p:blipFill>
        <p:spPr>
          <a:xfrm>
            <a:off x="485879" y="4484027"/>
            <a:ext cx="468209" cy="350820"/>
          </a:xfrm>
          <a:prstGeom prst="rect">
            <a:avLst/>
          </a:prstGeom>
        </p:spPr>
      </p:pic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32422E67-1DB3-43A9-4CAB-4DAE143D1921}"/>
              </a:ext>
            </a:extLst>
          </p:cNvPr>
          <p:cNvSpPr/>
          <p:nvPr/>
        </p:nvSpPr>
        <p:spPr>
          <a:xfrm>
            <a:off x="136835" y="1571038"/>
            <a:ext cx="1655535" cy="3257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578876-FF17-485F-F213-681377A00F70}"/>
              </a:ext>
            </a:extLst>
          </p:cNvPr>
          <p:cNvSpPr txBox="1"/>
          <p:nvPr/>
        </p:nvSpPr>
        <p:spPr>
          <a:xfrm>
            <a:off x="82508" y="1591194"/>
            <a:ext cx="1777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20~40</a:t>
            </a:r>
            <a:r>
              <a:rPr lang="ko-KR" altLang="en-US" sz="1200" dirty="0">
                <a:solidFill>
                  <a:schemeClr val="bg1"/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세 </a:t>
            </a:r>
            <a:r>
              <a:rPr lang="ko-KR" altLang="en-US" sz="1200" dirty="0" err="1">
                <a:solidFill>
                  <a:schemeClr val="bg1"/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여기모여라</a:t>
            </a:r>
            <a:r>
              <a:rPr lang="en-US" altLang="ko-KR" sz="1200" dirty="0">
                <a:solidFill>
                  <a:schemeClr val="bg1"/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~!</a:t>
            </a:r>
            <a:endParaRPr lang="ko-KR" altLang="en-US" sz="1200" dirty="0">
              <a:solidFill>
                <a:schemeClr val="bg1"/>
              </a:solidFill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7923BB-65CF-2E19-7D15-3A72BDCFF420}"/>
              </a:ext>
            </a:extLst>
          </p:cNvPr>
          <p:cNvSpPr txBox="1"/>
          <p:nvPr/>
        </p:nvSpPr>
        <p:spPr>
          <a:xfrm>
            <a:off x="1997710" y="5615321"/>
            <a:ext cx="2850502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latin typeface="ONE 모바일고딕 Title" panose="00000500000000000000" pitchFamily="2" charset="-127"/>
                <a:ea typeface="ONE 모바일고딕 Title" panose="00000500000000000000" pitchFamily="2" charset="-127"/>
              </a:rPr>
              <a:t>재진단암 </a:t>
            </a:r>
            <a:r>
              <a:rPr lang="en-US" altLang="ko-KR" sz="2000" b="1" dirty="0">
                <a:latin typeface="ONE 모바일고딕 Title" panose="00000500000000000000" pitchFamily="2" charset="-127"/>
                <a:ea typeface="ONE 모바일고딕 Title" panose="00000500000000000000" pitchFamily="2" charset="-127"/>
              </a:rPr>
              <a:t>2</a:t>
            </a:r>
            <a:r>
              <a:rPr lang="ko-KR" altLang="en-US" sz="2000" b="1" dirty="0">
                <a:latin typeface="ONE 모바일고딕 Title" panose="00000500000000000000" pitchFamily="2" charset="-127"/>
                <a:ea typeface="ONE 모바일고딕 Title" panose="00000500000000000000" pitchFamily="2" charset="-127"/>
              </a:rPr>
              <a:t>천만원 플랜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709EE3-C70F-8D02-5C86-9C417E9CE27F}"/>
              </a:ext>
            </a:extLst>
          </p:cNvPr>
          <p:cNvSpPr txBox="1"/>
          <p:nvPr/>
        </p:nvSpPr>
        <p:spPr>
          <a:xfrm>
            <a:off x="4727894" y="5817008"/>
            <a:ext cx="1098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[</a:t>
            </a:r>
            <a:r>
              <a:rPr lang="ko-KR" altLang="en-US" sz="9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해당특약 가입시</a:t>
            </a:r>
            <a:r>
              <a:rPr lang="en-US" altLang="ko-KR" sz="9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]</a:t>
            </a:r>
            <a:endParaRPr lang="ko-KR" altLang="en-US" sz="900" dirty="0"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F062B81F-86B7-E2EC-0D72-A56EC0FBFC71}"/>
              </a:ext>
            </a:extLst>
          </p:cNvPr>
          <p:cNvSpPr/>
          <p:nvPr/>
        </p:nvSpPr>
        <p:spPr>
          <a:xfrm>
            <a:off x="136835" y="5689238"/>
            <a:ext cx="1655535" cy="3257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FAC2E3-0999-E2BC-34DC-824B9DFDE53B}"/>
              </a:ext>
            </a:extLst>
          </p:cNvPr>
          <p:cNvSpPr txBox="1"/>
          <p:nvPr/>
        </p:nvSpPr>
        <p:spPr>
          <a:xfrm>
            <a:off x="82508" y="5709394"/>
            <a:ext cx="1777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>
                <a:solidFill>
                  <a:schemeClr val="bg1"/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60~70</a:t>
            </a:r>
            <a:r>
              <a:rPr lang="ko-KR" altLang="en-US" sz="1200">
                <a:solidFill>
                  <a:schemeClr val="bg1"/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세 </a:t>
            </a:r>
            <a:r>
              <a:rPr lang="ko-KR" altLang="en-US" sz="1200" dirty="0">
                <a:solidFill>
                  <a:schemeClr val="bg1"/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어르신플랜</a:t>
            </a:r>
            <a:r>
              <a:rPr lang="en-US" altLang="ko-KR" sz="1200">
                <a:solidFill>
                  <a:schemeClr val="bg1"/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~!</a:t>
            </a:r>
            <a:endParaRPr lang="ko-KR" altLang="en-US" sz="1200" dirty="0">
              <a:solidFill>
                <a:schemeClr val="bg1"/>
              </a:solidFill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CD90E08-375A-0DBD-2751-28C464E04021}"/>
              </a:ext>
            </a:extLst>
          </p:cNvPr>
          <p:cNvSpPr txBox="1"/>
          <p:nvPr/>
        </p:nvSpPr>
        <p:spPr>
          <a:xfrm>
            <a:off x="2281239" y="6074535"/>
            <a:ext cx="42584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9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[</a:t>
            </a:r>
            <a:r>
              <a:rPr lang="ko-KR" altLang="en-US" sz="9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기준</a:t>
            </a:r>
            <a:r>
              <a:rPr lang="en-US" altLang="ko-KR" sz="9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: </a:t>
            </a:r>
            <a:r>
              <a:rPr lang="ko-KR" altLang="en-US" sz="9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상해급수 </a:t>
            </a:r>
            <a:r>
              <a:rPr lang="en-US" altLang="ko-KR" sz="9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1</a:t>
            </a:r>
            <a:r>
              <a:rPr lang="ko-KR" altLang="en-US" sz="9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급</a:t>
            </a:r>
            <a:r>
              <a:rPr lang="en-US" altLang="ko-KR" sz="9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, </a:t>
            </a:r>
            <a:r>
              <a:rPr lang="ko-KR" altLang="en-US" sz="9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최소보험료 </a:t>
            </a:r>
            <a:r>
              <a:rPr lang="en-US" altLang="ko-KR" sz="9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2</a:t>
            </a:r>
            <a:r>
              <a:rPr lang="ko-KR" altLang="en-US" sz="9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만원</a:t>
            </a:r>
            <a:r>
              <a:rPr lang="en-US" altLang="ko-KR" sz="9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, 10</a:t>
            </a:r>
            <a:r>
              <a:rPr lang="ko-KR" altLang="en-US" sz="900" dirty="0" err="1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년납</a:t>
            </a:r>
            <a:r>
              <a:rPr lang="ko-KR" altLang="en-US" sz="9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 </a:t>
            </a:r>
            <a:r>
              <a:rPr lang="en-US" altLang="ko-KR" sz="9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10</a:t>
            </a:r>
            <a:r>
              <a:rPr lang="ko-KR" altLang="en-US" sz="900" dirty="0" err="1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년만기</a:t>
            </a:r>
            <a:r>
              <a:rPr lang="en-US" altLang="ko-KR" sz="9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, </a:t>
            </a:r>
            <a:r>
              <a:rPr lang="ko-KR" altLang="en-US" sz="9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단위</a:t>
            </a:r>
            <a:r>
              <a:rPr lang="en-US" altLang="ko-KR" sz="9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: </a:t>
            </a:r>
            <a:r>
              <a:rPr lang="ko-KR" altLang="en-US" sz="9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만원</a:t>
            </a:r>
            <a:r>
              <a:rPr lang="en-US" altLang="ko-KR" sz="9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]</a:t>
            </a:r>
            <a:endParaRPr lang="ko-KR" altLang="en-US" sz="900" dirty="0"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</p:txBody>
      </p:sp>
      <p:graphicFrame>
        <p:nvGraphicFramePr>
          <p:cNvPr id="24" name="표 23">
            <a:extLst>
              <a:ext uri="{FF2B5EF4-FFF2-40B4-BE49-F238E27FC236}">
                <a16:creationId xmlns:a16="http://schemas.microsoft.com/office/drawing/2014/main" id="{CFA883ED-DFCF-BCEB-3A6B-59B40AAE04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954367"/>
              </p:ext>
            </p:extLst>
          </p:nvPr>
        </p:nvGraphicFramePr>
        <p:xfrm>
          <a:off x="461959" y="6271329"/>
          <a:ext cx="5948366" cy="1103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8980">
                  <a:extLst>
                    <a:ext uri="{9D8B030D-6E8A-4147-A177-3AD203B41FA5}">
                      <a16:colId xmlns:a16="http://schemas.microsoft.com/office/drawing/2014/main" val="4208337512"/>
                    </a:ext>
                  </a:extLst>
                </a:gridCol>
                <a:gridCol w="945203">
                  <a:extLst>
                    <a:ext uri="{9D8B030D-6E8A-4147-A177-3AD203B41FA5}">
                      <a16:colId xmlns:a16="http://schemas.microsoft.com/office/drawing/2014/main" val="1554733345"/>
                    </a:ext>
                  </a:extLst>
                </a:gridCol>
                <a:gridCol w="2004237">
                  <a:extLst>
                    <a:ext uri="{9D8B030D-6E8A-4147-A177-3AD203B41FA5}">
                      <a16:colId xmlns:a16="http://schemas.microsoft.com/office/drawing/2014/main" val="3619456975"/>
                    </a:ext>
                  </a:extLst>
                </a:gridCol>
                <a:gridCol w="969946">
                  <a:extLst>
                    <a:ext uri="{9D8B030D-6E8A-4147-A177-3AD203B41FA5}">
                      <a16:colId xmlns:a16="http://schemas.microsoft.com/office/drawing/2014/main" val="3661979787"/>
                    </a:ext>
                  </a:extLst>
                </a:gridCol>
              </a:tblGrid>
              <a:tr h="3677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>
                          <a:solidFill>
                            <a:schemeClr val="bg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담보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7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>
                          <a:solidFill>
                            <a:schemeClr val="bg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가입금액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7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>
                          <a:solidFill>
                            <a:schemeClr val="bg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담보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7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>
                          <a:solidFill>
                            <a:schemeClr val="bg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가입금액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011644"/>
                  </a:ext>
                </a:extLst>
              </a:tr>
              <a:tr h="367794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50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일반암진단비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800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소액암제외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 [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기본계약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]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5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105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50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소액암진단비</a:t>
                      </a:r>
                      <a:r>
                        <a:rPr lang="ko-KR" altLang="en-US" sz="105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특약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5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</a:t>
                      </a:r>
                      <a:r>
                        <a:rPr lang="ko-KR" altLang="en-US" sz="105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백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451028"/>
                  </a:ext>
                </a:extLst>
              </a:tr>
              <a:tr h="367794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50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유사암진단비</a:t>
                      </a:r>
                      <a:r>
                        <a:rPr lang="ko-KR" altLang="en-US" sz="105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특약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5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105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백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50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재진단암진단비</a:t>
                      </a:r>
                      <a:r>
                        <a:rPr lang="ko-KR" altLang="en-US" sz="105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특약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50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</a:t>
                      </a:r>
                      <a:r>
                        <a:rPr lang="ko-KR" altLang="en-US" sz="1050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0495111"/>
                  </a:ext>
                </a:extLst>
              </a:tr>
            </a:tbl>
          </a:graphicData>
        </a:graphic>
      </p:graphicFrame>
      <p:graphicFrame>
        <p:nvGraphicFramePr>
          <p:cNvPr id="25" name="표 24">
            <a:extLst>
              <a:ext uri="{FF2B5EF4-FFF2-40B4-BE49-F238E27FC236}">
                <a16:creationId xmlns:a16="http://schemas.microsoft.com/office/drawing/2014/main" id="{5FB556C6-E63F-5AF6-F539-E7350097F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4374"/>
              </p:ext>
            </p:extLst>
          </p:nvPr>
        </p:nvGraphicFramePr>
        <p:xfrm>
          <a:off x="461957" y="7640963"/>
          <a:ext cx="5948368" cy="8111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2393">
                  <a:extLst>
                    <a:ext uri="{9D8B030D-6E8A-4147-A177-3AD203B41FA5}">
                      <a16:colId xmlns:a16="http://schemas.microsoft.com/office/drawing/2014/main" val="4229373852"/>
                    </a:ext>
                  </a:extLst>
                </a:gridCol>
                <a:gridCol w="925195">
                  <a:extLst>
                    <a:ext uri="{9D8B030D-6E8A-4147-A177-3AD203B41FA5}">
                      <a16:colId xmlns:a16="http://schemas.microsoft.com/office/drawing/2014/main" val="1644853638"/>
                    </a:ext>
                  </a:extLst>
                </a:gridCol>
                <a:gridCol w="925195">
                  <a:extLst>
                    <a:ext uri="{9D8B030D-6E8A-4147-A177-3AD203B41FA5}">
                      <a16:colId xmlns:a16="http://schemas.microsoft.com/office/drawing/2014/main" val="358108964"/>
                    </a:ext>
                  </a:extLst>
                </a:gridCol>
                <a:gridCol w="925195">
                  <a:extLst>
                    <a:ext uri="{9D8B030D-6E8A-4147-A177-3AD203B41FA5}">
                      <a16:colId xmlns:a16="http://schemas.microsoft.com/office/drawing/2014/main" val="2012701345"/>
                    </a:ext>
                  </a:extLst>
                </a:gridCol>
                <a:gridCol w="925195">
                  <a:extLst>
                    <a:ext uri="{9D8B030D-6E8A-4147-A177-3AD203B41FA5}">
                      <a16:colId xmlns:a16="http://schemas.microsoft.com/office/drawing/2014/main" val="1948777130"/>
                    </a:ext>
                  </a:extLst>
                </a:gridCol>
                <a:gridCol w="925195">
                  <a:extLst>
                    <a:ext uri="{9D8B030D-6E8A-4147-A177-3AD203B41FA5}">
                      <a16:colId xmlns:a16="http://schemas.microsoft.com/office/drawing/2014/main" val="2530328857"/>
                    </a:ext>
                  </a:extLst>
                </a:gridCol>
              </a:tblGrid>
              <a:tr h="270393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구분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50</a:t>
                      </a:r>
                      <a:r>
                        <a:rPr lang="ko-KR" altLang="en-US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세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55</a:t>
                      </a:r>
                      <a:r>
                        <a:rPr lang="ko-KR" altLang="en-US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세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60</a:t>
                      </a:r>
                      <a:r>
                        <a:rPr lang="ko-KR" altLang="en-US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세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65</a:t>
                      </a:r>
                      <a:r>
                        <a:rPr lang="ko-KR" altLang="en-US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세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70</a:t>
                      </a:r>
                      <a:r>
                        <a:rPr lang="ko-KR" altLang="en-US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세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194557"/>
                  </a:ext>
                </a:extLst>
              </a:tr>
              <a:tr h="270393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5597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  남자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5597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25,709</a:t>
                      </a:r>
                      <a:r>
                        <a:rPr kumimoji="0" lang="ko-KR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5597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5597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45,443</a:t>
                      </a:r>
                      <a:r>
                        <a:rPr kumimoji="0" lang="ko-KR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5597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5597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53,446</a:t>
                      </a:r>
                      <a:r>
                        <a:rPr kumimoji="0" lang="ko-KR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5597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5597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73,479</a:t>
                      </a:r>
                      <a:r>
                        <a:rPr kumimoji="0" lang="ko-KR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5597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5597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76,531</a:t>
                      </a:r>
                      <a:r>
                        <a:rPr kumimoji="0" lang="ko-KR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5597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554638"/>
                  </a:ext>
                </a:extLst>
              </a:tr>
              <a:tr h="270393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D144A2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  여자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D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D144A2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21,961</a:t>
                      </a:r>
                      <a:r>
                        <a:rPr kumimoji="0" lang="ko-KR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D144A2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D144A2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28,493</a:t>
                      </a:r>
                      <a:r>
                        <a:rPr kumimoji="0" lang="ko-KR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D144A2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D144A2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30,550</a:t>
                      </a:r>
                      <a:r>
                        <a:rPr kumimoji="0" lang="ko-KR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D144A2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D144A2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31,056</a:t>
                      </a:r>
                      <a:r>
                        <a:rPr kumimoji="0" lang="ko-KR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D144A2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D144A2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29,222</a:t>
                      </a:r>
                      <a:r>
                        <a:rPr kumimoji="0" lang="ko-KR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D144A2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103948"/>
                  </a:ext>
                </a:extLst>
              </a:tr>
            </a:tbl>
          </a:graphicData>
        </a:graphic>
      </p:graphicFrame>
      <p:pic>
        <p:nvPicPr>
          <p:cNvPr id="26" name="그림 25">
            <a:extLst>
              <a:ext uri="{FF2B5EF4-FFF2-40B4-BE49-F238E27FC236}">
                <a16:creationId xmlns:a16="http://schemas.microsoft.com/office/drawing/2014/main" id="{F2F6C05F-5196-A5CA-8E33-4A8A89340E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63" b="3297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450" r="53911" b="63366"/>
          <a:stretch/>
        </p:blipFill>
        <p:spPr>
          <a:xfrm>
            <a:off x="579811" y="8145815"/>
            <a:ext cx="309491" cy="350820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E81A522D-7E4D-8F5D-A366-FD5F67D877A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63" b="32971" l="10000" r="90000">
                        <a14:foregroundMark x1="18607" y1="32000" x2="14886" y2="14000"/>
                        <a14:foregroundMark x1="14886" y1="14000" x2="19808" y2="10000"/>
                        <a14:foregroundMark x1="19808" y1="10000" x2="20288" y2="27333"/>
                        <a14:foregroundMark x1="20288" y1="27333" x2="17647" y2="32667"/>
                        <a14:backgroundMark x1="35534" y1="5000" x2="40936" y2="6000"/>
                        <a14:backgroundMark x1="40936" y1="6000" x2="48259" y2="25333"/>
                        <a14:backgroundMark x1="48259" y1="25333" x2="39976" y2="35000"/>
                        <a14:backgroundMark x1="39976" y1="35000" x2="31212" y2="18333"/>
                        <a14:backgroundMark x1="31212" y1="18333" x2="34814" y2="6667"/>
                        <a14:backgroundMark x1="34814" y1="6667" x2="35414" y2="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79" r="73012" b="63366"/>
          <a:stretch/>
        </p:blipFill>
        <p:spPr>
          <a:xfrm>
            <a:off x="485879" y="7872415"/>
            <a:ext cx="468209" cy="35082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4C8EEF9-1227-3CCD-1BDB-903D0FAAB102}"/>
              </a:ext>
            </a:extLst>
          </p:cNvPr>
          <p:cNvSpPr txBox="1"/>
          <p:nvPr/>
        </p:nvSpPr>
        <p:spPr>
          <a:xfrm>
            <a:off x="4102880" y="7424817"/>
            <a:ext cx="24367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9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[</a:t>
            </a:r>
            <a:r>
              <a:rPr lang="ko-KR" altLang="en-US" sz="9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기준</a:t>
            </a:r>
            <a:r>
              <a:rPr lang="en-US" altLang="ko-KR" sz="9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: </a:t>
            </a:r>
            <a:r>
              <a:rPr lang="ko-KR" altLang="en-US" sz="9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최저보험료 </a:t>
            </a:r>
            <a:r>
              <a:rPr lang="en-US" altLang="ko-KR" sz="9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2</a:t>
            </a:r>
            <a:r>
              <a:rPr lang="ko-KR" altLang="en-US" sz="9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만원</a:t>
            </a:r>
            <a:r>
              <a:rPr lang="en-US" altLang="ko-KR" sz="9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]</a:t>
            </a:r>
            <a:endParaRPr lang="ko-KR" altLang="en-US" sz="900" dirty="0"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9D4A6113-A080-7A80-DBF6-975D01408F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7598" y="5513916"/>
            <a:ext cx="869402" cy="602919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BCEA0F4E-7BFE-94FD-C7F8-DF4822F206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2402" y="1455321"/>
            <a:ext cx="869402" cy="602919"/>
          </a:xfrm>
          <a:prstGeom prst="rect">
            <a:avLst/>
          </a:prstGeom>
        </p:spPr>
      </p:pic>
      <p:sp>
        <p:nvSpPr>
          <p:cNvPr id="30" name="사각형: 둥근 모서리 29">
            <a:extLst>
              <a:ext uri="{FF2B5EF4-FFF2-40B4-BE49-F238E27FC236}">
                <a16:creationId xmlns:a16="http://schemas.microsoft.com/office/drawing/2014/main" id="{1298CCDD-9C60-A22A-4B7B-1DC92CC46308}"/>
              </a:ext>
            </a:extLst>
          </p:cNvPr>
          <p:cNvSpPr/>
          <p:nvPr/>
        </p:nvSpPr>
        <p:spPr>
          <a:xfrm>
            <a:off x="799674" y="343051"/>
            <a:ext cx="5296326" cy="572470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3763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DC92D9FA-149F-83FE-94BB-AA97E330C4DB}"/>
              </a:ext>
            </a:extLst>
          </p:cNvPr>
          <p:cNvSpPr/>
          <p:nvPr/>
        </p:nvSpPr>
        <p:spPr>
          <a:xfrm>
            <a:off x="799674" y="343051"/>
            <a:ext cx="5296326" cy="572470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CCF79B-9400-1B4E-6171-716E695B86A2}"/>
              </a:ext>
            </a:extLst>
          </p:cNvPr>
          <p:cNvSpPr txBox="1"/>
          <p:nvPr/>
        </p:nvSpPr>
        <p:spPr>
          <a:xfrm>
            <a:off x="3140106" y="1018584"/>
            <a:ext cx="37877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solidFill>
                  <a:schemeClr val="bg1"/>
                </a:solidFill>
                <a:latin typeface="+mn-ea"/>
              </a:rPr>
              <a:t>[</a:t>
            </a:r>
            <a:r>
              <a:rPr lang="ko-KR" altLang="en-US" sz="1000" dirty="0">
                <a:solidFill>
                  <a:schemeClr val="bg1"/>
                </a:solidFill>
                <a:latin typeface="+mn-ea"/>
              </a:rPr>
              <a:t>가입나이</a:t>
            </a:r>
            <a:r>
              <a:rPr lang="en-US" altLang="ko-KR" sz="1000" dirty="0">
                <a:solidFill>
                  <a:schemeClr val="bg1"/>
                </a:solidFill>
                <a:latin typeface="+mn-ea"/>
              </a:rPr>
              <a:t>: 18~75</a:t>
            </a:r>
            <a:r>
              <a:rPr lang="ko-KR" altLang="en-US" sz="1000" dirty="0">
                <a:solidFill>
                  <a:schemeClr val="bg1"/>
                </a:solidFill>
                <a:latin typeface="+mn-ea"/>
              </a:rPr>
              <a:t>세</a:t>
            </a:r>
            <a:r>
              <a:rPr lang="en-US" altLang="ko-KR" sz="1000" dirty="0">
                <a:solidFill>
                  <a:schemeClr val="bg1"/>
                </a:solidFill>
                <a:latin typeface="+mn-ea"/>
              </a:rPr>
              <a:t> / </a:t>
            </a:r>
            <a:r>
              <a:rPr lang="ko-KR" altLang="en-US" sz="1000" dirty="0">
                <a:solidFill>
                  <a:schemeClr val="bg1"/>
                </a:solidFill>
                <a:latin typeface="+mn-ea"/>
              </a:rPr>
              <a:t>최소보험료</a:t>
            </a:r>
            <a:r>
              <a:rPr lang="en-US" altLang="ko-KR" sz="1000" dirty="0">
                <a:solidFill>
                  <a:schemeClr val="bg1"/>
                </a:solidFill>
                <a:latin typeface="+mn-ea"/>
              </a:rPr>
              <a:t>: 1.5</a:t>
            </a:r>
            <a:r>
              <a:rPr lang="ko-KR" altLang="en-US" sz="1000" dirty="0">
                <a:solidFill>
                  <a:schemeClr val="bg1"/>
                </a:solidFill>
                <a:latin typeface="+mn-ea"/>
              </a:rPr>
              <a:t>만원</a:t>
            </a:r>
            <a:r>
              <a:rPr lang="en-US" altLang="ko-KR" sz="1000" dirty="0">
                <a:solidFill>
                  <a:schemeClr val="bg1"/>
                </a:solidFill>
                <a:latin typeface="+mn-ea"/>
              </a:rPr>
              <a:t>]</a:t>
            </a:r>
            <a:endParaRPr lang="ko-KR" altLang="en-US" sz="10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7DBDB7-FC5F-60DD-76D2-32BECF2A3B5B}"/>
              </a:ext>
            </a:extLst>
          </p:cNvPr>
          <p:cNvSpPr txBox="1"/>
          <p:nvPr/>
        </p:nvSpPr>
        <p:spPr>
          <a:xfrm>
            <a:off x="1" y="1730827"/>
            <a:ext cx="6850062" cy="1301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>
                <a:latin typeface="ONE 모바일고딕 Title" panose="00000500000000000000" pitchFamily="2" charset="-127"/>
                <a:ea typeface="ONE 모바일고딕 Title" panose="00000500000000000000" pitchFamily="2" charset="-127"/>
              </a:rPr>
              <a:t>주택화재는 </a:t>
            </a:r>
            <a:r>
              <a:rPr lang="en-US" altLang="ko-KR" sz="3200" b="1" dirty="0">
                <a:latin typeface="ONE 모바일고딕 Title" panose="00000500000000000000" pitchFamily="2" charset="-127"/>
                <a:ea typeface="ONE 모바일고딕 Title" panose="00000500000000000000" pitchFamily="2" charset="-127"/>
              </a:rPr>
              <a:t>AIG</a:t>
            </a:r>
            <a:r>
              <a:rPr lang="ko-KR" altLang="en-US" sz="3200" b="1" dirty="0">
                <a:latin typeface="ONE 모바일고딕 Title" panose="00000500000000000000" pitchFamily="2" charset="-127"/>
                <a:ea typeface="ONE 모바일고딕 Title" panose="00000500000000000000" pitchFamily="2" charset="-127"/>
              </a:rPr>
              <a:t>가 맛집 </a:t>
            </a:r>
            <a:r>
              <a:rPr lang="en-US" altLang="ko-KR" sz="3200" b="1" dirty="0">
                <a:latin typeface="ONE 모바일고딕 Title" panose="00000500000000000000" pitchFamily="2" charset="-127"/>
                <a:ea typeface="ONE 모바일고딕 Title" panose="00000500000000000000" pitchFamily="2" charset="-127"/>
              </a:rPr>
              <a:t>~!</a:t>
            </a:r>
          </a:p>
          <a:p>
            <a:pPr algn="ctr">
              <a:lnSpc>
                <a:spcPct val="125000"/>
              </a:lnSpc>
            </a:pPr>
            <a:r>
              <a:rPr lang="en-US" altLang="ko-KR" sz="4000" dirty="0">
                <a:latin typeface="ONE 모바일고딕 Title" panose="00000500000000000000" pitchFamily="2" charset="-127"/>
                <a:ea typeface="ONE 모바일고딕 Title" panose="00000500000000000000" pitchFamily="2" charset="-127"/>
              </a:rPr>
              <a:t>5</a:t>
            </a:r>
            <a:r>
              <a:rPr lang="ko-KR" altLang="en-US" sz="4000" dirty="0" err="1">
                <a:latin typeface="ONE 모바일고딕 Title" panose="00000500000000000000" pitchFamily="2" charset="-127"/>
                <a:ea typeface="ONE 모바일고딕 Title" panose="00000500000000000000" pitchFamily="2" charset="-127"/>
              </a:rPr>
              <a:t>년갱신형</a:t>
            </a:r>
            <a:r>
              <a:rPr lang="ko-KR" altLang="en-US" sz="4000" dirty="0">
                <a:latin typeface="ONE 모바일고딕 Title" panose="00000500000000000000" pitchFamily="2" charset="-127"/>
                <a:ea typeface="ONE 모바일고딕 Title" panose="00000500000000000000" pitchFamily="2" charset="-127"/>
              </a:rPr>
              <a:t> </a:t>
            </a:r>
            <a:r>
              <a:rPr lang="ko-KR" altLang="en-US" sz="4000" dirty="0">
                <a:solidFill>
                  <a:srgbClr val="0070C0"/>
                </a:solidFill>
                <a:latin typeface="ONE 모바일고딕 Title" panose="00000500000000000000" pitchFamily="2" charset="-127"/>
                <a:ea typeface="ONE 모바일고딕 Title" panose="00000500000000000000" pitchFamily="2" charset="-127"/>
              </a:rPr>
              <a:t>주택화재 담보</a:t>
            </a: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3D42D2E8-18CC-679D-CB13-63DDD0F01073}"/>
              </a:ext>
            </a:extLst>
          </p:cNvPr>
          <p:cNvSpPr/>
          <p:nvPr/>
        </p:nvSpPr>
        <p:spPr>
          <a:xfrm>
            <a:off x="196851" y="3237091"/>
            <a:ext cx="6473060" cy="4455404"/>
          </a:xfrm>
          <a:prstGeom prst="roundRect">
            <a:avLst>
              <a:gd name="adj" fmla="val 11746"/>
            </a:avLst>
          </a:prstGeom>
          <a:noFill/>
          <a:ln>
            <a:solidFill>
              <a:srgbClr val="00187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377B240C-1660-FB46-31AA-0D46E5E878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1610"/>
          <a:stretch/>
        </p:blipFill>
        <p:spPr>
          <a:xfrm>
            <a:off x="196851" y="3231180"/>
            <a:ext cx="6466118" cy="76015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3DB0C12-AFE7-16E3-60B6-4286164AE000}"/>
              </a:ext>
            </a:extLst>
          </p:cNvPr>
          <p:cNvSpPr txBox="1"/>
          <p:nvPr/>
        </p:nvSpPr>
        <p:spPr>
          <a:xfrm>
            <a:off x="993775" y="3337797"/>
            <a:ext cx="483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5</a:t>
            </a:r>
            <a:r>
              <a:rPr lang="ko-KR" altLang="en-US" sz="3200" b="1" dirty="0">
                <a:solidFill>
                  <a:schemeClr val="bg1"/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년마다 리모델링하세요</a:t>
            </a:r>
            <a:r>
              <a:rPr lang="en-US" altLang="ko-KR" sz="3200" b="1" dirty="0">
                <a:solidFill>
                  <a:schemeClr val="bg1"/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~!</a:t>
            </a:r>
            <a:r>
              <a:rPr lang="ko-KR" altLang="en-US" sz="3200" b="1" dirty="0">
                <a:solidFill>
                  <a:schemeClr val="bg1"/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 </a:t>
            </a:r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530447FF-3772-2288-D6EE-8A41E85F5005}"/>
              </a:ext>
            </a:extLst>
          </p:cNvPr>
          <p:cNvSpPr/>
          <p:nvPr/>
        </p:nvSpPr>
        <p:spPr>
          <a:xfrm>
            <a:off x="4968054" y="4110020"/>
            <a:ext cx="1568823" cy="1058938"/>
          </a:xfrm>
          <a:prstGeom prst="roundRect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C1DC41F2-7F43-1E4F-82CD-261C8242BC8A}"/>
              </a:ext>
            </a:extLst>
          </p:cNvPr>
          <p:cNvSpPr/>
          <p:nvPr/>
        </p:nvSpPr>
        <p:spPr>
          <a:xfrm>
            <a:off x="4968054" y="6489418"/>
            <a:ext cx="1568823" cy="1058938"/>
          </a:xfrm>
          <a:prstGeom prst="roundRect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827749BC-5F36-5D9D-C3DA-6A7221D587EE}"/>
              </a:ext>
            </a:extLst>
          </p:cNvPr>
          <p:cNvSpPr/>
          <p:nvPr/>
        </p:nvSpPr>
        <p:spPr>
          <a:xfrm>
            <a:off x="4968054" y="5276811"/>
            <a:ext cx="1568823" cy="1058938"/>
          </a:xfrm>
          <a:prstGeom prst="roundRect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D8D52C6-B32B-4722-8E9D-DC814915D5BF}"/>
              </a:ext>
            </a:extLst>
          </p:cNvPr>
          <p:cNvSpPr txBox="1"/>
          <p:nvPr/>
        </p:nvSpPr>
        <p:spPr>
          <a:xfrm>
            <a:off x="4723356" y="4233485"/>
            <a:ext cx="203962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21</a:t>
            </a:r>
            <a:r>
              <a:rPr lang="ko-KR" altLang="en-US" sz="14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대가전제품</a:t>
            </a:r>
            <a:endParaRPr lang="en-US" altLang="ko-KR" sz="1400" b="1" dirty="0"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  <a:p>
            <a:pPr algn="ctr"/>
            <a:r>
              <a:rPr lang="ko-KR" altLang="en-US" sz="14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고장수리비용 특약</a:t>
            </a:r>
            <a:endParaRPr lang="en-US" altLang="ko-KR" sz="1400" b="1" dirty="0"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  <a:p>
            <a:pPr algn="ctr"/>
            <a:r>
              <a:rPr lang="en-US" altLang="ko-KR" b="1" dirty="0">
                <a:solidFill>
                  <a:srgbClr val="016ED5"/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100</a:t>
            </a:r>
            <a:r>
              <a:rPr lang="ko-KR" altLang="en-US" sz="1400" b="1" dirty="0">
                <a:solidFill>
                  <a:srgbClr val="016ED5"/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만원</a:t>
            </a:r>
            <a:endParaRPr lang="ko-KR" altLang="en-US" b="1" dirty="0">
              <a:solidFill>
                <a:srgbClr val="016ED5"/>
              </a:solidFill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4769FBD-85CD-CF91-2265-DE4843D0C116}"/>
              </a:ext>
            </a:extLst>
          </p:cNvPr>
          <p:cNvSpPr txBox="1"/>
          <p:nvPr/>
        </p:nvSpPr>
        <p:spPr>
          <a:xfrm>
            <a:off x="5243656" y="4968997"/>
            <a:ext cx="10618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>
                <a:latin typeface="+mn-ea"/>
              </a:rPr>
              <a:t>[</a:t>
            </a:r>
            <a:r>
              <a:rPr lang="ko-KR" altLang="en-US" sz="800" dirty="0">
                <a:latin typeface="+mn-ea"/>
              </a:rPr>
              <a:t>해당 특약 가입시</a:t>
            </a:r>
            <a:r>
              <a:rPr lang="en-US" altLang="ko-KR" sz="800" dirty="0">
                <a:latin typeface="+mn-ea"/>
              </a:rPr>
              <a:t>]</a:t>
            </a:r>
            <a:endParaRPr lang="ko-KR" altLang="en-US" sz="800" dirty="0">
              <a:latin typeface="+mn-ea"/>
            </a:endParaRPr>
          </a:p>
        </p:txBody>
      </p:sp>
      <p:graphicFrame>
        <p:nvGraphicFramePr>
          <p:cNvPr id="36" name="표 35">
            <a:extLst>
              <a:ext uri="{FF2B5EF4-FFF2-40B4-BE49-F238E27FC236}">
                <a16:creationId xmlns:a16="http://schemas.microsoft.com/office/drawing/2014/main" id="{8E2EF4E5-19E4-1EC8-0D4C-FB86441351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0029"/>
              </p:ext>
            </p:extLst>
          </p:nvPr>
        </p:nvGraphicFramePr>
        <p:xfrm>
          <a:off x="290704" y="8166393"/>
          <a:ext cx="632910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2276">
                  <a:extLst>
                    <a:ext uri="{9D8B030D-6E8A-4147-A177-3AD203B41FA5}">
                      <a16:colId xmlns:a16="http://schemas.microsoft.com/office/drawing/2014/main" val="1959513907"/>
                    </a:ext>
                  </a:extLst>
                </a:gridCol>
                <a:gridCol w="1582276">
                  <a:extLst>
                    <a:ext uri="{9D8B030D-6E8A-4147-A177-3AD203B41FA5}">
                      <a16:colId xmlns:a16="http://schemas.microsoft.com/office/drawing/2014/main" val="2998803249"/>
                    </a:ext>
                  </a:extLst>
                </a:gridCol>
                <a:gridCol w="1582276">
                  <a:extLst>
                    <a:ext uri="{9D8B030D-6E8A-4147-A177-3AD203B41FA5}">
                      <a16:colId xmlns:a16="http://schemas.microsoft.com/office/drawing/2014/main" val="399686832"/>
                    </a:ext>
                  </a:extLst>
                </a:gridCol>
                <a:gridCol w="1582276">
                  <a:extLst>
                    <a:ext uri="{9D8B030D-6E8A-4147-A177-3AD203B41FA5}">
                      <a16:colId xmlns:a16="http://schemas.microsoft.com/office/drawing/2014/main" val="28516049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구분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40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50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비고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997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남자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21,424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21,424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주택화재담보</a:t>
                      </a:r>
                      <a:endParaRPr lang="en-US" altLang="ko-KR" sz="140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</a:t>
                      </a:r>
                      <a:r>
                        <a:rPr lang="ko-KR" altLang="en-US" sz="1400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년갱신형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보험료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1121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여자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latinLnBrk="1"/>
                      <a:endParaRPr lang="ko-KR" altLang="en-US" sz="140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r" latinLnBrk="1"/>
                      <a:endParaRPr lang="ko-KR" altLang="en-US" sz="140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2585151"/>
                  </a:ext>
                </a:extLst>
              </a:tr>
            </a:tbl>
          </a:graphicData>
        </a:graphic>
      </p:graphicFrame>
      <p:sp>
        <p:nvSpPr>
          <p:cNvPr id="37" name="TextBox 4">
            <a:extLst>
              <a:ext uri="{FF2B5EF4-FFF2-40B4-BE49-F238E27FC236}">
                <a16:creationId xmlns:a16="http://schemas.microsoft.com/office/drawing/2014/main" id="{C55C1286-2399-33B1-0040-F67DA2D673F3}"/>
              </a:ext>
            </a:extLst>
          </p:cNvPr>
          <p:cNvSpPr txBox="1"/>
          <p:nvPr/>
        </p:nvSpPr>
        <p:spPr>
          <a:xfrm>
            <a:off x="-119070" y="9331340"/>
            <a:ext cx="71283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750" dirty="0">
                <a:latin typeface="+mn-ea"/>
              </a:rPr>
              <a:t>※ </a:t>
            </a:r>
            <a:r>
              <a:rPr lang="ko-KR" altLang="en-US" sz="750" dirty="0">
                <a:latin typeface="+mn-ea"/>
              </a:rPr>
              <a:t>피보험자의 직종</a:t>
            </a:r>
            <a:r>
              <a:rPr lang="en-US" altLang="ko-KR" sz="750" dirty="0">
                <a:latin typeface="+mn-ea"/>
              </a:rPr>
              <a:t>, </a:t>
            </a:r>
            <a:r>
              <a:rPr lang="ko-KR" altLang="en-US" sz="750" dirty="0">
                <a:latin typeface="+mn-ea"/>
              </a:rPr>
              <a:t>직무</a:t>
            </a:r>
            <a:r>
              <a:rPr lang="en-US" altLang="ko-KR" sz="750" dirty="0">
                <a:latin typeface="+mn-ea"/>
              </a:rPr>
              <a:t>, </a:t>
            </a:r>
            <a:r>
              <a:rPr lang="ko-KR" altLang="en-US" sz="750" dirty="0" err="1">
                <a:latin typeface="+mn-ea"/>
              </a:rPr>
              <a:t>과거상병</a:t>
            </a:r>
            <a:r>
              <a:rPr lang="ko-KR" altLang="en-US" sz="750" dirty="0">
                <a:latin typeface="+mn-ea"/>
              </a:rPr>
              <a:t> 등 기타사항으로 인하여 보험가입금액이 제한되거나 인수가 불가능할 수 있고 </a:t>
            </a:r>
            <a:r>
              <a:rPr lang="ko-KR" altLang="en-US" sz="750" dirty="0" err="1">
                <a:latin typeface="+mn-ea"/>
              </a:rPr>
              <a:t>갱신시</a:t>
            </a:r>
            <a:r>
              <a:rPr lang="ko-KR" altLang="en-US" sz="750" dirty="0">
                <a:latin typeface="+mn-ea"/>
              </a:rPr>
              <a:t> 보험료가 인상 될 수 있습니다</a:t>
            </a:r>
            <a:r>
              <a:rPr lang="en-US" altLang="ko-KR" sz="750" dirty="0">
                <a:latin typeface="+mn-ea"/>
              </a:rPr>
              <a:t>. </a:t>
            </a:r>
            <a:endParaRPr lang="ko-KR" altLang="en-US" sz="750" dirty="0">
              <a:latin typeface="+mn-ea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D54D879-EB93-0E67-8D97-BB72AC439E8B}"/>
              </a:ext>
            </a:extLst>
          </p:cNvPr>
          <p:cNvSpPr txBox="1"/>
          <p:nvPr/>
        </p:nvSpPr>
        <p:spPr>
          <a:xfrm>
            <a:off x="4723356" y="5365493"/>
            <a:ext cx="203962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가족화재</a:t>
            </a:r>
            <a:endParaRPr lang="en-US" altLang="ko-KR" sz="1400" b="1" dirty="0"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  <a:p>
            <a:pPr algn="ctr"/>
            <a:r>
              <a:rPr lang="ko-KR" altLang="en-US" sz="14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벌금 특약</a:t>
            </a:r>
            <a:endParaRPr lang="en-US" altLang="ko-KR" sz="1400" b="1" dirty="0"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  <a:p>
            <a:pPr algn="ctr"/>
            <a:r>
              <a:rPr lang="en-US" altLang="ko-KR" b="1" dirty="0">
                <a:solidFill>
                  <a:srgbClr val="016ED5"/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2,000</a:t>
            </a:r>
            <a:r>
              <a:rPr lang="ko-KR" altLang="en-US" sz="1400" b="1" dirty="0">
                <a:solidFill>
                  <a:srgbClr val="016ED5"/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만원</a:t>
            </a:r>
            <a:endParaRPr lang="ko-KR" altLang="en-US" b="1" dirty="0">
              <a:solidFill>
                <a:srgbClr val="016ED5"/>
              </a:solidFill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1F37B16-EDF8-FF71-845C-909BD7A29A6E}"/>
              </a:ext>
            </a:extLst>
          </p:cNvPr>
          <p:cNvSpPr txBox="1"/>
          <p:nvPr/>
        </p:nvSpPr>
        <p:spPr>
          <a:xfrm>
            <a:off x="5243656" y="6081954"/>
            <a:ext cx="10618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>
                <a:latin typeface="+mn-ea"/>
              </a:rPr>
              <a:t>[</a:t>
            </a:r>
            <a:r>
              <a:rPr lang="ko-KR" altLang="en-US" sz="800" dirty="0">
                <a:latin typeface="+mn-ea"/>
              </a:rPr>
              <a:t>해당 특약 가입시</a:t>
            </a:r>
            <a:r>
              <a:rPr lang="en-US" altLang="ko-KR" sz="800" dirty="0">
                <a:latin typeface="+mn-ea"/>
              </a:rPr>
              <a:t>]</a:t>
            </a:r>
            <a:endParaRPr lang="ko-KR" altLang="en-US" sz="800" dirty="0">
              <a:latin typeface="+mn-ea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5AB3689-56E7-1E23-5216-D19E0BDCB600}"/>
              </a:ext>
            </a:extLst>
          </p:cNvPr>
          <p:cNvSpPr txBox="1"/>
          <p:nvPr/>
        </p:nvSpPr>
        <p:spPr>
          <a:xfrm>
            <a:off x="4723356" y="6610702"/>
            <a:ext cx="20396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화재배상책임 특약</a:t>
            </a:r>
            <a:endParaRPr lang="en-US" altLang="ko-KR" sz="1400" b="1" dirty="0"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  <a:p>
            <a:pPr algn="ctr"/>
            <a:r>
              <a:rPr lang="en-US" altLang="ko-KR" sz="12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(500㎡</a:t>
            </a:r>
            <a:r>
              <a:rPr lang="ko-KR" altLang="en-US" sz="12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이하</a:t>
            </a:r>
            <a:r>
              <a:rPr lang="en-US" altLang="ko-KR" sz="12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)</a:t>
            </a:r>
          </a:p>
          <a:p>
            <a:pPr algn="ctr"/>
            <a:r>
              <a:rPr lang="en-US" altLang="ko-KR" b="1" dirty="0">
                <a:solidFill>
                  <a:srgbClr val="016ED5"/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10</a:t>
            </a:r>
            <a:r>
              <a:rPr lang="ko-KR" altLang="en-US" sz="1400" b="1" dirty="0">
                <a:solidFill>
                  <a:srgbClr val="016ED5"/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억원</a:t>
            </a:r>
            <a:endParaRPr lang="ko-KR" altLang="en-US" b="1" dirty="0">
              <a:solidFill>
                <a:srgbClr val="016ED5"/>
              </a:solidFill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BEF9408-84CF-53A3-B2D2-EBB4484E6E38}"/>
              </a:ext>
            </a:extLst>
          </p:cNvPr>
          <p:cNvSpPr txBox="1"/>
          <p:nvPr/>
        </p:nvSpPr>
        <p:spPr>
          <a:xfrm>
            <a:off x="5243656" y="7289060"/>
            <a:ext cx="10618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>
                <a:latin typeface="+mn-ea"/>
              </a:rPr>
              <a:t>[</a:t>
            </a:r>
            <a:r>
              <a:rPr lang="ko-KR" altLang="en-US" sz="800" dirty="0">
                <a:latin typeface="+mn-ea"/>
              </a:rPr>
              <a:t>해당 특약 가입시</a:t>
            </a:r>
            <a:r>
              <a:rPr lang="en-US" altLang="ko-KR" sz="800" dirty="0">
                <a:latin typeface="+mn-ea"/>
              </a:rPr>
              <a:t>]</a:t>
            </a:r>
            <a:endParaRPr lang="ko-KR" altLang="en-US" sz="800" dirty="0">
              <a:latin typeface="+mn-ea"/>
            </a:endParaRPr>
          </a:p>
        </p:txBody>
      </p:sp>
      <p:sp>
        <p:nvSpPr>
          <p:cNvPr id="42" name="사각형: 둥근 모서리 41">
            <a:extLst>
              <a:ext uri="{FF2B5EF4-FFF2-40B4-BE49-F238E27FC236}">
                <a16:creationId xmlns:a16="http://schemas.microsoft.com/office/drawing/2014/main" id="{72562FC2-72E2-3469-4921-526F9B8D94D1}"/>
              </a:ext>
            </a:extLst>
          </p:cNvPr>
          <p:cNvSpPr/>
          <p:nvPr/>
        </p:nvSpPr>
        <p:spPr>
          <a:xfrm>
            <a:off x="277166" y="4110020"/>
            <a:ext cx="2177427" cy="3438336"/>
          </a:xfrm>
          <a:prstGeom prst="roundRect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BD29138B-7013-429D-E881-BB6287B17CA9}"/>
              </a:ext>
            </a:extLst>
          </p:cNvPr>
          <p:cNvSpPr/>
          <p:nvPr/>
        </p:nvSpPr>
        <p:spPr>
          <a:xfrm>
            <a:off x="441354" y="6762668"/>
            <a:ext cx="1919962" cy="246957"/>
          </a:xfrm>
          <a:prstGeom prst="roundRect">
            <a:avLst>
              <a:gd name="adj" fmla="val 50000"/>
            </a:avLst>
          </a:prstGeom>
          <a:solidFill>
            <a:srgbClr val="FFFF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D2E25D9-0519-8DE5-3946-2DB639A024D3}"/>
              </a:ext>
            </a:extLst>
          </p:cNvPr>
          <p:cNvSpPr txBox="1"/>
          <p:nvPr/>
        </p:nvSpPr>
        <p:spPr>
          <a:xfrm>
            <a:off x="230809" y="4583050"/>
            <a:ext cx="227413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화재손해 특약</a:t>
            </a:r>
            <a:endParaRPr lang="en-US" altLang="ko-KR" sz="1400" b="1" dirty="0"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  <a:p>
            <a:pPr algn="ctr"/>
            <a:r>
              <a:rPr lang="en-US" altLang="ko-KR" sz="11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(</a:t>
            </a:r>
            <a:r>
              <a:rPr lang="ko-KR" altLang="en-US" sz="11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주택</a:t>
            </a:r>
            <a:r>
              <a:rPr lang="en-US" altLang="ko-KR" sz="11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/</a:t>
            </a:r>
            <a:r>
              <a:rPr lang="ko-KR" altLang="en-US" sz="1100" b="1" dirty="0" err="1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실손보상</a:t>
            </a:r>
            <a:r>
              <a:rPr lang="en-US" altLang="ko-KR" sz="11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,</a:t>
            </a:r>
            <a:r>
              <a:rPr lang="ko-KR" altLang="en-US" sz="11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건물</a:t>
            </a:r>
            <a:r>
              <a:rPr lang="en-US" altLang="ko-KR" sz="11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)</a:t>
            </a:r>
          </a:p>
          <a:p>
            <a:pPr algn="ctr"/>
            <a:endParaRPr lang="en-US" altLang="ko-KR" sz="1400" b="1" dirty="0"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  <a:p>
            <a:pPr algn="ctr"/>
            <a:r>
              <a:rPr lang="ko-KR" altLang="en-US" sz="14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붕괴</a:t>
            </a:r>
            <a:r>
              <a:rPr lang="en-US" altLang="ko-KR" sz="14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/</a:t>
            </a:r>
            <a:r>
              <a:rPr lang="ko-KR" altLang="en-US" sz="14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침강</a:t>
            </a:r>
            <a:r>
              <a:rPr lang="en-US" altLang="ko-KR" sz="14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/</a:t>
            </a:r>
            <a:r>
              <a:rPr lang="ko-KR" altLang="en-US" sz="14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사태손해 특약</a:t>
            </a:r>
            <a:endParaRPr lang="en-US" altLang="ko-KR" sz="1400" b="1" dirty="0"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  <a:p>
            <a:pPr algn="ctr"/>
            <a:r>
              <a:rPr lang="en-US" altLang="ko-KR" sz="11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(</a:t>
            </a:r>
            <a:r>
              <a:rPr lang="ko-KR" altLang="en-US" sz="11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주택</a:t>
            </a:r>
            <a:r>
              <a:rPr lang="en-US" altLang="ko-KR" sz="11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/</a:t>
            </a:r>
            <a:r>
              <a:rPr lang="ko-KR" altLang="en-US" sz="1100" b="1" dirty="0" err="1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실손보상</a:t>
            </a:r>
            <a:r>
              <a:rPr lang="en-US" altLang="ko-KR" sz="11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,</a:t>
            </a:r>
            <a:r>
              <a:rPr lang="ko-KR" altLang="en-US" sz="11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건물</a:t>
            </a:r>
            <a:r>
              <a:rPr lang="en-US" altLang="ko-KR" sz="11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)</a:t>
            </a:r>
          </a:p>
          <a:p>
            <a:pPr algn="ctr"/>
            <a:endParaRPr lang="en-US" altLang="ko-KR" sz="1400" b="1" dirty="0"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  <a:p>
            <a:pPr algn="ctr"/>
            <a:r>
              <a:rPr lang="ko-KR" altLang="en-US" sz="14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풍수재손해 특약</a:t>
            </a:r>
            <a:endParaRPr lang="en-US" altLang="ko-KR" sz="1400" b="1" dirty="0"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  <a:p>
            <a:pPr algn="ctr"/>
            <a:r>
              <a:rPr lang="en-US" altLang="ko-KR" sz="11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(</a:t>
            </a:r>
            <a:r>
              <a:rPr lang="ko-KR" altLang="en-US" sz="11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비특수건물</a:t>
            </a:r>
            <a:r>
              <a:rPr lang="en-US" altLang="ko-KR" sz="11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/</a:t>
            </a:r>
            <a:r>
              <a:rPr lang="ko-KR" altLang="en-US" sz="1100" b="1" dirty="0" err="1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실손보상</a:t>
            </a:r>
            <a:r>
              <a:rPr lang="en-US" altLang="ko-KR" sz="11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,</a:t>
            </a:r>
            <a:r>
              <a:rPr lang="ko-KR" altLang="en-US" sz="11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건물</a:t>
            </a:r>
            <a:r>
              <a:rPr lang="en-US" altLang="ko-KR" sz="11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)</a:t>
            </a:r>
          </a:p>
          <a:p>
            <a:pPr algn="ctr"/>
            <a:endParaRPr lang="en-US" altLang="ko-KR" sz="1600" b="1" dirty="0">
              <a:solidFill>
                <a:srgbClr val="016ED5"/>
              </a:solidFill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  <a:p>
            <a:pPr algn="ctr"/>
            <a:r>
              <a:rPr lang="en-US" altLang="ko-KR" sz="3600" b="1" dirty="0">
                <a:solidFill>
                  <a:srgbClr val="016ED5"/>
                </a:solidFill>
                <a:latin typeface="a가로수" panose="02020600000000000000" pitchFamily="18" charset="-127"/>
                <a:ea typeface="a가로수" panose="02020600000000000000" pitchFamily="18" charset="-127"/>
              </a:rPr>
              <a:t>2</a:t>
            </a:r>
            <a:r>
              <a:rPr lang="ko-KR" altLang="en-US" b="1" dirty="0">
                <a:solidFill>
                  <a:srgbClr val="016ED5"/>
                </a:solidFill>
                <a:latin typeface="a가로수" panose="02020600000000000000" pitchFamily="18" charset="-127"/>
                <a:ea typeface="a가로수" panose="02020600000000000000" pitchFamily="18" charset="-127"/>
              </a:rPr>
              <a:t>억원</a:t>
            </a:r>
            <a:endParaRPr lang="ko-KR" altLang="en-US" sz="3600" b="1" dirty="0">
              <a:solidFill>
                <a:srgbClr val="016ED5"/>
              </a:solidFill>
              <a:latin typeface="a가로수" panose="02020600000000000000" pitchFamily="18" charset="-127"/>
              <a:ea typeface="a가로수" panose="02020600000000000000" pitchFamily="18" charset="-127"/>
            </a:endParaRPr>
          </a:p>
        </p:txBody>
      </p:sp>
      <p:sp>
        <p:nvSpPr>
          <p:cNvPr id="48" name="사각형: 둥근 모서리 47">
            <a:extLst>
              <a:ext uri="{FF2B5EF4-FFF2-40B4-BE49-F238E27FC236}">
                <a16:creationId xmlns:a16="http://schemas.microsoft.com/office/drawing/2014/main" id="{6ACFB63C-3AD0-5D93-F5E5-19C15F289E92}"/>
              </a:ext>
            </a:extLst>
          </p:cNvPr>
          <p:cNvSpPr/>
          <p:nvPr/>
        </p:nvSpPr>
        <p:spPr>
          <a:xfrm>
            <a:off x="2645029" y="4110020"/>
            <a:ext cx="2177427" cy="3438336"/>
          </a:xfrm>
          <a:prstGeom prst="roundRect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사각형: 둥근 모서리 48">
            <a:extLst>
              <a:ext uri="{FF2B5EF4-FFF2-40B4-BE49-F238E27FC236}">
                <a16:creationId xmlns:a16="http://schemas.microsoft.com/office/drawing/2014/main" id="{56ADE61D-1CC6-AE59-4786-378C74D65F04}"/>
              </a:ext>
            </a:extLst>
          </p:cNvPr>
          <p:cNvSpPr/>
          <p:nvPr/>
        </p:nvSpPr>
        <p:spPr>
          <a:xfrm>
            <a:off x="2809217" y="6762668"/>
            <a:ext cx="1919962" cy="246957"/>
          </a:xfrm>
          <a:prstGeom prst="roundRect">
            <a:avLst>
              <a:gd name="adj" fmla="val 50000"/>
            </a:avLst>
          </a:prstGeom>
          <a:solidFill>
            <a:srgbClr val="FFFF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8CAA50C-F479-D897-67A9-4E38FFE42D09}"/>
              </a:ext>
            </a:extLst>
          </p:cNvPr>
          <p:cNvSpPr txBox="1"/>
          <p:nvPr/>
        </p:nvSpPr>
        <p:spPr>
          <a:xfrm>
            <a:off x="2598672" y="4583050"/>
            <a:ext cx="227413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화재손해 특약</a:t>
            </a:r>
            <a:endParaRPr lang="en-US" altLang="ko-KR" sz="1400" b="1" dirty="0"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  <a:p>
            <a:pPr algn="ctr"/>
            <a:r>
              <a:rPr lang="en-US" altLang="ko-KR" sz="11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(</a:t>
            </a:r>
            <a:r>
              <a:rPr lang="ko-KR" altLang="en-US" sz="11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주택</a:t>
            </a:r>
            <a:r>
              <a:rPr lang="en-US" altLang="ko-KR" sz="11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/</a:t>
            </a:r>
            <a:r>
              <a:rPr lang="ko-KR" altLang="en-US" sz="1100" b="1" dirty="0" err="1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실손보상</a:t>
            </a:r>
            <a:r>
              <a:rPr lang="en-US" altLang="ko-KR" sz="11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,</a:t>
            </a:r>
            <a:r>
              <a:rPr lang="ko-KR" altLang="en-US" sz="11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가재</a:t>
            </a:r>
            <a:r>
              <a:rPr lang="en-US" altLang="ko-KR" sz="11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)</a:t>
            </a:r>
          </a:p>
          <a:p>
            <a:pPr algn="ctr"/>
            <a:endParaRPr lang="en-US" altLang="ko-KR" sz="1400" b="1" dirty="0"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  <a:p>
            <a:pPr algn="ctr"/>
            <a:r>
              <a:rPr lang="ko-KR" altLang="en-US" sz="14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붕괴</a:t>
            </a:r>
            <a:r>
              <a:rPr lang="en-US" altLang="ko-KR" sz="14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/</a:t>
            </a:r>
            <a:r>
              <a:rPr lang="ko-KR" altLang="en-US" sz="14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침강</a:t>
            </a:r>
            <a:r>
              <a:rPr lang="en-US" altLang="ko-KR" sz="14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/</a:t>
            </a:r>
            <a:r>
              <a:rPr lang="ko-KR" altLang="en-US" sz="14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사태손해 특약</a:t>
            </a:r>
            <a:endParaRPr lang="en-US" altLang="ko-KR" sz="1400" b="1" dirty="0"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  <a:p>
            <a:pPr algn="ctr"/>
            <a:r>
              <a:rPr lang="en-US" altLang="ko-KR" sz="11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(</a:t>
            </a:r>
            <a:r>
              <a:rPr lang="ko-KR" altLang="en-US" sz="11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주택</a:t>
            </a:r>
            <a:r>
              <a:rPr lang="en-US" altLang="ko-KR" sz="11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/</a:t>
            </a:r>
            <a:r>
              <a:rPr lang="ko-KR" altLang="en-US" sz="1100" b="1" dirty="0" err="1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실손보상</a:t>
            </a:r>
            <a:r>
              <a:rPr lang="en-US" altLang="ko-KR" sz="11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,</a:t>
            </a:r>
            <a:r>
              <a:rPr lang="ko-KR" altLang="en-US" sz="11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가재</a:t>
            </a:r>
            <a:r>
              <a:rPr lang="en-US" altLang="ko-KR" sz="11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)</a:t>
            </a:r>
          </a:p>
          <a:p>
            <a:pPr algn="ctr"/>
            <a:endParaRPr lang="en-US" altLang="ko-KR" sz="1400" b="1" dirty="0"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  <a:p>
            <a:pPr algn="ctr"/>
            <a:r>
              <a:rPr lang="ko-KR" altLang="en-US" sz="14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풍수재손해 특약</a:t>
            </a:r>
            <a:endParaRPr lang="en-US" altLang="ko-KR" sz="1400" b="1" dirty="0"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  <a:p>
            <a:pPr algn="ctr"/>
            <a:r>
              <a:rPr lang="en-US" altLang="ko-KR" sz="11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(</a:t>
            </a:r>
            <a:r>
              <a:rPr lang="ko-KR" altLang="en-US" sz="11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비특수건물</a:t>
            </a:r>
            <a:r>
              <a:rPr lang="en-US" altLang="ko-KR" sz="11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/</a:t>
            </a:r>
            <a:r>
              <a:rPr lang="ko-KR" altLang="en-US" sz="1100" b="1" dirty="0" err="1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실손보상</a:t>
            </a:r>
            <a:r>
              <a:rPr lang="en-US" altLang="ko-KR" sz="11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,</a:t>
            </a:r>
            <a:r>
              <a:rPr lang="ko-KR" altLang="en-US" sz="11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가재</a:t>
            </a:r>
            <a:r>
              <a:rPr lang="en-US" altLang="ko-KR" sz="11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)</a:t>
            </a:r>
          </a:p>
          <a:p>
            <a:pPr algn="ctr"/>
            <a:endParaRPr lang="en-US" altLang="ko-KR" sz="1600" b="1" dirty="0">
              <a:solidFill>
                <a:srgbClr val="016ED5"/>
              </a:solidFill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  <a:p>
            <a:pPr algn="ctr"/>
            <a:r>
              <a:rPr lang="en-US" altLang="ko-KR" sz="3600" b="1" dirty="0">
                <a:solidFill>
                  <a:srgbClr val="016ED5"/>
                </a:solidFill>
                <a:latin typeface="a가로수" panose="02020600000000000000" pitchFamily="18" charset="-127"/>
                <a:ea typeface="a가로수" panose="02020600000000000000" pitchFamily="18" charset="-127"/>
              </a:rPr>
              <a:t>5</a:t>
            </a:r>
            <a:r>
              <a:rPr lang="ko-KR" altLang="en-US" b="1" dirty="0">
                <a:solidFill>
                  <a:srgbClr val="016ED5"/>
                </a:solidFill>
                <a:latin typeface="a가로수" panose="02020600000000000000" pitchFamily="18" charset="-127"/>
                <a:ea typeface="a가로수" panose="02020600000000000000" pitchFamily="18" charset="-127"/>
              </a:rPr>
              <a:t>천만원</a:t>
            </a:r>
            <a:endParaRPr lang="ko-KR" altLang="en-US" sz="3600" b="1" dirty="0">
              <a:solidFill>
                <a:srgbClr val="016ED5"/>
              </a:solidFill>
              <a:latin typeface="a가로수" panose="02020600000000000000" pitchFamily="18" charset="-127"/>
              <a:ea typeface="a가로수" panose="02020600000000000000" pitchFamily="18" charset="-127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B40AFCB-750E-308C-EBF1-6535281EE490}"/>
              </a:ext>
            </a:extLst>
          </p:cNvPr>
          <p:cNvSpPr txBox="1"/>
          <p:nvPr/>
        </p:nvSpPr>
        <p:spPr>
          <a:xfrm>
            <a:off x="3197493" y="7027116"/>
            <a:ext cx="10618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>
                <a:latin typeface="+mn-ea"/>
              </a:rPr>
              <a:t>[</a:t>
            </a:r>
            <a:r>
              <a:rPr lang="ko-KR" altLang="en-US" sz="800" dirty="0">
                <a:latin typeface="+mn-ea"/>
              </a:rPr>
              <a:t>해당 특약 가입시</a:t>
            </a:r>
            <a:r>
              <a:rPr lang="en-US" altLang="ko-KR" sz="800" dirty="0">
                <a:latin typeface="+mn-ea"/>
              </a:rPr>
              <a:t>]</a:t>
            </a:r>
            <a:endParaRPr lang="ko-KR" altLang="en-US" sz="800" dirty="0">
              <a:latin typeface="+mn-ea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1C2F8CA-6149-A361-AB05-3F641E34A444}"/>
              </a:ext>
            </a:extLst>
          </p:cNvPr>
          <p:cNvSpPr txBox="1"/>
          <p:nvPr/>
        </p:nvSpPr>
        <p:spPr>
          <a:xfrm>
            <a:off x="800868" y="7027116"/>
            <a:ext cx="10618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>
                <a:latin typeface="+mn-ea"/>
              </a:rPr>
              <a:t>[</a:t>
            </a:r>
            <a:r>
              <a:rPr lang="ko-KR" altLang="en-US" sz="800" dirty="0">
                <a:latin typeface="+mn-ea"/>
              </a:rPr>
              <a:t>해당 특약 가입시</a:t>
            </a:r>
            <a:r>
              <a:rPr lang="en-US" altLang="ko-KR" sz="800" dirty="0">
                <a:latin typeface="+mn-ea"/>
              </a:rPr>
              <a:t>]</a:t>
            </a:r>
            <a:endParaRPr lang="ko-KR" altLang="en-US" sz="800" dirty="0">
              <a:latin typeface="+mn-ea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EBD1B81-955E-A781-9955-579818F04202}"/>
              </a:ext>
            </a:extLst>
          </p:cNvPr>
          <p:cNvSpPr txBox="1"/>
          <p:nvPr/>
        </p:nvSpPr>
        <p:spPr>
          <a:xfrm>
            <a:off x="-692261" y="7908287"/>
            <a:ext cx="74276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[</a:t>
            </a:r>
            <a:r>
              <a:rPr lang="ko-KR" altLang="en-US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기준 </a:t>
            </a:r>
            <a:r>
              <a:rPr lang="en-US" altLang="ko-KR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: </a:t>
            </a:r>
            <a:r>
              <a:rPr lang="ko-KR" altLang="en-US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건물급수 </a:t>
            </a:r>
            <a:r>
              <a:rPr lang="en-US" altLang="ko-KR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1</a:t>
            </a:r>
            <a:r>
              <a:rPr lang="ko-KR" altLang="en-US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급</a:t>
            </a:r>
            <a:r>
              <a:rPr lang="en-US" altLang="ko-KR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, </a:t>
            </a:r>
            <a:r>
              <a:rPr lang="ko-KR" altLang="en-US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아파트</a:t>
            </a:r>
            <a:r>
              <a:rPr lang="en-US" altLang="ko-KR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, 84㎡, </a:t>
            </a:r>
            <a:r>
              <a:rPr lang="ko-KR" altLang="en-US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거주</a:t>
            </a:r>
            <a:r>
              <a:rPr lang="en-US" altLang="ko-KR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, </a:t>
            </a:r>
            <a:r>
              <a:rPr lang="ko-KR" altLang="en-US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최소보험료 </a:t>
            </a:r>
            <a:r>
              <a:rPr lang="en-US" altLang="ko-KR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1.5</a:t>
            </a:r>
            <a:r>
              <a:rPr lang="ko-KR" altLang="en-US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만원</a:t>
            </a:r>
            <a:r>
              <a:rPr lang="en-US" altLang="ko-KR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]</a:t>
            </a:r>
            <a:endParaRPr lang="ko-KR" altLang="en-US" sz="1000" dirty="0"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</p:txBody>
      </p:sp>
      <p:sp>
        <p:nvSpPr>
          <p:cNvPr id="55" name="타원 54">
            <a:extLst>
              <a:ext uri="{FF2B5EF4-FFF2-40B4-BE49-F238E27FC236}">
                <a16:creationId xmlns:a16="http://schemas.microsoft.com/office/drawing/2014/main" id="{4E8180BA-5B3E-57A5-033B-6962567C5457}"/>
              </a:ext>
            </a:extLst>
          </p:cNvPr>
          <p:cNvSpPr/>
          <p:nvPr/>
        </p:nvSpPr>
        <p:spPr>
          <a:xfrm>
            <a:off x="4554327" y="1751492"/>
            <a:ext cx="49582" cy="529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타원 55">
            <a:extLst>
              <a:ext uri="{FF2B5EF4-FFF2-40B4-BE49-F238E27FC236}">
                <a16:creationId xmlns:a16="http://schemas.microsoft.com/office/drawing/2014/main" id="{6E7F1DB7-72E7-7786-A560-6D29B08C9B78}"/>
              </a:ext>
            </a:extLst>
          </p:cNvPr>
          <p:cNvSpPr/>
          <p:nvPr/>
        </p:nvSpPr>
        <p:spPr>
          <a:xfrm>
            <a:off x="4901990" y="1751492"/>
            <a:ext cx="49582" cy="529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5E20BA-DE86-2A95-D505-B07427FF1C8B}"/>
              </a:ext>
            </a:extLst>
          </p:cNvPr>
          <p:cNvSpPr txBox="1"/>
          <p:nvPr/>
        </p:nvSpPr>
        <p:spPr>
          <a:xfrm>
            <a:off x="177801" y="380155"/>
            <a:ext cx="6505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bg1"/>
                </a:solidFill>
                <a:latin typeface="SB 어그로 Bold" panose="02020603020101020101" pitchFamily="18" charset="-127"/>
                <a:ea typeface="SB 어그로 Bold" panose="02020603020101020101" pitchFamily="18" charset="-127"/>
              </a:rPr>
              <a:t>AIG</a:t>
            </a:r>
            <a:r>
              <a:rPr lang="ko-KR" altLang="en-US" sz="3200" dirty="0" err="1">
                <a:solidFill>
                  <a:schemeClr val="bg1"/>
                </a:solidFill>
                <a:latin typeface="SB 어그로 Bold" panose="02020603020101020101" pitchFamily="18" charset="-127"/>
                <a:ea typeface="SB 어그로 Bold" panose="02020603020101020101" pitchFamily="18" charset="-127"/>
              </a:rPr>
              <a:t>꼭필요한상해종합보험</a:t>
            </a:r>
            <a:endParaRPr lang="ko-KR" altLang="en-US" sz="3200" dirty="0">
              <a:solidFill>
                <a:schemeClr val="bg1"/>
              </a:solidFill>
              <a:latin typeface="SB 어그로 Bold" panose="02020603020101020101" pitchFamily="18" charset="-127"/>
              <a:ea typeface="SB 어그로 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71932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그룹 24">
            <a:extLst>
              <a:ext uri="{FF2B5EF4-FFF2-40B4-BE49-F238E27FC236}">
                <a16:creationId xmlns:a16="http://schemas.microsoft.com/office/drawing/2014/main" id="{F81E02BB-4DE9-C58E-E6A0-66168FF85B44}"/>
              </a:ext>
            </a:extLst>
          </p:cNvPr>
          <p:cNvGrpSpPr/>
          <p:nvPr/>
        </p:nvGrpSpPr>
        <p:grpSpPr>
          <a:xfrm>
            <a:off x="-48408" y="2699076"/>
            <a:ext cx="6963557" cy="2930584"/>
            <a:chOff x="63500" y="254000"/>
            <a:chExt cx="12077700" cy="6514393"/>
          </a:xfrm>
        </p:grpSpPr>
        <p:sp>
          <p:nvSpPr>
            <p:cNvPr id="26" name="타원 25">
              <a:extLst>
                <a:ext uri="{FF2B5EF4-FFF2-40B4-BE49-F238E27FC236}">
                  <a16:creationId xmlns:a16="http://schemas.microsoft.com/office/drawing/2014/main" id="{68988956-B819-C872-D36E-90A5C637A704}"/>
                </a:ext>
              </a:extLst>
            </p:cNvPr>
            <p:cNvSpPr/>
            <p:nvPr/>
          </p:nvSpPr>
          <p:spPr>
            <a:xfrm>
              <a:off x="63500" y="6289964"/>
              <a:ext cx="12077700" cy="478429"/>
            </a:xfrm>
            <a:prstGeom prst="ellipse">
              <a:avLst/>
            </a:prstGeom>
            <a:solidFill>
              <a:schemeClr val="tx1"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8" name="사각형: 둥근 위쪽 모서리 27">
              <a:extLst>
                <a:ext uri="{FF2B5EF4-FFF2-40B4-BE49-F238E27FC236}">
                  <a16:creationId xmlns:a16="http://schemas.microsoft.com/office/drawing/2014/main" id="{BE84A1AA-B05F-88B2-1AEF-57B351A08EA9}"/>
                </a:ext>
              </a:extLst>
            </p:cNvPr>
            <p:cNvSpPr/>
            <p:nvPr/>
          </p:nvSpPr>
          <p:spPr>
            <a:xfrm flipH="1">
              <a:off x="365124" y="1346200"/>
              <a:ext cx="1484314" cy="5207000"/>
            </a:xfrm>
            <a:prstGeom prst="round2SameRect">
              <a:avLst>
                <a:gd name="adj1" fmla="val 0"/>
                <a:gd name="adj2" fmla="val 21267"/>
              </a:avLst>
            </a:prstGeom>
            <a:solidFill>
              <a:schemeClr val="bg1">
                <a:lumMod val="6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9" name="사각형: 둥근 위쪽 모서리 28">
              <a:extLst>
                <a:ext uri="{FF2B5EF4-FFF2-40B4-BE49-F238E27FC236}">
                  <a16:creationId xmlns:a16="http://schemas.microsoft.com/office/drawing/2014/main" id="{D94D6BDF-601D-68BE-1365-D89E19F0C1F6}"/>
                </a:ext>
              </a:extLst>
            </p:cNvPr>
            <p:cNvSpPr/>
            <p:nvPr/>
          </p:nvSpPr>
          <p:spPr>
            <a:xfrm flipH="1">
              <a:off x="547686" y="990600"/>
              <a:ext cx="1484314" cy="5562600"/>
            </a:xfrm>
            <a:prstGeom prst="round2SameRect">
              <a:avLst>
                <a:gd name="adj1" fmla="val 0"/>
                <a:gd name="adj2" fmla="val 19599"/>
              </a:avLst>
            </a:prstGeom>
            <a:solidFill>
              <a:schemeClr val="bg1">
                <a:lumMod val="6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0" name="사각형: 둥근 위쪽 모서리 29">
              <a:extLst>
                <a:ext uri="{FF2B5EF4-FFF2-40B4-BE49-F238E27FC236}">
                  <a16:creationId xmlns:a16="http://schemas.microsoft.com/office/drawing/2014/main" id="{E0BF292A-C37E-1E6E-311E-4B3C2B7AB065}"/>
                </a:ext>
              </a:extLst>
            </p:cNvPr>
            <p:cNvSpPr/>
            <p:nvPr/>
          </p:nvSpPr>
          <p:spPr>
            <a:xfrm flipH="1">
              <a:off x="725486" y="571500"/>
              <a:ext cx="1484314" cy="5981700"/>
            </a:xfrm>
            <a:prstGeom prst="round2SameRect">
              <a:avLst>
                <a:gd name="adj1" fmla="val 0"/>
                <a:gd name="adj2" fmla="val 14722"/>
              </a:avLst>
            </a:prstGeom>
            <a:solidFill>
              <a:schemeClr val="bg1">
                <a:lumMod val="6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3A473768-58CB-CACD-3C1E-89923650501F}"/>
                </a:ext>
              </a:extLst>
            </p:cNvPr>
            <p:cNvSpPr/>
            <p:nvPr/>
          </p:nvSpPr>
          <p:spPr>
            <a:xfrm>
              <a:off x="828676" y="254000"/>
              <a:ext cx="11045825" cy="6299200"/>
            </a:xfrm>
            <a:custGeom>
              <a:avLst/>
              <a:gdLst>
                <a:gd name="connsiteX0" fmla="*/ 142875 w 11045825"/>
                <a:gd name="connsiteY0" fmla="*/ 0 h 6299200"/>
                <a:gd name="connsiteX1" fmla="*/ 11045825 w 11045825"/>
                <a:gd name="connsiteY1" fmla="*/ 0 h 6299200"/>
                <a:gd name="connsiteX2" fmla="*/ 11045825 w 11045825"/>
                <a:gd name="connsiteY2" fmla="*/ 5998035 h 6299200"/>
                <a:gd name="connsiteX3" fmla="*/ 10744660 w 11045825"/>
                <a:gd name="connsiteY3" fmla="*/ 6299200 h 6299200"/>
                <a:gd name="connsiteX4" fmla="*/ 158290 w 11045825"/>
                <a:gd name="connsiteY4" fmla="*/ 6299200 h 6299200"/>
                <a:gd name="connsiteX5" fmla="*/ 41063 w 11045825"/>
                <a:gd name="connsiteY5" fmla="*/ 6275533 h 6299200"/>
                <a:gd name="connsiteX6" fmla="*/ 0 w 11045825"/>
                <a:gd name="connsiteY6" fmla="*/ 6253245 h 6299200"/>
                <a:gd name="connsiteX7" fmla="*/ 10095 w 11045825"/>
                <a:gd name="connsiteY7" fmla="*/ 6247766 h 6299200"/>
                <a:gd name="connsiteX8" fmla="*/ 142875 w 11045825"/>
                <a:gd name="connsiteY8" fmla="*/ 5998035 h 629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45825" h="6299200">
                  <a:moveTo>
                    <a:pt x="142875" y="0"/>
                  </a:moveTo>
                  <a:lnTo>
                    <a:pt x="11045825" y="0"/>
                  </a:lnTo>
                  <a:lnTo>
                    <a:pt x="11045825" y="5998035"/>
                  </a:lnTo>
                  <a:cubicBezTo>
                    <a:pt x="11045825" y="6164364"/>
                    <a:pt x="10910989" y="6299200"/>
                    <a:pt x="10744660" y="6299200"/>
                  </a:cubicBezTo>
                  <a:lnTo>
                    <a:pt x="158290" y="6299200"/>
                  </a:lnTo>
                  <a:cubicBezTo>
                    <a:pt x="116708" y="6299200"/>
                    <a:pt x="77094" y="6290773"/>
                    <a:pt x="41063" y="6275533"/>
                  </a:cubicBezTo>
                  <a:lnTo>
                    <a:pt x="0" y="6253245"/>
                  </a:lnTo>
                  <a:lnTo>
                    <a:pt x="10095" y="6247766"/>
                  </a:lnTo>
                  <a:cubicBezTo>
                    <a:pt x="90205" y="6193645"/>
                    <a:pt x="142875" y="6101991"/>
                    <a:pt x="142875" y="5998035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32" name="직선 연결선 31">
              <a:extLst>
                <a:ext uri="{FF2B5EF4-FFF2-40B4-BE49-F238E27FC236}">
                  <a16:creationId xmlns:a16="http://schemas.microsoft.com/office/drawing/2014/main" id="{69A61BEF-327D-1976-85AD-54896DBAC28A}"/>
                </a:ext>
              </a:extLst>
            </p:cNvPr>
            <p:cNvCxnSpPr/>
            <p:nvPr/>
          </p:nvCxnSpPr>
          <p:spPr>
            <a:xfrm>
              <a:off x="1341005" y="1014488"/>
              <a:ext cx="10260000" cy="0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그룹 32">
              <a:extLst>
                <a:ext uri="{FF2B5EF4-FFF2-40B4-BE49-F238E27FC236}">
                  <a16:creationId xmlns:a16="http://schemas.microsoft.com/office/drawing/2014/main" id="{17DD7146-91D9-18A4-C3F1-1E0C04F609D2}"/>
                </a:ext>
              </a:extLst>
            </p:cNvPr>
            <p:cNvGrpSpPr/>
            <p:nvPr/>
          </p:nvGrpSpPr>
          <p:grpSpPr>
            <a:xfrm>
              <a:off x="1341005" y="1612869"/>
              <a:ext cx="8164947" cy="4078714"/>
              <a:chOff x="1041111" y="1899088"/>
              <a:chExt cx="8164947" cy="4078714"/>
            </a:xfrm>
          </p:grpSpPr>
          <p:sp>
            <p:nvSpPr>
              <p:cNvPr id="34" name="직사각형 33">
                <a:extLst>
                  <a:ext uri="{FF2B5EF4-FFF2-40B4-BE49-F238E27FC236}">
                    <a16:creationId xmlns:a16="http://schemas.microsoft.com/office/drawing/2014/main" id="{9E176695-EE6F-1D66-B901-E4ACA02EDF34}"/>
                  </a:ext>
                </a:extLst>
              </p:cNvPr>
              <p:cNvSpPr/>
              <p:nvPr/>
            </p:nvSpPr>
            <p:spPr>
              <a:xfrm>
                <a:off x="1041111" y="1899088"/>
                <a:ext cx="2847740" cy="1637861"/>
              </a:xfrm>
              <a:prstGeom prst="rect">
                <a:avLst/>
              </a:prstGeom>
              <a:solidFill>
                <a:schemeClr val="tx1">
                  <a:alpha val="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직사각형 34">
                <a:extLst>
                  <a:ext uri="{FF2B5EF4-FFF2-40B4-BE49-F238E27FC236}">
                    <a16:creationId xmlns:a16="http://schemas.microsoft.com/office/drawing/2014/main" id="{6D77E022-1603-2C39-7D0B-103B979FCEC5}"/>
                  </a:ext>
                </a:extLst>
              </p:cNvPr>
              <p:cNvSpPr/>
              <p:nvPr/>
            </p:nvSpPr>
            <p:spPr>
              <a:xfrm>
                <a:off x="4276778" y="1908324"/>
                <a:ext cx="4929280" cy="129309"/>
              </a:xfrm>
              <a:prstGeom prst="rect">
                <a:avLst/>
              </a:prstGeom>
              <a:solidFill>
                <a:schemeClr val="tx1">
                  <a:alpha val="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직사각형 35">
                <a:extLst>
                  <a:ext uri="{FF2B5EF4-FFF2-40B4-BE49-F238E27FC236}">
                    <a16:creationId xmlns:a16="http://schemas.microsoft.com/office/drawing/2014/main" id="{5495A52A-4A16-62BB-C99B-D42265C3EC82}"/>
                  </a:ext>
                </a:extLst>
              </p:cNvPr>
              <p:cNvSpPr/>
              <p:nvPr/>
            </p:nvSpPr>
            <p:spPr>
              <a:xfrm>
                <a:off x="4276778" y="2158210"/>
                <a:ext cx="3965522" cy="129309"/>
              </a:xfrm>
              <a:prstGeom prst="rect">
                <a:avLst/>
              </a:prstGeom>
              <a:solidFill>
                <a:schemeClr val="tx1">
                  <a:alpha val="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직사각형 36">
                <a:extLst>
                  <a:ext uri="{FF2B5EF4-FFF2-40B4-BE49-F238E27FC236}">
                    <a16:creationId xmlns:a16="http://schemas.microsoft.com/office/drawing/2014/main" id="{AA7750F4-EBA5-2E63-EAE3-6928711662F5}"/>
                  </a:ext>
                </a:extLst>
              </p:cNvPr>
              <p:cNvSpPr/>
              <p:nvPr/>
            </p:nvSpPr>
            <p:spPr>
              <a:xfrm>
                <a:off x="4276778" y="2408096"/>
                <a:ext cx="2974922" cy="129309"/>
              </a:xfrm>
              <a:prstGeom prst="rect">
                <a:avLst/>
              </a:prstGeom>
              <a:solidFill>
                <a:schemeClr val="tx1">
                  <a:alpha val="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직사각형 37">
                <a:extLst>
                  <a:ext uri="{FF2B5EF4-FFF2-40B4-BE49-F238E27FC236}">
                    <a16:creationId xmlns:a16="http://schemas.microsoft.com/office/drawing/2014/main" id="{003C8143-7116-43E7-0117-5079E52EE599}"/>
                  </a:ext>
                </a:extLst>
              </p:cNvPr>
              <p:cNvSpPr/>
              <p:nvPr/>
            </p:nvSpPr>
            <p:spPr>
              <a:xfrm>
                <a:off x="4276778" y="2657982"/>
                <a:ext cx="3465460" cy="129309"/>
              </a:xfrm>
              <a:prstGeom prst="rect">
                <a:avLst/>
              </a:prstGeom>
              <a:solidFill>
                <a:schemeClr val="tx1">
                  <a:alpha val="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직사각형 38">
                <a:extLst>
                  <a:ext uri="{FF2B5EF4-FFF2-40B4-BE49-F238E27FC236}">
                    <a16:creationId xmlns:a16="http://schemas.microsoft.com/office/drawing/2014/main" id="{69F4AF4C-34E6-0F12-6BD3-52DF80627FE5}"/>
                  </a:ext>
                </a:extLst>
              </p:cNvPr>
              <p:cNvSpPr/>
              <p:nvPr/>
            </p:nvSpPr>
            <p:spPr>
              <a:xfrm>
                <a:off x="4276778" y="2907868"/>
                <a:ext cx="2060522" cy="129309"/>
              </a:xfrm>
              <a:prstGeom prst="rect">
                <a:avLst/>
              </a:prstGeom>
              <a:solidFill>
                <a:schemeClr val="tx1">
                  <a:alpha val="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직사각형 39">
                <a:extLst>
                  <a:ext uri="{FF2B5EF4-FFF2-40B4-BE49-F238E27FC236}">
                    <a16:creationId xmlns:a16="http://schemas.microsoft.com/office/drawing/2014/main" id="{11549E60-C881-03A8-3481-BB629751C3DF}"/>
                  </a:ext>
                </a:extLst>
              </p:cNvPr>
              <p:cNvSpPr/>
              <p:nvPr/>
            </p:nvSpPr>
            <p:spPr>
              <a:xfrm>
                <a:off x="4276778" y="3157754"/>
                <a:ext cx="1755722" cy="129309"/>
              </a:xfrm>
              <a:prstGeom prst="rect">
                <a:avLst/>
              </a:prstGeom>
              <a:solidFill>
                <a:schemeClr val="tx1">
                  <a:alpha val="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직사각형 40">
                <a:extLst>
                  <a:ext uri="{FF2B5EF4-FFF2-40B4-BE49-F238E27FC236}">
                    <a16:creationId xmlns:a16="http://schemas.microsoft.com/office/drawing/2014/main" id="{489A66CD-BB8B-714D-CC62-38C9AE09C726}"/>
                  </a:ext>
                </a:extLst>
              </p:cNvPr>
              <p:cNvSpPr/>
              <p:nvPr/>
            </p:nvSpPr>
            <p:spPr>
              <a:xfrm>
                <a:off x="4276778" y="3407640"/>
                <a:ext cx="2608210" cy="129309"/>
              </a:xfrm>
              <a:prstGeom prst="rect">
                <a:avLst/>
              </a:prstGeom>
              <a:solidFill>
                <a:schemeClr val="tx1">
                  <a:alpha val="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직사각형 41">
                <a:extLst>
                  <a:ext uri="{FF2B5EF4-FFF2-40B4-BE49-F238E27FC236}">
                    <a16:creationId xmlns:a16="http://schemas.microsoft.com/office/drawing/2014/main" id="{7F0A055B-3A54-4A7B-B38E-00C83DDC85F8}"/>
                  </a:ext>
                </a:extLst>
              </p:cNvPr>
              <p:cNvSpPr/>
              <p:nvPr/>
            </p:nvSpPr>
            <p:spPr>
              <a:xfrm>
                <a:off x="1041111" y="4339941"/>
                <a:ext cx="2847740" cy="1637861"/>
              </a:xfrm>
              <a:prstGeom prst="rect">
                <a:avLst/>
              </a:prstGeom>
              <a:solidFill>
                <a:schemeClr val="tx1">
                  <a:alpha val="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직사각형 42">
                <a:extLst>
                  <a:ext uri="{FF2B5EF4-FFF2-40B4-BE49-F238E27FC236}">
                    <a16:creationId xmlns:a16="http://schemas.microsoft.com/office/drawing/2014/main" id="{5CE8DDE7-B7A7-802C-E5B5-4A2977EFB7D4}"/>
                  </a:ext>
                </a:extLst>
              </p:cNvPr>
              <p:cNvSpPr/>
              <p:nvPr/>
            </p:nvSpPr>
            <p:spPr>
              <a:xfrm>
                <a:off x="4276778" y="4349177"/>
                <a:ext cx="4929280" cy="129309"/>
              </a:xfrm>
              <a:prstGeom prst="rect">
                <a:avLst/>
              </a:prstGeom>
              <a:solidFill>
                <a:schemeClr val="tx1">
                  <a:alpha val="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직사각형 43">
                <a:extLst>
                  <a:ext uri="{FF2B5EF4-FFF2-40B4-BE49-F238E27FC236}">
                    <a16:creationId xmlns:a16="http://schemas.microsoft.com/office/drawing/2014/main" id="{1814C39E-972D-B2BE-BFEF-B2A917A260AD}"/>
                  </a:ext>
                </a:extLst>
              </p:cNvPr>
              <p:cNvSpPr/>
              <p:nvPr/>
            </p:nvSpPr>
            <p:spPr>
              <a:xfrm>
                <a:off x="4276778" y="4599063"/>
                <a:ext cx="3965522" cy="129309"/>
              </a:xfrm>
              <a:prstGeom prst="rect">
                <a:avLst/>
              </a:prstGeom>
              <a:solidFill>
                <a:schemeClr val="tx1">
                  <a:alpha val="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직사각형 44">
                <a:extLst>
                  <a:ext uri="{FF2B5EF4-FFF2-40B4-BE49-F238E27FC236}">
                    <a16:creationId xmlns:a16="http://schemas.microsoft.com/office/drawing/2014/main" id="{2CB72F30-5FB6-DF0D-B689-ECA3E59F56D8}"/>
                  </a:ext>
                </a:extLst>
              </p:cNvPr>
              <p:cNvSpPr/>
              <p:nvPr/>
            </p:nvSpPr>
            <p:spPr>
              <a:xfrm>
                <a:off x="4276778" y="4848949"/>
                <a:ext cx="2974922" cy="129309"/>
              </a:xfrm>
              <a:prstGeom prst="rect">
                <a:avLst/>
              </a:prstGeom>
              <a:solidFill>
                <a:schemeClr val="tx1">
                  <a:alpha val="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직사각형 45">
                <a:extLst>
                  <a:ext uri="{FF2B5EF4-FFF2-40B4-BE49-F238E27FC236}">
                    <a16:creationId xmlns:a16="http://schemas.microsoft.com/office/drawing/2014/main" id="{634F411D-4398-30F4-62C3-78AD69C32186}"/>
                  </a:ext>
                </a:extLst>
              </p:cNvPr>
              <p:cNvSpPr/>
              <p:nvPr/>
            </p:nvSpPr>
            <p:spPr>
              <a:xfrm>
                <a:off x="4276778" y="5098835"/>
                <a:ext cx="3465460" cy="129309"/>
              </a:xfrm>
              <a:prstGeom prst="rect">
                <a:avLst/>
              </a:prstGeom>
              <a:solidFill>
                <a:schemeClr val="tx1">
                  <a:alpha val="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CB4AC35B-DB7E-01E1-7AD2-8D2F7D17E0C8}"/>
                  </a:ext>
                </a:extLst>
              </p:cNvPr>
              <p:cNvSpPr/>
              <p:nvPr/>
            </p:nvSpPr>
            <p:spPr>
              <a:xfrm>
                <a:off x="4276778" y="5348721"/>
                <a:ext cx="2060522" cy="129309"/>
              </a:xfrm>
              <a:prstGeom prst="rect">
                <a:avLst/>
              </a:prstGeom>
              <a:solidFill>
                <a:schemeClr val="tx1">
                  <a:alpha val="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직사각형 47">
                <a:extLst>
                  <a:ext uri="{FF2B5EF4-FFF2-40B4-BE49-F238E27FC236}">
                    <a16:creationId xmlns:a16="http://schemas.microsoft.com/office/drawing/2014/main" id="{28CBAB65-5D72-29D1-0A74-205FDEDBD3CC}"/>
                  </a:ext>
                </a:extLst>
              </p:cNvPr>
              <p:cNvSpPr/>
              <p:nvPr/>
            </p:nvSpPr>
            <p:spPr>
              <a:xfrm>
                <a:off x="4276778" y="5598607"/>
                <a:ext cx="1755722" cy="129309"/>
              </a:xfrm>
              <a:prstGeom prst="rect">
                <a:avLst/>
              </a:prstGeom>
              <a:solidFill>
                <a:schemeClr val="tx1">
                  <a:alpha val="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E1CD40D4-661B-1285-98BA-608CC2DB4D9D}"/>
                  </a:ext>
                </a:extLst>
              </p:cNvPr>
              <p:cNvSpPr/>
              <p:nvPr/>
            </p:nvSpPr>
            <p:spPr>
              <a:xfrm>
                <a:off x="4276778" y="5848493"/>
                <a:ext cx="2608210" cy="129309"/>
              </a:xfrm>
              <a:prstGeom prst="rect">
                <a:avLst/>
              </a:prstGeom>
              <a:solidFill>
                <a:schemeClr val="tx1">
                  <a:alpha val="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6223937-AA46-D41F-DF77-DB096010002A}"/>
              </a:ext>
            </a:extLst>
          </p:cNvPr>
          <p:cNvSpPr txBox="1"/>
          <p:nvPr/>
        </p:nvSpPr>
        <p:spPr>
          <a:xfrm>
            <a:off x="-376229" y="954375"/>
            <a:ext cx="7653329" cy="1145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b="1" dirty="0" err="1">
                <a:solidFill>
                  <a:srgbClr val="FFFF00"/>
                </a:solidFill>
                <a:latin typeface="ONE 모바일고딕 Title" panose="00000500000000000000" pitchFamily="2" charset="-127"/>
                <a:ea typeface="ONE 모바일고딕 Title" panose="00000500000000000000" pitchFamily="2" charset="-127"/>
              </a:rPr>
              <a:t>자</a:t>
            </a:r>
            <a:r>
              <a:rPr lang="ko-KR" altLang="en-US" sz="2400" b="1" dirty="0" err="1">
                <a:solidFill>
                  <a:schemeClr val="bg1"/>
                </a:solidFill>
                <a:latin typeface="ONE 모바일고딕 Title" panose="00000500000000000000" pitchFamily="2" charset="-127"/>
                <a:ea typeface="ONE 모바일고딕 Title" panose="00000500000000000000" pitchFamily="2" charset="-127"/>
              </a:rPr>
              <a:t>동차사고</a:t>
            </a:r>
            <a:r>
              <a:rPr lang="ko-KR" altLang="en-US" sz="2400" b="1" dirty="0" err="1">
                <a:solidFill>
                  <a:srgbClr val="FFFF00"/>
                </a:solidFill>
                <a:latin typeface="ONE 모바일고딕 Title" panose="00000500000000000000" pitchFamily="2" charset="-127"/>
                <a:ea typeface="ONE 모바일고딕 Title" panose="00000500000000000000" pitchFamily="2" charset="-127"/>
              </a:rPr>
              <a:t>부</a:t>
            </a:r>
            <a:r>
              <a:rPr lang="ko-KR" altLang="en-US" sz="2400" b="1" dirty="0" err="1">
                <a:solidFill>
                  <a:schemeClr val="bg1"/>
                </a:solidFill>
                <a:latin typeface="ONE 모바일고딕 Title" panose="00000500000000000000" pitchFamily="2" charset="-127"/>
                <a:ea typeface="ONE 모바일고딕 Title" panose="00000500000000000000" pitchFamily="2" charset="-127"/>
              </a:rPr>
              <a:t>상</a:t>
            </a:r>
            <a:r>
              <a:rPr lang="ko-KR" altLang="en-US" sz="2400" b="1" dirty="0" err="1">
                <a:solidFill>
                  <a:srgbClr val="FFFF00"/>
                </a:solidFill>
                <a:latin typeface="ONE 모바일고딕 Title" panose="00000500000000000000" pitchFamily="2" charset="-127"/>
                <a:ea typeface="ONE 모바일고딕 Title" panose="00000500000000000000" pitchFamily="2" charset="-127"/>
              </a:rPr>
              <a:t>치</a:t>
            </a:r>
            <a:r>
              <a:rPr lang="ko-KR" altLang="en-US" sz="2400" b="1" dirty="0" err="1">
                <a:solidFill>
                  <a:schemeClr val="bg1"/>
                </a:solidFill>
                <a:latin typeface="ONE 모바일고딕 Title" panose="00000500000000000000" pitchFamily="2" charset="-127"/>
                <a:ea typeface="ONE 모바일고딕 Title" panose="00000500000000000000" pitchFamily="2" charset="-127"/>
              </a:rPr>
              <a:t>료지원금</a:t>
            </a:r>
            <a:r>
              <a:rPr lang="en-US" altLang="ko-KR" sz="1600" b="1" dirty="0">
                <a:solidFill>
                  <a:schemeClr val="bg1"/>
                </a:solidFill>
                <a:latin typeface="ONE 모바일고딕 Title" panose="00000500000000000000" pitchFamily="2" charset="-127"/>
                <a:ea typeface="ONE 모바일고딕 Title" panose="00000500000000000000" pitchFamily="2" charset="-127"/>
              </a:rPr>
              <a:t>(12~</a:t>
            </a:r>
            <a:r>
              <a:rPr lang="en-US" altLang="ko-KR" sz="1600" b="1" dirty="0">
                <a:solidFill>
                  <a:srgbClr val="FFFF00"/>
                </a:solidFill>
                <a:latin typeface="ONE 모바일고딕 Title" panose="00000500000000000000" pitchFamily="2" charset="-127"/>
                <a:ea typeface="ONE 모바일고딕 Title" panose="00000500000000000000" pitchFamily="2" charset="-127"/>
              </a:rPr>
              <a:t>14</a:t>
            </a:r>
            <a:r>
              <a:rPr lang="ko-KR" altLang="en-US" sz="1600" b="1" dirty="0">
                <a:solidFill>
                  <a:srgbClr val="FFFF00"/>
                </a:solidFill>
                <a:latin typeface="ONE 모바일고딕 Title" panose="00000500000000000000" pitchFamily="2" charset="-127"/>
                <a:ea typeface="ONE 모바일고딕 Title" panose="00000500000000000000" pitchFamily="2" charset="-127"/>
              </a:rPr>
              <a:t>급</a:t>
            </a:r>
            <a:r>
              <a:rPr lang="en-US" altLang="ko-KR" sz="1600" b="1" dirty="0">
                <a:solidFill>
                  <a:schemeClr val="bg1"/>
                </a:solidFill>
                <a:latin typeface="ONE 모바일고딕 Title" panose="00000500000000000000" pitchFamily="2" charset="-127"/>
                <a:ea typeface="ONE 모바일고딕 Title" panose="00000500000000000000" pitchFamily="2" charset="-127"/>
              </a:rPr>
              <a:t>)</a:t>
            </a:r>
            <a:r>
              <a:rPr lang="ko-KR" altLang="en-US" sz="1600" b="1" dirty="0">
                <a:solidFill>
                  <a:schemeClr val="bg1"/>
                </a:solidFill>
                <a:latin typeface="ONE 모바일고딕 Title" panose="00000500000000000000" pitchFamily="2" charset="-127"/>
                <a:ea typeface="ONE 모바일고딕 Title" panose="00000500000000000000" pitchFamily="2" charset="-127"/>
              </a:rPr>
              <a:t> </a:t>
            </a:r>
            <a:r>
              <a:rPr lang="en-US" altLang="ko-KR" sz="2400" b="1" dirty="0">
                <a:solidFill>
                  <a:srgbClr val="FFFF00"/>
                </a:solidFill>
                <a:latin typeface="ONE 모바일고딕 Title" panose="00000500000000000000" pitchFamily="2" charset="-127"/>
                <a:ea typeface="ONE 모바일고딕 Title" panose="00000500000000000000" pitchFamily="2" charset="-127"/>
              </a:rPr>
              <a:t>30</a:t>
            </a:r>
            <a:r>
              <a:rPr lang="ko-KR" altLang="en-US" sz="2400" b="1" dirty="0">
                <a:solidFill>
                  <a:srgbClr val="FFFF00"/>
                </a:solidFill>
                <a:latin typeface="ONE 모바일고딕 Title" panose="00000500000000000000" pitchFamily="2" charset="-127"/>
                <a:ea typeface="ONE 모바일고딕 Title" panose="00000500000000000000" pitchFamily="2" charset="-127"/>
              </a:rPr>
              <a:t>만원</a:t>
            </a:r>
            <a:endParaRPr lang="en-US" altLang="ko-KR" sz="2400" b="1" dirty="0">
              <a:solidFill>
                <a:srgbClr val="FFFF00"/>
              </a:solidFill>
              <a:latin typeface="ONE 모바일고딕 Title" panose="00000500000000000000" pitchFamily="2" charset="-127"/>
              <a:ea typeface="ONE 모바일고딕 Title" panose="00000500000000000000" pitchFamily="2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b="1" dirty="0">
                <a:solidFill>
                  <a:srgbClr val="FFFF00"/>
                </a:solidFill>
                <a:latin typeface="ONE 모바일고딕 Title" panose="00000500000000000000" pitchFamily="2" charset="-127"/>
                <a:ea typeface="ONE 모바일고딕 Title" panose="00000500000000000000" pitchFamily="2" charset="-127"/>
              </a:rPr>
              <a:t>화</a:t>
            </a:r>
            <a:r>
              <a:rPr lang="ko-KR" altLang="en-US" sz="2400" b="1" dirty="0">
                <a:solidFill>
                  <a:schemeClr val="bg1"/>
                </a:solidFill>
                <a:latin typeface="ONE 모바일고딕 Title" panose="00000500000000000000" pitchFamily="2" charset="-127"/>
                <a:ea typeface="ONE 모바일고딕 Title" panose="00000500000000000000" pitchFamily="2" charset="-127"/>
              </a:rPr>
              <a:t>재</a:t>
            </a:r>
            <a:r>
              <a:rPr lang="ko-KR" altLang="en-US" sz="2400" b="1" dirty="0">
                <a:solidFill>
                  <a:srgbClr val="FFFF00"/>
                </a:solidFill>
                <a:latin typeface="ONE 모바일고딕 Title" panose="00000500000000000000" pitchFamily="2" charset="-127"/>
                <a:ea typeface="ONE 모바일고딕 Title" panose="00000500000000000000" pitchFamily="2" charset="-127"/>
              </a:rPr>
              <a:t>배</a:t>
            </a:r>
            <a:r>
              <a:rPr lang="ko-KR" altLang="en-US" sz="2400" b="1" dirty="0">
                <a:solidFill>
                  <a:schemeClr val="bg1"/>
                </a:solidFill>
                <a:latin typeface="ONE 모바일고딕 Title" panose="00000500000000000000" pitchFamily="2" charset="-127"/>
                <a:ea typeface="ONE 모바일고딕 Title" panose="00000500000000000000" pitchFamily="2" charset="-127"/>
              </a:rPr>
              <a:t>상</a:t>
            </a:r>
            <a:r>
              <a:rPr lang="ko-KR" altLang="en-US" sz="2400" b="1" dirty="0">
                <a:solidFill>
                  <a:srgbClr val="FFFF00"/>
                </a:solidFill>
                <a:latin typeface="ONE 모바일고딕 Title" panose="00000500000000000000" pitchFamily="2" charset="-127"/>
                <a:ea typeface="ONE 모바일고딕 Title" panose="00000500000000000000" pitchFamily="2" charset="-127"/>
              </a:rPr>
              <a:t>책</a:t>
            </a:r>
            <a:r>
              <a:rPr lang="ko-KR" altLang="en-US" sz="2400" b="1" dirty="0">
                <a:solidFill>
                  <a:schemeClr val="bg1"/>
                </a:solidFill>
                <a:latin typeface="ONE 모바일고딕 Title" panose="00000500000000000000" pitchFamily="2" charset="-127"/>
                <a:ea typeface="ONE 모바일고딕 Title" panose="00000500000000000000" pitchFamily="2" charset="-127"/>
              </a:rPr>
              <a:t>임 </a:t>
            </a:r>
            <a:r>
              <a:rPr lang="ko-KR" altLang="en-US" sz="2400" b="1" dirty="0">
                <a:solidFill>
                  <a:srgbClr val="FFFF00"/>
                </a:solidFill>
                <a:latin typeface="ONE 모바일고딕 Title" panose="00000500000000000000" pitchFamily="2" charset="-127"/>
                <a:ea typeface="ONE 모바일고딕 Title" panose="00000500000000000000" pitchFamily="2" charset="-127"/>
              </a:rPr>
              <a:t>대인</a:t>
            </a:r>
            <a:r>
              <a:rPr lang="en-US" altLang="ko-KR" sz="2400" b="1" dirty="0">
                <a:solidFill>
                  <a:srgbClr val="FFFF00"/>
                </a:solidFill>
                <a:latin typeface="ONE 모바일고딕 Title" panose="00000500000000000000" pitchFamily="2" charset="-127"/>
                <a:ea typeface="ONE 모바일고딕 Title" panose="00000500000000000000" pitchFamily="2" charset="-127"/>
              </a:rPr>
              <a:t>1</a:t>
            </a:r>
            <a:r>
              <a:rPr lang="ko-KR" altLang="en-US" sz="2400" b="1" dirty="0">
                <a:solidFill>
                  <a:srgbClr val="FFFF00"/>
                </a:solidFill>
                <a:latin typeface="ONE 모바일고딕 Title" panose="00000500000000000000" pitchFamily="2" charset="-127"/>
                <a:ea typeface="ONE 모바일고딕 Title" panose="00000500000000000000" pitchFamily="2" charset="-127"/>
              </a:rPr>
              <a:t>억원</a:t>
            </a:r>
            <a:r>
              <a:rPr lang="en-US" altLang="ko-KR" sz="2400" b="1" dirty="0">
                <a:solidFill>
                  <a:schemeClr val="bg1"/>
                </a:solidFill>
                <a:latin typeface="ONE 모바일고딕 Title" panose="00000500000000000000" pitchFamily="2" charset="-127"/>
                <a:ea typeface="ONE 모바일고딕 Title" panose="00000500000000000000" pitchFamily="2" charset="-127"/>
              </a:rPr>
              <a:t>/</a:t>
            </a:r>
            <a:r>
              <a:rPr lang="ko-KR" altLang="en-US" sz="2400" b="1" dirty="0">
                <a:solidFill>
                  <a:srgbClr val="FFFF00"/>
                </a:solidFill>
                <a:latin typeface="ONE 모바일고딕 Title" panose="00000500000000000000" pitchFamily="2" charset="-127"/>
                <a:ea typeface="ONE 모바일고딕 Title" panose="00000500000000000000" pitchFamily="2" charset="-127"/>
              </a:rPr>
              <a:t>대물</a:t>
            </a:r>
            <a:r>
              <a:rPr lang="en-US" altLang="ko-KR" sz="2400" b="1" dirty="0">
                <a:solidFill>
                  <a:srgbClr val="FFFF00"/>
                </a:solidFill>
                <a:latin typeface="ONE 모바일고딕 Title" panose="00000500000000000000" pitchFamily="2" charset="-127"/>
                <a:ea typeface="ONE 모바일고딕 Title" panose="00000500000000000000" pitchFamily="2" charset="-127"/>
              </a:rPr>
              <a:t>10</a:t>
            </a:r>
            <a:r>
              <a:rPr lang="ko-KR" altLang="en-US" sz="2400" b="1" dirty="0">
                <a:solidFill>
                  <a:srgbClr val="FFFF00"/>
                </a:solidFill>
                <a:latin typeface="ONE 모바일고딕 Title" panose="00000500000000000000" pitchFamily="2" charset="-127"/>
                <a:ea typeface="ONE 모바일고딕 Title" panose="00000500000000000000" pitchFamily="2" charset="-127"/>
              </a:rPr>
              <a:t>억원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5C0E02-D285-07BA-52CB-B0021623E598}"/>
              </a:ext>
            </a:extLst>
          </p:cNvPr>
          <p:cNvSpPr txBox="1"/>
          <p:nvPr/>
        </p:nvSpPr>
        <p:spPr>
          <a:xfrm>
            <a:off x="5164876" y="2777939"/>
            <a:ext cx="15843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dirty="0">
                <a:latin typeface="+mn-ea"/>
              </a:rPr>
              <a:t>[</a:t>
            </a:r>
            <a:r>
              <a:rPr lang="ko-KR" altLang="en-US" sz="800" dirty="0">
                <a:latin typeface="+mn-ea"/>
              </a:rPr>
              <a:t>단위</a:t>
            </a:r>
            <a:r>
              <a:rPr lang="en-US" altLang="ko-KR" sz="800" dirty="0">
                <a:latin typeface="+mn-ea"/>
              </a:rPr>
              <a:t>: </a:t>
            </a:r>
            <a:r>
              <a:rPr lang="ko-KR" altLang="en-US" sz="800" dirty="0">
                <a:latin typeface="+mn-ea"/>
              </a:rPr>
              <a:t>만원</a:t>
            </a:r>
            <a:r>
              <a:rPr lang="en-US" altLang="ko-KR" sz="800" dirty="0">
                <a:latin typeface="+mn-ea"/>
              </a:rPr>
              <a:t>]</a:t>
            </a:r>
            <a:endParaRPr lang="ko-KR" altLang="en-US" sz="800" dirty="0">
              <a:latin typeface="+mn-ea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03E45869-F7E7-6CA7-DCE4-B8CAC80CF0AD}"/>
              </a:ext>
            </a:extLst>
          </p:cNvPr>
          <p:cNvGrpSpPr/>
          <p:nvPr/>
        </p:nvGrpSpPr>
        <p:grpSpPr>
          <a:xfrm>
            <a:off x="531965" y="2720626"/>
            <a:ext cx="1639012" cy="246221"/>
            <a:chOff x="87394" y="2357791"/>
            <a:chExt cx="1639012" cy="246221"/>
          </a:xfrm>
        </p:grpSpPr>
        <p:sp>
          <p:nvSpPr>
            <p:cNvPr id="17" name="사각형: 둥근 모서리 16">
              <a:extLst>
                <a:ext uri="{FF2B5EF4-FFF2-40B4-BE49-F238E27FC236}">
                  <a16:creationId xmlns:a16="http://schemas.microsoft.com/office/drawing/2014/main" id="{DC8FB8B7-E8F2-DBC7-59D8-92401217F002}"/>
                </a:ext>
              </a:extLst>
            </p:cNvPr>
            <p:cNvSpPr/>
            <p:nvPr/>
          </p:nvSpPr>
          <p:spPr>
            <a:xfrm>
              <a:off x="103122" y="2386978"/>
              <a:ext cx="1194874" cy="196148"/>
            </a:xfrm>
            <a:prstGeom prst="roundRect">
              <a:avLst>
                <a:gd name="adj" fmla="val 50000"/>
              </a:avLst>
            </a:prstGeom>
            <a:solidFill>
              <a:srgbClr val="00187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40A4C21-06A1-DCC8-1381-137A7F872DD8}"/>
                </a:ext>
              </a:extLst>
            </p:cNvPr>
            <p:cNvSpPr txBox="1"/>
            <p:nvPr/>
          </p:nvSpPr>
          <p:spPr>
            <a:xfrm>
              <a:off x="87394" y="2357791"/>
              <a:ext cx="163901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00" b="1" dirty="0">
                  <a:solidFill>
                    <a:schemeClr val="bg1"/>
                  </a:solidFill>
                  <a:latin typeface="+mn-ea"/>
                </a:rPr>
                <a:t>▷운전자비용담보 </a:t>
              </a:r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CF2E4A52-D1F6-C612-808E-DD3628BC2B0A}"/>
              </a:ext>
            </a:extLst>
          </p:cNvPr>
          <p:cNvGrpSpPr/>
          <p:nvPr/>
        </p:nvGrpSpPr>
        <p:grpSpPr>
          <a:xfrm>
            <a:off x="550151" y="5615315"/>
            <a:ext cx="1198695" cy="246221"/>
            <a:chOff x="99301" y="2357791"/>
            <a:chExt cx="1198695" cy="246221"/>
          </a:xfrm>
        </p:grpSpPr>
        <p:sp>
          <p:nvSpPr>
            <p:cNvPr id="21" name="사각형: 둥근 모서리 20">
              <a:extLst>
                <a:ext uri="{FF2B5EF4-FFF2-40B4-BE49-F238E27FC236}">
                  <a16:creationId xmlns:a16="http://schemas.microsoft.com/office/drawing/2014/main" id="{8B637F37-03CA-3F93-9B3B-49011CBFDCB1}"/>
                </a:ext>
              </a:extLst>
            </p:cNvPr>
            <p:cNvSpPr/>
            <p:nvPr/>
          </p:nvSpPr>
          <p:spPr>
            <a:xfrm>
              <a:off x="103122" y="2386978"/>
              <a:ext cx="1194874" cy="196148"/>
            </a:xfrm>
            <a:prstGeom prst="roundRect">
              <a:avLst>
                <a:gd name="adj" fmla="val 50000"/>
              </a:avLst>
            </a:prstGeom>
            <a:solidFill>
              <a:srgbClr val="00187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BD9C7F9-8E22-1453-FBEA-670D8A241438}"/>
                </a:ext>
              </a:extLst>
            </p:cNvPr>
            <p:cNvSpPr txBox="1"/>
            <p:nvPr/>
          </p:nvSpPr>
          <p:spPr>
            <a:xfrm>
              <a:off x="99301" y="2357791"/>
              <a:ext cx="97867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00" b="1" dirty="0">
                  <a:solidFill>
                    <a:schemeClr val="bg1"/>
                  </a:solidFill>
                  <a:latin typeface="+mn-ea"/>
                </a:rPr>
                <a:t>▷화재담보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DCB02D4-7FD0-81F6-FBE7-0B51CCFECBEA}"/>
              </a:ext>
            </a:extLst>
          </p:cNvPr>
          <p:cNvSpPr txBox="1"/>
          <p:nvPr/>
        </p:nvSpPr>
        <p:spPr>
          <a:xfrm>
            <a:off x="4683169" y="1956792"/>
            <a:ext cx="1495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>
                <a:solidFill>
                  <a:schemeClr val="bg1"/>
                </a:solidFill>
                <a:latin typeface="+mn-ea"/>
              </a:rPr>
              <a:t>[</a:t>
            </a:r>
            <a:r>
              <a:rPr lang="ko-KR" altLang="en-US" sz="1200" b="1" dirty="0">
                <a:solidFill>
                  <a:schemeClr val="bg1"/>
                </a:solidFill>
                <a:latin typeface="+mn-ea"/>
              </a:rPr>
              <a:t>해당특약 가입시</a:t>
            </a:r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]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348C862D-1E70-6040-8021-64E5A1B6F78E}"/>
              </a:ext>
            </a:extLst>
          </p:cNvPr>
          <p:cNvSpPr txBox="1"/>
          <p:nvPr/>
        </p:nvSpPr>
        <p:spPr>
          <a:xfrm>
            <a:off x="-132506" y="9381587"/>
            <a:ext cx="71283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750" dirty="0">
                <a:latin typeface="+mn-ea"/>
              </a:rPr>
              <a:t>※ </a:t>
            </a:r>
            <a:r>
              <a:rPr lang="ko-KR" altLang="en-US" sz="750" dirty="0">
                <a:latin typeface="+mn-ea"/>
              </a:rPr>
              <a:t>피보험자의 직종</a:t>
            </a:r>
            <a:r>
              <a:rPr lang="en-US" altLang="ko-KR" sz="750" dirty="0">
                <a:latin typeface="+mn-ea"/>
              </a:rPr>
              <a:t>, </a:t>
            </a:r>
            <a:r>
              <a:rPr lang="ko-KR" altLang="en-US" sz="750" dirty="0">
                <a:latin typeface="+mn-ea"/>
              </a:rPr>
              <a:t>직무</a:t>
            </a:r>
            <a:r>
              <a:rPr lang="en-US" altLang="ko-KR" sz="750" dirty="0">
                <a:latin typeface="+mn-ea"/>
              </a:rPr>
              <a:t>, </a:t>
            </a:r>
            <a:r>
              <a:rPr lang="ko-KR" altLang="en-US" sz="750" dirty="0" err="1">
                <a:latin typeface="+mn-ea"/>
              </a:rPr>
              <a:t>과거상병</a:t>
            </a:r>
            <a:r>
              <a:rPr lang="ko-KR" altLang="en-US" sz="750" dirty="0">
                <a:latin typeface="+mn-ea"/>
              </a:rPr>
              <a:t> 등 기타사항으로 인하여 보험가입금액이 제한되거나 인수가 불가능할 수 있고 </a:t>
            </a:r>
            <a:r>
              <a:rPr lang="ko-KR" altLang="en-US" sz="750" dirty="0" err="1">
                <a:latin typeface="+mn-ea"/>
              </a:rPr>
              <a:t>갱신시</a:t>
            </a:r>
            <a:r>
              <a:rPr lang="ko-KR" altLang="en-US" sz="750" dirty="0">
                <a:latin typeface="+mn-ea"/>
              </a:rPr>
              <a:t> 보험료가 인상 될 수 있습니다</a:t>
            </a:r>
            <a:r>
              <a:rPr lang="en-US" altLang="ko-KR" sz="750" dirty="0">
                <a:latin typeface="+mn-ea"/>
              </a:rPr>
              <a:t>. </a:t>
            </a:r>
            <a:endParaRPr lang="ko-KR" altLang="en-US" sz="750" dirty="0">
              <a:latin typeface="+mn-e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85A9AC-F698-A063-4A6F-127E079EDC8D}"/>
              </a:ext>
            </a:extLst>
          </p:cNvPr>
          <p:cNvSpPr txBox="1"/>
          <p:nvPr/>
        </p:nvSpPr>
        <p:spPr>
          <a:xfrm>
            <a:off x="5014926" y="1417081"/>
            <a:ext cx="1495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[</a:t>
            </a:r>
            <a:r>
              <a:rPr lang="ko-KR" altLang="en-US" sz="1200" b="1" dirty="0">
                <a:solidFill>
                  <a:schemeClr val="bg1"/>
                </a:solidFill>
                <a:latin typeface="+mn-ea"/>
              </a:rPr>
              <a:t>해당특약 가입시</a:t>
            </a:r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]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70DA01DA-A9FC-D164-A6F5-6AD4617090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999702"/>
              </p:ext>
            </p:extLst>
          </p:nvPr>
        </p:nvGraphicFramePr>
        <p:xfrm>
          <a:off x="553398" y="2993562"/>
          <a:ext cx="6129650" cy="2344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2914">
                  <a:extLst>
                    <a:ext uri="{9D8B030D-6E8A-4147-A177-3AD203B41FA5}">
                      <a16:colId xmlns:a16="http://schemas.microsoft.com/office/drawing/2014/main" val="1036940415"/>
                    </a:ext>
                  </a:extLst>
                </a:gridCol>
                <a:gridCol w="624456">
                  <a:extLst>
                    <a:ext uri="{9D8B030D-6E8A-4147-A177-3AD203B41FA5}">
                      <a16:colId xmlns:a16="http://schemas.microsoft.com/office/drawing/2014/main" val="638338561"/>
                    </a:ext>
                  </a:extLst>
                </a:gridCol>
                <a:gridCol w="624456">
                  <a:extLst>
                    <a:ext uri="{9D8B030D-6E8A-4147-A177-3AD203B41FA5}">
                      <a16:colId xmlns:a16="http://schemas.microsoft.com/office/drawing/2014/main" val="2316595176"/>
                    </a:ext>
                  </a:extLst>
                </a:gridCol>
                <a:gridCol w="624456">
                  <a:extLst>
                    <a:ext uri="{9D8B030D-6E8A-4147-A177-3AD203B41FA5}">
                      <a16:colId xmlns:a16="http://schemas.microsoft.com/office/drawing/2014/main" val="2278662632"/>
                    </a:ext>
                  </a:extLst>
                </a:gridCol>
                <a:gridCol w="624456">
                  <a:extLst>
                    <a:ext uri="{9D8B030D-6E8A-4147-A177-3AD203B41FA5}">
                      <a16:colId xmlns:a16="http://schemas.microsoft.com/office/drawing/2014/main" val="674197527"/>
                    </a:ext>
                  </a:extLst>
                </a:gridCol>
                <a:gridCol w="624456">
                  <a:extLst>
                    <a:ext uri="{9D8B030D-6E8A-4147-A177-3AD203B41FA5}">
                      <a16:colId xmlns:a16="http://schemas.microsoft.com/office/drawing/2014/main" val="2367934365"/>
                    </a:ext>
                  </a:extLst>
                </a:gridCol>
                <a:gridCol w="624456">
                  <a:extLst>
                    <a:ext uri="{9D8B030D-6E8A-4147-A177-3AD203B41FA5}">
                      <a16:colId xmlns:a16="http://schemas.microsoft.com/office/drawing/2014/main" val="1293316599"/>
                    </a:ext>
                  </a:extLst>
                </a:gridCol>
              </a:tblGrid>
              <a:tr h="237729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구분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solidFill>
                            <a:schemeClr val="bg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자가용 운전자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영업용 운전자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972889"/>
                  </a:ext>
                </a:extLst>
              </a:tr>
              <a:tr h="23772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18~65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세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66~70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세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71~75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세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18~65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세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66~70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세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71~75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세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6136061"/>
                  </a:ext>
                </a:extLst>
              </a:tr>
              <a:tr h="266184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b="1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자</a:t>
                      </a:r>
                      <a:r>
                        <a:rPr lang="ko-KR" altLang="en-US" sz="9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동차사고</a:t>
                      </a:r>
                      <a:r>
                        <a:rPr lang="ko-KR" altLang="en-US" sz="900" b="1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부상</a:t>
                      </a:r>
                      <a:r>
                        <a:rPr lang="ko-KR" altLang="en-US" sz="9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치료지원금</a:t>
                      </a:r>
                      <a:r>
                        <a:rPr lang="en-US" altLang="ko-KR" sz="9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(1~11</a:t>
                      </a:r>
                      <a:r>
                        <a:rPr lang="ko-KR" altLang="en-US" sz="9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급</a:t>
                      </a:r>
                      <a:r>
                        <a:rPr lang="en-US" altLang="ko-KR" sz="9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)Ⅱ </a:t>
                      </a:r>
                      <a:r>
                        <a:rPr lang="ko-KR" altLang="en-US" sz="9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특약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2338019"/>
                  </a:ext>
                </a:extLst>
              </a:tr>
              <a:tr h="266184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b="1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자</a:t>
                      </a:r>
                      <a:r>
                        <a:rPr lang="ko-KR" altLang="en-US" sz="9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동차사고</a:t>
                      </a:r>
                      <a:r>
                        <a:rPr lang="ko-KR" altLang="en-US" sz="900" b="1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부상</a:t>
                      </a:r>
                      <a:r>
                        <a:rPr lang="ko-KR" altLang="en-US" sz="9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치료지원금</a:t>
                      </a: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(12~14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급</a:t>
                      </a: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 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특약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십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십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십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십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741853"/>
                  </a:ext>
                </a:extLst>
              </a:tr>
              <a:tr h="266184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면허정지위로금</a:t>
                      </a:r>
                      <a:r>
                        <a:rPr lang="en-US" altLang="ko-KR" sz="9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9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영업용</a:t>
                      </a:r>
                      <a:r>
                        <a:rPr lang="en-US" altLang="ko-KR" sz="9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 </a:t>
                      </a:r>
                      <a:r>
                        <a:rPr lang="ko-KR" altLang="en-US" sz="9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특약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8593506"/>
                  </a:ext>
                </a:extLst>
              </a:tr>
              <a:tr h="266184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면허취소위로금</a:t>
                      </a:r>
                      <a:r>
                        <a:rPr lang="en-US" altLang="ko-KR" sz="9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9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영업용</a:t>
                      </a:r>
                      <a:r>
                        <a:rPr lang="en-US" altLang="ko-KR" sz="9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 </a:t>
                      </a:r>
                      <a:r>
                        <a:rPr lang="ko-KR" altLang="en-US" sz="9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특약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백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백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백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0627418"/>
                  </a:ext>
                </a:extLst>
              </a:tr>
              <a:tr h="266184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자동차운전중</a:t>
                      </a:r>
                      <a:r>
                        <a:rPr lang="ko-KR" altLang="en-US" sz="900" b="1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교통사고처리지원금</a:t>
                      </a:r>
                      <a:r>
                        <a:rPr lang="en-US" altLang="ko-KR" sz="9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Ⅱ </a:t>
                      </a:r>
                      <a:r>
                        <a:rPr lang="ko-KR" altLang="en-US" sz="9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특약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억원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억원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억원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억원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억원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억원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9444048"/>
                  </a:ext>
                </a:extLst>
              </a:tr>
              <a:tr h="266184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자동차운전중사고</a:t>
                      </a:r>
                      <a:r>
                        <a:rPr lang="ko-KR" altLang="en-US" sz="900" b="1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벌금</a:t>
                      </a:r>
                      <a:r>
                        <a:rPr lang="en-US" altLang="ko-KR" sz="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6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스쿨존사고</a:t>
                      </a:r>
                      <a:r>
                        <a:rPr lang="ko-KR" altLang="en-US" sz="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en-US" altLang="ko-KR" sz="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천만원한도</a:t>
                      </a:r>
                      <a:r>
                        <a:rPr lang="en-US" altLang="ko-KR" sz="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 </a:t>
                      </a:r>
                      <a:r>
                        <a:rPr lang="ko-KR" altLang="en-US" sz="9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특약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383610"/>
                  </a:ext>
                </a:extLst>
              </a:tr>
              <a:tr h="266184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자동차운전중사고</a:t>
                      </a:r>
                      <a:r>
                        <a:rPr lang="ko-KR" altLang="en-US" sz="900" b="1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변호사선임비용</a:t>
                      </a:r>
                      <a:r>
                        <a:rPr lang="en-US" altLang="ko-KR" sz="9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Ⅱ </a:t>
                      </a:r>
                      <a:r>
                        <a:rPr lang="ko-KR" altLang="en-US" sz="9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특약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6957794"/>
                  </a:ext>
                </a:extLst>
              </a:tr>
            </a:tbl>
          </a:graphicData>
        </a:graphic>
      </p:graphicFrame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2CD27D79-897F-5558-9B37-899AA943A6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281138"/>
              </p:ext>
            </p:extLst>
          </p:nvPr>
        </p:nvGraphicFramePr>
        <p:xfrm>
          <a:off x="112391" y="5876926"/>
          <a:ext cx="6635114" cy="3531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2659">
                  <a:extLst>
                    <a:ext uri="{9D8B030D-6E8A-4147-A177-3AD203B41FA5}">
                      <a16:colId xmlns:a16="http://schemas.microsoft.com/office/drawing/2014/main" val="1036940415"/>
                    </a:ext>
                  </a:extLst>
                </a:gridCol>
                <a:gridCol w="4442455">
                  <a:extLst>
                    <a:ext uri="{9D8B030D-6E8A-4147-A177-3AD203B41FA5}">
                      <a16:colId xmlns:a16="http://schemas.microsoft.com/office/drawing/2014/main" val="1755507676"/>
                    </a:ext>
                  </a:extLst>
                </a:gridCol>
              </a:tblGrid>
              <a:tr h="23880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구분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내용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72889"/>
                  </a:ext>
                </a:extLst>
              </a:tr>
              <a:tr h="913662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6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대</a:t>
                      </a: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/12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대</a:t>
                      </a: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/20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대</a:t>
                      </a: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/21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대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algn="l" latinLnBrk="1"/>
                      <a:r>
                        <a:rPr lang="ko-KR" altLang="en-US" sz="900" b="1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가전제품고장수리비용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특약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*</a:t>
                      </a:r>
                      <a:r>
                        <a:rPr lang="ko-KR" altLang="en-US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연간 </a:t>
                      </a: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백만원 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한도로 보장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 *1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사고당 자기부담금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 *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보험효력개시 후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60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일간 면책  </a:t>
                      </a:r>
                      <a:endParaRPr lang="en-US" altLang="ko-KR" sz="800" b="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algn="l" latinLnBrk="1"/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*6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대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/12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대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/20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대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/21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대 </a:t>
                      </a:r>
                      <a:r>
                        <a:rPr lang="ko-KR" altLang="en-US" sz="800" b="0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가전제품고장수리비용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담보 동시가입 불가</a:t>
                      </a:r>
                      <a:endParaRPr lang="en-US" altLang="ko-KR" sz="800" b="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algn="l" latinLnBrk="1"/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*(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당사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타사포함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)“</a:t>
                      </a:r>
                      <a:r>
                        <a:rPr lang="ko-KR" altLang="en-US" sz="800" b="0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가전제품고장수리비용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”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담보가 있는 경우 중복가입불가</a:t>
                      </a:r>
                      <a:endParaRPr lang="en-US" altLang="ko-KR" sz="800" b="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algn="l" latinLnBrk="1"/>
                      <a:r>
                        <a:rPr lang="en-US" altLang="ko-KR" sz="7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*6</a:t>
                      </a:r>
                      <a:r>
                        <a:rPr lang="ko-KR" altLang="en-US" sz="7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대</a:t>
                      </a:r>
                      <a:r>
                        <a:rPr lang="en-US" altLang="ko-KR" sz="7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ko-KR" altLang="en-US" sz="7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가전제품</a:t>
                      </a:r>
                      <a:r>
                        <a:rPr lang="en-US" altLang="ko-KR" sz="7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: TV, </a:t>
                      </a:r>
                      <a:r>
                        <a:rPr lang="ko-KR" altLang="en-US" sz="7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세탁기</a:t>
                      </a:r>
                      <a:r>
                        <a:rPr lang="en-US" altLang="ko-KR" sz="7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7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냉장고</a:t>
                      </a:r>
                      <a:r>
                        <a:rPr lang="en-US" altLang="ko-KR" sz="7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7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김치냉장고</a:t>
                      </a:r>
                      <a:r>
                        <a:rPr lang="en-US" altLang="ko-KR" sz="7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7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에어컨</a:t>
                      </a:r>
                      <a:r>
                        <a:rPr lang="en-US" altLang="ko-KR" sz="7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7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전자레인지</a:t>
                      </a:r>
                      <a:endParaRPr lang="en-US" altLang="ko-KR" sz="700" b="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algn="l" latinLnBrk="1"/>
                      <a:r>
                        <a:rPr lang="en-US" altLang="ko-KR" sz="7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*12</a:t>
                      </a:r>
                      <a:r>
                        <a:rPr lang="ko-KR" altLang="en-US" sz="7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대 가전제품</a:t>
                      </a:r>
                      <a:r>
                        <a:rPr lang="en-US" altLang="ko-KR" sz="7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: 6</a:t>
                      </a:r>
                      <a:r>
                        <a:rPr lang="ko-KR" altLang="en-US" sz="7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대 가전제품</a:t>
                      </a:r>
                      <a:r>
                        <a:rPr lang="en-US" altLang="ko-KR" sz="7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+</a:t>
                      </a:r>
                      <a:r>
                        <a:rPr lang="ko-KR" altLang="en-US" sz="7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공기청정기</a:t>
                      </a:r>
                      <a:r>
                        <a:rPr lang="en-US" altLang="ko-KR" sz="7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7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청소기</a:t>
                      </a:r>
                      <a:r>
                        <a:rPr lang="en-US" altLang="ko-KR" sz="7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7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식기세척기</a:t>
                      </a:r>
                      <a:r>
                        <a:rPr lang="en-US" altLang="ko-KR" sz="7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7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의류건조기</a:t>
                      </a:r>
                      <a:r>
                        <a:rPr lang="en-US" altLang="ko-KR" sz="7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7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의류관리기</a:t>
                      </a:r>
                      <a:r>
                        <a:rPr lang="en-US" altLang="ko-KR" sz="7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7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제습기</a:t>
                      </a:r>
                      <a:endParaRPr lang="en-US" altLang="ko-KR" sz="700" b="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algn="l" latinLnBrk="1"/>
                      <a:r>
                        <a:rPr lang="en-US" altLang="ko-KR" sz="7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*20</a:t>
                      </a:r>
                      <a:r>
                        <a:rPr lang="ko-KR" altLang="en-US" sz="7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대 가전제품</a:t>
                      </a:r>
                      <a:r>
                        <a:rPr lang="en-US" altLang="ko-KR" sz="7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: 12</a:t>
                      </a:r>
                      <a:r>
                        <a:rPr lang="ko-KR" altLang="en-US" sz="7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대 가전제품</a:t>
                      </a:r>
                      <a:r>
                        <a:rPr lang="en-US" altLang="ko-KR" sz="7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+</a:t>
                      </a:r>
                      <a:r>
                        <a:rPr lang="ko-KR" altLang="en-US" sz="7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정수기</a:t>
                      </a:r>
                      <a:r>
                        <a:rPr lang="en-US" altLang="ko-KR" sz="7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7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오븐</a:t>
                      </a:r>
                      <a:r>
                        <a:rPr lang="en-US" altLang="ko-KR" sz="7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7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컴퓨터</a:t>
                      </a:r>
                      <a:r>
                        <a:rPr lang="en-US" altLang="ko-KR" sz="7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700" b="0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커피머신</a:t>
                      </a:r>
                      <a:r>
                        <a:rPr lang="en-US" altLang="ko-KR" sz="7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7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전기레인지</a:t>
                      </a:r>
                      <a:r>
                        <a:rPr lang="en-US" altLang="ko-KR" sz="7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7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식기건조기</a:t>
                      </a:r>
                      <a:r>
                        <a:rPr lang="en-US" altLang="ko-KR" sz="7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7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선풍기</a:t>
                      </a:r>
                      <a:r>
                        <a:rPr lang="en-US" altLang="ko-KR" sz="7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7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전기밥솥</a:t>
                      </a:r>
                      <a:endParaRPr lang="en-US" altLang="ko-KR" sz="700" b="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algn="l" latinLnBrk="1"/>
                      <a:r>
                        <a:rPr lang="en-US" altLang="ko-KR" sz="7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*21</a:t>
                      </a:r>
                      <a:r>
                        <a:rPr lang="ko-KR" altLang="en-US" sz="7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대 가전제품</a:t>
                      </a:r>
                      <a:r>
                        <a:rPr lang="en-US" altLang="ko-KR" sz="7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: 20</a:t>
                      </a:r>
                      <a:r>
                        <a:rPr lang="ko-KR" altLang="en-US" sz="7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대 가전제품</a:t>
                      </a:r>
                      <a:r>
                        <a:rPr lang="en-US" altLang="ko-KR" sz="7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+</a:t>
                      </a:r>
                      <a:r>
                        <a:rPr lang="ko-KR" altLang="en-US" sz="7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안마의자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338019"/>
                  </a:ext>
                </a:extLst>
              </a:tr>
              <a:tr h="316358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b="1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가족화재벌금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특약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*</a:t>
                      </a: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</a:t>
                      </a:r>
                      <a:r>
                        <a:rPr lang="ko-KR" altLang="en-US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천만원</a:t>
                      </a: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en-US" altLang="ko-KR" sz="700" b="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*</a:t>
                      </a:r>
                      <a:r>
                        <a:rPr lang="ko-KR" altLang="en-US" sz="700" b="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화재손해</a:t>
                      </a:r>
                      <a:r>
                        <a:rPr lang="en-US" altLang="ko-KR" sz="700" b="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700" b="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주택</a:t>
                      </a:r>
                      <a:r>
                        <a:rPr lang="en-US" altLang="ko-KR" sz="700" b="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700" b="0" i="1" dirty="0" err="1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실손보상</a:t>
                      </a:r>
                      <a:r>
                        <a:rPr lang="en-US" altLang="ko-KR" sz="700" b="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r>
                        <a:rPr lang="ko-KR" altLang="en-US" sz="700" b="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특약과 함께 가입</a:t>
                      </a:r>
                      <a:endParaRPr lang="ko-KR" altLang="en-US" sz="800" b="0" i="1" dirty="0">
                        <a:solidFill>
                          <a:srgbClr val="0070C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41853"/>
                  </a:ext>
                </a:extLst>
              </a:tr>
              <a:tr h="223883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화재손해</a:t>
                      </a: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주택</a:t>
                      </a: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800" b="1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실손보상</a:t>
                      </a: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 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특약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*</a:t>
                      </a:r>
                      <a:r>
                        <a:rPr kumimoji="0" lang="ko-KR" alt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건물 </a:t>
                      </a:r>
                      <a:r>
                        <a:rPr kumimoji="0" lang="en-US" altLang="ko-K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2</a:t>
                      </a:r>
                      <a:r>
                        <a:rPr kumimoji="0" lang="ko-KR" alt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억원 </a:t>
                      </a:r>
                      <a:r>
                        <a:rPr kumimoji="0" lang="ko-KR" alt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한도</a:t>
                      </a:r>
                      <a:r>
                        <a:rPr kumimoji="0" lang="en-US" altLang="ko-K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/ </a:t>
                      </a:r>
                      <a:r>
                        <a:rPr kumimoji="0" lang="ko-KR" alt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가재 </a:t>
                      </a:r>
                      <a:r>
                        <a:rPr kumimoji="0" lang="en-US" altLang="ko-K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5</a:t>
                      </a:r>
                      <a:r>
                        <a:rPr kumimoji="0" lang="ko-KR" alt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천만원 </a:t>
                      </a:r>
                      <a:r>
                        <a:rPr kumimoji="0" lang="ko-KR" alt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한도 </a:t>
                      </a:r>
                      <a:r>
                        <a:rPr lang="en-US" altLang="ko-KR" sz="700" b="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[</a:t>
                      </a:r>
                      <a:r>
                        <a:rPr lang="ko-KR" altLang="en-US" sz="700" b="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화재손해</a:t>
                      </a:r>
                      <a:r>
                        <a:rPr lang="en-US" altLang="ko-KR" sz="700" b="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700" b="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주택</a:t>
                      </a:r>
                      <a:r>
                        <a:rPr lang="en-US" altLang="ko-KR" sz="700" b="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700" b="0" i="1" dirty="0" err="1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실손보상</a:t>
                      </a:r>
                      <a:r>
                        <a:rPr lang="en-US" altLang="ko-KR" sz="700" b="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r>
                        <a:rPr lang="ko-KR" altLang="en-US" sz="700" b="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특약과 함께 가입</a:t>
                      </a:r>
                      <a:r>
                        <a:rPr lang="en-US" altLang="ko-KR" sz="700" b="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]</a:t>
                      </a:r>
                      <a:endParaRPr kumimoji="0" lang="ko-KR" alt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593506"/>
                  </a:ext>
                </a:extLst>
              </a:tr>
              <a:tr h="223883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붕괴</a:t>
                      </a: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침강</a:t>
                      </a: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사태손해</a:t>
                      </a: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주택</a:t>
                      </a: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800" b="1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실손보상</a:t>
                      </a: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 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특약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*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건물 </a:t>
                      </a: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</a:t>
                      </a:r>
                      <a:r>
                        <a:rPr lang="ko-KR" altLang="en-US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억원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한도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 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가재 </a:t>
                      </a: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</a:t>
                      </a:r>
                      <a:r>
                        <a:rPr lang="ko-KR" altLang="en-US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천만원 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한도 </a:t>
                      </a:r>
                      <a:r>
                        <a:rPr lang="en-US" altLang="ko-KR" sz="700" b="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[</a:t>
                      </a:r>
                      <a:r>
                        <a:rPr lang="ko-KR" altLang="en-US" sz="700" b="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화재손해</a:t>
                      </a:r>
                      <a:r>
                        <a:rPr lang="en-US" altLang="ko-KR" sz="700" b="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700" b="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주택</a:t>
                      </a:r>
                      <a:r>
                        <a:rPr lang="en-US" altLang="ko-KR" sz="700" b="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700" b="0" i="1" dirty="0" err="1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실손보상</a:t>
                      </a:r>
                      <a:r>
                        <a:rPr lang="en-US" altLang="ko-KR" sz="700" b="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r>
                        <a:rPr lang="ko-KR" altLang="en-US" sz="700" b="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특약과 함께 가입</a:t>
                      </a:r>
                      <a:r>
                        <a:rPr lang="en-US" altLang="ko-KR" sz="700" b="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]</a:t>
                      </a:r>
                      <a:endParaRPr lang="ko-KR" altLang="en-US" sz="800" b="0" i="1" dirty="0">
                        <a:solidFill>
                          <a:srgbClr val="0070C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444048"/>
                  </a:ext>
                </a:extLst>
              </a:tr>
              <a:tr h="328362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풍수재손해</a:t>
                      </a: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비특수건물</a:t>
                      </a: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800" b="1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실손보상</a:t>
                      </a: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</a:t>
                      </a:r>
                      <a:r>
                        <a:rPr lang="ko-KR" altLang="en-US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건물</a:t>
                      </a: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r>
                        <a:rPr lang="ko-KR" altLang="en-US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특약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*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건물 </a:t>
                      </a: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</a:t>
                      </a:r>
                      <a:r>
                        <a:rPr lang="ko-KR" altLang="en-US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억원 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한도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 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가재 </a:t>
                      </a: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</a:t>
                      </a:r>
                      <a:r>
                        <a:rPr lang="ko-KR" altLang="en-US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천만원 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한도 </a:t>
                      </a:r>
                      <a:r>
                        <a:rPr lang="en-US" altLang="ko-KR" sz="700" b="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[</a:t>
                      </a:r>
                      <a:r>
                        <a:rPr lang="ko-KR" altLang="en-US" sz="700" b="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화재손해</a:t>
                      </a:r>
                      <a:r>
                        <a:rPr lang="en-US" altLang="ko-KR" sz="700" b="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700" b="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주택</a:t>
                      </a:r>
                      <a:r>
                        <a:rPr lang="en-US" altLang="ko-KR" sz="700" b="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700" b="0" i="1" dirty="0" err="1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실손보상</a:t>
                      </a:r>
                      <a:r>
                        <a:rPr lang="en-US" altLang="ko-KR" sz="700" b="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r>
                        <a:rPr lang="ko-KR" altLang="en-US" sz="700" b="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특약과 함께 가입</a:t>
                      </a:r>
                      <a:r>
                        <a:rPr lang="en-US" altLang="ko-KR" sz="700" b="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]</a:t>
                      </a:r>
                      <a:endParaRPr lang="en-US" altLang="ko-KR" sz="700" b="0" dirty="0">
                        <a:solidFill>
                          <a:srgbClr val="0070C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algn="l" latinLnBrk="1"/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*1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사고당 자기부담금 당해물건의 보험가액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2% </a:t>
                      </a:r>
                      <a:r>
                        <a:rPr lang="ko-KR" altLang="en-US" sz="800" b="0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해당액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또는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 중 적은 금액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957794"/>
                  </a:ext>
                </a:extLst>
              </a:tr>
              <a:tr h="328362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풍수재손해</a:t>
                      </a: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특수건물</a:t>
                      </a: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800" b="1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실손보상</a:t>
                      </a: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 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특약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*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건물 </a:t>
                      </a: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</a:t>
                      </a:r>
                      <a:r>
                        <a:rPr lang="ko-KR" altLang="en-US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억원 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한도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 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특수건물 풍수재손해 담보의 경우 가재 보상 불가 </a:t>
                      </a:r>
                      <a:endParaRPr lang="en-US" altLang="ko-KR" sz="800" b="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algn="l" latinLnBrk="1"/>
                      <a:r>
                        <a:rPr lang="en-US" altLang="ko-KR" sz="800" b="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</a:t>
                      </a:r>
                      <a:r>
                        <a:rPr lang="en-US" altLang="ko-KR" sz="700" b="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[</a:t>
                      </a:r>
                      <a:r>
                        <a:rPr lang="ko-KR" altLang="en-US" sz="700" b="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화재손해</a:t>
                      </a:r>
                      <a:r>
                        <a:rPr lang="en-US" altLang="ko-KR" sz="700" b="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700" b="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주택</a:t>
                      </a:r>
                      <a:r>
                        <a:rPr lang="en-US" altLang="ko-KR" sz="700" b="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700" b="0" i="1" dirty="0" err="1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실손보상</a:t>
                      </a:r>
                      <a:r>
                        <a:rPr lang="en-US" altLang="ko-KR" sz="700" b="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r>
                        <a:rPr lang="ko-KR" altLang="en-US" sz="700" b="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특약과 함께 가입</a:t>
                      </a:r>
                      <a:r>
                        <a:rPr lang="en-US" altLang="ko-KR" sz="700" b="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]</a:t>
                      </a:r>
                      <a:endParaRPr lang="ko-KR" altLang="en-US" sz="800" b="0" dirty="0">
                        <a:solidFill>
                          <a:srgbClr val="0070C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7628734"/>
                  </a:ext>
                </a:extLst>
              </a:tr>
              <a:tr h="223883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도난손해</a:t>
                      </a: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일반가재</a:t>
                      </a: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r>
                        <a:rPr lang="ko-KR" altLang="en-US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특약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*</a:t>
                      </a: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백만원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 </a:t>
                      </a:r>
                      <a:r>
                        <a:rPr lang="en-US" altLang="ko-KR" sz="700" b="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[</a:t>
                      </a:r>
                      <a:r>
                        <a:rPr lang="ko-KR" altLang="en-US" sz="700" b="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화재손해</a:t>
                      </a:r>
                      <a:r>
                        <a:rPr lang="en-US" altLang="ko-KR" sz="700" b="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700" b="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주택</a:t>
                      </a:r>
                      <a:r>
                        <a:rPr lang="en-US" altLang="ko-KR" sz="700" b="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700" b="0" i="1" dirty="0" err="1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실손보상</a:t>
                      </a:r>
                      <a:r>
                        <a:rPr lang="en-US" altLang="ko-KR" sz="700" b="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r>
                        <a:rPr lang="ko-KR" altLang="en-US" sz="700" b="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특약과 함께 가입</a:t>
                      </a:r>
                      <a:r>
                        <a:rPr lang="en-US" altLang="ko-KR" sz="700" b="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]</a:t>
                      </a:r>
                      <a:endParaRPr lang="ko-KR" altLang="en-US" sz="800" b="0" i="1" dirty="0">
                        <a:solidFill>
                          <a:srgbClr val="0070C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957564"/>
                  </a:ext>
                </a:extLst>
              </a:tr>
              <a:tr h="686575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화재배상책임</a:t>
                      </a: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en-US" altLang="ko-KR" sz="800" b="1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500㎡</a:t>
                      </a:r>
                      <a:r>
                        <a:rPr lang="ko-KR" altLang="en-US" sz="800" b="1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이하</a:t>
                      </a:r>
                      <a:r>
                        <a:rPr lang="en-US" altLang="ko-KR" sz="800" b="1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) 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특약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*</a:t>
                      </a:r>
                      <a:r>
                        <a:rPr lang="en-US" altLang="ko-KR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500㎡</a:t>
                      </a:r>
                      <a:r>
                        <a:rPr lang="ko-KR" altLang="en-US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이상 물건은 가입 불가 </a:t>
                      </a:r>
                      <a:r>
                        <a:rPr lang="en-US" altLang="ko-KR" sz="700" b="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[</a:t>
                      </a:r>
                      <a:r>
                        <a:rPr lang="ko-KR" altLang="en-US" sz="700" b="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화재손해</a:t>
                      </a:r>
                      <a:r>
                        <a:rPr lang="en-US" altLang="ko-KR" sz="700" b="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700" b="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주택</a:t>
                      </a:r>
                      <a:r>
                        <a:rPr lang="en-US" altLang="ko-KR" sz="700" b="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700" b="0" i="1" dirty="0" err="1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실손보상</a:t>
                      </a:r>
                      <a:r>
                        <a:rPr lang="en-US" altLang="ko-KR" sz="700" b="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r>
                        <a:rPr lang="ko-KR" altLang="en-US" sz="700" b="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특약과 함께 가입</a:t>
                      </a:r>
                      <a:r>
                        <a:rPr lang="en-US" altLang="ko-KR" sz="700" b="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]</a:t>
                      </a:r>
                      <a:endParaRPr lang="en-US" altLang="ko-KR" sz="700" b="0" kern="1200" dirty="0">
                        <a:solidFill>
                          <a:srgbClr val="0070C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  <a:cs typeface="+mn-cs"/>
                      </a:endParaRPr>
                    </a:p>
                    <a:p>
                      <a:pPr algn="l" latinLnBrk="1"/>
                      <a:r>
                        <a:rPr lang="en-US" altLang="ko-KR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*</a:t>
                      </a:r>
                      <a:r>
                        <a:rPr lang="ko-KR" altLang="en-US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대인사고 사망</a:t>
                      </a:r>
                      <a:r>
                        <a:rPr lang="en-US" altLang="ko-KR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: </a:t>
                      </a:r>
                      <a:r>
                        <a:rPr lang="ko-KR" altLang="en-US" sz="800" b="1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피해자 </a:t>
                      </a:r>
                      <a:r>
                        <a:rPr lang="en-US" altLang="ko-KR" sz="800" b="1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1</a:t>
                      </a:r>
                      <a:r>
                        <a:rPr lang="ko-KR" altLang="en-US" sz="800" b="1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인당 </a:t>
                      </a:r>
                      <a:r>
                        <a:rPr lang="en-US" altLang="ko-KR" sz="800" b="1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1</a:t>
                      </a:r>
                      <a:r>
                        <a:rPr lang="ko-KR" altLang="en-US" sz="800" b="1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억원 한도</a:t>
                      </a:r>
                      <a:endParaRPr lang="en-US" altLang="ko-KR" sz="800" b="1" kern="120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  <a:cs typeface="+mn-cs"/>
                      </a:endParaRPr>
                    </a:p>
                    <a:p>
                      <a:pPr algn="l" latinLnBrk="1"/>
                      <a:r>
                        <a:rPr lang="en-US" altLang="ko-KR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*</a:t>
                      </a:r>
                      <a:r>
                        <a:rPr lang="ko-KR" altLang="en-US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대인사고 부상</a:t>
                      </a:r>
                      <a:r>
                        <a:rPr lang="en-US" altLang="ko-KR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: </a:t>
                      </a:r>
                      <a:r>
                        <a:rPr lang="ko-KR" altLang="en-US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손해액</a:t>
                      </a:r>
                      <a:r>
                        <a:rPr lang="en-US" altLang="ko-KR" sz="6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(</a:t>
                      </a:r>
                      <a:r>
                        <a:rPr lang="ko-KR" altLang="en-US" sz="6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단</a:t>
                      </a:r>
                      <a:r>
                        <a:rPr lang="en-US" altLang="ko-KR" sz="6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, </a:t>
                      </a:r>
                      <a:r>
                        <a:rPr lang="ko-KR" altLang="en-US" sz="6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피해자 </a:t>
                      </a:r>
                      <a:r>
                        <a:rPr lang="en-US" altLang="ko-KR" sz="6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1</a:t>
                      </a:r>
                      <a:r>
                        <a:rPr lang="ko-KR" altLang="en-US" sz="6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인당 약관상 </a:t>
                      </a:r>
                      <a:r>
                        <a:rPr lang="ko-KR" altLang="en-US" sz="600" b="0" kern="1200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화배책의</a:t>
                      </a:r>
                      <a:r>
                        <a:rPr lang="ko-KR" altLang="en-US" sz="6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 부상등급별 지급보험금액의 등급별 보험금액 한도</a:t>
                      </a:r>
                      <a:endParaRPr lang="en-US" altLang="ko-KR" sz="800" b="0" kern="120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  <a:cs typeface="+mn-cs"/>
                      </a:endParaRPr>
                    </a:p>
                    <a:p>
                      <a:pPr algn="l" latinLnBrk="1"/>
                      <a:r>
                        <a:rPr lang="en-US" altLang="ko-KR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*</a:t>
                      </a:r>
                      <a:r>
                        <a:rPr lang="ko-KR" altLang="en-US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대인사고 </a:t>
                      </a:r>
                      <a:r>
                        <a:rPr lang="ko-KR" altLang="en-US" sz="800" b="0" kern="1200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후유장해</a:t>
                      </a:r>
                      <a:r>
                        <a:rPr lang="en-US" altLang="ko-KR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: </a:t>
                      </a:r>
                      <a:r>
                        <a:rPr lang="ko-KR" altLang="en-US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손해액</a:t>
                      </a:r>
                      <a:r>
                        <a:rPr lang="en-US" altLang="ko-KR" sz="6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(</a:t>
                      </a:r>
                      <a:r>
                        <a:rPr lang="ko-KR" altLang="en-US" sz="6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단</a:t>
                      </a:r>
                      <a:r>
                        <a:rPr lang="en-US" altLang="ko-KR" sz="6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, </a:t>
                      </a:r>
                      <a:r>
                        <a:rPr lang="ko-KR" altLang="en-US" sz="6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피해자 </a:t>
                      </a:r>
                      <a:r>
                        <a:rPr lang="en-US" altLang="ko-KR" sz="6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1</a:t>
                      </a:r>
                      <a:r>
                        <a:rPr lang="ko-KR" altLang="en-US" sz="6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인당 약관상 </a:t>
                      </a:r>
                      <a:r>
                        <a:rPr lang="ko-KR" altLang="en-US" sz="600" b="0" kern="1200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화배책의</a:t>
                      </a:r>
                      <a:r>
                        <a:rPr lang="ko-KR" altLang="en-US" sz="6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 </a:t>
                      </a:r>
                      <a:r>
                        <a:rPr lang="ko-KR" altLang="en-US" sz="600" b="0" kern="1200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후유장해별지급보험금표의</a:t>
                      </a:r>
                      <a:r>
                        <a:rPr lang="ko-KR" altLang="en-US" sz="6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 등급별 보험금액 한도</a:t>
                      </a:r>
                      <a:endParaRPr lang="en-US" altLang="ko-KR" sz="800" b="0" kern="120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  <a:cs typeface="+mn-cs"/>
                      </a:endParaRPr>
                    </a:p>
                    <a:p>
                      <a:pPr algn="l" latinLnBrk="1"/>
                      <a:r>
                        <a:rPr lang="en-US" altLang="ko-KR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*</a:t>
                      </a:r>
                      <a:r>
                        <a:rPr lang="ko-KR" altLang="en-US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재산상의 손해</a:t>
                      </a:r>
                      <a:r>
                        <a:rPr lang="en-US" altLang="ko-KR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: </a:t>
                      </a:r>
                      <a:r>
                        <a:rPr lang="ko-KR" altLang="en-US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손해액 </a:t>
                      </a:r>
                      <a:r>
                        <a:rPr lang="en-US" altLang="ko-KR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(</a:t>
                      </a:r>
                      <a:r>
                        <a:rPr lang="ko-KR" altLang="en-US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단</a:t>
                      </a:r>
                      <a:r>
                        <a:rPr lang="en-US" altLang="ko-KR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, </a:t>
                      </a:r>
                      <a:r>
                        <a:rPr lang="en-US" altLang="ko-KR" sz="800" b="1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1</a:t>
                      </a:r>
                      <a:r>
                        <a:rPr lang="ko-KR" altLang="en-US" sz="800" b="1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사고당 </a:t>
                      </a:r>
                      <a:r>
                        <a:rPr lang="en-US" altLang="ko-KR" sz="800" b="1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10</a:t>
                      </a:r>
                      <a:r>
                        <a:rPr lang="ko-KR" altLang="en-US" sz="800" b="1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억 한도</a:t>
                      </a:r>
                      <a:r>
                        <a:rPr lang="en-US" altLang="ko-KR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)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675305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390C0361-E15D-4245-9A79-7ADF8AAD32FE}"/>
              </a:ext>
            </a:extLst>
          </p:cNvPr>
          <p:cNvSpPr txBox="1"/>
          <p:nvPr/>
        </p:nvSpPr>
        <p:spPr>
          <a:xfrm>
            <a:off x="177801" y="380155"/>
            <a:ext cx="6505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bg1"/>
                </a:solidFill>
                <a:latin typeface="SB 어그로 Bold" panose="02020603020101020101" pitchFamily="18" charset="-127"/>
                <a:ea typeface="SB 어그로 Bold" panose="02020603020101020101" pitchFamily="18" charset="-127"/>
              </a:rPr>
              <a:t>AIG</a:t>
            </a:r>
            <a:r>
              <a:rPr lang="ko-KR" altLang="en-US" sz="3200" dirty="0" err="1">
                <a:solidFill>
                  <a:schemeClr val="bg1"/>
                </a:solidFill>
                <a:latin typeface="SB 어그로 Bold" panose="02020603020101020101" pitchFamily="18" charset="-127"/>
                <a:ea typeface="SB 어그로 Bold" panose="02020603020101020101" pitchFamily="18" charset="-127"/>
              </a:rPr>
              <a:t>꼭필요한상해종합보험</a:t>
            </a:r>
            <a:endParaRPr lang="ko-KR" altLang="en-US" sz="3200" dirty="0">
              <a:solidFill>
                <a:schemeClr val="bg1"/>
              </a:solidFill>
              <a:latin typeface="SB 어그로 Bold" panose="02020603020101020101" pitchFamily="18" charset="-127"/>
              <a:ea typeface="SB 어그로 Bold" panose="02020603020101020101" pitchFamily="18" charset="-127"/>
            </a:endParaRPr>
          </a:p>
        </p:txBody>
      </p:sp>
      <p:pic>
        <p:nvPicPr>
          <p:cNvPr id="23" name="그림 22" descr="크리스마스 트리, 크리스마스, 크리스마스 장식, 나무이(가) 표시된 사진&#10;&#10;자동 생성된 설명">
            <a:extLst>
              <a:ext uri="{FF2B5EF4-FFF2-40B4-BE49-F238E27FC236}">
                <a16:creationId xmlns:a16="http://schemas.microsoft.com/office/drawing/2014/main" id="{002EDFB7-758C-A2EC-C3AC-CBA672D558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2571" y="1024021"/>
            <a:ext cx="1487758" cy="1487758"/>
          </a:xfrm>
          <a:prstGeom prst="rect">
            <a:avLst/>
          </a:prstGeom>
        </p:spPr>
      </p:pic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12B4575F-0D6F-DA39-AF69-AC9147D1C990}"/>
              </a:ext>
            </a:extLst>
          </p:cNvPr>
          <p:cNvSpPr/>
          <p:nvPr/>
        </p:nvSpPr>
        <p:spPr>
          <a:xfrm>
            <a:off x="799674" y="343051"/>
            <a:ext cx="5296326" cy="572470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3542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FEC13DE5-C7FD-BA34-CB7A-3A27D430301A}"/>
              </a:ext>
            </a:extLst>
          </p:cNvPr>
          <p:cNvSpPr/>
          <p:nvPr/>
        </p:nvSpPr>
        <p:spPr>
          <a:xfrm>
            <a:off x="72073" y="7168999"/>
            <a:ext cx="6680198" cy="1213256"/>
          </a:xfrm>
          <a:prstGeom prst="roundRect">
            <a:avLst>
              <a:gd name="adj" fmla="val 26457"/>
            </a:avLst>
          </a:prstGeom>
          <a:solidFill>
            <a:srgbClr val="00206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E59F66-72BB-8B3E-E958-89B2BEFFB6BD}"/>
              </a:ext>
            </a:extLst>
          </p:cNvPr>
          <p:cNvSpPr txBox="1"/>
          <p:nvPr/>
        </p:nvSpPr>
        <p:spPr>
          <a:xfrm>
            <a:off x="177801" y="380155"/>
            <a:ext cx="6505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bg1"/>
                </a:solidFill>
                <a:latin typeface="SB 어그로 Bold" panose="02020603020101020101" pitchFamily="18" charset="-127"/>
                <a:ea typeface="SB 어그로 Bold" panose="02020603020101020101" pitchFamily="18" charset="-127"/>
              </a:rPr>
              <a:t>AIG</a:t>
            </a:r>
            <a:r>
              <a:rPr lang="ko-KR" altLang="en-US" sz="3200" dirty="0" err="1">
                <a:solidFill>
                  <a:schemeClr val="bg1"/>
                </a:solidFill>
                <a:latin typeface="SB 어그로 Bold" panose="02020603020101020101" pitchFamily="18" charset="-127"/>
                <a:ea typeface="SB 어그로 Bold" panose="02020603020101020101" pitchFamily="18" charset="-127"/>
              </a:rPr>
              <a:t>꼭필요한상해종합보험</a:t>
            </a:r>
            <a:endParaRPr lang="ko-KR" altLang="en-US" sz="3200" dirty="0">
              <a:solidFill>
                <a:schemeClr val="bg1"/>
              </a:solidFill>
              <a:latin typeface="SB 어그로 Bold" panose="02020603020101020101" pitchFamily="18" charset="-127"/>
              <a:ea typeface="SB 어그로 Bold" panose="02020603020101020101" pitchFamily="18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202691-9C5F-2D71-15E2-F6EB5148A2E2}"/>
              </a:ext>
            </a:extLst>
          </p:cNvPr>
          <p:cNvSpPr txBox="1"/>
          <p:nvPr/>
        </p:nvSpPr>
        <p:spPr>
          <a:xfrm>
            <a:off x="3140106" y="1018584"/>
            <a:ext cx="37877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solidFill>
                  <a:schemeClr val="bg1"/>
                </a:solidFill>
                <a:latin typeface="+mn-ea"/>
              </a:rPr>
              <a:t>[</a:t>
            </a:r>
            <a:r>
              <a:rPr lang="ko-KR" altLang="en-US" sz="1000" dirty="0">
                <a:solidFill>
                  <a:schemeClr val="bg1"/>
                </a:solidFill>
                <a:latin typeface="+mn-ea"/>
              </a:rPr>
              <a:t>가입나이</a:t>
            </a:r>
            <a:r>
              <a:rPr lang="en-US" altLang="ko-KR" sz="1000" dirty="0">
                <a:solidFill>
                  <a:schemeClr val="bg1"/>
                </a:solidFill>
                <a:latin typeface="+mn-ea"/>
              </a:rPr>
              <a:t>: 18~75</a:t>
            </a:r>
            <a:r>
              <a:rPr lang="ko-KR" altLang="en-US" sz="1000" dirty="0">
                <a:solidFill>
                  <a:schemeClr val="bg1"/>
                </a:solidFill>
                <a:latin typeface="+mn-ea"/>
              </a:rPr>
              <a:t>세</a:t>
            </a:r>
            <a:r>
              <a:rPr lang="en-US" altLang="ko-KR" sz="1000" dirty="0">
                <a:solidFill>
                  <a:schemeClr val="bg1"/>
                </a:solidFill>
                <a:latin typeface="+mn-ea"/>
              </a:rPr>
              <a:t> / </a:t>
            </a:r>
            <a:r>
              <a:rPr lang="ko-KR" altLang="en-US" sz="1000" dirty="0">
                <a:solidFill>
                  <a:schemeClr val="bg1"/>
                </a:solidFill>
                <a:latin typeface="+mn-ea"/>
              </a:rPr>
              <a:t>최소보험료</a:t>
            </a:r>
            <a:r>
              <a:rPr lang="en-US" altLang="ko-KR" sz="1000" dirty="0">
                <a:solidFill>
                  <a:schemeClr val="bg1"/>
                </a:solidFill>
                <a:latin typeface="+mn-ea"/>
              </a:rPr>
              <a:t>: 1.5</a:t>
            </a:r>
            <a:r>
              <a:rPr lang="ko-KR" altLang="en-US" sz="1000" dirty="0">
                <a:solidFill>
                  <a:schemeClr val="bg1"/>
                </a:solidFill>
                <a:latin typeface="+mn-ea"/>
              </a:rPr>
              <a:t>만원</a:t>
            </a:r>
            <a:r>
              <a:rPr lang="en-US" altLang="ko-KR" sz="1000" dirty="0">
                <a:solidFill>
                  <a:schemeClr val="bg1"/>
                </a:solidFill>
                <a:latin typeface="+mn-ea"/>
              </a:rPr>
              <a:t>]</a:t>
            </a:r>
            <a:endParaRPr lang="ko-KR" altLang="en-US" sz="10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F03A5F-6E48-97BE-B7C2-BBEBDDA676BE}"/>
              </a:ext>
            </a:extLst>
          </p:cNvPr>
          <p:cNvSpPr txBox="1"/>
          <p:nvPr/>
        </p:nvSpPr>
        <p:spPr>
          <a:xfrm>
            <a:off x="114300" y="1334787"/>
            <a:ext cx="29623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dirty="0">
                <a:latin typeface="a뉴굴림4" panose="02020600000000000000" pitchFamily="18" charset="-127"/>
                <a:ea typeface="a뉴굴림4" panose="02020600000000000000" pitchFamily="18" charset="-127"/>
              </a:rPr>
              <a:t>▣ 자동차사고 부상등급표 중 </a:t>
            </a:r>
            <a:r>
              <a:rPr lang="en-US" altLang="ko-KR" sz="1050" dirty="0">
                <a:latin typeface="a뉴굴림4" panose="02020600000000000000" pitchFamily="18" charset="-127"/>
                <a:ea typeface="a뉴굴림4" panose="02020600000000000000" pitchFamily="18" charset="-127"/>
              </a:rPr>
              <a:t>7</a:t>
            </a:r>
            <a:r>
              <a:rPr lang="ko-KR" altLang="en-US" sz="1050" dirty="0">
                <a:latin typeface="a뉴굴림4" panose="02020600000000000000" pitchFamily="18" charset="-127"/>
                <a:ea typeface="a뉴굴림4" panose="02020600000000000000" pitchFamily="18" charset="-127"/>
              </a:rPr>
              <a:t>급 예시</a:t>
            </a:r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1894B481-8924-1C10-EDB3-9E9B681A73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698256"/>
              </p:ext>
            </p:extLst>
          </p:nvPr>
        </p:nvGraphicFramePr>
        <p:xfrm>
          <a:off x="44451" y="1596396"/>
          <a:ext cx="6750049" cy="3756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2025">
                  <a:extLst>
                    <a:ext uri="{9D8B030D-6E8A-4147-A177-3AD203B41FA5}">
                      <a16:colId xmlns:a16="http://schemas.microsoft.com/office/drawing/2014/main" val="372563374"/>
                    </a:ext>
                  </a:extLst>
                </a:gridCol>
                <a:gridCol w="3448024">
                  <a:extLst>
                    <a:ext uri="{9D8B030D-6E8A-4147-A177-3AD203B41FA5}">
                      <a16:colId xmlns:a16="http://schemas.microsoft.com/office/drawing/2014/main" val="91035048"/>
                    </a:ext>
                  </a:extLst>
                </a:gridCol>
              </a:tblGrid>
              <a:tr h="40796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01.  </a:t>
                      </a:r>
                      <a:r>
                        <a:rPr lang="ko-KR" altLang="en-US" sz="900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다발성 안면 두개골</a:t>
                      </a:r>
                      <a:r>
                        <a:rPr lang="en-US" altLang="ko-KR" sz="900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900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머리뼈</a:t>
                      </a:r>
                      <a:r>
                        <a:rPr lang="en-US" altLang="ko-KR" sz="900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 </a:t>
                      </a:r>
                      <a:r>
                        <a:rPr lang="ko-KR" altLang="en-US" sz="900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골절  </a:t>
                      </a:r>
                      <a:endParaRPr lang="en-US" altLang="ko-KR" sz="900" kern="0" spc="-100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    </a:t>
                      </a:r>
                      <a:r>
                        <a:rPr lang="ko-KR" altLang="en-US" sz="900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또는  뇌신경 손상과 동반된 안면 두개골</a:t>
                      </a:r>
                      <a:r>
                        <a:rPr lang="en-US" altLang="ko-KR" sz="900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900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머리뼈</a:t>
                      </a:r>
                      <a:r>
                        <a:rPr lang="en-US" altLang="ko-KR" sz="900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 </a:t>
                      </a:r>
                      <a:r>
                        <a:rPr lang="ko-KR" altLang="en-US" sz="900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골절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kern="0" spc="-100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14.  </a:t>
                      </a:r>
                      <a:r>
                        <a:rPr lang="ko-KR" altLang="en-US" sz="900" kern="0" spc="-100" dirty="0" err="1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주상골</a:t>
                      </a:r>
                      <a:r>
                        <a:rPr lang="ko-KR" altLang="en-US" sz="900" kern="0" spc="-100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외 </a:t>
                      </a:r>
                      <a:r>
                        <a:rPr lang="ko-KR" altLang="en-US" sz="900" kern="0" spc="-100" dirty="0" err="1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수근골</a:t>
                      </a:r>
                      <a:r>
                        <a:rPr lang="ko-KR" altLang="en-US" sz="900" kern="0" spc="-100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골절</a:t>
                      </a:r>
                      <a:endParaRPr lang="en-US" altLang="ko-KR" sz="900" kern="0" spc="-100" dirty="0">
                        <a:solidFill>
                          <a:srgbClr val="0070C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kern="0" spc="-100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15.  </a:t>
                      </a:r>
                      <a:r>
                        <a:rPr lang="ko-KR" altLang="en-US" sz="900" kern="0" spc="-100" dirty="0" err="1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수근부</a:t>
                      </a:r>
                      <a:r>
                        <a:rPr lang="ko-KR" altLang="en-US" sz="900" kern="0" spc="-100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ko-KR" altLang="en-US" sz="900" kern="0" spc="-100" dirty="0" err="1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주상골</a:t>
                      </a:r>
                      <a:r>
                        <a:rPr lang="en-US" altLang="ko-KR" sz="900" kern="0" spc="-100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·</a:t>
                      </a:r>
                      <a:r>
                        <a:rPr lang="ko-KR" altLang="en-US" sz="900" kern="0" spc="-100" dirty="0" err="1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월상골간</a:t>
                      </a:r>
                      <a:r>
                        <a:rPr lang="ko-KR" altLang="en-US" sz="900" kern="0" spc="-100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인대 파열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2742957"/>
                  </a:ext>
                </a:extLst>
              </a:tr>
              <a:tr h="25497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02.  </a:t>
                      </a:r>
                      <a:r>
                        <a:rPr lang="ko-KR" altLang="en-US" sz="900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복시를 동반한 마비 또는 제한 사시로 사시수술을 시행한 상해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kern="0" spc="-100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16.  </a:t>
                      </a:r>
                      <a:r>
                        <a:rPr lang="ko-KR" altLang="en-US" sz="900" kern="0" spc="-100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수근중수골 관절의 탈구 또는 </a:t>
                      </a:r>
                      <a:r>
                        <a:rPr lang="ko-KR" altLang="en-US" sz="900" kern="0" spc="-100" dirty="0" err="1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골절탈구</a:t>
                      </a:r>
                      <a:endParaRPr lang="ko-KR" altLang="en-US" sz="900" kern="0" spc="-100" dirty="0">
                        <a:solidFill>
                          <a:srgbClr val="0070C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1595541"/>
                  </a:ext>
                </a:extLst>
              </a:tr>
              <a:tr h="25497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03.  </a:t>
                      </a:r>
                      <a:r>
                        <a:rPr lang="ko-KR" altLang="en-US" sz="900" kern="0" spc="-100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안와</a:t>
                      </a:r>
                      <a:r>
                        <a:rPr lang="en-US" altLang="ko-KR" sz="900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900" kern="0" spc="-100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눈확</a:t>
                      </a:r>
                      <a:r>
                        <a:rPr lang="en-US" altLang="ko-KR" sz="900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 </a:t>
                      </a:r>
                      <a:r>
                        <a:rPr lang="ko-KR" altLang="en-US" sz="900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골절로 재건술을 시행한 상해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kern="0" spc="-100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17.  </a:t>
                      </a:r>
                      <a:r>
                        <a:rPr lang="ko-KR" altLang="en-US" sz="900" kern="0" spc="-100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다발성 </a:t>
                      </a:r>
                      <a:r>
                        <a:rPr lang="ko-KR" altLang="en-US" sz="900" kern="0" spc="-100" dirty="0" err="1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중수골</a:t>
                      </a:r>
                      <a:r>
                        <a:rPr lang="ko-KR" altLang="en-US" sz="900" kern="0" spc="-100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골절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3346502"/>
                  </a:ext>
                </a:extLst>
              </a:tr>
              <a:tr h="25497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kern="0" spc="-100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04.  </a:t>
                      </a:r>
                      <a:r>
                        <a:rPr lang="ko-KR" altLang="en-US" sz="900" kern="0" spc="-100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골다공증성 척추 압박골절 </a:t>
                      </a:r>
                      <a:endParaRPr lang="ko-KR" altLang="en-US" sz="900" dirty="0">
                        <a:solidFill>
                          <a:srgbClr val="0070C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kern="0" spc="-100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18.  </a:t>
                      </a:r>
                      <a:r>
                        <a:rPr lang="ko-KR" altLang="en-US" sz="900" kern="0" spc="-100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중수수지관절의 골절 및 탈구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3232655"/>
                  </a:ext>
                </a:extLst>
              </a:tr>
              <a:tr h="25497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kern="0" spc="-100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05.  </a:t>
                      </a:r>
                      <a:r>
                        <a:rPr lang="ko-KR" altLang="en-US" sz="900" kern="0" spc="-100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쇄골</a:t>
                      </a:r>
                      <a:r>
                        <a:rPr lang="en-US" altLang="ko-KR" sz="900" kern="0" spc="-100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900" kern="0" spc="-100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빗장뼈</a:t>
                      </a:r>
                      <a:r>
                        <a:rPr lang="en-US" altLang="ko-KR" sz="900" kern="0" spc="-100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 </a:t>
                      </a:r>
                      <a:r>
                        <a:rPr lang="ko-KR" altLang="en-US" sz="900" kern="0" spc="-100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골절</a:t>
                      </a:r>
                      <a:endParaRPr lang="ko-KR" altLang="en-US" sz="900" dirty="0">
                        <a:solidFill>
                          <a:srgbClr val="0070C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19.  </a:t>
                      </a:r>
                      <a:r>
                        <a:rPr lang="ko-KR" altLang="en-US" sz="900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무지를 제외한 단일 수지의 완전 절단 소실로 </a:t>
                      </a:r>
                      <a:r>
                        <a:rPr lang="ko-KR" altLang="en-US" sz="900" kern="0" spc="-100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재접합술을</a:t>
                      </a:r>
                      <a:r>
                        <a:rPr lang="ko-KR" altLang="en-US" sz="900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시행하지 않은 상해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2554803"/>
                  </a:ext>
                </a:extLst>
              </a:tr>
              <a:tr h="40796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kern="0" spc="-100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06.  </a:t>
                      </a:r>
                      <a:r>
                        <a:rPr lang="ko-KR" altLang="en-US" sz="900" kern="0" spc="-100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견갑골</a:t>
                      </a:r>
                      <a:r>
                        <a:rPr lang="en-US" altLang="ko-KR" sz="900" kern="0" spc="-100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900" kern="0" spc="-100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어깨뼈</a:t>
                      </a:r>
                      <a:r>
                        <a:rPr lang="en-US" altLang="ko-KR" sz="900" kern="0" spc="-100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 </a:t>
                      </a:r>
                      <a:r>
                        <a:rPr lang="ko-KR" altLang="en-US" sz="900" kern="0" spc="-100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골절</a:t>
                      </a:r>
                      <a:endParaRPr lang="en-US" altLang="ko-KR" sz="900" kern="0" spc="-100" dirty="0">
                        <a:solidFill>
                          <a:srgbClr val="0070C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     (</a:t>
                      </a:r>
                      <a:r>
                        <a:rPr lang="ko-KR" altLang="en-US" sz="800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견갑골</a:t>
                      </a:r>
                      <a:r>
                        <a:rPr lang="en-US" altLang="ko-KR" sz="800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800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어깨뼈</a:t>
                      </a:r>
                      <a:r>
                        <a:rPr lang="en-US" altLang="ko-KR" sz="800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r>
                        <a:rPr lang="ko-KR" altLang="en-US" sz="800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극</a:t>
                      </a:r>
                      <a:r>
                        <a:rPr lang="en-US" altLang="ko-KR" sz="800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800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체부</a:t>
                      </a:r>
                      <a:r>
                        <a:rPr lang="en-US" altLang="ko-KR" sz="800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800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흉곽내 탈구</a:t>
                      </a:r>
                      <a:r>
                        <a:rPr lang="en-US" altLang="ko-KR" sz="800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800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경부</a:t>
                      </a:r>
                      <a:r>
                        <a:rPr lang="en-US" altLang="ko-KR" sz="800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800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과부</a:t>
                      </a:r>
                      <a:r>
                        <a:rPr lang="en-US" altLang="ko-KR" sz="800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800" kern="0" spc="-100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견봉돌기</a:t>
                      </a:r>
                      <a:r>
                        <a:rPr lang="en-US" altLang="ko-KR" sz="800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800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오구돌기를 포함한다</a:t>
                      </a:r>
                      <a:r>
                        <a:rPr lang="en-US" altLang="ko-KR" sz="800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endParaRPr lang="ko-KR" altLang="en-US" sz="800" kern="0" spc="-100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20.  </a:t>
                      </a:r>
                      <a:r>
                        <a:rPr lang="ko-KR" altLang="en-US" sz="900" kern="0" spc="-100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골반골</a:t>
                      </a:r>
                      <a:r>
                        <a:rPr lang="ko-KR" altLang="en-US" sz="900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관절의 </a:t>
                      </a:r>
                      <a:r>
                        <a:rPr lang="ko-KR" altLang="en-US" sz="900" kern="0" spc="-100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이개로</a:t>
                      </a:r>
                      <a:r>
                        <a:rPr lang="ko-KR" altLang="en-US" sz="900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수술을 시행하지 않은 상해</a:t>
                      </a:r>
                      <a:endParaRPr lang="en-US" altLang="ko-KR" sz="900" kern="0" spc="-100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21.  </a:t>
                      </a:r>
                      <a:r>
                        <a:rPr lang="ko-KR" altLang="en-US" sz="900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고관절 탈구로 수술을 시행하지 않은 상해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2764732"/>
                  </a:ext>
                </a:extLst>
              </a:tr>
              <a:tr h="25497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kern="0" spc="-100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07.  </a:t>
                      </a:r>
                      <a:r>
                        <a:rPr lang="ko-KR" altLang="en-US" sz="900" kern="0" spc="-100" dirty="0" err="1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견봉</a:t>
                      </a:r>
                      <a:r>
                        <a:rPr lang="ko-KR" altLang="en-US" sz="900" kern="0" spc="-100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쇄골</a:t>
                      </a:r>
                      <a:r>
                        <a:rPr lang="en-US" altLang="ko-KR" sz="900" kern="0" spc="-100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900" kern="0" spc="-100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빗장뼈</a:t>
                      </a:r>
                      <a:r>
                        <a:rPr lang="en-US" altLang="ko-KR" sz="900" kern="0" spc="-100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r>
                        <a:rPr lang="ko-KR" altLang="en-US" sz="900" kern="0" spc="-100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인대 및 오구 쇄골</a:t>
                      </a:r>
                      <a:r>
                        <a:rPr lang="en-US" altLang="ko-KR" sz="900" kern="0" spc="-100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900" kern="0" spc="-100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빗장뼈</a:t>
                      </a:r>
                      <a:r>
                        <a:rPr lang="en-US" altLang="ko-KR" sz="900" kern="0" spc="-100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r>
                        <a:rPr lang="ko-KR" altLang="en-US" sz="900" kern="0" spc="-100" dirty="0" err="1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인대완전</a:t>
                      </a:r>
                      <a:r>
                        <a:rPr lang="ko-KR" altLang="en-US" sz="900" kern="0" spc="-100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파열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kern="0" spc="-100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22.  </a:t>
                      </a:r>
                      <a:r>
                        <a:rPr lang="ko-KR" altLang="en-US" sz="900" kern="0" spc="-100" dirty="0" err="1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비골</a:t>
                      </a:r>
                      <a:r>
                        <a:rPr lang="ko-KR" altLang="en-US" sz="900" kern="0" spc="-100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간부 골절 또는 </a:t>
                      </a:r>
                      <a:r>
                        <a:rPr lang="ko-KR" altLang="en-US" sz="900" kern="0" spc="-100" dirty="0" err="1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골두</a:t>
                      </a:r>
                      <a:r>
                        <a:rPr lang="ko-KR" altLang="en-US" sz="900" kern="0" spc="-100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골절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1215325"/>
                  </a:ext>
                </a:extLst>
              </a:tr>
              <a:tr h="25497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08.  </a:t>
                      </a:r>
                      <a:r>
                        <a:rPr lang="ko-KR" altLang="en-US" sz="900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상완신경총 불완전 손상으로 수술을 시행하지 않은 상해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23.  </a:t>
                      </a:r>
                      <a:r>
                        <a:rPr lang="ko-KR" altLang="en-US" sz="900" kern="0" spc="-100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족관절</a:t>
                      </a:r>
                      <a:r>
                        <a:rPr lang="ko-KR" altLang="en-US" sz="900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탈구로 수술을 시행하지 않은 상해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7494322"/>
                  </a:ext>
                </a:extLst>
              </a:tr>
              <a:tr h="25497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09.  </a:t>
                      </a:r>
                      <a:r>
                        <a:rPr lang="ko-KR" altLang="en-US" sz="900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요골 </a:t>
                      </a:r>
                      <a:r>
                        <a:rPr lang="ko-KR" altLang="en-US" sz="900" kern="0" spc="-100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골두</a:t>
                      </a:r>
                      <a:r>
                        <a:rPr lang="ko-KR" altLang="en-US" sz="900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또는 척골 구상돌기 골절로 수술을 시행 하지 않은 상해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24.  </a:t>
                      </a:r>
                      <a:r>
                        <a:rPr lang="ko-KR" altLang="en-US" sz="900" kern="0" spc="-100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족관절</a:t>
                      </a:r>
                      <a:r>
                        <a:rPr lang="ko-KR" altLang="en-US" sz="900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내과</a:t>
                      </a:r>
                      <a:r>
                        <a:rPr lang="en-US" altLang="ko-KR" sz="900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900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외과 또는 </a:t>
                      </a:r>
                      <a:r>
                        <a:rPr lang="ko-KR" altLang="en-US" sz="900" kern="0" spc="-100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후과</a:t>
                      </a:r>
                      <a:r>
                        <a:rPr lang="ko-KR" altLang="en-US" sz="900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골절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7472617"/>
                  </a:ext>
                </a:extLst>
              </a:tr>
              <a:tr h="25497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10.  </a:t>
                      </a:r>
                      <a:r>
                        <a:rPr lang="ko-KR" altLang="en-US" sz="900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척골 경상돌기 </a:t>
                      </a:r>
                      <a:r>
                        <a:rPr lang="ko-KR" altLang="en-US" sz="900" kern="0" spc="-100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기저부</a:t>
                      </a:r>
                      <a:r>
                        <a:rPr lang="ko-KR" altLang="en-US" sz="900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골절 </a:t>
                      </a:r>
                      <a:endParaRPr lang="ko-KR" altLang="en-US" sz="90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25.  </a:t>
                      </a:r>
                      <a:r>
                        <a:rPr lang="ko-KR" altLang="en-US" sz="900" kern="0" spc="-100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족지를</a:t>
                      </a:r>
                      <a:r>
                        <a:rPr lang="ko-KR" altLang="en-US" sz="900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제외한 단일 </a:t>
                      </a:r>
                      <a:r>
                        <a:rPr lang="ko-KR" altLang="en-US" sz="900" kern="0" spc="-100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족지의</a:t>
                      </a:r>
                      <a:r>
                        <a:rPr lang="ko-KR" altLang="en-US" sz="900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완전 절단 소실로 </a:t>
                      </a:r>
                      <a:r>
                        <a:rPr lang="ko-KR" altLang="en-US" sz="900" kern="0" spc="-100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재접합술을</a:t>
                      </a:r>
                      <a:r>
                        <a:rPr lang="ko-KR" altLang="en-US" sz="900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시행하지 않은 상해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9949461"/>
                  </a:ext>
                </a:extLst>
              </a:tr>
              <a:tr h="25497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11.  </a:t>
                      </a:r>
                      <a:r>
                        <a:rPr lang="ko-KR" altLang="en-US" sz="900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삼각섬유연골 복합체 손상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26.  16</a:t>
                      </a:r>
                      <a:r>
                        <a:rPr lang="ko-KR" altLang="en-US" sz="900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치 이상 </a:t>
                      </a:r>
                      <a:r>
                        <a:rPr lang="en-US" altLang="ko-KR" sz="900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18</a:t>
                      </a:r>
                      <a:r>
                        <a:rPr lang="ko-KR" altLang="en-US" sz="900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치 이하의 </a:t>
                      </a:r>
                      <a:r>
                        <a:rPr lang="ko-KR" altLang="en-US" sz="900" kern="0" spc="-100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치과보철을</a:t>
                      </a:r>
                      <a:r>
                        <a:rPr lang="ko-KR" altLang="en-US" sz="900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필요로 하는 상해</a:t>
                      </a:r>
                      <a:endParaRPr lang="en-US" altLang="ko-KR" sz="900" kern="0" spc="-100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5768954"/>
                  </a:ext>
                </a:extLst>
              </a:tr>
              <a:tr h="39096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12.  </a:t>
                      </a:r>
                      <a:r>
                        <a:rPr lang="ko-KR" altLang="en-US" sz="900" kern="0" spc="-100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요수근관절</a:t>
                      </a:r>
                      <a:r>
                        <a:rPr lang="ko-KR" altLang="en-US" sz="900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탈구로 수술을 시행한 상해</a:t>
                      </a:r>
                      <a:endParaRPr lang="en-US" altLang="ko-KR" sz="900" kern="0" spc="-100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         (</a:t>
                      </a:r>
                      <a:r>
                        <a:rPr lang="ko-KR" altLang="en-US" sz="800" kern="0" spc="-100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수근골</a:t>
                      </a:r>
                      <a:r>
                        <a:rPr lang="ko-KR" altLang="en-US" sz="800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ko-KR" altLang="en-US" sz="800" kern="0" spc="-100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간관절</a:t>
                      </a:r>
                      <a:r>
                        <a:rPr lang="ko-KR" altLang="en-US" sz="800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탈구</a:t>
                      </a:r>
                      <a:r>
                        <a:rPr lang="en-US" altLang="ko-KR" sz="800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800" kern="0" spc="-100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원위</a:t>
                      </a:r>
                      <a:r>
                        <a:rPr lang="ko-KR" altLang="en-US" sz="800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ko-KR" altLang="en-US" sz="800" kern="0" spc="-100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요척관절</a:t>
                      </a:r>
                      <a:r>
                        <a:rPr lang="ko-KR" altLang="en-US" sz="800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탈구를 포함한다</a:t>
                      </a:r>
                      <a:r>
                        <a:rPr lang="en-US" altLang="ko-KR" sz="800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endParaRPr lang="ko-KR" altLang="en-US" sz="800" kern="0" spc="-100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27.  </a:t>
                      </a:r>
                      <a:r>
                        <a:rPr lang="ko-KR" altLang="en-US" sz="900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그 밖에 </a:t>
                      </a:r>
                      <a:r>
                        <a:rPr lang="en-US" altLang="ko-KR" sz="900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7</a:t>
                      </a:r>
                      <a:r>
                        <a:rPr lang="ko-KR" altLang="en-US" sz="900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급에 해당한다고 인정되는 상해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1762003"/>
                  </a:ext>
                </a:extLst>
              </a:tr>
              <a:tr h="254976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13.  </a:t>
                      </a:r>
                      <a:r>
                        <a:rPr lang="ko-KR" altLang="en-US" sz="900" kern="0" spc="-100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요수근관절</a:t>
                      </a:r>
                      <a:r>
                        <a:rPr lang="ko-KR" altLang="en-US" sz="900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골절 및 탈구로 수술을 시행하지 않은 상해  </a:t>
                      </a:r>
                      <a:r>
                        <a:rPr lang="en-US" altLang="ko-KR" sz="800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(</a:t>
                      </a:r>
                      <a:r>
                        <a:rPr lang="ko-KR" altLang="en-US" sz="800" kern="0" spc="-100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수근골간관절</a:t>
                      </a:r>
                      <a:r>
                        <a:rPr lang="ko-KR" altLang="en-US" sz="800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탈구</a:t>
                      </a:r>
                      <a:r>
                        <a:rPr lang="en-US" altLang="ko-KR" sz="800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800" kern="0" spc="-100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원위</a:t>
                      </a:r>
                      <a:r>
                        <a:rPr lang="ko-KR" altLang="en-US" sz="800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ko-KR" altLang="en-US" sz="800" kern="0" spc="-100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요척관절</a:t>
                      </a:r>
                      <a:r>
                        <a:rPr lang="ko-KR" altLang="en-US" sz="800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탈구를 포함한다</a:t>
                      </a:r>
                      <a:r>
                        <a:rPr lang="en-US" altLang="ko-KR" sz="800" kern="0" spc="-10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endParaRPr lang="ko-KR" altLang="en-US" sz="800" kern="0" spc="-100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kern="0" spc="-100" dirty="0">
                        <a:solidFill>
                          <a:srgbClr val="000000"/>
                        </a:solidFill>
                        <a:effectLst/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979954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16993E4-ED4F-DD32-BF8B-1C71870F4BED}"/>
              </a:ext>
            </a:extLst>
          </p:cNvPr>
          <p:cNvSpPr txBox="1"/>
          <p:nvPr/>
        </p:nvSpPr>
        <p:spPr>
          <a:xfrm>
            <a:off x="114300" y="5619597"/>
            <a:ext cx="36804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dirty="0">
                <a:latin typeface="a뉴굴림4" panose="02020600000000000000" pitchFamily="18" charset="-127"/>
                <a:ea typeface="a뉴굴림4" panose="02020600000000000000" pitchFamily="18" charset="-127"/>
              </a:rPr>
              <a:t>▣ 자동차부상치료지원금</a:t>
            </a:r>
            <a:r>
              <a:rPr lang="en-US" altLang="ko-KR" sz="1050" dirty="0">
                <a:latin typeface="a뉴굴림4" panose="02020600000000000000" pitchFamily="18" charset="-127"/>
                <a:ea typeface="a뉴굴림4" panose="02020600000000000000" pitchFamily="18" charset="-127"/>
              </a:rPr>
              <a:t>(1~7</a:t>
            </a:r>
            <a:r>
              <a:rPr lang="ko-KR" altLang="en-US" sz="1050" dirty="0">
                <a:latin typeface="a뉴굴림4" panose="02020600000000000000" pitchFamily="18" charset="-127"/>
                <a:ea typeface="a뉴굴림4" panose="02020600000000000000" pitchFamily="18" charset="-127"/>
              </a:rPr>
              <a:t>급</a:t>
            </a:r>
            <a:r>
              <a:rPr lang="en-US" altLang="ko-KR" sz="1050" dirty="0">
                <a:latin typeface="a뉴굴림4" panose="02020600000000000000" pitchFamily="18" charset="-127"/>
                <a:ea typeface="a뉴굴림4" panose="02020600000000000000" pitchFamily="18" charset="-127"/>
              </a:rPr>
              <a:t>) </a:t>
            </a:r>
            <a:r>
              <a:rPr lang="ko-KR" altLang="en-US" sz="1050" dirty="0">
                <a:latin typeface="a뉴굴림4" panose="02020600000000000000" pitchFamily="18" charset="-127"/>
                <a:ea typeface="a뉴굴림4" panose="02020600000000000000" pitchFamily="18" charset="-127"/>
              </a:rPr>
              <a:t>지급률 및 보험금 예시</a:t>
            </a:r>
          </a:p>
        </p:txBody>
      </p:sp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E6ED5C09-D652-49DF-EFDA-04BF3292E9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34827"/>
              </p:ext>
            </p:extLst>
          </p:nvPr>
        </p:nvGraphicFramePr>
        <p:xfrm>
          <a:off x="44450" y="5873513"/>
          <a:ext cx="6750048" cy="10539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7512">
                  <a:extLst>
                    <a:ext uri="{9D8B030D-6E8A-4147-A177-3AD203B41FA5}">
                      <a16:colId xmlns:a16="http://schemas.microsoft.com/office/drawing/2014/main" val="2808245489"/>
                    </a:ext>
                  </a:extLst>
                </a:gridCol>
                <a:gridCol w="1687512">
                  <a:extLst>
                    <a:ext uri="{9D8B030D-6E8A-4147-A177-3AD203B41FA5}">
                      <a16:colId xmlns:a16="http://schemas.microsoft.com/office/drawing/2014/main" val="3222764882"/>
                    </a:ext>
                  </a:extLst>
                </a:gridCol>
                <a:gridCol w="1687512">
                  <a:extLst>
                    <a:ext uri="{9D8B030D-6E8A-4147-A177-3AD203B41FA5}">
                      <a16:colId xmlns:a16="http://schemas.microsoft.com/office/drawing/2014/main" val="979698099"/>
                    </a:ext>
                  </a:extLst>
                </a:gridCol>
                <a:gridCol w="1687512">
                  <a:extLst>
                    <a:ext uri="{9D8B030D-6E8A-4147-A177-3AD203B41FA5}">
                      <a16:colId xmlns:a16="http://schemas.microsoft.com/office/drawing/2014/main" val="2363423931"/>
                    </a:ext>
                  </a:extLst>
                </a:gridCol>
              </a:tblGrid>
              <a:tr h="26601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100" dirty="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</a:rPr>
                        <a:t>급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</a:rPr>
                        <a:t>2~4</a:t>
                      </a:r>
                      <a:r>
                        <a:rPr lang="ko-KR" altLang="en-US" sz="1100" dirty="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</a:rPr>
                        <a:t>급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</a:rPr>
                        <a:t>5</a:t>
                      </a:r>
                      <a:r>
                        <a:rPr lang="ko-KR" altLang="en-US" sz="1100" dirty="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</a:rPr>
                        <a:t>급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solidFill>
                            <a:srgbClr val="FFFF00"/>
                          </a:solidFill>
                          <a:latin typeface="+mn-ea"/>
                          <a:ea typeface="+mn-ea"/>
                        </a:rPr>
                        <a:t>6~7</a:t>
                      </a:r>
                      <a:r>
                        <a:rPr lang="ko-KR" altLang="en-US" sz="1100" dirty="0">
                          <a:solidFill>
                            <a:srgbClr val="FFFF00"/>
                          </a:solidFill>
                          <a:latin typeface="+mn-ea"/>
                          <a:ea typeface="+mn-ea"/>
                        </a:rPr>
                        <a:t>급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618347"/>
                  </a:ext>
                </a:extLst>
              </a:tr>
              <a:tr h="26601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</a:rPr>
                        <a:t>보험가입금액의 </a:t>
                      </a:r>
                      <a:endParaRPr lang="en-US" altLang="ko-KR" sz="1050" dirty="0"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en-US" altLang="ko-KR" sz="1050" b="1" dirty="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</a:rPr>
                        <a:t>100%</a:t>
                      </a:r>
                      <a:endParaRPr lang="ko-KR" altLang="en-US" sz="1050" b="1" dirty="0"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</a:rPr>
                        <a:t>보험가입금액의</a:t>
                      </a:r>
                      <a:endParaRPr lang="en-US" altLang="ko-KR" sz="1050" dirty="0"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en-US" altLang="ko-KR" sz="1050" b="1" dirty="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</a:rPr>
                        <a:t>50%</a:t>
                      </a:r>
                      <a:endParaRPr lang="ko-KR" altLang="en-US" sz="1050" b="1" dirty="0"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</a:rPr>
                        <a:t>보험가입금액의</a:t>
                      </a:r>
                      <a:endParaRPr lang="en-US" altLang="ko-KR" sz="1050" dirty="0"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en-US" altLang="ko-KR" sz="1050" b="1" dirty="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</a:rPr>
                        <a:t>15%</a:t>
                      </a:r>
                      <a:endParaRPr lang="ko-KR" altLang="en-US" sz="1050" b="1" dirty="0"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>
                          <a:solidFill>
                            <a:srgbClr val="FFFF00"/>
                          </a:solidFill>
                          <a:latin typeface="+mn-ea"/>
                          <a:ea typeface="+mn-ea"/>
                        </a:rPr>
                        <a:t>보험가입금액의</a:t>
                      </a:r>
                      <a:endParaRPr lang="en-US" altLang="ko-KR" sz="1050" dirty="0">
                        <a:solidFill>
                          <a:srgbClr val="FFFF00"/>
                        </a:solidFill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en-US" altLang="ko-KR" sz="1050" b="1" dirty="0">
                          <a:solidFill>
                            <a:srgbClr val="FFFF00"/>
                          </a:solidFill>
                          <a:latin typeface="+mn-ea"/>
                          <a:ea typeface="+mn-ea"/>
                        </a:rPr>
                        <a:t>10%</a:t>
                      </a:r>
                      <a:endParaRPr lang="ko-KR" altLang="en-US" sz="1050" b="1" dirty="0">
                        <a:solidFill>
                          <a:srgbClr val="FFFF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512812"/>
                  </a:ext>
                </a:extLst>
              </a:tr>
              <a:tr h="37649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3,000</a:t>
                      </a:r>
                      <a:r>
                        <a:rPr lang="ko-KR" altLang="en-US" sz="105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만원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1,500</a:t>
                      </a:r>
                      <a:r>
                        <a:rPr lang="ko-KR" altLang="en-US" sz="105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만원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450</a:t>
                      </a:r>
                      <a:r>
                        <a:rPr lang="ko-KR" altLang="en-US" sz="105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만원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rgbClr val="FFFF00"/>
                          </a:solidFill>
                          <a:latin typeface="+mn-ea"/>
                          <a:ea typeface="+mn-ea"/>
                        </a:rPr>
                        <a:t>300</a:t>
                      </a:r>
                      <a:r>
                        <a:rPr lang="ko-KR" altLang="en-US" sz="1400" b="1" dirty="0">
                          <a:solidFill>
                            <a:srgbClr val="FFFF00"/>
                          </a:solidFill>
                          <a:latin typeface="+mn-ea"/>
                          <a:ea typeface="+mn-ea"/>
                        </a:rPr>
                        <a:t>만원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945566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0704A739-51DE-74B3-0F2E-3D03A893270F}"/>
              </a:ext>
            </a:extLst>
          </p:cNvPr>
          <p:cNvSpPr txBox="1"/>
          <p:nvPr/>
        </p:nvSpPr>
        <p:spPr>
          <a:xfrm>
            <a:off x="377666" y="6774265"/>
            <a:ext cx="1016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" dirty="0">
                <a:latin typeface="+mn-ea"/>
              </a:rPr>
              <a:t>[</a:t>
            </a:r>
            <a:r>
              <a:rPr lang="ko-KR" altLang="en-US" sz="600" dirty="0">
                <a:latin typeface="+mn-ea"/>
              </a:rPr>
              <a:t>해당 특약 가입시</a:t>
            </a:r>
            <a:r>
              <a:rPr lang="en-US" altLang="ko-KR" sz="600" dirty="0">
                <a:latin typeface="+mn-ea"/>
              </a:rPr>
              <a:t>]</a:t>
            </a:r>
            <a:endParaRPr lang="ko-KR" altLang="en-US" sz="600" dirty="0">
              <a:latin typeface="+mn-ea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0D05FA-AC60-5541-D2B7-EB1541F449B5}"/>
              </a:ext>
            </a:extLst>
          </p:cNvPr>
          <p:cNvSpPr txBox="1"/>
          <p:nvPr/>
        </p:nvSpPr>
        <p:spPr>
          <a:xfrm>
            <a:off x="4487863" y="5635023"/>
            <a:ext cx="23955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5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[</a:t>
            </a:r>
            <a:r>
              <a:rPr lang="ko-KR" altLang="en-US" sz="105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보험가입금액 </a:t>
            </a:r>
            <a:r>
              <a:rPr lang="en-US" altLang="ko-KR" sz="105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3,000</a:t>
            </a:r>
            <a:r>
              <a:rPr lang="ko-KR" altLang="en-US" sz="105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만원</a:t>
            </a:r>
            <a:r>
              <a:rPr lang="en-US" altLang="ko-KR" sz="105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]</a:t>
            </a:r>
            <a:endParaRPr lang="ko-KR" altLang="en-US" sz="1050" dirty="0"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A57F40-A4B0-A7BD-27B1-4945EBB6AB70}"/>
              </a:ext>
            </a:extLst>
          </p:cNvPr>
          <p:cNvSpPr txBox="1"/>
          <p:nvPr/>
        </p:nvSpPr>
        <p:spPr>
          <a:xfrm>
            <a:off x="2060605" y="6774265"/>
            <a:ext cx="1016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" dirty="0">
                <a:latin typeface="+mn-ea"/>
              </a:rPr>
              <a:t>[</a:t>
            </a:r>
            <a:r>
              <a:rPr lang="ko-KR" altLang="en-US" sz="600" dirty="0">
                <a:latin typeface="+mn-ea"/>
              </a:rPr>
              <a:t>해당 특약 가입시</a:t>
            </a:r>
            <a:r>
              <a:rPr lang="en-US" altLang="ko-KR" sz="600" dirty="0">
                <a:latin typeface="+mn-ea"/>
              </a:rPr>
              <a:t>]</a:t>
            </a:r>
            <a:endParaRPr lang="ko-KR" altLang="en-US" sz="600" dirty="0">
              <a:latin typeface="+mn-ea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E08753C-9D2F-5B0D-539E-03E8A7463874}"/>
              </a:ext>
            </a:extLst>
          </p:cNvPr>
          <p:cNvSpPr txBox="1"/>
          <p:nvPr/>
        </p:nvSpPr>
        <p:spPr>
          <a:xfrm>
            <a:off x="3743544" y="6774265"/>
            <a:ext cx="1016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" dirty="0">
                <a:latin typeface="+mn-ea"/>
              </a:rPr>
              <a:t>[</a:t>
            </a:r>
            <a:r>
              <a:rPr lang="ko-KR" altLang="en-US" sz="600" dirty="0">
                <a:latin typeface="+mn-ea"/>
              </a:rPr>
              <a:t>해당 특약 가입시</a:t>
            </a:r>
            <a:r>
              <a:rPr lang="en-US" altLang="ko-KR" sz="600" dirty="0">
                <a:latin typeface="+mn-ea"/>
              </a:rPr>
              <a:t>]</a:t>
            </a:r>
            <a:endParaRPr lang="ko-KR" altLang="en-US" sz="600" dirty="0">
              <a:latin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B4654FC-96A2-169D-3A9D-946F447611BB}"/>
              </a:ext>
            </a:extLst>
          </p:cNvPr>
          <p:cNvSpPr txBox="1"/>
          <p:nvPr/>
        </p:nvSpPr>
        <p:spPr>
          <a:xfrm>
            <a:off x="5450047" y="6781408"/>
            <a:ext cx="1016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" dirty="0">
                <a:solidFill>
                  <a:srgbClr val="FFFF00"/>
                </a:solidFill>
                <a:latin typeface="+mn-ea"/>
              </a:rPr>
              <a:t>[</a:t>
            </a:r>
            <a:r>
              <a:rPr lang="ko-KR" altLang="en-US" sz="600" dirty="0">
                <a:solidFill>
                  <a:srgbClr val="FFFF00"/>
                </a:solidFill>
                <a:latin typeface="+mn-ea"/>
              </a:rPr>
              <a:t>해당 특약 가입시</a:t>
            </a:r>
            <a:r>
              <a:rPr lang="en-US" altLang="ko-KR" sz="600" dirty="0">
                <a:solidFill>
                  <a:srgbClr val="FFFF00"/>
                </a:solidFill>
                <a:latin typeface="+mn-ea"/>
              </a:rPr>
              <a:t>]</a:t>
            </a:r>
            <a:endParaRPr lang="ko-KR" altLang="en-US" sz="600" dirty="0">
              <a:solidFill>
                <a:srgbClr val="FFFF00"/>
              </a:solidFill>
              <a:latin typeface="+mn-e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A5DB6B7-8C93-DAB3-68FD-549B090C1025}"/>
              </a:ext>
            </a:extLst>
          </p:cNvPr>
          <p:cNvSpPr txBox="1"/>
          <p:nvPr/>
        </p:nvSpPr>
        <p:spPr>
          <a:xfrm>
            <a:off x="192553" y="7458194"/>
            <a:ext cx="6568610" cy="849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5000"/>
              </a:lnSpc>
            </a:pPr>
            <a:r>
              <a:rPr lang="en-US" altLang="ko-KR" sz="1000" i="0" u="none" strike="noStrike" baseline="0" dirty="0">
                <a:solidFill>
                  <a:schemeClr val="bg1"/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1. </a:t>
            </a:r>
            <a:r>
              <a:rPr lang="ko-KR" altLang="en-US" sz="1000" i="0" u="none" strike="noStrike" baseline="0" dirty="0">
                <a:solidFill>
                  <a:schemeClr val="bg1"/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자동차를 운전하던 중에 급격하고도 우연한 자동차사고</a:t>
            </a:r>
          </a:p>
          <a:p>
            <a:pPr algn="l">
              <a:lnSpc>
                <a:spcPct val="125000"/>
              </a:lnSpc>
            </a:pPr>
            <a:r>
              <a:rPr lang="en-US" altLang="ko-KR" sz="1000" i="0" u="none" strike="noStrike" baseline="0" dirty="0">
                <a:solidFill>
                  <a:schemeClr val="bg1"/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2. </a:t>
            </a:r>
            <a:r>
              <a:rPr lang="ko-KR" altLang="en-US" sz="1000" i="0" u="none" strike="noStrike" baseline="0" dirty="0">
                <a:solidFill>
                  <a:schemeClr val="bg1"/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운행 중인 자동차에 운전을 하고 있지 않은 상태로 탑승 중에 급격하고도 우연한 자동차사고</a:t>
            </a:r>
          </a:p>
          <a:p>
            <a:pPr algn="l">
              <a:lnSpc>
                <a:spcPct val="125000"/>
              </a:lnSpc>
            </a:pPr>
            <a:r>
              <a:rPr lang="en-US" altLang="ko-KR" sz="1000" i="0" u="none" strike="noStrike" baseline="0" dirty="0">
                <a:solidFill>
                  <a:schemeClr val="bg1"/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3. </a:t>
            </a:r>
            <a:r>
              <a:rPr lang="ko-KR" altLang="en-US" sz="1000" i="0" u="none" strike="noStrike" baseline="0" dirty="0">
                <a:solidFill>
                  <a:schemeClr val="bg1"/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운행 중인 자동차에 탑승하지 않은 때</a:t>
            </a:r>
            <a:r>
              <a:rPr lang="en-US" altLang="ko-KR" sz="1000" i="0" u="none" strike="noStrike" baseline="0" dirty="0">
                <a:solidFill>
                  <a:schemeClr val="bg1"/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, </a:t>
            </a:r>
            <a:r>
              <a:rPr lang="ko-KR" altLang="en-US" sz="1000" i="0" u="none" strike="noStrike" baseline="0" dirty="0">
                <a:solidFill>
                  <a:schemeClr val="bg1"/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운행 중인 자동차와의 충돌</a:t>
            </a:r>
            <a:r>
              <a:rPr lang="en-US" altLang="ko-KR" sz="1000" i="0" u="none" strike="noStrike" baseline="0" dirty="0">
                <a:solidFill>
                  <a:schemeClr val="bg1"/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, </a:t>
            </a:r>
            <a:r>
              <a:rPr lang="ko-KR" altLang="en-US" sz="1000" i="0" u="none" strike="noStrike" baseline="0" dirty="0">
                <a:solidFill>
                  <a:schemeClr val="bg1"/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접촉 또는 이들 자동차의 충돌</a:t>
            </a:r>
            <a:r>
              <a:rPr lang="en-US" altLang="ko-KR" sz="1000" i="0" u="none" strike="noStrike" baseline="0" dirty="0">
                <a:solidFill>
                  <a:schemeClr val="bg1"/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, </a:t>
            </a:r>
            <a:r>
              <a:rPr lang="ko-KR" altLang="en-US" sz="1000" i="0" u="none" strike="noStrike" baseline="0" dirty="0">
                <a:solidFill>
                  <a:schemeClr val="bg1"/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접촉</a:t>
            </a:r>
            <a:r>
              <a:rPr lang="en-US" altLang="ko-KR" sz="1000" i="0" u="none" strike="noStrike" baseline="0" dirty="0">
                <a:solidFill>
                  <a:schemeClr val="bg1"/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, </a:t>
            </a:r>
            <a:r>
              <a:rPr lang="ko-KR" altLang="en-US" sz="1000" i="0" u="none" strike="noStrike" baseline="0" dirty="0">
                <a:solidFill>
                  <a:schemeClr val="bg1"/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화재 또는 폭발 </a:t>
            </a:r>
            <a:endParaRPr lang="en-US" altLang="ko-KR" sz="1000" i="0" u="none" strike="noStrike" baseline="0" dirty="0">
              <a:solidFill>
                <a:schemeClr val="bg1"/>
              </a:solidFill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  <a:p>
            <a:pPr algn="l">
              <a:lnSpc>
                <a:spcPct val="125000"/>
              </a:lnSpc>
            </a:pPr>
            <a:r>
              <a:rPr lang="en-US" altLang="ko-KR" sz="1000" dirty="0">
                <a:solidFill>
                  <a:schemeClr val="bg1"/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    </a:t>
            </a:r>
            <a:r>
              <a:rPr lang="ko-KR" altLang="en-US" sz="1000" i="0" u="none" strike="noStrike" baseline="0" dirty="0">
                <a:solidFill>
                  <a:schemeClr val="bg1"/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등의 자동차사고</a:t>
            </a:r>
            <a:endParaRPr lang="ko-KR" altLang="en-US" sz="1000" dirty="0">
              <a:solidFill>
                <a:schemeClr val="bg1"/>
              </a:solidFill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</p:txBody>
      </p:sp>
      <p:pic>
        <p:nvPicPr>
          <p:cNvPr id="25" name="그림 3" descr="그래픽, 상징, 폰트, 로고이(가) 표시된 사진  자동 생성된 설명">
            <a:extLst>
              <a:ext uri="{FF2B5EF4-FFF2-40B4-BE49-F238E27FC236}">
                <a16:creationId xmlns:a16="http://schemas.microsoft.com/office/drawing/2014/main" id="{CDF13185-0D0E-EBD4-1083-39309794C8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36619" y="7241965"/>
            <a:ext cx="200818" cy="200818"/>
          </a:xfrm>
          <a:prstGeom prst="rect">
            <a:avLst/>
          </a:prstGeom>
        </p:spPr>
      </p:pic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id="{744777C6-C3F7-C25F-56DF-78A006A01CDE}"/>
              </a:ext>
            </a:extLst>
          </p:cNvPr>
          <p:cNvSpPr/>
          <p:nvPr/>
        </p:nvSpPr>
        <p:spPr>
          <a:xfrm>
            <a:off x="525136" y="7252821"/>
            <a:ext cx="798842" cy="185200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여기서 잠깐</a:t>
            </a:r>
            <a:r>
              <a:rPr lang="en-US" altLang="ko-KR" sz="8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!</a:t>
            </a:r>
            <a:endParaRPr lang="ko-KR" altLang="en-US" sz="800" dirty="0"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F6E7FC44-C371-0C3A-A641-2398EE07461D}"/>
              </a:ext>
            </a:extLst>
          </p:cNvPr>
          <p:cNvSpPr/>
          <p:nvPr/>
        </p:nvSpPr>
        <p:spPr>
          <a:xfrm>
            <a:off x="91532" y="8589617"/>
            <a:ext cx="6660739" cy="7205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390ADB3-0055-0AB7-5336-377036CFA6BE}"/>
              </a:ext>
            </a:extLst>
          </p:cNvPr>
          <p:cNvSpPr txBox="1"/>
          <p:nvPr/>
        </p:nvSpPr>
        <p:spPr>
          <a:xfrm>
            <a:off x="119527" y="8589616"/>
            <a:ext cx="1223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※</a:t>
            </a:r>
            <a:r>
              <a:rPr lang="ko-KR" altLang="en-US" sz="1200" b="1" dirty="0">
                <a:latin typeface="+mn-ea"/>
              </a:rPr>
              <a:t>용어풀이</a:t>
            </a:r>
            <a:r>
              <a:rPr lang="en-US" altLang="ko-KR" sz="1200" b="1" dirty="0">
                <a:latin typeface="+mn-ea"/>
              </a:rPr>
              <a:t>…</a:t>
            </a:r>
            <a:endParaRPr lang="ko-KR" altLang="en-US" sz="1200" b="1" dirty="0">
              <a:latin typeface="+mn-ea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D08AE8-7AEA-B05B-936B-9EEE5C6ABC82}"/>
              </a:ext>
            </a:extLst>
          </p:cNvPr>
          <p:cNvSpPr txBox="1"/>
          <p:nvPr/>
        </p:nvSpPr>
        <p:spPr>
          <a:xfrm>
            <a:off x="194003" y="8828763"/>
            <a:ext cx="6463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1000" b="1" i="0" u="none" strike="noStrike" baseline="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자동차를 운전하던 중</a:t>
            </a:r>
            <a:r>
              <a:rPr lang="ko-KR" altLang="en-US" sz="1000" b="0" i="0" u="none" strike="noStrike" baseline="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이란</a:t>
            </a:r>
            <a:r>
              <a:rPr lang="en-US" altLang="ko-KR" sz="1000" b="0" i="0" u="none" strike="noStrike" baseline="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? </a:t>
            </a:r>
            <a:r>
              <a:rPr lang="ko-KR" altLang="en-US" sz="1000" b="0" i="0" u="none" strike="noStrike" baseline="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 도로여부</a:t>
            </a:r>
            <a:r>
              <a:rPr lang="en-US" altLang="ko-KR" sz="1000" b="0" i="0" u="none" strike="noStrike" baseline="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, </a:t>
            </a:r>
            <a:r>
              <a:rPr lang="ko-KR" altLang="en-US" sz="1000" b="0" i="0" u="none" strike="noStrike" baseline="0" dirty="0" err="1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주정차여부</a:t>
            </a:r>
            <a:r>
              <a:rPr lang="en-US" altLang="ko-KR" sz="1000" b="0" i="0" u="none" strike="noStrike" baseline="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, </a:t>
            </a:r>
            <a:r>
              <a:rPr lang="ko-KR" altLang="en-US" sz="1000" b="0" i="0" u="none" strike="noStrike" baseline="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엔진의 시동여부를 불문하고 피보험자가 자동차 운전석에 탑승하여 핸들을 조작하거나 조작 가능한 상태에 있는 것을 말합니다</a:t>
            </a:r>
            <a:r>
              <a:rPr lang="en-US" altLang="ko-KR" sz="1000" b="0" i="0" u="none" strike="noStrike" baseline="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.</a:t>
            </a:r>
            <a:endParaRPr lang="ko-KR" altLang="en-US" sz="1000" dirty="0"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7442DF4-F1AD-8262-0027-A36CF29B4CF4}"/>
              </a:ext>
            </a:extLst>
          </p:cNvPr>
          <p:cNvSpPr txBox="1"/>
          <p:nvPr/>
        </p:nvSpPr>
        <p:spPr>
          <a:xfrm>
            <a:off x="1280432" y="7206226"/>
            <a:ext cx="1206470" cy="270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ko-KR" sz="1000" i="0" u="none" strike="noStrike" baseline="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1000" i="0" u="none" strike="noStrike" baseline="0" dirty="0">
                <a:solidFill>
                  <a:srgbClr val="FFFF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자동차 사고</a:t>
            </a:r>
            <a:r>
              <a:rPr lang="en-US" altLang="ko-KR" sz="1000" i="0" u="none" strike="noStrike" baseline="0" dirty="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” </a:t>
            </a:r>
            <a:r>
              <a:rPr lang="ko-KR" altLang="en-US" sz="1000" i="0" u="none" strike="noStrike" baseline="0" dirty="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란</a:t>
            </a:r>
            <a:r>
              <a:rPr lang="en-US" altLang="ko-KR" sz="1000" i="0" u="none" strike="noStrike" baseline="0" dirty="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?</a:t>
            </a:r>
            <a:endParaRPr lang="ko-KR" altLang="en-US" sz="1000" dirty="0">
              <a:solidFill>
                <a:schemeClr val="bg1"/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sp>
        <p:nvSpPr>
          <p:cNvPr id="31" name="TextBox 4">
            <a:extLst>
              <a:ext uri="{FF2B5EF4-FFF2-40B4-BE49-F238E27FC236}">
                <a16:creationId xmlns:a16="http://schemas.microsoft.com/office/drawing/2014/main" id="{0D77C5F7-4C95-1FF9-536E-D031E481B3D3}"/>
              </a:ext>
            </a:extLst>
          </p:cNvPr>
          <p:cNvSpPr txBox="1"/>
          <p:nvPr/>
        </p:nvSpPr>
        <p:spPr>
          <a:xfrm>
            <a:off x="-119070" y="9331340"/>
            <a:ext cx="71283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750" dirty="0">
                <a:latin typeface="+mn-ea"/>
              </a:rPr>
              <a:t>※ </a:t>
            </a:r>
            <a:r>
              <a:rPr lang="ko-KR" altLang="en-US" sz="750" dirty="0">
                <a:latin typeface="+mn-ea"/>
              </a:rPr>
              <a:t>피보험자의 직종</a:t>
            </a:r>
            <a:r>
              <a:rPr lang="en-US" altLang="ko-KR" sz="750" dirty="0">
                <a:latin typeface="+mn-ea"/>
              </a:rPr>
              <a:t>, </a:t>
            </a:r>
            <a:r>
              <a:rPr lang="ko-KR" altLang="en-US" sz="750" dirty="0">
                <a:latin typeface="+mn-ea"/>
              </a:rPr>
              <a:t>직무</a:t>
            </a:r>
            <a:r>
              <a:rPr lang="en-US" altLang="ko-KR" sz="750" dirty="0">
                <a:latin typeface="+mn-ea"/>
              </a:rPr>
              <a:t>, </a:t>
            </a:r>
            <a:r>
              <a:rPr lang="ko-KR" altLang="en-US" sz="750" dirty="0" err="1">
                <a:latin typeface="+mn-ea"/>
              </a:rPr>
              <a:t>과거상병</a:t>
            </a:r>
            <a:r>
              <a:rPr lang="ko-KR" altLang="en-US" sz="750" dirty="0">
                <a:latin typeface="+mn-ea"/>
              </a:rPr>
              <a:t> 등 기타사항으로 인하여 보험가입금액이 제한되거나 인수가 불가능할 수 있고 </a:t>
            </a:r>
            <a:r>
              <a:rPr lang="ko-KR" altLang="en-US" sz="750" dirty="0" err="1">
                <a:latin typeface="+mn-ea"/>
              </a:rPr>
              <a:t>갱신시</a:t>
            </a:r>
            <a:r>
              <a:rPr lang="ko-KR" altLang="en-US" sz="750" dirty="0">
                <a:latin typeface="+mn-ea"/>
              </a:rPr>
              <a:t> 보험료가 인상 될 수 있습니다</a:t>
            </a:r>
            <a:r>
              <a:rPr lang="en-US" altLang="ko-KR" sz="750" dirty="0">
                <a:latin typeface="+mn-ea"/>
              </a:rPr>
              <a:t>. </a:t>
            </a:r>
            <a:endParaRPr lang="ko-KR" altLang="en-US" sz="750" dirty="0">
              <a:latin typeface="+mn-ea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B7AEE5DA-AA45-4C2D-6325-A6A0112CB73A}"/>
              </a:ext>
            </a:extLst>
          </p:cNvPr>
          <p:cNvSpPr/>
          <p:nvPr/>
        </p:nvSpPr>
        <p:spPr>
          <a:xfrm>
            <a:off x="3750309" y="5364748"/>
            <a:ext cx="659328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07B7F50E-F0A4-5579-0341-F2A3E92F9494}"/>
              </a:ext>
            </a:extLst>
          </p:cNvPr>
          <p:cNvSpPr/>
          <p:nvPr/>
        </p:nvSpPr>
        <p:spPr>
          <a:xfrm>
            <a:off x="799674" y="343051"/>
            <a:ext cx="5296326" cy="572470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1208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A7AADCDC-95E0-434F-B362-BF494822ED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584281"/>
              </p:ext>
            </p:extLst>
          </p:nvPr>
        </p:nvGraphicFramePr>
        <p:xfrm>
          <a:off x="111156" y="3275017"/>
          <a:ext cx="6660740" cy="3234407"/>
        </p:xfrm>
        <a:graphic>
          <a:graphicData uri="http://schemas.openxmlformats.org/drawingml/2006/table">
            <a:tbl>
              <a:tblPr/>
              <a:tblGrid>
                <a:gridCol w="419532">
                  <a:extLst>
                    <a:ext uri="{9D8B030D-6E8A-4147-A177-3AD203B41FA5}">
                      <a16:colId xmlns:a16="http://schemas.microsoft.com/office/drawing/2014/main" val="676152202"/>
                    </a:ext>
                  </a:extLst>
                </a:gridCol>
                <a:gridCol w="5136687">
                  <a:extLst>
                    <a:ext uri="{9D8B030D-6E8A-4147-A177-3AD203B41FA5}">
                      <a16:colId xmlns:a16="http://schemas.microsoft.com/office/drawing/2014/main" val="4244898521"/>
                    </a:ext>
                  </a:extLst>
                </a:gridCol>
                <a:gridCol w="1104521">
                  <a:extLst>
                    <a:ext uri="{9D8B030D-6E8A-4147-A177-3AD203B41FA5}">
                      <a16:colId xmlns:a16="http://schemas.microsoft.com/office/drawing/2014/main" val="3142251000"/>
                    </a:ext>
                  </a:extLst>
                </a:gridCol>
              </a:tblGrid>
              <a:tr h="326691">
                <a:tc>
                  <a:txBody>
                    <a:bodyPr/>
                    <a:lstStyle/>
                    <a:p>
                      <a:pPr algn="ctr" fontAlgn="ctr"/>
                      <a:endParaRPr lang="ko-KR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199" marR="7199" marT="7199" marB="0" anchor="ctr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담보　</a:t>
                      </a:r>
                    </a:p>
                  </a:txBody>
                  <a:tcPr marL="7199" marR="7199" marT="719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가입금액</a:t>
                      </a:r>
                    </a:p>
                  </a:txBody>
                  <a:tcPr marL="7199" marR="7199" marT="719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622396"/>
                  </a:ext>
                </a:extLst>
              </a:tr>
              <a:tr h="20769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기본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7199" marR="7199" marT="7199" marB="0" anchor="ctr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[</a:t>
                      </a:r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갱신형</a:t>
                      </a:r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] </a:t>
                      </a:r>
                      <a:r>
                        <a:rPr lang="ko-KR" altLang="en-US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교통상해후유장해</a:t>
                      </a:r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(3~100%) </a:t>
                      </a:r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기본계약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7199" marR="7199" marT="719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</a:t>
                      </a:r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천만원</a:t>
                      </a:r>
                    </a:p>
                  </a:txBody>
                  <a:tcPr marL="7199" marR="7199" marT="719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3172299"/>
                  </a:ext>
                </a:extLst>
              </a:tr>
              <a:tr h="207694">
                <a:tc rowSpan="13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선택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7199" marR="7199" marT="7199" marB="0" anchor="ctr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[</a:t>
                      </a:r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갱신형</a:t>
                      </a:r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] </a:t>
                      </a:r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통합상해진단비</a:t>
                      </a:r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경증</a:t>
                      </a:r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 </a:t>
                      </a:r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특약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7199" marR="7199" marT="7199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</a:p>
                  </a:txBody>
                  <a:tcPr marL="7199" marR="7199" marT="719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765241"/>
                  </a:ext>
                </a:extLst>
              </a:tr>
              <a:tr h="207694">
                <a:tc vMerge="1">
                  <a:txBody>
                    <a:bodyPr/>
                    <a:lstStyle/>
                    <a:p>
                      <a:pPr algn="l" fontAlgn="ctr"/>
                      <a:endParaRPr lang="en-US" altLang="ko-KR" sz="12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199" marR="7199" marT="719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[</a:t>
                      </a:r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갱신형</a:t>
                      </a:r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] </a:t>
                      </a:r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통합상해진단비</a:t>
                      </a:r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중등증</a:t>
                      </a:r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 </a:t>
                      </a:r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특약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7199" marR="7199" marT="7199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</a:t>
                      </a:r>
                      <a:r>
                        <a:rPr lang="ko-KR" altLang="en-US" sz="1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십만원</a:t>
                      </a:r>
                      <a:endParaRPr lang="ko-KR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7199" marR="7199" marT="719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669958"/>
                  </a:ext>
                </a:extLst>
              </a:tr>
              <a:tr h="207694">
                <a:tc vMerge="1">
                  <a:txBody>
                    <a:bodyPr/>
                    <a:lstStyle/>
                    <a:p>
                      <a:pPr algn="l" fontAlgn="ctr"/>
                      <a:endParaRPr lang="en-US" altLang="ko-KR" sz="12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00" marR="6500" marT="650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[</a:t>
                      </a:r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갱신형</a:t>
                      </a:r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] </a:t>
                      </a:r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통합상해진단비</a:t>
                      </a:r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중증</a:t>
                      </a:r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 </a:t>
                      </a:r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특약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6500" marR="6500" marT="650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</a:t>
                      </a:r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백만원</a:t>
                      </a:r>
                    </a:p>
                  </a:txBody>
                  <a:tcPr marL="7199" marR="7199" marT="719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372512"/>
                  </a:ext>
                </a:extLst>
              </a:tr>
              <a:tr h="20769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[</a:t>
                      </a:r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갱신형</a:t>
                      </a:r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] </a:t>
                      </a:r>
                      <a:r>
                        <a:rPr lang="ko-KR" altLang="en-US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자동차사고부상골절진단비</a:t>
                      </a:r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(1~7</a:t>
                      </a:r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급</a:t>
                      </a:r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 </a:t>
                      </a:r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특약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6500" marR="6500" marT="650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백만원</a:t>
                      </a:r>
                    </a:p>
                  </a:txBody>
                  <a:tcPr marL="7199" marR="7199" marT="719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584854"/>
                  </a:ext>
                </a:extLst>
              </a:tr>
              <a:tr h="20769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[</a:t>
                      </a:r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갱신형</a:t>
                      </a:r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] </a:t>
                      </a:r>
                      <a:r>
                        <a:rPr lang="ko-KR" altLang="en-US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자동차사고부상상해수술비</a:t>
                      </a:r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(1~7</a:t>
                      </a:r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급</a:t>
                      </a:r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 </a:t>
                      </a:r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특약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6500" marR="6500" marT="650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백만원</a:t>
                      </a:r>
                    </a:p>
                  </a:txBody>
                  <a:tcPr marL="7199" marR="7199" marT="719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912442"/>
                  </a:ext>
                </a:extLst>
              </a:tr>
              <a:tr h="207694">
                <a:tc vMerge="1">
                  <a:txBody>
                    <a:bodyPr/>
                    <a:lstStyle/>
                    <a:p>
                      <a:pPr algn="l" fontAlgn="ctr"/>
                      <a:endParaRPr lang="en-US" altLang="ko-KR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00" marR="6500" marT="650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[</a:t>
                      </a:r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갱신형</a:t>
                      </a:r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] </a:t>
                      </a:r>
                      <a:r>
                        <a:rPr lang="ko-KR" altLang="en-US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자동차사고부상치료지원금</a:t>
                      </a:r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(1~11</a:t>
                      </a:r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급</a:t>
                      </a:r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)Ⅱ </a:t>
                      </a:r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특약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6500" marR="6500" marT="650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천만원</a:t>
                      </a:r>
                    </a:p>
                  </a:txBody>
                  <a:tcPr marL="7199" marR="7199" marT="719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825896"/>
                  </a:ext>
                </a:extLst>
              </a:tr>
              <a:tr h="207694"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00" marR="6500" marT="650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[</a:t>
                      </a:r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갱신형</a:t>
                      </a:r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] </a:t>
                      </a:r>
                      <a:r>
                        <a:rPr lang="ko-KR" altLang="en-US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자동차사고부상치료지원금</a:t>
                      </a:r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(1~7</a:t>
                      </a:r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급</a:t>
                      </a:r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 </a:t>
                      </a:r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특약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6500" marR="6500" marT="650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천만원</a:t>
                      </a:r>
                    </a:p>
                  </a:txBody>
                  <a:tcPr marL="7199" marR="7199" marT="7199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708164"/>
                  </a:ext>
                </a:extLst>
              </a:tr>
              <a:tr h="20769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[</a:t>
                      </a:r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갱신형</a:t>
                      </a:r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] </a:t>
                      </a:r>
                      <a:r>
                        <a:rPr lang="ko-KR" altLang="en-US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교통상해입원일당</a:t>
                      </a:r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(1</a:t>
                      </a:r>
                      <a:r>
                        <a:rPr lang="ko-KR" altLang="en-US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일이상</a:t>
                      </a:r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 </a:t>
                      </a:r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특약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6500" marR="6500" marT="650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</a:p>
                  </a:txBody>
                  <a:tcPr marL="7199" marR="7199" marT="7199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5942638"/>
                  </a:ext>
                </a:extLst>
              </a:tr>
              <a:tr h="207694"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00" marR="6500" marT="650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[</a:t>
                      </a:r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갱신형</a:t>
                      </a:r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] </a:t>
                      </a:r>
                      <a:r>
                        <a:rPr lang="ko-KR" altLang="en-US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상해수술입원일당</a:t>
                      </a:r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(20</a:t>
                      </a:r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일한도</a:t>
                      </a:r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 </a:t>
                      </a:r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특약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6500" marR="6500" marT="650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</a:t>
                      </a:r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</a:p>
                  </a:txBody>
                  <a:tcPr marL="7199" marR="7199" marT="719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1856896"/>
                  </a:ext>
                </a:extLst>
              </a:tr>
              <a:tr h="207694"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00" marR="6500" marT="650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[</a:t>
                      </a:r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갱신형</a:t>
                      </a:r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] </a:t>
                      </a:r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급여상해수술비</a:t>
                      </a:r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(1~8</a:t>
                      </a:r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종</a:t>
                      </a:r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 </a:t>
                      </a:r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특약                      </a:t>
                      </a:r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[30/30/50/120/400/800/1,600/2,000</a:t>
                      </a:r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]</a:t>
                      </a:r>
                      <a:endParaRPr lang="en-US" altLang="ko-KR" sz="10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6500" marR="6500" marT="650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십만원</a:t>
                      </a:r>
                      <a:r>
                        <a:rPr lang="en-US" altLang="ko-K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~2</a:t>
                      </a:r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천만원</a:t>
                      </a:r>
                    </a:p>
                  </a:txBody>
                  <a:tcPr marL="7199" marR="7199" marT="719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515027"/>
                  </a:ext>
                </a:extLst>
              </a:tr>
              <a:tr h="207694"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00" marR="6500" marT="650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[</a:t>
                      </a:r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갱신형</a:t>
                      </a:r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] </a:t>
                      </a:r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한방치료비</a:t>
                      </a:r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골절</a:t>
                      </a:r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치아파절제외</a:t>
                      </a:r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))</a:t>
                      </a:r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특약      </a:t>
                      </a:r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[</a:t>
                      </a:r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첩약처방 </a:t>
                      </a:r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회한 </a:t>
                      </a:r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 </a:t>
                      </a:r>
                      <a:r>
                        <a:rPr lang="ko-KR" altLang="en-US" sz="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약침</a:t>
                      </a:r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</a:t>
                      </a:r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물리치료</a:t>
                      </a:r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5</a:t>
                      </a:r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회한 </a:t>
                      </a:r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</a:t>
                      </a:r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]</a:t>
                      </a:r>
                      <a:endParaRPr lang="en-US" altLang="ko-KR" sz="10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6500" marR="6500" marT="650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1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십만원</a:t>
                      </a:r>
                      <a:endParaRPr lang="ko-KR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7199" marR="7199" marT="719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614403"/>
                  </a:ext>
                </a:extLst>
              </a:tr>
              <a:tr h="207694"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00" marR="6500" marT="650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[</a:t>
                      </a:r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갱신형</a:t>
                      </a:r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] </a:t>
                      </a:r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한방치료비</a:t>
                      </a:r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상해수술</a:t>
                      </a:r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특약                        </a:t>
                      </a:r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[</a:t>
                      </a:r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첩약처방 </a:t>
                      </a:r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회한 </a:t>
                      </a:r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20</a:t>
                      </a:r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 </a:t>
                      </a:r>
                      <a:r>
                        <a:rPr lang="ko-KR" altLang="en-US" sz="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약침</a:t>
                      </a:r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</a:t>
                      </a:r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물리치료</a:t>
                      </a:r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5</a:t>
                      </a:r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회한 </a:t>
                      </a:r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4</a:t>
                      </a:r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]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6500" marR="6500" marT="650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</a:t>
                      </a:r>
                      <a:r>
                        <a:rPr lang="ko-KR" altLang="en-US" sz="1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십만원</a:t>
                      </a:r>
                      <a:endParaRPr lang="ko-KR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7199" marR="7199" marT="719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766114"/>
                  </a:ext>
                </a:extLst>
              </a:tr>
              <a:tr h="207694">
                <a:tc vMerge="1">
                  <a:txBody>
                    <a:bodyPr/>
                    <a:lstStyle/>
                    <a:p>
                      <a:pPr algn="l" fontAlgn="ctr"/>
                      <a:endParaRPr lang="en-US" altLang="ko-KR" sz="12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199" marR="7199" marT="719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[</a:t>
                      </a:r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갱신형</a:t>
                      </a:r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] </a:t>
                      </a:r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상해사망 특약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7199" marR="7199" marT="7199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</a:t>
                      </a:r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천만원</a:t>
                      </a:r>
                    </a:p>
                  </a:txBody>
                  <a:tcPr marL="7199" marR="7199" marT="719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0329512"/>
                  </a:ext>
                </a:extLst>
              </a:tr>
            </a:tbl>
          </a:graphicData>
        </a:graphic>
      </p:graphicFrame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4EED0228-2196-F050-8EAF-0084F83E8E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771886"/>
              </p:ext>
            </p:extLst>
          </p:nvPr>
        </p:nvGraphicFramePr>
        <p:xfrm>
          <a:off x="111156" y="6590253"/>
          <a:ext cx="6660740" cy="8111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4720">
                  <a:extLst>
                    <a:ext uri="{9D8B030D-6E8A-4147-A177-3AD203B41FA5}">
                      <a16:colId xmlns:a16="http://schemas.microsoft.com/office/drawing/2014/main" val="4229373852"/>
                    </a:ext>
                  </a:extLst>
                </a:gridCol>
                <a:gridCol w="1127204">
                  <a:extLst>
                    <a:ext uri="{9D8B030D-6E8A-4147-A177-3AD203B41FA5}">
                      <a16:colId xmlns:a16="http://schemas.microsoft.com/office/drawing/2014/main" val="1644853638"/>
                    </a:ext>
                  </a:extLst>
                </a:gridCol>
                <a:gridCol w="1127204">
                  <a:extLst>
                    <a:ext uri="{9D8B030D-6E8A-4147-A177-3AD203B41FA5}">
                      <a16:colId xmlns:a16="http://schemas.microsoft.com/office/drawing/2014/main" val="514143117"/>
                    </a:ext>
                  </a:extLst>
                </a:gridCol>
                <a:gridCol w="1127204">
                  <a:extLst>
                    <a:ext uri="{9D8B030D-6E8A-4147-A177-3AD203B41FA5}">
                      <a16:colId xmlns:a16="http://schemas.microsoft.com/office/drawing/2014/main" val="1050496795"/>
                    </a:ext>
                  </a:extLst>
                </a:gridCol>
                <a:gridCol w="1127204">
                  <a:extLst>
                    <a:ext uri="{9D8B030D-6E8A-4147-A177-3AD203B41FA5}">
                      <a16:colId xmlns:a16="http://schemas.microsoft.com/office/drawing/2014/main" val="358108964"/>
                    </a:ext>
                  </a:extLst>
                </a:gridCol>
                <a:gridCol w="1127204">
                  <a:extLst>
                    <a:ext uri="{9D8B030D-6E8A-4147-A177-3AD203B41FA5}">
                      <a16:colId xmlns:a16="http://schemas.microsoft.com/office/drawing/2014/main" val="2012701345"/>
                    </a:ext>
                  </a:extLst>
                </a:gridCol>
              </a:tblGrid>
              <a:tr h="270393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구분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20</a:t>
                      </a:r>
                      <a:r>
                        <a:rPr lang="ko-KR" altLang="en-US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세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30</a:t>
                      </a:r>
                      <a:r>
                        <a:rPr lang="ko-KR" altLang="en-US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세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40</a:t>
                      </a:r>
                      <a:r>
                        <a:rPr lang="ko-KR" altLang="en-US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세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50</a:t>
                      </a:r>
                      <a:r>
                        <a:rPr lang="ko-KR" altLang="en-US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세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60</a:t>
                      </a:r>
                      <a:r>
                        <a:rPr lang="ko-KR" altLang="en-US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세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194557"/>
                  </a:ext>
                </a:extLst>
              </a:tr>
              <a:tr h="270393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5597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  남자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5597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31,188</a:t>
                      </a:r>
                      <a:r>
                        <a:rPr kumimoji="0" lang="ko-KR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5597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5597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31,816</a:t>
                      </a:r>
                      <a:r>
                        <a:rPr kumimoji="0" lang="ko-KR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5597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5597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33,208</a:t>
                      </a:r>
                      <a:r>
                        <a:rPr kumimoji="0" lang="ko-KR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5597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5597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36,900</a:t>
                      </a:r>
                      <a:r>
                        <a:rPr kumimoji="0" lang="ko-KR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5597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5597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39,897</a:t>
                      </a:r>
                      <a:r>
                        <a:rPr kumimoji="0" lang="ko-KR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5597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554638"/>
                  </a:ext>
                </a:extLst>
              </a:tr>
              <a:tr h="270393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D144A2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  여자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D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D144A2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19,102</a:t>
                      </a:r>
                      <a:r>
                        <a:rPr kumimoji="0" lang="ko-KR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D144A2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D144A2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19,611</a:t>
                      </a:r>
                      <a:r>
                        <a:rPr kumimoji="0" lang="ko-KR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D144A2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D144A2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22,113</a:t>
                      </a:r>
                      <a:r>
                        <a:rPr kumimoji="0" lang="ko-KR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D144A2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D144A2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29,080</a:t>
                      </a:r>
                      <a:r>
                        <a:rPr kumimoji="0" lang="ko-KR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D144A2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D144A2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33,248</a:t>
                      </a:r>
                      <a:r>
                        <a:rPr kumimoji="0" lang="ko-KR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D144A2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10394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9EB70EF-B817-D639-3496-0C1B68C37448}"/>
              </a:ext>
            </a:extLst>
          </p:cNvPr>
          <p:cNvSpPr txBox="1"/>
          <p:nvPr/>
        </p:nvSpPr>
        <p:spPr>
          <a:xfrm>
            <a:off x="177801" y="380155"/>
            <a:ext cx="6505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bg1"/>
                </a:solidFill>
                <a:latin typeface="SB 어그로 Bold" panose="02020603020101020101" pitchFamily="18" charset="-127"/>
                <a:ea typeface="SB 어그로 Bold" panose="02020603020101020101" pitchFamily="18" charset="-127"/>
              </a:rPr>
              <a:t>AIG</a:t>
            </a:r>
            <a:r>
              <a:rPr lang="ko-KR" altLang="en-US" sz="3200" dirty="0" err="1">
                <a:solidFill>
                  <a:schemeClr val="bg1"/>
                </a:solidFill>
                <a:latin typeface="SB 어그로 Bold" panose="02020603020101020101" pitchFamily="18" charset="-127"/>
                <a:ea typeface="SB 어그로 Bold" panose="02020603020101020101" pitchFamily="18" charset="-127"/>
              </a:rPr>
              <a:t>꼭필요한상해종합보험</a:t>
            </a:r>
            <a:endParaRPr lang="ko-KR" altLang="en-US" sz="3200" dirty="0">
              <a:solidFill>
                <a:schemeClr val="bg1"/>
              </a:solidFill>
              <a:latin typeface="SB 어그로 Bold" panose="02020603020101020101" pitchFamily="18" charset="-127"/>
              <a:ea typeface="SB 어그로 Bold" panose="0202060302010102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98E90D-4CF7-B1B4-7CBF-B25F64B9EBDC}"/>
              </a:ext>
            </a:extLst>
          </p:cNvPr>
          <p:cNvSpPr txBox="1"/>
          <p:nvPr/>
        </p:nvSpPr>
        <p:spPr>
          <a:xfrm>
            <a:off x="3140106" y="1018584"/>
            <a:ext cx="37877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solidFill>
                  <a:schemeClr val="bg1"/>
                </a:solidFill>
                <a:latin typeface="+mn-ea"/>
              </a:rPr>
              <a:t>[</a:t>
            </a:r>
            <a:r>
              <a:rPr lang="ko-KR" altLang="en-US" sz="1000" dirty="0">
                <a:solidFill>
                  <a:schemeClr val="bg1"/>
                </a:solidFill>
                <a:latin typeface="+mn-ea"/>
              </a:rPr>
              <a:t>가입나이</a:t>
            </a:r>
            <a:r>
              <a:rPr lang="en-US" altLang="ko-KR" sz="1000" dirty="0">
                <a:solidFill>
                  <a:schemeClr val="bg1"/>
                </a:solidFill>
                <a:latin typeface="+mn-ea"/>
              </a:rPr>
              <a:t>: 18~75</a:t>
            </a:r>
            <a:r>
              <a:rPr lang="ko-KR" altLang="en-US" sz="1000" dirty="0">
                <a:solidFill>
                  <a:schemeClr val="bg1"/>
                </a:solidFill>
                <a:latin typeface="+mn-ea"/>
              </a:rPr>
              <a:t>세</a:t>
            </a:r>
            <a:r>
              <a:rPr lang="en-US" altLang="ko-KR" sz="1000" dirty="0">
                <a:solidFill>
                  <a:schemeClr val="bg1"/>
                </a:solidFill>
                <a:latin typeface="+mn-ea"/>
              </a:rPr>
              <a:t> / </a:t>
            </a:r>
            <a:r>
              <a:rPr lang="ko-KR" altLang="en-US" sz="1000" dirty="0">
                <a:solidFill>
                  <a:schemeClr val="bg1"/>
                </a:solidFill>
                <a:latin typeface="+mn-ea"/>
              </a:rPr>
              <a:t>최소보험료</a:t>
            </a:r>
            <a:r>
              <a:rPr lang="en-US" altLang="ko-KR" sz="1000" dirty="0">
                <a:solidFill>
                  <a:schemeClr val="bg1"/>
                </a:solidFill>
                <a:latin typeface="+mn-ea"/>
              </a:rPr>
              <a:t>: 1.5</a:t>
            </a:r>
            <a:r>
              <a:rPr lang="ko-KR" altLang="en-US" sz="1000" dirty="0">
                <a:solidFill>
                  <a:schemeClr val="bg1"/>
                </a:solidFill>
                <a:latin typeface="+mn-ea"/>
              </a:rPr>
              <a:t>만원</a:t>
            </a:r>
            <a:r>
              <a:rPr lang="en-US" altLang="ko-KR" sz="1000" dirty="0">
                <a:solidFill>
                  <a:schemeClr val="bg1"/>
                </a:solidFill>
                <a:latin typeface="+mn-ea"/>
              </a:rPr>
              <a:t>]</a:t>
            </a:r>
            <a:endParaRPr lang="ko-KR" altLang="en-US" sz="10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5BC5437F-FFDC-F523-BF93-24507E2A5025}"/>
              </a:ext>
            </a:extLst>
          </p:cNvPr>
          <p:cNvSpPr/>
          <p:nvPr/>
        </p:nvSpPr>
        <p:spPr>
          <a:xfrm>
            <a:off x="363255" y="1474835"/>
            <a:ext cx="1803748" cy="6889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1DB3717E-B106-4DBF-45BF-0A470E1F29F8}"/>
              </a:ext>
            </a:extLst>
          </p:cNvPr>
          <p:cNvSpPr/>
          <p:nvPr/>
        </p:nvSpPr>
        <p:spPr>
          <a:xfrm>
            <a:off x="2527126" y="1474835"/>
            <a:ext cx="1803748" cy="6889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E7F099EF-F1B7-06B2-C34A-A1C26CE0B244}"/>
              </a:ext>
            </a:extLst>
          </p:cNvPr>
          <p:cNvSpPr/>
          <p:nvPr/>
        </p:nvSpPr>
        <p:spPr>
          <a:xfrm>
            <a:off x="4690997" y="1474835"/>
            <a:ext cx="1803748" cy="6889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E4092EFF-ED6D-D017-AFF1-F3F1D44210FC}"/>
              </a:ext>
            </a:extLst>
          </p:cNvPr>
          <p:cNvSpPr/>
          <p:nvPr/>
        </p:nvSpPr>
        <p:spPr>
          <a:xfrm>
            <a:off x="363255" y="2374926"/>
            <a:ext cx="1803748" cy="68893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FFD2C143-2892-E35A-B827-39730BA19648}"/>
              </a:ext>
            </a:extLst>
          </p:cNvPr>
          <p:cNvSpPr/>
          <p:nvPr/>
        </p:nvSpPr>
        <p:spPr>
          <a:xfrm>
            <a:off x="2527126" y="2374926"/>
            <a:ext cx="1803748" cy="68893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8E58B92E-6052-CACD-6E51-9F8C84735A09}"/>
              </a:ext>
            </a:extLst>
          </p:cNvPr>
          <p:cNvSpPr/>
          <p:nvPr/>
        </p:nvSpPr>
        <p:spPr>
          <a:xfrm>
            <a:off x="4690997" y="2374926"/>
            <a:ext cx="1803748" cy="68893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5B2CC606-5542-311D-6C19-235A62EB19B8}"/>
              </a:ext>
            </a:extLst>
          </p:cNvPr>
          <p:cNvSpPr/>
          <p:nvPr/>
        </p:nvSpPr>
        <p:spPr>
          <a:xfrm>
            <a:off x="111156" y="7500493"/>
            <a:ext cx="6660740" cy="1827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F216B7-B7DB-5E36-B312-43FDAAD620B9}"/>
              </a:ext>
            </a:extLst>
          </p:cNvPr>
          <p:cNvSpPr txBox="1"/>
          <p:nvPr/>
        </p:nvSpPr>
        <p:spPr>
          <a:xfrm>
            <a:off x="202409" y="7530700"/>
            <a:ext cx="60680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latin typeface="a뉴굴림4" panose="02020600000000000000" pitchFamily="18" charset="-127"/>
                <a:ea typeface="a뉴굴림4" panose="02020600000000000000" pitchFamily="18" charset="-127"/>
              </a:rPr>
              <a:t>Ex) </a:t>
            </a:r>
            <a:r>
              <a:rPr lang="ko-KR" altLang="en-US" sz="1100" dirty="0">
                <a:latin typeface="a뉴굴림4" panose="02020600000000000000" pitchFamily="18" charset="-127"/>
                <a:ea typeface="a뉴굴림4" panose="02020600000000000000" pitchFamily="18" charset="-127"/>
              </a:rPr>
              <a:t>고객님께서 </a:t>
            </a:r>
            <a:r>
              <a:rPr lang="ko-KR" altLang="en-US" sz="1100" dirty="0" err="1">
                <a:latin typeface="a뉴굴림4" panose="02020600000000000000" pitchFamily="18" charset="-127"/>
                <a:ea typeface="a뉴굴림4" panose="02020600000000000000" pitchFamily="18" charset="-127"/>
              </a:rPr>
              <a:t>차대차</a:t>
            </a:r>
            <a:r>
              <a:rPr lang="ko-KR" altLang="en-US" sz="1100" dirty="0">
                <a:latin typeface="a뉴굴림4" panose="02020600000000000000" pitchFamily="18" charset="-127"/>
                <a:ea typeface="a뉴굴림4" panose="02020600000000000000" pitchFamily="18" charset="-127"/>
              </a:rPr>
              <a:t> 추돌 교통사고 발생 →</a:t>
            </a:r>
            <a:r>
              <a:rPr lang="en-US" altLang="ko-KR" sz="1100" dirty="0">
                <a:latin typeface="a뉴굴림4" panose="02020600000000000000" pitchFamily="18" charset="-127"/>
                <a:ea typeface="a뉴굴림4" panose="02020600000000000000" pitchFamily="18" charset="-127"/>
              </a:rPr>
              <a:t> </a:t>
            </a:r>
            <a:r>
              <a:rPr lang="ko-KR" altLang="en-US" sz="1100" dirty="0" err="1">
                <a:latin typeface="a뉴굴림4" panose="02020600000000000000" pitchFamily="18" charset="-127"/>
                <a:ea typeface="a뉴굴림4" panose="02020600000000000000" pitchFamily="18" charset="-127"/>
              </a:rPr>
              <a:t>안와골절</a:t>
            </a:r>
            <a:r>
              <a:rPr lang="ko-KR" altLang="en-US" sz="1100" dirty="0">
                <a:latin typeface="a뉴굴림4" panose="02020600000000000000" pitchFamily="18" charset="-127"/>
                <a:ea typeface="a뉴굴림4" panose="02020600000000000000" pitchFamily="18" charset="-127"/>
              </a:rPr>
              <a:t> </a:t>
            </a:r>
            <a:r>
              <a:rPr lang="en-US" altLang="ko-KR" sz="1100" dirty="0">
                <a:latin typeface="a뉴굴림4" panose="02020600000000000000" pitchFamily="18" charset="-127"/>
                <a:ea typeface="a뉴굴림4" panose="02020600000000000000" pitchFamily="18" charset="-127"/>
              </a:rPr>
              <a:t>(S05)</a:t>
            </a:r>
            <a:r>
              <a:rPr lang="ko-KR" altLang="en-US" sz="1100" dirty="0">
                <a:latin typeface="a뉴굴림4" panose="02020600000000000000" pitchFamily="18" charset="-127"/>
                <a:ea typeface="a뉴굴림4" panose="02020600000000000000" pitchFamily="18" charset="-127"/>
              </a:rPr>
              <a:t> </a:t>
            </a:r>
            <a:r>
              <a:rPr lang="ko-KR" altLang="en-US" sz="1100" dirty="0" err="1">
                <a:latin typeface="a뉴굴림4" panose="02020600000000000000" pitchFamily="18" charset="-127"/>
                <a:ea typeface="a뉴굴림4" panose="02020600000000000000" pitchFamily="18" charset="-127"/>
              </a:rPr>
              <a:t>재건술</a:t>
            </a:r>
            <a:r>
              <a:rPr lang="ko-KR" altLang="en-US" sz="1100" dirty="0">
                <a:latin typeface="a뉴굴림4" panose="02020600000000000000" pitchFamily="18" charset="-127"/>
                <a:ea typeface="a뉴굴림4" panose="02020600000000000000" pitchFamily="18" charset="-127"/>
              </a:rPr>
              <a:t> 시행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2BC543-0AAF-79B6-9923-A7AB18881592}"/>
              </a:ext>
            </a:extLst>
          </p:cNvPr>
          <p:cNvSpPr txBox="1"/>
          <p:nvPr/>
        </p:nvSpPr>
        <p:spPr>
          <a:xfrm>
            <a:off x="403860" y="1514699"/>
            <a:ext cx="17221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통합상해</a:t>
            </a:r>
            <a:endParaRPr lang="en-US" altLang="ko-KR" sz="1100" b="1" dirty="0"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  <a:p>
            <a:pPr algn="ctr"/>
            <a:r>
              <a:rPr lang="ko-KR" altLang="en-US" sz="1100" b="1" dirty="0" err="1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진단비</a:t>
            </a:r>
            <a:endParaRPr lang="en-US" altLang="ko-KR" sz="1100" b="1" dirty="0"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  <a:p>
            <a:pPr algn="ctr"/>
            <a:r>
              <a:rPr lang="en-US" altLang="ko-KR" sz="1200" b="1" dirty="0">
                <a:solidFill>
                  <a:srgbClr val="016ED5"/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3</a:t>
            </a:r>
            <a:r>
              <a:rPr lang="ko-KR" altLang="en-US" sz="1200" b="1" dirty="0">
                <a:solidFill>
                  <a:srgbClr val="016ED5"/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만원</a:t>
            </a:r>
            <a:r>
              <a:rPr lang="en-US" altLang="ko-KR" sz="1200" b="1" dirty="0">
                <a:solidFill>
                  <a:srgbClr val="016ED5"/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~500</a:t>
            </a:r>
            <a:r>
              <a:rPr lang="ko-KR" altLang="en-US" sz="1200" b="1" dirty="0">
                <a:solidFill>
                  <a:srgbClr val="016ED5"/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만원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41A757-4670-2EAF-D960-F688DD87DDC1}"/>
              </a:ext>
            </a:extLst>
          </p:cNvPr>
          <p:cNvSpPr txBox="1"/>
          <p:nvPr/>
        </p:nvSpPr>
        <p:spPr>
          <a:xfrm>
            <a:off x="2491735" y="1521843"/>
            <a:ext cx="18847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급여상해</a:t>
            </a:r>
            <a:endParaRPr lang="en-US" altLang="ko-KR" sz="1100" b="1" dirty="0"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  <a:p>
            <a:pPr algn="ctr"/>
            <a:r>
              <a:rPr lang="ko-KR" altLang="en-US" sz="11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수술비</a:t>
            </a:r>
            <a:r>
              <a:rPr lang="en-US" altLang="ko-KR" sz="11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(1~8</a:t>
            </a:r>
            <a:r>
              <a:rPr lang="ko-KR" altLang="en-US" sz="11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종</a:t>
            </a:r>
            <a:r>
              <a:rPr lang="en-US" altLang="ko-KR" sz="11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)</a:t>
            </a:r>
            <a:endParaRPr lang="en-US" altLang="ko-KR" sz="1400" b="1" dirty="0"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  <a:p>
            <a:pPr algn="ctr"/>
            <a:r>
              <a:rPr lang="en-US" altLang="ko-KR" sz="1200" b="1" dirty="0">
                <a:solidFill>
                  <a:srgbClr val="016ED5"/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30</a:t>
            </a:r>
            <a:r>
              <a:rPr lang="ko-KR" altLang="en-US" sz="1200" b="1" dirty="0">
                <a:solidFill>
                  <a:srgbClr val="016ED5"/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만원</a:t>
            </a:r>
            <a:r>
              <a:rPr lang="en-US" altLang="ko-KR" sz="1200" b="1" dirty="0">
                <a:solidFill>
                  <a:srgbClr val="016ED5"/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~2,000</a:t>
            </a:r>
            <a:r>
              <a:rPr lang="ko-KR" altLang="en-US" sz="1200" b="1" dirty="0">
                <a:solidFill>
                  <a:srgbClr val="016ED5"/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만원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D7160B-2C36-FEE8-1A09-054C5090011B}"/>
              </a:ext>
            </a:extLst>
          </p:cNvPr>
          <p:cNvSpPr txBox="1"/>
          <p:nvPr/>
        </p:nvSpPr>
        <p:spPr>
          <a:xfrm>
            <a:off x="4452649" y="1515915"/>
            <a:ext cx="234505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자동차사고부상</a:t>
            </a:r>
            <a:endParaRPr lang="en-US" altLang="ko-KR" sz="1100" b="1" dirty="0"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  <a:p>
            <a:pPr algn="ctr"/>
            <a:r>
              <a:rPr lang="ko-KR" altLang="en-US" sz="11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치료지원금</a:t>
            </a:r>
            <a:r>
              <a:rPr lang="en-US" altLang="ko-KR" sz="11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(1~7</a:t>
            </a:r>
            <a:r>
              <a:rPr lang="ko-KR" altLang="en-US" sz="11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급</a:t>
            </a:r>
            <a:r>
              <a:rPr lang="en-US" altLang="ko-KR" sz="11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)</a:t>
            </a:r>
          </a:p>
          <a:p>
            <a:pPr algn="ctr"/>
            <a:r>
              <a:rPr lang="en-US" altLang="ko-KR" sz="1200" b="1" dirty="0">
                <a:solidFill>
                  <a:srgbClr val="016ED5"/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3,000</a:t>
            </a:r>
            <a:r>
              <a:rPr lang="ko-KR" altLang="en-US" sz="1200" b="1" dirty="0">
                <a:solidFill>
                  <a:srgbClr val="016ED5"/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만원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E2A88E1-89A2-DCDD-F80C-E51B6F5BC49B}"/>
              </a:ext>
            </a:extLst>
          </p:cNvPr>
          <p:cNvSpPr txBox="1"/>
          <p:nvPr/>
        </p:nvSpPr>
        <p:spPr>
          <a:xfrm>
            <a:off x="4452649" y="2419142"/>
            <a:ext cx="234505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자동차사고부상</a:t>
            </a:r>
            <a:endParaRPr lang="en-US" altLang="ko-KR" sz="1100" b="1" dirty="0"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  <a:p>
            <a:pPr algn="ctr"/>
            <a:r>
              <a:rPr lang="ko-KR" altLang="en-US" sz="11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상해수술비</a:t>
            </a:r>
            <a:r>
              <a:rPr lang="en-US" altLang="ko-KR" sz="11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(1~7</a:t>
            </a:r>
            <a:r>
              <a:rPr lang="ko-KR" altLang="en-US" sz="11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급</a:t>
            </a:r>
            <a:r>
              <a:rPr lang="en-US" altLang="ko-KR" sz="11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)</a:t>
            </a:r>
          </a:p>
          <a:p>
            <a:pPr algn="ctr"/>
            <a:r>
              <a:rPr lang="en-US" altLang="ko-KR" sz="1200" b="1" dirty="0">
                <a:solidFill>
                  <a:srgbClr val="016ED5"/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100</a:t>
            </a:r>
            <a:r>
              <a:rPr lang="ko-KR" altLang="en-US" sz="1200" b="1" dirty="0">
                <a:solidFill>
                  <a:srgbClr val="016ED5"/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만원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F912BC-D490-0105-AD6C-BC94460776B6}"/>
              </a:ext>
            </a:extLst>
          </p:cNvPr>
          <p:cNvSpPr txBox="1"/>
          <p:nvPr/>
        </p:nvSpPr>
        <p:spPr>
          <a:xfrm>
            <a:off x="2231531" y="2419142"/>
            <a:ext cx="234505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자동차사고부상</a:t>
            </a:r>
            <a:endParaRPr lang="en-US" altLang="ko-KR" sz="1100" b="1" dirty="0"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  <a:p>
            <a:pPr algn="ctr"/>
            <a:r>
              <a:rPr lang="ko-KR" altLang="en-US" sz="11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골절진단비</a:t>
            </a:r>
            <a:r>
              <a:rPr lang="en-US" altLang="ko-KR" sz="11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(1~7</a:t>
            </a:r>
            <a:r>
              <a:rPr lang="ko-KR" altLang="en-US" sz="11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급</a:t>
            </a:r>
            <a:r>
              <a:rPr lang="en-US" altLang="ko-KR" sz="11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)</a:t>
            </a:r>
          </a:p>
          <a:p>
            <a:pPr algn="ctr"/>
            <a:r>
              <a:rPr lang="en-US" altLang="ko-KR" sz="1200" b="1" dirty="0">
                <a:solidFill>
                  <a:srgbClr val="016ED5"/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100</a:t>
            </a:r>
            <a:r>
              <a:rPr lang="ko-KR" altLang="en-US" sz="1200" b="1" dirty="0">
                <a:solidFill>
                  <a:srgbClr val="016ED5"/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만원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CE3949-788C-F307-155C-2DE704834EFA}"/>
              </a:ext>
            </a:extLst>
          </p:cNvPr>
          <p:cNvSpPr txBox="1"/>
          <p:nvPr/>
        </p:nvSpPr>
        <p:spPr>
          <a:xfrm>
            <a:off x="98194" y="2419142"/>
            <a:ext cx="23306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자동차사고부상</a:t>
            </a:r>
            <a:endParaRPr lang="en-US" altLang="ko-KR" sz="1100" b="1" dirty="0"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  <a:p>
            <a:pPr algn="ctr"/>
            <a:r>
              <a:rPr lang="ko-KR" altLang="en-US" sz="11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치료지원금</a:t>
            </a:r>
            <a:r>
              <a:rPr lang="en-US" altLang="ko-KR" sz="11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Ⅱ(1~11</a:t>
            </a:r>
            <a:r>
              <a:rPr lang="ko-KR" altLang="en-US" sz="11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급</a:t>
            </a:r>
            <a:r>
              <a:rPr lang="en-US" altLang="ko-KR" sz="11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)</a:t>
            </a:r>
          </a:p>
          <a:p>
            <a:pPr algn="ctr"/>
            <a:r>
              <a:rPr lang="en-US" altLang="ko-KR" sz="1200" b="1" dirty="0">
                <a:solidFill>
                  <a:srgbClr val="016ED5"/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3,000</a:t>
            </a:r>
            <a:r>
              <a:rPr lang="ko-KR" altLang="en-US" sz="1200" b="1" dirty="0">
                <a:solidFill>
                  <a:srgbClr val="016ED5"/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만원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DE3BBCA-94B5-FC3C-733A-9D9C7672481A}"/>
              </a:ext>
            </a:extLst>
          </p:cNvPr>
          <p:cNvSpPr txBox="1"/>
          <p:nvPr/>
        </p:nvSpPr>
        <p:spPr>
          <a:xfrm>
            <a:off x="727263" y="2019369"/>
            <a:ext cx="1016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" dirty="0">
                <a:latin typeface="+mn-ea"/>
              </a:rPr>
              <a:t>[</a:t>
            </a:r>
            <a:r>
              <a:rPr lang="ko-KR" altLang="en-US" sz="600" dirty="0">
                <a:latin typeface="+mn-ea"/>
              </a:rPr>
              <a:t>해당 특약 가입시</a:t>
            </a:r>
            <a:r>
              <a:rPr lang="en-US" altLang="ko-KR" sz="600" dirty="0">
                <a:latin typeface="+mn-ea"/>
              </a:rPr>
              <a:t>]</a:t>
            </a:r>
            <a:endParaRPr lang="ko-KR" altLang="en-US" sz="600" dirty="0">
              <a:latin typeface="+mn-ea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B7CB0C7-2B4E-D27D-B971-7C0BA46C3756}"/>
              </a:ext>
            </a:extLst>
          </p:cNvPr>
          <p:cNvSpPr txBox="1"/>
          <p:nvPr/>
        </p:nvSpPr>
        <p:spPr>
          <a:xfrm>
            <a:off x="5106300" y="2014606"/>
            <a:ext cx="1016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" dirty="0">
                <a:latin typeface="+mn-ea"/>
              </a:rPr>
              <a:t>[</a:t>
            </a:r>
            <a:r>
              <a:rPr lang="ko-KR" altLang="en-US" sz="600" dirty="0">
                <a:latin typeface="+mn-ea"/>
              </a:rPr>
              <a:t>해당 특약 가입시</a:t>
            </a:r>
            <a:r>
              <a:rPr lang="en-US" altLang="ko-KR" sz="600" dirty="0">
                <a:latin typeface="+mn-ea"/>
              </a:rPr>
              <a:t>]</a:t>
            </a:r>
            <a:endParaRPr lang="ko-KR" altLang="en-US" sz="600" dirty="0">
              <a:latin typeface="+mn-ea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A12D75E-AD75-975B-A008-45D25D01725A}"/>
              </a:ext>
            </a:extLst>
          </p:cNvPr>
          <p:cNvSpPr txBox="1"/>
          <p:nvPr/>
        </p:nvSpPr>
        <p:spPr>
          <a:xfrm>
            <a:off x="5113443" y="2922346"/>
            <a:ext cx="1016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" dirty="0">
                <a:latin typeface="+mn-ea"/>
              </a:rPr>
              <a:t>[</a:t>
            </a:r>
            <a:r>
              <a:rPr lang="ko-KR" altLang="en-US" sz="600" dirty="0">
                <a:latin typeface="+mn-ea"/>
              </a:rPr>
              <a:t>해당 특약 가입시</a:t>
            </a:r>
            <a:r>
              <a:rPr lang="en-US" altLang="ko-KR" sz="600" dirty="0">
                <a:latin typeface="+mn-ea"/>
              </a:rPr>
              <a:t>]</a:t>
            </a:r>
            <a:endParaRPr lang="ko-KR" altLang="en-US" sz="600" dirty="0">
              <a:latin typeface="+mn-ea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B3A8B23-0541-8553-CCE1-53A5ED7CD1F5}"/>
              </a:ext>
            </a:extLst>
          </p:cNvPr>
          <p:cNvSpPr txBox="1"/>
          <p:nvPr/>
        </p:nvSpPr>
        <p:spPr>
          <a:xfrm>
            <a:off x="2896058" y="2922346"/>
            <a:ext cx="1016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" dirty="0">
                <a:latin typeface="+mn-ea"/>
              </a:rPr>
              <a:t>[</a:t>
            </a:r>
            <a:r>
              <a:rPr lang="ko-KR" altLang="en-US" sz="600" dirty="0">
                <a:latin typeface="+mn-ea"/>
              </a:rPr>
              <a:t>해당 특약 가입시</a:t>
            </a:r>
            <a:r>
              <a:rPr lang="en-US" altLang="ko-KR" sz="600" dirty="0">
                <a:latin typeface="+mn-ea"/>
              </a:rPr>
              <a:t>]</a:t>
            </a:r>
            <a:endParaRPr lang="ko-KR" altLang="en-US" sz="600" dirty="0">
              <a:latin typeface="+mn-ea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ABECC4B-5E29-E640-90E8-8DAA9341B57D}"/>
              </a:ext>
            </a:extLst>
          </p:cNvPr>
          <p:cNvSpPr txBox="1"/>
          <p:nvPr/>
        </p:nvSpPr>
        <p:spPr>
          <a:xfrm>
            <a:off x="755012" y="2922346"/>
            <a:ext cx="1016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" dirty="0">
                <a:latin typeface="+mn-ea"/>
              </a:rPr>
              <a:t>[</a:t>
            </a:r>
            <a:r>
              <a:rPr lang="ko-KR" altLang="en-US" sz="600" dirty="0">
                <a:latin typeface="+mn-ea"/>
              </a:rPr>
              <a:t>해당 특약 가입시</a:t>
            </a:r>
            <a:r>
              <a:rPr lang="en-US" altLang="ko-KR" sz="600" dirty="0">
                <a:latin typeface="+mn-ea"/>
              </a:rPr>
              <a:t>]</a:t>
            </a:r>
            <a:endParaRPr lang="ko-KR" altLang="en-US" sz="600" dirty="0">
              <a:latin typeface="+mn-ea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5AD9941-B172-A794-F6A7-8781EA8B0F60}"/>
              </a:ext>
            </a:extLst>
          </p:cNvPr>
          <p:cNvSpPr txBox="1"/>
          <p:nvPr/>
        </p:nvSpPr>
        <p:spPr>
          <a:xfrm>
            <a:off x="2915499" y="2019369"/>
            <a:ext cx="1016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" dirty="0">
                <a:latin typeface="+mn-ea"/>
              </a:rPr>
              <a:t>[</a:t>
            </a:r>
            <a:r>
              <a:rPr lang="ko-KR" altLang="en-US" sz="600" dirty="0">
                <a:latin typeface="+mn-ea"/>
              </a:rPr>
              <a:t>해당 특약 가입시</a:t>
            </a:r>
            <a:r>
              <a:rPr lang="en-US" altLang="ko-KR" sz="600" dirty="0">
                <a:latin typeface="+mn-ea"/>
              </a:rPr>
              <a:t>]</a:t>
            </a:r>
            <a:endParaRPr lang="ko-KR" altLang="en-US" sz="600" dirty="0">
              <a:latin typeface="+mn-ea"/>
            </a:endParaRPr>
          </a:p>
        </p:txBody>
      </p:sp>
      <p:pic>
        <p:nvPicPr>
          <p:cNvPr id="30" name="그림 29">
            <a:extLst>
              <a:ext uri="{FF2B5EF4-FFF2-40B4-BE49-F238E27FC236}">
                <a16:creationId xmlns:a16="http://schemas.microsoft.com/office/drawing/2014/main" id="{A89B4F03-AB30-D659-337C-A671C350A8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63" b="3297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450" r="53911" b="63366"/>
          <a:stretch/>
        </p:blipFill>
        <p:spPr>
          <a:xfrm>
            <a:off x="221036" y="7095105"/>
            <a:ext cx="309491" cy="350820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042DF070-9D92-CD62-2D85-189BC7323A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63" b="32971" l="10000" r="90000">
                        <a14:foregroundMark x1="18607" y1="32000" x2="14886" y2="14000"/>
                        <a14:foregroundMark x1="14886" y1="14000" x2="19808" y2="10000"/>
                        <a14:foregroundMark x1="19808" y1="10000" x2="20288" y2="27333"/>
                        <a14:foregroundMark x1="20288" y1="27333" x2="17647" y2="32667"/>
                        <a14:backgroundMark x1="35534" y1="5000" x2="40936" y2="6000"/>
                        <a14:backgroundMark x1="40936" y1="6000" x2="48259" y2="25333"/>
                        <a14:backgroundMark x1="48259" y1="25333" x2="39976" y2="35000"/>
                        <a14:backgroundMark x1="39976" y1="35000" x2="31212" y2="18333"/>
                        <a14:backgroundMark x1="31212" y1="18333" x2="34814" y2="6667"/>
                        <a14:backgroundMark x1="34814" y1="6667" x2="35414" y2="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79" r="73012" b="63366"/>
          <a:stretch/>
        </p:blipFill>
        <p:spPr>
          <a:xfrm>
            <a:off x="127104" y="6821705"/>
            <a:ext cx="468209" cy="35082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35C4491-8192-6655-24E9-23C40641B8A0}"/>
              </a:ext>
            </a:extLst>
          </p:cNvPr>
          <p:cNvSpPr txBox="1"/>
          <p:nvPr/>
        </p:nvSpPr>
        <p:spPr>
          <a:xfrm>
            <a:off x="444499" y="7793990"/>
            <a:ext cx="33655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ea"/>
              <a:buAutoNum type="circleNumDbPlain"/>
            </a:pPr>
            <a:r>
              <a:rPr lang="ko-KR" altLang="en-US" sz="11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통합상해진단비 </a:t>
            </a:r>
            <a:r>
              <a:rPr lang="ko-KR" altLang="en-US" sz="1100" dirty="0" err="1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중등증</a:t>
            </a:r>
            <a:r>
              <a:rPr lang="ko-KR" altLang="en-US" sz="11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 </a:t>
            </a:r>
            <a:r>
              <a:rPr lang="en-US" altLang="ko-KR" sz="11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20</a:t>
            </a:r>
            <a:r>
              <a:rPr lang="ko-KR" altLang="en-US" sz="11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만원</a:t>
            </a:r>
            <a:endParaRPr lang="en-US" altLang="ko-KR" sz="1100" dirty="0"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  <a:p>
            <a:pPr marL="228600" indent="-228600">
              <a:buFont typeface="+mj-ea"/>
              <a:buAutoNum type="circleNumDbPlain"/>
            </a:pPr>
            <a:r>
              <a:rPr lang="ko-KR" altLang="en-US" sz="11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급여상해수술비 </a:t>
            </a:r>
            <a:r>
              <a:rPr lang="ko-KR" altLang="en-US" sz="1100" dirty="0" err="1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안와수술</a:t>
            </a:r>
            <a:r>
              <a:rPr lang="ko-KR" altLang="en-US" sz="11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 </a:t>
            </a:r>
            <a:r>
              <a:rPr lang="en-US" altLang="ko-KR" sz="11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2</a:t>
            </a:r>
            <a:r>
              <a:rPr lang="ko-KR" altLang="en-US" sz="11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급</a:t>
            </a:r>
            <a:r>
              <a:rPr lang="en-US" altLang="ko-KR" sz="11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(C023) 30</a:t>
            </a:r>
            <a:r>
              <a:rPr lang="ko-KR" altLang="en-US" sz="11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만원</a:t>
            </a:r>
            <a:endParaRPr lang="en-US" altLang="ko-KR" sz="1100" dirty="0"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  <a:p>
            <a:pPr marL="228600" indent="-228600">
              <a:buFont typeface="+mj-ea"/>
              <a:buAutoNum type="circleNumDbPlain"/>
            </a:pPr>
            <a:r>
              <a:rPr lang="ko-KR" altLang="en-US" sz="1100" dirty="0" err="1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자부상</a:t>
            </a:r>
            <a:r>
              <a:rPr lang="ko-KR" altLang="en-US" sz="11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 </a:t>
            </a:r>
            <a:r>
              <a:rPr lang="en-US" altLang="ko-KR" sz="11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3</a:t>
            </a:r>
            <a:r>
              <a:rPr lang="ko-KR" altLang="en-US" sz="11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천 가입시 </a:t>
            </a:r>
            <a:r>
              <a:rPr lang="ko-KR" altLang="en-US" sz="1100" dirty="0" err="1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안와골절</a:t>
            </a:r>
            <a:r>
              <a:rPr lang="ko-KR" altLang="en-US" sz="11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 </a:t>
            </a:r>
            <a:r>
              <a:rPr lang="ko-KR" altLang="en-US" sz="1100" dirty="0" err="1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재건술</a:t>
            </a:r>
            <a:r>
              <a:rPr lang="ko-KR" altLang="en-US" sz="11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 </a:t>
            </a:r>
            <a:r>
              <a:rPr lang="en-US" altLang="ko-KR" sz="11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300</a:t>
            </a:r>
            <a:r>
              <a:rPr lang="ko-KR" altLang="en-US" sz="11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만원</a:t>
            </a:r>
            <a:endParaRPr lang="en-US" altLang="ko-KR" sz="1100" dirty="0"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  <a:p>
            <a:pPr marL="228600" indent="-228600">
              <a:buFont typeface="+mj-ea"/>
              <a:buAutoNum type="circleNumDbPlain"/>
            </a:pPr>
            <a:r>
              <a:rPr lang="ko-KR" altLang="en-US" sz="1100" dirty="0" err="1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자부상Ⅱ</a:t>
            </a:r>
            <a:r>
              <a:rPr lang="ko-KR" altLang="en-US" sz="11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 </a:t>
            </a:r>
            <a:r>
              <a:rPr lang="en-US" altLang="ko-KR" sz="11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3</a:t>
            </a:r>
            <a:r>
              <a:rPr lang="ko-KR" altLang="en-US" sz="11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천 가입시 </a:t>
            </a:r>
            <a:r>
              <a:rPr lang="ko-KR" altLang="en-US" sz="1100" dirty="0" err="1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안와골절</a:t>
            </a:r>
            <a:r>
              <a:rPr lang="ko-KR" altLang="en-US" sz="11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 </a:t>
            </a:r>
            <a:r>
              <a:rPr lang="ko-KR" altLang="en-US" sz="1100" dirty="0" err="1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재건술</a:t>
            </a:r>
            <a:r>
              <a:rPr lang="ko-KR" altLang="en-US" sz="11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 </a:t>
            </a:r>
            <a:r>
              <a:rPr lang="en-US" altLang="ko-KR" sz="11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300</a:t>
            </a:r>
            <a:r>
              <a:rPr lang="ko-KR" altLang="en-US" sz="11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만원</a:t>
            </a:r>
            <a:endParaRPr lang="en-US" altLang="ko-KR" sz="1100" dirty="0"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  <a:p>
            <a:pPr marL="228600" indent="-228600">
              <a:buFont typeface="+mj-ea"/>
              <a:buAutoNum type="circleNumDbPlain"/>
            </a:pPr>
            <a:r>
              <a:rPr lang="ko-KR" altLang="en-US" sz="1100" dirty="0" err="1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자부상</a:t>
            </a:r>
            <a:r>
              <a:rPr lang="ko-KR" altLang="en-US" sz="11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 </a:t>
            </a:r>
            <a:r>
              <a:rPr lang="en-US" altLang="ko-KR" sz="11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1~7</a:t>
            </a:r>
            <a:r>
              <a:rPr lang="ko-KR" altLang="en-US" sz="11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급 상해수술비 </a:t>
            </a:r>
            <a:r>
              <a:rPr lang="en-US" altLang="ko-KR" sz="11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100</a:t>
            </a:r>
            <a:r>
              <a:rPr lang="ko-KR" altLang="en-US" sz="11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만원</a:t>
            </a:r>
            <a:endParaRPr lang="en-US" altLang="ko-KR" sz="1100" dirty="0"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  <a:p>
            <a:pPr marL="228600" indent="-228600">
              <a:buFont typeface="+mj-ea"/>
              <a:buAutoNum type="circleNumDbPlain"/>
            </a:pPr>
            <a:r>
              <a:rPr lang="ko-KR" altLang="en-US" sz="1100" dirty="0" err="1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자부상</a:t>
            </a:r>
            <a:r>
              <a:rPr lang="ko-KR" altLang="en-US" sz="11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 </a:t>
            </a:r>
            <a:r>
              <a:rPr lang="en-US" altLang="ko-KR" sz="11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1~7</a:t>
            </a:r>
            <a:r>
              <a:rPr lang="ko-KR" altLang="en-US" sz="11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급 골절진단비 </a:t>
            </a:r>
            <a:r>
              <a:rPr lang="en-US" altLang="ko-KR" sz="11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100</a:t>
            </a:r>
            <a:r>
              <a:rPr lang="ko-KR" altLang="en-US" sz="11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만원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FA17AD6-C748-44C5-0D04-B39DB20ADA86}"/>
              </a:ext>
            </a:extLst>
          </p:cNvPr>
          <p:cNvSpPr txBox="1"/>
          <p:nvPr/>
        </p:nvSpPr>
        <p:spPr>
          <a:xfrm>
            <a:off x="3867150" y="7793990"/>
            <a:ext cx="29047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ea"/>
              <a:buAutoNum type="circleNumDbPlain" startAt="7"/>
            </a:pPr>
            <a:r>
              <a:rPr lang="ko-KR" altLang="en-US" sz="11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골절진단비 </a:t>
            </a:r>
            <a:r>
              <a:rPr lang="en-US" altLang="ko-KR" sz="11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10</a:t>
            </a:r>
            <a:r>
              <a:rPr lang="ko-KR" altLang="en-US" sz="11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만원</a:t>
            </a:r>
            <a:endParaRPr lang="en-US" altLang="ko-KR" sz="1100" dirty="0"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  <a:p>
            <a:pPr marL="228600" indent="-228600">
              <a:buFont typeface="+mj-ea"/>
              <a:buAutoNum type="circleNumDbPlain" startAt="7"/>
            </a:pPr>
            <a:r>
              <a:rPr lang="ko-KR" altLang="en-US" sz="11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골절수술비 </a:t>
            </a:r>
            <a:r>
              <a:rPr lang="en-US" altLang="ko-KR" sz="11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10</a:t>
            </a:r>
            <a:r>
              <a:rPr lang="ko-KR" altLang="en-US" sz="11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만원</a:t>
            </a:r>
            <a:endParaRPr lang="en-US" altLang="ko-KR" sz="1100" dirty="0"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  <a:p>
            <a:pPr marL="228600" indent="-228600">
              <a:buFont typeface="+mj-ea"/>
              <a:buAutoNum type="circleNumDbPlain" startAt="7"/>
            </a:pPr>
            <a:r>
              <a:rPr lang="ko-KR" altLang="en-US" sz="11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교통상해일당 </a:t>
            </a:r>
            <a:r>
              <a:rPr lang="en-US" altLang="ko-KR" sz="11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90</a:t>
            </a:r>
            <a:r>
              <a:rPr lang="ko-KR" altLang="en-US" sz="11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만원</a:t>
            </a:r>
            <a:r>
              <a:rPr lang="en-US" altLang="ko-KR" sz="11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[</a:t>
            </a:r>
            <a:r>
              <a:rPr lang="ko-KR" altLang="en-US" sz="11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기준</a:t>
            </a:r>
            <a:r>
              <a:rPr lang="en-US" altLang="ko-KR" sz="11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: 30</a:t>
            </a:r>
            <a:r>
              <a:rPr lang="ko-KR" altLang="en-US" sz="1100" dirty="0" err="1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일입원</a:t>
            </a:r>
            <a:r>
              <a:rPr lang="en-US" altLang="ko-KR" sz="11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]</a:t>
            </a:r>
          </a:p>
          <a:p>
            <a:pPr marL="228600" indent="-228600">
              <a:buFont typeface="+mj-ea"/>
              <a:buAutoNum type="circleNumDbPlain" startAt="7"/>
            </a:pPr>
            <a:r>
              <a:rPr lang="ko-KR" altLang="en-US" sz="11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상해수술일당 </a:t>
            </a:r>
            <a:r>
              <a:rPr lang="en-US" altLang="ko-KR" sz="11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40</a:t>
            </a:r>
            <a:r>
              <a:rPr lang="ko-KR" altLang="en-US" sz="11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만원</a:t>
            </a:r>
            <a:r>
              <a:rPr lang="en-US" altLang="ko-KR" sz="11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[</a:t>
            </a:r>
            <a:r>
              <a:rPr lang="ko-KR" altLang="en-US" sz="11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기준</a:t>
            </a:r>
            <a:r>
              <a:rPr lang="en-US" altLang="ko-KR" sz="11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: 20</a:t>
            </a:r>
            <a:r>
              <a:rPr lang="ko-KR" altLang="en-US" sz="1100" dirty="0" err="1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일입원</a:t>
            </a:r>
            <a:r>
              <a:rPr lang="en-US" altLang="ko-KR" sz="11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]</a:t>
            </a:r>
          </a:p>
          <a:p>
            <a:pPr marL="228600" indent="-228600">
              <a:buFont typeface="+mj-ea"/>
              <a:buAutoNum type="circleNumDbPlain" startAt="7"/>
            </a:pPr>
            <a:r>
              <a:rPr lang="ko-KR" altLang="en-US" sz="11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상해입원일당 </a:t>
            </a:r>
            <a:r>
              <a:rPr lang="en-US" altLang="ko-KR" sz="11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30</a:t>
            </a:r>
            <a:r>
              <a:rPr lang="ko-KR" altLang="en-US" sz="11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만원</a:t>
            </a:r>
            <a:r>
              <a:rPr lang="en-US" altLang="ko-KR" sz="11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[</a:t>
            </a:r>
            <a:r>
              <a:rPr lang="ko-KR" altLang="en-US" sz="11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기준</a:t>
            </a:r>
            <a:r>
              <a:rPr lang="en-US" altLang="ko-KR" sz="11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: 30</a:t>
            </a:r>
            <a:r>
              <a:rPr lang="ko-KR" altLang="en-US" sz="1100" dirty="0" err="1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일입원</a:t>
            </a:r>
            <a:r>
              <a:rPr lang="en-US" altLang="ko-KR" sz="11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]</a:t>
            </a:r>
          </a:p>
          <a:p>
            <a:pPr marL="228600" indent="-228600">
              <a:buFont typeface="+mj-ea"/>
              <a:buAutoNum type="circleNumDbPlain" startAt="7"/>
            </a:pPr>
            <a:r>
              <a:rPr lang="ko-KR" altLang="en-US" sz="11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상해수술비 </a:t>
            </a:r>
            <a:r>
              <a:rPr lang="en-US" altLang="ko-KR" sz="11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50</a:t>
            </a:r>
            <a:r>
              <a:rPr lang="ko-KR" altLang="en-US" sz="11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만원</a:t>
            </a:r>
            <a:endParaRPr lang="en-US" altLang="ko-KR" sz="1100" dirty="0"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A0F100E2-A356-F6E8-8323-25D062AC40B0}"/>
              </a:ext>
            </a:extLst>
          </p:cNvPr>
          <p:cNvSpPr/>
          <p:nvPr/>
        </p:nvSpPr>
        <p:spPr>
          <a:xfrm>
            <a:off x="1758312" y="8987790"/>
            <a:ext cx="3365501" cy="261610"/>
          </a:xfrm>
          <a:prstGeom prst="round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『 </a:t>
            </a:r>
            <a:r>
              <a:rPr lang="ko-KR" altLang="en-US" sz="1400" dirty="0"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총 지급액  </a:t>
            </a:r>
            <a:r>
              <a:rPr lang="en-US" altLang="ko-KR" sz="1400" dirty="0"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1,040</a:t>
            </a:r>
            <a:r>
              <a:rPr lang="ko-KR" altLang="en-US" sz="1400" dirty="0"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만원 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』</a:t>
            </a:r>
            <a:endParaRPr lang="ko-KR" altLang="en-US" sz="1400" dirty="0">
              <a:latin typeface="여기어때 잘난체" panose="020B0600000101010101" pitchFamily="50" charset="-127"/>
              <a:ea typeface="여기어때 잘난체" panose="020B0600000101010101" pitchFamily="50" charset="-12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DBC9BDD-8D15-CAEC-C713-407035AAC9D2}"/>
              </a:ext>
            </a:extLst>
          </p:cNvPr>
          <p:cNvSpPr txBox="1"/>
          <p:nvPr/>
        </p:nvSpPr>
        <p:spPr>
          <a:xfrm>
            <a:off x="4259803" y="9073081"/>
            <a:ext cx="1016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" b="1" dirty="0">
                <a:solidFill>
                  <a:schemeClr val="bg1"/>
                </a:solidFill>
                <a:latin typeface="+mn-ea"/>
              </a:rPr>
              <a:t>[</a:t>
            </a:r>
            <a:r>
              <a:rPr lang="ko-KR" altLang="en-US" sz="600" b="1" dirty="0">
                <a:solidFill>
                  <a:schemeClr val="bg1"/>
                </a:solidFill>
                <a:latin typeface="+mn-ea"/>
              </a:rPr>
              <a:t>해당 특약 가입시</a:t>
            </a:r>
            <a:r>
              <a:rPr lang="en-US" altLang="ko-KR" sz="600" b="1" dirty="0">
                <a:solidFill>
                  <a:schemeClr val="bg1"/>
                </a:solidFill>
                <a:latin typeface="+mn-ea"/>
              </a:rPr>
              <a:t>]</a:t>
            </a:r>
            <a:endParaRPr lang="ko-KR" altLang="en-US" sz="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2" name="TextBox 4">
            <a:extLst>
              <a:ext uri="{FF2B5EF4-FFF2-40B4-BE49-F238E27FC236}">
                <a16:creationId xmlns:a16="http://schemas.microsoft.com/office/drawing/2014/main" id="{A60DB561-92A2-857C-B4B3-D2257C19F5C1}"/>
              </a:ext>
            </a:extLst>
          </p:cNvPr>
          <p:cNvSpPr txBox="1"/>
          <p:nvPr/>
        </p:nvSpPr>
        <p:spPr>
          <a:xfrm>
            <a:off x="-119070" y="9331340"/>
            <a:ext cx="71283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750" dirty="0">
                <a:latin typeface="+mn-ea"/>
              </a:rPr>
              <a:t>※ </a:t>
            </a:r>
            <a:r>
              <a:rPr lang="ko-KR" altLang="en-US" sz="750" dirty="0">
                <a:latin typeface="+mn-ea"/>
              </a:rPr>
              <a:t>피보험자의 직종</a:t>
            </a:r>
            <a:r>
              <a:rPr lang="en-US" altLang="ko-KR" sz="750" dirty="0">
                <a:latin typeface="+mn-ea"/>
              </a:rPr>
              <a:t>, </a:t>
            </a:r>
            <a:r>
              <a:rPr lang="ko-KR" altLang="en-US" sz="750" dirty="0">
                <a:latin typeface="+mn-ea"/>
              </a:rPr>
              <a:t>직무</a:t>
            </a:r>
            <a:r>
              <a:rPr lang="en-US" altLang="ko-KR" sz="750" dirty="0">
                <a:latin typeface="+mn-ea"/>
              </a:rPr>
              <a:t>, </a:t>
            </a:r>
            <a:r>
              <a:rPr lang="ko-KR" altLang="en-US" sz="750" dirty="0" err="1">
                <a:latin typeface="+mn-ea"/>
              </a:rPr>
              <a:t>과거상병</a:t>
            </a:r>
            <a:r>
              <a:rPr lang="ko-KR" altLang="en-US" sz="750" dirty="0">
                <a:latin typeface="+mn-ea"/>
              </a:rPr>
              <a:t> 등 기타사항으로 인하여 보험가입금액이 제한되거나 인수가 불가능할 수 있고 </a:t>
            </a:r>
            <a:r>
              <a:rPr lang="ko-KR" altLang="en-US" sz="750" dirty="0" err="1">
                <a:latin typeface="+mn-ea"/>
              </a:rPr>
              <a:t>갱신시</a:t>
            </a:r>
            <a:r>
              <a:rPr lang="ko-KR" altLang="en-US" sz="750" dirty="0">
                <a:latin typeface="+mn-ea"/>
              </a:rPr>
              <a:t> 보험료가 인상 될 수 있습니다</a:t>
            </a:r>
            <a:r>
              <a:rPr lang="en-US" altLang="ko-KR" sz="750" dirty="0">
                <a:latin typeface="+mn-ea"/>
              </a:rPr>
              <a:t>. </a:t>
            </a:r>
            <a:endParaRPr lang="ko-KR" altLang="en-US" sz="750" dirty="0">
              <a:latin typeface="+mn-ea"/>
            </a:endParaRPr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8A974346-8EF0-91B7-DF99-E96D84500790}"/>
              </a:ext>
            </a:extLst>
          </p:cNvPr>
          <p:cNvSpPr/>
          <p:nvPr/>
        </p:nvSpPr>
        <p:spPr>
          <a:xfrm>
            <a:off x="799674" y="343051"/>
            <a:ext cx="5296326" cy="572470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F08268-EB9B-4359-0206-813D00A6656B}"/>
              </a:ext>
            </a:extLst>
          </p:cNvPr>
          <p:cNvSpPr txBox="1"/>
          <p:nvPr/>
        </p:nvSpPr>
        <p:spPr>
          <a:xfrm>
            <a:off x="3096000" y="3058867"/>
            <a:ext cx="37877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[</a:t>
            </a:r>
            <a:r>
              <a:rPr lang="ko-KR" altLang="en-US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기준</a:t>
            </a:r>
            <a:r>
              <a:rPr lang="en-US" altLang="ko-KR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: 10</a:t>
            </a:r>
            <a:r>
              <a:rPr lang="ko-KR" altLang="en-US" sz="1000" dirty="0" err="1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년납</a:t>
            </a:r>
            <a:r>
              <a:rPr lang="ko-KR" altLang="en-US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 </a:t>
            </a:r>
            <a:r>
              <a:rPr lang="en-US" altLang="ko-KR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10</a:t>
            </a:r>
            <a:r>
              <a:rPr lang="ko-KR" altLang="en-US" sz="1000" dirty="0" err="1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년만기</a:t>
            </a:r>
            <a:r>
              <a:rPr lang="en-US" altLang="ko-KR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]</a:t>
            </a:r>
            <a:endParaRPr lang="ko-KR" altLang="en-US" sz="1000" dirty="0"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76188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, 산, 그래픽 디자인, 그래픽이(가) 표시된 사진&#10;&#10;자동 생성된 설명">
            <a:extLst>
              <a:ext uri="{FF2B5EF4-FFF2-40B4-BE49-F238E27FC236}">
                <a16:creationId xmlns:a16="http://schemas.microsoft.com/office/drawing/2014/main" id="{75407E7F-B323-5BD2-B6B9-870A9081E6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38"/>
          <a:stretch/>
        </p:blipFill>
        <p:spPr>
          <a:xfrm>
            <a:off x="533" y="1"/>
            <a:ext cx="6858000" cy="1947760"/>
          </a:xfrm>
          <a:prstGeom prst="rect">
            <a:avLst/>
          </a:prstGeom>
        </p:spPr>
      </p:pic>
      <p:sp>
        <p:nvSpPr>
          <p:cNvPr id="84" name="직사각형 83">
            <a:extLst>
              <a:ext uri="{FF2B5EF4-FFF2-40B4-BE49-F238E27FC236}">
                <a16:creationId xmlns:a16="http://schemas.microsoft.com/office/drawing/2014/main" id="{A5BB84DE-7AE0-C370-21CD-B8E71D570139}"/>
              </a:ext>
            </a:extLst>
          </p:cNvPr>
          <p:cNvSpPr/>
          <p:nvPr/>
        </p:nvSpPr>
        <p:spPr>
          <a:xfrm>
            <a:off x="7647092" y="1888976"/>
            <a:ext cx="6918437" cy="7921373"/>
          </a:xfrm>
          <a:prstGeom prst="rect">
            <a:avLst/>
          </a:prstGeom>
          <a:solidFill>
            <a:srgbClr val="092D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3" name="그림 82" descr="크리스마스 트리, 크리스마스, 나무, 크리스마스 장식이(가) 표시된 사진&#10;&#10;자동 생성된 설명">
            <a:extLst>
              <a:ext uri="{FF2B5EF4-FFF2-40B4-BE49-F238E27FC236}">
                <a16:creationId xmlns:a16="http://schemas.microsoft.com/office/drawing/2014/main" id="{12BE7EA2-E79D-FAC8-4602-533292E4AE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00"/>
          <a:stretch/>
        </p:blipFill>
        <p:spPr>
          <a:xfrm>
            <a:off x="7526604" y="13812"/>
            <a:ext cx="6927463" cy="2205290"/>
          </a:xfrm>
          <a:prstGeom prst="rect">
            <a:avLst/>
          </a:prstGeom>
        </p:spPr>
      </p:pic>
      <p:sp>
        <p:nvSpPr>
          <p:cNvPr id="30" name="TextBox 4">
            <a:extLst>
              <a:ext uri="{FF2B5EF4-FFF2-40B4-BE49-F238E27FC236}">
                <a16:creationId xmlns:a16="http://schemas.microsoft.com/office/drawing/2014/main" id="{60A0EB87-7F03-CCAD-3DCF-2F9420FED5C8}"/>
              </a:ext>
            </a:extLst>
          </p:cNvPr>
          <p:cNvSpPr txBox="1"/>
          <p:nvPr/>
        </p:nvSpPr>
        <p:spPr>
          <a:xfrm>
            <a:off x="-119070" y="9361820"/>
            <a:ext cx="71283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750" dirty="0">
                <a:latin typeface="+mn-ea"/>
              </a:rPr>
              <a:t>※ </a:t>
            </a:r>
            <a:r>
              <a:rPr lang="ko-KR" altLang="en-US" sz="750" dirty="0">
                <a:latin typeface="+mn-ea"/>
              </a:rPr>
              <a:t>피보험자의 직종</a:t>
            </a:r>
            <a:r>
              <a:rPr lang="en-US" altLang="ko-KR" sz="750" dirty="0">
                <a:latin typeface="+mn-ea"/>
              </a:rPr>
              <a:t>, </a:t>
            </a:r>
            <a:r>
              <a:rPr lang="ko-KR" altLang="en-US" sz="750" dirty="0">
                <a:latin typeface="+mn-ea"/>
              </a:rPr>
              <a:t>직무</a:t>
            </a:r>
            <a:r>
              <a:rPr lang="en-US" altLang="ko-KR" sz="750" dirty="0">
                <a:latin typeface="+mn-ea"/>
              </a:rPr>
              <a:t>, </a:t>
            </a:r>
            <a:r>
              <a:rPr lang="ko-KR" altLang="en-US" sz="750" dirty="0" err="1">
                <a:latin typeface="+mn-ea"/>
              </a:rPr>
              <a:t>과거상병</a:t>
            </a:r>
            <a:r>
              <a:rPr lang="ko-KR" altLang="en-US" sz="750" dirty="0">
                <a:latin typeface="+mn-ea"/>
              </a:rPr>
              <a:t> 등 기타사항으로 인하여 보험가입금액이 제한되거나 인수가 불가능할 수 있고 </a:t>
            </a:r>
            <a:r>
              <a:rPr lang="ko-KR" altLang="en-US" sz="750" dirty="0" err="1">
                <a:latin typeface="+mn-ea"/>
              </a:rPr>
              <a:t>갱신시</a:t>
            </a:r>
            <a:r>
              <a:rPr lang="ko-KR" altLang="en-US" sz="750" dirty="0">
                <a:latin typeface="+mn-ea"/>
              </a:rPr>
              <a:t> 보험료가 인상 될 수 있습니다</a:t>
            </a:r>
            <a:r>
              <a:rPr lang="en-US" altLang="ko-KR" sz="750" dirty="0">
                <a:latin typeface="+mn-ea"/>
              </a:rPr>
              <a:t>. </a:t>
            </a:r>
            <a:endParaRPr lang="ko-KR" altLang="en-US" sz="750" dirty="0">
              <a:latin typeface="+mn-ea"/>
            </a:endParaRPr>
          </a:p>
        </p:txBody>
      </p:sp>
      <p:sp>
        <p:nvSpPr>
          <p:cNvPr id="76" name="사각형: 둥근 모서리 75">
            <a:extLst>
              <a:ext uri="{FF2B5EF4-FFF2-40B4-BE49-F238E27FC236}">
                <a16:creationId xmlns:a16="http://schemas.microsoft.com/office/drawing/2014/main" id="{DEB3709F-0718-17D5-4890-0DA85716F3F3}"/>
              </a:ext>
            </a:extLst>
          </p:cNvPr>
          <p:cNvSpPr/>
          <p:nvPr/>
        </p:nvSpPr>
        <p:spPr>
          <a:xfrm>
            <a:off x="107951" y="5633925"/>
            <a:ext cx="3240520" cy="3554251"/>
          </a:xfrm>
          <a:prstGeom prst="roundRect">
            <a:avLst>
              <a:gd name="adj" fmla="val 10109"/>
            </a:avLst>
          </a:prstGeom>
          <a:solidFill>
            <a:srgbClr val="7CC7E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사각형: 둥근 모서리 77">
            <a:extLst>
              <a:ext uri="{FF2B5EF4-FFF2-40B4-BE49-F238E27FC236}">
                <a16:creationId xmlns:a16="http://schemas.microsoft.com/office/drawing/2014/main" id="{E8EB6168-9CC1-7DB7-5A36-58B61E283FD2}"/>
              </a:ext>
            </a:extLst>
          </p:cNvPr>
          <p:cNvSpPr/>
          <p:nvPr/>
        </p:nvSpPr>
        <p:spPr>
          <a:xfrm>
            <a:off x="251160" y="2035226"/>
            <a:ext cx="6336044" cy="3456798"/>
          </a:xfrm>
          <a:prstGeom prst="roundRect">
            <a:avLst>
              <a:gd name="adj" fmla="val 7140"/>
            </a:avLst>
          </a:prstGeom>
          <a:solidFill>
            <a:srgbClr val="F6E9F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사각형: 둥근 모서리 95">
            <a:extLst>
              <a:ext uri="{FF2B5EF4-FFF2-40B4-BE49-F238E27FC236}">
                <a16:creationId xmlns:a16="http://schemas.microsoft.com/office/drawing/2014/main" id="{19CC3D22-A2E3-FB9E-E9CA-9CC39B18BDA3}"/>
              </a:ext>
            </a:extLst>
          </p:cNvPr>
          <p:cNvSpPr/>
          <p:nvPr/>
        </p:nvSpPr>
        <p:spPr>
          <a:xfrm>
            <a:off x="3520776" y="5633925"/>
            <a:ext cx="3287704" cy="3554251"/>
          </a:xfrm>
          <a:prstGeom prst="roundRect">
            <a:avLst>
              <a:gd name="adj" fmla="val 10109"/>
            </a:avLst>
          </a:prstGeom>
          <a:solidFill>
            <a:srgbClr val="7CC7E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8" name="모서리가 둥근 직사각형 6">
            <a:extLst>
              <a:ext uri="{FF2B5EF4-FFF2-40B4-BE49-F238E27FC236}">
                <a16:creationId xmlns:a16="http://schemas.microsoft.com/office/drawing/2014/main" id="{08846707-DED7-2080-CBD9-613B98B3D30F}"/>
              </a:ext>
            </a:extLst>
          </p:cNvPr>
          <p:cNvSpPr/>
          <p:nvPr/>
        </p:nvSpPr>
        <p:spPr>
          <a:xfrm>
            <a:off x="10659478" y="1500597"/>
            <a:ext cx="2865168" cy="524246"/>
          </a:xfrm>
          <a:prstGeom prst="roundRect">
            <a:avLst>
              <a:gd name="adj" fmla="val 1317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AA53E32C-50F1-F254-99A8-770E4854860F}"/>
              </a:ext>
            </a:extLst>
          </p:cNvPr>
          <p:cNvSpPr txBox="1"/>
          <p:nvPr/>
        </p:nvSpPr>
        <p:spPr>
          <a:xfrm>
            <a:off x="10654032" y="1478279"/>
            <a:ext cx="2393245" cy="53123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b="1" dirty="0">
                <a:solidFill>
                  <a:srgbClr val="0070C0"/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▣ 신정원 지급이력으로 판단</a:t>
            </a:r>
            <a:endParaRPr lang="en-US" altLang="ko-KR" sz="1000" b="1" dirty="0">
              <a:solidFill>
                <a:srgbClr val="0070C0"/>
              </a:solidFill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00" b="1" dirty="0">
                <a:solidFill>
                  <a:srgbClr val="0070C0"/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▣ </a:t>
            </a:r>
            <a:r>
              <a:rPr lang="en-US" altLang="ko-KR" sz="1000" b="1" dirty="0">
                <a:solidFill>
                  <a:srgbClr val="0070C0"/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5</a:t>
            </a:r>
            <a:r>
              <a:rPr lang="ko-KR" altLang="en-US" sz="1000" b="1" dirty="0">
                <a:solidFill>
                  <a:srgbClr val="0070C0"/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년 이내 </a:t>
            </a:r>
            <a:r>
              <a:rPr lang="en-US" altLang="ko-KR" sz="1000" b="1" dirty="0">
                <a:solidFill>
                  <a:srgbClr val="0070C0"/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6</a:t>
            </a:r>
            <a:r>
              <a:rPr lang="ko-KR" altLang="en-US" sz="1000" b="1" dirty="0">
                <a:solidFill>
                  <a:srgbClr val="0070C0"/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대 중대질환 확인</a:t>
            </a:r>
            <a:endParaRPr lang="en-US" altLang="ko-KR" sz="1000" b="1" dirty="0">
              <a:solidFill>
                <a:srgbClr val="0070C0"/>
              </a:solidFill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</p:txBody>
      </p:sp>
      <p:sp>
        <p:nvSpPr>
          <p:cNvPr id="105" name="직사각형 104">
            <a:extLst>
              <a:ext uri="{FF2B5EF4-FFF2-40B4-BE49-F238E27FC236}">
                <a16:creationId xmlns:a16="http://schemas.microsoft.com/office/drawing/2014/main" id="{FE9D92A4-EAE7-8002-E32C-757598E0E1D0}"/>
              </a:ext>
            </a:extLst>
          </p:cNvPr>
          <p:cNvSpPr/>
          <p:nvPr/>
        </p:nvSpPr>
        <p:spPr>
          <a:xfrm>
            <a:off x="-3895135" y="920733"/>
            <a:ext cx="2873415" cy="39144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8" name="모서리가 둥근 직사각형 6">
            <a:extLst>
              <a:ext uri="{FF2B5EF4-FFF2-40B4-BE49-F238E27FC236}">
                <a16:creationId xmlns:a16="http://schemas.microsoft.com/office/drawing/2014/main" id="{A4697B40-7DBD-A435-FCDC-0F15DDAB8F8D}"/>
              </a:ext>
            </a:extLst>
          </p:cNvPr>
          <p:cNvSpPr/>
          <p:nvPr/>
        </p:nvSpPr>
        <p:spPr>
          <a:xfrm>
            <a:off x="10659478" y="3231083"/>
            <a:ext cx="2865168" cy="524246"/>
          </a:xfrm>
          <a:prstGeom prst="roundRect">
            <a:avLst>
              <a:gd name="adj" fmla="val 1317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9ABDD71-A2B5-604A-78CD-299D9F073DF6}"/>
              </a:ext>
            </a:extLst>
          </p:cNvPr>
          <p:cNvSpPr txBox="1"/>
          <p:nvPr/>
        </p:nvSpPr>
        <p:spPr>
          <a:xfrm>
            <a:off x="10651541" y="3211572"/>
            <a:ext cx="2935555" cy="53123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b="1" dirty="0">
                <a:solidFill>
                  <a:srgbClr val="FF0000"/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▣ 설계이동 버튼 </a:t>
            </a:r>
            <a:r>
              <a:rPr lang="ko-KR" altLang="en-US" sz="1000" b="1" dirty="0" err="1">
                <a:solidFill>
                  <a:srgbClr val="FF0000"/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클릭시</a:t>
            </a:r>
            <a:r>
              <a:rPr lang="ko-KR" altLang="en-US" sz="1000" b="1" dirty="0">
                <a:solidFill>
                  <a:srgbClr val="FF0000"/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 해당상품으로 이동</a:t>
            </a:r>
            <a:endParaRPr lang="en-US" altLang="ko-KR" sz="1000" b="1" dirty="0">
              <a:solidFill>
                <a:srgbClr val="FF0000"/>
              </a:solidFill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00" b="1" dirty="0">
                <a:solidFill>
                  <a:srgbClr val="FF0000"/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▣ 사용인 코드</a:t>
            </a:r>
            <a:r>
              <a:rPr lang="en-US" altLang="ko-KR" sz="1000" b="1" dirty="0">
                <a:solidFill>
                  <a:srgbClr val="FF0000"/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, </a:t>
            </a:r>
            <a:r>
              <a:rPr lang="ko-KR" altLang="en-US" sz="1000" b="1" dirty="0">
                <a:solidFill>
                  <a:srgbClr val="FF0000"/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고객정보 기존과 동일하게 저장</a:t>
            </a:r>
            <a:endParaRPr lang="en-US" altLang="ko-KR" sz="1000" b="1" dirty="0">
              <a:solidFill>
                <a:srgbClr val="FF0000"/>
              </a:solidFill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E68957F-1CDD-F086-72AF-43D460024634}"/>
              </a:ext>
            </a:extLst>
          </p:cNvPr>
          <p:cNvSpPr txBox="1"/>
          <p:nvPr/>
        </p:nvSpPr>
        <p:spPr>
          <a:xfrm>
            <a:off x="-3649879" y="1521004"/>
            <a:ext cx="3206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>
                <a:latin typeface="a견고딕" panose="02020600000000000000" pitchFamily="18" charset="-127"/>
                <a:ea typeface="a견고딕" panose="02020600000000000000" pitchFamily="18" charset="-127"/>
              </a:rPr>
              <a:t>상품설계 </a:t>
            </a:r>
            <a:r>
              <a:rPr lang="en-US" altLang="ko-KR" sz="2800" b="1" dirty="0">
                <a:latin typeface="a견고딕" panose="02020600000000000000" pitchFamily="18" charset="-127"/>
                <a:ea typeface="a견고딕" panose="02020600000000000000" pitchFamily="18" charset="-127"/>
              </a:rPr>
              <a:t>AI</a:t>
            </a:r>
            <a:r>
              <a:rPr lang="ko-KR" altLang="en-US" sz="2800" b="1" dirty="0">
                <a:latin typeface="a견고딕" panose="02020600000000000000" pitchFamily="18" charset="-127"/>
                <a:ea typeface="a견고딕" panose="02020600000000000000" pitchFamily="18" charset="-127"/>
              </a:rPr>
              <a:t>비서</a:t>
            </a:r>
            <a:endParaRPr lang="ko-KR" altLang="en-US" sz="2800" b="1" i="1" dirty="0">
              <a:solidFill>
                <a:srgbClr val="FF0000"/>
              </a:solidFill>
              <a:latin typeface="a견고딕" panose="02020600000000000000" pitchFamily="18" charset="-127"/>
              <a:ea typeface="a견고딕" panose="02020600000000000000" pitchFamily="18" charset="-127"/>
            </a:endParaRPr>
          </a:p>
        </p:txBody>
      </p:sp>
      <p:sp>
        <p:nvSpPr>
          <p:cNvPr id="109" name="직사각형 108">
            <a:extLst>
              <a:ext uri="{FF2B5EF4-FFF2-40B4-BE49-F238E27FC236}">
                <a16:creationId xmlns:a16="http://schemas.microsoft.com/office/drawing/2014/main" id="{03E01FC1-AF91-AFD5-EE03-169A9253FA87}"/>
              </a:ext>
            </a:extLst>
          </p:cNvPr>
          <p:cNvSpPr/>
          <p:nvPr/>
        </p:nvSpPr>
        <p:spPr>
          <a:xfrm>
            <a:off x="391015" y="5750194"/>
            <a:ext cx="2737834" cy="66965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99ECE49C-85F4-589E-F6FC-DAFE3EB16095}"/>
              </a:ext>
            </a:extLst>
          </p:cNvPr>
          <p:cNvSpPr txBox="1"/>
          <p:nvPr/>
        </p:nvSpPr>
        <p:spPr>
          <a:xfrm>
            <a:off x="2381" y="5785962"/>
            <a:ext cx="3522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err="1">
                <a:latin typeface="a견고딕" panose="02020600000000000000" pitchFamily="18" charset="-127"/>
                <a:ea typeface="a견고딕" panose="02020600000000000000" pitchFamily="18" charset="-127"/>
              </a:rPr>
              <a:t>꼭필요한상해종합보험</a:t>
            </a:r>
            <a:endParaRPr lang="en-US" altLang="ko-KR" sz="1600" b="1" dirty="0">
              <a:latin typeface="a견고딕" panose="02020600000000000000" pitchFamily="18" charset="-127"/>
              <a:ea typeface="a견고딕" panose="02020600000000000000" pitchFamily="18" charset="-127"/>
            </a:endParaRPr>
          </a:p>
          <a:p>
            <a:pPr algn="ctr"/>
            <a:r>
              <a:rPr lang="ko-KR" altLang="en-US" sz="1600" b="1" dirty="0">
                <a:solidFill>
                  <a:srgbClr val="FF0000"/>
                </a:solidFill>
                <a:latin typeface="a견고딕" panose="02020600000000000000" pitchFamily="18" charset="-127"/>
                <a:ea typeface="a견고딕" panose="02020600000000000000" pitchFamily="18" charset="-127"/>
              </a:rPr>
              <a:t>주택화재담보 탑재</a:t>
            </a:r>
            <a:r>
              <a:rPr lang="en-US" altLang="ko-KR" sz="1600" b="1" dirty="0">
                <a:solidFill>
                  <a:srgbClr val="FF0000"/>
                </a:solidFill>
                <a:latin typeface="a견고딕" panose="02020600000000000000" pitchFamily="18" charset="-127"/>
                <a:ea typeface="a견고딕" panose="02020600000000000000" pitchFamily="18" charset="-127"/>
              </a:rPr>
              <a:t>~!</a:t>
            </a:r>
            <a:endParaRPr lang="ko-KR" altLang="en-US" sz="1600" b="1" dirty="0">
              <a:solidFill>
                <a:srgbClr val="FF0000"/>
              </a:solidFill>
              <a:latin typeface="a견고딕" panose="02020600000000000000" pitchFamily="18" charset="-127"/>
              <a:ea typeface="a견고딕" panose="02020600000000000000" pitchFamily="18" charset="-127"/>
            </a:endParaRPr>
          </a:p>
        </p:txBody>
      </p:sp>
      <p:graphicFrame>
        <p:nvGraphicFramePr>
          <p:cNvPr id="112" name="표 111">
            <a:extLst>
              <a:ext uri="{FF2B5EF4-FFF2-40B4-BE49-F238E27FC236}">
                <a16:creationId xmlns:a16="http://schemas.microsoft.com/office/drawing/2014/main" id="{F6D7B5EA-B2AF-1B29-9900-A78F6C47D7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71644"/>
              </p:ext>
            </p:extLst>
          </p:nvPr>
        </p:nvGraphicFramePr>
        <p:xfrm>
          <a:off x="295178" y="6597606"/>
          <a:ext cx="2897550" cy="2417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7550">
                  <a:extLst>
                    <a:ext uri="{9D8B030D-6E8A-4147-A177-3AD203B41FA5}">
                      <a16:colId xmlns:a16="http://schemas.microsoft.com/office/drawing/2014/main" val="1036940415"/>
                    </a:ext>
                  </a:extLst>
                </a:gridCol>
              </a:tblGrid>
              <a:tr h="302194"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6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대</a:t>
                      </a: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/12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대</a:t>
                      </a: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/20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대</a:t>
                      </a: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/21</a:t>
                      </a:r>
                      <a:r>
                        <a:rPr lang="ko-KR" altLang="en-US" sz="900" b="1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대가전제품고장수리비용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특약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338019"/>
                  </a:ext>
                </a:extLst>
              </a:tr>
              <a:tr h="302194"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900" b="1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가족화재벌금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특약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41853"/>
                  </a:ext>
                </a:extLst>
              </a:tr>
              <a:tr h="302194"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화재손해</a:t>
                      </a: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주택</a:t>
                      </a: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900" b="1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실손보상</a:t>
                      </a: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 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특약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593506"/>
                  </a:ext>
                </a:extLst>
              </a:tr>
              <a:tr h="302194"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붕괴</a:t>
                      </a: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침강</a:t>
                      </a: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사태손해</a:t>
                      </a: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주택</a:t>
                      </a: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900" b="1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실손보상</a:t>
                      </a: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 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특약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444048"/>
                  </a:ext>
                </a:extLst>
              </a:tr>
              <a:tr h="302194"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풍수재손해</a:t>
                      </a: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비특수건물</a:t>
                      </a: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900" b="1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실손보상</a:t>
                      </a: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건물</a:t>
                      </a: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특약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957794"/>
                  </a:ext>
                </a:extLst>
              </a:tr>
              <a:tr h="302194"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풍수재손해</a:t>
                      </a: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특수건물</a:t>
                      </a: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900" b="1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실손보상</a:t>
                      </a: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 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특약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7628734"/>
                  </a:ext>
                </a:extLst>
              </a:tr>
              <a:tr h="302194"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도난손해</a:t>
                      </a: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일반가재</a:t>
                      </a: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특약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957564"/>
                  </a:ext>
                </a:extLst>
              </a:tr>
              <a:tr h="302194"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화재배상책임</a:t>
                      </a: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en-US" altLang="ko-KR" sz="800" b="1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500㎡</a:t>
                      </a:r>
                      <a:r>
                        <a:rPr lang="ko-KR" altLang="en-US" sz="800" b="1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이하</a:t>
                      </a:r>
                      <a:r>
                        <a:rPr lang="en-US" altLang="ko-KR" sz="800" b="1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) 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특약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675305"/>
                  </a:ext>
                </a:extLst>
              </a:tr>
            </a:tbl>
          </a:graphicData>
        </a:graphic>
      </p:graphicFrame>
      <p:sp>
        <p:nvSpPr>
          <p:cNvPr id="114" name="직사각형 113">
            <a:extLst>
              <a:ext uri="{FF2B5EF4-FFF2-40B4-BE49-F238E27FC236}">
                <a16:creationId xmlns:a16="http://schemas.microsoft.com/office/drawing/2014/main" id="{B908A9F9-EC67-E331-86A8-404BA8F46494}"/>
              </a:ext>
            </a:extLst>
          </p:cNvPr>
          <p:cNvSpPr/>
          <p:nvPr/>
        </p:nvSpPr>
        <p:spPr>
          <a:xfrm>
            <a:off x="1850054" y="2187416"/>
            <a:ext cx="3158359" cy="66965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7" name="직사각형 116">
            <a:extLst>
              <a:ext uri="{FF2B5EF4-FFF2-40B4-BE49-F238E27FC236}">
                <a16:creationId xmlns:a16="http://schemas.microsoft.com/office/drawing/2014/main" id="{48EB704B-0062-3964-567E-391B05EE2725}"/>
              </a:ext>
            </a:extLst>
          </p:cNvPr>
          <p:cNvSpPr/>
          <p:nvPr/>
        </p:nvSpPr>
        <p:spPr>
          <a:xfrm>
            <a:off x="-4583508" y="6746545"/>
            <a:ext cx="2677120" cy="2074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2C18EE54-566D-5CA9-B135-8C0A70CBCA26}"/>
              </a:ext>
            </a:extLst>
          </p:cNvPr>
          <p:cNvSpPr txBox="1"/>
          <p:nvPr/>
        </p:nvSpPr>
        <p:spPr>
          <a:xfrm>
            <a:off x="-8519007" y="5270978"/>
            <a:ext cx="3522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>
                <a:latin typeface="a견고딕" panose="02020600000000000000" pitchFamily="18" charset="-127"/>
                <a:ea typeface="a견고딕" panose="02020600000000000000" pitchFamily="18" charset="-127"/>
              </a:rPr>
              <a:t>이젠 </a:t>
            </a:r>
            <a:r>
              <a:rPr lang="en-US" altLang="ko-KR" sz="1400" b="1" dirty="0">
                <a:latin typeface="a견고딕" panose="02020600000000000000" pitchFamily="18" charset="-127"/>
                <a:ea typeface="a견고딕" panose="02020600000000000000" pitchFamily="18" charset="-127"/>
              </a:rPr>
              <a:t>AIG</a:t>
            </a:r>
            <a:r>
              <a:rPr lang="ko-KR" altLang="en-US" sz="1400" b="1" dirty="0">
                <a:latin typeface="a견고딕" panose="02020600000000000000" pitchFamily="18" charset="-127"/>
                <a:ea typeface="a견고딕" panose="02020600000000000000" pitchFamily="18" charset="-127"/>
              </a:rPr>
              <a:t>도 </a:t>
            </a:r>
            <a:r>
              <a:rPr lang="en-US" altLang="ko-KR" sz="1400" b="1" dirty="0">
                <a:latin typeface="a견고딕" panose="02020600000000000000" pitchFamily="18" charset="-127"/>
                <a:ea typeface="a견고딕" panose="02020600000000000000" pitchFamily="18" charset="-127"/>
              </a:rPr>
              <a:t>3N5</a:t>
            </a:r>
            <a:r>
              <a:rPr lang="ko-KR" altLang="en-US" sz="1400" b="1" dirty="0">
                <a:latin typeface="a견고딕" panose="02020600000000000000" pitchFamily="18" charset="-127"/>
                <a:ea typeface="a견고딕" panose="02020600000000000000" pitchFamily="18" charset="-127"/>
              </a:rPr>
              <a:t>상품을 판다</a:t>
            </a:r>
            <a:r>
              <a:rPr lang="en-US" altLang="ko-KR" sz="1400" b="1" dirty="0">
                <a:latin typeface="a견고딕" panose="02020600000000000000" pitchFamily="18" charset="-127"/>
                <a:ea typeface="a견고딕" panose="02020600000000000000" pitchFamily="18" charset="-127"/>
              </a:rPr>
              <a:t>!!</a:t>
            </a:r>
            <a:endParaRPr lang="ko-KR" altLang="en-US" sz="1400" b="1" dirty="0">
              <a:solidFill>
                <a:srgbClr val="FF0000"/>
              </a:solidFill>
              <a:latin typeface="a견고딕" panose="02020600000000000000" pitchFamily="18" charset="-127"/>
              <a:ea typeface="a견고딕" panose="02020600000000000000" pitchFamily="18" charset="-127"/>
            </a:endParaRP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0C4ED269-4554-1D15-4887-6F987545FB89}"/>
              </a:ext>
            </a:extLst>
          </p:cNvPr>
          <p:cNvSpPr/>
          <p:nvPr/>
        </p:nvSpPr>
        <p:spPr>
          <a:xfrm>
            <a:off x="-7869547" y="4943431"/>
            <a:ext cx="2271833" cy="279139"/>
          </a:xfrm>
          <a:prstGeom prst="roundRect">
            <a:avLst>
              <a:gd name="adj" fmla="val 50000"/>
            </a:avLst>
          </a:prstGeom>
          <a:solidFill>
            <a:srgbClr val="FEF9E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BBEDB6-148B-1518-802A-0D9C249619EE}"/>
              </a:ext>
            </a:extLst>
          </p:cNvPr>
          <p:cNvSpPr txBox="1"/>
          <p:nvPr/>
        </p:nvSpPr>
        <p:spPr>
          <a:xfrm>
            <a:off x="-7677013" y="4953000"/>
            <a:ext cx="19030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0070C0"/>
                </a:solidFill>
                <a:latin typeface="a고속도로" panose="02020600000000000000" pitchFamily="18" charset="-127"/>
                <a:ea typeface="a고속도로" panose="02020600000000000000" pitchFamily="18" charset="-127"/>
              </a:rPr>
              <a:t>예외질환 운영 예정</a:t>
            </a:r>
            <a:r>
              <a:rPr lang="en-US" altLang="ko-KR" sz="1200" b="1" dirty="0">
                <a:solidFill>
                  <a:srgbClr val="0070C0"/>
                </a:solidFill>
                <a:latin typeface="a고속도로" panose="02020600000000000000" pitchFamily="18" charset="-127"/>
                <a:ea typeface="a고속도로" panose="02020600000000000000" pitchFamily="18" charset="-127"/>
              </a:rPr>
              <a:t>~</a:t>
            </a:r>
            <a:endParaRPr lang="ko-KR" altLang="en-US" sz="1200" b="1" dirty="0">
              <a:solidFill>
                <a:srgbClr val="0070C0"/>
              </a:solidFill>
              <a:latin typeface="a고속도로" panose="02020600000000000000" pitchFamily="18" charset="-127"/>
              <a:ea typeface="a고속도로" panose="02020600000000000000" pitchFamily="18" charset="-127"/>
            </a:endParaRPr>
          </a:p>
        </p:txBody>
      </p:sp>
      <p:pic>
        <p:nvPicPr>
          <p:cNvPr id="31" name="그림 30">
            <a:extLst>
              <a:ext uri="{FF2B5EF4-FFF2-40B4-BE49-F238E27FC236}">
                <a16:creationId xmlns:a16="http://schemas.microsoft.com/office/drawing/2014/main" id="{B25FA84F-AF9C-43DA-1F7F-5A3B031837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3948" y="2194454"/>
            <a:ext cx="868937" cy="868937"/>
          </a:xfrm>
          <a:prstGeom prst="rect">
            <a:avLst/>
          </a:prstGeom>
        </p:spPr>
      </p:pic>
      <p:pic>
        <p:nvPicPr>
          <p:cNvPr id="74" name="그림 73">
            <a:extLst>
              <a:ext uri="{FF2B5EF4-FFF2-40B4-BE49-F238E27FC236}">
                <a16:creationId xmlns:a16="http://schemas.microsoft.com/office/drawing/2014/main" id="{DE70DBF8-0056-6E79-CF26-7258DE7885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7742" y="5636808"/>
            <a:ext cx="1605836" cy="530714"/>
          </a:xfrm>
          <a:prstGeom prst="rect">
            <a:avLst/>
          </a:prstGeom>
        </p:spPr>
      </p:pic>
      <p:pic>
        <p:nvPicPr>
          <p:cNvPr id="75" name="그림 74">
            <a:extLst>
              <a:ext uri="{FF2B5EF4-FFF2-40B4-BE49-F238E27FC236}">
                <a16:creationId xmlns:a16="http://schemas.microsoft.com/office/drawing/2014/main" id="{55883DFC-0A41-3644-DC70-6400FB8175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798" y="1964343"/>
            <a:ext cx="1605836" cy="530714"/>
          </a:xfrm>
          <a:prstGeom prst="rect">
            <a:avLst/>
          </a:prstGeom>
        </p:spPr>
      </p:pic>
      <p:pic>
        <p:nvPicPr>
          <p:cNvPr id="103" name="Picture 7">
            <a:extLst>
              <a:ext uri="{FF2B5EF4-FFF2-40B4-BE49-F238E27FC236}">
                <a16:creationId xmlns:a16="http://schemas.microsoft.com/office/drawing/2014/main" id="{8A6E6E53-1E83-0B92-7E83-AF8E97E6EC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7" y="14643"/>
            <a:ext cx="714104" cy="386234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64" name="그룹 63">
            <a:extLst>
              <a:ext uri="{FF2B5EF4-FFF2-40B4-BE49-F238E27FC236}">
                <a16:creationId xmlns:a16="http://schemas.microsoft.com/office/drawing/2014/main" id="{4A249EDC-0A1B-4361-AA9C-DE192DB5F6EF}"/>
              </a:ext>
            </a:extLst>
          </p:cNvPr>
          <p:cNvGrpSpPr/>
          <p:nvPr/>
        </p:nvGrpSpPr>
        <p:grpSpPr>
          <a:xfrm>
            <a:off x="-3642688" y="1976363"/>
            <a:ext cx="2986285" cy="684160"/>
            <a:chOff x="1456984" y="3642215"/>
            <a:chExt cx="11508364" cy="601008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206452F-57D3-C4D9-4A3A-0C7B6BB97FDF}"/>
                </a:ext>
              </a:extLst>
            </p:cNvPr>
            <p:cNvSpPr txBox="1"/>
            <p:nvPr/>
          </p:nvSpPr>
          <p:spPr>
            <a:xfrm>
              <a:off x="1456984" y="3648411"/>
              <a:ext cx="11508364" cy="594812"/>
            </a:xfrm>
            <a:prstGeom prst="rect">
              <a:avLst/>
            </a:prstGeom>
            <a:noFill/>
          </p:spPr>
          <p:txBody>
            <a:bodyPr wrap="square" tIns="0" rIns="0" bIns="0" rtlCol="0" anchor="ctr">
              <a:spAutoFit/>
            </a:bodyPr>
            <a:lstStyle/>
            <a:p>
              <a:pPr algn="ctr"/>
              <a:r>
                <a:rPr lang="en-US" altLang="ko-KR" sz="4400" dirty="0">
                  <a:ln w="168275">
                    <a:solidFill>
                      <a:srgbClr val="302017"/>
                    </a:solidFill>
                  </a:ln>
                  <a:noFill/>
                  <a:latin typeface="이사만루체 Bold" panose="00000800000000000000" pitchFamily="2" charset="-127"/>
                  <a:ea typeface="이사만루체 Bold" panose="00000800000000000000" pitchFamily="2" charset="-127"/>
                </a:rPr>
                <a:t>OPEN~!</a:t>
              </a:r>
              <a:endParaRPr lang="ko-KR" altLang="en-US" sz="3600" dirty="0">
                <a:ln w="168275">
                  <a:solidFill>
                    <a:srgbClr val="302017"/>
                  </a:solidFill>
                </a:ln>
                <a:noFill/>
                <a:latin typeface="이사만루체 Bold" panose="00000800000000000000" pitchFamily="2" charset="-127"/>
                <a:ea typeface="이사만루체 Bold" panose="00000800000000000000" pitchFamily="2" charset="-127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10A5A534-FA44-7CE7-8D47-708EE25BBCC2}"/>
                </a:ext>
              </a:extLst>
            </p:cNvPr>
            <p:cNvSpPr txBox="1"/>
            <p:nvPr/>
          </p:nvSpPr>
          <p:spPr>
            <a:xfrm>
              <a:off x="1684273" y="3644677"/>
              <a:ext cx="11069165" cy="594812"/>
            </a:xfrm>
            <a:prstGeom prst="rect">
              <a:avLst/>
            </a:prstGeom>
            <a:noFill/>
          </p:spPr>
          <p:txBody>
            <a:bodyPr wrap="square" tIns="0" rIns="0" bIns="0" rtlCol="0" anchor="ctr">
              <a:spAutoFit/>
            </a:bodyPr>
            <a:lstStyle/>
            <a:p>
              <a:pPr algn="ctr"/>
              <a:r>
                <a:rPr lang="en-US" altLang="ko-KR" sz="4400" dirty="0">
                  <a:ln w="79375">
                    <a:solidFill>
                      <a:schemeClr val="bg1"/>
                    </a:solidFill>
                  </a:ln>
                  <a:noFill/>
                  <a:latin typeface="이사만루체 Bold" panose="00000800000000000000" pitchFamily="2" charset="-127"/>
                  <a:ea typeface="이사만루체 Bold" panose="00000800000000000000" pitchFamily="2" charset="-127"/>
                </a:rPr>
                <a:t>OPEN~!</a:t>
              </a:r>
              <a:endParaRPr lang="ko-KR" altLang="en-US" sz="3600" dirty="0">
                <a:ln w="79375">
                  <a:solidFill>
                    <a:schemeClr val="bg1"/>
                  </a:solidFill>
                </a:ln>
                <a:noFill/>
                <a:latin typeface="이사만루체 Bold" panose="00000800000000000000" pitchFamily="2" charset="-127"/>
                <a:ea typeface="이사만루체 Bold" panose="00000800000000000000" pitchFamily="2" charset="-127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18A7BD77-75BA-8B03-D0B9-C6DFAEC58E61}"/>
                </a:ext>
              </a:extLst>
            </p:cNvPr>
            <p:cNvSpPr txBox="1">
              <a:spLocks/>
            </p:cNvSpPr>
            <p:nvPr/>
          </p:nvSpPr>
          <p:spPr>
            <a:xfrm>
              <a:off x="1579035" y="3642215"/>
              <a:ext cx="11286855" cy="594812"/>
            </a:xfrm>
            <a:prstGeom prst="rect">
              <a:avLst/>
            </a:prstGeom>
            <a:noFill/>
          </p:spPr>
          <p:txBody>
            <a:bodyPr wrap="square" tIns="0" rIns="0" bIns="0" rtlCol="0" anchor="ctr">
              <a:spAutoFit/>
            </a:bodyPr>
            <a:lstStyle/>
            <a:p>
              <a:pPr algn="ctr"/>
              <a:r>
                <a:rPr lang="en-US" altLang="ko-KR" sz="4400" dirty="0">
                  <a:solidFill>
                    <a:srgbClr val="FF0000"/>
                  </a:solidFill>
                  <a:latin typeface="이사만루체 Bold" panose="00000800000000000000" pitchFamily="2" charset="-127"/>
                  <a:ea typeface="이사만루체 Bold" panose="00000800000000000000" pitchFamily="2" charset="-127"/>
                </a:rPr>
                <a:t>OPEN~!</a:t>
              </a:r>
              <a:endParaRPr lang="ko-KR" altLang="en-US" sz="3600" dirty="0">
                <a:solidFill>
                  <a:srgbClr val="FF0000"/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endParaRPr>
            </a:p>
          </p:txBody>
        </p:sp>
      </p:grpSp>
      <p:pic>
        <p:nvPicPr>
          <p:cNvPr id="2" name="그림 1">
            <a:extLst>
              <a:ext uri="{FF2B5EF4-FFF2-40B4-BE49-F238E27FC236}">
                <a16:creationId xmlns:a16="http://schemas.microsoft.com/office/drawing/2014/main" id="{B2203442-26E0-A764-684C-C91CCC3C3B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3453" y="3022845"/>
            <a:ext cx="3036071" cy="2292295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5DF1098A-93F2-65CE-8E84-2976625CE00C}"/>
              </a:ext>
            </a:extLst>
          </p:cNvPr>
          <p:cNvSpPr/>
          <p:nvPr/>
        </p:nvSpPr>
        <p:spPr>
          <a:xfrm>
            <a:off x="2744788" y="4286"/>
            <a:ext cx="1617662" cy="394881"/>
          </a:xfrm>
          <a:prstGeom prst="rect">
            <a:avLst/>
          </a:prstGeom>
          <a:solidFill>
            <a:srgbClr val="FAE9F3"/>
          </a:solidFill>
          <a:ln>
            <a:solidFill>
              <a:srgbClr val="FAE9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사각형: 둥근 모서리 65">
            <a:extLst>
              <a:ext uri="{FF2B5EF4-FFF2-40B4-BE49-F238E27FC236}">
                <a16:creationId xmlns:a16="http://schemas.microsoft.com/office/drawing/2014/main" id="{F4F543BE-5056-5C24-630C-B3B18ED96B89}"/>
              </a:ext>
            </a:extLst>
          </p:cNvPr>
          <p:cNvSpPr/>
          <p:nvPr/>
        </p:nvSpPr>
        <p:spPr>
          <a:xfrm>
            <a:off x="1768264" y="322534"/>
            <a:ext cx="3335238" cy="57247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0187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E9B247-EF16-B129-4901-D6737AAC277A}"/>
              </a:ext>
            </a:extLst>
          </p:cNvPr>
          <p:cNvSpPr txBox="1"/>
          <p:nvPr/>
        </p:nvSpPr>
        <p:spPr>
          <a:xfrm>
            <a:off x="1793243" y="340718"/>
            <a:ext cx="33105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000" b="1" dirty="0">
                <a:solidFill>
                  <a:srgbClr val="001871"/>
                </a:solidFill>
                <a:latin typeface="ONE 모바일고딕 Title" panose="00000500000000000000" pitchFamily="2" charset="-127"/>
                <a:ea typeface="ONE 모바일고딕 Title" panose="00000500000000000000" pitchFamily="2" charset="-127"/>
              </a:rPr>
              <a:t>1</a:t>
            </a:r>
            <a:r>
              <a:rPr lang="ko-KR" altLang="en-US" sz="2400" b="1" dirty="0">
                <a:solidFill>
                  <a:srgbClr val="001871"/>
                </a:solidFill>
                <a:latin typeface="ONE 모바일고딕 Title" panose="00000500000000000000" pitchFamily="2" charset="-127"/>
                <a:ea typeface="ONE 모바일고딕 Title" panose="00000500000000000000" pitchFamily="2" charset="-127"/>
              </a:rPr>
              <a:t>월</a:t>
            </a:r>
            <a:r>
              <a:rPr lang="ko-KR" altLang="en-US" sz="3000" b="1" dirty="0">
                <a:solidFill>
                  <a:srgbClr val="001871"/>
                </a:solidFill>
                <a:latin typeface="ONE 모바일고딕 Title" panose="00000500000000000000" pitchFamily="2" charset="-127"/>
                <a:ea typeface="ONE 모바일고딕 Title" panose="00000500000000000000" pitchFamily="2" charset="-127"/>
              </a:rPr>
              <a:t> 핵심포인트</a:t>
            </a:r>
          </a:p>
        </p:txBody>
      </p:sp>
      <p:sp>
        <p:nvSpPr>
          <p:cNvPr id="73" name="타원 72">
            <a:extLst>
              <a:ext uri="{FF2B5EF4-FFF2-40B4-BE49-F238E27FC236}">
                <a16:creationId xmlns:a16="http://schemas.microsoft.com/office/drawing/2014/main" id="{BD9B7274-3D31-AB8D-9C9B-74D89ADE9487}"/>
              </a:ext>
            </a:extLst>
          </p:cNvPr>
          <p:cNvSpPr/>
          <p:nvPr/>
        </p:nvSpPr>
        <p:spPr>
          <a:xfrm>
            <a:off x="1851687" y="570861"/>
            <a:ext cx="67483" cy="56198"/>
          </a:xfrm>
          <a:prstGeom prst="ellipse">
            <a:avLst/>
          </a:prstGeom>
          <a:solidFill>
            <a:srgbClr val="001871"/>
          </a:solidFill>
          <a:ln>
            <a:solidFill>
              <a:srgbClr val="00187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타원 61">
            <a:extLst>
              <a:ext uri="{FF2B5EF4-FFF2-40B4-BE49-F238E27FC236}">
                <a16:creationId xmlns:a16="http://schemas.microsoft.com/office/drawing/2014/main" id="{D76BDE82-D784-D333-5EA6-1D7C472C0600}"/>
              </a:ext>
            </a:extLst>
          </p:cNvPr>
          <p:cNvSpPr/>
          <p:nvPr/>
        </p:nvSpPr>
        <p:spPr>
          <a:xfrm>
            <a:off x="4954693" y="570861"/>
            <a:ext cx="67483" cy="56198"/>
          </a:xfrm>
          <a:prstGeom prst="ellipse">
            <a:avLst/>
          </a:prstGeom>
          <a:solidFill>
            <a:srgbClr val="001871"/>
          </a:solidFill>
          <a:ln>
            <a:solidFill>
              <a:srgbClr val="00187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262022-EB8D-02B5-AFA7-A48C77ABB7FA}"/>
              </a:ext>
            </a:extLst>
          </p:cNvPr>
          <p:cNvSpPr txBox="1"/>
          <p:nvPr/>
        </p:nvSpPr>
        <p:spPr>
          <a:xfrm>
            <a:off x="1876085" y="2173623"/>
            <a:ext cx="3108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latin typeface="ONE 모바일고딕 Title" panose="00000500000000000000" pitchFamily="2" charset="-127"/>
                <a:ea typeface="ONE 모바일고딕 Title" panose="00000500000000000000" pitchFamily="2" charset="-127"/>
              </a:rPr>
              <a:t>  </a:t>
            </a:r>
            <a:r>
              <a:rPr lang="ko-KR" altLang="en-US" sz="2000" b="1" dirty="0" err="1">
                <a:latin typeface="ONE 모바일고딕 Title" panose="00000500000000000000" pitchFamily="2" charset="-127"/>
                <a:ea typeface="ONE 모바일고딕 Title" panose="00000500000000000000" pitchFamily="2" charset="-127"/>
              </a:rPr>
              <a:t>올인원</a:t>
            </a:r>
            <a:r>
              <a:rPr lang="en-US" altLang="ko-KR" sz="2000" b="1" dirty="0">
                <a:latin typeface="ONE 모바일고딕 Title" panose="00000500000000000000" pitchFamily="2" charset="-127"/>
                <a:ea typeface="ONE 모바일고딕 Title" panose="00000500000000000000" pitchFamily="2" charset="-127"/>
              </a:rPr>
              <a:t>3N5</a:t>
            </a:r>
            <a:r>
              <a:rPr lang="ko-KR" altLang="en-US" sz="2000" b="1" dirty="0">
                <a:latin typeface="ONE 모바일고딕 Title" panose="00000500000000000000" pitchFamily="2" charset="-127"/>
                <a:ea typeface="ONE 모바일고딕 Title" panose="00000500000000000000" pitchFamily="2" charset="-127"/>
              </a:rPr>
              <a:t>간편건강보험</a:t>
            </a:r>
            <a:endParaRPr lang="en-US" altLang="ko-KR" sz="2000" b="1" dirty="0">
              <a:latin typeface="ONE 모바일고딕 Title" panose="00000500000000000000" pitchFamily="2" charset="-127"/>
              <a:ea typeface="ONE 모바일고딕 Title" panose="00000500000000000000" pitchFamily="2" charset="-127"/>
            </a:endParaRPr>
          </a:p>
          <a:p>
            <a:pPr algn="ctr"/>
            <a:r>
              <a:rPr lang="en-US" altLang="ko-KR" sz="2000" b="1" dirty="0">
                <a:solidFill>
                  <a:srgbClr val="FF0000"/>
                </a:solidFill>
                <a:latin typeface="ONE 모바일고딕 Title" panose="00000500000000000000" pitchFamily="2" charset="-127"/>
                <a:ea typeface="ONE 모바일고딕 Title" panose="00000500000000000000" pitchFamily="2" charset="-127"/>
              </a:rPr>
              <a:t>1</a:t>
            </a:r>
            <a:r>
              <a:rPr lang="ko-KR" altLang="en-US" sz="1600" b="1" dirty="0">
                <a:solidFill>
                  <a:srgbClr val="FF0000"/>
                </a:solidFill>
                <a:latin typeface="ONE 모바일고딕 Title" panose="00000500000000000000" pitchFamily="2" charset="-127"/>
                <a:ea typeface="ONE 모바일고딕 Title" panose="00000500000000000000" pitchFamily="2" charset="-127"/>
              </a:rPr>
              <a:t>월</a:t>
            </a:r>
            <a:r>
              <a:rPr lang="ko-KR" altLang="en-US" sz="2000" b="1" dirty="0">
                <a:solidFill>
                  <a:srgbClr val="FF0000"/>
                </a:solidFill>
                <a:latin typeface="ONE 모바일고딕 Title" panose="00000500000000000000" pitchFamily="2" charset="-127"/>
                <a:ea typeface="ONE 모바일고딕 Title" panose="00000500000000000000" pitchFamily="2" charset="-127"/>
              </a:rPr>
              <a:t> </a:t>
            </a:r>
            <a:r>
              <a:rPr lang="en-US" altLang="ko-KR" sz="2000" b="1" dirty="0">
                <a:solidFill>
                  <a:srgbClr val="FF0000"/>
                </a:solidFill>
                <a:latin typeface="ONE 모바일고딕 Title" panose="00000500000000000000" pitchFamily="2" charset="-127"/>
                <a:ea typeface="ONE 모바일고딕 Title" panose="00000500000000000000" pitchFamily="2" charset="-127"/>
              </a:rPr>
              <a:t>2</a:t>
            </a:r>
            <a:r>
              <a:rPr lang="ko-KR" altLang="en-US" sz="1600" b="1" dirty="0">
                <a:solidFill>
                  <a:srgbClr val="FF0000"/>
                </a:solidFill>
                <a:latin typeface="ONE 모바일고딕 Title" panose="00000500000000000000" pitchFamily="2" charset="-127"/>
                <a:ea typeface="ONE 모바일고딕 Title" panose="00000500000000000000" pitchFamily="2" charset="-127"/>
              </a:rPr>
              <a:t>일</a:t>
            </a:r>
            <a:r>
              <a:rPr lang="ko-KR" altLang="en-US" sz="2000" b="1" dirty="0">
                <a:solidFill>
                  <a:srgbClr val="FF0000"/>
                </a:solidFill>
                <a:latin typeface="ONE 모바일고딕 Title" panose="00000500000000000000" pitchFamily="2" charset="-127"/>
                <a:ea typeface="ONE 모바일고딕 Title" panose="00000500000000000000" pitchFamily="2" charset="-127"/>
              </a:rPr>
              <a:t> </a:t>
            </a:r>
            <a:r>
              <a:rPr lang="en-US" altLang="ko-KR" sz="2000" b="1" dirty="0">
                <a:solidFill>
                  <a:srgbClr val="FF0000"/>
                </a:solidFill>
                <a:latin typeface="ONE 모바일고딕 Title" panose="00000500000000000000" pitchFamily="2" charset="-127"/>
                <a:ea typeface="ONE 모바일고딕 Title" panose="00000500000000000000" pitchFamily="2" charset="-127"/>
              </a:rPr>
              <a:t>OPEN~! </a:t>
            </a:r>
            <a:endParaRPr lang="ko-KR" altLang="en-US" sz="2000" b="1" dirty="0">
              <a:solidFill>
                <a:srgbClr val="FF0000"/>
              </a:solidFill>
              <a:latin typeface="ONE 모바일고딕 Title" panose="00000500000000000000" pitchFamily="2" charset="-127"/>
              <a:ea typeface="ONE 모바일고딕 Title" panose="00000500000000000000" pitchFamily="2" charset="-127"/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3AD5970F-39B3-5438-1802-1B6708BEE659}"/>
              </a:ext>
            </a:extLst>
          </p:cNvPr>
          <p:cNvSpPr/>
          <p:nvPr/>
        </p:nvSpPr>
        <p:spPr>
          <a:xfrm>
            <a:off x="519776" y="3153601"/>
            <a:ext cx="5834873" cy="382396"/>
          </a:xfrm>
          <a:prstGeom prst="roundRect">
            <a:avLst>
              <a:gd name="adj" fmla="val 50000"/>
            </a:avLst>
          </a:prstGeom>
          <a:solidFill>
            <a:srgbClr val="00187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20" name="표 119">
            <a:extLst>
              <a:ext uri="{FF2B5EF4-FFF2-40B4-BE49-F238E27FC236}">
                <a16:creationId xmlns:a16="http://schemas.microsoft.com/office/drawing/2014/main" id="{E9B92AF3-CA37-D298-EE8E-E7B0E75DF8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236556"/>
              </p:ext>
            </p:extLst>
          </p:nvPr>
        </p:nvGraphicFramePr>
        <p:xfrm>
          <a:off x="-2880392" y="3176545"/>
          <a:ext cx="2717755" cy="1519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755">
                  <a:extLst>
                    <a:ext uri="{9D8B030D-6E8A-4147-A177-3AD203B41FA5}">
                      <a16:colId xmlns:a16="http://schemas.microsoft.com/office/drawing/2014/main" val="1036940415"/>
                    </a:ext>
                  </a:extLst>
                </a:gridCol>
              </a:tblGrid>
              <a:tr h="302194"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altLang="ko-K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(1</a:t>
                      </a:r>
                      <a:r>
                        <a:rPr kumimoji="0" lang="ko-KR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종</a:t>
                      </a:r>
                      <a:r>
                        <a:rPr kumimoji="0" lang="en-US" altLang="ko-K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,</a:t>
                      </a:r>
                      <a:r>
                        <a:rPr kumimoji="0" lang="ko-KR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 </a:t>
                      </a:r>
                      <a:r>
                        <a:rPr kumimoji="0" lang="en-US" altLang="ko-K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315 </a:t>
                      </a:r>
                      <a:r>
                        <a:rPr kumimoji="0" lang="ko-KR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간편고지형</a:t>
                      </a:r>
                      <a:r>
                        <a:rPr kumimoji="0" lang="en-US" altLang="ko-K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2338019"/>
                  </a:ext>
                </a:extLst>
              </a:tr>
              <a:tr h="302194"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altLang="ko-K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(2</a:t>
                      </a:r>
                      <a:r>
                        <a:rPr kumimoji="0" lang="ko-KR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종</a:t>
                      </a:r>
                      <a:r>
                        <a:rPr kumimoji="0" lang="en-US" altLang="ko-K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,</a:t>
                      </a:r>
                      <a:r>
                        <a:rPr kumimoji="0" lang="ko-KR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 </a:t>
                      </a:r>
                      <a:r>
                        <a:rPr kumimoji="0" lang="en-US" altLang="ko-K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325 </a:t>
                      </a:r>
                      <a:r>
                        <a:rPr kumimoji="0" lang="ko-KR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간편고지형</a:t>
                      </a:r>
                      <a:r>
                        <a:rPr kumimoji="0" lang="en-US" altLang="ko-K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741853"/>
                  </a:ext>
                </a:extLst>
              </a:tr>
              <a:tr h="302194"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altLang="ko-K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(3</a:t>
                      </a:r>
                      <a:r>
                        <a:rPr kumimoji="0" lang="ko-KR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종</a:t>
                      </a:r>
                      <a:r>
                        <a:rPr kumimoji="0" lang="en-US" altLang="ko-K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,</a:t>
                      </a:r>
                      <a:r>
                        <a:rPr kumimoji="0" lang="ko-KR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 </a:t>
                      </a:r>
                      <a:r>
                        <a:rPr kumimoji="0" lang="en-US" altLang="ko-K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355 </a:t>
                      </a:r>
                      <a:r>
                        <a:rPr kumimoji="0" lang="ko-KR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간편고지형</a:t>
                      </a:r>
                      <a:r>
                        <a:rPr kumimoji="0" lang="en-US" altLang="ko-K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8593506"/>
                  </a:ext>
                </a:extLst>
              </a:tr>
              <a:tr h="302194"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altLang="ko-K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(4</a:t>
                      </a:r>
                      <a:r>
                        <a:rPr kumimoji="0" lang="ko-KR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종</a:t>
                      </a:r>
                      <a:r>
                        <a:rPr kumimoji="0" lang="en-US" altLang="ko-K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, </a:t>
                      </a:r>
                      <a:r>
                        <a:rPr kumimoji="0" lang="ko-KR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일반심사형</a:t>
                      </a:r>
                      <a:r>
                        <a:rPr kumimoji="0" lang="en-US" altLang="ko-K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)</a:t>
                      </a:r>
                      <a:endParaRPr kumimoji="0" lang="ko-KR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9444048"/>
                  </a:ext>
                </a:extLst>
              </a:tr>
            </a:tbl>
          </a:graphicData>
        </a:graphic>
      </p:graphicFrame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156F07F0-2FCB-15C5-2962-9C4F25E038ED}"/>
              </a:ext>
            </a:extLst>
          </p:cNvPr>
          <p:cNvSpPr/>
          <p:nvPr/>
        </p:nvSpPr>
        <p:spPr>
          <a:xfrm>
            <a:off x="7358482" y="1389063"/>
            <a:ext cx="6052480" cy="2185228"/>
          </a:xfrm>
          <a:prstGeom prst="roundRect">
            <a:avLst>
              <a:gd name="adj" fmla="val 21532"/>
            </a:avLst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77CFBCA6-EEDC-1FFD-BA5E-13A5D38BBF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111684"/>
              </p:ext>
            </p:extLst>
          </p:nvPr>
        </p:nvGraphicFramePr>
        <p:xfrm>
          <a:off x="7369683" y="1675486"/>
          <a:ext cx="2934913" cy="14151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4913">
                  <a:extLst>
                    <a:ext uri="{9D8B030D-6E8A-4147-A177-3AD203B41FA5}">
                      <a16:colId xmlns:a16="http://schemas.microsoft.com/office/drawing/2014/main" val="1036940415"/>
                    </a:ext>
                  </a:extLst>
                </a:gridCol>
              </a:tblGrid>
              <a:tr h="1415157"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ko-KR" altLang="en-US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간편예외질환</a:t>
                      </a:r>
                      <a:r>
                        <a:rPr kumimoji="0" lang="ko-KR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 운영</a:t>
                      </a:r>
                      <a:endParaRPr kumimoji="0" lang="en-US" altLang="ko-K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  <a:cs typeface="+mn-cs"/>
                      </a:endParaRP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11</a:t>
                      </a:r>
                      <a:r>
                        <a:rPr kumimoji="0" lang="ko-KR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개 계통의 총 </a:t>
                      </a:r>
                      <a:r>
                        <a:rPr kumimoji="0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103</a:t>
                      </a:r>
                      <a:r>
                        <a:rPr kumimoji="0" lang="ko-KR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개 운영</a:t>
                      </a:r>
                      <a:endParaRPr kumimoji="0" lang="en-US" altLang="ko-K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  <a:cs typeface="+mn-cs"/>
                      </a:endParaRP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ko-KR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치료종결 </a:t>
                      </a:r>
                      <a:r>
                        <a:rPr kumimoji="0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1</a:t>
                      </a:r>
                      <a:r>
                        <a:rPr kumimoji="0" lang="ko-KR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개월 </a:t>
                      </a:r>
                      <a:r>
                        <a:rPr kumimoji="0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or</a:t>
                      </a:r>
                      <a:r>
                        <a:rPr kumimoji="0" lang="ko-KR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 </a:t>
                      </a:r>
                      <a:r>
                        <a:rPr kumimoji="0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3</a:t>
                      </a:r>
                      <a:r>
                        <a:rPr kumimoji="0" lang="ko-KR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개월 </a:t>
                      </a:r>
                      <a:r>
                        <a:rPr kumimoji="0" lang="ko-KR" altLang="en-US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경과시</a:t>
                      </a:r>
                      <a:endParaRPr kumimoji="0" lang="en-US" altLang="ko-K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  <a:cs typeface="+mn-cs"/>
                      </a:endParaRP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ko-KR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치료종결 </a:t>
                      </a:r>
                      <a:r>
                        <a:rPr kumimoji="0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7</a:t>
                      </a:r>
                      <a:r>
                        <a:rPr kumimoji="0" lang="ko-KR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일 </a:t>
                      </a:r>
                      <a:r>
                        <a:rPr kumimoji="0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or 10</a:t>
                      </a:r>
                      <a:r>
                        <a:rPr kumimoji="0" lang="ko-KR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일 이내 </a:t>
                      </a:r>
                      <a:r>
                        <a:rPr kumimoji="0" lang="ko-KR" altLang="en-US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입원시</a:t>
                      </a:r>
                      <a:endParaRPr kumimoji="0" lang="en-US" altLang="ko-K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2338019"/>
                  </a:ext>
                </a:extLst>
              </a:tr>
            </a:tbl>
          </a:graphicData>
        </a:graphic>
      </p:graphicFrame>
      <p:pic>
        <p:nvPicPr>
          <p:cNvPr id="86" name="그림 85" descr="화면 캡처">
            <a:extLst>
              <a:ext uri="{FF2B5EF4-FFF2-40B4-BE49-F238E27FC236}">
                <a16:creationId xmlns:a16="http://schemas.microsoft.com/office/drawing/2014/main" id="{14BAA9B3-EB54-F478-C4F0-767768BABD7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577" y="6594629"/>
            <a:ext cx="3033753" cy="2292690"/>
          </a:xfrm>
          <a:prstGeom prst="rect">
            <a:avLst/>
          </a:prstGeom>
        </p:spPr>
      </p:pic>
      <p:sp>
        <p:nvSpPr>
          <p:cNvPr id="87" name="직사각형 86">
            <a:extLst>
              <a:ext uri="{FF2B5EF4-FFF2-40B4-BE49-F238E27FC236}">
                <a16:creationId xmlns:a16="http://schemas.microsoft.com/office/drawing/2014/main" id="{B5E1CC43-9C8E-DBBE-F27B-86D76B39C150}"/>
              </a:ext>
            </a:extLst>
          </p:cNvPr>
          <p:cNvSpPr/>
          <p:nvPr/>
        </p:nvSpPr>
        <p:spPr>
          <a:xfrm>
            <a:off x="6233036" y="8037127"/>
            <a:ext cx="303389" cy="975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직사각형 87">
            <a:extLst>
              <a:ext uri="{FF2B5EF4-FFF2-40B4-BE49-F238E27FC236}">
                <a16:creationId xmlns:a16="http://schemas.microsoft.com/office/drawing/2014/main" id="{43FA210A-3032-380B-8780-E6E1D1CD824F}"/>
              </a:ext>
            </a:extLst>
          </p:cNvPr>
          <p:cNvSpPr/>
          <p:nvPr/>
        </p:nvSpPr>
        <p:spPr>
          <a:xfrm>
            <a:off x="4900602" y="7214604"/>
            <a:ext cx="1726928" cy="3596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직사각형 88">
            <a:extLst>
              <a:ext uri="{FF2B5EF4-FFF2-40B4-BE49-F238E27FC236}">
                <a16:creationId xmlns:a16="http://schemas.microsoft.com/office/drawing/2014/main" id="{4CBFFB24-C4E3-8AEA-1021-198865E1B797}"/>
              </a:ext>
            </a:extLst>
          </p:cNvPr>
          <p:cNvSpPr/>
          <p:nvPr/>
        </p:nvSpPr>
        <p:spPr>
          <a:xfrm>
            <a:off x="3713675" y="8038631"/>
            <a:ext cx="2240757" cy="960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직사각형 89">
            <a:extLst>
              <a:ext uri="{FF2B5EF4-FFF2-40B4-BE49-F238E27FC236}">
                <a16:creationId xmlns:a16="http://schemas.microsoft.com/office/drawing/2014/main" id="{3E02CE15-C6F5-3CBB-D02C-D553AFA30530}"/>
              </a:ext>
            </a:extLst>
          </p:cNvPr>
          <p:cNvSpPr/>
          <p:nvPr/>
        </p:nvSpPr>
        <p:spPr>
          <a:xfrm>
            <a:off x="4456624" y="6781342"/>
            <a:ext cx="116485" cy="92951"/>
          </a:xfrm>
          <a:prstGeom prst="rect">
            <a:avLst/>
          </a:prstGeom>
          <a:solidFill>
            <a:srgbClr val="F2FA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600" dirty="0">
              <a:solidFill>
                <a:schemeClr val="tx1"/>
              </a:solidFill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EDE72C7-AAF9-309D-1128-A12C64A02932}"/>
              </a:ext>
            </a:extLst>
          </p:cNvPr>
          <p:cNvSpPr txBox="1"/>
          <p:nvPr/>
        </p:nvSpPr>
        <p:spPr>
          <a:xfrm>
            <a:off x="4332745" y="6738172"/>
            <a:ext cx="33662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00" dirty="0">
                <a:latin typeface="+mn-ea"/>
              </a:rPr>
              <a:t>**</a:t>
            </a:r>
            <a:endParaRPr lang="ko-KR" altLang="en-US" sz="700" dirty="0">
              <a:latin typeface="+mn-ea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8FB34C7-2E69-3E76-CDA5-068FA9E66FD4}"/>
              </a:ext>
            </a:extLst>
          </p:cNvPr>
          <p:cNvSpPr txBox="1"/>
          <p:nvPr/>
        </p:nvSpPr>
        <p:spPr>
          <a:xfrm>
            <a:off x="6194876" y="6800028"/>
            <a:ext cx="229627" cy="45719"/>
          </a:xfrm>
          <a:prstGeom prst="rect">
            <a:avLst/>
          </a:prstGeom>
          <a:solidFill>
            <a:srgbClr val="F2FAFE"/>
          </a:solidFill>
        </p:spPr>
        <p:txBody>
          <a:bodyPr wrap="square" rtlCol="0">
            <a:spAutoFit/>
          </a:bodyPr>
          <a:lstStyle/>
          <a:p>
            <a:pPr algn="ctr"/>
            <a:endParaRPr lang="ko-KR" altLang="en-US" sz="100" dirty="0">
              <a:latin typeface="+mn-ea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B754C51-46CF-3E89-EE4C-16966605BC6A}"/>
              </a:ext>
            </a:extLst>
          </p:cNvPr>
          <p:cNvSpPr txBox="1"/>
          <p:nvPr/>
        </p:nvSpPr>
        <p:spPr>
          <a:xfrm>
            <a:off x="6065488" y="6736077"/>
            <a:ext cx="33662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00" dirty="0">
                <a:latin typeface="+mn-ea"/>
              </a:rPr>
              <a:t>**</a:t>
            </a:r>
            <a:endParaRPr lang="ko-KR" altLang="en-US" sz="700" dirty="0">
              <a:latin typeface="+mn-ea"/>
            </a:endParaRPr>
          </a:p>
        </p:txBody>
      </p:sp>
      <p:sp>
        <p:nvSpPr>
          <p:cNvPr id="94" name="직사각형 93">
            <a:extLst>
              <a:ext uri="{FF2B5EF4-FFF2-40B4-BE49-F238E27FC236}">
                <a16:creationId xmlns:a16="http://schemas.microsoft.com/office/drawing/2014/main" id="{D0F0597A-6A04-9F2D-2CAA-CD100A1DEE51}"/>
              </a:ext>
            </a:extLst>
          </p:cNvPr>
          <p:cNvSpPr/>
          <p:nvPr/>
        </p:nvSpPr>
        <p:spPr>
          <a:xfrm>
            <a:off x="5906294" y="6797647"/>
            <a:ext cx="156604" cy="45719"/>
          </a:xfrm>
          <a:prstGeom prst="rect">
            <a:avLst/>
          </a:prstGeom>
          <a:solidFill>
            <a:srgbClr val="F2FA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0D0C0B6-B005-964F-C2C0-252E03BFC9E1}"/>
              </a:ext>
            </a:extLst>
          </p:cNvPr>
          <p:cNvSpPr txBox="1"/>
          <p:nvPr/>
        </p:nvSpPr>
        <p:spPr>
          <a:xfrm>
            <a:off x="5815714" y="6736077"/>
            <a:ext cx="33662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00" dirty="0">
                <a:latin typeface="+mn-ea"/>
              </a:rPr>
              <a:t>****</a:t>
            </a:r>
            <a:endParaRPr lang="ko-KR" altLang="en-US" sz="700" dirty="0">
              <a:latin typeface="+mn-ea"/>
            </a:endParaRPr>
          </a:p>
        </p:txBody>
      </p:sp>
      <p:pic>
        <p:nvPicPr>
          <p:cNvPr id="107" name="그림 106">
            <a:extLst>
              <a:ext uri="{FF2B5EF4-FFF2-40B4-BE49-F238E27FC236}">
                <a16:creationId xmlns:a16="http://schemas.microsoft.com/office/drawing/2014/main" id="{9F6C07AB-6550-79B7-6EA2-D4FDB852FF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23735" y="7703174"/>
            <a:ext cx="121989" cy="163766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72478E29-2F6F-B8D2-1F5A-5C30DAE27047}"/>
              </a:ext>
            </a:extLst>
          </p:cNvPr>
          <p:cNvSpPr/>
          <p:nvPr/>
        </p:nvSpPr>
        <p:spPr>
          <a:xfrm>
            <a:off x="3780750" y="5754956"/>
            <a:ext cx="2737834" cy="66965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FF1042BF-91B0-0B9E-0A0A-A5E62FA9F711}"/>
              </a:ext>
            </a:extLst>
          </p:cNvPr>
          <p:cNvSpPr txBox="1"/>
          <p:nvPr/>
        </p:nvSpPr>
        <p:spPr>
          <a:xfrm>
            <a:off x="4252435" y="5785962"/>
            <a:ext cx="1838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a견고딕" panose="02020600000000000000" pitchFamily="18" charset="-127"/>
                <a:ea typeface="a견고딕" panose="02020600000000000000" pitchFamily="18" charset="-127"/>
              </a:rPr>
              <a:t>  상품설계 </a:t>
            </a:r>
            <a:r>
              <a:rPr lang="en-US" altLang="ko-KR" sz="1600" b="1" dirty="0">
                <a:latin typeface="a견고딕" panose="02020600000000000000" pitchFamily="18" charset="-127"/>
                <a:ea typeface="a견고딕" panose="02020600000000000000" pitchFamily="18" charset="-127"/>
              </a:rPr>
              <a:t>AI</a:t>
            </a:r>
            <a:r>
              <a:rPr lang="ko-KR" altLang="en-US" sz="1600" b="1" dirty="0">
                <a:latin typeface="a견고딕" panose="02020600000000000000" pitchFamily="18" charset="-127"/>
                <a:ea typeface="a견고딕" panose="02020600000000000000" pitchFamily="18" charset="-127"/>
              </a:rPr>
              <a:t>비서</a:t>
            </a:r>
            <a:endParaRPr lang="en-US" altLang="ko-KR" sz="1600" b="1" dirty="0">
              <a:latin typeface="a견고딕" panose="02020600000000000000" pitchFamily="18" charset="-127"/>
              <a:ea typeface="a견고딕" panose="02020600000000000000" pitchFamily="18" charset="-127"/>
            </a:endParaRPr>
          </a:p>
          <a:p>
            <a:pPr algn="ctr"/>
            <a:r>
              <a:rPr lang="ko-KR" altLang="en-US" sz="1600" b="1" dirty="0">
                <a:solidFill>
                  <a:srgbClr val="FF0000"/>
                </a:solidFill>
                <a:latin typeface="a견고딕" panose="02020600000000000000" pitchFamily="18" charset="-127"/>
                <a:ea typeface="a견고딕" panose="02020600000000000000" pitchFamily="18" charset="-127"/>
              </a:rPr>
              <a:t>탑재</a:t>
            </a:r>
            <a:r>
              <a:rPr lang="en-US" altLang="ko-KR" sz="1600" b="1" dirty="0">
                <a:solidFill>
                  <a:srgbClr val="FF0000"/>
                </a:solidFill>
                <a:latin typeface="a견고딕" panose="02020600000000000000" pitchFamily="18" charset="-127"/>
                <a:ea typeface="a견고딕" panose="02020600000000000000" pitchFamily="18" charset="-127"/>
              </a:rPr>
              <a:t>~!</a:t>
            </a:r>
            <a:endParaRPr lang="ko-KR" altLang="en-US" sz="1600" b="1" dirty="0">
              <a:solidFill>
                <a:srgbClr val="FF0000"/>
              </a:solidFill>
              <a:latin typeface="a견고딕" panose="02020600000000000000" pitchFamily="18" charset="-127"/>
              <a:ea typeface="a견고딕" panose="02020600000000000000" pitchFamily="18" charset="-127"/>
            </a:endParaRPr>
          </a:p>
        </p:txBody>
      </p:sp>
      <p:pic>
        <p:nvPicPr>
          <p:cNvPr id="77" name="그림 76">
            <a:extLst>
              <a:ext uri="{FF2B5EF4-FFF2-40B4-BE49-F238E27FC236}">
                <a16:creationId xmlns:a16="http://schemas.microsoft.com/office/drawing/2014/main" id="{3F685C63-29BB-10DD-FB1F-A76A1DEE1A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0649" y="5636808"/>
            <a:ext cx="1605836" cy="530714"/>
          </a:xfrm>
          <a:prstGeom prst="rect">
            <a:avLst/>
          </a:prstGeom>
        </p:spPr>
      </p:pic>
      <p:graphicFrame>
        <p:nvGraphicFramePr>
          <p:cNvPr id="14" name="표 13">
            <a:extLst>
              <a:ext uri="{FF2B5EF4-FFF2-40B4-BE49-F238E27FC236}">
                <a16:creationId xmlns:a16="http://schemas.microsoft.com/office/drawing/2014/main" id="{1CEFCCBC-FAF2-0704-F34A-AAC4EE5D9A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513053"/>
              </p:ext>
            </p:extLst>
          </p:nvPr>
        </p:nvGraphicFramePr>
        <p:xfrm>
          <a:off x="-3664918" y="4799125"/>
          <a:ext cx="3664918" cy="1519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4918">
                  <a:extLst>
                    <a:ext uri="{9D8B030D-6E8A-4147-A177-3AD203B41FA5}">
                      <a16:colId xmlns:a16="http://schemas.microsoft.com/office/drawing/2014/main" val="1036940415"/>
                    </a:ext>
                  </a:extLst>
                </a:gridCol>
              </a:tblGrid>
              <a:tr h="302194"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ko-KR" altLang="en-US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간편예외질환</a:t>
                      </a:r>
                      <a:r>
                        <a:rPr kumimoji="0" lang="ko-KR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 운영</a:t>
                      </a:r>
                      <a:endParaRPr kumimoji="0" lang="en-US" altLang="ko-K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2338019"/>
                  </a:ext>
                </a:extLst>
              </a:tr>
              <a:tr h="302194"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altLang="ko-K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11</a:t>
                      </a:r>
                      <a:r>
                        <a:rPr kumimoji="0" lang="ko-KR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개 계통의 총 </a:t>
                      </a:r>
                      <a:r>
                        <a:rPr kumimoji="0" lang="en-US" altLang="ko-K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103</a:t>
                      </a:r>
                      <a:r>
                        <a:rPr kumimoji="0" lang="ko-KR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개 운영</a:t>
                      </a:r>
                      <a:endParaRPr kumimoji="0" lang="en-US" altLang="ko-K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741853"/>
                  </a:ext>
                </a:extLst>
              </a:tr>
              <a:tr h="302194"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ko-KR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치료종결 </a:t>
                      </a:r>
                      <a:r>
                        <a:rPr kumimoji="0" lang="en-US" altLang="ko-K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1</a:t>
                      </a:r>
                      <a:r>
                        <a:rPr kumimoji="0" lang="ko-KR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개월 </a:t>
                      </a:r>
                      <a:r>
                        <a:rPr kumimoji="0" lang="en-US" altLang="ko-K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or</a:t>
                      </a:r>
                      <a:r>
                        <a:rPr kumimoji="0" lang="ko-KR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 </a:t>
                      </a:r>
                      <a:r>
                        <a:rPr kumimoji="0" lang="en-US" altLang="ko-K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3</a:t>
                      </a:r>
                      <a:r>
                        <a:rPr kumimoji="0" lang="ko-KR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개월 </a:t>
                      </a:r>
                      <a:r>
                        <a:rPr kumimoji="0" lang="ko-KR" altLang="en-US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경과시</a:t>
                      </a:r>
                      <a:endParaRPr kumimoji="0" lang="en-US" altLang="ko-K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8593506"/>
                  </a:ext>
                </a:extLst>
              </a:tr>
              <a:tr h="302194"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ko-KR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치료종결 </a:t>
                      </a:r>
                      <a:r>
                        <a:rPr kumimoji="0" lang="en-US" altLang="ko-K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7</a:t>
                      </a:r>
                      <a:r>
                        <a:rPr kumimoji="0" lang="ko-KR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일 </a:t>
                      </a:r>
                      <a:r>
                        <a:rPr kumimoji="0" lang="en-US" altLang="ko-K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or 10</a:t>
                      </a:r>
                      <a:r>
                        <a:rPr kumimoji="0" lang="ko-KR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일 이내 </a:t>
                      </a:r>
                      <a:r>
                        <a:rPr kumimoji="0" lang="ko-KR" altLang="en-US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입원시</a:t>
                      </a:r>
                      <a:endParaRPr kumimoji="0" lang="en-US" altLang="ko-K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9444048"/>
                  </a:ext>
                </a:extLst>
              </a:tr>
            </a:tbl>
          </a:graphicData>
        </a:graphic>
      </p:graphicFrame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EAF38268-08A8-6970-55D7-19C06427E8C5}"/>
              </a:ext>
            </a:extLst>
          </p:cNvPr>
          <p:cNvSpPr/>
          <p:nvPr/>
        </p:nvSpPr>
        <p:spPr>
          <a:xfrm>
            <a:off x="519776" y="3649513"/>
            <a:ext cx="5834873" cy="382396"/>
          </a:xfrm>
          <a:prstGeom prst="roundRect">
            <a:avLst>
              <a:gd name="adj" fmla="val 50000"/>
            </a:avLst>
          </a:prstGeom>
          <a:solidFill>
            <a:srgbClr val="00187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B118F12C-46DB-2A07-7666-4BF21A16ED41}"/>
              </a:ext>
            </a:extLst>
          </p:cNvPr>
          <p:cNvSpPr/>
          <p:nvPr/>
        </p:nvSpPr>
        <p:spPr>
          <a:xfrm>
            <a:off x="519776" y="4195106"/>
            <a:ext cx="5834873" cy="382396"/>
          </a:xfrm>
          <a:prstGeom prst="roundRect">
            <a:avLst>
              <a:gd name="adj" fmla="val 50000"/>
            </a:avLst>
          </a:prstGeom>
          <a:solidFill>
            <a:srgbClr val="00187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E0E68011-A817-1280-7640-61F31B6EDB9F}"/>
              </a:ext>
            </a:extLst>
          </p:cNvPr>
          <p:cNvSpPr/>
          <p:nvPr/>
        </p:nvSpPr>
        <p:spPr>
          <a:xfrm>
            <a:off x="519776" y="4690398"/>
            <a:ext cx="5834873" cy="382396"/>
          </a:xfrm>
          <a:prstGeom prst="roundRect">
            <a:avLst>
              <a:gd name="adj" fmla="val 50000"/>
            </a:avLst>
          </a:prstGeom>
          <a:solidFill>
            <a:srgbClr val="00187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20" name="표 19">
            <a:extLst>
              <a:ext uri="{FF2B5EF4-FFF2-40B4-BE49-F238E27FC236}">
                <a16:creationId xmlns:a16="http://schemas.microsoft.com/office/drawing/2014/main" id="{EC6439B4-42E6-82AD-BD3A-2DE7645820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82785"/>
              </p:ext>
            </p:extLst>
          </p:nvPr>
        </p:nvGraphicFramePr>
        <p:xfrm>
          <a:off x="-6812129" y="2118469"/>
          <a:ext cx="3664918" cy="1519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4918">
                  <a:extLst>
                    <a:ext uri="{9D8B030D-6E8A-4147-A177-3AD203B41FA5}">
                      <a16:colId xmlns:a16="http://schemas.microsoft.com/office/drawing/2014/main" val="1036940415"/>
                    </a:ext>
                  </a:extLst>
                </a:gridCol>
              </a:tblGrid>
              <a:tr h="302194"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kumimoji="0" lang="en-US" altLang="ko-K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2338019"/>
                  </a:ext>
                </a:extLst>
              </a:tr>
              <a:tr h="302194"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altLang="ko-K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11</a:t>
                      </a:r>
                      <a:r>
                        <a:rPr kumimoji="0" lang="ko-KR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개 계통의 총 </a:t>
                      </a:r>
                      <a:r>
                        <a:rPr kumimoji="0" lang="en-US" altLang="ko-K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103</a:t>
                      </a:r>
                      <a:r>
                        <a:rPr kumimoji="0" lang="ko-KR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개 </a:t>
                      </a:r>
                      <a:r>
                        <a:rPr kumimoji="0" lang="ko-KR" altLang="en-US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간편예외질환</a:t>
                      </a:r>
                      <a:r>
                        <a:rPr kumimoji="0" lang="ko-KR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 운영</a:t>
                      </a:r>
                      <a:endParaRPr kumimoji="0" lang="en-US" altLang="ko-K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741853"/>
                  </a:ext>
                </a:extLst>
              </a:tr>
              <a:tr h="302194"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ko-KR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치료종결 </a:t>
                      </a:r>
                      <a:r>
                        <a:rPr kumimoji="0" lang="en-US" altLang="ko-K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1</a:t>
                      </a:r>
                      <a:r>
                        <a:rPr kumimoji="0" lang="ko-KR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개월 </a:t>
                      </a:r>
                      <a:r>
                        <a:rPr kumimoji="0" lang="en-US" altLang="ko-K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or</a:t>
                      </a:r>
                      <a:r>
                        <a:rPr kumimoji="0" lang="ko-KR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 </a:t>
                      </a:r>
                      <a:r>
                        <a:rPr kumimoji="0" lang="en-US" altLang="ko-K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3</a:t>
                      </a:r>
                      <a:r>
                        <a:rPr kumimoji="0" lang="ko-KR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개월 </a:t>
                      </a:r>
                      <a:r>
                        <a:rPr kumimoji="0" lang="ko-KR" altLang="en-US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경과시</a:t>
                      </a:r>
                      <a:endParaRPr kumimoji="0" lang="en-US" altLang="ko-K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8593506"/>
                  </a:ext>
                </a:extLst>
              </a:tr>
              <a:tr h="302194"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ko-KR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치료종결 </a:t>
                      </a:r>
                      <a:r>
                        <a:rPr kumimoji="0" lang="en-US" altLang="ko-K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7</a:t>
                      </a:r>
                      <a:r>
                        <a:rPr kumimoji="0" lang="ko-KR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일 </a:t>
                      </a:r>
                      <a:r>
                        <a:rPr kumimoji="0" lang="en-US" altLang="ko-K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or 10</a:t>
                      </a:r>
                      <a:r>
                        <a:rPr kumimoji="0" lang="ko-KR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일 이내 </a:t>
                      </a:r>
                      <a:r>
                        <a:rPr kumimoji="0" lang="ko-KR" altLang="en-US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입원시</a:t>
                      </a:r>
                      <a:endParaRPr kumimoji="0" lang="en-US" altLang="ko-K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9444048"/>
                  </a:ext>
                </a:extLst>
              </a:tr>
            </a:tbl>
          </a:graphicData>
        </a:graphic>
      </p:graphicFrame>
      <p:graphicFrame>
        <p:nvGraphicFramePr>
          <p:cNvPr id="21" name="표 20">
            <a:extLst>
              <a:ext uri="{FF2B5EF4-FFF2-40B4-BE49-F238E27FC236}">
                <a16:creationId xmlns:a16="http://schemas.microsoft.com/office/drawing/2014/main" id="{B0935132-B0FB-DFF7-615D-A4EA88A1BB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108836"/>
              </p:ext>
            </p:extLst>
          </p:nvPr>
        </p:nvGraphicFramePr>
        <p:xfrm>
          <a:off x="1592606" y="3125247"/>
          <a:ext cx="3664918" cy="379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4918">
                  <a:extLst>
                    <a:ext uri="{9D8B030D-6E8A-4147-A177-3AD203B41FA5}">
                      <a16:colId xmlns:a16="http://schemas.microsoft.com/office/drawing/2014/main" val="1036940415"/>
                    </a:ext>
                  </a:extLst>
                </a:gridCol>
              </a:tblGrid>
              <a:tr h="302194"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altLang="ko-K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11</a:t>
                      </a:r>
                      <a:r>
                        <a:rPr kumimoji="0" lang="ko-KR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개 계통의 총 </a:t>
                      </a:r>
                      <a:r>
                        <a:rPr kumimoji="0" lang="en-US" altLang="ko-K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103</a:t>
                      </a:r>
                      <a:r>
                        <a:rPr kumimoji="0" lang="ko-KR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개 </a:t>
                      </a:r>
                      <a:r>
                        <a:rPr kumimoji="0" lang="ko-KR" altLang="en-US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간편예외질환</a:t>
                      </a:r>
                      <a:r>
                        <a:rPr kumimoji="0" lang="ko-KR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 운영</a:t>
                      </a:r>
                      <a:endParaRPr kumimoji="0" lang="en-US" altLang="ko-K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741853"/>
                  </a:ext>
                </a:extLst>
              </a:tr>
            </a:tbl>
          </a:graphicData>
        </a:graphic>
      </p:graphicFrame>
      <p:graphicFrame>
        <p:nvGraphicFramePr>
          <p:cNvPr id="22" name="표 21">
            <a:extLst>
              <a:ext uri="{FF2B5EF4-FFF2-40B4-BE49-F238E27FC236}">
                <a16:creationId xmlns:a16="http://schemas.microsoft.com/office/drawing/2014/main" id="{55F80127-4986-6DB8-4D36-8E6F78A5CE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924567"/>
              </p:ext>
            </p:extLst>
          </p:nvPr>
        </p:nvGraphicFramePr>
        <p:xfrm>
          <a:off x="1603126" y="3623550"/>
          <a:ext cx="3664918" cy="379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4918">
                  <a:extLst>
                    <a:ext uri="{9D8B030D-6E8A-4147-A177-3AD203B41FA5}">
                      <a16:colId xmlns:a16="http://schemas.microsoft.com/office/drawing/2014/main" val="1036940415"/>
                    </a:ext>
                  </a:extLst>
                </a:gridCol>
              </a:tblGrid>
              <a:tr h="302194"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ko-KR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치료종결 </a:t>
                      </a:r>
                      <a:r>
                        <a:rPr kumimoji="0" lang="en-US" altLang="ko-K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1</a:t>
                      </a:r>
                      <a:r>
                        <a:rPr kumimoji="0" lang="ko-KR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개월 </a:t>
                      </a:r>
                      <a:r>
                        <a:rPr kumimoji="0" lang="en-US" altLang="ko-K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or</a:t>
                      </a:r>
                      <a:r>
                        <a:rPr kumimoji="0" lang="ko-KR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 </a:t>
                      </a:r>
                      <a:r>
                        <a:rPr kumimoji="0" lang="en-US" altLang="ko-K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3</a:t>
                      </a:r>
                      <a:r>
                        <a:rPr kumimoji="0" lang="ko-KR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개월 </a:t>
                      </a:r>
                      <a:r>
                        <a:rPr kumimoji="0" lang="ko-KR" altLang="en-US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경과시</a:t>
                      </a:r>
                      <a:endParaRPr kumimoji="0" lang="en-US" altLang="ko-K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8593506"/>
                  </a:ext>
                </a:extLst>
              </a:tr>
            </a:tbl>
          </a:graphicData>
        </a:graphic>
      </p:graphicFrame>
      <p:graphicFrame>
        <p:nvGraphicFramePr>
          <p:cNvPr id="23" name="표 22">
            <a:extLst>
              <a:ext uri="{FF2B5EF4-FFF2-40B4-BE49-F238E27FC236}">
                <a16:creationId xmlns:a16="http://schemas.microsoft.com/office/drawing/2014/main" id="{14B65509-EB20-F345-6F9B-1BFEE85A68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751115"/>
              </p:ext>
            </p:extLst>
          </p:nvPr>
        </p:nvGraphicFramePr>
        <p:xfrm>
          <a:off x="1603126" y="4197518"/>
          <a:ext cx="3154612" cy="379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4612">
                  <a:extLst>
                    <a:ext uri="{9D8B030D-6E8A-4147-A177-3AD203B41FA5}">
                      <a16:colId xmlns:a16="http://schemas.microsoft.com/office/drawing/2014/main" val="1036940415"/>
                    </a:ext>
                  </a:extLst>
                </a:gridCol>
              </a:tblGrid>
              <a:tr h="302194"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ko-KR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치료종결 </a:t>
                      </a:r>
                      <a:r>
                        <a:rPr kumimoji="0" lang="en-US" altLang="ko-K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7</a:t>
                      </a:r>
                      <a:r>
                        <a:rPr kumimoji="0" lang="ko-KR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일 </a:t>
                      </a:r>
                      <a:r>
                        <a:rPr kumimoji="0" lang="en-US" altLang="ko-K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or</a:t>
                      </a:r>
                      <a:r>
                        <a:rPr kumimoji="0" lang="ko-KR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 </a:t>
                      </a:r>
                      <a:r>
                        <a:rPr kumimoji="0" lang="en-US" altLang="ko-K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10</a:t>
                      </a:r>
                      <a:r>
                        <a:rPr kumimoji="0" lang="ko-KR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일 이내 </a:t>
                      </a:r>
                      <a:r>
                        <a:rPr kumimoji="0" lang="ko-KR" altLang="en-US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입원시</a:t>
                      </a:r>
                      <a:endParaRPr kumimoji="0" lang="en-US" altLang="ko-K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8593506"/>
                  </a:ext>
                </a:extLst>
              </a:tr>
            </a:tbl>
          </a:graphicData>
        </a:graphic>
      </p:graphicFrame>
      <p:graphicFrame>
        <p:nvGraphicFramePr>
          <p:cNvPr id="24" name="표 23">
            <a:extLst>
              <a:ext uri="{FF2B5EF4-FFF2-40B4-BE49-F238E27FC236}">
                <a16:creationId xmlns:a16="http://schemas.microsoft.com/office/drawing/2014/main" id="{8993DEC7-E904-8BF8-C491-C756FDA565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976381"/>
              </p:ext>
            </p:extLst>
          </p:nvPr>
        </p:nvGraphicFramePr>
        <p:xfrm>
          <a:off x="1603126" y="4683177"/>
          <a:ext cx="3664918" cy="379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4918">
                  <a:extLst>
                    <a:ext uri="{9D8B030D-6E8A-4147-A177-3AD203B41FA5}">
                      <a16:colId xmlns:a16="http://schemas.microsoft.com/office/drawing/2014/main" val="1036940415"/>
                    </a:ext>
                  </a:extLst>
                </a:gridCol>
              </a:tblGrid>
              <a:tr h="302194"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altLang="ko-K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315, 325, 355 </a:t>
                      </a:r>
                      <a:r>
                        <a:rPr kumimoji="0" lang="ko-KR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간편고지에 적용</a:t>
                      </a:r>
                      <a:endParaRPr kumimoji="0" lang="en-US" altLang="ko-K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8593506"/>
                  </a:ext>
                </a:extLst>
              </a:tr>
            </a:tbl>
          </a:graphicData>
        </a:graphic>
      </p:graphicFrame>
      <p:graphicFrame>
        <p:nvGraphicFramePr>
          <p:cNvPr id="26" name="표 25">
            <a:extLst>
              <a:ext uri="{FF2B5EF4-FFF2-40B4-BE49-F238E27FC236}">
                <a16:creationId xmlns:a16="http://schemas.microsoft.com/office/drawing/2014/main" id="{80A74DEB-B085-70E9-96AD-CD64FD91EE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554864"/>
              </p:ext>
            </p:extLst>
          </p:nvPr>
        </p:nvGraphicFramePr>
        <p:xfrm>
          <a:off x="636750" y="5127877"/>
          <a:ext cx="5833738" cy="3137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33738">
                  <a:extLst>
                    <a:ext uri="{9D8B030D-6E8A-4147-A177-3AD203B41FA5}">
                      <a16:colId xmlns:a16="http://schemas.microsoft.com/office/drawing/2014/main" val="4126773495"/>
                    </a:ext>
                  </a:extLst>
                </a:gridCol>
              </a:tblGrid>
              <a:tr h="156887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※ 3N5</a:t>
                      </a:r>
                      <a:r>
                        <a:rPr lang="ko-KR" altLang="en-US" sz="90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상품의 경우</a:t>
                      </a:r>
                      <a:r>
                        <a:rPr lang="en-US" altLang="ko-KR" sz="90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90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계약전</a:t>
                      </a:r>
                      <a:r>
                        <a:rPr lang="ko-KR" altLang="en-US" sz="90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ko-KR" altLang="en-US" sz="90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알릴의무</a:t>
                      </a:r>
                      <a:r>
                        <a:rPr lang="ko-KR" altLang="en-US" sz="90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en-US" altLang="ko-KR" sz="90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90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가지 문항 중 </a:t>
                      </a:r>
                      <a:r>
                        <a:rPr lang="en-US" altLang="ko-KR" sz="90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90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 이상 해당될 경우 </a:t>
                      </a:r>
                      <a:r>
                        <a:rPr lang="ko-KR" altLang="en-US" sz="90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가입불가하나</a:t>
                      </a:r>
                      <a:r>
                        <a:rPr lang="en-US" altLang="ko-KR" sz="90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90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예외질환에 한해 심의</a:t>
                      </a:r>
                      <a:endParaRPr lang="ko-KR" alt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93229"/>
                  </a:ext>
                </a:extLst>
              </a:tr>
              <a:tr h="156887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  </a:t>
                      </a:r>
                      <a:r>
                        <a:rPr lang="ko-KR" altLang="en-US" sz="900" i="0" u="none" strike="noStrike" dirty="0">
                          <a:solidFill>
                            <a:srgbClr val="FF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단</a:t>
                      </a:r>
                      <a:r>
                        <a:rPr lang="en-US" altLang="ko-KR" sz="900" i="0" u="none" strike="noStrike" dirty="0">
                          <a:solidFill>
                            <a:srgbClr val="FF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900" i="0" u="none" strike="noStrike" dirty="0">
                          <a:solidFill>
                            <a:srgbClr val="FF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예외질환外 고위험</a:t>
                      </a:r>
                      <a:r>
                        <a:rPr lang="en-US" altLang="ko-KR" sz="900" i="0" u="none" strike="noStrike" dirty="0">
                          <a:solidFill>
                            <a:srgbClr val="FF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Risk(</a:t>
                      </a:r>
                      <a:r>
                        <a:rPr lang="ko-KR" altLang="en-US" sz="900" i="0" u="none" strike="noStrike" dirty="0">
                          <a:solidFill>
                            <a:srgbClr val="FF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중대질환</a:t>
                      </a:r>
                      <a:r>
                        <a:rPr lang="en-US" altLang="ko-KR" sz="900" i="0" u="none" strike="noStrike" dirty="0">
                          <a:solidFill>
                            <a:srgbClr val="FF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900" i="0" u="none" strike="noStrike" dirty="0">
                          <a:solidFill>
                            <a:srgbClr val="FF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지급이력다수</a:t>
                      </a:r>
                      <a:r>
                        <a:rPr lang="en-US" altLang="ko-KR" sz="900" i="0" u="none" strike="noStrike" dirty="0">
                          <a:solidFill>
                            <a:srgbClr val="FF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</a:t>
                      </a:r>
                      <a:r>
                        <a:rPr lang="ko-KR" altLang="en-US" sz="900" i="0" u="none" strike="noStrike" dirty="0">
                          <a:solidFill>
                            <a:srgbClr val="FF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유의고객 등</a:t>
                      </a:r>
                      <a:r>
                        <a:rPr lang="en-US" altLang="ko-KR" sz="900" i="0" u="none" strike="noStrike" dirty="0">
                          <a:solidFill>
                            <a:srgbClr val="FF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r>
                        <a:rPr lang="ko-KR" altLang="en-US" sz="900" i="0" u="none" strike="noStrike" dirty="0">
                          <a:solidFill>
                            <a:srgbClr val="FF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의 경우 인수제한 또는 관련담보 인수 조정될 수 있음</a:t>
                      </a:r>
                      <a:endParaRPr lang="ko-KR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9686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67849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4D06F233-850F-0256-C421-352826775511}"/>
              </a:ext>
            </a:extLst>
          </p:cNvPr>
          <p:cNvSpPr/>
          <p:nvPr/>
        </p:nvSpPr>
        <p:spPr>
          <a:xfrm>
            <a:off x="0" y="0"/>
            <a:ext cx="6858000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9D2013F0-03D5-71C8-040D-D2F0F743759E}"/>
              </a:ext>
            </a:extLst>
          </p:cNvPr>
          <p:cNvSpPr/>
          <p:nvPr/>
        </p:nvSpPr>
        <p:spPr>
          <a:xfrm>
            <a:off x="932679" y="191477"/>
            <a:ext cx="4983599" cy="398312"/>
          </a:xfrm>
          <a:prstGeom prst="roundRect">
            <a:avLst>
              <a:gd name="adj" fmla="val 50000"/>
            </a:avLst>
          </a:prstGeom>
          <a:solidFill>
            <a:srgbClr val="00187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bg1"/>
                </a:solidFill>
                <a:latin typeface="+mn-ea"/>
              </a:rPr>
              <a:t>상품별 주요담보 최대가입금액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62F5BC-D2D5-1773-9086-B57640DF9559}"/>
              </a:ext>
            </a:extLst>
          </p:cNvPr>
          <p:cNvSpPr txBox="1"/>
          <p:nvPr/>
        </p:nvSpPr>
        <p:spPr>
          <a:xfrm>
            <a:off x="923445" y="239289"/>
            <a:ext cx="3171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•</a:t>
            </a:r>
            <a:endParaRPr lang="ko-KR" altLang="en-US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006612-044D-578E-8663-E307C4ED64B0}"/>
              </a:ext>
            </a:extLst>
          </p:cNvPr>
          <p:cNvSpPr txBox="1"/>
          <p:nvPr/>
        </p:nvSpPr>
        <p:spPr>
          <a:xfrm>
            <a:off x="5562759" y="245697"/>
            <a:ext cx="3171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•</a:t>
            </a:r>
            <a:endParaRPr lang="ko-KR" altLang="en-US" sz="1200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F7479DBC-69FB-F240-28A6-DD71E62247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649331"/>
              </p:ext>
            </p:extLst>
          </p:nvPr>
        </p:nvGraphicFramePr>
        <p:xfrm>
          <a:off x="45419" y="786481"/>
          <a:ext cx="6718516" cy="85415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4769">
                  <a:extLst>
                    <a:ext uri="{9D8B030D-6E8A-4147-A177-3AD203B41FA5}">
                      <a16:colId xmlns:a16="http://schemas.microsoft.com/office/drawing/2014/main" val="1859510207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151711613"/>
                    </a:ext>
                  </a:extLst>
                </a:gridCol>
                <a:gridCol w="528637">
                  <a:extLst>
                    <a:ext uri="{9D8B030D-6E8A-4147-A177-3AD203B41FA5}">
                      <a16:colId xmlns:a16="http://schemas.microsoft.com/office/drawing/2014/main" val="374850914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645391563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159052039"/>
                    </a:ext>
                  </a:extLst>
                </a:gridCol>
                <a:gridCol w="630051">
                  <a:extLst>
                    <a:ext uri="{9D8B030D-6E8A-4147-A177-3AD203B41FA5}">
                      <a16:colId xmlns:a16="http://schemas.microsoft.com/office/drawing/2014/main" val="1444604032"/>
                    </a:ext>
                  </a:extLst>
                </a:gridCol>
                <a:gridCol w="580971">
                  <a:extLst>
                    <a:ext uri="{9D8B030D-6E8A-4147-A177-3AD203B41FA5}">
                      <a16:colId xmlns:a16="http://schemas.microsoft.com/office/drawing/2014/main" val="4196439891"/>
                    </a:ext>
                  </a:extLst>
                </a:gridCol>
                <a:gridCol w="580971">
                  <a:extLst>
                    <a:ext uri="{9D8B030D-6E8A-4147-A177-3AD203B41FA5}">
                      <a16:colId xmlns:a16="http://schemas.microsoft.com/office/drawing/2014/main" val="379731022"/>
                    </a:ext>
                  </a:extLst>
                </a:gridCol>
                <a:gridCol w="613070">
                  <a:extLst>
                    <a:ext uri="{9D8B030D-6E8A-4147-A177-3AD203B41FA5}">
                      <a16:colId xmlns:a16="http://schemas.microsoft.com/office/drawing/2014/main" val="460705035"/>
                    </a:ext>
                  </a:extLst>
                </a:gridCol>
                <a:gridCol w="548872">
                  <a:extLst>
                    <a:ext uri="{9D8B030D-6E8A-4147-A177-3AD203B41FA5}">
                      <a16:colId xmlns:a16="http://schemas.microsoft.com/office/drawing/2014/main" val="3227455926"/>
                    </a:ext>
                  </a:extLst>
                </a:gridCol>
              </a:tblGrid>
              <a:tr h="30969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1" dirty="0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주요 담보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1" dirty="0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내심</a:t>
                      </a:r>
                      <a:endParaRPr lang="en-US" altLang="ko-KR" sz="700" b="1" dirty="0">
                        <a:solidFill>
                          <a:sysClr val="windowText" lastClr="00000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700" b="1" dirty="0" err="1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바라던암</a:t>
                      </a:r>
                      <a:endParaRPr lang="ko-KR" altLang="en-US" sz="700" b="1" dirty="0">
                        <a:solidFill>
                          <a:sysClr val="windowText" lastClr="00000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1" dirty="0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참</a:t>
                      </a:r>
                      <a:endParaRPr lang="en-US" altLang="ko-KR" sz="700" b="1" dirty="0">
                        <a:solidFill>
                          <a:sysClr val="windowText" lastClr="00000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700" b="1" dirty="0" err="1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기특한암</a:t>
                      </a:r>
                      <a:endParaRPr lang="ko-KR" altLang="en-US" sz="700" b="1" dirty="0">
                        <a:solidFill>
                          <a:sysClr val="windowText" lastClr="00000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1" dirty="0" err="1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올인원</a:t>
                      </a:r>
                      <a:endParaRPr lang="en-US" altLang="ko-KR" sz="700" b="1" dirty="0">
                        <a:solidFill>
                          <a:sysClr val="windowText" lastClr="00000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algn="ctr" latinLnBrk="1"/>
                      <a:r>
                        <a:rPr lang="en-US" altLang="ko-KR" sz="700" b="1" dirty="0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3N5</a:t>
                      </a:r>
                      <a:r>
                        <a:rPr lang="ko-KR" altLang="en-US" sz="700" b="1" dirty="0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간편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1" dirty="0" err="1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올인원</a:t>
                      </a:r>
                      <a:endParaRPr lang="en-US" altLang="ko-KR" sz="700" b="1" dirty="0">
                        <a:solidFill>
                          <a:sysClr val="windowText" lastClr="00000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700" b="1" dirty="0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간편</a:t>
                      </a:r>
                      <a:r>
                        <a:rPr lang="en-US" altLang="ko-KR" sz="700" b="1" dirty="0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700" b="1" dirty="0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종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1" dirty="0" err="1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보장든든</a:t>
                      </a:r>
                      <a:endParaRPr lang="en-US" altLang="ko-KR" sz="700" b="1" dirty="0">
                        <a:solidFill>
                          <a:sysClr val="windowText" lastClr="00000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700" b="1" dirty="0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건강</a:t>
                      </a:r>
                      <a:r>
                        <a:rPr lang="en-US" altLang="ko-KR" sz="700" b="1" dirty="0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700" b="1" dirty="0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종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1" dirty="0" err="1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내심바라던간편암</a:t>
                      </a:r>
                      <a:endParaRPr lang="ko-KR" altLang="en-US" sz="700" b="1" dirty="0">
                        <a:solidFill>
                          <a:sysClr val="windowText" lastClr="00000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1" dirty="0" err="1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올인원</a:t>
                      </a:r>
                      <a:endParaRPr lang="en-US" altLang="ko-KR" sz="700" b="1" dirty="0">
                        <a:solidFill>
                          <a:sysClr val="windowText" lastClr="00000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700" b="1" dirty="0" err="1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간편암</a:t>
                      </a:r>
                      <a:r>
                        <a:rPr lang="en-US" altLang="ko-KR" sz="700" b="1" dirty="0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700" b="1" dirty="0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종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1" dirty="0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소문난</a:t>
                      </a:r>
                      <a:r>
                        <a:rPr lang="en-US" altLang="ko-KR" sz="700" b="1" dirty="0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700" b="1" dirty="0" err="1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대큰보장</a:t>
                      </a:r>
                      <a:r>
                        <a:rPr lang="ko-KR" altLang="en-US" sz="700" b="1" dirty="0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en-US" altLang="ko-KR" sz="700" b="1" dirty="0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700" b="1" dirty="0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종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1" dirty="0" err="1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꼭필요한</a:t>
                      </a:r>
                      <a:endParaRPr lang="en-US" altLang="ko-KR" sz="700" b="1" dirty="0">
                        <a:solidFill>
                          <a:sysClr val="windowText" lastClr="00000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700" b="1" dirty="0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상해종합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564979"/>
                  </a:ext>
                </a:extLst>
              </a:tr>
              <a:tr h="23357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1" dirty="0" err="1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교통상해후유장해</a:t>
                      </a:r>
                      <a:r>
                        <a:rPr lang="en-US" altLang="ko-KR" sz="700" b="1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(3~100%)</a:t>
                      </a:r>
                      <a:endParaRPr lang="ko-KR" altLang="en-US" sz="700" b="1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961953"/>
                  </a:ext>
                </a:extLst>
              </a:tr>
              <a:tr h="23357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1" dirty="0" err="1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일반암진단비</a:t>
                      </a:r>
                      <a:endParaRPr lang="ko-KR" altLang="en-US" sz="700" b="1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6</a:t>
                      </a:r>
                      <a:r>
                        <a:rPr lang="ko-KR" altLang="en-US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6</a:t>
                      </a:r>
                      <a:r>
                        <a:rPr lang="ko-KR" altLang="en-US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6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6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868292"/>
                  </a:ext>
                </a:extLst>
              </a:tr>
              <a:tr h="233575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b="1" dirty="0" err="1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재진단암진단비</a:t>
                      </a:r>
                      <a:endParaRPr lang="ko-KR" altLang="en-US" sz="700" b="1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백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7</a:t>
                      </a:r>
                      <a:r>
                        <a:rPr lang="ko-KR" altLang="en-US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solidFill>
                          <a:srgbClr val="FF000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240394"/>
                  </a:ext>
                </a:extLst>
              </a:tr>
              <a:tr h="233575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b="1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암수술비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백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백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백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백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027188"/>
                  </a:ext>
                </a:extLst>
              </a:tr>
              <a:tr h="233575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b="1" dirty="0" err="1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표적항암약물허가치료비</a:t>
                      </a:r>
                      <a:endParaRPr lang="ko-KR" altLang="en-US" sz="700" b="1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151600"/>
                  </a:ext>
                </a:extLst>
              </a:tr>
              <a:tr h="233575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b="1" dirty="0" err="1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특정항암호르몬약물허가치료비</a:t>
                      </a:r>
                      <a:endParaRPr lang="ko-KR" altLang="en-US" sz="700" b="1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백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백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백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759554"/>
                  </a:ext>
                </a:extLst>
              </a:tr>
              <a:tr h="233575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b="1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항암세기조절 방사선치료비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백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백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624013"/>
                  </a:ext>
                </a:extLst>
              </a:tr>
              <a:tr h="233575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b="1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항암양성자 방사선치료비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4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백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880682"/>
                  </a:ext>
                </a:extLst>
              </a:tr>
              <a:tr h="233575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b="1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항암방사선치료비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백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1.5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백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백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798595"/>
                  </a:ext>
                </a:extLst>
              </a:tr>
              <a:tr h="233575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b="1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항암약물치료비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백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1.5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백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백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169041"/>
                  </a:ext>
                </a:extLst>
              </a:tr>
              <a:tr h="233575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b="1" dirty="0" err="1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항암방사선약물치료비</a:t>
                      </a:r>
                      <a:endParaRPr lang="ko-KR" altLang="en-US" sz="700" b="1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백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십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백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십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024249"/>
                  </a:ext>
                </a:extLst>
              </a:tr>
              <a:tr h="233575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b="1" dirty="0" err="1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암직접치료통원비</a:t>
                      </a:r>
                      <a:endParaRPr lang="ko-KR" altLang="en-US" sz="700" b="1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1298"/>
                  </a:ext>
                </a:extLst>
              </a:tr>
              <a:tr h="233575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b="1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상급종합병원 </a:t>
                      </a:r>
                      <a:r>
                        <a:rPr lang="ko-KR" altLang="en-US" sz="700" b="1" dirty="0" err="1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암직접치료통원비</a:t>
                      </a:r>
                      <a:endParaRPr lang="ko-KR" altLang="en-US" sz="700" b="1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</a:t>
                      </a:r>
                      <a:r>
                        <a:rPr lang="ko-KR" altLang="en-US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십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십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752094"/>
                  </a:ext>
                </a:extLst>
              </a:tr>
              <a:tr h="233575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b="1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위</a:t>
                      </a:r>
                      <a:r>
                        <a:rPr lang="en-US" altLang="ko-KR" sz="700" b="1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700" b="1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십이지장</a:t>
                      </a:r>
                      <a:r>
                        <a:rPr lang="en-US" altLang="ko-KR" sz="700" b="1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700" b="1" dirty="0" err="1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대장양성종양진단비</a:t>
                      </a:r>
                      <a:endParaRPr lang="ko-KR" altLang="en-US" sz="700" b="1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십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374320"/>
                  </a:ext>
                </a:extLst>
              </a:tr>
              <a:tr h="233575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b="1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6</a:t>
                      </a:r>
                      <a:r>
                        <a:rPr lang="ko-KR" altLang="en-US" sz="700" b="1" dirty="0" err="1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대기관양성신생물수술비</a:t>
                      </a:r>
                      <a:endParaRPr lang="ko-KR" altLang="en-US" sz="700" b="1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십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15287"/>
                  </a:ext>
                </a:extLst>
              </a:tr>
              <a:tr h="233575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b="1" dirty="0" err="1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말기암호스피스통증완화치료비</a:t>
                      </a:r>
                      <a:endParaRPr lang="ko-KR" altLang="en-US" sz="700" b="1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710637"/>
                  </a:ext>
                </a:extLst>
              </a:tr>
              <a:tr h="30969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b="1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뇌출혈진단비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  <a:endParaRPr lang="en-US" altLang="ko-KR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algn="ctr" latinLnBrk="1"/>
                      <a:r>
                        <a:rPr lang="en-US" altLang="ko-KR" sz="5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[2</a:t>
                      </a:r>
                      <a:r>
                        <a:rPr lang="ko-KR" altLang="en-US" sz="5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종 기본계약</a:t>
                      </a:r>
                      <a:r>
                        <a:rPr lang="en-US" altLang="ko-KR" sz="5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]</a:t>
                      </a:r>
                      <a:endParaRPr lang="ko-KR" altLang="en-US" sz="5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  <a:endParaRPr lang="en-US" altLang="ko-KR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  <a:endParaRPr lang="en-US" altLang="ko-KR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63176"/>
                  </a:ext>
                </a:extLst>
              </a:tr>
              <a:tr h="233575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b="1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뇌졸중진단비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백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백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백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638565"/>
                  </a:ext>
                </a:extLst>
              </a:tr>
              <a:tr h="23357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1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뇌혈관질환진단비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4</a:t>
                      </a:r>
                      <a:r>
                        <a:rPr lang="ko-KR" altLang="en-US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백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백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</a:t>
                      </a:r>
                      <a:r>
                        <a:rPr lang="ko-KR" altLang="en-US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백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백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417845"/>
                  </a:ext>
                </a:extLst>
              </a:tr>
              <a:tr h="30969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b="1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급성심근경색증진단비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  <a:endParaRPr lang="en-US" altLang="ko-KR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algn="ctr" latinLnBrk="1"/>
                      <a:r>
                        <a:rPr lang="en-US" altLang="ko-KR" sz="5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[2</a:t>
                      </a:r>
                      <a:r>
                        <a:rPr lang="ko-KR" altLang="en-US" sz="5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종 기본계약</a:t>
                      </a:r>
                      <a:r>
                        <a:rPr lang="en-US" altLang="ko-KR" sz="5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]</a:t>
                      </a:r>
                      <a:endParaRPr lang="ko-KR" altLang="en-US" sz="5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689036"/>
                  </a:ext>
                </a:extLst>
              </a:tr>
              <a:tr h="233575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b="1" dirty="0" err="1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허혈성심장질환진단비</a:t>
                      </a:r>
                      <a:endParaRPr lang="ko-KR" altLang="en-US" sz="700" b="1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4</a:t>
                      </a:r>
                      <a:r>
                        <a:rPr lang="ko-KR" altLang="en-US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백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백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</a:t>
                      </a:r>
                      <a:r>
                        <a:rPr lang="ko-KR" altLang="en-US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백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백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234222"/>
                  </a:ext>
                </a:extLst>
              </a:tr>
              <a:tr h="233575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b="1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</a:t>
                      </a:r>
                      <a:r>
                        <a:rPr lang="ko-KR" altLang="en-US" sz="700" b="1" dirty="0" err="1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대질환</a:t>
                      </a:r>
                      <a:r>
                        <a:rPr lang="en-US" altLang="ko-KR" sz="700" b="1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700" b="1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뇌혈관 및 허혈성</a:t>
                      </a:r>
                      <a:r>
                        <a:rPr lang="en-US" altLang="ko-KR" sz="700" b="1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r>
                        <a:rPr lang="ko-KR" altLang="en-US" sz="700" b="1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수술비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백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백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751949"/>
                  </a:ext>
                </a:extLst>
              </a:tr>
              <a:tr h="233575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b="1" dirty="0" err="1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중증치매진단비</a:t>
                      </a:r>
                      <a:endParaRPr lang="ko-KR" altLang="en-US" sz="700" b="1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solidFill>
                          <a:srgbClr val="FF000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solidFill>
                          <a:srgbClr val="FF000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solidFill>
                          <a:srgbClr val="FF000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105739"/>
                  </a:ext>
                </a:extLst>
              </a:tr>
              <a:tr h="233575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b="1" dirty="0" err="1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중등도이상치매진단비</a:t>
                      </a:r>
                      <a:endParaRPr lang="ko-KR" altLang="en-US" sz="700" b="1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백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solidFill>
                          <a:srgbClr val="FF000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solidFill>
                          <a:srgbClr val="FF000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solidFill>
                          <a:srgbClr val="FF000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solidFill>
                          <a:srgbClr val="FF000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solidFill>
                          <a:srgbClr val="FF000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959784"/>
                  </a:ext>
                </a:extLst>
              </a:tr>
              <a:tr h="233575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b="1" dirty="0" err="1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경증이상치매진단비</a:t>
                      </a:r>
                      <a:endParaRPr lang="ko-KR" altLang="en-US" sz="700" b="1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</a:t>
                      </a:r>
                      <a:r>
                        <a:rPr lang="ko-KR" altLang="en-US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백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</a:t>
                      </a:r>
                      <a:r>
                        <a:rPr lang="ko-KR" altLang="en-US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백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solidFill>
                          <a:srgbClr val="FF000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solidFill>
                          <a:srgbClr val="FF000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solidFill>
                          <a:srgbClr val="FF000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088774"/>
                  </a:ext>
                </a:extLst>
              </a:tr>
              <a:tr h="233575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b="1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골절진단의료비용</a:t>
                      </a:r>
                      <a:r>
                        <a:rPr lang="en-US" altLang="ko-KR" sz="700" b="1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Ⅲ</a:t>
                      </a:r>
                      <a:endParaRPr lang="ko-KR" altLang="en-US" sz="700" b="1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solidFill>
                          <a:srgbClr val="FF000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solidFill>
                          <a:srgbClr val="FF000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solidFill>
                          <a:srgbClr val="FF000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565637"/>
                  </a:ext>
                </a:extLst>
              </a:tr>
              <a:tr h="371628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b="1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통합상해진단비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3/2</a:t>
                      </a:r>
                      <a:r>
                        <a:rPr lang="ko-KR" altLang="en-US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십</a:t>
                      </a:r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/5</a:t>
                      </a:r>
                      <a:r>
                        <a:rPr lang="ko-KR" altLang="en-US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백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459674"/>
                  </a:ext>
                </a:extLst>
              </a:tr>
              <a:tr h="233575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b="1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골절진단비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십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244755"/>
                  </a:ext>
                </a:extLst>
              </a:tr>
              <a:tr h="233575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b="1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83</a:t>
                      </a:r>
                      <a:r>
                        <a:rPr lang="ko-KR" altLang="en-US" sz="700" b="1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대질병수술비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</a:t>
                      </a:r>
                      <a:r>
                        <a:rPr lang="ko-KR" altLang="en-US" sz="8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십</a:t>
                      </a:r>
                      <a:r>
                        <a:rPr lang="en-US" altLang="ko-KR" sz="8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~3</a:t>
                      </a:r>
                      <a:r>
                        <a:rPr lang="ko-KR" altLang="en-US" sz="8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백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</a:t>
                      </a:r>
                      <a:r>
                        <a:rPr lang="ko-KR" altLang="en-US" sz="8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십</a:t>
                      </a:r>
                      <a:r>
                        <a:rPr lang="en-US" altLang="ko-KR" sz="8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~3</a:t>
                      </a:r>
                      <a:r>
                        <a:rPr lang="ko-KR" altLang="en-US" sz="8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백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41481"/>
                  </a:ext>
                </a:extLst>
              </a:tr>
              <a:tr h="233575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b="1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질병수술비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십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043228"/>
                  </a:ext>
                </a:extLst>
              </a:tr>
              <a:tr h="233575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b="1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상해수술비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6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십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6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십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십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십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607412"/>
                  </a:ext>
                </a:extLst>
              </a:tr>
              <a:tr h="233575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b="1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인공관절수술비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6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십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719301"/>
                  </a:ext>
                </a:extLst>
              </a:tr>
              <a:tr h="233575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b="1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질병입원일당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229454"/>
                  </a:ext>
                </a:extLst>
              </a:tr>
              <a:tr h="233575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b="1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상해입원일당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4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56165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4F09435-265C-9E15-6A65-D5276C013543}"/>
              </a:ext>
            </a:extLst>
          </p:cNvPr>
          <p:cNvSpPr txBox="1"/>
          <p:nvPr/>
        </p:nvSpPr>
        <p:spPr>
          <a:xfrm>
            <a:off x="5916278" y="577995"/>
            <a:ext cx="12543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[</a:t>
            </a:r>
            <a:r>
              <a:rPr lang="ko-KR" altLang="en-US" sz="8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단위</a:t>
            </a:r>
            <a:r>
              <a:rPr lang="en-US" altLang="ko-KR" sz="8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: </a:t>
            </a:r>
            <a:r>
              <a:rPr lang="ko-KR" altLang="en-US" sz="8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만원</a:t>
            </a:r>
            <a:r>
              <a:rPr lang="en-US" altLang="ko-KR" sz="8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]</a:t>
            </a:r>
            <a:endParaRPr lang="ko-KR" altLang="en-US" sz="800" dirty="0"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7D9DEB27-36C4-02BE-5ECB-7C6657092822}"/>
              </a:ext>
            </a:extLst>
          </p:cNvPr>
          <p:cNvSpPr txBox="1"/>
          <p:nvPr/>
        </p:nvSpPr>
        <p:spPr>
          <a:xfrm>
            <a:off x="-142881" y="9382649"/>
            <a:ext cx="71283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750" dirty="0">
                <a:latin typeface="+mn-ea"/>
              </a:rPr>
              <a:t>※ </a:t>
            </a:r>
            <a:r>
              <a:rPr lang="ko-KR" altLang="en-US" sz="750" dirty="0">
                <a:latin typeface="+mn-ea"/>
              </a:rPr>
              <a:t>피보험자의 직종</a:t>
            </a:r>
            <a:r>
              <a:rPr lang="en-US" altLang="ko-KR" sz="750" dirty="0">
                <a:latin typeface="+mn-ea"/>
              </a:rPr>
              <a:t>, </a:t>
            </a:r>
            <a:r>
              <a:rPr lang="ko-KR" altLang="en-US" sz="750" dirty="0">
                <a:latin typeface="+mn-ea"/>
              </a:rPr>
              <a:t>직무</a:t>
            </a:r>
            <a:r>
              <a:rPr lang="en-US" altLang="ko-KR" sz="750" dirty="0">
                <a:latin typeface="+mn-ea"/>
              </a:rPr>
              <a:t>, </a:t>
            </a:r>
            <a:r>
              <a:rPr lang="ko-KR" altLang="en-US" sz="750" dirty="0" err="1">
                <a:latin typeface="+mn-ea"/>
              </a:rPr>
              <a:t>과거상병</a:t>
            </a:r>
            <a:r>
              <a:rPr lang="ko-KR" altLang="en-US" sz="750" dirty="0">
                <a:latin typeface="+mn-ea"/>
              </a:rPr>
              <a:t> 등 기타사항으로 인하여 보험가입금액이 제한되거나 인수가 불가능할 수 있고 </a:t>
            </a:r>
            <a:r>
              <a:rPr lang="ko-KR" altLang="en-US" sz="750" dirty="0" err="1">
                <a:latin typeface="+mn-ea"/>
              </a:rPr>
              <a:t>갱신시</a:t>
            </a:r>
            <a:r>
              <a:rPr lang="ko-KR" altLang="en-US" sz="750" dirty="0">
                <a:latin typeface="+mn-ea"/>
              </a:rPr>
              <a:t> 보험료가 인상 될 수 있습니다</a:t>
            </a:r>
            <a:r>
              <a:rPr lang="en-US" altLang="ko-KR" sz="750" dirty="0">
                <a:latin typeface="+mn-ea"/>
              </a:rPr>
              <a:t>. </a:t>
            </a:r>
            <a:endParaRPr lang="ko-KR" altLang="en-US" sz="750" dirty="0">
              <a:latin typeface="+mn-ea"/>
            </a:endParaRP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566DF6DC-D0D7-CEF5-333B-1ED13BD31F5B}"/>
              </a:ext>
            </a:extLst>
          </p:cNvPr>
          <p:cNvSpPr/>
          <p:nvPr/>
        </p:nvSpPr>
        <p:spPr>
          <a:xfrm>
            <a:off x="8768410" y="584795"/>
            <a:ext cx="702467" cy="115353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OPEN </a:t>
            </a:r>
            <a:r>
              <a:rPr lang="ko-KR" altLang="en-US" sz="7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예정</a:t>
            </a: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5516B9E3-0AE4-2E2E-F29D-D8AB4F24E7D3}"/>
              </a:ext>
            </a:extLst>
          </p:cNvPr>
          <p:cNvSpPr/>
          <p:nvPr/>
        </p:nvSpPr>
        <p:spPr>
          <a:xfrm>
            <a:off x="2571355" y="644906"/>
            <a:ext cx="595708" cy="115353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7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신상품 </a:t>
            </a:r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2C1E7659-8E68-0593-3DA3-11D2AF1FFA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848856"/>
              </p:ext>
            </p:extLst>
          </p:nvPr>
        </p:nvGraphicFramePr>
        <p:xfrm>
          <a:off x="7408244" y="832199"/>
          <a:ext cx="6741144" cy="8629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8097">
                  <a:extLst>
                    <a:ext uri="{9D8B030D-6E8A-4147-A177-3AD203B41FA5}">
                      <a16:colId xmlns:a16="http://schemas.microsoft.com/office/drawing/2014/main" val="1859510207"/>
                    </a:ext>
                  </a:extLst>
                </a:gridCol>
                <a:gridCol w="587898">
                  <a:extLst>
                    <a:ext uri="{9D8B030D-6E8A-4147-A177-3AD203B41FA5}">
                      <a16:colId xmlns:a16="http://schemas.microsoft.com/office/drawing/2014/main" val="3151711613"/>
                    </a:ext>
                  </a:extLst>
                </a:gridCol>
                <a:gridCol w="587898">
                  <a:extLst>
                    <a:ext uri="{9D8B030D-6E8A-4147-A177-3AD203B41FA5}">
                      <a16:colId xmlns:a16="http://schemas.microsoft.com/office/drawing/2014/main" val="3748509141"/>
                    </a:ext>
                  </a:extLst>
                </a:gridCol>
                <a:gridCol w="689581">
                  <a:extLst>
                    <a:ext uri="{9D8B030D-6E8A-4147-A177-3AD203B41FA5}">
                      <a16:colId xmlns:a16="http://schemas.microsoft.com/office/drawing/2014/main" val="4132318255"/>
                    </a:ext>
                  </a:extLst>
                </a:gridCol>
                <a:gridCol w="547197">
                  <a:extLst>
                    <a:ext uri="{9D8B030D-6E8A-4147-A177-3AD203B41FA5}">
                      <a16:colId xmlns:a16="http://schemas.microsoft.com/office/drawing/2014/main" val="1365755671"/>
                    </a:ext>
                  </a:extLst>
                </a:gridCol>
                <a:gridCol w="715473">
                  <a:extLst>
                    <a:ext uri="{9D8B030D-6E8A-4147-A177-3AD203B41FA5}">
                      <a16:colId xmlns:a16="http://schemas.microsoft.com/office/drawing/2014/main" val="159052039"/>
                    </a:ext>
                  </a:extLst>
                </a:gridCol>
                <a:gridCol w="622119">
                  <a:extLst>
                    <a:ext uri="{9D8B030D-6E8A-4147-A177-3AD203B41FA5}">
                      <a16:colId xmlns:a16="http://schemas.microsoft.com/office/drawing/2014/main" val="1444604032"/>
                    </a:ext>
                  </a:extLst>
                </a:gridCol>
                <a:gridCol w="585237">
                  <a:extLst>
                    <a:ext uri="{9D8B030D-6E8A-4147-A177-3AD203B41FA5}">
                      <a16:colId xmlns:a16="http://schemas.microsoft.com/office/drawing/2014/main" val="4196439891"/>
                    </a:ext>
                  </a:extLst>
                </a:gridCol>
                <a:gridCol w="757644">
                  <a:extLst>
                    <a:ext uri="{9D8B030D-6E8A-4147-A177-3AD203B41FA5}">
                      <a16:colId xmlns:a16="http://schemas.microsoft.com/office/drawing/2014/main" val="3227455926"/>
                    </a:ext>
                  </a:extLst>
                </a:gridCol>
              </a:tblGrid>
              <a:tr h="4064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1" dirty="0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주요 담보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1" dirty="0" err="1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내심바라던암</a:t>
                      </a:r>
                      <a:endParaRPr lang="ko-KR" altLang="en-US" sz="800" b="1" dirty="0">
                        <a:solidFill>
                          <a:sysClr val="windowText" lastClr="00000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1" dirty="0" err="1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참기특한암</a:t>
                      </a:r>
                      <a:endParaRPr lang="ko-KR" altLang="en-US" sz="800" b="1" dirty="0">
                        <a:solidFill>
                          <a:sysClr val="windowText" lastClr="00000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1" dirty="0" err="1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올인원</a:t>
                      </a:r>
                      <a:endParaRPr lang="en-US" altLang="ko-KR" sz="700" b="1" dirty="0">
                        <a:solidFill>
                          <a:sysClr val="windowText" lastClr="00000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algn="ctr" latinLnBrk="1"/>
                      <a:r>
                        <a:rPr lang="en-US" altLang="ko-KR" sz="700" b="1" dirty="0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3N5</a:t>
                      </a:r>
                      <a:r>
                        <a:rPr lang="ko-KR" altLang="en-US" sz="700" b="1" dirty="0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간편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1" dirty="0" err="1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내심바라던간편암</a:t>
                      </a:r>
                      <a:endParaRPr lang="ko-KR" altLang="en-US" sz="700" b="1" dirty="0">
                        <a:solidFill>
                          <a:sysClr val="windowText" lastClr="00000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1" dirty="0" err="1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올인원</a:t>
                      </a:r>
                      <a:endParaRPr lang="en-US" altLang="ko-KR" sz="800" b="1" dirty="0">
                        <a:solidFill>
                          <a:sysClr val="windowText" lastClr="00000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800" b="1" dirty="0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간편</a:t>
                      </a:r>
                      <a:r>
                        <a:rPr lang="en-US" altLang="ko-KR" sz="800" b="1" dirty="0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800" b="1" dirty="0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종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1" dirty="0" err="1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보장든든</a:t>
                      </a:r>
                      <a:endParaRPr lang="en-US" altLang="ko-KR" sz="800" b="1" dirty="0">
                        <a:solidFill>
                          <a:sysClr val="windowText" lastClr="00000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800" b="1" dirty="0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건강</a:t>
                      </a:r>
                      <a:r>
                        <a:rPr lang="en-US" altLang="ko-KR" sz="800" b="1" dirty="0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800" b="1" dirty="0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종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1" dirty="0" err="1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참든든한시니어</a:t>
                      </a:r>
                      <a:endParaRPr lang="ko-KR" altLang="en-US" sz="700" b="1" dirty="0">
                        <a:solidFill>
                          <a:sysClr val="windowText" lastClr="00000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1" dirty="0" err="1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꼭필요한</a:t>
                      </a:r>
                      <a:endParaRPr lang="en-US" altLang="ko-KR" sz="800" b="1" dirty="0">
                        <a:solidFill>
                          <a:sysClr val="windowText" lastClr="00000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800" b="1" dirty="0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상해종합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564979"/>
                  </a:ext>
                </a:extLst>
              </a:tr>
              <a:tr h="23388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1" dirty="0" err="1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교통상해후유장해</a:t>
                      </a:r>
                      <a:r>
                        <a:rPr lang="en-US" altLang="ko-KR" sz="700" b="1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(3~100%)</a:t>
                      </a:r>
                      <a:endParaRPr lang="ko-KR" altLang="en-US" sz="700" b="1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5,000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961953"/>
                  </a:ext>
                </a:extLst>
              </a:tr>
              <a:tr h="23388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1" dirty="0" err="1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일반암진단비</a:t>
                      </a:r>
                      <a:endParaRPr lang="ko-KR" altLang="en-US" sz="700" b="1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6,000</a:t>
                      </a:r>
                      <a:endParaRPr lang="ko-KR" altLang="en-US" sz="900" b="0" dirty="0">
                        <a:solidFill>
                          <a:srgbClr val="FF000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6,000</a:t>
                      </a:r>
                      <a:endParaRPr lang="ko-KR" altLang="en-US" sz="900" b="0" dirty="0">
                        <a:solidFill>
                          <a:srgbClr val="FF000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3,000</a:t>
                      </a:r>
                      <a:endParaRPr lang="ko-KR" altLang="en-US" sz="900" b="0" dirty="0">
                        <a:solidFill>
                          <a:srgbClr val="FF000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6,000</a:t>
                      </a:r>
                      <a:endParaRPr lang="ko-KR" altLang="en-US" sz="900" b="0" dirty="0">
                        <a:solidFill>
                          <a:srgbClr val="FF000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3,000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3,000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3,000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868292"/>
                  </a:ext>
                </a:extLst>
              </a:tr>
              <a:tr h="233889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b="1" dirty="0" err="1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재진단암진단비</a:t>
                      </a:r>
                      <a:endParaRPr lang="ko-KR" altLang="en-US" sz="700" b="1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5,000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7,000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5,000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3,000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240394"/>
                  </a:ext>
                </a:extLst>
              </a:tr>
              <a:tr h="233889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b="1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암수술비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300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300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300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027188"/>
                  </a:ext>
                </a:extLst>
              </a:tr>
              <a:tr h="233889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b="1" dirty="0" err="1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표적항암약물허가치료비</a:t>
                      </a:r>
                      <a:endParaRPr lang="ko-KR" altLang="en-US" sz="700" b="1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5,000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5,000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3,000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151600"/>
                  </a:ext>
                </a:extLst>
              </a:tr>
              <a:tr h="233889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b="1" dirty="0" err="1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특정항암호르몬약물허가치료비</a:t>
                      </a:r>
                      <a:endParaRPr lang="ko-KR" altLang="en-US" sz="700" b="1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100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100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100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759554"/>
                  </a:ext>
                </a:extLst>
              </a:tr>
              <a:tr h="233889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b="1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항암세기조절 방사선치료비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500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3,000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300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624013"/>
                  </a:ext>
                </a:extLst>
              </a:tr>
              <a:tr h="233889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b="1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항암양성자 방사선치료비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1,000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4,000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500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880682"/>
                  </a:ext>
                </a:extLst>
              </a:tr>
              <a:tr h="233889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b="1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항암방사선치료비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300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150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300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798595"/>
                  </a:ext>
                </a:extLst>
              </a:tr>
              <a:tr h="233889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b="1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항암약물치료비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300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150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300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169041"/>
                  </a:ext>
                </a:extLst>
              </a:tr>
              <a:tr h="233889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b="1" dirty="0" err="1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항암방사선약물치료비</a:t>
                      </a:r>
                      <a:endParaRPr lang="ko-KR" altLang="en-US" sz="700" b="1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100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50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100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024249"/>
                  </a:ext>
                </a:extLst>
              </a:tr>
              <a:tr h="233889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b="1" dirty="0" err="1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암직접치료통원비</a:t>
                      </a:r>
                      <a:endParaRPr lang="ko-KR" altLang="en-US" sz="700" b="1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1298"/>
                  </a:ext>
                </a:extLst>
              </a:tr>
              <a:tr h="233889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b="1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상급종합병원 </a:t>
                      </a:r>
                      <a:r>
                        <a:rPr lang="ko-KR" altLang="en-US" sz="700" b="1" dirty="0" err="1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암직접치료통원비</a:t>
                      </a:r>
                      <a:endParaRPr lang="ko-KR" altLang="en-US" sz="700" b="1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20</a:t>
                      </a:r>
                      <a:endParaRPr lang="ko-KR" altLang="en-US" sz="900" b="0" dirty="0">
                        <a:solidFill>
                          <a:srgbClr val="FF000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solidFill>
                          <a:srgbClr val="FF000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20</a:t>
                      </a:r>
                      <a:endParaRPr lang="ko-KR" altLang="en-US" sz="900" b="0" dirty="0">
                        <a:solidFill>
                          <a:srgbClr val="FF000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752094"/>
                  </a:ext>
                </a:extLst>
              </a:tr>
              <a:tr h="233889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b="1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위</a:t>
                      </a:r>
                      <a:r>
                        <a:rPr lang="en-US" altLang="ko-KR" sz="700" b="1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700" b="1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십이지장</a:t>
                      </a:r>
                      <a:r>
                        <a:rPr lang="en-US" altLang="ko-KR" sz="700" b="1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700" b="1" dirty="0" err="1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대장양성종양진단비</a:t>
                      </a:r>
                      <a:endParaRPr lang="ko-KR" altLang="en-US" sz="700" b="1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20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374320"/>
                  </a:ext>
                </a:extLst>
              </a:tr>
              <a:tr h="233889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b="1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6</a:t>
                      </a:r>
                      <a:r>
                        <a:rPr lang="ko-KR" altLang="en-US" sz="700" b="1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대기관 </a:t>
                      </a:r>
                      <a:r>
                        <a:rPr lang="ko-KR" altLang="en-US" sz="700" b="1" dirty="0" err="1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양성신생물수술비</a:t>
                      </a:r>
                      <a:endParaRPr lang="ko-KR" altLang="en-US" sz="700" b="1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50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15287"/>
                  </a:ext>
                </a:extLst>
              </a:tr>
              <a:tr h="233889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b="1" dirty="0" err="1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말기암호스피스통증완화치료비</a:t>
                      </a:r>
                      <a:endParaRPr lang="ko-KR" altLang="en-US" sz="700" b="1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2,000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2,000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2,000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710637"/>
                  </a:ext>
                </a:extLst>
              </a:tr>
              <a:tr h="301058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b="1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뇌출혈진단비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3,000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3,000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3,000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3,000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3,000</a:t>
                      </a:r>
                    </a:p>
                    <a:p>
                      <a:pPr algn="ctr" latinLnBrk="1"/>
                      <a:r>
                        <a:rPr lang="en-US" altLang="ko-KR" sz="5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[2</a:t>
                      </a:r>
                      <a:r>
                        <a:rPr lang="ko-KR" altLang="en-US" sz="5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종 기본계약</a:t>
                      </a:r>
                      <a:r>
                        <a:rPr lang="en-US" altLang="ko-KR" sz="5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]</a:t>
                      </a:r>
                      <a:endParaRPr lang="ko-KR" altLang="en-US" sz="5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3,000</a:t>
                      </a:r>
                    </a:p>
                    <a:p>
                      <a:pPr algn="ctr" latinLnBrk="1"/>
                      <a:r>
                        <a:rPr lang="en-US" altLang="ko-KR" sz="5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[</a:t>
                      </a:r>
                      <a:r>
                        <a:rPr lang="ko-KR" altLang="en-US" sz="5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기본계약</a:t>
                      </a:r>
                      <a:r>
                        <a:rPr lang="en-US" altLang="ko-KR" sz="5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]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63176"/>
                  </a:ext>
                </a:extLst>
              </a:tr>
              <a:tr h="233889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b="1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뇌졸중진단비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1,000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500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500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500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2,000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638565"/>
                  </a:ext>
                </a:extLst>
              </a:tr>
              <a:tr h="23388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1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뇌혈관질환진단비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400</a:t>
                      </a:r>
                      <a:endParaRPr lang="ko-KR" altLang="en-US" sz="900" b="0" dirty="0">
                        <a:solidFill>
                          <a:srgbClr val="FF000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500</a:t>
                      </a:r>
                      <a:endParaRPr lang="ko-KR" altLang="en-US" sz="900" b="0" dirty="0">
                        <a:solidFill>
                          <a:srgbClr val="FF000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300</a:t>
                      </a:r>
                      <a:endParaRPr lang="ko-KR" altLang="en-US" sz="900" b="0" dirty="0">
                        <a:solidFill>
                          <a:srgbClr val="FF000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500</a:t>
                      </a:r>
                      <a:endParaRPr lang="ko-KR" altLang="en-US" sz="900" b="0" dirty="0">
                        <a:solidFill>
                          <a:srgbClr val="FF000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417845"/>
                  </a:ext>
                </a:extLst>
              </a:tr>
              <a:tr h="301058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b="1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급성심근경색증진단비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3,000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3,000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3,000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3,000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3,000</a:t>
                      </a:r>
                    </a:p>
                    <a:p>
                      <a:pPr algn="ctr" latinLnBrk="1"/>
                      <a:r>
                        <a:rPr lang="en-US" altLang="ko-KR" sz="5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[2</a:t>
                      </a:r>
                      <a:r>
                        <a:rPr lang="ko-KR" altLang="en-US" sz="5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종 기본계약</a:t>
                      </a:r>
                      <a:r>
                        <a:rPr lang="en-US" altLang="ko-KR" sz="5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]</a:t>
                      </a:r>
                      <a:endParaRPr lang="ko-KR" altLang="en-US" sz="5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3,000</a:t>
                      </a:r>
                    </a:p>
                    <a:p>
                      <a:pPr algn="ctr" latinLnBrk="1"/>
                      <a:r>
                        <a:rPr lang="en-US" altLang="ko-KR" sz="5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[</a:t>
                      </a:r>
                      <a:r>
                        <a:rPr lang="ko-KR" altLang="en-US" sz="5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기본계약</a:t>
                      </a:r>
                      <a:r>
                        <a:rPr lang="en-US" altLang="ko-KR" sz="5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]</a:t>
                      </a:r>
                      <a:endParaRPr lang="ko-KR" altLang="en-US" sz="5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689036"/>
                  </a:ext>
                </a:extLst>
              </a:tr>
              <a:tr h="233889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b="1" dirty="0" err="1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허혈성심장질환진단비</a:t>
                      </a:r>
                      <a:endParaRPr lang="ko-KR" altLang="en-US" sz="700" b="1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400</a:t>
                      </a:r>
                      <a:endParaRPr lang="ko-KR" altLang="en-US" sz="900" b="0" dirty="0">
                        <a:solidFill>
                          <a:srgbClr val="FF000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500</a:t>
                      </a:r>
                      <a:endParaRPr lang="ko-KR" altLang="en-US" sz="900" b="0" dirty="0">
                        <a:solidFill>
                          <a:srgbClr val="FF000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300</a:t>
                      </a:r>
                      <a:endParaRPr lang="ko-KR" altLang="en-US" sz="900" b="0" dirty="0">
                        <a:solidFill>
                          <a:srgbClr val="FF000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500</a:t>
                      </a:r>
                      <a:endParaRPr lang="ko-KR" altLang="en-US" sz="900" b="0" dirty="0">
                        <a:solidFill>
                          <a:srgbClr val="FF000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234222"/>
                  </a:ext>
                </a:extLst>
              </a:tr>
              <a:tr h="287587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b="1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</a:t>
                      </a:r>
                      <a:r>
                        <a:rPr lang="ko-KR" altLang="en-US" sz="700" b="1" dirty="0" err="1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대질환</a:t>
                      </a:r>
                      <a:r>
                        <a:rPr lang="en-US" altLang="ko-KR" sz="700" b="1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700" b="1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뇌혈관 및 허혈성</a:t>
                      </a:r>
                      <a:r>
                        <a:rPr lang="en-US" altLang="ko-KR" sz="700" b="1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r>
                        <a:rPr lang="ko-KR" altLang="en-US" sz="700" b="1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수술비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300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100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751949"/>
                  </a:ext>
                </a:extLst>
              </a:tr>
              <a:tr h="233889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b="1" dirty="0" err="1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중증치매진단비</a:t>
                      </a:r>
                      <a:endParaRPr lang="ko-KR" altLang="en-US" sz="700" b="1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3,000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3,000</a:t>
                      </a:r>
                      <a:endParaRPr lang="ko-KR" altLang="en-US" sz="900" b="0" dirty="0">
                        <a:solidFill>
                          <a:srgbClr val="FF000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3,000</a:t>
                      </a:r>
                      <a:endParaRPr lang="ko-KR" altLang="en-US" sz="900" b="0" dirty="0">
                        <a:solidFill>
                          <a:srgbClr val="FF000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3,000</a:t>
                      </a:r>
                      <a:endParaRPr lang="ko-KR" altLang="en-US" sz="900" b="0" dirty="0">
                        <a:solidFill>
                          <a:srgbClr val="FF000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105739"/>
                  </a:ext>
                </a:extLst>
              </a:tr>
              <a:tr h="233889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b="1" dirty="0" err="1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경증이상치매진단비</a:t>
                      </a:r>
                      <a:endParaRPr lang="ko-KR" altLang="en-US" sz="700" b="1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500</a:t>
                      </a:r>
                      <a:endParaRPr lang="ko-KR" altLang="en-US" sz="900" b="0" dirty="0">
                        <a:solidFill>
                          <a:srgbClr val="FF000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500</a:t>
                      </a:r>
                      <a:endParaRPr lang="ko-KR" altLang="en-US" sz="900" b="0" dirty="0">
                        <a:solidFill>
                          <a:srgbClr val="FF000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500</a:t>
                      </a:r>
                      <a:endParaRPr lang="ko-KR" altLang="en-US" sz="900" b="0" dirty="0">
                        <a:solidFill>
                          <a:srgbClr val="FF000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088774"/>
                  </a:ext>
                </a:extLst>
              </a:tr>
              <a:tr h="233889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b="1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골절진단의료비용</a:t>
                      </a:r>
                      <a:r>
                        <a:rPr lang="en-US" altLang="ko-KR" sz="700" b="1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Ⅲ</a:t>
                      </a:r>
                      <a:endParaRPr lang="ko-KR" altLang="en-US" sz="700" b="1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1,000</a:t>
                      </a:r>
                      <a:endParaRPr lang="ko-KR" altLang="en-US" sz="900" b="0" dirty="0">
                        <a:solidFill>
                          <a:srgbClr val="FF000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500</a:t>
                      </a:r>
                      <a:endParaRPr lang="ko-KR" altLang="en-US" sz="900" b="0" dirty="0">
                        <a:solidFill>
                          <a:srgbClr val="FF000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565637"/>
                  </a:ext>
                </a:extLst>
              </a:tr>
              <a:tr h="233889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b="1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통합상해진단비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3/20/500</a:t>
                      </a:r>
                      <a:endParaRPr lang="ko-KR" altLang="en-US" sz="900" b="0" dirty="0">
                        <a:solidFill>
                          <a:srgbClr val="FF000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459674"/>
                  </a:ext>
                </a:extLst>
              </a:tr>
              <a:tr h="233889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b="1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골절진단비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244755"/>
                  </a:ext>
                </a:extLst>
              </a:tr>
              <a:tr h="632222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b="1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83</a:t>
                      </a:r>
                      <a:r>
                        <a:rPr lang="ko-KR" altLang="en-US" sz="700" b="1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대질병수술비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300/300/20/20/</a:t>
                      </a:r>
                    </a:p>
                    <a:p>
                      <a:pPr algn="ctr" latinLnBrk="1"/>
                      <a:r>
                        <a:rPr lang="ko-KR" altLang="en-US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간편</a:t>
                      </a:r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20, </a:t>
                      </a:r>
                      <a:r>
                        <a:rPr lang="ko-KR" altLang="en-US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일반</a:t>
                      </a:r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50</a:t>
                      </a:r>
                      <a:endParaRPr lang="ko-KR" altLang="en-US" sz="900" b="0" dirty="0">
                        <a:solidFill>
                          <a:srgbClr val="FF000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300/300/20/20/20</a:t>
                      </a:r>
                      <a:endParaRPr lang="ko-KR" altLang="en-US" sz="900" b="0" dirty="0">
                        <a:solidFill>
                          <a:srgbClr val="FF000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41481"/>
                  </a:ext>
                </a:extLst>
              </a:tr>
              <a:tr h="233889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b="1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상해수술비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60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60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30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50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607412"/>
                  </a:ext>
                </a:extLst>
              </a:tr>
              <a:tr h="233889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b="1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인공관절수술비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60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719301"/>
                  </a:ext>
                </a:extLst>
              </a:tr>
              <a:tr h="233889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b="1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질병입원일당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229454"/>
                  </a:ext>
                </a:extLst>
              </a:tr>
              <a:tr h="233889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b="1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상해입원일당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561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01575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4D06F233-850F-0256-C421-352826775511}"/>
              </a:ext>
            </a:extLst>
          </p:cNvPr>
          <p:cNvSpPr/>
          <p:nvPr/>
        </p:nvSpPr>
        <p:spPr>
          <a:xfrm>
            <a:off x="0" y="0"/>
            <a:ext cx="6858000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E780AF96-109D-B163-983B-447D50519A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64424"/>
              </p:ext>
            </p:extLst>
          </p:nvPr>
        </p:nvGraphicFramePr>
        <p:xfrm>
          <a:off x="96520" y="1166098"/>
          <a:ext cx="6647181" cy="81779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4600">
                  <a:extLst>
                    <a:ext uri="{9D8B030D-6E8A-4147-A177-3AD203B41FA5}">
                      <a16:colId xmlns:a16="http://schemas.microsoft.com/office/drawing/2014/main" val="4010771080"/>
                    </a:ext>
                  </a:extLst>
                </a:gridCol>
                <a:gridCol w="769620">
                  <a:extLst>
                    <a:ext uri="{9D8B030D-6E8A-4147-A177-3AD203B41FA5}">
                      <a16:colId xmlns:a16="http://schemas.microsoft.com/office/drawing/2014/main" val="1897426131"/>
                    </a:ext>
                  </a:extLst>
                </a:gridCol>
                <a:gridCol w="4632961">
                  <a:extLst>
                    <a:ext uri="{9D8B030D-6E8A-4147-A177-3AD203B41FA5}">
                      <a16:colId xmlns:a16="http://schemas.microsoft.com/office/drawing/2014/main" val="1883099504"/>
                    </a:ext>
                  </a:extLst>
                </a:gridCol>
              </a:tblGrid>
              <a:tr h="24161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solidFill>
                            <a:schemeClr val="tx1"/>
                          </a:solidFill>
                        </a:rPr>
                        <a:t>상품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solidFill>
                            <a:schemeClr val="tx1"/>
                          </a:solidFill>
                        </a:rPr>
                        <a:t>가입연령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solidFill>
                            <a:schemeClr val="tx1"/>
                          </a:solidFill>
                        </a:rPr>
                        <a:t>질문내용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467408"/>
                  </a:ext>
                </a:extLst>
              </a:tr>
              <a:tr h="411914">
                <a:tc>
                  <a:txBody>
                    <a:bodyPr/>
                    <a:lstStyle/>
                    <a:p>
                      <a:pPr algn="ctr" fontAlgn="ctr"/>
                      <a:endParaRPr lang="en-US" altLang="ko-KR" sz="9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AIG</a:t>
                      </a:r>
                      <a:r>
                        <a:rPr lang="ko-KR" altLang="en-US" sz="9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꼭필요한</a:t>
                      </a:r>
                      <a:endParaRPr lang="en-US" altLang="ko-KR" sz="9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상해종합보험</a:t>
                      </a:r>
                      <a:endParaRPr lang="en-US" altLang="ko-KR" sz="9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225" marR="4225" marT="42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18~75</a:t>
                      </a:r>
                      <a:r>
                        <a:rPr lang="ko-KR" alt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세</a:t>
                      </a:r>
                      <a:endParaRPr lang="en-US" altLang="ko-KR" sz="9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225" marR="4225" marT="42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25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개월내 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마약 사용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/*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혈압강하제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신경안정제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수면제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/*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각성제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흥분제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)/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진통제 상시복용</a:t>
                      </a:r>
                      <a:endParaRPr lang="en-US" altLang="ko-KR" sz="800" b="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marL="0" indent="0" algn="l" latinLnBrk="1">
                        <a:lnSpc>
                          <a:spcPct val="125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600" b="0" i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    </a:t>
                      </a:r>
                      <a:r>
                        <a:rPr lang="en-US" altLang="ko-KR" sz="600" b="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* </a:t>
                      </a:r>
                      <a:r>
                        <a:rPr lang="ko-KR" altLang="en-US" sz="600" b="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혈압강하제</a:t>
                      </a:r>
                      <a:r>
                        <a:rPr lang="en-US" altLang="ko-KR" sz="600" b="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:</a:t>
                      </a:r>
                      <a:r>
                        <a:rPr lang="ko-KR" altLang="en-US" sz="600" b="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혈압을 내리게 하는 의약품   </a:t>
                      </a:r>
                      <a:r>
                        <a:rPr lang="en-US" altLang="ko-KR" sz="600" b="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* </a:t>
                      </a:r>
                      <a:r>
                        <a:rPr lang="ko-KR" altLang="en-US" sz="600" b="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각성제</a:t>
                      </a:r>
                      <a:r>
                        <a:rPr lang="en-US" altLang="ko-KR" sz="600" b="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: </a:t>
                      </a:r>
                      <a:r>
                        <a:rPr lang="ko-KR" altLang="en-US" sz="600" b="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신경계를 </a:t>
                      </a:r>
                      <a:r>
                        <a:rPr lang="ko-KR" altLang="en-US" sz="600" b="0" i="1" dirty="0" err="1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흥분시켜</a:t>
                      </a:r>
                      <a:r>
                        <a:rPr lang="ko-KR" altLang="en-US" sz="600" b="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잠이 오는 것을 억제하는 의약품</a:t>
                      </a:r>
                      <a:endParaRPr lang="en-US" altLang="ko-KR" sz="600" b="0" i="1" dirty="0">
                        <a:solidFill>
                          <a:srgbClr val="0070C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marL="171450" indent="-171450" algn="l" latinLnBrk="1">
                        <a:lnSpc>
                          <a:spcPct val="125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개월내 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입원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수술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제왕절개포함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)/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투약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치료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질병확정진단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800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질병의심소견</a:t>
                      </a:r>
                      <a:endParaRPr lang="en-US" altLang="ko-KR" sz="80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marL="171450" indent="-171450" algn="l" latinLnBrk="1">
                        <a:lnSpc>
                          <a:spcPct val="125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년내 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추가검사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재검사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</a:p>
                    <a:p>
                      <a:pPr marL="171450" indent="-171450" algn="l" latinLnBrk="1">
                        <a:lnSpc>
                          <a:spcPct val="125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</a:t>
                      </a:r>
                      <a:r>
                        <a:rPr lang="ko-KR" altLang="en-US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년내 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입원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수술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제왕절개포함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)/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계속하여 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7</a:t>
                      </a:r>
                      <a:r>
                        <a:rPr lang="ko-KR" altLang="en-US" sz="800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일이상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치료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계속하여 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30</a:t>
                      </a:r>
                      <a:r>
                        <a:rPr lang="ko-KR" altLang="en-US" sz="800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일이상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투약</a:t>
                      </a:r>
                      <a:endParaRPr lang="en-US" altLang="ko-KR" sz="80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marL="171450" indent="-171450" algn="l" latinLnBrk="1">
                        <a:lnSpc>
                          <a:spcPct val="125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</a:t>
                      </a:r>
                      <a:r>
                        <a:rPr lang="ko-KR" altLang="en-US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년내 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*11</a:t>
                      </a:r>
                      <a:r>
                        <a:rPr lang="ko-KR" altLang="en-US" sz="800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대질병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입원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수술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투약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치료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질병확정진단</a:t>
                      </a:r>
                      <a:endParaRPr lang="en-US" altLang="ko-KR" sz="80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marL="0" indent="0" algn="l" latinLnBrk="1">
                        <a:buFont typeface="Wingdings" panose="05000000000000000000" pitchFamily="2" charset="2"/>
                        <a:buNone/>
                      </a:pPr>
                      <a:r>
                        <a:rPr lang="en-US" altLang="ko-KR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      *11</a:t>
                      </a:r>
                      <a:r>
                        <a:rPr lang="ko-KR" altLang="en-US" sz="600" i="1" dirty="0" err="1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대질병</a:t>
                      </a:r>
                      <a:r>
                        <a:rPr lang="en-US" altLang="ko-KR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: </a:t>
                      </a:r>
                      <a:r>
                        <a:rPr lang="ko-KR" altLang="en-US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암</a:t>
                      </a:r>
                      <a:r>
                        <a:rPr lang="en-US" altLang="ko-KR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백혈병</a:t>
                      </a:r>
                      <a:r>
                        <a:rPr lang="en-US" altLang="ko-KR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고혈압</a:t>
                      </a:r>
                      <a:r>
                        <a:rPr lang="en-US" altLang="ko-KR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협심증</a:t>
                      </a:r>
                      <a:r>
                        <a:rPr lang="en-US" altLang="ko-KR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심근경색</a:t>
                      </a:r>
                      <a:r>
                        <a:rPr lang="en-US" altLang="ko-KR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심장판막증</a:t>
                      </a:r>
                      <a:r>
                        <a:rPr lang="en-US" altLang="ko-KR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간경화증</a:t>
                      </a:r>
                      <a:r>
                        <a:rPr lang="en-US" altLang="ko-KR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뇌졸중증</a:t>
                      </a:r>
                      <a:r>
                        <a:rPr lang="en-US" altLang="ko-KR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뇌출혈</a:t>
                      </a:r>
                      <a:r>
                        <a:rPr lang="en-US" altLang="ko-KR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뇌경색</a:t>
                      </a:r>
                      <a:r>
                        <a:rPr lang="en-US" altLang="ko-KR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), </a:t>
                      </a:r>
                      <a:r>
                        <a:rPr lang="ko-KR" altLang="en-US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당뇨병</a:t>
                      </a:r>
                      <a:r>
                        <a:rPr lang="en-US" altLang="ko-KR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에이즈</a:t>
                      </a:r>
                      <a:r>
                        <a:rPr lang="en-US" altLang="ko-KR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(AIDS) </a:t>
                      </a:r>
                      <a:r>
                        <a:rPr lang="ko-KR" altLang="en-US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및 </a:t>
                      </a:r>
                      <a:r>
                        <a:rPr lang="en-US" altLang="ko-KR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HIV</a:t>
                      </a:r>
                      <a:r>
                        <a:rPr lang="ko-KR" altLang="en-US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보균</a:t>
                      </a:r>
                      <a:r>
                        <a:rPr lang="en-US" altLang="ko-KR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(</a:t>
                      </a:r>
                      <a:r>
                        <a:rPr lang="ko-KR" altLang="en-US" sz="600" i="1" dirty="0" err="1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실손의료비</a:t>
                      </a:r>
                      <a:r>
                        <a:rPr lang="ko-KR" altLang="en-US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담보 가입시</a:t>
                      </a:r>
                      <a:r>
                        <a:rPr lang="en-US" altLang="ko-KR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r>
                        <a:rPr lang="ko-KR" altLang="en-US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직장 또는 항문관련질환</a:t>
                      </a:r>
                      <a:r>
                        <a:rPr lang="en-US" altLang="ko-KR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[</a:t>
                      </a:r>
                      <a:r>
                        <a:rPr lang="ko-KR" altLang="en-US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치질</a:t>
                      </a:r>
                      <a:r>
                        <a:rPr lang="en-US" altLang="ko-KR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</a:t>
                      </a:r>
                      <a:r>
                        <a:rPr lang="ko-KR" altLang="en-US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치루</a:t>
                      </a:r>
                      <a:r>
                        <a:rPr lang="en-US" altLang="ko-KR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600" i="1" dirty="0" err="1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누공</a:t>
                      </a:r>
                      <a:r>
                        <a:rPr lang="en-US" altLang="ko-KR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), </a:t>
                      </a:r>
                      <a:r>
                        <a:rPr lang="ko-KR" altLang="en-US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치열</a:t>
                      </a:r>
                      <a:r>
                        <a:rPr lang="en-US" altLang="ko-KR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찢어짐</a:t>
                      </a:r>
                      <a:r>
                        <a:rPr lang="en-US" altLang="ko-KR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), </a:t>
                      </a:r>
                      <a:r>
                        <a:rPr lang="ko-KR" altLang="en-US" sz="600" i="1" dirty="0" err="1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항문농양</a:t>
                      </a:r>
                      <a:r>
                        <a:rPr lang="en-US" altLang="ko-KR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고름집</a:t>
                      </a:r>
                      <a:r>
                        <a:rPr lang="en-US" altLang="ko-KR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), </a:t>
                      </a:r>
                      <a:r>
                        <a:rPr lang="ko-KR" altLang="en-US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직장 또는 항문탈출</a:t>
                      </a:r>
                      <a:r>
                        <a:rPr lang="en-US" altLang="ko-KR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항문출혈</a:t>
                      </a:r>
                      <a:r>
                        <a:rPr lang="en-US" altLang="ko-KR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항문궤양</a:t>
                      </a:r>
                      <a:r>
                        <a:rPr lang="en-US" altLang="ko-KR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5382420"/>
                  </a:ext>
                </a:extLst>
              </a:tr>
              <a:tr h="36623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AIG</a:t>
                      </a:r>
                      <a:r>
                        <a:rPr lang="ko-KR" alt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내심바라던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algn="ctr" fontAlgn="ctr"/>
                      <a:r>
                        <a:rPr lang="ko-KR" alt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암보험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225" marR="4225" marT="42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20~70</a:t>
                      </a: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세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225" marR="4225" marT="42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4479299"/>
                  </a:ext>
                </a:extLst>
              </a:tr>
              <a:tr h="59309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AIG</a:t>
                      </a:r>
                      <a:r>
                        <a:rPr lang="ko-KR" alt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참기특한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algn="ctr" fontAlgn="ctr"/>
                      <a:r>
                        <a:rPr lang="ko-KR" alt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암보험</a:t>
                      </a:r>
                      <a:r>
                        <a:rPr lang="en-US" altLang="ko-K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2404(1</a:t>
                      </a:r>
                      <a:r>
                        <a:rPr lang="ko-KR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종</a:t>
                      </a:r>
                      <a:r>
                        <a:rPr lang="en-US" altLang="ko-K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algn="ctr" fontAlgn="ctr"/>
                      <a:r>
                        <a:rPr lang="en-US" altLang="ko-K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순수보장형</a:t>
                      </a:r>
                      <a:r>
                        <a:rPr lang="en-US" altLang="ko-K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</a:p>
                  </a:txBody>
                  <a:tcPr marL="4225" marR="4225" marT="42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20-70</a:t>
                      </a: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세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225" marR="4225" marT="42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8094171"/>
                  </a:ext>
                </a:extLst>
              </a:tr>
              <a:tr h="36623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AIG</a:t>
                      </a:r>
                      <a:r>
                        <a:rPr lang="ko-KR" alt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내심바라던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i="0" u="none" strike="noStrike" dirty="0" err="1">
                          <a:solidFill>
                            <a:srgbClr val="EC1944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간편</a:t>
                      </a:r>
                      <a:r>
                        <a:rPr lang="ko-KR" alt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암보험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20~70</a:t>
                      </a: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세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225" marR="4225" marT="42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25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800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암담보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 </a:t>
                      </a: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개월내 </a:t>
                      </a:r>
                      <a:r>
                        <a:rPr lang="ko-KR" altLang="en-US" sz="800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입원필요소견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800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수술필요소견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추가검사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재검사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)/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질병확정진단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800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질병의심소견</a:t>
                      </a:r>
                      <a:endParaRPr lang="en-US" altLang="ko-KR" sz="80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marL="171450" indent="-171450" algn="l" latinLnBrk="1">
                        <a:lnSpc>
                          <a:spcPct val="125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800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암담보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 </a:t>
                      </a: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</a:t>
                      </a:r>
                      <a:r>
                        <a:rPr lang="ko-KR" altLang="en-US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년내 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입원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수술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제왕절개포함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</a:p>
                    <a:p>
                      <a:pPr marL="171450" indent="-171450" algn="l" latinLnBrk="1">
                        <a:lnSpc>
                          <a:spcPct val="125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800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암담보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 </a:t>
                      </a: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</a:t>
                      </a:r>
                      <a:r>
                        <a:rPr lang="ko-KR" altLang="en-US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년내 </a:t>
                      </a:r>
                      <a:r>
                        <a:rPr lang="ko-KR" altLang="en-US" sz="800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암진단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800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암입원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800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암수술</a:t>
                      </a:r>
                      <a:endParaRPr lang="ko-KR" altLang="en-US" sz="80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9342090"/>
                  </a:ext>
                </a:extLst>
              </a:tr>
              <a:tr h="38171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AIG</a:t>
                      </a:r>
                      <a:r>
                        <a:rPr lang="ko-KR" alt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올인원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algn="ctr" fontAlgn="ctr"/>
                      <a:r>
                        <a:rPr lang="ko-KR" altLang="en-US" sz="900" b="1" i="0" u="none" strike="noStrike" dirty="0" err="1">
                          <a:solidFill>
                            <a:srgbClr val="EC1944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간편</a:t>
                      </a:r>
                      <a:r>
                        <a:rPr lang="ko-KR" alt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암보험</a:t>
                      </a:r>
                      <a:r>
                        <a:rPr lang="en-US" altLang="ko-K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2404(1</a:t>
                      </a:r>
                      <a:r>
                        <a:rPr lang="ko-KR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종</a:t>
                      </a:r>
                      <a:r>
                        <a:rPr lang="en-US" altLang="ko-K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algn="ctr" fontAlgn="ctr"/>
                      <a:r>
                        <a:rPr lang="en-US" altLang="ko-K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순수보장형</a:t>
                      </a:r>
                      <a:r>
                        <a:rPr lang="en-US" altLang="ko-K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</a:p>
                  </a:txBody>
                  <a:tcPr marL="4225" marR="4225" marT="42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30~70</a:t>
                      </a: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세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225" marR="4225" marT="42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171450" marR="0" lvl="0" indent="-17145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n-US" altLang="ko-KR" sz="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9859830"/>
                  </a:ext>
                </a:extLst>
              </a:tr>
              <a:tr h="137592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AIG</a:t>
                      </a:r>
                      <a:r>
                        <a:rPr lang="ko-KR" alt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올인원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EC1944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간편</a:t>
                      </a: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보험</a:t>
                      </a: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Ⅱ</a:t>
                      </a:r>
                      <a:r>
                        <a:rPr lang="en-US" altLang="ko-K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2404(1</a:t>
                      </a:r>
                      <a:r>
                        <a:rPr lang="ko-KR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종</a:t>
                      </a:r>
                      <a:r>
                        <a:rPr lang="en-US" altLang="ko-K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algn="ctr" fontAlgn="ctr"/>
                      <a:r>
                        <a:rPr lang="en-US" altLang="ko-K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간편고지형</a:t>
                      </a:r>
                      <a:r>
                        <a:rPr lang="en-US" altLang="ko-K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</a:p>
                  </a:txBody>
                  <a:tcPr marL="4225" marR="4225" marT="42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30~75</a:t>
                      </a: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세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225" marR="4225" marT="42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25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공통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 </a:t>
                      </a: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개월내 </a:t>
                      </a:r>
                      <a:r>
                        <a:rPr lang="ko-KR" altLang="en-US" sz="800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입원필요소견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800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수술필요소견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추가검사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재검사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)/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질병확정진단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800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질병의심소견</a:t>
                      </a:r>
                      <a:endParaRPr lang="en-US" altLang="ko-KR" sz="80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marL="171450" indent="-171450" algn="l" latinLnBrk="1">
                        <a:lnSpc>
                          <a:spcPct val="125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공통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 </a:t>
                      </a: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년내 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입원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수술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제왕절개포함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</a:p>
                    <a:p>
                      <a:pPr marL="171450" indent="-171450" algn="l" latinLnBrk="1">
                        <a:lnSpc>
                          <a:spcPct val="125000"/>
                        </a:lnSpc>
                        <a:buFont typeface="Wingdings" panose="05000000000000000000" pitchFamily="2" charset="2"/>
                        <a:buChar char="§"/>
                      </a:pPr>
                      <a:endParaRPr lang="en-US" altLang="ko-KR" sz="40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marL="171450" marR="0" lvl="0" indent="-171450" algn="l" defTabSz="685800" rtl="0" eaLnBrk="1" fontAlgn="auto" latinLnBrk="1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800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암담보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 </a:t>
                      </a: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</a:t>
                      </a:r>
                      <a:r>
                        <a:rPr lang="ko-KR" altLang="en-US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년내 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입원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수술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제왕절개포함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</a:p>
                    <a:p>
                      <a:pPr marL="171450" marR="0" lvl="0" indent="-171450" algn="l" defTabSz="685800" rtl="0" eaLnBrk="1" fontAlgn="auto" latinLnBrk="1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800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암담보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 </a:t>
                      </a: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</a:t>
                      </a:r>
                      <a:r>
                        <a:rPr lang="ko-KR" altLang="en-US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년내 </a:t>
                      </a:r>
                      <a:r>
                        <a:rPr lang="ko-KR" altLang="en-US" sz="800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암진단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800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암입원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800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암수술</a:t>
                      </a:r>
                      <a:endParaRPr lang="en-US" altLang="ko-KR" sz="80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marL="171450" marR="0" lvl="0" indent="-171450" algn="l" defTabSz="685800" rtl="0" eaLnBrk="1" fontAlgn="auto" latinLnBrk="1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n-US" altLang="ko-KR" sz="40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marL="171450" indent="-171450" algn="l" latinLnBrk="1">
                        <a:lnSpc>
                          <a:spcPct val="125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치매담보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 </a:t>
                      </a: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년내 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치매증상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치매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경도이상의 인지기능장애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추가검사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재검사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</a:p>
                    <a:p>
                      <a:pPr marL="171450" indent="-171450" algn="l" latinLnBrk="1">
                        <a:lnSpc>
                          <a:spcPct val="125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치매담보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 </a:t>
                      </a: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</a:t>
                      </a:r>
                      <a:r>
                        <a:rPr lang="ko-KR" altLang="en-US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년내 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*7</a:t>
                      </a:r>
                      <a:r>
                        <a:rPr lang="ko-KR" altLang="en-US" sz="800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대질병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입원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수술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계속하여 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7</a:t>
                      </a:r>
                      <a:r>
                        <a:rPr lang="ko-KR" altLang="en-US" sz="800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일이상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치료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계속하여 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30</a:t>
                      </a:r>
                      <a:r>
                        <a:rPr lang="ko-KR" altLang="en-US" sz="800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일이상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투약</a:t>
                      </a:r>
                      <a:endParaRPr lang="en-US" altLang="ko-KR" sz="80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marL="0" indent="0" algn="l" latinLnBrk="1">
                        <a:buFont typeface="Wingdings" panose="05000000000000000000" pitchFamily="2" charset="2"/>
                        <a:buNone/>
                      </a:pPr>
                      <a:r>
                        <a:rPr lang="en-US" altLang="ko-KR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       *7</a:t>
                      </a:r>
                      <a:r>
                        <a:rPr lang="ko-KR" altLang="en-US" sz="600" i="1" dirty="0" err="1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대질병</a:t>
                      </a:r>
                      <a:r>
                        <a:rPr lang="en-US" altLang="ko-KR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: </a:t>
                      </a:r>
                      <a:r>
                        <a:rPr lang="ko-KR" altLang="en-US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치매</a:t>
                      </a:r>
                      <a:r>
                        <a:rPr lang="en-US" altLang="ko-KR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경도이상의 인지기능장애</a:t>
                      </a:r>
                      <a:r>
                        <a:rPr lang="en-US" altLang="ko-KR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알츠하이머</a:t>
                      </a:r>
                      <a:r>
                        <a:rPr lang="en-US" altLang="ko-KR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파킨슨병</a:t>
                      </a:r>
                      <a:r>
                        <a:rPr lang="en-US" altLang="ko-KR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600" i="1" dirty="0" err="1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외상성</a:t>
                      </a:r>
                      <a:r>
                        <a:rPr lang="ko-KR" altLang="en-US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ko-KR" altLang="en-US" sz="600" i="1" dirty="0" err="1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뇌손상</a:t>
                      </a:r>
                      <a:r>
                        <a:rPr lang="en-US" altLang="ko-KR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뇌졸중증</a:t>
                      </a:r>
                      <a:r>
                        <a:rPr lang="en-US" altLang="ko-KR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뇌출혈</a:t>
                      </a:r>
                      <a:r>
                        <a:rPr lang="en-US" altLang="ko-KR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뇌경색</a:t>
                      </a:r>
                      <a:r>
                        <a:rPr lang="en-US" altLang="ko-KR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), </a:t>
                      </a:r>
                      <a:r>
                        <a:rPr lang="ko-KR" altLang="en-US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심근경색</a:t>
                      </a:r>
                      <a:endParaRPr lang="ko-KR" altLang="en-US" sz="800" dirty="0">
                        <a:solidFill>
                          <a:srgbClr val="0070C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9500929"/>
                  </a:ext>
                </a:extLst>
              </a:tr>
              <a:tr h="85970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AIG</a:t>
                      </a:r>
                      <a:r>
                        <a:rPr lang="ko-KR" alt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보장든든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EC1944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건강</a:t>
                      </a: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보험</a:t>
                      </a: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Ⅱ</a:t>
                      </a:r>
                      <a:r>
                        <a:rPr lang="en-US" altLang="ko-K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2501(1</a:t>
                      </a:r>
                      <a:r>
                        <a:rPr lang="ko-KR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종</a:t>
                      </a:r>
                      <a:r>
                        <a:rPr lang="en-US" altLang="ko-K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225" marR="4225" marT="42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30-80</a:t>
                      </a: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세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225" marR="4225" marT="42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25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개월내 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마약 사용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신경안정제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수면제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/*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각성제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흥분제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)/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진통제 상시복용</a:t>
                      </a:r>
                      <a:endParaRPr lang="en-US" altLang="ko-KR" sz="800" b="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marL="0" indent="0" algn="l" latinLnBrk="1">
                        <a:lnSpc>
                          <a:spcPct val="125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600" b="0" i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     </a:t>
                      </a:r>
                      <a:r>
                        <a:rPr lang="en-US" altLang="ko-KR" sz="600" b="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* </a:t>
                      </a:r>
                      <a:r>
                        <a:rPr lang="ko-KR" altLang="en-US" sz="600" b="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각성제</a:t>
                      </a:r>
                      <a:r>
                        <a:rPr lang="en-US" altLang="ko-KR" sz="600" b="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: </a:t>
                      </a:r>
                      <a:r>
                        <a:rPr lang="ko-KR" altLang="en-US" sz="600" b="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신경계를 </a:t>
                      </a:r>
                      <a:r>
                        <a:rPr lang="ko-KR" altLang="en-US" sz="600" b="0" i="1" dirty="0" err="1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흥분시켜</a:t>
                      </a:r>
                      <a:r>
                        <a:rPr lang="ko-KR" altLang="en-US" sz="600" b="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잠이 오는 것을 억제하는 의약품</a:t>
                      </a:r>
                      <a:endParaRPr lang="en-US" altLang="ko-KR" sz="800" b="1" dirty="0">
                        <a:solidFill>
                          <a:srgbClr val="0070C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marL="171450" indent="-171450" algn="l" latinLnBrk="1">
                        <a:lnSpc>
                          <a:spcPct val="125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개월내 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입원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수술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제왕절개포함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)/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투약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치료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질병확정진단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800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질병의심소견</a:t>
                      </a:r>
                      <a:endParaRPr lang="en-US" altLang="ko-KR" sz="80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marL="171450" indent="-171450" algn="l" latinLnBrk="1">
                        <a:lnSpc>
                          <a:spcPct val="125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년내 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추가검사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재검사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</a:p>
                    <a:p>
                      <a:pPr marL="171450" indent="-171450" algn="l" latinLnBrk="1">
                        <a:lnSpc>
                          <a:spcPct val="125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</a:t>
                      </a:r>
                      <a:r>
                        <a:rPr lang="ko-KR" altLang="en-US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년내 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입원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수술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제왕절개포함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)/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계속하여 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7</a:t>
                      </a:r>
                      <a:r>
                        <a:rPr lang="ko-KR" altLang="en-US" sz="800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일이상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치료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계속하여 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30</a:t>
                      </a:r>
                      <a:r>
                        <a:rPr lang="ko-KR" altLang="en-US" sz="800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일이상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투약</a:t>
                      </a:r>
                      <a:endParaRPr lang="en-US" altLang="ko-KR" sz="80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marL="171450" indent="-171450" algn="l" latinLnBrk="1">
                        <a:lnSpc>
                          <a:spcPct val="125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</a:t>
                      </a:r>
                      <a:r>
                        <a:rPr lang="ko-KR" altLang="en-US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년내 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*8</a:t>
                      </a:r>
                      <a:r>
                        <a:rPr lang="ko-KR" altLang="en-US" sz="800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대질병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입원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수술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투약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치료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질병확정진단</a:t>
                      </a:r>
                      <a:endParaRPr lang="en-US" altLang="ko-KR" sz="80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ko-KR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       *8</a:t>
                      </a:r>
                      <a:r>
                        <a:rPr lang="ko-KR" altLang="en-US" sz="600" i="1" dirty="0" err="1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대질병</a:t>
                      </a:r>
                      <a:r>
                        <a:rPr lang="en-US" altLang="ko-KR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: </a:t>
                      </a:r>
                      <a:r>
                        <a:rPr lang="ko-KR" altLang="en-US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암</a:t>
                      </a:r>
                      <a:r>
                        <a:rPr lang="en-US" altLang="ko-KR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백혈병</a:t>
                      </a:r>
                      <a:r>
                        <a:rPr lang="en-US" altLang="ko-KR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협심증</a:t>
                      </a:r>
                      <a:r>
                        <a:rPr lang="en-US" altLang="ko-KR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심근경색</a:t>
                      </a:r>
                      <a:r>
                        <a:rPr lang="en-US" altLang="ko-KR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심장판막증</a:t>
                      </a:r>
                      <a:r>
                        <a:rPr lang="en-US" altLang="ko-KR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간경화증</a:t>
                      </a:r>
                      <a:r>
                        <a:rPr lang="en-US" altLang="ko-KR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뇌졸중증</a:t>
                      </a:r>
                      <a:r>
                        <a:rPr lang="en-US" altLang="ko-KR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뇌출혈</a:t>
                      </a:r>
                      <a:r>
                        <a:rPr lang="en-US" altLang="ko-KR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</a:t>
                      </a:r>
                      <a:r>
                        <a:rPr lang="ko-KR" altLang="en-US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뇌경색</a:t>
                      </a:r>
                      <a:r>
                        <a:rPr lang="en-US" altLang="ko-KR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),</a:t>
                      </a:r>
                      <a:r>
                        <a:rPr lang="ko-KR" altLang="en-US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에이즈</a:t>
                      </a:r>
                      <a:r>
                        <a:rPr lang="en-US" altLang="ko-KR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(AIDS)</a:t>
                      </a:r>
                      <a:r>
                        <a:rPr lang="ko-KR" altLang="en-US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및 </a:t>
                      </a:r>
                      <a:r>
                        <a:rPr lang="en-US" altLang="ko-KR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HIV</a:t>
                      </a:r>
                      <a:r>
                        <a:rPr lang="ko-KR" altLang="en-US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보균</a:t>
                      </a:r>
                      <a:r>
                        <a:rPr lang="en-US" altLang="ko-KR" sz="700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</a:p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altLang="ko-KR" sz="400" dirty="0">
                        <a:solidFill>
                          <a:srgbClr val="0070C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marL="171450" indent="-171450" algn="l" latinLnBrk="1">
                        <a:lnSpc>
                          <a:spcPct val="125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7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7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치매담보</a:t>
                      </a:r>
                      <a:r>
                        <a:rPr lang="en-US" altLang="ko-KR" sz="7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 </a:t>
                      </a:r>
                      <a:r>
                        <a:rPr lang="en-US" altLang="ko-KR" sz="7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7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년내 </a:t>
                      </a:r>
                      <a:r>
                        <a:rPr lang="ko-KR" altLang="en-US" sz="7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치매증상</a:t>
                      </a:r>
                      <a:r>
                        <a:rPr lang="en-US" altLang="ko-KR" sz="7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7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치매</a:t>
                      </a:r>
                      <a:r>
                        <a:rPr lang="en-US" altLang="ko-KR" sz="7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7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경도이상의 인지기능장애</a:t>
                      </a:r>
                      <a:r>
                        <a:rPr lang="en-US" altLang="ko-KR" sz="7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r>
                        <a:rPr lang="ko-KR" altLang="en-US" sz="7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추가검사</a:t>
                      </a:r>
                      <a:r>
                        <a:rPr lang="en-US" altLang="ko-KR" sz="7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7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재검사</a:t>
                      </a:r>
                      <a:r>
                        <a:rPr lang="en-US" altLang="ko-KR" sz="7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</a:p>
                    <a:p>
                      <a:pPr marL="171450" indent="-171450" algn="l" latinLnBrk="1">
                        <a:lnSpc>
                          <a:spcPct val="125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7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7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치매담보</a:t>
                      </a:r>
                      <a:r>
                        <a:rPr lang="en-US" altLang="ko-KR" sz="7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 </a:t>
                      </a:r>
                      <a:r>
                        <a:rPr lang="en-US" altLang="ko-KR" sz="7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</a:t>
                      </a:r>
                      <a:r>
                        <a:rPr lang="ko-KR" altLang="en-US" sz="7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년내 </a:t>
                      </a:r>
                      <a:r>
                        <a:rPr lang="en-US" altLang="ko-KR" sz="7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*7</a:t>
                      </a:r>
                      <a:r>
                        <a:rPr lang="ko-KR" altLang="en-US" sz="700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대질병</a:t>
                      </a:r>
                      <a:r>
                        <a:rPr lang="ko-KR" altLang="en-US" sz="7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입원</a:t>
                      </a:r>
                      <a:r>
                        <a:rPr lang="en-US" altLang="ko-KR" sz="7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7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수술</a:t>
                      </a:r>
                      <a:r>
                        <a:rPr lang="en-US" altLang="ko-KR" sz="7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7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계속하여 </a:t>
                      </a:r>
                      <a:r>
                        <a:rPr lang="en-US" altLang="ko-KR" sz="7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7</a:t>
                      </a:r>
                      <a:r>
                        <a:rPr lang="ko-KR" altLang="en-US" sz="700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일이상</a:t>
                      </a:r>
                      <a:r>
                        <a:rPr lang="ko-KR" altLang="en-US" sz="7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치료</a:t>
                      </a:r>
                      <a:r>
                        <a:rPr lang="en-US" altLang="ko-KR" sz="7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7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계속하여 </a:t>
                      </a:r>
                      <a:r>
                        <a:rPr lang="en-US" altLang="ko-KR" sz="7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30</a:t>
                      </a:r>
                      <a:r>
                        <a:rPr lang="ko-KR" altLang="en-US" sz="700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일이상</a:t>
                      </a:r>
                      <a:r>
                        <a:rPr lang="ko-KR" altLang="en-US" sz="7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투약</a:t>
                      </a:r>
                      <a:endParaRPr lang="en-US" altLang="ko-KR" sz="70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marL="0" indent="0" algn="l" latinLnBrk="1">
                        <a:buFont typeface="Wingdings" panose="05000000000000000000" pitchFamily="2" charset="2"/>
                        <a:buNone/>
                      </a:pPr>
                      <a:r>
                        <a:rPr lang="en-US" altLang="ko-KR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       *7</a:t>
                      </a:r>
                      <a:r>
                        <a:rPr lang="ko-KR" altLang="en-US" sz="600" i="1" dirty="0" err="1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대질병</a:t>
                      </a:r>
                      <a:r>
                        <a:rPr lang="en-US" altLang="ko-KR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: </a:t>
                      </a:r>
                      <a:r>
                        <a:rPr lang="ko-KR" altLang="en-US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치매</a:t>
                      </a:r>
                      <a:r>
                        <a:rPr lang="en-US" altLang="ko-KR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경도이상의 인지기능장애</a:t>
                      </a:r>
                      <a:r>
                        <a:rPr lang="en-US" altLang="ko-KR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알츠하이머</a:t>
                      </a:r>
                      <a:r>
                        <a:rPr lang="en-US" altLang="ko-KR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파킨슨병</a:t>
                      </a:r>
                      <a:r>
                        <a:rPr lang="en-US" altLang="ko-KR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600" i="1" dirty="0" err="1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외상성</a:t>
                      </a:r>
                      <a:r>
                        <a:rPr lang="ko-KR" altLang="en-US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ko-KR" altLang="en-US" sz="600" i="1" dirty="0" err="1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뇌손상</a:t>
                      </a:r>
                      <a:r>
                        <a:rPr lang="en-US" altLang="ko-KR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뇌졸중증</a:t>
                      </a:r>
                      <a:r>
                        <a:rPr lang="en-US" altLang="ko-KR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뇌출혈</a:t>
                      </a:r>
                      <a:r>
                        <a:rPr lang="en-US" altLang="ko-KR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뇌경색</a:t>
                      </a:r>
                      <a:r>
                        <a:rPr lang="en-US" altLang="ko-KR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), </a:t>
                      </a:r>
                      <a:r>
                        <a:rPr lang="ko-KR" altLang="en-US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심근경색</a:t>
                      </a:r>
                      <a:endParaRPr lang="ko-KR" altLang="en-US" sz="800" dirty="0">
                        <a:solidFill>
                          <a:srgbClr val="0070C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0132690"/>
                  </a:ext>
                </a:extLst>
              </a:tr>
              <a:tr h="9124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AIG</a:t>
                      </a:r>
                      <a:r>
                        <a:rPr lang="ko-KR" alt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보장든든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EC1944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건강</a:t>
                      </a: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보험</a:t>
                      </a: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Ⅱ</a:t>
                      </a:r>
                      <a:r>
                        <a:rPr lang="en-US" altLang="ko-K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2501(2</a:t>
                      </a:r>
                      <a:r>
                        <a:rPr lang="ko-KR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종</a:t>
                      </a:r>
                      <a:r>
                        <a:rPr lang="en-US" altLang="ko-K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225" marR="4225" marT="42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30~80</a:t>
                      </a: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세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225" marR="4225" marT="42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5620327"/>
                  </a:ext>
                </a:extLst>
              </a:tr>
              <a:tr h="147911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AIG</a:t>
                      </a: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소문난</a:t>
                      </a: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대큰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보장보험</a:t>
                      </a:r>
                      <a:r>
                        <a:rPr lang="en-US" altLang="ko-K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2404(1</a:t>
                      </a:r>
                      <a:r>
                        <a:rPr lang="ko-KR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종</a:t>
                      </a:r>
                      <a:r>
                        <a:rPr lang="en-US" altLang="ko-K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</a:p>
                  </a:txBody>
                  <a:tcPr marL="4225" marR="4225" marT="42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50-80</a:t>
                      </a: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세</a:t>
                      </a:r>
                    </a:p>
                  </a:txBody>
                  <a:tcPr marL="4225" marR="4225" marT="42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25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공통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 </a:t>
                      </a: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개월내 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마약 사용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신경안정제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수면제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/*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각성제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흥분제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)/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진통제 상시복용</a:t>
                      </a:r>
                      <a:endParaRPr lang="en-US" altLang="ko-KR" sz="800" b="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marL="0" indent="0" algn="l" latinLnBrk="1">
                        <a:lnSpc>
                          <a:spcPct val="125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600" b="0" i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     </a:t>
                      </a:r>
                      <a:r>
                        <a:rPr lang="en-US" altLang="ko-KR" sz="600" b="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* </a:t>
                      </a:r>
                      <a:r>
                        <a:rPr lang="ko-KR" altLang="en-US" sz="600" b="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각성제</a:t>
                      </a:r>
                      <a:r>
                        <a:rPr lang="en-US" altLang="ko-KR" sz="600" b="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: </a:t>
                      </a:r>
                      <a:r>
                        <a:rPr lang="ko-KR" altLang="en-US" sz="600" b="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신경계를 </a:t>
                      </a:r>
                      <a:r>
                        <a:rPr lang="ko-KR" altLang="en-US" sz="600" b="0" i="1" dirty="0" err="1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흥분시켜</a:t>
                      </a:r>
                      <a:r>
                        <a:rPr lang="ko-KR" altLang="en-US" sz="600" b="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잠이 오는 것을 억제하는 의약품</a:t>
                      </a:r>
                      <a:endParaRPr lang="en-US" altLang="ko-KR" sz="800" b="1" dirty="0">
                        <a:solidFill>
                          <a:srgbClr val="0070C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marL="171450" indent="-171450" algn="l" latinLnBrk="1">
                        <a:lnSpc>
                          <a:spcPct val="125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공통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 </a:t>
                      </a: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개월내 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입원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수술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제왕절개포함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)/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투약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치료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질병확정진단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800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질병의심소견</a:t>
                      </a:r>
                      <a:endParaRPr lang="en-US" altLang="ko-KR" sz="80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marL="171450" indent="-171450" algn="l" latinLnBrk="1">
                        <a:lnSpc>
                          <a:spcPct val="125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공통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 </a:t>
                      </a: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년내 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추가검사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재검사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</a:p>
                    <a:p>
                      <a:pPr marL="171450" indent="-171450" algn="l" latinLnBrk="1">
                        <a:lnSpc>
                          <a:spcPct val="125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공통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 </a:t>
                      </a: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</a:t>
                      </a:r>
                      <a:r>
                        <a:rPr lang="ko-KR" altLang="en-US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년내 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입원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수술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제왕절개포함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)/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계속하여 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7</a:t>
                      </a:r>
                      <a:r>
                        <a:rPr lang="ko-KR" altLang="en-US" sz="800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일이상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치료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계속하여 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30</a:t>
                      </a:r>
                      <a:r>
                        <a:rPr lang="ko-KR" altLang="en-US" sz="800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일이상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투약</a:t>
                      </a:r>
                      <a:endParaRPr lang="en-US" altLang="ko-KR" sz="80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marL="171450" indent="-171450" algn="l" latinLnBrk="1">
                        <a:lnSpc>
                          <a:spcPct val="125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공통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 </a:t>
                      </a: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</a:t>
                      </a:r>
                      <a:r>
                        <a:rPr lang="ko-KR" altLang="en-US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년내 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8</a:t>
                      </a:r>
                      <a:r>
                        <a:rPr lang="ko-KR" altLang="en-US" sz="800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대질병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입원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수술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투약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치료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질병확정진단</a:t>
                      </a:r>
                      <a:endParaRPr lang="en-US" altLang="ko-KR" sz="80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ko-KR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        *8</a:t>
                      </a:r>
                      <a:r>
                        <a:rPr lang="ko-KR" altLang="en-US" sz="600" i="1" dirty="0" err="1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대질병</a:t>
                      </a:r>
                      <a:r>
                        <a:rPr lang="en-US" altLang="ko-KR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: </a:t>
                      </a:r>
                      <a:r>
                        <a:rPr lang="ko-KR" altLang="en-US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암</a:t>
                      </a:r>
                      <a:r>
                        <a:rPr lang="en-US" altLang="ko-KR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백혈병</a:t>
                      </a:r>
                      <a:r>
                        <a:rPr lang="en-US" altLang="ko-KR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협심증</a:t>
                      </a:r>
                      <a:r>
                        <a:rPr lang="en-US" altLang="ko-KR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심근경색</a:t>
                      </a:r>
                      <a:r>
                        <a:rPr lang="en-US" altLang="ko-KR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심장판막증</a:t>
                      </a:r>
                      <a:r>
                        <a:rPr lang="en-US" altLang="ko-KR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간경화증</a:t>
                      </a:r>
                      <a:r>
                        <a:rPr lang="en-US" altLang="ko-KR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뇌졸중증</a:t>
                      </a:r>
                      <a:r>
                        <a:rPr lang="en-US" altLang="ko-KR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뇌출혈</a:t>
                      </a:r>
                      <a:r>
                        <a:rPr lang="en-US" altLang="ko-KR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</a:t>
                      </a:r>
                      <a:r>
                        <a:rPr lang="ko-KR" altLang="en-US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뇌경색</a:t>
                      </a:r>
                      <a:r>
                        <a:rPr lang="en-US" altLang="ko-KR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),</a:t>
                      </a:r>
                      <a:r>
                        <a:rPr lang="ko-KR" altLang="en-US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에이즈</a:t>
                      </a:r>
                      <a:r>
                        <a:rPr lang="en-US" altLang="ko-KR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(AIDS)</a:t>
                      </a:r>
                      <a:r>
                        <a:rPr lang="ko-KR" altLang="en-US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및 </a:t>
                      </a:r>
                      <a:r>
                        <a:rPr lang="en-US" altLang="ko-KR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HIV</a:t>
                      </a:r>
                      <a:r>
                        <a:rPr lang="ko-KR" altLang="en-US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보균</a:t>
                      </a:r>
                      <a:r>
                        <a:rPr lang="en-US" altLang="ko-KR" sz="700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</a:p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altLang="ko-KR" sz="300" dirty="0">
                        <a:solidFill>
                          <a:srgbClr val="0070C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marL="171450" indent="-171450" algn="l" latinLnBrk="1">
                        <a:lnSpc>
                          <a:spcPct val="125000"/>
                        </a:lnSpc>
                        <a:buFont typeface="Wingdings" panose="05000000000000000000" pitchFamily="2" charset="2"/>
                        <a:buChar char="§"/>
                      </a:pPr>
                      <a:endParaRPr lang="en-US" altLang="ko-KR" sz="40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2203185"/>
                  </a:ext>
                </a:extLst>
              </a:tr>
              <a:tr h="11804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AIG</a:t>
                      </a:r>
                      <a:r>
                        <a:rPr lang="ko-KR" alt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올인원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EC1944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3N5</a:t>
                      </a:r>
                      <a:r>
                        <a:rPr lang="ko-KR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간편건강보험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algn="ctr" fontAlgn="ctr"/>
                      <a:r>
                        <a:rPr lang="en-US" altLang="ko-K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순수보장형</a:t>
                      </a:r>
                      <a:r>
                        <a:rPr lang="en-US" altLang="ko-K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</a:p>
                    <a:p>
                      <a:pPr algn="ctr" fontAlgn="ctr"/>
                      <a:r>
                        <a:rPr lang="en-US" altLang="ko-K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(1</a:t>
                      </a:r>
                      <a:r>
                        <a:rPr lang="ko-KR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종</a:t>
                      </a:r>
                      <a:r>
                        <a:rPr lang="en-US" altLang="ko-K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315 </a:t>
                      </a:r>
                      <a:r>
                        <a:rPr lang="ko-KR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간편고지형</a:t>
                      </a:r>
                      <a:r>
                        <a:rPr lang="en-US" altLang="ko-K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</a:p>
                    <a:p>
                      <a:pPr algn="ctr" fontAlgn="ctr"/>
                      <a:r>
                        <a:rPr lang="en-US" altLang="ko-K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(2</a:t>
                      </a:r>
                      <a:r>
                        <a:rPr lang="ko-KR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종</a:t>
                      </a:r>
                      <a:r>
                        <a:rPr lang="en-US" altLang="ko-K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</a:t>
                      </a:r>
                      <a:r>
                        <a:rPr lang="ko-KR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en-US" altLang="ko-K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325 </a:t>
                      </a:r>
                      <a:r>
                        <a:rPr lang="ko-KR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간편고지형</a:t>
                      </a:r>
                      <a:r>
                        <a:rPr lang="en-US" altLang="ko-K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</a:p>
                    <a:p>
                      <a:pPr algn="ctr" fontAlgn="ctr"/>
                      <a:r>
                        <a:rPr lang="en-US" altLang="ko-K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(3</a:t>
                      </a:r>
                      <a:r>
                        <a:rPr lang="ko-KR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종</a:t>
                      </a:r>
                      <a:r>
                        <a:rPr lang="en-US" altLang="ko-K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</a:t>
                      </a:r>
                      <a:r>
                        <a:rPr lang="ko-KR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en-US" altLang="ko-K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355 </a:t>
                      </a:r>
                      <a:r>
                        <a:rPr lang="ko-KR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간편고지형</a:t>
                      </a:r>
                      <a:r>
                        <a:rPr lang="en-US" altLang="ko-K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</a:p>
                    <a:p>
                      <a:pPr algn="ctr" fontAlgn="ctr"/>
                      <a:r>
                        <a:rPr lang="en-US" altLang="ko-K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(4</a:t>
                      </a:r>
                      <a:r>
                        <a:rPr lang="ko-KR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종</a:t>
                      </a:r>
                      <a:r>
                        <a:rPr lang="en-US" altLang="ko-K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일반심사형은 건강체 고지</a:t>
                      </a:r>
                      <a:r>
                        <a:rPr lang="en-US" altLang="ko-K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</a:p>
                  </a:txBody>
                  <a:tcPr marL="4225" marR="4225" marT="42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20-75</a:t>
                      </a: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세</a:t>
                      </a:r>
                    </a:p>
                  </a:txBody>
                  <a:tcPr marL="4225" marR="4225" marT="42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25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공통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 </a:t>
                      </a: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개월내 </a:t>
                      </a:r>
                      <a:r>
                        <a:rPr lang="ko-KR" altLang="en-US" sz="800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입원필요소견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800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수술필요소견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추가검사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재검사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</a:p>
                    <a:p>
                      <a:pPr marL="171450" indent="-171450" algn="l" latinLnBrk="1">
                        <a:lnSpc>
                          <a:spcPct val="125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공통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 </a:t>
                      </a: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N</a:t>
                      </a:r>
                      <a:r>
                        <a:rPr lang="ko-KR" altLang="en-US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년내 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입원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수술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제왕절개포함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endParaRPr lang="en-US" altLang="ko-KR" sz="800" b="1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marL="171450" indent="-171450" algn="l" latinLnBrk="1">
                        <a:lnSpc>
                          <a:spcPct val="125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공통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 </a:t>
                      </a: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</a:t>
                      </a:r>
                      <a:r>
                        <a:rPr lang="ko-KR" altLang="en-US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년내 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*6</a:t>
                      </a:r>
                      <a:r>
                        <a:rPr lang="ko-KR" altLang="en-US" sz="800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대질병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진단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입원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수술</a:t>
                      </a:r>
                      <a:endParaRPr lang="en-US" altLang="ko-KR" sz="90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marL="0" indent="0" algn="l" latinLnBrk="1">
                        <a:buFont typeface="Wingdings" panose="05000000000000000000" pitchFamily="2" charset="2"/>
                        <a:buNone/>
                      </a:pPr>
                      <a:r>
                        <a:rPr lang="en-US" altLang="ko-KR" sz="600" i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       </a:t>
                      </a:r>
                      <a:r>
                        <a:rPr lang="en-US" altLang="ko-KR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*6</a:t>
                      </a:r>
                      <a:r>
                        <a:rPr lang="ko-KR" altLang="en-US" sz="600" i="1" dirty="0" err="1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대질병</a:t>
                      </a:r>
                      <a:r>
                        <a:rPr lang="en-US" altLang="ko-KR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: </a:t>
                      </a:r>
                      <a:r>
                        <a:rPr lang="ko-KR" altLang="en-US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암</a:t>
                      </a:r>
                      <a:r>
                        <a:rPr lang="en-US" altLang="ko-KR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협심증</a:t>
                      </a:r>
                      <a:r>
                        <a:rPr lang="en-US" altLang="ko-KR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심근경색</a:t>
                      </a:r>
                      <a:r>
                        <a:rPr lang="en-US" altLang="ko-KR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심장판막증</a:t>
                      </a:r>
                      <a:r>
                        <a:rPr lang="en-US" altLang="ko-KR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간경화증</a:t>
                      </a:r>
                      <a:r>
                        <a:rPr lang="en-US" altLang="ko-KR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뇌졸중증</a:t>
                      </a:r>
                      <a:r>
                        <a:rPr lang="en-US" altLang="ko-KR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뇌출혈</a:t>
                      </a:r>
                      <a:r>
                        <a:rPr lang="en-US" altLang="ko-KR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</a:t>
                      </a:r>
                      <a:r>
                        <a:rPr lang="ko-KR" altLang="en-US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뇌경색</a:t>
                      </a:r>
                      <a:r>
                        <a:rPr lang="en-US" altLang="ko-KR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endParaRPr lang="ko-KR" altLang="en-US" sz="600" i="1" dirty="0">
                        <a:solidFill>
                          <a:srgbClr val="0070C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marL="171450" indent="-171450" algn="l" latinLnBrk="1">
                        <a:lnSpc>
                          <a:spcPct val="125000"/>
                        </a:lnSpc>
                        <a:buFont typeface="Wingdings" panose="05000000000000000000" pitchFamily="2" charset="2"/>
                        <a:buChar char="§"/>
                      </a:pPr>
                      <a:endParaRPr lang="en-US" altLang="ko-KR" sz="40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marL="171450" indent="-171450" algn="l" latinLnBrk="1">
                        <a:lnSpc>
                          <a:spcPct val="125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치매담보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 </a:t>
                      </a: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년내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치매증상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치매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경도이상의 인지기능장애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추가검사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재검사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</a:p>
                    <a:p>
                      <a:pPr marL="171450" indent="-171450" algn="l" latinLnBrk="1">
                        <a:lnSpc>
                          <a:spcPct val="125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치매담보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 </a:t>
                      </a: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</a:t>
                      </a:r>
                      <a:r>
                        <a:rPr lang="ko-KR" altLang="en-US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년내 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*7</a:t>
                      </a:r>
                      <a:r>
                        <a:rPr lang="ko-KR" altLang="en-US" sz="800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대질병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입원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수술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계속하여 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7</a:t>
                      </a:r>
                      <a:r>
                        <a:rPr lang="ko-KR" altLang="en-US" sz="800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일이상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치료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계속하여 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30</a:t>
                      </a:r>
                      <a:r>
                        <a:rPr lang="ko-KR" altLang="en-US" sz="800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일이상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투약</a:t>
                      </a:r>
                      <a:endParaRPr lang="en-US" altLang="ko-KR" sz="80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marL="0" marR="0" lvl="0" indent="0" algn="l" defTabSz="685800" rtl="0" eaLnBrk="1" fontAlgn="auto" latinLnBrk="1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ko-KR" sz="600" i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       </a:t>
                      </a:r>
                      <a:r>
                        <a:rPr lang="en-US" altLang="ko-KR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*7</a:t>
                      </a:r>
                      <a:r>
                        <a:rPr lang="ko-KR" altLang="en-US" sz="600" i="1" dirty="0" err="1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대질병</a:t>
                      </a:r>
                      <a:r>
                        <a:rPr lang="en-US" altLang="ko-KR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: </a:t>
                      </a:r>
                      <a:r>
                        <a:rPr lang="ko-KR" altLang="en-US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치매</a:t>
                      </a:r>
                      <a:r>
                        <a:rPr lang="en-US" altLang="ko-KR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경도이상의 인지기능장애</a:t>
                      </a:r>
                      <a:r>
                        <a:rPr lang="en-US" altLang="ko-KR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알츠하이머</a:t>
                      </a:r>
                      <a:r>
                        <a:rPr lang="en-US" altLang="ko-KR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파킨슨병</a:t>
                      </a:r>
                      <a:r>
                        <a:rPr lang="en-US" altLang="ko-KR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600" i="1" dirty="0" err="1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외상성</a:t>
                      </a:r>
                      <a:r>
                        <a:rPr lang="ko-KR" altLang="en-US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ko-KR" altLang="en-US" sz="600" i="1" dirty="0" err="1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뇌손상</a:t>
                      </a:r>
                      <a:r>
                        <a:rPr lang="en-US" altLang="ko-KR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뇌졸중증</a:t>
                      </a:r>
                      <a:r>
                        <a:rPr lang="en-US" altLang="ko-KR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뇌출혈</a:t>
                      </a:r>
                      <a:r>
                        <a:rPr lang="en-US" altLang="ko-KR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뇌경색</a:t>
                      </a:r>
                      <a:r>
                        <a:rPr lang="en-US" altLang="ko-KR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), </a:t>
                      </a:r>
                      <a:r>
                        <a:rPr lang="ko-KR" altLang="en-US" sz="600" i="1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심근경색</a:t>
                      </a:r>
                      <a:endParaRPr lang="ko-KR" altLang="en-US" sz="600" i="0" dirty="0">
                        <a:solidFill>
                          <a:srgbClr val="0070C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7516579"/>
                  </a:ext>
                </a:extLst>
              </a:tr>
            </a:tbl>
          </a:graphicData>
        </a:graphic>
      </p:graphicFrame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9D2013F0-03D5-71C8-040D-D2F0F743759E}"/>
              </a:ext>
            </a:extLst>
          </p:cNvPr>
          <p:cNvSpPr/>
          <p:nvPr/>
        </p:nvSpPr>
        <p:spPr>
          <a:xfrm>
            <a:off x="932679" y="304211"/>
            <a:ext cx="4983599" cy="398312"/>
          </a:xfrm>
          <a:prstGeom prst="roundRect">
            <a:avLst>
              <a:gd name="adj" fmla="val 50000"/>
            </a:avLst>
          </a:prstGeom>
          <a:solidFill>
            <a:srgbClr val="00187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bg1"/>
                </a:solidFill>
                <a:latin typeface="+mn-ea"/>
              </a:rPr>
              <a:t>상품별 </a:t>
            </a:r>
            <a:r>
              <a:rPr lang="ko-KR" altLang="en-US" b="1" dirty="0" err="1">
                <a:solidFill>
                  <a:schemeClr val="bg1"/>
                </a:solidFill>
                <a:latin typeface="+mn-ea"/>
              </a:rPr>
              <a:t>알릴의무사항</a:t>
            </a:r>
            <a:endParaRPr lang="ko-KR" altLang="en-US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62F5BC-D2D5-1773-9086-B57640DF9559}"/>
              </a:ext>
            </a:extLst>
          </p:cNvPr>
          <p:cNvSpPr txBox="1"/>
          <p:nvPr/>
        </p:nvSpPr>
        <p:spPr>
          <a:xfrm>
            <a:off x="923445" y="352023"/>
            <a:ext cx="3171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•</a:t>
            </a:r>
            <a:endParaRPr lang="ko-KR" altLang="en-US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006612-044D-578E-8663-E307C4ED64B0}"/>
              </a:ext>
            </a:extLst>
          </p:cNvPr>
          <p:cNvSpPr txBox="1"/>
          <p:nvPr/>
        </p:nvSpPr>
        <p:spPr>
          <a:xfrm>
            <a:off x="5562759" y="345905"/>
            <a:ext cx="3171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•</a:t>
            </a:r>
            <a:endParaRPr lang="ko-KR" altLang="en-US" sz="12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0" name="그림 9" descr="텍스트, 스크린샷, 클립아트, 디자인이(가) 표시된 사진&#10;&#10;자동 생성된 설명">
            <a:extLst>
              <a:ext uri="{FF2B5EF4-FFF2-40B4-BE49-F238E27FC236}">
                <a16:creationId xmlns:a16="http://schemas.microsoft.com/office/drawing/2014/main" id="{FEA12755-67A2-3CB4-E5D7-ABBDB7608E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266" b="97474" l="53087" r="68347">
                        <a14:foregroundMark x1="57131" y1="90700" x2="60633" y2="90659"/>
                        <a14:foregroundMark x1="60633" y1="90659" x2="61772" y2="90700"/>
                        <a14:foregroundMark x1="64768" y1="83097" x2="60380" y2="83785"/>
                        <a14:foregroundMark x1="60380" y1="83785" x2="60127" y2="88880"/>
                        <a14:foregroundMark x1="60127" y1="88880" x2="63629" y2="86737"/>
                        <a14:foregroundMark x1="63629" y1="86737" x2="63755" y2="82855"/>
                        <a14:foregroundMark x1="66624" y1="83259" x2="65992" y2="83542"/>
                        <a14:foregroundMark x1="64473" y1="87950" x2="64473" y2="90497"/>
                        <a14:foregroundMark x1="64473" y1="90497" x2="59620" y2="90416"/>
                        <a14:foregroundMark x1="59620" y1="90416" x2="61350" y2="87626"/>
                        <a14:foregroundMark x1="61350" y1="87626" x2="64219" y2="87829"/>
                        <a14:foregroundMark x1="64219" y1="87829" x2="64304" y2="87869"/>
                        <a14:foregroundMark x1="56667" y1="82370" x2="56920" y2="86171"/>
                        <a14:foregroundMark x1="56920" y1="86171" x2="56414" y2="83340"/>
                        <a14:foregroundMark x1="56414" y1="83340" x2="57131" y2="86494"/>
                        <a14:foregroundMark x1="63333" y1="85079" x2="60338" y2="85443"/>
                        <a14:foregroundMark x1="60338" y1="85443" x2="60759" y2="83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180" t="74740" r="29746"/>
          <a:stretch/>
        </p:blipFill>
        <p:spPr>
          <a:xfrm>
            <a:off x="4663982" y="102047"/>
            <a:ext cx="1172613" cy="162052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937E264C-CA33-A15A-E795-261C26DD16C3}"/>
              </a:ext>
            </a:extLst>
          </p:cNvPr>
          <p:cNvSpPr/>
          <p:nvPr/>
        </p:nvSpPr>
        <p:spPr>
          <a:xfrm>
            <a:off x="95250" y="1385171"/>
            <a:ext cx="6647181" cy="1415635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25E123D2-8ECE-B1BA-A82D-E8E193CE62CB}"/>
              </a:ext>
            </a:extLst>
          </p:cNvPr>
          <p:cNvSpPr/>
          <p:nvPr/>
        </p:nvSpPr>
        <p:spPr>
          <a:xfrm>
            <a:off x="80232" y="1370992"/>
            <a:ext cx="997023" cy="147638"/>
          </a:xfrm>
          <a:prstGeom prst="roundRect">
            <a:avLst>
              <a:gd name="adj" fmla="val 16129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/>
              <a:t>건강체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D32BB353-81CB-4137-851F-3FE436713F33}"/>
              </a:ext>
            </a:extLst>
          </p:cNvPr>
          <p:cNvSpPr/>
          <p:nvPr/>
        </p:nvSpPr>
        <p:spPr>
          <a:xfrm>
            <a:off x="95244" y="2800806"/>
            <a:ext cx="6647181" cy="6533687"/>
          </a:xfrm>
          <a:prstGeom prst="rect">
            <a:avLst/>
          </a:prstGeom>
          <a:noFill/>
          <a:ln w="57150">
            <a:solidFill>
              <a:srgbClr val="00187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81265C3C-2A6B-A3CF-1C9C-BC55C00FF059}"/>
              </a:ext>
            </a:extLst>
          </p:cNvPr>
          <p:cNvSpPr/>
          <p:nvPr/>
        </p:nvSpPr>
        <p:spPr>
          <a:xfrm>
            <a:off x="5759427" y="2795215"/>
            <a:ext cx="997023" cy="147638"/>
          </a:xfrm>
          <a:prstGeom prst="roundRect">
            <a:avLst>
              <a:gd name="adj" fmla="val 14517"/>
            </a:avLst>
          </a:prstGeom>
          <a:solidFill>
            <a:srgbClr val="001871"/>
          </a:solidFill>
          <a:ln>
            <a:solidFill>
              <a:srgbClr val="00187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err="1"/>
              <a:t>유병자</a:t>
            </a:r>
            <a:endParaRPr lang="ko-KR" altLang="en-US" sz="1000" b="1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F87ED7D9-CAA5-89F8-32E6-71B6883BC39F}"/>
              </a:ext>
            </a:extLst>
          </p:cNvPr>
          <p:cNvSpPr txBox="1"/>
          <p:nvPr/>
        </p:nvSpPr>
        <p:spPr>
          <a:xfrm>
            <a:off x="-142881" y="9370833"/>
            <a:ext cx="71283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750" dirty="0">
                <a:latin typeface="+mn-ea"/>
              </a:rPr>
              <a:t>※ </a:t>
            </a:r>
            <a:r>
              <a:rPr lang="ko-KR" altLang="en-US" sz="750" dirty="0">
                <a:latin typeface="+mn-ea"/>
              </a:rPr>
              <a:t>피보험자의 직종</a:t>
            </a:r>
            <a:r>
              <a:rPr lang="en-US" altLang="ko-KR" sz="750" dirty="0">
                <a:latin typeface="+mn-ea"/>
              </a:rPr>
              <a:t>, </a:t>
            </a:r>
            <a:r>
              <a:rPr lang="ko-KR" altLang="en-US" sz="750" dirty="0">
                <a:latin typeface="+mn-ea"/>
              </a:rPr>
              <a:t>직무</a:t>
            </a:r>
            <a:r>
              <a:rPr lang="en-US" altLang="ko-KR" sz="750" dirty="0">
                <a:latin typeface="+mn-ea"/>
              </a:rPr>
              <a:t>, </a:t>
            </a:r>
            <a:r>
              <a:rPr lang="ko-KR" altLang="en-US" sz="750" dirty="0" err="1">
                <a:latin typeface="+mn-ea"/>
              </a:rPr>
              <a:t>과거상병</a:t>
            </a:r>
            <a:r>
              <a:rPr lang="ko-KR" altLang="en-US" sz="750" dirty="0">
                <a:latin typeface="+mn-ea"/>
              </a:rPr>
              <a:t> 등 기타사항으로 인하여 보험가입금액이 제한되거나 인수가 불가능할 수 있고 </a:t>
            </a:r>
            <a:r>
              <a:rPr lang="ko-KR" altLang="en-US" sz="750" dirty="0" err="1">
                <a:latin typeface="+mn-ea"/>
              </a:rPr>
              <a:t>갱신시</a:t>
            </a:r>
            <a:r>
              <a:rPr lang="ko-KR" altLang="en-US" sz="750" dirty="0">
                <a:latin typeface="+mn-ea"/>
              </a:rPr>
              <a:t> 보험료가 인상 될 수 있습니다</a:t>
            </a:r>
            <a:r>
              <a:rPr lang="en-US" altLang="ko-KR" sz="750" dirty="0">
                <a:latin typeface="+mn-ea"/>
              </a:rPr>
              <a:t>. </a:t>
            </a:r>
            <a:endParaRPr lang="ko-KR" altLang="en-US" sz="750" dirty="0">
              <a:latin typeface="+mn-ea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30503A66-9317-7A1C-297C-084764639DC9}"/>
              </a:ext>
            </a:extLst>
          </p:cNvPr>
          <p:cNvGrpSpPr/>
          <p:nvPr/>
        </p:nvGrpSpPr>
        <p:grpSpPr>
          <a:xfrm>
            <a:off x="623844" y="8142480"/>
            <a:ext cx="1454150" cy="559349"/>
            <a:chOff x="10618283" y="5076006"/>
            <a:chExt cx="686598" cy="256215"/>
          </a:xfrm>
        </p:grpSpPr>
        <p:sp>
          <p:nvSpPr>
            <p:cNvPr id="8" name="별: 꼭짓점 16개 7">
              <a:extLst>
                <a:ext uri="{FF2B5EF4-FFF2-40B4-BE49-F238E27FC236}">
                  <a16:creationId xmlns:a16="http://schemas.microsoft.com/office/drawing/2014/main" id="{3FAD79DB-6A92-14D1-7BF4-C791B4A0A113}"/>
                </a:ext>
              </a:extLst>
            </p:cNvPr>
            <p:cNvSpPr/>
            <p:nvPr/>
          </p:nvSpPr>
          <p:spPr>
            <a:xfrm>
              <a:off x="10822158" y="5076006"/>
              <a:ext cx="281097" cy="256215"/>
            </a:xfrm>
            <a:prstGeom prst="star16">
              <a:avLst/>
            </a:prstGeom>
            <a:solidFill>
              <a:srgbClr val="00187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DE11DE6-731A-84B1-F2A1-75400B71E8D4}"/>
                </a:ext>
              </a:extLst>
            </p:cNvPr>
            <p:cNvSpPr txBox="1"/>
            <p:nvPr/>
          </p:nvSpPr>
          <p:spPr>
            <a:xfrm>
              <a:off x="10618283" y="5122801"/>
              <a:ext cx="686598" cy="169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bg1"/>
                  </a:solidFill>
                  <a:latin typeface="+mn-ea"/>
                </a:rPr>
                <a:t>1</a:t>
              </a:r>
              <a:r>
                <a:rPr lang="ko-KR" altLang="en-US" sz="900" b="1" dirty="0">
                  <a:solidFill>
                    <a:schemeClr val="bg1"/>
                  </a:solidFill>
                  <a:latin typeface="+mn-ea"/>
                </a:rPr>
                <a:t>월</a:t>
              </a:r>
              <a:r>
                <a:rPr lang="en-US" altLang="ko-KR" sz="900" b="1" dirty="0">
                  <a:solidFill>
                    <a:schemeClr val="bg1"/>
                  </a:solidFill>
                  <a:latin typeface="+mn-ea"/>
                </a:rPr>
                <a:t>2</a:t>
              </a:r>
              <a:r>
                <a:rPr lang="ko-KR" altLang="en-US" sz="900" b="1" dirty="0">
                  <a:solidFill>
                    <a:schemeClr val="bg1"/>
                  </a:solidFill>
                  <a:latin typeface="+mn-ea"/>
                </a:rPr>
                <a:t>일</a:t>
              </a:r>
              <a:endParaRPr lang="en-US" altLang="ko-KR" sz="900" b="1" dirty="0">
                <a:solidFill>
                  <a:schemeClr val="bg1"/>
                </a:solidFill>
                <a:latin typeface="+mn-ea"/>
              </a:endParaRPr>
            </a:p>
            <a:p>
              <a:pPr algn="ctr"/>
              <a:r>
                <a:rPr lang="en-US" altLang="ko-KR" sz="900" b="1" dirty="0">
                  <a:solidFill>
                    <a:schemeClr val="bg1"/>
                  </a:solidFill>
                  <a:latin typeface="+mn-ea"/>
                </a:rPr>
                <a:t>OPEN</a:t>
              </a:r>
              <a:endParaRPr lang="ko-KR" altLang="en-US" sz="9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9099DC8-1C8C-0F81-F4EB-CEF658BCE333}"/>
              </a:ext>
            </a:extLst>
          </p:cNvPr>
          <p:cNvSpPr txBox="1"/>
          <p:nvPr/>
        </p:nvSpPr>
        <p:spPr>
          <a:xfrm>
            <a:off x="5074596" y="962392"/>
            <a:ext cx="17716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9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2025</a:t>
            </a:r>
            <a:r>
              <a:rPr lang="ko-KR" altLang="en-US" sz="9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년 </a:t>
            </a:r>
            <a:r>
              <a:rPr lang="en-US" altLang="ko-KR" sz="9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01</a:t>
            </a:r>
            <a:r>
              <a:rPr lang="ko-KR" altLang="en-US" sz="9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월</a:t>
            </a:r>
            <a:r>
              <a:rPr lang="en-US" altLang="ko-KR" sz="9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 01</a:t>
            </a:r>
            <a:r>
              <a:rPr lang="ko-KR" altLang="en-US" sz="9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일 기준</a:t>
            </a:r>
          </a:p>
        </p:txBody>
      </p:sp>
    </p:spTree>
    <p:extLst>
      <p:ext uri="{BB962C8B-B14F-4D97-AF65-F5344CB8AC3E}">
        <p14:creationId xmlns:p14="http://schemas.microsoft.com/office/powerpoint/2010/main" val="23918550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9AB9BD92-DB19-9867-6566-B1BD352608BB}"/>
              </a:ext>
            </a:extLst>
          </p:cNvPr>
          <p:cNvSpPr/>
          <p:nvPr/>
        </p:nvSpPr>
        <p:spPr>
          <a:xfrm>
            <a:off x="932679" y="304211"/>
            <a:ext cx="4983599" cy="398312"/>
          </a:xfrm>
          <a:prstGeom prst="roundRect">
            <a:avLst>
              <a:gd name="adj" fmla="val 50000"/>
            </a:avLst>
          </a:prstGeom>
          <a:solidFill>
            <a:srgbClr val="00187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>
                <a:solidFill>
                  <a:schemeClr val="bg1"/>
                </a:solidFill>
                <a:latin typeface="+mn-ea"/>
              </a:rPr>
              <a:t>담보별</a:t>
            </a:r>
            <a:r>
              <a:rPr lang="ko-KR" altLang="en-US" b="1" dirty="0">
                <a:solidFill>
                  <a:schemeClr val="bg1"/>
                </a:solidFill>
                <a:latin typeface="+mn-ea"/>
              </a:rPr>
              <a:t> 업계누적안내</a:t>
            </a: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C8D0B36B-1F33-1C04-70DA-A03F3C12DA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868605"/>
              </p:ext>
            </p:extLst>
          </p:nvPr>
        </p:nvGraphicFramePr>
        <p:xfrm>
          <a:off x="76543" y="986708"/>
          <a:ext cx="6672585" cy="83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207">
                  <a:extLst>
                    <a:ext uri="{9D8B030D-6E8A-4147-A177-3AD203B41FA5}">
                      <a16:colId xmlns:a16="http://schemas.microsoft.com/office/drawing/2014/main" val="1830404063"/>
                    </a:ext>
                  </a:extLst>
                </a:gridCol>
                <a:gridCol w="1452563">
                  <a:extLst>
                    <a:ext uri="{9D8B030D-6E8A-4147-A177-3AD203B41FA5}">
                      <a16:colId xmlns:a16="http://schemas.microsoft.com/office/drawing/2014/main" val="3493246378"/>
                    </a:ext>
                  </a:extLst>
                </a:gridCol>
                <a:gridCol w="2676525">
                  <a:extLst>
                    <a:ext uri="{9D8B030D-6E8A-4147-A177-3AD203B41FA5}">
                      <a16:colId xmlns:a16="http://schemas.microsoft.com/office/drawing/2014/main" val="241231854"/>
                    </a:ext>
                  </a:extLst>
                </a:gridCol>
                <a:gridCol w="1953290">
                  <a:extLst>
                    <a:ext uri="{9D8B030D-6E8A-4147-A177-3AD203B41FA5}">
                      <a16:colId xmlns:a16="http://schemas.microsoft.com/office/drawing/2014/main" val="2460956448"/>
                    </a:ext>
                  </a:extLst>
                </a:gridCol>
              </a:tblGrid>
              <a:tr h="219056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담보명</a:t>
                      </a:r>
                      <a:endParaRPr lang="ko-KR" altLang="en-US" sz="1050" b="1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AIG</a:t>
                      </a:r>
                      <a:r>
                        <a:rPr lang="ko-KR" altLang="en-US" sz="105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누적 가입한도 </a:t>
                      </a: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(*</a:t>
                      </a:r>
                      <a:r>
                        <a:rPr lang="ko-KR" altLang="en-US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설계사 한도</a:t>
                      </a: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업계누적 가입한도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249373"/>
                  </a:ext>
                </a:extLst>
              </a:tr>
              <a:tr h="336107">
                <a:tc rowSpan="8">
                  <a:txBody>
                    <a:bodyPr/>
                    <a:lstStyle/>
                    <a:p>
                      <a:pPr algn="ctr" latinLnBrk="1">
                        <a:lnSpc>
                          <a:spcPct val="125000"/>
                        </a:lnSpc>
                      </a:pPr>
                      <a:r>
                        <a:rPr lang="ko-KR" altLang="en-US" sz="1050" b="1" dirty="0">
                          <a:solidFill>
                            <a:schemeClr val="bg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일당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5000"/>
                        </a:lnSpc>
                      </a:pPr>
                      <a:r>
                        <a:rPr lang="ko-KR" altLang="en-US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질병입원비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5000"/>
                        </a:lnSpc>
                      </a:pPr>
                      <a:r>
                        <a:rPr lang="en-US" altLang="ko-KR" sz="800" b="0" i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~70</a:t>
                      </a:r>
                      <a:r>
                        <a:rPr lang="ko-KR" altLang="en-US" sz="800" b="0" i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세 </a:t>
                      </a:r>
                      <a:r>
                        <a:rPr lang="en-US" altLang="ko-KR" sz="800" b="0" i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: 5</a:t>
                      </a:r>
                      <a:r>
                        <a:rPr lang="ko-KR" altLang="en-US" sz="800" b="0" i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 </a:t>
                      </a:r>
                      <a:r>
                        <a:rPr lang="en-US" altLang="ko-KR" sz="800" b="0" i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(*3</a:t>
                      </a:r>
                      <a:r>
                        <a:rPr lang="ko-KR" altLang="en-US" sz="800" b="0" i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r>
                        <a:rPr lang="en-US" altLang="ko-KR" sz="800" b="0" i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</a:p>
                    <a:p>
                      <a:pPr algn="ctr" latinLnBrk="1">
                        <a:lnSpc>
                          <a:spcPct val="125000"/>
                        </a:lnSpc>
                      </a:pPr>
                      <a:r>
                        <a:rPr lang="en-US" altLang="ko-KR" sz="800" b="0" i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~75</a:t>
                      </a:r>
                      <a:r>
                        <a:rPr lang="ko-KR" altLang="en-US" sz="800" b="0" i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세 </a:t>
                      </a:r>
                      <a:r>
                        <a:rPr lang="en-US" altLang="ko-KR" sz="800" b="0" i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: 3</a:t>
                      </a:r>
                      <a:r>
                        <a:rPr lang="ko-KR" altLang="en-US" sz="800" b="0" i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 </a:t>
                      </a:r>
                      <a:r>
                        <a:rPr lang="en-US" altLang="ko-KR" sz="800" b="0" i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(*2</a:t>
                      </a:r>
                      <a:r>
                        <a:rPr lang="ko-KR" altLang="en-US" sz="800" b="0" i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r>
                        <a:rPr lang="en-US" altLang="ko-KR" sz="800" b="0" i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endParaRPr lang="ko-KR" altLang="en-US" sz="800" b="0" i="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5000"/>
                        </a:lnSpc>
                      </a:pP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~60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세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: 20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</a:t>
                      </a:r>
                      <a:r>
                        <a:rPr lang="ko-KR" altLang="en-US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(*10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</a:t>
                      </a:r>
                      <a:r>
                        <a:rPr lang="ko-KR" altLang="en-US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</a:p>
                    <a:p>
                      <a:pPr algn="ctr" latinLnBrk="1">
                        <a:lnSpc>
                          <a:spcPct val="125000"/>
                        </a:lnSpc>
                      </a:pP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61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세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~ : 15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</a:t>
                      </a:r>
                      <a:r>
                        <a:rPr lang="ko-KR" altLang="en-US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(*8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</a:t>
                      </a:r>
                      <a:r>
                        <a:rPr lang="ko-KR" altLang="en-US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8981513"/>
                  </a:ext>
                </a:extLst>
              </a:tr>
              <a:tr h="3361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5000"/>
                        </a:lnSpc>
                      </a:pPr>
                      <a:r>
                        <a:rPr lang="ko-KR" altLang="en-US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상해입원비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5000"/>
                        </a:lnSpc>
                      </a:pPr>
                      <a:r>
                        <a:rPr lang="en-US" altLang="ko-KR" sz="800" b="0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~70</a:t>
                      </a:r>
                      <a:r>
                        <a:rPr lang="ko-KR" altLang="en-US" sz="800" b="0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세 </a:t>
                      </a:r>
                      <a:r>
                        <a:rPr lang="en-US" altLang="ko-KR" sz="800" b="0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: 12</a:t>
                      </a:r>
                      <a:r>
                        <a:rPr lang="ko-KR" altLang="en-US" sz="800" b="0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 </a:t>
                      </a:r>
                      <a:r>
                        <a:rPr lang="en-US" altLang="ko-KR" sz="800" b="0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(*3</a:t>
                      </a:r>
                      <a:r>
                        <a:rPr lang="ko-KR" altLang="en-US" sz="800" b="0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r>
                        <a:rPr lang="en-US" altLang="ko-KR" sz="800" b="0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</a:p>
                    <a:p>
                      <a:pPr algn="ctr" latinLnBrk="1">
                        <a:lnSpc>
                          <a:spcPct val="125000"/>
                        </a:lnSpc>
                      </a:pPr>
                      <a:r>
                        <a:rPr lang="en-US" altLang="ko-KR" sz="800" b="0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~75</a:t>
                      </a:r>
                      <a:r>
                        <a:rPr lang="ko-KR" altLang="en-US" sz="800" b="0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세 </a:t>
                      </a:r>
                      <a:r>
                        <a:rPr lang="en-US" altLang="ko-KR" sz="800" b="0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: 10</a:t>
                      </a:r>
                      <a:r>
                        <a:rPr lang="ko-KR" altLang="en-US" sz="800" b="0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 </a:t>
                      </a:r>
                      <a:r>
                        <a:rPr lang="en-US" altLang="ko-KR" sz="800" b="0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(*2</a:t>
                      </a:r>
                      <a:r>
                        <a:rPr lang="ko-KR" altLang="en-US" sz="800" b="0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r>
                        <a:rPr lang="en-US" altLang="ko-KR" sz="800" b="0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endParaRPr lang="ko-KR" altLang="en-US" sz="800" b="0" dirty="0">
                        <a:solidFill>
                          <a:srgbClr val="0070C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5000"/>
                        </a:lnSpc>
                      </a:pP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~60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세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: 20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</a:t>
                      </a:r>
                      <a:r>
                        <a:rPr lang="ko-KR" altLang="en-US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(*10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</a:t>
                      </a:r>
                      <a:r>
                        <a:rPr lang="ko-KR" altLang="en-US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</a:p>
                    <a:p>
                      <a:pPr algn="ctr" latinLnBrk="1">
                        <a:lnSpc>
                          <a:spcPct val="125000"/>
                        </a:lnSpc>
                      </a:pP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61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세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~ : 15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</a:t>
                      </a:r>
                      <a:r>
                        <a:rPr lang="ko-KR" altLang="en-US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(*8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</a:t>
                      </a:r>
                      <a:r>
                        <a:rPr lang="ko-KR" altLang="en-US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1411907"/>
                  </a:ext>
                </a:extLst>
              </a:tr>
              <a:tr h="30443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5000"/>
                        </a:lnSpc>
                      </a:pPr>
                      <a:r>
                        <a:rPr lang="ko-KR" altLang="en-US" sz="800" b="1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교통상해입원일당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5000"/>
                        </a:lnSpc>
                      </a:pPr>
                      <a:r>
                        <a:rPr lang="en-US" altLang="ko-KR" sz="800" b="0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800" b="0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5000"/>
                        </a:lnSpc>
                      </a:pP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15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3457898"/>
                  </a:ext>
                </a:extLst>
              </a:tr>
              <a:tr h="30443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5000"/>
                        </a:lnSpc>
                      </a:pPr>
                      <a:r>
                        <a:rPr lang="ko-KR" altLang="en-US" sz="800" b="1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상해중환자실입원비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5000"/>
                        </a:lnSpc>
                      </a:pPr>
                      <a:r>
                        <a:rPr lang="en-US" altLang="ko-KR" sz="800" b="0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70</a:t>
                      </a:r>
                      <a:r>
                        <a:rPr lang="ko-KR" altLang="en-US" sz="800" b="0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 </a:t>
                      </a:r>
                      <a:r>
                        <a:rPr lang="en-US" altLang="ko-KR" sz="800" b="0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(*10</a:t>
                      </a:r>
                      <a:r>
                        <a:rPr lang="ko-KR" altLang="en-US" sz="800" b="0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r>
                        <a:rPr lang="en-US" altLang="ko-KR" sz="800" b="0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endParaRPr lang="ko-KR" altLang="en-US" sz="800" b="0" dirty="0">
                        <a:solidFill>
                          <a:srgbClr val="0070C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25000"/>
                        </a:lnSpc>
                      </a:pP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</a:t>
                      </a:r>
                      <a:r>
                        <a:rPr lang="ko-KR" altLang="en-US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 </a:t>
                      </a:r>
                      <a:r>
                        <a:rPr lang="en-US" altLang="ko-KR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(*50</a:t>
                      </a:r>
                      <a:r>
                        <a:rPr lang="ko-KR" altLang="en-US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만원</a:t>
                      </a:r>
                      <a:r>
                        <a:rPr lang="en-US" altLang="ko-KR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)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2997789"/>
                  </a:ext>
                </a:extLst>
              </a:tr>
              <a:tr h="304432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25000"/>
                        </a:lnSpc>
                      </a:pPr>
                      <a:endParaRPr lang="ko-KR" altLang="en-US" sz="9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5000"/>
                        </a:lnSpc>
                      </a:pPr>
                      <a:r>
                        <a:rPr lang="ko-KR" altLang="en-US" sz="800" b="1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질병중환자실입원비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5000"/>
                        </a:lnSpc>
                      </a:pP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40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</a:t>
                      </a:r>
                      <a:r>
                        <a:rPr lang="ko-KR" altLang="en-US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305264"/>
                  </a:ext>
                </a:extLst>
              </a:tr>
              <a:tr h="304432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25000"/>
                        </a:lnSpc>
                      </a:pPr>
                      <a:endParaRPr lang="en-US" altLang="ko-KR" sz="9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5000"/>
                        </a:lnSpc>
                      </a:pPr>
                      <a:r>
                        <a:rPr lang="ko-KR" altLang="en-US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상급종합병원 질병입원비</a:t>
                      </a:r>
                      <a:endParaRPr lang="en-US" altLang="ko-KR" sz="800" b="1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5000"/>
                        </a:lnSpc>
                      </a:pP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~64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세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: 40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</a:t>
                      </a:r>
                      <a:r>
                        <a:rPr lang="ko-KR" altLang="en-US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 </a:t>
                      </a:r>
                      <a:r>
                        <a:rPr lang="en-US" altLang="ko-KR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(*10</a:t>
                      </a:r>
                      <a:r>
                        <a:rPr lang="ko-KR" altLang="en-US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만원</a:t>
                      </a:r>
                      <a:r>
                        <a:rPr lang="en-US" altLang="ko-KR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) /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65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세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~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: 30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</a:t>
                      </a:r>
                      <a:r>
                        <a:rPr lang="ko-KR" altLang="en-US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 </a:t>
                      </a:r>
                      <a:r>
                        <a:rPr lang="en-US" altLang="ko-KR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(*10</a:t>
                      </a:r>
                      <a:r>
                        <a:rPr lang="ko-KR" altLang="en-US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만원</a:t>
                      </a:r>
                      <a:r>
                        <a:rPr lang="en-US" altLang="ko-KR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)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5000"/>
                        </a:lnSpc>
                      </a:pPr>
                      <a:r>
                        <a:rPr lang="en-US" altLang="ko-KR" sz="800" b="0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800" b="0" dirty="0">
                        <a:solidFill>
                          <a:srgbClr val="0070C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7048792"/>
                  </a:ext>
                </a:extLst>
              </a:tr>
              <a:tr h="30443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5000"/>
                        </a:lnSpc>
                      </a:pPr>
                      <a:r>
                        <a:rPr lang="ko-KR" altLang="en-US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상급종합병원 상해입원비</a:t>
                      </a:r>
                      <a:endParaRPr lang="en-US" altLang="ko-KR" sz="800" b="1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5000"/>
                        </a:lnSpc>
                      </a:pPr>
                      <a:r>
                        <a:rPr lang="en-US" altLang="ko-KR" sz="800" b="0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~64</a:t>
                      </a:r>
                      <a:r>
                        <a:rPr lang="ko-KR" altLang="en-US" sz="800" b="0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세 </a:t>
                      </a:r>
                      <a:r>
                        <a:rPr lang="en-US" altLang="ko-KR" sz="800" b="0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: 70</a:t>
                      </a:r>
                      <a:r>
                        <a:rPr lang="ko-KR" altLang="en-US" sz="800" b="0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</a:t>
                      </a:r>
                      <a:r>
                        <a:rPr lang="ko-KR" altLang="en-US" sz="800" b="0" kern="1200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 </a:t>
                      </a:r>
                      <a:r>
                        <a:rPr lang="en-US" altLang="ko-KR" sz="800" b="0" kern="1200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(*10</a:t>
                      </a:r>
                      <a:r>
                        <a:rPr lang="ko-KR" altLang="en-US" sz="800" b="0" kern="1200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만원</a:t>
                      </a:r>
                      <a:r>
                        <a:rPr lang="en-US" altLang="ko-KR" sz="800" b="0" kern="1200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) / </a:t>
                      </a:r>
                      <a:r>
                        <a:rPr lang="en-US" altLang="ko-KR" sz="800" b="0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65</a:t>
                      </a:r>
                      <a:r>
                        <a:rPr lang="ko-KR" altLang="en-US" sz="800" b="0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세</a:t>
                      </a:r>
                      <a:r>
                        <a:rPr lang="en-US" altLang="ko-KR" sz="800" b="0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~</a:t>
                      </a:r>
                      <a:r>
                        <a:rPr lang="ko-KR" altLang="en-US" sz="800" b="0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en-US" altLang="ko-KR" sz="800" b="0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: 60</a:t>
                      </a:r>
                      <a:r>
                        <a:rPr lang="ko-KR" altLang="en-US" sz="800" b="0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</a:t>
                      </a:r>
                      <a:r>
                        <a:rPr lang="ko-KR" altLang="en-US" sz="800" b="0" kern="1200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 </a:t>
                      </a:r>
                      <a:r>
                        <a:rPr lang="en-US" altLang="ko-KR" sz="800" b="0" kern="1200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(*10</a:t>
                      </a:r>
                      <a:r>
                        <a:rPr lang="ko-KR" altLang="en-US" sz="800" b="0" kern="1200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만원</a:t>
                      </a:r>
                      <a:r>
                        <a:rPr lang="en-US" altLang="ko-KR" sz="800" b="0" kern="1200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)</a:t>
                      </a:r>
                      <a:endParaRPr lang="ko-KR" altLang="en-US" sz="800" b="0" dirty="0">
                        <a:solidFill>
                          <a:srgbClr val="0070C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5000"/>
                        </a:lnSpc>
                      </a:pPr>
                      <a:r>
                        <a:rPr lang="en-US" altLang="ko-KR" sz="800" b="0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100</a:t>
                      </a:r>
                      <a:r>
                        <a:rPr lang="ko-KR" altLang="en-US" sz="800" b="0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0107104"/>
                  </a:ext>
                </a:extLst>
              </a:tr>
              <a:tr h="304432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25000"/>
                        </a:lnSpc>
                      </a:pPr>
                      <a:endParaRPr lang="en-US" altLang="ko-KR" sz="9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5000"/>
                        </a:lnSpc>
                      </a:pPr>
                      <a:r>
                        <a:rPr lang="ko-KR" altLang="en-US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응급실내원비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5000"/>
                        </a:lnSpc>
                      </a:pPr>
                      <a:r>
                        <a:rPr lang="en-US" altLang="ko-KR" sz="800" b="0" kern="1200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~65</a:t>
                      </a:r>
                      <a:r>
                        <a:rPr lang="ko-KR" altLang="en-US" sz="800" b="0" kern="1200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세 </a:t>
                      </a:r>
                      <a:r>
                        <a:rPr lang="en-US" altLang="ko-KR" sz="800" b="0" kern="1200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: 60</a:t>
                      </a:r>
                      <a:r>
                        <a:rPr lang="ko-KR" altLang="en-US" sz="800" b="0" kern="1200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만원 </a:t>
                      </a:r>
                      <a:r>
                        <a:rPr lang="en-US" altLang="ko-KR" sz="800" b="0" kern="1200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(*20</a:t>
                      </a:r>
                      <a:r>
                        <a:rPr lang="ko-KR" altLang="en-US" sz="800" b="0" kern="1200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만원</a:t>
                      </a:r>
                      <a:r>
                        <a:rPr lang="en-US" altLang="ko-KR" sz="800" b="0" kern="1200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) / 66</a:t>
                      </a:r>
                      <a:r>
                        <a:rPr lang="ko-KR" altLang="en-US" sz="800" b="0" kern="1200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세</a:t>
                      </a:r>
                      <a:r>
                        <a:rPr lang="en-US" altLang="ko-KR" sz="800" b="0" kern="1200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~</a:t>
                      </a:r>
                      <a:r>
                        <a:rPr lang="ko-KR" altLang="en-US" sz="800" b="0" kern="1200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 </a:t>
                      </a:r>
                      <a:r>
                        <a:rPr lang="en-US" altLang="ko-KR" sz="800" b="0" kern="1200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: 30</a:t>
                      </a:r>
                      <a:r>
                        <a:rPr lang="ko-KR" altLang="en-US" sz="800" b="0" kern="1200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만원 </a:t>
                      </a:r>
                      <a:r>
                        <a:rPr lang="en-US" altLang="ko-KR" sz="800" b="0" kern="1200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(*20</a:t>
                      </a:r>
                      <a:r>
                        <a:rPr lang="ko-KR" altLang="en-US" sz="800" b="0" kern="1200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만원</a:t>
                      </a:r>
                      <a:r>
                        <a:rPr lang="en-US" altLang="ko-KR" sz="800" b="0" kern="1200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)</a:t>
                      </a:r>
                      <a:endParaRPr lang="ko-KR" altLang="en-US" sz="800" b="0" kern="1200" dirty="0">
                        <a:solidFill>
                          <a:srgbClr val="0070C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5000"/>
                        </a:lnSpc>
                      </a:pPr>
                      <a:r>
                        <a:rPr lang="en-US" altLang="ko-KR" sz="800" b="0" kern="1200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100</a:t>
                      </a:r>
                      <a:r>
                        <a:rPr lang="ko-KR" altLang="en-US" sz="800" b="0" kern="1200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만원</a:t>
                      </a:r>
                      <a:r>
                        <a:rPr lang="en-US" altLang="ko-KR" sz="800" b="0" kern="1200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(*20</a:t>
                      </a:r>
                      <a:r>
                        <a:rPr lang="ko-KR" altLang="en-US" sz="800" b="0" kern="1200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만원</a:t>
                      </a:r>
                      <a:r>
                        <a:rPr lang="en-US" altLang="ko-KR" sz="800" b="0" kern="1200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)</a:t>
                      </a:r>
                      <a:endParaRPr lang="ko-KR" altLang="en-US" sz="800" b="0" dirty="0">
                        <a:solidFill>
                          <a:srgbClr val="0070C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641450"/>
                  </a:ext>
                </a:extLst>
              </a:tr>
              <a:tr h="468868">
                <a:tc rowSpan="4">
                  <a:txBody>
                    <a:bodyPr/>
                    <a:lstStyle/>
                    <a:p>
                      <a:pPr algn="ctr" latinLnBrk="1">
                        <a:lnSpc>
                          <a:spcPct val="125000"/>
                        </a:lnSpc>
                      </a:pPr>
                      <a:r>
                        <a:rPr lang="ko-KR" altLang="en-US" sz="1050" b="1" dirty="0">
                          <a:solidFill>
                            <a:schemeClr val="bg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수술비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5000"/>
                        </a:lnSpc>
                      </a:pPr>
                      <a:r>
                        <a:rPr lang="ko-KR" altLang="en-US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상해수술비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5000"/>
                        </a:lnSpc>
                      </a:pP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~65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세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: 60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(*30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</a:t>
                      </a:r>
                      <a:r>
                        <a:rPr lang="ko-KR" altLang="en-US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</a:p>
                    <a:p>
                      <a:pPr algn="ctr" latinLnBrk="1">
                        <a:lnSpc>
                          <a:spcPct val="125000"/>
                        </a:lnSpc>
                      </a:pP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~70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세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: 40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(*20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</a:t>
                      </a:r>
                      <a:r>
                        <a:rPr lang="ko-KR" altLang="en-US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</a:p>
                    <a:p>
                      <a:pPr algn="ctr" latinLnBrk="1">
                        <a:lnSpc>
                          <a:spcPct val="125000"/>
                        </a:lnSpc>
                      </a:pP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~75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세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: 30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(*20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</a:t>
                      </a:r>
                      <a:r>
                        <a:rPr lang="ko-KR" altLang="en-US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5000"/>
                        </a:lnSpc>
                      </a:pP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~65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세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: 500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</a:t>
                      </a:r>
                      <a:r>
                        <a:rPr lang="ko-KR" altLang="en-US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(*300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</a:t>
                      </a:r>
                      <a:r>
                        <a:rPr lang="ko-KR" altLang="en-US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</a:p>
                    <a:p>
                      <a:pPr algn="ctr" latinLnBrk="1">
                        <a:lnSpc>
                          <a:spcPct val="125000"/>
                        </a:lnSpc>
                      </a:pP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~70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세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: 200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</a:t>
                      </a:r>
                      <a:r>
                        <a:rPr lang="ko-KR" altLang="en-US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(*100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</a:t>
                      </a:r>
                      <a:r>
                        <a:rPr lang="ko-KR" altLang="en-US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</a:p>
                    <a:p>
                      <a:pPr algn="ctr" latinLnBrk="1">
                        <a:lnSpc>
                          <a:spcPct val="125000"/>
                        </a:lnSpc>
                      </a:pP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~75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세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: 100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</a:t>
                      </a:r>
                      <a:r>
                        <a:rPr lang="ko-KR" altLang="en-US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(*100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</a:t>
                      </a:r>
                      <a:r>
                        <a:rPr lang="ko-KR" altLang="en-US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4607562"/>
                  </a:ext>
                </a:extLst>
              </a:tr>
              <a:tr h="389836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25000"/>
                        </a:lnSpc>
                      </a:pPr>
                      <a:endParaRPr lang="ko-KR" altLang="en-US" sz="1000" b="1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5000"/>
                        </a:lnSpc>
                      </a:pPr>
                      <a:r>
                        <a:rPr lang="ko-KR" altLang="en-US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질병수술비</a:t>
                      </a: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(Ⅰ)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5000"/>
                        </a:lnSpc>
                      </a:pP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~65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세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: 60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</a:t>
                      </a:r>
                      <a:r>
                        <a:rPr lang="ko-KR" altLang="en-US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(*30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</a:t>
                      </a:r>
                      <a:r>
                        <a:rPr lang="ko-KR" altLang="en-US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</a:p>
                    <a:p>
                      <a:pPr algn="ctr" latinLnBrk="1">
                        <a:lnSpc>
                          <a:spcPct val="125000"/>
                        </a:lnSpc>
                      </a:pP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~70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세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: 40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</a:t>
                      </a:r>
                      <a:r>
                        <a:rPr lang="ko-KR" altLang="en-US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(*20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</a:t>
                      </a:r>
                      <a:r>
                        <a:rPr lang="ko-KR" altLang="en-US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 / ~75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세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: 30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</a:t>
                      </a:r>
                      <a:r>
                        <a:rPr lang="ko-KR" altLang="en-US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(*20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</a:t>
                      </a:r>
                      <a:r>
                        <a:rPr lang="ko-KR" altLang="en-US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질병수술비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(Ⅰ)+(Ⅱ)</a:t>
                      </a:r>
                    </a:p>
                    <a:p>
                      <a:pPr algn="ctr" latinLnBrk="1">
                        <a:lnSpc>
                          <a:spcPct val="125000"/>
                        </a:lnSpc>
                      </a:pP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~65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세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: 300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</a:t>
                      </a:r>
                      <a:r>
                        <a:rPr lang="ko-KR" altLang="en-US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(*150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</a:t>
                      </a:r>
                      <a:r>
                        <a:rPr lang="ko-KR" altLang="en-US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</a:p>
                    <a:p>
                      <a:pPr algn="ctr" latinLnBrk="1">
                        <a:lnSpc>
                          <a:spcPct val="125000"/>
                        </a:lnSpc>
                      </a:pP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~70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세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: 200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</a:t>
                      </a:r>
                      <a:r>
                        <a:rPr lang="ko-KR" altLang="en-US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(*100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</a:t>
                      </a:r>
                      <a:r>
                        <a:rPr lang="ko-KR" altLang="en-US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</a:p>
                    <a:p>
                      <a:pPr algn="ctr" latinLnBrk="1">
                        <a:lnSpc>
                          <a:spcPct val="125000"/>
                        </a:lnSpc>
                      </a:pP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~75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세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: 100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</a:t>
                      </a:r>
                      <a:r>
                        <a:rPr lang="ko-KR" altLang="en-US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(*50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</a:t>
                      </a:r>
                      <a:r>
                        <a:rPr lang="ko-KR" altLang="en-US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9463894"/>
                  </a:ext>
                </a:extLst>
              </a:tr>
              <a:tr h="389836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25000"/>
                        </a:lnSpc>
                      </a:pPr>
                      <a:endParaRPr lang="ko-KR" altLang="en-US" sz="700" b="1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5000"/>
                        </a:lnSpc>
                      </a:pPr>
                      <a:r>
                        <a:rPr lang="ko-KR" altLang="en-US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질병수술비</a:t>
                      </a: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(Ⅱ)</a:t>
                      </a:r>
                    </a:p>
                    <a:p>
                      <a:pPr algn="ctr" latinLnBrk="1">
                        <a:lnSpc>
                          <a:spcPct val="125000"/>
                        </a:lnSpc>
                      </a:pPr>
                      <a:r>
                        <a:rPr lang="en-US" altLang="ko-KR" sz="5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5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백내장</a:t>
                      </a:r>
                      <a:r>
                        <a:rPr lang="en-US" altLang="ko-KR" sz="5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5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특정 </a:t>
                      </a:r>
                      <a:r>
                        <a:rPr lang="ko-KR" altLang="en-US" sz="500" b="1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장질환</a:t>
                      </a:r>
                      <a:r>
                        <a:rPr lang="en-US" altLang="ko-KR" sz="5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500" b="1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용종</a:t>
                      </a:r>
                      <a:r>
                        <a:rPr lang="en-US" altLang="ko-KR" sz="5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r>
                        <a:rPr lang="ko-KR" altLang="en-US" sz="5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제외</a:t>
                      </a:r>
                      <a:r>
                        <a:rPr lang="en-US" altLang="ko-KR" sz="5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</a:p>
                    <a:p>
                      <a:pPr algn="ctr" latinLnBrk="1">
                        <a:lnSpc>
                          <a:spcPct val="125000"/>
                        </a:lnSpc>
                      </a:pPr>
                      <a:r>
                        <a:rPr lang="en-US" altLang="ko-KR" sz="5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5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질병수술비</a:t>
                      </a:r>
                      <a:r>
                        <a:rPr lang="en-US" altLang="ko-KR" sz="5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Ⅰ</a:t>
                      </a:r>
                      <a:r>
                        <a:rPr lang="ko-KR" altLang="en-US" sz="5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가입시 가입가능</a:t>
                      </a:r>
                      <a:r>
                        <a:rPr lang="en-US" altLang="ko-KR" sz="5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endParaRPr lang="ko-KR" altLang="en-US" sz="500" b="1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5000"/>
                        </a:lnSpc>
                      </a:pP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~65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세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: 40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</a:t>
                      </a:r>
                      <a:r>
                        <a:rPr lang="ko-KR" altLang="en-US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en-US" altLang="ko-KR" sz="6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(*</a:t>
                      </a:r>
                      <a:r>
                        <a:rPr lang="ko-KR" altLang="en-US" sz="6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가입불가</a:t>
                      </a:r>
                      <a:r>
                        <a:rPr lang="en-US" altLang="ko-KR" sz="6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</a:p>
                    <a:p>
                      <a:pPr algn="ctr" latinLnBrk="1">
                        <a:lnSpc>
                          <a:spcPct val="125000"/>
                        </a:lnSpc>
                      </a:pP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~70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세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: 30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</a:t>
                      </a:r>
                      <a:r>
                        <a:rPr lang="ko-KR" altLang="en-US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en-US" altLang="ko-KR" sz="6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(*</a:t>
                      </a:r>
                      <a:r>
                        <a:rPr lang="ko-KR" altLang="en-US" sz="6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가입불가</a:t>
                      </a:r>
                      <a:r>
                        <a:rPr lang="en-US" altLang="ko-KR" sz="6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 /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~75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세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: 15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</a:t>
                      </a:r>
                      <a:r>
                        <a:rPr lang="ko-KR" altLang="en-US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en-US" altLang="ko-KR" sz="6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(*</a:t>
                      </a:r>
                      <a:r>
                        <a:rPr lang="ko-KR" altLang="en-US" sz="6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가입불가</a:t>
                      </a:r>
                      <a:r>
                        <a:rPr lang="en-US" altLang="ko-KR" sz="6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25000"/>
                        </a:lnSpc>
                      </a:pPr>
                      <a:endParaRPr lang="ko-KR" altLang="en-US" sz="900" b="0" dirty="0">
                        <a:latin typeface="a뉴굴림2" panose="02020600000000000000" pitchFamily="18" charset="-127"/>
                        <a:ea typeface="a뉴굴림2" panose="02020600000000000000" pitchFamily="18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7473322"/>
                  </a:ext>
                </a:extLst>
              </a:tr>
              <a:tr h="389836">
                <a:tc vMerge="1"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질병수술비</a:t>
                      </a: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(Ⅰ)+(Ⅱ) </a:t>
                      </a:r>
                      <a:r>
                        <a:rPr lang="ko-KR" altLang="en-US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합산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5000"/>
                        </a:lnSpc>
                      </a:pP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~65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세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: 70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</a:t>
                      </a:r>
                      <a:r>
                        <a:rPr lang="ko-KR" altLang="en-US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(*30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</a:t>
                      </a:r>
                      <a:r>
                        <a:rPr lang="ko-KR" altLang="en-US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</a:p>
                    <a:p>
                      <a:pPr algn="ctr" latinLnBrk="1">
                        <a:lnSpc>
                          <a:spcPct val="125000"/>
                        </a:lnSpc>
                      </a:pP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~70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세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: 50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</a:t>
                      </a:r>
                      <a:r>
                        <a:rPr lang="ko-KR" altLang="en-US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(*20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</a:t>
                      </a:r>
                      <a:r>
                        <a:rPr lang="ko-KR" altLang="en-US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 / ~75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세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: 30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</a:t>
                      </a:r>
                      <a:r>
                        <a:rPr lang="ko-KR" altLang="en-US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(*20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</a:t>
                      </a:r>
                      <a:r>
                        <a:rPr lang="ko-KR" altLang="en-US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25000"/>
                        </a:lnSpc>
                      </a:pPr>
                      <a:endParaRPr lang="ko-KR" altLang="en-US" sz="900" b="0" dirty="0">
                        <a:latin typeface="a뉴굴림2" panose="02020600000000000000" pitchFamily="18" charset="-127"/>
                        <a:ea typeface="a뉴굴림2" panose="02020600000000000000" pitchFamily="18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4071426"/>
                  </a:ext>
                </a:extLst>
              </a:tr>
              <a:tr h="468868">
                <a:tc rowSpan="8">
                  <a:txBody>
                    <a:bodyPr/>
                    <a:lstStyle/>
                    <a:p>
                      <a:pPr algn="ctr" latinLnBrk="1">
                        <a:lnSpc>
                          <a:spcPct val="125000"/>
                        </a:lnSpc>
                      </a:pPr>
                      <a:r>
                        <a:rPr lang="ko-KR" altLang="en-US" sz="1050" b="1" dirty="0" err="1">
                          <a:solidFill>
                            <a:schemeClr val="bg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진단비</a:t>
                      </a:r>
                      <a:endParaRPr lang="ko-KR" altLang="en-US" sz="1050" b="1" dirty="0">
                        <a:solidFill>
                          <a:schemeClr val="bg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5000"/>
                        </a:lnSpc>
                      </a:pPr>
                      <a:r>
                        <a:rPr lang="ko-KR" altLang="en-US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골절진단비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5000"/>
                        </a:lnSpc>
                      </a:pP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~65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세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: 2,000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</a:t>
                      </a:r>
                      <a:r>
                        <a:rPr lang="ko-KR" altLang="en-US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(*1,000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</a:t>
                      </a:r>
                      <a:r>
                        <a:rPr lang="ko-KR" altLang="en-US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</a:p>
                    <a:p>
                      <a:pPr algn="ctr" latinLnBrk="1">
                        <a:lnSpc>
                          <a:spcPct val="125000"/>
                        </a:lnSpc>
                      </a:pP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~70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세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: 1,000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</a:t>
                      </a:r>
                      <a:r>
                        <a:rPr lang="ko-KR" altLang="en-US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(*500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</a:t>
                      </a:r>
                      <a:r>
                        <a:rPr lang="ko-KR" altLang="en-US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</a:p>
                    <a:p>
                      <a:pPr algn="ctr" latinLnBrk="1">
                        <a:lnSpc>
                          <a:spcPct val="125000"/>
                        </a:lnSpc>
                      </a:pP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~75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세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: 500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</a:t>
                      </a:r>
                      <a:r>
                        <a:rPr lang="ko-KR" altLang="en-US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(*300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</a:t>
                      </a:r>
                      <a:r>
                        <a:rPr lang="ko-KR" altLang="en-US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5000"/>
                        </a:lnSpc>
                      </a:pP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~65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세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: 2,500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</a:t>
                      </a:r>
                      <a:r>
                        <a:rPr lang="ko-KR" altLang="en-US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(*1,300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</a:t>
                      </a:r>
                      <a:r>
                        <a:rPr lang="ko-KR" altLang="en-US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</a:p>
                    <a:p>
                      <a:pPr algn="ctr" latinLnBrk="1">
                        <a:lnSpc>
                          <a:spcPct val="125000"/>
                        </a:lnSpc>
                      </a:pP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~70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세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: 1,500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</a:t>
                      </a:r>
                      <a:r>
                        <a:rPr lang="ko-KR" altLang="en-US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(*800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</a:t>
                      </a:r>
                      <a:r>
                        <a:rPr lang="ko-KR" altLang="en-US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</a:p>
                    <a:p>
                      <a:pPr algn="ctr" latinLnBrk="1">
                        <a:lnSpc>
                          <a:spcPct val="125000"/>
                        </a:lnSpc>
                      </a:pP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~75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세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: 500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</a:t>
                      </a:r>
                      <a:r>
                        <a:rPr lang="ko-KR" altLang="en-US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(*300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</a:t>
                      </a:r>
                      <a:r>
                        <a:rPr lang="ko-KR" altLang="en-US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9827444"/>
                  </a:ext>
                </a:extLst>
              </a:tr>
              <a:tr h="601629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25000"/>
                        </a:lnSpc>
                      </a:pPr>
                      <a:endParaRPr lang="ko-KR" altLang="en-US" sz="1000" b="1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5000"/>
                        </a:lnSpc>
                      </a:pPr>
                      <a:r>
                        <a:rPr lang="ko-KR" altLang="en-US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암진단비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5000"/>
                        </a:lnSpc>
                      </a:pP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~65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세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: 8,000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</a:t>
                      </a:r>
                      <a:r>
                        <a:rPr lang="ko-KR" altLang="en-US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(*2,500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</a:t>
                      </a:r>
                      <a:r>
                        <a:rPr lang="ko-KR" altLang="en-US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</a:p>
                    <a:p>
                      <a:pPr algn="ctr" latinLnBrk="1">
                        <a:lnSpc>
                          <a:spcPct val="125000"/>
                        </a:lnSpc>
                      </a:pP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~70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세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: 5,000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</a:t>
                      </a:r>
                      <a:r>
                        <a:rPr lang="ko-KR" altLang="en-US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(*2,000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</a:t>
                      </a:r>
                      <a:r>
                        <a:rPr lang="ko-KR" altLang="en-US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</a:p>
                    <a:p>
                      <a:pPr algn="ctr" latinLnBrk="1">
                        <a:lnSpc>
                          <a:spcPct val="125000"/>
                        </a:lnSpc>
                      </a:pP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~75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세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: 3,000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</a:t>
                      </a:r>
                      <a:r>
                        <a:rPr lang="ko-KR" altLang="en-US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(*1,500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</a:t>
                      </a:r>
                      <a:r>
                        <a:rPr lang="ko-KR" altLang="en-US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algn="ctr" latinLnBrk="1">
                        <a:lnSpc>
                          <a:spcPct val="125000"/>
                        </a:lnSpc>
                      </a:pP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~80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세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: 2,000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</a:t>
                      </a:r>
                      <a:r>
                        <a:rPr lang="ko-KR" altLang="en-US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(*500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</a:t>
                      </a:r>
                      <a:r>
                        <a:rPr lang="ko-KR" altLang="en-US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5000"/>
                        </a:lnSpc>
                      </a:pPr>
                      <a:r>
                        <a:rPr lang="en-US" altLang="ko-KR" sz="800" b="0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~60</a:t>
                      </a:r>
                      <a:r>
                        <a:rPr lang="ko-KR" altLang="en-US" sz="800" b="0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세 </a:t>
                      </a:r>
                      <a:r>
                        <a:rPr lang="en-US" altLang="ko-KR" sz="800" b="0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: 3</a:t>
                      </a:r>
                      <a:r>
                        <a:rPr lang="ko-KR" altLang="en-US" sz="800" b="0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억</a:t>
                      </a:r>
                      <a:r>
                        <a:rPr lang="ko-KR" altLang="en-US" sz="800" b="0" kern="1200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  <a:r>
                        <a:rPr lang="ko-KR" altLang="en-US" sz="800" b="0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en-US" altLang="ko-KR" sz="800" b="0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(*3</a:t>
                      </a:r>
                      <a:r>
                        <a:rPr lang="ko-KR" altLang="en-US" sz="800" b="0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억</a:t>
                      </a:r>
                      <a:r>
                        <a:rPr lang="ko-KR" altLang="en-US" sz="800" b="0" kern="1200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  <a:r>
                        <a:rPr lang="en-US" altLang="ko-KR" sz="800" b="0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</a:p>
                    <a:p>
                      <a:pPr algn="ctr" latinLnBrk="1">
                        <a:lnSpc>
                          <a:spcPct val="125000"/>
                        </a:lnSpc>
                      </a:pPr>
                      <a:r>
                        <a:rPr lang="en-US" altLang="ko-KR" sz="800" b="0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61</a:t>
                      </a:r>
                      <a:r>
                        <a:rPr lang="ko-KR" altLang="en-US" sz="800" b="0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세</a:t>
                      </a:r>
                      <a:r>
                        <a:rPr lang="en-US" altLang="ko-KR" sz="800" b="0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~ : 2</a:t>
                      </a:r>
                      <a:r>
                        <a:rPr lang="ko-KR" altLang="en-US" sz="800" b="0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억</a:t>
                      </a:r>
                      <a:r>
                        <a:rPr lang="ko-KR" altLang="en-US" sz="800" b="0" kern="1200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  <a:r>
                        <a:rPr lang="ko-KR" altLang="en-US" sz="800" b="0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en-US" altLang="ko-KR" sz="800" b="0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(*2</a:t>
                      </a:r>
                      <a:r>
                        <a:rPr lang="ko-KR" altLang="en-US" sz="800" b="0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억</a:t>
                      </a:r>
                      <a:r>
                        <a:rPr lang="ko-KR" altLang="en-US" sz="800" b="0" kern="1200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  <a:r>
                        <a:rPr lang="en-US" altLang="ko-KR" sz="800" b="0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 </a:t>
                      </a:r>
                      <a:r>
                        <a:rPr lang="en-US" altLang="ko-KR" sz="500" b="0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[2024.09.13</a:t>
                      </a:r>
                      <a:r>
                        <a:rPr lang="ko-KR" altLang="en-US" sz="500" b="0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부터 적용</a:t>
                      </a:r>
                      <a:r>
                        <a:rPr lang="en-US" altLang="ko-KR" sz="500" b="0" dirty="0">
                          <a:solidFill>
                            <a:srgbClr val="0070C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]</a:t>
                      </a:r>
                      <a:endParaRPr lang="ko-KR" altLang="en-US" sz="800" b="0" dirty="0">
                        <a:solidFill>
                          <a:srgbClr val="0070C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2653467"/>
                  </a:ext>
                </a:extLst>
              </a:tr>
              <a:tr h="336107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25000"/>
                        </a:lnSpc>
                      </a:pPr>
                      <a:endParaRPr lang="ko-KR" altLang="en-US" sz="1000" b="1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5000"/>
                        </a:lnSpc>
                      </a:pPr>
                      <a:r>
                        <a:rPr lang="ko-KR" altLang="en-US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뇌혈관질환 </a:t>
                      </a:r>
                      <a:r>
                        <a:rPr lang="ko-KR" altLang="en-US" sz="800" b="1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진단비</a:t>
                      </a:r>
                      <a:endParaRPr lang="en-US" altLang="ko-KR" sz="800" b="1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algn="ctr" latinLnBrk="1">
                        <a:lnSpc>
                          <a:spcPct val="125000"/>
                        </a:lnSpc>
                      </a:pPr>
                      <a:r>
                        <a:rPr lang="ko-KR" altLang="en-US" sz="800" b="1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허혈성심장질환</a:t>
                      </a:r>
                      <a:r>
                        <a:rPr lang="ko-KR" altLang="en-US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ko-KR" altLang="en-US" sz="800" b="1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진단비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5000"/>
                        </a:lnSpc>
                      </a:pP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~64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세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: 2,000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</a:t>
                      </a:r>
                      <a:r>
                        <a:rPr lang="ko-KR" altLang="en-US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  <a:endParaRPr lang="en-US" altLang="ko-KR" sz="800" b="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algn="ctr" latinLnBrk="1">
                        <a:lnSpc>
                          <a:spcPct val="125000"/>
                        </a:lnSpc>
                      </a:pP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65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세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~ : 1,000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</a:t>
                      </a:r>
                      <a:r>
                        <a:rPr lang="ko-KR" altLang="en-US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5000"/>
                        </a:lnSpc>
                      </a:pP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~64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세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: 3,000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</a:t>
                      </a:r>
                      <a:r>
                        <a:rPr lang="ko-KR" altLang="en-US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  <a:endParaRPr lang="en-US" altLang="ko-KR" sz="800" b="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algn="ctr" latinLnBrk="1">
                        <a:lnSpc>
                          <a:spcPct val="125000"/>
                        </a:lnSpc>
                      </a:pP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65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세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~ : 2,000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</a:t>
                      </a:r>
                      <a:r>
                        <a:rPr lang="ko-KR" altLang="en-US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5534727"/>
                  </a:ext>
                </a:extLst>
              </a:tr>
              <a:tr h="372727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25000"/>
                        </a:lnSpc>
                      </a:pPr>
                      <a:endParaRPr lang="ko-KR" altLang="en-US" sz="700" b="1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5000"/>
                        </a:lnSpc>
                      </a:pPr>
                      <a:r>
                        <a:rPr lang="ko-KR" altLang="en-US" sz="800" b="1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고액치료비암</a:t>
                      </a:r>
                      <a:r>
                        <a:rPr lang="ko-KR" altLang="en-US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ko-KR" altLang="en-US" sz="800" b="1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진단비</a:t>
                      </a:r>
                      <a:endParaRPr lang="en-US" altLang="ko-KR" sz="800" b="1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algn="ctr" latinLnBrk="1">
                        <a:lnSpc>
                          <a:spcPct val="125000"/>
                        </a:lnSpc>
                      </a:pPr>
                      <a:r>
                        <a:rPr lang="en-US" altLang="ko-KR" sz="5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(*</a:t>
                      </a:r>
                      <a:r>
                        <a:rPr lang="ko-KR" altLang="en-US" sz="500" b="1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고액암</a:t>
                      </a:r>
                      <a:r>
                        <a:rPr lang="en-US" altLang="ko-KR" sz="5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: </a:t>
                      </a:r>
                      <a:r>
                        <a:rPr lang="ko-KR" altLang="en-US" sz="5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식도암</a:t>
                      </a:r>
                      <a:r>
                        <a:rPr lang="en-US" altLang="ko-KR" sz="5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5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췌장암</a:t>
                      </a:r>
                      <a:r>
                        <a:rPr lang="en-US" altLang="ko-KR" sz="5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5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뼈 및 관절연골의 암</a:t>
                      </a:r>
                      <a:r>
                        <a:rPr lang="en-US" altLang="ko-KR" sz="5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</a:p>
                    <a:p>
                      <a:pPr algn="ctr" latinLnBrk="1">
                        <a:lnSpc>
                          <a:spcPct val="125000"/>
                        </a:lnSpc>
                      </a:pPr>
                      <a:r>
                        <a:rPr lang="ko-KR" altLang="en-US" sz="5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뇌 및 중추신경계통암</a:t>
                      </a:r>
                      <a:r>
                        <a:rPr lang="en-US" altLang="ko-KR" sz="5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5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림프</a:t>
                      </a:r>
                      <a:r>
                        <a:rPr lang="en-US" altLang="ko-KR" sz="5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</a:t>
                      </a:r>
                      <a:r>
                        <a:rPr lang="ko-KR" altLang="en-US" sz="5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조혈 및 관련 </a:t>
                      </a:r>
                      <a:r>
                        <a:rPr lang="ko-KR" altLang="en-US" sz="500" b="1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조직암</a:t>
                      </a:r>
                      <a:r>
                        <a:rPr lang="en-US" altLang="ko-KR" sz="5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endParaRPr lang="ko-KR" altLang="en-US" sz="500" b="1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5000"/>
                        </a:lnSpc>
                      </a:pP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~65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세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: 5,000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</a:t>
                      </a:r>
                      <a:r>
                        <a:rPr lang="ko-KR" altLang="en-US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(*2,500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</a:t>
                      </a:r>
                      <a:r>
                        <a:rPr lang="ko-KR" altLang="en-US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</a:p>
                    <a:p>
                      <a:pPr algn="ctr" latinLnBrk="1">
                        <a:lnSpc>
                          <a:spcPct val="125000"/>
                        </a:lnSpc>
                      </a:pP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70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세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~ : 1,000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</a:t>
                      </a:r>
                      <a:r>
                        <a:rPr lang="ko-KR" altLang="en-US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(*500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</a:t>
                      </a:r>
                      <a:r>
                        <a:rPr lang="ko-KR" altLang="en-US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5000"/>
                        </a:lnSpc>
                      </a:pP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2364901"/>
                  </a:ext>
                </a:extLst>
              </a:tr>
              <a:tr h="336107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25000"/>
                        </a:lnSpc>
                      </a:pPr>
                      <a:endParaRPr lang="ko-KR" altLang="en-US" sz="1000" b="1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5000"/>
                        </a:lnSpc>
                      </a:pPr>
                      <a:r>
                        <a:rPr lang="ko-KR" altLang="en-US" sz="800" b="1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재진단암진단비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5000"/>
                        </a:lnSpc>
                      </a:pP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~60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세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: 5,000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</a:t>
                      </a:r>
                      <a:r>
                        <a:rPr lang="ko-KR" altLang="en-US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  <a:endParaRPr lang="en-US" altLang="ko-KR" sz="800" b="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algn="ctr" latinLnBrk="1">
                        <a:lnSpc>
                          <a:spcPct val="125000"/>
                        </a:lnSpc>
                      </a:pP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~65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세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: 3,000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</a:t>
                      </a:r>
                      <a:r>
                        <a:rPr lang="ko-KR" altLang="en-US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 </a:t>
                      </a:r>
                      <a:r>
                        <a:rPr lang="en-US" altLang="ko-KR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/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66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세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~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: 2,000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</a:t>
                      </a:r>
                      <a:r>
                        <a:rPr lang="ko-KR" altLang="en-US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5000"/>
                        </a:lnSpc>
                      </a:pP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9883224"/>
                  </a:ext>
                </a:extLst>
              </a:tr>
              <a:tr h="336107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25000"/>
                        </a:lnSpc>
                      </a:pPr>
                      <a:endParaRPr lang="ko-KR" altLang="en-US" sz="1000" b="1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5000"/>
                        </a:lnSpc>
                      </a:pPr>
                      <a:r>
                        <a:rPr lang="ko-KR" altLang="en-US" sz="800" b="1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표적항암약물허가치료비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5000"/>
                        </a:lnSpc>
                      </a:pP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~60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세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: 5,000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</a:t>
                      </a:r>
                      <a:r>
                        <a:rPr lang="ko-KR" altLang="en-US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  <a:endParaRPr lang="en-US" altLang="ko-KR" sz="800" b="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algn="ctr" latinLnBrk="1">
                        <a:lnSpc>
                          <a:spcPct val="125000"/>
                        </a:lnSpc>
                      </a:pP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~65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세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: 3,000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</a:t>
                      </a:r>
                      <a:r>
                        <a:rPr lang="ko-KR" altLang="en-US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 </a:t>
                      </a:r>
                      <a:r>
                        <a:rPr lang="en-US" altLang="ko-KR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/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66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세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~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: 2,000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</a:t>
                      </a:r>
                      <a:r>
                        <a:rPr lang="ko-KR" altLang="en-US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5000"/>
                        </a:lnSpc>
                      </a:pP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0265297"/>
                  </a:ext>
                </a:extLst>
              </a:tr>
              <a:tr h="336107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25000"/>
                        </a:lnSpc>
                      </a:pPr>
                      <a:endParaRPr lang="ko-KR" altLang="en-US" sz="1000" b="1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5000"/>
                        </a:lnSpc>
                      </a:pPr>
                      <a:r>
                        <a:rPr lang="ko-KR" altLang="en-US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치매 </a:t>
                      </a:r>
                      <a:r>
                        <a:rPr lang="ko-KR" altLang="en-US" sz="800" b="1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간병비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5000"/>
                        </a:lnSpc>
                      </a:pP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~65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세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: 5,000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</a:t>
                      </a:r>
                      <a:r>
                        <a:rPr lang="ko-KR" altLang="en-US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  <a:endParaRPr lang="en-US" altLang="ko-KR" sz="800" b="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algn="ctr" latinLnBrk="1">
                        <a:lnSpc>
                          <a:spcPct val="125000"/>
                        </a:lnSpc>
                      </a:pP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~75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세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: 3,500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</a:t>
                      </a:r>
                      <a:r>
                        <a:rPr lang="ko-KR" altLang="en-US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(*2,000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</a:t>
                      </a:r>
                      <a:r>
                        <a:rPr lang="ko-KR" altLang="en-US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5000"/>
                        </a:lnSpc>
                      </a:pP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~65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세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: 1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억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5,000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</a:t>
                      </a:r>
                      <a:r>
                        <a:rPr lang="ko-KR" altLang="en-US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(*3,500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</a:t>
                      </a:r>
                      <a:r>
                        <a:rPr lang="ko-KR" altLang="en-US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</a:p>
                    <a:p>
                      <a:pPr algn="ctr" latinLnBrk="1">
                        <a:lnSpc>
                          <a:spcPct val="125000"/>
                        </a:lnSpc>
                      </a:pP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~75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세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: 1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억</a:t>
                      </a:r>
                      <a:r>
                        <a:rPr lang="ko-KR" altLang="en-US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(*2,500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</a:t>
                      </a:r>
                      <a:r>
                        <a:rPr lang="ko-KR" altLang="en-US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1024756"/>
                  </a:ext>
                </a:extLst>
              </a:tr>
              <a:tr h="203346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25000"/>
                        </a:lnSpc>
                      </a:pPr>
                      <a:endParaRPr lang="ko-KR" altLang="en-US" sz="1000" b="1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5000"/>
                        </a:lnSpc>
                      </a:pPr>
                      <a:r>
                        <a:rPr lang="ko-KR" altLang="en-US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경증 치매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~75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세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: 500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</a:t>
                      </a:r>
                      <a:r>
                        <a:rPr lang="ko-KR" altLang="en-US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(*100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</a:t>
                      </a:r>
                      <a:r>
                        <a:rPr lang="ko-KR" altLang="en-US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5000"/>
                        </a:lnSpc>
                      </a:pP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~75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세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: 1,000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</a:t>
                      </a:r>
                      <a:r>
                        <a:rPr lang="ko-KR" altLang="en-US" sz="800" b="0" kern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cs typeface="+mn-cs"/>
                        </a:rPr>
                        <a:t>원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154297"/>
                  </a:ext>
                </a:extLst>
              </a:tr>
              <a:tr h="30518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25000"/>
                        </a:lnSpc>
                      </a:pPr>
                      <a:r>
                        <a:rPr lang="ko-KR" altLang="en-US" sz="1050" b="1" dirty="0">
                          <a:solidFill>
                            <a:schemeClr val="bg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운전자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5000"/>
                        </a:lnSpc>
                      </a:pPr>
                      <a:r>
                        <a:rPr lang="ko-KR" altLang="en-US" sz="800" b="1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자동차사고부상치료지원금</a:t>
                      </a:r>
                      <a:endParaRPr lang="en-US" altLang="ko-KR" sz="800" b="1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algn="ctr" latinLnBrk="1">
                        <a:lnSpc>
                          <a:spcPct val="125000"/>
                        </a:lnSpc>
                      </a:pPr>
                      <a:r>
                        <a:rPr lang="en-US" altLang="ko-KR" sz="6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(14</a:t>
                      </a:r>
                      <a:r>
                        <a:rPr lang="ko-KR" altLang="en-US" sz="6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급 기준</a:t>
                      </a:r>
                      <a:r>
                        <a:rPr lang="en-US" altLang="ko-KR" sz="6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(*15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5000"/>
                        </a:lnSpc>
                      </a:pP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(*15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274856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6F2F3D4-B6FC-799E-B75E-4AD3BBD84B85}"/>
              </a:ext>
            </a:extLst>
          </p:cNvPr>
          <p:cNvSpPr txBox="1"/>
          <p:nvPr/>
        </p:nvSpPr>
        <p:spPr>
          <a:xfrm>
            <a:off x="5074596" y="783797"/>
            <a:ext cx="17716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9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2025</a:t>
            </a:r>
            <a:r>
              <a:rPr lang="ko-KR" altLang="en-US" sz="9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년 </a:t>
            </a:r>
            <a:r>
              <a:rPr lang="en-US" altLang="ko-KR" sz="9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01</a:t>
            </a:r>
            <a:r>
              <a:rPr lang="ko-KR" altLang="en-US" sz="9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월</a:t>
            </a:r>
            <a:r>
              <a:rPr lang="en-US" altLang="ko-KR" sz="9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 01</a:t>
            </a:r>
            <a:r>
              <a:rPr lang="ko-KR" altLang="en-US" sz="9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일 기준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06FCF4-1F32-B679-BE09-D1A5C5267090}"/>
              </a:ext>
            </a:extLst>
          </p:cNvPr>
          <p:cNvSpPr txBox="1"/>
          <p:nvPr/>
        </p:nvSpPr>
        <p:spPr>
          <a:xfrm>
            <a:off x="923445" y="352023"/>
            <a:ext cx="3171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•</a:t>
            </a:r>
            <a:endParaRPr lang="ko-KR" altLang="en-US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394D15-FD19-FAF8-04DB-46009EB56DF7}"/>
              </a:ext>
            </a:extLst>
          </p:cNvPr>
          <p:cNvSpPr txBox="1"/>
          <p:nvPr/>
        </p:nvSpPr>
        <p:spPr>
          <a:xfrm>
            <a:off x="5562759" y="345905"/>
            <a:ext cx="3171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•</a:t>
            </a:r>
            <a:endParaRPr lang="ko-KR" altLang="en-US" sz="12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FC5C16E-42A6-EF1F-B4F2-C31C4CC75F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240" y="337212"/>
            <a:ext cx="620712" cy="6207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2604CE-4819-B6FA-2775-79EDB033A0AB}"/>
              </a:ext>
            </a:extLst>
          </p:cNvPr>
          <p:cNvSpPr txBox="1"/>
          <p:nvPr/>
        </p:nvSpPr>
        <p:spPr>
          <a:xfrm>
            <a:off x="244441" y="9529078"/>
            <a:ext cx="6363728" cy="369332"/>
          </a:xfrm>
          <a:prstGeom prst="rect">
            <a:avLst/>
          </a:prstGeom>
          <a:noFill/>
        </p:spPr>
        <p:txBody>
          <a:bodyPr wrap="square" lIns="10800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00" b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AIG</a:t>
            </a:r>
            <a:r>
              <a:rPr lang="en-US" altLang="ko-KR" sz="900" b="0" baseline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900" b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| GA</a:t>
            </a:r>
            <a:r>
              <a:rPr lang="en-US" altLang="ko-KR" sz="900" b="0" baseline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Magazine</a:t>
            </a:r>
            <a:r>
              <a:rPr lang="en-US" altLang="ko-KR" sz="900" b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</a:t>
            </a:r>
            <a:r>
              <a:rPr lang="ko-KR" altLang="en-US" sz="900" b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판매자 교육용</a:t>
            </a:r>
            <a:r>
              <a:rPr lang="en-US" altLang="ko-KR" sz="900" b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_Agency_2501-001 | </a:t>
            </a:r>
            <a:r>
              <a:rPr lang="ko-KR" altLang="en-US" sz="900" b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사용기한 </a:t>
            </a:r>
            <a:r>
              <a:rPr lang="en-US" altLang="ko-KR" sz="900" b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r>
              <a:rPr lang="ko-KR" altLang="en-US" sz="900" b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900" b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25.01.01~25.01.31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900" b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본  자료는 모집인 교육용 목적으로 제작된 것으로</a:t>
            </a:r>
            <a:r>
              <a:rPr lang="en-US" altLang="ko-KR" sz="900" b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900" b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고객에게 제시</a:t>
            </a:r>
            <a:r>
              <a:rPr lang="en-US" altLang="ko-KR" sz="900" b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‧</a:t>
            </a:r>
            <a:r>
              <a:rPr lang="ko-KR" altLang="en-US" sz="900" b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교부의 목적 및 온라인 게시용으로 사용할 수 없습니다</a:t>
            </a:r>
            <a:r>
              <a:rPr lang="en-US" altLang="ko-KR" sz="900" b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ko-KR" altLang="en-US" sz="900" b="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91062382-8C4C-3433-CB60-D6CC6EFE84EE}"/>
              </a:ext>
            </a:extLst>
          </p:cNvPr>
          <p:cNvSpPr txBox="1"/>
          <p:nvPr/>
        </p:nvSpPr>
        <p:spPr>
          <a:xfrm>
            <a:off x="-142881" y="9347018"/>
            <a:ext cx="71283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750" dirty="0">
                <a:latin typeface="+mn-ea"/>
              </a:rPr>
              <a:t>※ </a:t>
            </a:r>
            <a:r>
              <a:rPr lang="ko-KR" altLang="en-US" sz="750" dirty="0">
                <a:latin typeface="+mn-ea"/>
              </a:rPr>
              <a:t>피보험자의 직종</a:t>
            </a:r>
            <a:r>
              <a:rPr lang="en-US" altLang="ko-KR" sz="750" dirty="0">
                <a:latin typeface="+mn-ea"/>
              </a:rPr>
              <a:t>, </a:t>
            </a:r>
            <a:r>
              <a:rPr lang="ko-KR" altLang="en-US" sz="750" dirty="0">
                <a:latin typeface="+mn-ea"/>
              </a:rPr>
              <a:t>직무</a:t>
            </a:r>
            <a:r>
              <a:rPr lang="en-US" altLang="ko-KR" sz="750" dirty="0">
                <a:latin typeface="+mn-ea"/>
              </a:rPr>
              <a:t>, </a:t>
            </a:r>
            <a:r>
              <a:rPr lang="ko-KR" altLang="en-US" sz="750" dirty="0" err="1">
                <a:latin typeface="+mn-ea"/>
              </a:rPr>
              <a:t>과거상병</a:t>
            </a:r>
            <a:r>
              <a:rPr lang="ko-KR" altLang="en-US" sz="750" dirty="0">
                <a:latin typeface="+mn-ea"/>
              </a:rPr>
              <a:t> 등 기타사항으로 인하여 보험가입금액이 제한되거나 인수가 불가능할 수 있고 </a:t>
            </a:r>
            <a:r>
              <a:rPr lang="ko-KR" altLang="en-US" sz="750" dirty="0" err="1">
                <a:latin typeface="+mn-ea"/>
              </a:rPr>
              <a:t>갱신시</a:t>
            </a:r>
            <a:r>
              <a:rPr lang="ko-KR" altLang="en-US" sz="750" dirty="0">
                <a:latin typeface="+mn-ea"/>
              </a:rPr>
              <a:t> 보험료가 인상 될 수 있습니다</a:t>
            </a:r>
            <a:r>
              <a:rPr lang="en-US" altLang="ko-KR" sz="750" dirty="0">
                <a:latin typeface="+mn-ea"/>
              </a:rPr>
              <a:t>. </a:t>
            </a:r>
            <a:endParaRPr lang="ko-KR" altLang="en-US" sz="75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404707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C2FB369-0B5B-7398-0490-2A944C30B9D6}"/>
              </a:ext>
            </a:extLst>
          </p:cNvPr>
          <p:cNvSpPr txBox="1"/>
          <p:nvPr/>
        </p:nvSpPr>
        <p:spPr>
          <a:xfrm>
            <a:off x="1219722" y="-781713"/>
            <a:ext cx="44484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2000" b="1" dirty="0">
                <a:solidFill>
                  <a:srgbClr val="0018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주요상품 </a:t>
            </a:r>
            <a:r>
              <a:rPr lang="en-US" sz="2000" b="1" dirty="0">
                <a:solidFill>
                  <a:srgbClr val="0018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Line-Up</a:t>
            </a:r>
          </a:p>
        </p:txBody>
      </p:sp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D984A7D9-5219-AC45-47E4-53197F2DC4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733572"/>
              </p:ext>
            </p:extLst>
          </p:nvPr>
        </p:nvGraphicFramePr>
        <p:xfrm>
          <a:off x="134436" y="1914786"/>
          <a:ext cx="6586404" cy="1836504"/>
        </p:xfrm>
        <a:graphic>
          <a:graphicData uri="http://schemas.openxmlformats.org/drawingml/2006/table">
            <a:tbl>
              <a:tblPr/>
              <a:tblGrid>
                <a:gridCol w="437064">
                  <a:extLst>
                    <a:ext uri="{9D8B030D-6E8A-4147-A177-3AD203B41FA5}">
                      <a16:colId xmlns:a16="http://schemas.microsoft.com/office/drawing/2014/main" val="3114631867"/>
                    </a:ext>
                  </a:extLst>
                </a:gridCol>
                <a:gridCol w="2070100">
                  <a:extLst>
                    <a:ext uri="{9D8B030D-6E8A-4147-A177-3AD203B41FA5}">
                      <a16:colId xmlns:a16="http://schemas.microsoft.com/office/drawing/2014/main" val="1233564004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3052299094"/>
                    </a:ext>
                  </a:extLst>
                </a:gridCol>
                <a:gridCol w="555625">
                  <a:extLst>
                    <a:ext uri="{9D8B030D-6E8A-4147-A177-3AD203B41FA5}">
                      <a16:colId xmlns:a16="http://schemas.microsoft.com/office/drawing/2014/main" val="2465586435"/>
                    </a:ext>
                  </a:extLst>
                </a:gridCol>
                <a:gridCol w="2958465">
                  <a:extLst>
                    <a:ext uri="{9D8B030D-6E8A-4147-A177-3AD203B41FA5}">
                      <a16:colId xmlns:a16="http://schemas.microsoft.com/office/drawing/2014/main" val="2284131998"/>
                    </a:ext>
                  </a:extLst>
                </a:gridCol>
              </a:tblGrid>
              <a:tr h="91825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187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건강</a:t>
                      </a:r>
                      <a:endParaRPr lang="en-US" altLang="ko-KR" sz="900" b="1" i="0" u="none" strike="noStrike" dirty="0">
                        <a:solidFill>
                          <a:srgbClr val="00187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225" marR="4225" marT="4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B 어그로 Bold" panose="02020603020101020101" pitchFamily="18" charset="-127"/>
                          <a:ea typeface="SB 어그로 Bold" panose="02020603020101020101" pitchFamily="18" charset="-127"/>
                        </a:rPr>
                        <a:t>AIG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B 어그로 Bold" panose="02020603020101020101" pitchFamily="18" charset="-127"/>
                          <a:ea typeface="SB 어그로 Bold" panose="02020603020101020101" pitchFamily="18" charset="-127"/>
                        </a:rPr>
                        <a:t>내심바라던암보험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SB 어그로 Bold" panose="02020603020101020101" pitchFamily="18" charset="-127"/>
                        <a:ea typeface="SB 어그로 Bold" panose="02020603020101020101" pitchFamily="18" charset="-127"/>
                      </a:endParaRPr>
                    </a:p>
                    <a:p>
                      <a:pPr algn="ctr" fontAlgn="ctr"/>
                      <a:r>
                        <a:rPr lang="en-US" altLang="ko-K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순수보장형</a:t>
                      </a:r>
                      <a:r>
                        <a:rPr lang="en-US" altLang="ko-K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4225" marR="4225" marT="4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20~70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225" marR="4225" marT="42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만원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225" marR="4225" marT="42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▣ 암</a:t>
                      </a:r>
                      <a:r>
                        <a:rPr lang="en-US" altLang="ko-K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뇌</a:t>
                      </a:r>
                      <a:r>
                        <a:rPr lang="en-US" altLang="ko-K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심 </a:t>
                      </a:r>
                      <a:r>
                        <a:rPr lang="ko-KR" altLang="en-US" sz="9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진단비</a:t>
                      </a:r>
                      <a:r>
                        <a:rPr lang="ko-KR" alt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및 체증형 담보 탑재</a:t>
                      </a:r>
                      <a:endParaRPr lang="en-US" altLang="ko-KR" sz="6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indent="0" algn="l" fontAlgn="ctr">
                        <a:lnSpc>
                          <a:spcPct val="125000"/>
                        </a:lnSpc>
                        <a:buFontTx/>
                        <a:buNone/>
                      </a:pP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 • 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암진단비 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천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+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암진단비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체증형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 2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천만원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indent="0" algn="l" fontAlgn="ctr">
                        <a:lnSpc>
                          <a:spcPct val="125000"/>
                        </a:lnSpc>
                        <a:buFontTx/>
                        <a:buNone/>
                      </a:pP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 • 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뇌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심진단비 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백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+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뇌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심진단비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체증형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 3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백만원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indent="0" algn="l" fontAlgn="ctr">
                        <a:lnSpc>
                          <a:spcPct val="125000"/>
                        </a:lnSpc>
                        <a:buFontTx/>
                        <a:buNone/>
                      </a:pP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 • 2</a:t>
                      </a:r>
                      <a:r>
                        <a:rPr lang="ko-KR" alt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대질병입원중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특정합병증진단비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백만원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indent="0" algn="l" fontAlgn="ctr">
                        <a:lnSpc>
                          <a:spcPct val="125000"/>
                        </a:lnSpc>
                        <a:buFontTx/>
                        <a:buNone/>
                      </a:pP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 • 2</a:t>
                      </a:r>
                      <a:r>
                        <a:rPr lang="ko-KR" alt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대질환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뇌혈관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허혈성심장질환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수술비 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백만원</a:t>
                      </a:r>
                    </a:p>
                  </a:txBody>
                  <a:tcPr marL="72000" marR="4225" marT="42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6103002"/>
                  </a:ext>
                </a:extLst>
              </a:tr>
              <a:tr h="918252">
                <a:tc vMerge="1">
                  <a:txBody>
                    <a:bodyPr/>
                    <a:lstStyle/>
                    <a:p>
                      <a:pPr algn="ctr" fontAlgn="ctr"/>
                      <a:endParaRPr lang="en-US" altLang="ko-KR" sz="7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225" marR="4225" marT="42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1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B 어그로 Bold" panose="02020603020101020101" pitchFamily="18" charset="-127"/>
                          <a:ea typeface="SB 어그로 Bold" panose="02020603020101020101" pitchFamily="18" charset="-127"/>
                        </a:rPr>
                        <a:t>AIG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B 어그로 Bold" panose="02020603020101020101" pitchFamily="18" charset="-127"/>
                          <a:ea typeface="SB 어그로 Bold" panose="02020603020101020101" pitchFamily="18" charset="-127"/>
                        </a:rPr>
                        <a:t>참기특한암보험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SB 어그로 Bold" panose="02020603020101020101" pitchFamily="18" charset="-127"/>
                          <a:ea typeface="SB 어그로 Bold" panose="02020603020101020101" pitchFamily="18" charset="-127"/>
                        </a:rPr>
                        <a:t>2404(1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SB 어그로 Bold" panose="02020603020101020101" pitchFamily="18" charset="-127"/>
                          <a:ea typeface="SB 어그로 Bold" panose="02020603020101020101" pitchFamily="18" charset="-127"/>
                        </a:rPr>
                        <a:t>종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SB 어그로 Bold" panose="02020603020101020101" pitchFamily="18" charset="-127"/>
                          <a:ea typeface="SB 어그로 Bold" panose="02020603020101020101" pitchFamily="18" charset="-127"/>
                        </a:rPr>
                        <a:t>)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SB 어그로 Bold" panose="02020603020101020101" pitchFamily="18" charset="-127"/>
                        <a:ea typeface="SB 어그로 Bold" panose="02020603020101020101" pitchFamily="18" charset="-127"/>
                      </a:endParaRPr>
                    </a:p>
                    <a:p>
                      <a:pPr algn="ctr" fontAlgn="ctr"/>
                      <a:r>
                        <a:rPr lang="en-US" altLang="ko-K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순수보장형</a:t>
                      </a:r>
                      <a:r>
                        <a:rPr lang="en-US" altLang="ko-K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4225" marR="4225" marT="4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20-70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225" marR="4225" marT="42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2.3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만원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225" marR="4225" marT="42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ctr">
                        <a:buFontTx/>
                        <a:buNone/>
                      </a:pPr>
                      <a:r>
                        <a:rPr lang="ko-KR" alt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▣ 암 </a:t>
                      </a:r>
                      <a:r>
                        <a:rPr lang="ko-KR" alt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발생 전</a:t>
                      </a:r>
                      <a:r>
                        <a:rPr lang="en-US" altLang="ko-K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후를 모두 </a:t>
                      </a:r>
                      <a:r>
                        <a:rPr lang="en-US" altLang="ko-K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Total care </a:t>
                      </a:r>
                      <a:r>
                        <a:rPr lang="ko-KR" altLang="en-US" sz="9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암보험</a:t>
                      </a:r>
                      <a:endParaRPr lang="en-US" altLang="ko-KR" sz="9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indent="0" algn="l" fontAlgn="ctr">
                        <a:lnSpc>
                          <a:spcPct val="125000"/>
                        </a:lnSpc>
                        <a:buFontTx/>
                        <a:buNone/>
                      </a:pP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• 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재진단암 최대 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천만원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indent="0" algn="l" fontAlgn="ctr">
                        <a:lnSpc>
                          <a:spcPct val="125000"/>
                        </a:lnSpc>
                        <a:buFontTx/>
                        <a:buNone/>
                      </a:pP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• </a:t>
                      </a:r>
                      <a:r>
                        <a:rPr lang="ko-KR" alt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표적항암약물허가치료비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최대 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천만원</a:t>
                      </a:r>
                      <a:b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• </a:t>
                      </a:r>
                      <a:r>
                        <a:rPr lang="ko-KR" alt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항암특화보장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종으로 고액 치료비 보상</a:t>
                      </a:r>
                      <a:endParaRPr lang="en-US" altLang="ko-KR" sz="5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4225" marT="42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478358"/>
                  </a:ext>
                </a:extLst>
              </a:tr>
            </a:tbl>
          </a:graphicData>
        </a:graphic>
      </p:graphicFrame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C04BCC72-5E34-6BCA-3FE2-92D4144474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276665"/>
              </p:ext>
            </p:extLst>
          </p:nvPr>
        </p:nvGraphicFramePr>
        <p:xfrm>
          <a:off x="7382398" y="3567434"/>
          <a:ext cx="6579420" cy="4784000"/>
        </p:xfrm>
        <a:graphic>
          <a:graphicData uri="http://schemas.openxmlformats.org/drawingml/2006/table">
            <a:tbl>
              <a:tblPr/>
              <a:tblGrid>
                <a:gridCol w="440557">
                  <a:extLst>
                    <a:ext uri="{9D8B030D-6E8A-4147-A177-3AD203B41FA5}">
                      <a16:colId xmlns:a16="http://schemas.microsoft.com/office/drawing/2014/main" val="3414154316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1233564004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3052299094"/>
                    </a:ext>
                  </a:extLst>
                </a:gridCol>
                <a:gridCol w="546894">
                  <a:extLst>
                    <a:ext uri="{9D8B030D-6E8A-4147-A177-3AD203B41FA5}">
                      <a16:colId xmlns:a16="http://schemas.microsoft.com/office/drawing/2014/main" val="778859024"/>
                    </a:ext>
                  </a:extLst>
                </a:gridCol>
                <a:gridCol w="2950369">
                  <a:extLst>
                    <a:ext uri="{9D8B030D-6E8A-4147-A177-3AD203B41FA5}">
                      <a16:colId xmlns:a16="http://schemas.microsoft.com/office/drawing/2014/main" val="2284131998"/>
                    </a:ext>
                  </a:extLst>
                </a:gridCol>
              </a:tblGrid>
              <a:tr h="95680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187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간편</a:t>
                      </a:r>
                      <a:endParaRPr lang="en-US" altLang="ko-KR" sz="900" b="1" i="0" u="none" strike="noStrike" dirty="0">
                        <a:solidFill>
                          <a:srgbClr val="00187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225" marR="4225" marT="4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B 어그로 Bold" panose="02020603020101020101" pitchFamily="18" charset="-127"/>
                          <a:ea typeface="SB 어그로 Bold" panose="02020603020101020101" pitchFamily="18" charset="-127"/>
                        </a:rPr>
                        <a:t>AIG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B 어그로 Bold" panose="02020603020101020101" pitchFamily="18" charset="-127"/>
                          <a:ea typeface="SB 어그로 Bold" panose="02020603020101020101" pitchFamily="18" charset="-127"/>
                        </a:rPr>
                        <a:t>내심바라던간편암보험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SB 어그로 Bold" panose="02020603020101020101" pitchFamily="18" charset="-127"/>
                        <a:ea typeface="SB 어그로 Bold" panose="02020603020101020101" pitchFamily="18" charset="-127"/>
                      </a:endParaRPr>
                    </a:p>
                    <a:p>
                      <a:pPr algn="ctr" fontAlgn="ctr"/>
                      <a:r>
                        <a:rPr lang="en-US" altLang="ko-K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순수보장형</a:t>
                      </a:r>
                      <a:r>
                        <a:rPr lang="en-US" altLang="ko-K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4225" marR="4225" marT="4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20~70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225" marR="4225" marT="42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만원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225" marR="4225" marT="42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▣</a:t>
                      </a:r>
                      <a:r>
                        <a:rPr lang="ko-KR" alt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암</a:t>
                      </a:r>
                      <a:r>
                        <a:rPr lang="en-US" altLang="ko-K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</a:t>
                      </a:r>
                      <a:r>
                        <a:rPr lang="ko-KR" alt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뇌</a:t>
                      </a:r>
                      <a:r>
                        <a:rPr lang="en-US" altLang="ko-K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</a:t>
                      </a:r>
                      <a:r>
                        <a:rPr lang="ko-KR" alt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심 </a:t>
                      </a:r>
                      <a:r>
                        <a:rPr lang="ko-KR" altLang="en-US" sz="9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진단비</a:t>
                      </a:r>
                      <a:r>
                        <a:rPr lang="ko-KR" alt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및 체증형 담보 탑재</a:t>
                      </a:r>
                      <a:endParaRPr lang="en-US" altLang="ko-KR" sz="6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indent="0" algn="l" fontAlgn="ctr">
                        <a:lnSpc>
                          <a:spcPct val="125000"/>
                        </a:lnSpc>
                        <a:buFontTx/>
                        <a:buNone/>
                      </a:pP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• 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암진단비 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천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+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암진단비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체증형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2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천만원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indent="0" algn="l" fontAlgn="ctr">
                        <a:lnSpc>
                          <a:spcPct val="125000"/>
                        </a:lnSpc>
                        <a:buFontTx/>
                        <a:buNone/>
                      </a:pP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• 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뇌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·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심진단비 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백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+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뇌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·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심진단비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체증형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2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백만원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indent="0" algn="l" fontAlgn="ctr">
                        <a:lnSpc>
                          <a:spcPct val="125000"/>
                        </a:lnSpc>
                        <a:buFontTx/>
                        <a:buNone/>
                      </a:pP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• 2</a:t>
                      </a:r>
                      <a:r>
                        <a:rPr lang="ko-KR" alt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대질환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뇌혈관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허혈성심장질환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수술비 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백만원</a:t>
                      </a:r>
                    </a:p>
                  </a:txBody>
                  <a:tcPr marL="72000" marR="4225" marT="42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1324579"/>
                  </a:ext>
                </a:extLst>
              </a:tr>
              <a:tr h="9568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B 어그로 Bold" panose="02020603020101020101" pitchFamily="18" charset="-127"/>
                          <a:ea typeface="SB 어그로 Bold" panose="02020603020101020101" pitchFamily="18" charset="-127"/>
                        </a:rPr>
                        <a:t>AIG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B 어그로 Bold" panose="02020603020101020101" pitchFamily="18" charset="-127"/>
                          <a:ea typeface="SB 어그로 Bold" panose="02020603020101020101" pitchFamily="18" charset="-127"/>
                        </a:rPr>
                        <a:t>올인원간편암보험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SB 어그로 Bold" panose="02020603020101020101" pitchFamily="18" charset="-127"/>
                          <a:ea typeface="SB 어그로 Bold" panose="02020603020101020101" pitchFamily="18" charset="-127"/>
                        </a:rPr>
                        <a:t>2404(1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SB 어그로 Bold" panose="02020603020101020101" pitchFamily="18" charset="-127"/>
                          <a:ea typeface="SB 어그로 Bold" panose="02020603020101020101" pitchFamily="18" charset="-127"/>
                        </a:rPr>
                        <a:t>종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SB 어그로 Bold" panose="02020603020101020101" pitchFamily="18" charset="-127"/>
                          <a:ea typeface="SB 어그로 Bold" panose="02020603020101020101" pitchFamily="18" charset="-127"/>
                        </a:rPr>
                        <a:t>)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SB 어그로 Bold" panose="02020603020101020101" pitchFamily="18" charset="-127"/>
                        <a:ea typeface="SB 어그로 Bold" panose="02020603020101020101" pitchFamily="18" charset="-127"/>
                      </a:endParaRPr>
                    </a:p>
                    <a:p>
                      <a:pPr algn="ctr" fontAlgn="ctr"/>
                      <a:r>
                        <a:rPr lang="en-US" altLang="ko-K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순수보장형</a:t>
                      </a:r>
                      <a:r>
                        <a:rPr lang="en-US" altLang="ko-K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4225" marR="4225" marT="4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30~70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225" marR="4225" marT="42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2.3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만원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225" marR="4225" marT="42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▣ </a:t>
                      </a:r>
                      <a:r>
                        <a:rPr lang="en-US" altLang="ko-K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3·2·5 </a:t>
                      </a:r>
                      <a:r>
                        <a:rPr lang="ko-KR" altLang="en-US" sz="9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간편심사</a:t>
                      </a:r>
                      <a:r>
                        <a:rPr lang="ko-KR" alt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암진단비</a:t>
                      </a:r>
                      <a:r>
                        <a:rPr lang="ko-KR" alt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보장</a:t>
                      </a:r>
                      <a:endParaRPr lang="en-US" altLang="ko-KR" sz="9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indent="0" algn="l" fontAlgn="ctr">
                        <a:lnSpc>
                          <a:spcPct val="125000"/>
                        </a:lnSpc>
                        <a:buFontTx/>
                        <a:buNone/>
                      </a:pP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•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순수보장형 출시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indent="0" algn="l" fontAlgn="ctr">
                        <a:lnSpc>
                          <a:spcPct val="125000"/>
                        </a:lnSpc>
                        <a:buFontTx/>
                        <a:buNone/>
                      </a:pP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•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일반암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소액암제외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진단비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최대 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천만원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indent="0" algn="l" fontAlgn="ctr">
                        <a:lnSpc>
                          <a:spcPct val="125000"/>
                        </a:lnSpc>
                        <a:buFontTx/>
                        <a:buNone/>
                      </a:pP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•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재진단암진단비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최대 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천만원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indent="0" algn="l" fontAlgn="ctr">
                        <a:lnSpc>
                          <a:spcPct val="125000"/>
                        </a:lnSpc>
                        <a:buFontTx/>
                        <a:buNone/>
                      </a:pP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•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표적항암약물허가치료비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최대 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천만원</a:t>
                      </a:r>
                    </a:p>
                  </a:txBody>
                  <a:tcPr marL="72000" marR="4225" marT="42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1134184"/>
                  </a:ext>
                </a:extLst>
              </a:tr>
              <a:tr h="956800">
                <a:tc vMerge="1">
                  <a:txBody>
                    <a:bodyPr/>
                    <a:lstStyle/>
                    <a:p>
                      <a:pPr algn="ctr" fontAlgn="ctr"/>
                      <a:endParaRPr lang="en-US" altLang="ko-KR" sz="7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225" marR="4225" marT="42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B 어그로 Bold" panose="02020603020101020101" pitchFamily="18" charset="-127"/>
                          <a:ea typeface="SB 어그로 Bold" panose="02020603020101020101" pitchFamily="18" charset="-127"/>
                        </a:rPr>
                        <a:t>AIG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B 어그로 Bold" panose="02020603020101020101" pitchFamily="18" charset="-127"/>
                          <a:ea typeface="SB 어그로 Bold" panose="02020603020101020101" pitchFamily="18" charset="-127"/>
                        </a:rPr>
                        <a:t>올인원간편보험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B 어그로 Bold" panose="02020603020101020101" pitchFamily="18" charset="-127"/>
                          <a:ea typeface="SB 어그로 Bold" panose="02020603020101020101" pitchFamily="18" charset="-127"/>
                        </a:rPr>
                        <a:t>Ⅱ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SB 어그로 Bold" panose="02020603020101020101" pitchFamily="18" charset="-127"/>
                          <a:ea typeface="SB 어그로 Bold" panose="02020603020101020101" pitchFamily="18" charset="-127"/>
                        </a:rPr>
                        <a:t>2404(1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SB 어그로 Bold" panose="02020603020101020101" pitchFamily="18" charset="-127"/>
                          <a:ea typeface="SB 어그로 Bold" panose="02020603020101020101" pitchFamily="18" charset="-127"/>
                        </a:rPr>
                        <a:t>종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SB 어그로 Bold" panose="02020603020101020101" pitchFamily="18" charset="-127"/>
                          <a:ea typeface="SB 어그로 Bold" panose="02020603020101020101" pitchFamily="18" charset="-127"/>
                        </a:rPr>
                        <a:t>)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SB 어그로 Bold" panose="02020603020101020101" pitchFamily="18" charset="-127"/>
                        <a:ea typeface="SB 어그로 Bold" panose="02020603020101020101" pitchFamily="18" charset="-127"/>
                      </a:endParaRPr>
                    </a:p>
                    <a:p>
                      <a:pPr algn="ctr" fontAlgn="ctr"/>
                      <a:r>
                        <a:rPr lang="en-US" altLang="ko-K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간편고지형</a:t>
                      </a:r>
                      <a:r>
                        <a:rPr lang="en-US" altLang="ko-K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)(</a:t>
                      </a:r>
                      <a:r>
                        <a:rPr lang="ko-KR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순수보장형</a:t>
                      </a:r>
                      <a:r>
                        <a:rPr lang="en-US" altLang="ko-K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4225" marR="4225" marT="4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30~75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225" marR="4225" marT="42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만원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225" marR="4225" marT="42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▣ </a:t>
                      </a:r>
                      <a:r>
                        <a:rPr lang="en-US" altLang="ko-K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3·1 </a:t>
                      </a:r>
                      <a:r>
                        <a:rPr lang="ko-KR" alt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간편심사 </a:t>
                      </a:r>
                      <a:r>
                        <a:rPr lang="ko-KR" alt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통과시 가입 가능</a:t>
                      </a:r>
                      <a:endParaRPr lang="en-US" altLang="ko-KR" sz="6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indent="0" algn="l" fontAlgn="ctr">
                        <a:lnSpc>
                          <a:spcPct val="125000"/>
                        </a:lnSpc>
                        <a:buFontTx/>
                        <a:buNone/>
                      </a:pP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• </a:t>
                      </a:r>
                      <a:r>
                        <a:rPr lang="ko-KR" alt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경증이상치매진단비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70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세까지 최대 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백만원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indent="0" algn="l" fontAlgn="ctr">
                        <a:lnSpc>
                          <a:spcPct val="125000"/>
                        </a:lnSpc>
                        <a:buFontTx/>
                        <a:buNone/>
                      </a:pP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• 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83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대질병수술비 최대 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백만원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indent="0" algn="l" fontAlgn="ctr">
                        <a:lnSpc>
                          <a:spcPct val="125000"/>
                        </a:lnSpc>
                        <a:buFontTx/>
                        <a:buNone/>
                      </a:pP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• 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뇌혈관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허혈성심장질환진단비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최대 각각 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백만원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indent="0" algn="l" fontAlgn="ctr">
                        <a:lnSpc>
                          <a:spcPct val="125000"/>
                        </a:lnSpc>
                        <a:buFontTx/>
                        <a:buNone/>
                      </a:pP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 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암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치매관련 담보 가입시 추가고지 사항 있음</a:t>
                      </a:r>
                    </a:p>
                  </a:txBody>
                  <a:tcPr marL="72000" marR="4225" marT="42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8976119"/>
                  </a:ext>
                </a:extLst>
              </a:tr>
              <a:tr h="956800">
                <a:tc vMerge="1">
                  <a:txBody>
                    <a:bodyPr/>
                    <a:lstStyle/>
                    <a:p>
                      <a:pPr algn="ctr" fontAlgn="ctr"/>
                      <a:endParaRPr lang="en-US" altLang="ko-KR" sz="900" b="1" i="0" u="none" strike="noStrike" dirty="0">
                        <a:solidFill>
                          <a:srgbClr val="00187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225" marR="4225" marT="4225" marB="0" anchor="ctr">
                    <a:lnL w="19050" cap="flat" cmpd="sng" algn="ctr">
                      <a:solidFill>
                        <a:srgbClr val="001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1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1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SB 어그로 Bold" panose="02020603020101020101" pitchFamily="18" charset="-127"/>
                          <a:ea typeface="SB 어그로 Bold" panose="02020603020101020101" pitchFamily="18" charset="-127"/>
                        </a:rPr>
                        <a:t>AIG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B 어그로 Bold" panose="02020603020101020101" pitchFamily="18" charset="-127"/>
                          <a:ea typeface="SB 어그로 Bold" panose="02020603020101020101" pitchFamily="18" charset="-127"/>
                        </a:rPr>
                        <a:t>보장든든건강보험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B 어그로 Bold" panose="02020603020101020101" pitchFamily="18" charset="-127"/>
                          <a:ea typeface="SB 어그로 Bold" panose="02020603020101020101" pitchFamily="18" charset="-127"/>
                        </a:rPr>
                        <a:t>Ⅱ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SB 어그로 Bold" panose="02020603020101020101" pitchFamily="18" charset="-127"/>
                          <a:ea typeface="SB 어그로 Bold" panose="02020603020101020101" pitchFamily="18" charset="-127"/>
                        </a:rPr>
                        <a:t>2404(1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SB 어그로 Bold" panose="02020603020101020101" pitchFamily="18" charset="-127"/>
                          <a:ea typeface="SB 어그로 Bold" panose="02020603020101020101" pitchFamily="18" charset="-127"/>
                        </a:rPr>
                        <a:t>종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SB 어그로 Bold" panose="02020603020101020101" pitchFamily="18" charset="-127"/>
                          <a:ea typeface="SB 어그로 Bold" panose="02020603020101020101" pitchFamily="18" charset="-127"/>
                        </a:rPr>
                        <a:t>)</a:t>
                      </a:r>
                    </a:p>
                    <a:p>
                      <a:pPr algn="ctr" fontAlgn="ctr"/>
                      <a:r>
                        <a:rPr lang="en-US" altLang="ko-K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만기환급형</a:t>
                      </a:r>
                      <a:r>
                        <a:rPr lang="en-US" altLang="ko-K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225" marR="4225" marT="4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30-80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225" marR="4225" marT="42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2.3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만원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225" marR="4225" marT="42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▣ </a:t>
                      </a:r>
                      <a:r>
                        <a:rPr lang="en-US" altLang="ko-K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ko-KR" altLang="en-US" sz="9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대질병</a:t>
                      </a:r>
                      <a:r>
                        <a:rPr lang="en-US" altLang="ko-K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치매</a:t>
                      </a:r>
                      <a:r>
                        <a:rPr lang="en-US" altLang="ko-K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수술비 </a:t>
                      </a:r>
                      <a:r>
                        <a:rPr lang="ko-KR" altLang="en-US" sz="9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든든보장</a:t>
                      </a:r>
                      <a:endParaRPr lang="en-US" altLang="ko-KR" sz="9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indent="0" algn="l" fontAlgn="ctr">
                        <a:lnSpc>
                          <a:spcPct val="125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• 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고혈압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당뇨 </a:t>
                      </a:r>
                      <a:r>
                        <a:rPr lang="ko-KR" alt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간편가입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indent="0" algn="l" fontAlgn="ctr">
                        <a:lnSpc>
                          <a:spcPct val="125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• </a:t>
                      </a:r>
                      <a:r>
                        <a:rPr lang="ko-KR" alt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경증이상치매진단비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75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세까지 최대 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백만원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indent="0" algn="l" fontAlgn="ctr">
                        <a:lnSpc>
                          <a:spcPct val="125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• </a:t>
                      </a:r>
                      <a:r>
                        <a:rPr lang="ko-KR" alt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재진단암진단비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최대 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천만원</a:t>
                      </a:r>
                      <a:endParaRPr lang="ko-KR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4225" marT="42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2533750"/>
                  </a:ext>
                </a:extLst>
              </a:tr>
              <a:tr h="956800">
                <a:tc vMerge="1">
                  <a:txBody>
                    <a:bodyPr/>
                    <a:lstStyle/>
                    <a:p>
                      <a:pPr algn="ctr" fontAlgn="ctr"/>
                      <a:endParaRPr lang="en-US" altLang="ko-KR" sz="900" b="1" i="0" u="none" strike="noStrike" dirty="0">
                        <a:solidFill>
                          <a:srgbClr val="00187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225" marR="4225" marT="4225" marB="0" anchor="ctr">
                    <a:lnL w="19050" cap="flat" cmpd="sng" algn="ctr">
                      <a:solidFill>
                        <a:srgbClr val="001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1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1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B 어그로 Bold" panose="02020603020101020101" pitchFamily="18" charset="-127"/>
                          <a:ea typeface="SB 어그로 Bold" panose="02020603020101020101" pitchFamily="18" charset="-127"/>
                        </a:rPr>
                        <a:t>AIG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B 어그로 Bold" panose="02020603020101020101" pitchFamily="18" charset="-127"/>
                          <a:ea typeface="SB 어그로 Bold" panose="02020603020101020101" pitchFamily="18" charset="-127"/>
                        </a:rPr>
                        <a:t>참든든한시니어보험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SB 어그로 Bold" panose="02020603020101020101" pitchFamily="18" charset="-127"/>
                          <a:ea typeface="SB 어그로 Bold" panose="02020603020101020101" pitchFamily="18" charset="-127"/>
                        </a:rPr>
                        <a:t>2404</a:t>
                      </a:r>
                    </a:p>
                    <a:p>
                      <a:pPr algn="ctr" fontAlgn="ctr"/>
                      <a:r>
                        <a:rPr lang="en-US" altLang="ko-K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만기환급형</a:t>
                      </a:r>
                      <a:r>
                        <a:rPr lang="en-US" altLang="ko-K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225" marR="4225" marT="4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50-75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</a:t>
                      </a:r>
                    </a:p>
                  </a:txBody>
                  <a:tcPr marL="4225" marR="4225" marT="42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만원</a:t>
                      </a:r>
                    </a:p>
                  </a:txBody>
                  <a:tcPr marL="4225" marR="4225" marT="42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▣ 고연령자에게 꼭 필요한 담보만 보장</a:t>
                      </a:r>
                      <a:endParaRPr lang="en-US" altLang="ko-KR" sz="9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indent="0" algn="l" fontAlgn="ctr">
                        <a:lnSpc>
                          <a:spcPct val="125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• 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골절진단의료비용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Ⅲ</a:t>
                      </a:r>
                      <a:r>
                        <a:rPr lang="en-US" altLang="ko-KR" sz="5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5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치아파절포함</a:t>
                      </a:r>
                      <a:r>
                        <a:rPr lang="en-US" altLang="ko-KR" sz="5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최대 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백만원 </a:t>
                      </a:r>
                      <a:r>
                        <a:rPr lang="en-US" altLang="ko-KR" sz="6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(71~75</a:t>
                      </a:r>
                      <a:r>
                        <a:rPr lang="ko-KR" altLang="en-US" sz="6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 </a:t>
                      </a:r>
                      <a:r>
                        <a:rPr lang="en-US" altLang="ko-KR" sz="6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ko-KR" altLang="en-US" sz="6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백만원</a:t>
                      </a:r>
                      <a:r>
                        <a:rPr lang="en-US" altLang="ko-KR" sz="6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en-US" altLang="ko-KR" sz="7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indent="0" algn="l" fontAlgn="ctr">
                        <a:lnSpc>
                          <a:spcPct val="125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• </a:t>
                      </a:r>
                      <a:r>
                        <a:rPr lang="ko-KR" alt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경증이상치매진단비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75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세까지 최대 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백만원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indent="0" algn="l" fontAlgn="ctr">
                        <a:lnSpc>
                          <a:spcPct val="125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• 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당뇨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고혈압 </a:t>
                      </a:r>
                      <a:r>
                        <a:rPr lang="ko-KR" alt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만성질환자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간편가입</a:t>
                      </a:r>
                      <a:endParaRPr lang="ko-KR" alt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4225" marT="42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0311937"/>
                  </a:ext>
                </a:extLst>
              </a:tr>
            </a:tbl>
          </a:graphicData>
        </a:graphic>
      </p:graphicFrame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765AE242-5A4E-EF1F-F82D-0C0C89337B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629291"/>
              </p:ext>
            </p:extLst>
          </p:nvPr>
        </p:nvGraphicFramePr>
        <p:xfrm>
          <a:off x="139199" y="616742"/>
          <a:ext cx="6579816" cy="282271"/>
        </p:xfrm>
        <a:graphic>
          <a:graphicData uri="http://schemas.openxmlformats.org/drawingml/2006/table">
            <a:tbl>
              <a:tblPr/>
              <a:tblGrid>
                <a:gridCol w="427539">
                  <a:extLst>
                    <a:ext uri="{9D8B030D-6E8A-4147-A177-3AD203B41FA5}">
                      <a16:colId xmlns:a16="http://schemas.microsoft.com/office/drawing/2014/main" val="34961717"/>
                    </a:ext>
                  </a:extLst>
                </a:gridCol>
                <a:gridCol w="2081212">
                  <a:extLst>
                    <a:ext uri="{9D8B030D-6E8A-4147-A177-3AD203B41FA5}">
                      <a16:colId xmlns:a16="http://schemas.microsoft.com/office/drawing/2014/main" val="1233564004"/>
                    </a:ext>
                  </a:extLst>
                </a:gridCol>
                <a:gridCol w="554831">
                  <a:extLst>
                    <a:ext uri="{9D8B030D-6E8A-4147-A177-3AD203B41FA5}">
                      <a16:colId xmlns:a16="http://schemas.microsoft.com/office/drawing/2014/main" val="2744920442"/>
                    </a:ext>
                  </a:extLst>
                </a:gridCol>
                <a:gridCol w="557213">
                  <a:extLst>
                    <a:ext uri="{9D8B030D-6E8A-4147-A177-3AD203B41FA5}">
                      <a16:colId xmlns:a16="http://schemas.microsoft.com/office/drawing/2014/main" val="1586081753"/>
                    </a:ext>
                  </a:extLst>
                </a:gridCol>
                <a:gridCol w="2959021">
                  <a:extLst>
                    <a:ext uri="{9D8B030D-6E8A-4147-A177-3AD203B41FA5}">
                      <a16:colId xmlns:a16="http://schemas.microsoft.com/office/drawing/2014/main" val="2284131998"/>
                    </a:ext>
                  </a:extLst>
                </a:gridCol>
              </a:tblGrid>
              <a:tr h="28227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구분</a:t>
                      </a:r>
                    </a:p>
                  </a:txBody>
                  <a:tcPr marL="4225" marR="4225" marT="4225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상품명</a:t>
                      </a:r>
                    </a:p>
                  </a:txBody>
                  <a:tcPr marL="4225" marR="4225" marT="42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가입나이</a:t>
                      </a:r>
                    </a:p>
                  </a:txBody>
                  <a:tcPr marL="4225" marR="4225" marT="42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최소보험료</a:t>
                      </a:r>
                    </a:p>
                  </a:txBody>
                  <a:tcPr marL="4225" marR="4225" marT="42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상품특징</a:t>
                      </a:r>
                      <a:endParaRPr lang="ko-KR" alt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225" marR="4225" marT="42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611530"/>
                  </a:ext>
                </a:extLst>
              </a:tr>
            </a:tbl>
          </a:graphicData>
        </a:graphic>
      </p:graphicFrame>
      <p:sp>
        <p:nvSpPr>
          <p:cNvPr id="20" name="모서리가 둥근 직사각형 14">
            <a:extLst>
              <a:ext uri="{FF2B5EF4-FFF2-40B4-BE49-F238E27FC236}">
                <a16:creationId xmlns:a16="http://schemas.microsoft.com/office/drawing/2014/main" id="{444BD736-5763-7A9C-0DD5-5F3FB70DC50A}"/>
              </a:ext>
            </a:extLst>
          </p:cNvPr>
          <p:cNvSpPr/>
          <p:nvPr/>
        </p:nvSpPr>
        <p:spPr>
          <a:xfrm>
            <a:off x="120149" y="8862361"/>
            <a:ext cx="6598866" cy="518041"/>
          </a:xfrm>
          <a:prstGeom prst="roundRect">
            <a:avLst>
              <a:gd name="adj" fmla="val 0"/>
            </a:avLst>
          </a:prstGeom>
          <a:solidFill>
            <a:srgbClr val="001871"/>
          </a:solidFill>
          <a:ln>
            <a:noFill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6497F47-4239-CB5E-1C99-B766517110B9}"/>
              </a:ext>
            </a:extLst>
          </p:cNvPr>
          <p:cNvSpPr txBox="1"/>
          <p:nvPr/>
        </p:nvSpPr>
        <p:spPr>
          <a:xfrm>
            <a:off x="129675" y="9060923"/>
            <a:ext cx="2548438" cy="40195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ko-KR" altLang="en-US" sz="600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피보험자가 </a:t>
            </a:r>
            <a:r>
              <a:rPr lang="ko-KR" altLang="en-US" sz="6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소유</a:t>
            </a:r>
            <a:r>
              <a:rPr lang="en-US" altLang="ko-KR" sz="600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6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사용</a:t>
            </a:r>
            <a:r>
              <a:rPr lang="ko-KR" altLang="en-US" sz="600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 또는 </a:t>
            </a:r>
            <a:r>
              <a:rPr lang="ko-KR" altLang="en-US" sz="6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관리</a:t>
            </a:r>
            <a:r>
              <a:rPr lang="ko-KR" altLang="en-US" sz="600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하는 시설 및 그 시설의 </a:t>
            </a:r>
            <a:r>
              <a:rPr lang="ko-KR" altLang="en-US" sz="6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용도</a:t>
            </a:r>
            <a:r>
              <a:rPr lang="ko-KR" altLang="en-US" sz="600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에 따른 업무의 수행으로 생긴 우연한 사고에 대한 보상</a:t>
            </a:r>
            <a:endParaRPr lang="en-US" altLang="ko-KR" sz="400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29" name="모서리가 둥근 직사각형 14">
            <a:extLst>
              <a:ext uri="{FF2B5EF4-FFF2-40B4-BE49-F238E27FC236}">
                <a16:creationId xmlns:a16="http://schemas.microsoft.com/office/drawing/2014/main" id="{7F6D2C30-7D4A-EA14-3022-9896A9FEAFA3}"/>
              </a:ext>
            </a:extLst>
          </p:cNvPr>
          <p:cNvSpPr/>
          <p:nvPr/>
        </p:nvSpPr>
        <p:spPr>
          <a:xfrm>
            <a:off x="120368" y="8861718"/>
            <a:ext cx="2524768" cy="30926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latin typeface="+mn-ea"/>
              </a:rPr>
              <a:t>일반보험</a:t>
            </a:r>
            <a:endParaRPr lang="en-US" altLang="ko-KR" sz="900" b="1" dirty="0">
              <a:latin typeface="+mn-ea"/>
            </a:endParaRPr>
          </a:p>
          <a:p>
            <a:pPr algn="ctr"/>
            <a:r>
              <a:rPr lang="en-US" altLang="ko-KR" sz="900" b="1" dirty="0">
                <a:latin typeface="+mn-ea"/>
              </a:rPr>
              <a:t>(</a:t>
            </a:r>
            <a:r>
              <a:rPr lang="ko-KR" altLang="en-US" sz="800" b="1" dirty="0">
                <a:latin typeface="+mn-ea"/>
              </a:rPr>
              <a:t>시설소유관리자 배상책임보험</a:t>
            </a:r>
            <a:r>
              <a:rPr lang="en-US" altLang="ko-KR" sz="900" b="1" dirty="0">
                <a:latin typeface="+mn-ea"/>
              </a:rPr>
              <a:t>)</a:t>
            </a:r>
            <a:endParaRPr lang="ko-KR" altLang="en-US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A0B1CA9F-2BE4-830A-829D-3B22E184DAE8}"/>
              </a:ext>
            </a:extLst>
          </p:cNvPr>
          <p:cNvGrpSpPr/>
          <p:nvPr/>
        </p:nvGrpSpPr>
        <p:grpSpPr>
          <a:xfrm>
            <a:off x="3329855" y="8902246"/>
            <a:ext cx="4255024" cy="521024"/>
            <a:chOff x="10591670" y="7959544"/>
            <a:chExt cx="4255024" cy="52102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7E7B569-B98C-1FE5-2135-3789A082E61D}"/>
                </a:ext>
              </a:extLst>
            </p:cNvPr>
            <p:cNvSpPr txBox="1"/>
            <p:nvPr/>
          </p:nvSpPr>
          <p:spPr>
            <a:xfrm>
              <a:off x="12202027" y="7959544"/>
              <a:ext cx="2644667" cy="5210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no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800" dirty="0">
                  <a:solidFill>
                    <a:schemeClr val="bg1"/>
                  </a:solidFill>
                  <a:latin typeface="+mn-ea"/>
                  <a:cs typeface="Arial" panose="020B0604020202020204" pitchFamily="34" charset="0"/>
                </a:rPr>
                <a:t>종교시설</a:t>
              </a:r>
              <a:r>
                <a:rPr lang="en-US" altLang="ko-KR" sz="800" dirty="0">
                  <a:solidFill>
                    <a:schemeClr val="bg1"/>
                  </a:solidFill>
                  <a:latin typeface="+mn-ea"/>
                  <a:cs typeface="Arial" panose="020B0604020202020204" pitchFamily="34" charset="0"/>
                </a:rPr>
                <a:t>(</a:t>
              </a:r>
              <a:r>
                <a:rPr lang="ko-KR" altLang="en-US" sz="800" dirty="0">
                  <a:solidFill>
                    <a:schemeClr val="bg1"/>
                  </a:solidFill>
                  <a:latin typeface="+mn-ea"/>
                  <a:cs typeface="Arial" panose="020B0604020202020204" pitchFamily="34" charset="0"/>
                </a:rPr>
                <a:t>교회</a:t>
              </a:r>
              <a:r>
                <a:rPr lang="en-US" altLang="ko-KR" sz="800" dirty="0">
                  <a:solidFill>
                    <a:schemeClr val="bg1"/>
                  </a:solidFill>
                  <a:latin typeface="+mn-ea"/>
                  <a:cs typeface="Arial" panose="020B0604020202020204" pitchFamily="34" charset="0"/>
                </a:rPr>
                <a:t>, </a:t>
              </a:r>
              <a:r>
                <a:rPr lang="ko-KR" altLang="en-US" sz="800" dirty="0">
                  <a:solidFill>
                    <a:schemeClr val="bg1"/>
                  </a:solidFill>
                  <a:latin typeface="+mn-ea"/>
                  <a:cs typeface="Arial" panose="020B0604020202020204" pitchFamily="34" charset="0"/>
                </a:rPr>
                <a:t>성당</a:t>
              </a:r>
              <a:r>
                <a:rPr lang="en-US" altLang="ko-KR" sz="800" dirty="0">
                  <a:solidFill>
                    <a:schemeClr val="bg1"/>
                  </a:solidFill>
                  <a:latin typeface="+mn-ea"/>
                  <a:cs typeface="Arial" panose="020B0604020202020204" pitchFamily="34" charset="0"/>
                </a:rPr>
                <a:t>, </a:t>
              </a:r>
              <a:r>
                <a:rPr lang="ko-KR" altLang="en-US" sz="800" dirty="0">
                  <a:solidFill>
                    <a:schemeClr val="bg1"/>
                  </a:solidFill>
                  <a:latin typeface="+mn-ea"/>
                  <a:cs typeface="Arial" panose="020B0604020202020204" pitchFamily="34" charset="0"/>
                </a:rPr>
                <a:t>사찰 등</a:t>
              </a:r>
              <a:r>
                <a:rPr lang="en-US" altLang="ko-KR" sz="800" dirty="0">
                  <a:solidFill>
                    <a:schemeClr val="bg1"/>
                  </a:solidFill>
                  <a:latin typeface="+mn-ea"/>
                  <a:cs typeface="Arial" panose="020B0604020202020204" pitchFamily="34" charset="0"/>
                </a:rPr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800" dirty="0">
                  <a:solidFill>
                    <a:schemeClr val="bg1"/>
                  </a:solidFill>
                  <a:latin typeface="+mn-ea"/>
                  <a:cs typeface="Arial" panose="020B0604020202020204" pitchFamily="34" charset="0"/>
                </a:rPr>
                <a:t>미용실</a:t>
              </a:r>
              <a:endParaRPr lang="en-US" altLang="ko-KR" sz="800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800" dirty="0">
                  <a:solidFill>
                    <a:schemeClr val="bg1"/>
                  </a:solidFill>
                  <a:latin typeface="+mn-ea"/>
                  <a:cs typeface="Arial" panose="020B0604020202020204" pitchFamily="34" charset="0"/>
                </a:rPr>
                <a:t>의원</a:t>
              </a:r>
              <a:r>
                <a:rPr lang="en-US" altLang="ko-KR" sz="800" dirty="0">
                  <a:solidFill>
                    <a:schemeClr val="bg1"/>
                  </a:solidFill>
                  <a:latin typeface="+mn-ea"/>
                  <a:cs typeface="Arial" panose="020B0604020202020204" pitchFamily="34" charset="0"/>
                </a:rPr>
                <a:t>, </a:t>
              </a:r>
              <a:r>
                <a:rPr lang="ko-KR" altLang="en-US" sz="800" dirty="0">
                  <a:solidFill>
                    <a:schemeClr val="bg1"/>
                  </a:solidFill>
                  <a:latin typeface="+mn-ea"/>
                  <a:cs typeface="Arial" panose="020B0604020202020204" pitchFamily="34" charset="0"/>
                </a:rPr>
                <a:t>약국 등</a:t>
              </a:r>
              <a:endParaRPr lang="en-US" altLang="ko-KR" sz="800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B0116D5-CAE6-25C7-D436-170BC96C52D3}"/>
                </a:ext>
              </a:extLst>
            </p:cNvPr>
            <p:cNvSpPr txBox="1"/>
            <p:nvPr/>
          </p:nvSpPr>
          <p:spPr>
            <a:xfrm>
              <a:off x="10591670" y="7960463"/>
              <a:ext cx="1788306" cy="4672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no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800" dirty="0">
                  <a:solidFill>
                    <a:schemeClr val="bg1"/>
                  </a:solidFill>
                  <a:latin typeface="+mn-ea"/>
                  <a:cs typeface="Arial" panose="020B0604020202020204" pitchFamily="34" charset="0"/>
                </a:rPr>
                <a:t>사무용 빌딩</a:t>
              </a:r>
              <a:endParaRPr lang="en-US" altLang="ko-KR" sz="8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800" dirty="0">
                  <a:solidFill>
                    <a:schemeClr val="bg1"/>
                  </a:solidFill>
                  <a:latin typeface="+mn-ea"/>
                  <a:cs typeface="Arial" panose="020B0604020202020204" pitchFamily="34" charset="0"/>
                </a:rPr>
                <a:t>숙박시설</a:t>
              </a:r>
              <a:endParaRPr lang="en-US" altLang="ko-KR" sz="800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800" dirty="0">
                  <a:solidFill>
                    <a:schemeClr val="bg1"/>
                  </a:solidFill>
                  <a:latin typeface="+mn-ea"/>
                  <a:cs typeface="Arial" panose="020B0604020202020204" pitchFamily="34" charset="0"/>
                </a:rPr>
                <a:t>상점 </a:t>
              </a:r>
              <a:r>
                <a:rPr lang="en-US" altLang="ko-KR" sz="800" dirty="0">
                  <a:solidFill>
                    <a:schemeClr val="bg1"/>
                  </a:solidFill>
                  <a:latin typeface="+mn-ea"/>
                  <a:cs typeface="Arial" panose="020B0604020202020204" pitchFamily="34" charset="0"/>
                </a:rPr>
                <a:t>(</a:t>
              </a:r>
              <a:r>
                <a:rPr lang="ko-KR" altLang="en-US" sz="800" dirty="0">
                  <a:solidFill>
                    <a:schemeClr val="bg1"/>
                  </a:solidFill>
                  <a:latin typeface="+mn-ea"/>
                  <a:cs typeface="Arial" panose="020B0604020202020204" pitchFamily="34" charset="0"/>
                </a:rPr>
                <a:t>음식점</a:t>
              </a:r>
              <a:r>
                <a:rPr lang="en-US" altLang="ko-KR" sz="800" dirty="0">
                  <a:solidFill>
                    <a:schemeClr val="bg1"/>
                  </a:solidFill>
                  <a:latin typeface="+mn-ea"/>
                  <a:cs typeface="Arial" panose="020B0604020202020204" pitchFamily="34" charset="0"/>
                </a:rPr>
                <a:t>, </a:t>
              </a:r>
              <a:r>
                <a:rPr lang="ko-KR" altLang="en-US" sz="800" dirty="0">
                  <a:solidFill>
                    <a:schemeClr val="bg1"/>
                  </a:solidFill>
                  <a:latin typeface="+mn-ea"/>
                  <a:cs typeface="Arial" panose="020B0604020202020204" pitchFamily="34" charset="0"/>
                </a:rPr>
                <a:t>커피전문점</a:t>
              </a:r>
              <a:r>
                <a:rPr lang="en-US" altLang="ko-KR" sz="800" dirty="0">
                  <a:solidFill>
                    <a:schemeClr val="bg1"/>
                  </a:solidFill>
                  <a:latin typeface="+mn-ea"/>
                  <a:cs typeface="Arial" panose="020B0604020202020204" pitchFamily="34" charset="0"/>
                </a:rPr>
                <a:t>)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203C0D94-DFA9-ED65-77B4-4CE7B7ED427C}"/>
              </a:ext>
            </a:extLst>
          </p:cNvPr>
          <p:cNvSpPr txBox="1"/>
          <p:nvPr/>
        </p:nvSpPr>
        <p:spPr>
          <a:xfrm>
            <a:off x="2645136" y="8959203"/>
            <a:ext cx="56717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700" dirty="0">
                <a:solidFill>
                  <a:schemeClr val="bg1"/>
                </a:solidFill>
                <a:latin typeface="+mn-ea"/>
              </a:rPr>
              <a:t>가입</a:t>
            </a:r>
            <a:endParaRPr lang="en-US" altLang="ko-KR" sz="700" dirty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ko-KR" altLang="en-US" sz="700" dirty="0">
                <a:solidFill>
                  <a:schemeClr val="bg1"/>
                </a:solidFill>
                <a:latin typeface="+mn-ea"/>
              </a:rPr>
              <a:t>대상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A3A30970-3FAC-E54E-278C-4C1DED30749E}"/>
              </a:ext>
            </a:extLst>
          </p:cNvPr>
          <p:cNvSpPr/>
          <p:nvPr/>
        </p:nvSpPr>
        <p:spPr>
          <a:xfrm>
            <a:off x="2641438" y="8846973"/>
            <a:ext cx="570868" cy="54959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75C9FEA6-198A-571C-5AA9-7BB168AAF1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782872"/>
              </p:ext>
            </p:extLst>
          </p:nvPr>
        </p:nvGraphicFramePr>
        <p:xfrm>
          <a:off x="126380" y="985438"/>
          <a:ext cx="6586404" cy="886480"/>
        </p:xfrm>
        <a:graphic>
          <a:graphicData uri="http://schemas.openxmlformats.org/drawingml/2006/table">
            <a:tbl>
              <a:tblPr/>
              <a:tblGrid>
                <a:gridCol w="437064">
                  <a:extLst>
                    <a:ext uri="{9D8B030D-6E8A-4147-A177-3AD203B41FA5}">
                      <a16:colId xmlns:a16="http://schemas.microsoft.com/office/drawing/2014/main" val="3114631867"/>
                    </a:ext>
                  </a:extLst>
                </a:gridCol>
                <a:gridCol w="2070100">
                  <a:extLst>
                    <a:ext uri="{9D8B030D-6E8A-4147-A177-3AD203B41FA5}">
                      <a16:colId xmlns:a16="http://schemas.microsoft.com/office/drawing/2014/main" val="1233564004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3052299094"/>
                    </a:ext>
                  </a:extLst>
                </a:gridCol>
                <a:gridCol w="555625">
                  <a:extLst>
                    <a:ext uri="{9D8B030D-6E8A-4147-A177-3AD203B41FA5}">
                      <a16:colId xmlns:a16="http://schemas.microsoft.com/office/drawing/2014/main" val="2465586435"/>
                    </a:ext>
                  </a:extLst>
                </a:gridCol>
                <a:gridCol w="2958465">
                  <a:extLst>
                    <a:ext uri="{9D8B030D-6E8A-4147-A177-3AD203B41FA5}">
                      <a16:colId xmlns:a16="http://schemas.microsoft.com/office/drawing/2014/main" val="2284131998"/>
                    </a:ext>
                  </a:extLst>
                </a:gridCol>
              </a:tblGrid>
              <a:tr h="88648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상해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운전자</a:t>
                      </a:r>
                      <a:endParaRPr lang="en-US" altLang="ko-KR" sz="7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225" marR="4225" marT="4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SB 어그로 Bold" panose="02020603020101020101" pitchFamily="18" charset="-127"/>
                          <a:ea typeface="SB 어그로 Bold" panose="02020603020101020101" pitchFamily="18" charset="-127"/>
                        </a:rPr>
                        <a:t>AIG</a:t>
                      </a:r>
                      <a:r>
                        <a:rPr lang="ko-KR" altLang="en-US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SB 어그로 Bold" panose="02020603020101020101" pitchFamily="18" charset="-127"/>
                          <a:ea typeface="SB 어그로 Bold" panose="02020603020101020101" pitchFamily="18" charset="-127"/>
                        </a:rPr>
                        <a:t>꼭필요한상해종합보험</a:t>
                      </a:r>
                      <a:endParaRPr lang="en-US" altLang="ko-KR" sz="700" b="0" i="0" u="none" strike="noStrike" dirty="0">
                        <a:solidFill>
                          <a:schemeClr val="tx1"/>
                        </a:solidFill>
                        <a:effectLst/>
                        <a:latin typeface="SB 어그로 Bold" panose="02020603020101020101" pitchFamily="18" charset="-127"/>
                        <a:ea typeface="SB 어그로 Bold" panose="02020603020101020101" pitchFamily="18" charset="-127"/>
                      </a:endParaRPr>
                    </a:p>
                    <a:p>
                      <a:pPr algn="ctr" fontAlgn="ctr"/>
                      <a:r>
                        <a:rPr lang="en-US" altLang="ko-KR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순수보장형</a:t>
                      </a:r>
                      <a:r>
                        <a:rPr lang="en-US" altLang="ko-KR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4225" marR="4225" marT="4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18-75</a:t>
                      </a:r>
                      <a:r>
                        <a:rPr lang="ko-KR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세</a:t>
                      </a:r>
                      <a:endParaRPr lang="en-US" altLang="ko-KR" sz="9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25" marR="4225" marT="42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1.5</a:t>
                      </a:r>
                      <a:r>
                        <a:rPr lang="ko-KR" alt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만원</a:t>
                      </a:r>
                      <a:endParaRPr lang="en-US" altLang="ko-KR" sz="9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25" marR="4225" marT="42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ctr">
                        <a:buFontTx/>
                        <a:buNone/>
                      </a:pPr>
                      <a:r>
                        <a:rPr lang="ko-KR" alt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▣ 상해</a:t>
                      </a:r>
                      <a:r>
                        <a:rPr lang="en-US" altLang="ko-K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+</a:t>
                      </a:r>
                      <a:r>
                        <a:rPr lang="ko-KR" alt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운전자비용</a:t>
                      </a:r>
                      <a:r>
                        <a:rPr lang="en-US" altLang="ko-K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+</a:t>
                      </a:r>
                      <a:r>
                        <a:rPr lang="ko-KR" alt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화재담보를 한 증권에 탑재</a:t>
                      </a:r>
                      <a:endParaRPr lang="en-US" altLang="ko-KR" sz="9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indent="0" algn="l" fontAlgn="ctr">
                        <a:lnSpc>
                          <a:spcPct val="125000"/>
                        </a:lnSpc>
                        <a:buFontTx/>
                        <a:buNone/>
                      </a:pP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 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• 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통합상해진단비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3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만원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/20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만원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/500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만원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indent="0" algn="l" fontAlgn="ctr">
                        <a:lnSpc>
                          <a:spcPct val="125000"/>
                        </a:lnSpc>
                        <a:buFontTx/>
                        <a:buNone/>
                      </a:pP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 • </a:t>
                      </a:r>
                      <a:r>
                        <a:rPr lang="ko-KR" alt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자동차사고부상치료지원금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12~14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급 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30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만원</a:t>
                      </a:r>
                      <a:b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 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• 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화재손해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건물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억원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가재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천만원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indent="0" algn="l" fontAlgn="ctr">
                        <a:lnSpc>
                          <a:spcPct val="125000"/>
                        </a:lnSpc>
                        <a:buFontTx/>
                        <a:buNone/>
                      </a:pP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 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• 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화재배상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대인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억원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대물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10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억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en-US" altLang="ko-KR" sz="5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4225" marT="42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78358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887FBDF9-F6F0-683E-93A9-C6E82125FF21}"/>
              </a:ext>
            </a:extLst>
          </p:cNvPr>
          <p:cNvSpPr txBox="1"/>
          <p:nvPr/>
        </p:nvSpPr>
        <p:spPr>
          <a:xfrm>
            <a:off x="8446921" y="187282"/>
            <a:ext cx="44484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2000" b="1" dirty="0">
                <a:solidFill>
                  <a:srgbClr val="0018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주요상품 </a:t>
            </a:r>
            <a:r>
              <a:rPr lang="en-US" sz="2000" b="1" dirty="0">
                <a:solidFill>
                  <a:srgbClr val="0018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Line-Up</a:t>
            </a: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C02F4B27-EE87-868D-CFD8-BD6237E96B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971742"/>
              </p:ext>
            </p:extLst>
          </p:nvPr>
        </p:nvGraphicFramePr>
        <p:xfrm>
          <a:off x="7361635" y="1848111"/>
          <a:ext cx="6586404" cy="1583406"/>
        </p:xfrm>
        <a:graphic>
          <a:graphicData uri="http://schemas.openxmlformats.org/drawingml/2006/table">
            <a:tbl>
              <a:tblPr/>
              <a:tblGrid>
                <a:gridCol w="437064">
                  <a:extLst>
                    <a:ext uri="{9D8B030D-6E8A-4147-A177-3AD203B41FA5}">
                      <a16:colId xmlns:a16="http://schemas.microsoft.com/office/drawing/2014/main" val="3114631867"/>
                    </a:ext>
                  </a:extLst>
                </a:gridCol>
                <a:gridCol w="2070100">
                  <a:extLst>
                    <a:ext uri="{9D8B030D-6E8A-4147-A177-3AD203B41FA5}">
                      <a16:colId xmlns:a16="http://schemas.microsoft.com/office/drawing/2014/main" val="1233564004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3052299094"/>
                    </a:ext>
                  </a:extLst>
                </a:gridCol>
                <a:gridCol w="555625">
                  <a:extLst>
                    <a:ext uri="{9D8B030D-6E8A-4147-A177-3AD203B41FA5}">
                      <a16:colId xmlns:a16="http://schemas.microsoft.com/office/drawing/2014/main" val="2465586435"/>
                    </a:ext>
                  </a:extLst>
                </a:gridCol>
                <a:gridCol w="2958465">
                  <a:extLst>
                    <a:ext uri="{9D8B030D-6E8A-4147-A177-3AD203B41FA5}">
                      <a16:colId xmlns:a16="http://schemas.microsoft.com/office/drawing/2014/main" val="2284131998"/>
                    </a:ext>
                  </a:extLst>
                </a:gridCol>
              </a:tblGrid>
              <a:tr h="7917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187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건강체</a:t>
                      </a:r>
                      <a:endParaRPr lang="en-US" altLang="ko-KR" sz="900" b="1" i="0" u="none" strike="noStrike" dirty="0">
                        <a:solidFill>
                          <a:srgbClr val="00187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225" marR="4225" marT="4225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AIG</a:t>
                      </a:r>
                      <a:r>
                        <a:rPr lang="ko-KR" alt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내심바라던암보험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en-US" altLang="ko-K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순수보장형</a:t>
                      </a:r>
                      <a:r>
                        <a:rPr lang="en-US" altLang="ko-K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4225" marR="4225" marT="42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20~70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225" marR="4225" marT="42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만원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225" marR="4225" marT="42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▣</a:t>
                      </a:r>
                      <a:r>
                        <a:rPr lang="ko-KR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암</a:t>
                      </a:r>
                      <a:r>
                        <a:rPr lang="en-US" altLang="ko-K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</a:t>
                      </a:r>
                      <a:r>
                        <a:rPr lang="ko-KR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뇌</a:t>
                      </a:r>
                      <a:r>
                        <a:rPr lang="en-US" altLang="ko-K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</a:t>
                      </a:r>
                      <a:r>
                        <a:rPr lang="ko-KR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심 </a:t>
                      </a:r>
                      <a:r>
                        <a:rPr lang="ko-KR" altLang="en-US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진단비</a:t>
                      </a:r>
                      <a:r>
                        <a:rPr lang="ko-KR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및 체증형 담보 탑재</a:t>
                      </a:r>
                      <a:endParaRPr lang="en-US" altLang="ko-KR" sz="6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indent="0" algn="l" fontAlgn="ctr">
                        <a:lnSpc>
                          <a:spcPct val="125000"/>
                        </a:lnSpc>
                        <a:buFontTx/>
                        <a:buNone/>
                      </a:pP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• 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암진단비 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천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+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암진단비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체증형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2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천만원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indent="0" algn="l" fontAlgn="ctr">
                        <a:lnSpc>
                          <a:spcPct val="125000"/>
                        </a:lnSpc>
                        <a:buFontTx/>
                        <a:buNone/>
                      </a:pP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• 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뇌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·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심진단비 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백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+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뇌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·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심진단비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체증형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3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백만원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indent="0" algn="l" fontAlgn="ctr">
                        <a:lnSpc>
                          <a:spcPct val="125000"/>
                        </a:lnSpc>
                        <a:buFontTx/>
                        <a:buNone/>
                      </a:pP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• 2</a:t>
                      </a:r>
                      <a:r>
                        <a:rPr lang="ko-KR" alt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대질병입원중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특정합병증진단비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백만원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indent="0" algn="l" fontAlgn="ctr">
                        <a:lnSpc>
                          <a:spcPct val="125000"/>
                        </a:lnSpc>
                        <a:buFontTx/>
                        <a:buNone/>
                      </a:pP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• 2</a:t>
                      </a:r>
                      <a:r>
                        <a:rPr lang="ko-KR" alt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대질환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뇌혈관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허혈성심장질환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수술비 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백만원</a:t>
                      </a:r>
                    </a:p>
                  </a:txBody>
                  <a:tcPr marL="72000" marR="4225" marT="42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6103002"/>
                  </a:ext>
                </a:extLst>
              </a:tr>
              <a:tr h="791703">
                <a:tc vMerge="1">
                  <a:txBody>
                    <a:bodyPr/>
                    <a:lstStyle/>
                    <a:p>
                      <a:pPr algn="ctr" fontAlgn="ctr"/>
                      <a:endParaRPr lang="en-US" altLang="ko-KR" sz="7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225" marR="4225" marT="42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1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AIG</a:t>
                      </a:r>
                      <a:r>
                        <a:rPr lang="ko-KR" alt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참기특한암보험</a:t>
                      </a:r>
                      <a:r>
                        <a:rPr lang="en-US" altLang="ko-K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2404(1</a:t>
                      </a:r>
                      <a:r>
                        <a:rPr lang="ko-KR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종</a:t>
                      </a:r>
                      <a:r>
                        <a:rPr lang="en-US" altLang="ko-K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en-US" altLang="ko-K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순수보장형</a:t>
                      </a:r>
                      <a:r>
                        <a:rPr lang="en-US" altLang="ko-K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4225" marR="4225" marT="42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20-70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225" marR="4225" marT="42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2.3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만원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225" marR="4225" marT="42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fontAlgn="ctr">
                        <a:buFontTx/>
                        <a:buNone/>
                      </a:pPr>
                      <a:r>
                        <a:rPr lang="ko-KR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▣ 암 </a:t>
                      </a:r>
                      <a:r>
                        <a:rPr lang="ko-KR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발생 전</a:t>
                      </a:r>
                      <a:r>
                        <a:rPr lang="en-US" altLang="ko-K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후를 모두 </a:t>
                      </a:r>
                      <a:r>
                        <a:rPr lang="en-US" altLang="ko-K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Total care </a:t>
                      </a:r>
                      <a:r>
                        <a:rPr lang="ko-KR" altLang="en-US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암보험</a:t>
                      </a:r>
                      <a:endParaRPr lang="en-US" altLang="ko-KR" sz="9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indent="0" algn="l" fontAlgn="ctr">
                        <a:lnSpc>
                          <a:spcPct val="125000"/>
                        </a:lnSpc>
                        <a:buFontTx/>
                        <a:buNone/>
                      </a:pP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• 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재진단암 최대 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천만원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indent="0" algn="l" fontAlgn="ctr">
                        <a:lnSpc>
                          <a:spcPct val="125000"/>
                        </a:lnSpc>
                        <a:buFontTx/>
                        <a:buNone/>
                      </a:pP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• </a:t>
                      </a:r>
                      <a:r>
                        <a:rPr lang="ko-KR" alt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표적항암약물허가치료비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최대 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천만원</a:t>
                      </a:r>
                      <a:b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• </a:t>
                      </a:r>
                      <a:r>
                        <a:rPr lang="ko-KR" alt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항암특화보장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종으로 고액 치료비 보상</a:t>
                      </a:r>
                      <a:endParaRPr lang="en-US" altLang="ko-KR" sz="5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4225" marT="42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478358"/>
                  </a:ext>
                </a:extLst>
              </a:tr>
            </a:tbl>
          </a:graphicData>
        </a:graphic>
      </p:graphicFrame>
      <p:graphicFrame>
        <p:nvGraphicFramePr>
          <p:cNvPr id="17" name="표 16">
            <a:extLst>
              <a:ext uri="{FF2B5EF4-FFF2-40B4-BE49-F238E27FC236}">
                <a16:creationId xmlns:a16="http://schemas.microsoft.com/office/drawing/2014/main" id="{2E4077DA-320C-1C41-4750-2D0F8ACA6D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584367"/>
              </p:ext>
            </p:extLst>
          </p:nvPr>
        </p:nvGraphicFramePr>
        <p:xfrm>
          <a:off x="139814" y="3805610"/>
          <a:ext cx="6579420" cy="5064090"/>
        </p:xfrm>
        <a:graphic>
          <a:graphicData uri="http://schemas.openxmlformats.org/drawingml/2006/table">
            <a:tbl>
              <a:tblPr/>
              <a:tblGrid>
                <a:gridCol w="440557">
                  <a:extLst>
                    <a:ext uri="{9D8B030D-6E8A-4147-A177-3AD203B41FA5}">
                      <a16:colId xmlns:a16="http://schemas.microsoft.com/office/drawing/2014/main" val="3414154316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1233564004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3052299094"/>
                    </a:ext>
                  </a:extLst>
                </a:gridCol>
                <a:gridCol w="546894">
                  <a:extLst>
                    <a:ext uri="{9D8B030D-6E8A-4147-A177-3AD203B41FA5}">
                      <a16:colId xmlns:a16="http://schemas.microsoft.com/office/drawing/2014/main" val="778859024"/>
                    </a:ext>
                  </a:extLst>
                </a:gridCol>
                <a:gridCol w="2950369">
                  <a:extLst>
                    <a:ext uri="{9D8B030D-6E8A-4147-A177-3AD203B41FA5}">
                      <a16:colId xmlns:a16="http://schemas.microsoft.com/office/drawing/2014/main" val="2284131998"/>
                    </a:ext>
                  </a:extLst>
                </a:gridCol>
              </a:tblGrid>
              <a:tr h="844015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 err="1">
                          <a:solidFill>
                            <a:srgbClr val="00187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유병자</a:t>
                      </a:r>
                      <a:endParaRPr lang="en-US" altLang="ko-KR" sz="900" b="1" i="0" u="none" strike="noStrike" dirty="0">
                        <a:solidFill>
                          <a:srgbClr val="00187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225" marR="4225" marT="4225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AIG</a:t>
                      </a:r>
                      <a:r>
                        <a:rPr lang="ko-KR" alt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올인원</a:t>
                      </a: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3N5</a:t>
                      </a: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간편건강보험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en-US" altLang="ko-K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순수보장형</a:t>
                      </a:r>
                      <a:r>
                        <a:rPr lang="en-US" altLang="ko-K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  <a:p>
                      <a:pPr algn="just"/>
                      <a:r>
                        <a:rPr lang="en-US" altLang="ko-KR" sz="700" b="1" dirty="0">
                          <a:latin typeface="+mn-ea"/>
                        </a:rPr>
                        <a:t>                    (1</a:t>
                      </a:r>
                      <a:r>
                        <a:rPr lang="ko-KR" altLang="en-US" sz="700" b="1" dirty="0">
                          <a:latin typeface="+mn-ea"/>
                        </a:rPr>
                        <a:t>종</a:t>
                      </a:r>
                      <a:r>
                        <a:rPr lang="en-US" altLang="ko-KR" sz="700" b="1" dirty="0">
                          <a:latin typeface="+mn-ea"/>
                        </a:rPr>
                        <a:t>, 315 </a:t>
                      </a:r>
                      <a:r>
                        <a:rPr lang="ko-KR" altLang="en-US" sz="700" b="1" dirty="0">
                          <a:latin typeface="+mn-ea"/>
                        </a:rPr>
                        <a:t>간편고지형</a:t>
                      </a:r>
                      <a:r>
                        <a:rPr lang="en-US" altLang="ko-KR" sz="700" b="1" dirty="0">
                          <a:latin typeface="+mn-ea"/>
                        </a:rPr>
                        <a:t>)</a:t>
                      </a:r>
                    </a:p>
                    <a:p>
                      <a:pPr algn="just"/>
                      <a:r>
                        <a:rPr lang="en-US" altLang="ko-KR" sz="700" b="1" dirty="0">
                          <a:latin typeface="+mn-ea"/>
                        </a:rPr>
                        <a:t>                    (2</a:t>
                      </a:r>
                      <a:r>
                        <a:rPr lang="ko-KR" altLang="en-US" sz="700" b="1" dirty="0">
                          <a:latin typeface="+mn-ea"/>
                        </a:rPr>
                        <a:t>종</a:t>
                      </a:r>
                      <a:r>
                        <a:rPr lang="en-US" altLang="ko-KR" sz="700" b="1" dirty="0">
                          <a:latin typeface="+mn-ea"/>
                        </a:rPr>
                        <a:t>, 325 </a:t>
                      </a:r>
                      <a:r>
                        <a:rPr lang="ko-KR" altLang="en-US" sz="700" b="1" dirty="0">
                          <a:latin typeface="+mn-ea"/>
                        </a:rPr>
                        <a:t>간편고지형</a:t>
                      </a:r>
                      <a:r>
                        <a:rPr lang="en-US" altLang="ko-KR" sz="700" b="1" dirty="0">
                          <a:latin typeface="+mn-ea"/>
                        </a:rPr>
                        <a:t>)</a:t>
                      </a:r>
                    </a:p>
                    <a:p>
                      <a:pPr algn="just"/>
                      <a:r>
                        <a:rPr lang="en-US" altLang="ko-KR" sz="700" b="1" dirty="0">
                          <a:latin typeface="+mn-ea"/>
                        </a:rPr>
                        <a:t>                    (3</a:t>
                      </a:r>
                      <a:r>
                        <a:rPr lang="ko-KR" altLang="en-US" sz="700" b="1" dirty="0">
                          <a:latin typeface="+mn-ea"/>
                        </a:rPr>
                        <a:t>종</a:t>
                      </a:r>
                      <a:r>
                        <a:rPr lang="en-US" altLang="ko-KR" sz="700" b="1" dirty="0">
                          <a:latin typeface="+mn-ea"/>
                        </a:rPr>
                        <a:t>, 355 </a:t>
                      </a:r>
                      <a:r>
                        <a:rPr lang="ko-KR" altLang="en-US" sz="700" b="1" dirty="0">
                          <a:latin typeface="+mn-ea"/>
                        </a:rPr>
                        <a:t>간편고지형</a:t>
                      </a:r>
                      <a:r>
                        <a:rPr lang="en-US" altLang="ko-KR" sz="700" b="1" dirty="0">
                          <a:latin typeface="+mn-ea"/>
                        </a:rPr>
                        <a:t>)</a:t>
                      </a:r>
                    </a:p>
                    <a:p>
                      <a:pPr algn="l"/>
                      <a:r>
                        <a:rPr lang="en-US" altLang="ko-KR" sz="700" b="1" dirty="0">
                          <a:latin typeface="+mn-ea"/>
                        </a:rPr>
                        <a:t>                    (4</a:t>
                      </a:r>
                      <a:r>
                        <a:rPr lang="ko-KR" altLang="en-US" sz="700" b="1" dirty="0">
                          <a:latin typeface="+mn-ea"/>
                        </a:rPr>
                        <a:t>종</a:t>
                      </a:r>
                      <a:r>
                        <a:rPr lang="en-US" altLang="ko-KR" sz="700" b="1" dirty="0">
                          <a:latin typeface="+mn-ea"/>
                        </a:rPr>
                        <a:t>, </a:t>
                      </a:r>
                      <a:r>
                        <a:rPr lang="ko-KR" altLang="en-US" sz="700" b="1" dirty="0">
                          <a:latin typeface="+mn-ea"/>
                        </a:rPr>
                        <a:t>일반심사형</a:t>
                      </a:r>
                      <a:r>
                        <a:rPr lang="en-US" altLang="ko-KR" sz="700" b="1" dirty="0">
                          <a:latin typeface="+mn-ea"/>
                        </a:rPr>
                        <a:t>)</a:t>
                      </a:r>
                      <a:endParaRPr lang="en-US" altLang="ko-KR" sz="6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225" marR="4225" marT="4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20~75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225" marR="4225" marT="42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1.5</a:t>
                      </a: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만원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225" marR="4225" marT="42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▣ 암</a:t>
                      </a:r>
                      <a:r>
                        <a:rPr lang="en-US" altLang="ko-K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뇌</a:t>
                      </a:r>
                      <a:r>
                        <a:rPr lang="en-US" altLang="ko-K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심 </a:t>
                      </a:r>
                      <a:r>
                        <a:rPr lang="ko-KR" altLang="en-US" sz="9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진단비</a:t>
                      </a:r>
                      <a:r>
                        <a:rPr lang="ko-KR" alt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및 </a:t>
                      </a:r>
                      <a:r>
                        <a:rPr lang="en-US" altLang="ko-K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83</a:t>
                      </a:r>
                      <a:r>
                        <a:rPr lang="ko-KR" alt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대질병수술비 탑재</a:t>
                      </a:r>
                      <a:endParaRPr lang="en-US" altLang="ko-KR" sz="6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indent="0" algn="l" fontAlgn="ctr">
                        <a:lnSpc>
                          <a:spcPct val="125000"/>
                        </a:lnSpc>
                        <a:buFontTx/>
                        <a:buNone/>
                      </a:pP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• 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암진단비 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천만원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+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뇌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·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심진단비 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백만원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indent="0" algn="l" fontAlgn="ctr">
                        <a:lnSpc>
                          <a:spcPct val="125000"/>
                        </a:lnSpc>
                        <a:buFontTx/>
                        <a:buNone/>
                      </a:pP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• </a:t>
                      </a:r>
                      <a:r>
                        <a:rPr lang="ko-KR" alt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중증치매진단비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3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천만원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indent="0" algn="l" fontAlgn="ctr">
                        <a:lnSpc>
                          <a:spcPct val="125000"/>
                        </a:lnSpc>
                        <a:buFontTx/>
                        <a:buNone/>
                      </a:pP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• 315, 325, 355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간편고지 및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일반심사형으로 구분</a:t>
                      </a:r>
                      <a:endParaRPr lang="ko-KR" alt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4225" marT="42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1324579"/>
                  </a:ext>
                </a:extLst>
              </a:tr>
              <a:tr h="844015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4225" marR="4225" marT="4225" marB="0" anchor="ctr">
                    <a:lnL w="19050" cap="flat" cmpd="sng" algn="ctr">
                      <a:solidFill>
                        <a:srgbClr val="001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1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1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AIG</a:t>
                      </a:r>
                      <a:r>
                        <a:rPr lang="ko-KR" alt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내심바라던간편암보험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en-US" altLang="ko-K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순수보장형</a:t>
                      </a:r>
                      <a:r>
                        <a:rPr lang="en-US" altLang="ko-K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4225" marR="4225" marT="4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20~70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225" marR="4225" marT="42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만원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225" marR="4225" marT="42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▣ 암</a:t>
                      </a:r>
                      <a:r>
                        <a:rPr lang="en-US" altLang="ko-K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뇌</a:t>
                      </a:r>
                      <a:r>
                        <a:rPr lang="en-US" altLang="ko-K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심 </a:t>
                      </a:r>
                      <a:r>
                        <a:rPr lang="ko-KR" altLang="en-US" sz="9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진단비</a:t>
                      </a:r>
                      <a:r>
                        <a:rPr lang="ko-KR" alt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및 체증형 담보 탑재</a:t>
                      </a:r>
                      <a:endParaRPr lang="en-US" altLang="ko-KR" sz="6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indent="0" algn="l" fontAlgn="ctr">
                        <a:lnSpc>
                          <a:spcPct val="125000"/>
                        </a:lnSpc>
                        <a:buFontTx/>
                        <a:buNone/>
                      </a:pP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• 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암진단비 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천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+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암진단비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체증형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2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천만원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indent="0" algn="l" fontAlgn="ctr">
                        <a:lnSpc>
                          <a:spcPct val="125000"/>
                        </a:lnSpc>
                        <a:buFontTx/>
                        <a:buNone/>
                      </a:pP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• 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뇌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·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심진단비 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백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+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뇌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·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심진단비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체증형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2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백만원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indent="0" algn="l" fontAlgn="ctr">
                        <a:lnSpc>
                          <a:spcPct val="125000"/>
                        </a:lnSpc>
                        <a:buFontTx/>
                        <a:buNone/>
                      </a:pP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• 2</a:t>
                      </a:r>
                      <a:r>
                        <a:rPr lang="ko-KR" alt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대질환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뇌혈관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허혈성심장질환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수술비 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백만원</a:t>
                      </a:r>
                    </a:p>
                  </a:txBody>
                  <a:tcPr marL="72000" marR="4225" marT="42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3732440"/>
                  </a:ext>
                </a:extLst>
              </a:tr>
              <a:tr h="8440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AIG</a:t>
                      </a:r>
                      <a:r>
                        <a:rPr lang="ko-KR" alt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올인원간편암보험</a:t>
                      </a:r>
                      <a:r>
                        <a:rPr lang="en-US" altLang="ko-K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2404(1</a:t>
                      </a:r>
                      <a:r>
                        <a:rPr lang="ko-KR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종</a:t>
                      </a:r>
                      <a:r>
                        <a:rPr lang="en-US" altLang="ko-K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en-US" altLang="ko-K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순수보장형</a:t>
                      </a:r>
                      <a:r>
                        <a:rPr lang="en-US" altLang="ko-K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4225" marR="4225" marT="4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30~70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225" marR="4225" marT="42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2.3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만원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225" marR="4225" marT="42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▣ </a:t>
                      </a:r>
                      <a:r>
                        <a:rPr lang="en-US" altLang="ko-K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3·2·5 </a:t>
                      </a:r>
                      <a:r>
                        <a:rPr lang="ko-KR" altLang="en-US" sz="9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간편심사</a:t>
                      </a:r>
                      <a:r>
                        <a:rPr lang="ko-KR" alt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9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암진단비</a:t>
                      </a:r>
                      <a:r>
                        <a:rPr lang="ko-KR" alt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보장</a:t>
                      </a:r>
                      <a:endParaRPr lang="en-US" altLang="ko-KR" sz="9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indent="0" algn="l" fontAlgn="ctr">
                        <a:lnSpc>
                          <a:spcPct val="125000"/>
                        </a:lnSpc>
                        <a:buFontTx/>
                        <a:buNone/>
                      </a:pP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•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순수보장형 출시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indent="0" algn="l" fontAlgn="ctr">
                        <a:lnSpc>
                          <a:spcPct val="125000"/>
                        </a:lnSpc>
                        <a:buFontTx/>
                        <a:buNone/>
                      </a:pP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•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일반암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소액암제외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진단비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최대 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천만원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indent="0" algn="l" fontAlgn="ctr">
                        <a:lnSpc>
                          <a:spcPct val="125000"/>
                        </a:lnSpc>
                        <a:buFontTx/>
                        <a:buNone/>
                      </a:pP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•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재진단암진단비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최대 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천만원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indent="0" algn="l" fontAlgn="ctr">
                        <a:lnSpc>
                          <a:spcPct val="125000"/>
                        </a:lnSpc>
                        <a:buFontTx/>
                        <a:buNone/>
                      </a:pP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•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표적항암약물허가치료비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최대 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천만원</a:t>
                      </a:r>
                    </a:p>
                  </a:txBody>
                  <a:tcPr marL="72000" marR="4225" marT="42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1134184"/>
                  </a:ext>
                </a:extLst>
              </a:tr>
              <a:tr h="844015">
                <a:tc vMerge="1">
                  <a:txBody>
                    <a:bodyPr/>
                    <a:lstStyle/>
                    <a:p>
                      <a:pPr algn="ctr" fontAlgn="ctr"/>
                      <a:endParaRPr lang="en-US" altLang="ko-KR" sz="7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225" marR="4225" marT="42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AIG</a:t>
                      </a:r>
                      <a:r>
                        <a:rPr lang="ko-KR" alt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올인원간편보험</a:t>
                      </a: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Ⅱ</a:t>
                      </a:r>
                      <a:r>
                        <a:rPr lang="en-US" altLang="ko-K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2404(1</a:t>
                      </a:r>
                      <a:r>
                        <a:rPr lang="ko-KR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종</a:t>
                      </a:r>
                      <a:r>
                        <a:rPr lang="en-US" altLang="ko-K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en-US" altLang="ko-K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간편고지형</a:t>
                      </a:r>
                      <a:r>
                        <a:rPr lang="en-US" altLang="ko-K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)(</a:t>
                      </a:r>
                      <a:r>
                        <a:rPr lang="ko-KR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순수보장형</a:t>
                      </a:r>
                      <a:r>
                        <a:rPr lang="en-US" altLang="ko-K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4225" marR="4225" marT="4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30~75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225" marR="4225" marT="42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만원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225" marR="4225" marT="42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▣ </a:t>
                      </a:r>
                      <a:r>
                        <a:rPr lang="en-US" altLang="ko-K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3·1 </a:t>
                      </a:r>
                      <a:r>
                        <a:rPr lang="ko-KR" alt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간편심사 통과시 가입 가능</a:t>
                      </a:r>
                      <a:endParaRPr lang="en-US" altLang="ko-KR" sz="6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indent="0" algn="l" fontAlgn="ctr">
                        <a:lnSpc>
                          <a:spcPct val="125000"/>
                        </a:lnSpc>
                        <a:buFontTx/>
                        <a:buNone/>
                      </a:pP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• </a:t>
                      </a:r>
                      <a:r>
                        <a:rPr lang="ko-KR" alt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경증이상치매진단비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70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세까지 최대 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백만원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indent="0" algn="l" fontAlgn="ctr">
                        <a:lnSpc>
                          <a:spcPct val="125000"/>
                        </a:lnSpc>
                        <a:buFontTx/>
                        <a:buNone/>
                      </a:pP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• 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83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대질병수술비 최대 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백만원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indent="0" algn="l" fontAlgn="ctr">
                        <a:lnSpc>
                          <a:spcPct val="125000"/>
                        </a:lnSpc>
                        <a:buFontTx/>
                        <a:buNone/>
                      </a:pP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• 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뇌혈관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허혈성심장질환진단비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최대 각각 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백만원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indent="0" algn="l" fontAlgn="ctr">
                        <a:lnSpc>
                          <a:spcPct val="125000"/>
                        </a:lnSpc>
                        <a:buFontTx/>
                        <a:buNone/>
                      </a:pP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 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암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치매관련 담보 가입시 추가고지 사항 있음</a:t>
                      </a:r>
                    </a:p>
                  </a:txBody>
                  <a:tcPr marL="72000" marR="4225" marT="42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8976119"/>
                  </a:ext>
                </a:extLst>
              </a:tr>
              <a:tr h="844015">
                <a:tc vMerge="1">
                  <a:txBody>
                    <a:bodyPr/>
                    <a:lstStyle/>
                    <a:p>
                      <a:pPr algn="ctr" fontAlgn="ctr"/>
                      <a:endParaRPr lang="en-US" altLang="ko-KR" sz="900" b="1" i="0" u="none" strike="noStrike" dirty="0">
                        <a:solidFill>
                          <a:srgbClr val="00187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225" marR="4225" marT="4225" marB="0" anchor="ctr">
                    <a:lnL w="19050" cap="flat" cmpd="sng" algn="ctr">
                      <a:solidFill>
                        <a:srgbClr val="001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1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1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AIG</a:t>
                      </a:r>
                      <a:r>
                        <a:rPr lang="ko-KR" alt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보장든든건강보험</a:t>
                      </a: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Ⅱ</a:t>
                      </a:r>
                      <a:r>
                        <a:rPr lang="en-US" altLang="ko-K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2501(1</a:t>
                      </a:r>
                      <a:r>
                        <a:rPr lang="ko-KR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종</a:t>
                      </a:r>
                      <a:r>
                        <a:rPr lang="en-US" altLang="ko-K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  <a:p>
                      <a:pPr algn="ctr" fontAlgn="ctr"/>
                      <a:r>
                        <a:rPr lang="en-US" altLang="ko-K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순수보장형</a:t>
                      </a:r>
                      <a:r>
                        <a:rPr lang="en-US" altLang="ko-K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225" marR="4225" marT="4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30-80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225" marR="4225" marT="42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2.3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만원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225" marR="4225" marT="42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▣ </a:t>
                      </a:r>
                      <a:r>
                        <a:rPr lang="en-US" altLang="ko-K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9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대질병</a:t>
                      </a:r>
                      <a:r>
                        <a:rPr lang="en-US" altLang="ko-K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치매</a:t>
                      </a:r>
                      <a:r>
                        <a:rPr lang="en-US" altLang="ko-K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수술비 </a:t>
                      </a:r>
                      <a:r>
                        <a:rPr lang="ko-KR" altLang="en-US" sz="9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든든보장</a:t>
                      </a:r>
                      <a:endParaRPr lang="en-US" altLang="ko-KR" sz="9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indent="0" algn="l" fontAlgn="ctr">
                        <a:lnSpc>
                          <a:spcPct val="125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• 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고혈압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당뇨 </a:t>
                      </a:r>
                      <a:r>
                        <a:rPr lang="ko-KR" alt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간편가입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indent="0" algn="l" fontAlgn="ctr">
                        <a:lnSpc>
                          <a:spcPct val="125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• </a:t>
                      </a:r>
                      <a:r>
                        <a:rPr lang="ko-KR" alt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경증이상치매진단비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75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세까지 최대 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백만원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indent="0" algn="l" fontAlgn="ctr">
                        <a:lnSpc>
                          <a:spcPct val="125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• </a:t>
                      </a:r>
                      <a:r>
                        <a:rPr lang="ko-KR" alt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재진단암진단비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최대 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천만원</a:t>
                      </a:r>
                      <a:endParaRPr lang="ko-KR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4225" marT="42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2533750"/>
                  </a:ext>
                </a:extLst>
              </a:tr>
              <a:tr h="844015">
                <a:tc vMerge="1">
                  <a:txBody>
                    <a:bodyPr/>
                    <a:lstStyle/>
                    <a:p>
                      <a:pPr algn="ctr" fontAlgn="ctr"/>
                      <a:endParaRPr lang="en-US" altLang="ko-KR" sz="900" b="1" i="0" u="none" strike="noStrike" dirty="0">
                        <a:solidFill>
                          <a:srgbClr val="00187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225" marR="4225" marT="4225" marB="0" anchor="ctr">
                    <a:lnL w="19050" cap="flat" cmpd="sng" algn="ctr">
                      <a:solidFill>
                        <a:srgbClr val="001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1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1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AIG</a:t>
                      </a: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소문난</a:t>
                      </a: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ko-KR" alt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대큰보장보험</a:t>
                      </a:r>
                      <a:r>
                        <a:rPr lang="en-US" altLang="ko-K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2404(1</a:t>
                      </a:r>
                      <a:r>
                        <a:rPr lang="ko-KR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종</a:t>
                      </a:r>
                      <a:r>
                        <a:rPr lang="en-US" altLang="ko-K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en-US" altLang="ko-K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순수보장형</a:t>
                      </a:r>
                      <a:r>
                        <a:rPr lang="en-US" altLang="ko-K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4225" marR="4225" marT="42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50~80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</a:t>
                      </a:r>
                    </a:p>
                  </a:txBody>
                  <a:tcPr marL="4225" marR="4225" marT="42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만원</a:t>
                      </a:r>
                    </a:p>
                  </a:txBody>
                  <a:tcPr marL="4225" marR="4225" marT="42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▣ 암</a:t>
                      </a:r>
                      <a:r>
                        <a:rPr lang="en-US" altLang="ko-K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뇌</a:t>
                      </a:r>
                      <a:r>
                        <a:rPr lang="en-US" altLang="ko-K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심 </a:t>
                      </a:r>
                      <a:r>
                        <a:rPr lang="ko-KR" altLang="en-US" sz="9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진단비</a:t>
                      </a:r>
                      <a:r>
                        <a:rPr lang="ko-KR" alt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9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든든보장</a:t>
                      </a:r>
                      <a:endParaRPr lang="en-US" altLang="ko-KR" sz="9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indent="0" algn="l" fontAlgn="ctr">
                        <a:lnSpc>
                          <a:spcPct val="125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• </a:t>
                      </a:r>
                      <a:r>
                        <a:rPr lang="ko-KR" alt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일반암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 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뇌출혈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 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급성심근경색증진단비 최대 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3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천만원 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indent="0" algn="l" fontAlgn="ctr">
                        <a:lnSpc>
                          <a:spcPct val="125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• </a:t>
                      </a:r>
                      <a:r>
                        <a:rPr lang="ko-KR" alt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중증갑상선암진단비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최대 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3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천만원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indent="0" algn="l" fontAlgn="ctr">
                        <a:lnSpc>
                          <a:spcPct val="125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• </a:t>
                      </a:r>
                      <a:r>
                        <a:rPr lang="ko-KR" alt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재진단암진단비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최대 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3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천만원</a:t>
                      </a:r>
                      <a:endParaRPr lang="ko-KR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4225" marT="42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0311937"/>
                  </a:ext>
                </a:extLst>
              </a:tr>
            </a:tbl>
          </a:graphicData>
        </a:graphic>
      </p:graphicFrame>
      <p:graphicFrame>
        <p:nvGraphicFramePr>
          <p:cNvPr id="18" name="표 17">
            <a:extLst>
              <a:ext uri="{FF2B5EF4-FFF2-40B4-BE49-F238E27FC236}">
                <a16:creationId xmlns:a16="http://schemas.microsoft.com/office/drawing/2014/main" id="{6E590EC0-6480-B37E-55D6-E8C3C41BB7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629291"/>
              </p:ext>
            </p:extLst>
          </p:nvPr>
        </p:nvGraphicFramePr>
        <p:xfrm>
          <a:off x="7366398" y="616742"/>
          <a:ext cx="6579816" cy="282271"/>
        </p:xfrm>
        <a:graphic>
          <a:graphicData uri="http://schemas.openxmlformats.org/drawingml/2006/table">
            <a:tbl>
              <a:tblPr/>
              <a:tblGrid>
                <a:gridCol w="427539">
                  <a:extLst>
                    <a:ext uri="{9D8B030D-6E8A-4147-A177-3AD203B41FA5}">
                      <a16:colId xmlns:a16="http://schemas.microsoft.com/office/drawing/2014/main" val="34961717"/>
                    </a:ext>
                  </a:extLst>
                </a:gridCol>
                <a:gridCol w="2081212">
                  <a:extLst>
                    <a:ext uri="{9D8B030D-6E8A-4147-A177-3AD203B41FA5}">
                      <a16:colId xmlns:a16="http://schemas.microsoft.com/office/drawing/2014/main" val="1233564004"/>
                    </a:ext>
                  </a:extLst>
                </a:gridCol>
                <a:gridCol w="554831">
                  <a:extLst>
                    <a:ext uri="{9D8B030D-6E8A-4147-A177-3AD203B41FA5}">
                      <a16:colId xmlns:a16="http://schemas.microsoft.com/office/drawing/2014/main" val="2744920442"/>
                    </a:ext>
                  </a:extLst>
                </a:gridCol>
                <a:gridCol w="557213">
                  <a:extLst>
                    <a:ext uri="{9D8B030D-6E8A-4147-A177-3AD203B41FA5}">
                      <a16:colId xmlns:a16="http://schemas.microsoft.com/office/drawing/2014/main" val="1586081753"/>
                    </a:ext>
                  </a:extLst>
                </a:gridCol>
                <a:gridCol w="2959021">
                  <a:extLst>
                    <a:ext uri="{9D8B030D-6E8A-4147-A177-3AD203B41FA5}">
                      <a16:colId xmlns:a16="http://schemas.microsoft.com/office/drawing/2014/main" val="2284131998"/>
                    </a:ext>
                  </a:extLst>
                </a:gridCol>
              </a:tblGrid>
              <a:tr h="28227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구분</a:t>
                      </a:r>
                    </a:p>
                  </a:txBody>
                  <a:tcPr marL="4225" marR="4225" marT="4225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상품명</a:t>
                      </a:r>
                    </a:p>
                  </a:txBody>
                  <a:tcPr marL="4225" marR="4225" marT="42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가입나이</a:t>
                      </a:r>
                    </a:p>
                  </a:txBody>
                  <a:tcPr marL="4225" marR="4225" marT="42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최소보험료</a:t>
                      </a:r>
                    </a:p>
                  </a:txBody>
                  <a:tcPr marL="4225" marR="4225" marT="42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상품특징</a:t>
                      </a:r>
                      <a:endParaRPr lang="ko-KR" alt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225" marR="4225" marT="42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611530"/>
                  </a:ext>
                </a:extLst>
              </a:tr>
            </a:tbl>
          </a:graphicData>
        </a:graphic>
      </p:graphicFrame>
      <p:sp>
        <p:nvSpPr>
          <p:cNvPr id="21" name="모서리가 둥근 직사각형 14">
            <a:extLst>
              <a:ext uri="{FF2B5EF4-FFF2-40B4-BE49-F238E27FC236}">
                <a16:creationId xmlns:a16="http://schemas.microsoft.com/office/drawing/2014/main" id="{1D9B0227-F2F2-3961-55B1-BE4372857CD1}"/>
              </a:ext>
            </a:extLst>
          </p:cNvPr>
          <p:cNvSpPr/>
          <p:nvPr/>
        </p:nvSpPr>
        <p:spPr>
          <a:xfrm>
            <a:off x="7347348" y="8862361"/>
            <a:ext cx="6598866" cy="518041"/>
          </a:xfrm>
          <a:prstGeom prst="roundRect">
            <a:avLst>
              <a:gd name="adj" fmla="val 0"/>
            </a:avLst>
          </a:prstGeom>
          <a:solidFill>
            <a:srgbClr val="001871"/>
          </a:solidFill>
          <a:ln>
            <a:noFill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72A487F-E6AD-87AF-3851-D8483D702174}"/>
              </a:ext>
            </a:extLst>
          </p:cNvPr>
          <p:cNvSpPr txBox="1"/>
          <p:nvPr/>
        </p:nvSpPr>
        <p:spPr>
          <a:xfrm>
            <a:off x="7356874" y="9060923"/>
            <a:ext cx="2548438" cy="40195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ko-KR" altLang="en-US" sz="600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피보험자가 </a:t>
            </a:r>
            <a:r>
              <a:rPr lang="ko-KR" altLang="en-US" sz="6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소유</a:t>
            </a:r>
            <a:r>
              <a:rPr lang="en-US" altLang="ko-KR" sz="600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6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사용</a:t>
            </a:r>
            <a:r>
              <a:rPr lang="ko-KR" altLang="en-US" sz="600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 또는 </a:t>
            </a:r>
            <a:r>
              <a:rPr lang="ko-KR" altLang="en-US" sz="6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관리</a:t>
            </a:r>
            <a:r>
              <a:rPr lang="ko-KR" altLang="en-US" sz="600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하는 시설 및 그 시설의 </a:t>
            </a:r>
            <a:r>
              <a:rPr lang="ko-KR" altLang="en-US" sz="6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용도</a:t>
            </a:r>
            <a:r>
              <a:rPr lang="ko-KR" altLang="en-US" sz="600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에 따른 업무의 수행으로 생긴 우연한 사고에 대한 보상</a:t>
            </a:r>
            <a:endParaRPr lang="en-US" altLang="ko-KR" sz="400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24" name="모서리가 둥근 직사각형 14">
            <a:extLst>
              <a:ext uri="{FF2B5EF4-FFF2-40B4-BE49-F238E27FC236}">
                <a16:creationId xmlns:a16="http://schemas.microsoft.com/office/drawing/2014/main" id="{FC3B023B-9E3E-E382-39D2-EF8E6C78AC50}"/>
              </a:ext>
            </a:extLst>
          </p:cNvPr>
          <p:cNvSpPr/>
          <p:nvPr/>
        </p:nvSpPr>
        <p:spPr>
          <a:xfrm>
            <a:off x="7347567" y="8861718"/>
            <a:ext cx="2524768" cy="30926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latin typeface="+mn-ea"/>
              </a:rPr>
              <a:t>일반보험</a:t>
            </a:r>
            <a:endParaRPr lang="en-US" altLang="ko-KR" sz="900" b="1" dirty="0">
              <a:latin typeface="+mn-ea"/>
            </a:endParaRPr>
          </a:p>
          <a:p>
            <a:pPr algn="ctr"/>
            <a:r>
              <a:rPr lang="en-US" altLang="ko-KR" sz="900" b="1" dirty="0">
                <a:latin typeface="+mn-ea"/>
              </a:rPr>
              <a:t>(</a:t>
            </a:r>
            <a:r>
              <a:rPr lang="ko-KR" altLang="en-US" sz="800" b="1" dirty="0">
                <a:latin typeface="+mn-ea"/>
              </a:rPr>
              <a:t>시설소유관리자 배상책임보험</a:t>
            </a:r>
            <a:r>
              <a:rPr lang="en-US" altLang="ko-KR" sz="900" b="1" dirty="0">
                <a:latin typeface="+mn-ea"/>
              </a:rPr>
              <a:t>)</a:t>
            </a:r>
            <a:endParaRPr lang="ko-KR" altLang="en-US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5236F93-9712-1E45-8517-25FC231DD1E9}"/>
              </a:ext>
            </a:extLst>
          </p:cNvPr>
          <p:cNvSpPr txBox="1"/>
          <p:nvPr/>
        </p:nvSpPr>
        <p:spPr>
          <a:xfrm>
            <a:off x="9872335" y="8959203"/>
            <a:ext cx="56717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700" dirty="0">
                <a:solidFill>
                  <a:schemeClr val="bg1"/>
                </a:solidFill>
                <a:latin typeface="+mn-ea"/>
              </a:rPr>
              <a:t>가입</a:t>
            </a:r>
            <a:endParaRPr lang="en-US" altLang="ko-KR" sz="700" dirty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ko-KR" altLang="en-US" sz="700" dirty="0">
                <a:solidFill>
                  <a:schemeClr val="bg1"/>
                </a:solidFill>
                <a:latin typeface="+mn-ea"/>
              </a:rPr>
              <a:t>대상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E17BC5C4-4069-9393-5957-AF9CF112F06C}"/>
              </a:ext>
            </a:extLst>
          </p:cNvPr>
          <p:cNvSpPr/>
          <p:nvPr/>
        </p:nvSpPr>
        <p:spPr>
          <a:xfrm>
            <a:off x="9868637" y="8846973"/>
            <a:ext cx="570868" cy="54959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27" name="표 26">
            <a:extLst>
              <a:ext uri="{FF2B5EF4-FFF2-40B4-BE49-F238E27FC236}">
                <a16:creationId xmlns:a16="http://schemas.microsoft.com/office/drawing/2014/main" id="{8699ADD4-9163-FF36-A0B4-80E634C871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301632"/>
              </p:ext>
            </p:extLst>
          </p:nvPr>
        </p:nvGraphicFramePr>
        <p:xfrm>
          <a:off x="7353579" y="985438"/>
          <a:ext cx="6586404" cy="726756"/>
        </p:xfrm>
        <a:graphic>
          <a:graphicData uri="http://schemas.openxmlformats.org/drawingml/2006/table">
            <a:tbl>
              <a:tblPr/>
              <a:tblGrid>
                <a:gridCol w="437064">
                  <a:extLst>
                    <a:ext uri="{9D8B030D-6E8A-4147-A177-3AD203B41FA5}">
                      <a16:colId xmlns:a16="http://schemas.microsoft.com/office/drawing/2014/main" val="3114631867"/>
                    </a:ext>
                  </a:extLst>
                </a:gridCol>
                <a:gridCol w="2070100">
                  <a:extLst>
                    <a:ext uri="{9D8B030D-6E8A-4147-A177-3AD203B41FA5}">
                      <a16:colId xmlns:a16="http://schemas.microsoft.com/office/drawing/2014/main" val="1233564004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3052299094"/>
                    </a:ext>
                  </a:extLst>
                </a:gridCol>
                <a:gridCol w="555625">
                  <a:extLst>
                    <a:ext uri="{9D8B030D-6E8A-4147-A177-3AD203B41FA5}">
                      <a16:colId xmlns:a16="http://schemas.microsoft.com/office/drawing/2014/main" val="2465586435"/>
                    </a:ext>
                  </a:extLst>
                </a:gridCol>
                <a:gridCol w="2958465">
                  <a:extLst>
                    <a:ext uri="{9D8B030D-6E8A-4147-A177-3AD203B41FA5}">
                      <a16:colId xmlns:a16="http://schemas.microsoft.com/office/drawing/2014/main" val="2284131998"/>
                    </a:ext>
                  </a:extLst>
                </a:gridCol>
              </a:tblGrid>
              <a:tr h="72675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상해</a:t>
                      </a:r>
                      <a:endParaRPr lang="en-US" altLang="ko-KR" sz="7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225" marR="4225" marT="4225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AIG</a:t>
                      </a:r>
                      <a:r>
                        <a:rPr lang="ko-KR" altLang="en-US" sz="9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꼭필요한상해종합보험</a:t>
                      </a:r>
                      <a:endParaRPr lang="en-US" altLang="ko-KR" sz="7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en-US" altLang="ko-KR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순수보장형</a:t>
                      </a:r>
                      <a:r>
                        <a:rPr lang="en-US" altLang="ko-KR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4225" marR="4225" marT="42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18-75</a:t>
                      </a:r>
                      <a:r>
                        <a:rPr lang="ko-KR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세</a:t>
                      </a:r>
                      <a:endParaRPr lang="en-US" altLang="ko-KR" sz="9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25" marR="4225" marT="42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1.5</a:t>
                      </a:r>
                      <a:r>
                        <a:rPr lang="ko-KR" alt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만원</a:t>
                      </a:r>
                      <a:endParaRPr lang="en-US" altLang="ko-KR" sz="9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25" marR="4225" marT="42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ctr">
                        <a:buFontTx/>
                        <a:buNone/>
                      </a:pPr>
                      <a:r>
                        <a:rPr lang="ko-KR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▣ 상해</a:t>
                      </a:r>
                      <a:r>
                        <a:rPr lang="en-US" altLang="ko-K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+</a:t>
                      </a:r>
                      <a:r>
                        <a:rPr lang="ko-KR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운전자비용</a:t>
                      </a:r>
                      <a:r>
                        <a:rPr lang="en-US" altLang="ko-K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+</a:t>
                      </a:r>
                      <a:r>
                        <a:rPr lang="ko-KR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화재담보를 한 증권에 탑재</a:t>
                      </a:r>
                      <a:endParaRPr lang="en-US" altLang="ko-KR" sz="9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indent="0" algn="l" fontAlgn="ctr">
                        <a:lnSpc>
                          <a:spcPct val="125000"/>
                        </a:lnSpc>
                        <a:buFontTx/>
                        <a:buNone/>
                      </a:pP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 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• 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통합상해진단비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3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만원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/20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만원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/500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만원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indent="0" algn="l" fontAlgn="ctr">
                        <a:lnSpc>
                          <a:spcPct val="125000"/>
                        </a:lnSpc>
                        <a:buFontTx/>
                        <a:buNone/>
                      </a:pP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 • </a:t>
                      </a:r>
                      <a:r>
                        <a:rPr lang="ko-KR" alt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자동차사고부상치료지원금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12~14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급 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30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만원</a:t>
                      </a:r>
                      <a:b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 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• 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화재손해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건물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가재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 2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억 및 화재배상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대인 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억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대물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10</a:t>
                      </a:r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억</a:t>
                      </a: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en-US" altLang="ko-KR" sz="5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4225" marT="42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78358"/>
                  </a:ext>
                </a:extLst>
              </a:tr>
            </a:tbl>
          </a:graphicData>
        </a:graphic>
      </p:graphicFrame>
      <p:sp>
        <p:nvSpPr>
          <p:cNvPr id="28" name="TextBox 4">
            <a:extLst>
              <a:ext uri="{FF2B5EF4-FFF2-40B4-BE49-F238E27FC236}">
                <a16:creationId xmlns:a16="http://schemas.microsoft.com/office/drawing/2014/main" id="{AF1539B6-E63E-7006-6333-0B9F72DC6EF6}"/>
              </a:ext>
            </a:extLst>
          </p:cNvPr>
          <p:cNvSpPr txBox="1"/>
          <p:nvPr/>
        </p:nvSpPr>
        <p:spPr>
          <a:xfrm>
            <a:off x="7108129" y="8621010"/>
            <a:ext cx="71283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750" dirty="0">
                <a:latin typeface="+mn-ea"/>
              </a:rPr>
              <a:t>※ </a:t>
            </a:r>
            <a:r>
              <a:rPr lang="ko-KR" altLang="en-US" sz="750" dirty="0">
                <a:latin typeface="+mn-ea"/>
              </a:rPr>
              <a:t>피보험자의 직종</a:t>
            </a:r>
            <a:r>
              <a:rPr lang="en-US" altLang="ko-KR" sz="750" dirty="0">
                <a:latin typeface="+mn-ea"/>
              </a:rPr>
              <a:t>, </a:t>
            </a:r>
            <a:r>
              <a:rPr lang="ko-KR" altLang="en-US" sz="750" dirty="0">
                <a:latin typeface="+mn-ea"/>
              </a:rPr>
              <a:t>직무</a:t>
            </a:r>
            <a:r>
              <a:rPr lang="en-US" altLang="ko-KR" sz="750" dirty="0">
                <a:latin typeface="+mn-ea"/>
              </a:rPr>
              <a:t>, </a:t>
            </a:r>
            <a:r>
              <a:rPr lang="ko-KR" altLang="en-US" sz="750" dirty="0" err="1">
                <a:latin typeface="+mn-ea"/>
              </a:rPr>
              <a:t>과거상병</a:t>
            </a:r>
            <a:r>
              <a:rPr lang="ko-KR" altLang="en-US" sz="750" dirty="0">
                <a:latin typeface="+mn-ea"/>
              </a:rPr>
              <a:t> 등 기타사항으로 인하여 보험가입금액이 제한되거나 인수가 불가능할 수 있고 </a:t>
            </a:r>
            <a:r>
              <a:rPr lang="ko-KR" altLang="en-US" sz="750" dirty="0" err="1">
                <a:latin typeface="+mn-ea"/>
              </a:rPr>
              <a:t>갱신시</a:t>
            </a:r>
            <a:r>
              <a:rPr lang="ko-KR" altLang="en-US" sz="750" dirty="0">
                <a:latin typeface="+mn-ea"/>
              </a:rPr>
              <a:t> 보험료가 인상 될 수 있습니다</a:t>
            </a:r>
            <a:r>
              <a:rPr lang="en-US" altLang="ko-KR" sz="750" dirty="0">
                <a:latin typeface="+mn-ea"/>
              </a:rPr>
              <a:t>. </a:t>
            </a:r>
            <a:endParaRPr lang="ko-KR" altLang="en-US" sz="750" dirty="0">
              <a:latin typeface="+mn-ea"/>
            </a:endParaRPr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8A0F862A-364D-DEDD-2BE9-7F0707B746C2}"/>
              </a:ext>
            </a:extLst>
          </p:cNvPr>
          <p:cNvGrpSpPr/>
          <p:nvPr/>
        </p:nvGrpSpPr>
        <p:grpSpPr>
          <a:xfrm>
            <a:off x="7108129" y="6445753"/>
            <a:ext cx="1454150" cy="480501"/>
            <a:chOff x="10088860" y="5013391"/>
            <a:chExt cx="686598" cy="220098"/>
          </a:xfrm>
        </p:grpSpPr>
        <p:sp>
          <p:nvSpPr>
            <p:cNvPr id="34" name="별: 꼭짓점 16개 33">
              <a:extLst>
                <a:ext uri="{FF2B5EF4-FFF2-40B4-BE49-F238E27FC236}">
                  <a16:creationId xmlns:a16="http://schemas.microsoft.com/office/drawing/2014/main" id="{1D2DA82D-563D-D6F6-0772-E10450A67DC5}"/>
                </a:ext>
              </a:extLst>
            </p:cNvPr>
            <p:cNvSpPr/>
            <p:nvPr/>
          </p:nvSpPr>
          <p:spPr>
            <a:xfrm>
              <a:off x="10313709" y="5013391"/>
              <a:ext cx="239154" cy="220098"/>
            </a:xfrm>
            <a:prstGeom prst="star16">
              <a:avLst/>
            </a:prstGeom>
            <a:solidFill>
              <a:srgbClr val="EC194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71F6CC0-6CF4-F2F0-F6A6-F15508D38542}"/>
                </a:ext>
              </a:extLst>
            </p:cNvPr>
            <p:cNvSpPr txBox="1"/>
            <p:nvPr/>
          </p:nvSpPr>
          <p:spPr>
            <a:xfrm>
              <a:off x="10088860" y="5041987"/>
              <a:ext cx="686598" cy="140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700" b="1" dirty="0">
                  <a:solidFill>
                    <a:schemeClr val="bg1"/>
                  </a:solidFill>
                  <a:latin typeface="+mn-ea"/>
                </a:rPr>
                <a:t>12</a:t>
              </a:r>
              <a:r>
                <a:rPr lang="ko-KR" altLang="en-US" sz="700" b="1" dirty="0">
                  <a:solidFill>
                    <a:schemeClr val="bg1"/>
                  </a:solidFill>
                  <a:latin typeface="+mn-ea"/>
                </a:rPr>
                <a:t>월말</a:t>
              </a:r>
              <a:endParaRPr lang="en-US" altLang="ko-KR" sz="700" b="1" dirty="0">
                <a:solidFill>
                  <a:schemeClr val="bg1"/>
                </a:solidFill>
                <a:latin typeface="+mn-ea"/>
              </a:endParaRPr>
            </a:p>
            <a:p>
              <a:pPr algn="ctr"/>
              <a:r>
                <a:rPr lang="ko-KR" altLang="en-US" sz="700" b="1" dirty="0">
                  <a:solidFill>
                    <a:schemeClr val="bg1"/>
                  </a:solidFill>
                  <a:latin typeface="+mn-ea"/>
                </a:rPr>
                <a:t>판매종료</a:t>
              </a:r>
            </a:p>
          </p:txBody>
        </p: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B7DC054B-AA00-0DA3-010A-B9E68D3E07F4}"/>
              </a:ext>
            </a:extLst>
          </p:cNvPr>
          <p:cNvGrpSpPr/>
          <p:nvPr/>
        </p:nvGrpSpPr>
        <p:grpSpPr>
          <a:xfrm>
            <a:off x="7227199" y="760482"/>
            <a:ext cx="1454150" cy="480501"/>
            <a:chOff x="10089987" y="5013391"/>
            <a:chExt cx="686598" cy="220098"/>
          </a:xfrm>
        </p:grpSpPr>
        <p:sp>
          <p:nvSpPr>
            <p:cNvPr id="37" name="별: 꼭짓점 16개 36">
              <a:extLst>
                <a:ext uri="{FF2B5EF4-FFF2-40B4-BE49-F238E27FC236}">
                  <a16:creationId xmlns:a16="http://schemas.microsoft.com/office/drawing/2014/main" id="{AFFFD278-3B47-F2CF-4181-88B2F32F84B5}"/>
                </a:ext>
              </a:extLst>
            </p:cNvPr>
            <p:cNvSpPr/>
            <p:nvPr/>
          </p:nvSpPr>
          <p:spPr>
            <a:xfrm>
              <a:off x="10313709" y="5013391"/>
              <a:ext cx="239154" cy="220098"/>
            </a:xfrm>
            <a:prstGeom prst="star16">
              <a:avLst/>
            </a:prstGeom>
            <a:solidFill>
              <a:srgbClr val="EC194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5C41E18-B58C-9724-DA23-8676C9DA8A42}"/>
                </a:ext>
              </a:extLst>
            </p:cNvPr>
            <p:cNvSpPr txBox="1"/>
            <p:nvPr/>
          </p:nvSpPr>
          <p:spPr>
            <a:xfrm>
              <a:off x="10089987" y="5060526"/>
              <a:ext cx="686598" cy="115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latin typeface="+mn-ea"/>
                </a:rPr>
                <a:t>NEW</a:t>
              </a:r>
              <a:endParaRPr lang="ko-KR" altLang="en-US" sz="12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39" name="사각형: 둥근 모서리 38">
            <a:extLst>
              <a:ext uri="{FF2B5EF4-FFF2-40B4-BE49-F238E27FC236}">
                <a16:creationId xmlns:a16="http://schemas.microsoft.com/office/drawing/2014/main" id="{35131BD7-AD74-3CEF-5C26-156A8E041769}"/>
              </a:ext>
            </a:extLst>
          </p:cNvPr>
          <p:cNvSpPr/>
          <p:nvPr/>
        </p:nvSpPr>
        <p:spPr>
          <a:xfrm>
            <a:off x="3216275" y="1361352"/>
            <a:ext cx="538161" cy="156875"/>
          </a:xfrm>
          <a:prstGeom prst="roundRect">
            <a:avLst>
              <a:gd name="adj" fmla="val 50000"/>
            </a:avLst>
          </a:prstGeom>
          <a:solidFill>
            <a:srgbClr val="E2A7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01E263A-D19B-8260-28D2-5F5E652E264E}"/>
              </a:ext>
            </a:extLst>
          </p:cNvPr>
          <p:cNvSpPr txBox="1"/>
          <p:nvPr/>
        </p:nvSpPr>
        <p:spPr>
          <a:xfrm>
            <a:off x="3154795" y="1327178"/>
            <a:ext cx="6611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>
                <a:solidFill>
                  <a:schemeClr val="bg1"/>
                </a:solidFill>
                <a:latin typeface="+mn-ea"/>
              </a:rPr>
              <a:t>1.5</a:t>
            </a:r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만원</a:t>
            </a:r>
          </a:p>
        </p:txBody>
      </p:sp>
      <p:sp>
        <p:nvSpPr>
          <p:cNvPr id="41" name="사각형: 둥근 모서리 40">
            <a:extLst>
              <a:ext uri="{FF2B5EF4-FFF2-40B4-BE49-F238E27FC236}">
                <a16:creationId xmlns:a16="http://schemas.microsoft.com/office/drawing/2014/main" id="{5B669D98-1B13-7D84-0482-C3EB3D17879F}"/>
              </a:ext>
            </a:extLst>
          </p:cNvPr>
          <p:cNvSpPr/>
          <p:nvPr/>
        </p:nvSpPr>
        <p:spPr>
          <a:xfrm>
            <a:off x="3216275" y="2296732"/>
            <a:ext cx="538161" cy="156875"/>
          </a:xfrm>
          <a:prstGeom prst="roundRect">
            <a:avLst>
              <a:gd name="adj" fmla="val 50000"/>
            </a:avLst>
          </a:prstGeom>
          <a:solidFill>
            <a:srgbClr val="E2A7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89FEDF6-95FD-AB96-2E19-111FE594B579}"/>
              </a:ext>
            </a:extLst>
          </p:cNvPr>
          <p:cNvSpPr txBox="1"/>
          <p:nvPr/>
        </p:nvSpPr>
        <p:spPr>
          <a:xfrm>
            <a:off x="3154795" y="2262558"/>
            <a:ext cx="6611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>
                <a:solidFill>
                  <a:schemeClr val="bg1"/>
                </a:solidFill>
                <a:latin typeface="+mn-ea"/>
              </a:rPr>
              <a:t>2</a:t>
            </a:r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만원</a:t>
            </a:r>
          </a:p>
        </p:txBody>
      </p:sp>
      <p:sp>
        <p:nvSpPr>
          <p:cNvPr id="43" name="사각형: 둥근 모서리 42">
            <a:extLst>
              <a:ext uri="{FF2B5EF4-FFF2-40B4-BE49-F238E27FC236}">
                <a16:creationId xmlns:a16="http://schemas.microsoft.com/office/drawing/2014/main" id="{C99C2D7B-8F86-08BD-7CDF-F68B1860281F}"/>
              </a:ext>
            </a:extLst>
          </p:cNvPr>
          <p:cNvSpPr/>
          <p:nvPr/>
        </p:nvSpPr>
        <p:spPr>
          <a:xfrm>
            <a:off x="3216275" y="3211132"/>
            <a:ext cx="538161" cy="156875"/>
          </a:xfrm>
          <a:prstGeom prst="roundRect">
            <a:avLst>
              <a:gd name="adj" fmla="val 50000"/>
            </a:avLst>
          </a:prstGeom>
          <a:solidFill>
            <a:srgbClr val="E2A7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AC4031A-A8E5-3098-C27C-FE69E759CBCF}"/>
              </a:ext>
            </a:extLst>
          </p:cNvPr>
          <p:cNvSpPr txBox="1"/>
          <p:nvPr/>
        </p:nvSpPr>
        <p:spPr>
          <a:xfrm>
            <a:off x="3154795" y="3176958"/>
            <a:ext cx="6611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>
                <a:solidFill>
                  <a:schemeClr val="bg1"/>
                </a:solidFill>
                <a:latin typeface="+mn-ea"/>
              </a:rPr>
              <a:t>2.3</a:t>
            </a:r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만원</a:t>
            </a:r>
          </a:p>
        </p:txBody>
      </p:sp>
      <p:sp>
        <p:nvSpPr>
          <p:cNvPr id="45" name="사각형: 둥근 모서리 44">
            <a:extLst>
              <a:ext uri="{FF2B5EF4-FFF2-40B4-BE49-F238E27FC236}">
                <a16:creationId xmlns:a16="http://schemas.microsoft.com/office/drawing/2014/main" id="{EFD41849-8E1F-2442-2E4F-30483DBC2CFC}"/>
              </a:ext>
            </a:extLst>
          </p:cNvPr>
          <p:cNvSpPr/>
          <p:nvPr/>
        </p:nvSpPr>
        <p:spPr>
          <a:xfrm>
            <a:off x="10467730" y="3969851"/>
            <a:ext cx="538161" cy="156875"/>
          </a:xfrm>
          <a:prstGeom prst="roundRect">
            <a:avLst>
              <a:gd name="adj" fmla="val 50000"/>
            </a:avLst>
          </a:prstGeom>
          <a:solidFill>
            <a:srgbClr val="77BA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7C1DEC2-1C27-517C-E795-2E1CE3CD8974}"/>
              </a:ext>
            </a:extLst>
          </p:cNvPr>
          <p:cNvSpPr txBox="1"/>
          <p:nvPr/>
        </p:nvSpPr>
        <p:spPr>
          <a:xfrm>
            <a:off x="10406250" y="3933291"/>
            <a:ext cx="6611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>
                <a:solidFill>
                  <a:schemeClr val="bg1"/>
                </a:solidFill>
                <a:latin typeface="+mn-ea"/>
              </a:rPr>
              <a:t>2</a:t>
            </a:r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만원</a:t>
            </a:r>
          </a:p>
        </p:txBody>
      </p:sp>
      <p:sp>
        <p:nvSpPr>
          <p:cNvPr id="47" name="사각형: 둥근 모서리 46">
            <a:extLst>
              <a:ext uri="{FF2B5EF4-FFF2-40B4-BE49-F238E27FC236}">
                <a16:creationId xmlns:a16="http://schemas.microsoft.com/office/drawing/2014/main" id="{5FDFD4E9-75F9-431E-9740-7397F559FC9D}"/>
              </a:ext>
            </a:extLst>
          </p:cNvPr>
          <p:cNvSpPr/>
          <p:nvPr/>
        </p:nvSpPr>
        <p:spPr>
          <a:xfrm>
            <a:off x="10470111" y="4925139"/>
            <a:ext cx="538161" cy="156875"/>
          </a:xfrm>
          <a:prstGeom prst="roundRect">
            <a:avLst>
              <a:gd name="adj" fmla="val 50000"/>
            </a:avLst>
          </a:prstGeom>
          <a:solidFill>
            <a:srgbClr val="77BA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8DEEC6C-322B-AA20-68F2-C31882D70113}"/>
              </a:ext>
            </a:extLst>
          </p:cNvPr>
          <p:cNvSpPr txBox="1"/>
          <p:nvPr/>
        </p:nvSpPr>
        <p:spPr>
          <a:xfrm>
            <a:off x="10406250" y="4888579"/>
            <a:ext cx="6611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>
                <a:solidFill>
                  <a:schemeClr val="bg1"/>
                </a:solidFill>
                <a:latin typeface="+mn-ea"/>
              </a:rPr>
              <a:t>2.3</a:t>
            </a:r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만원</a:t>
            </a:r>
          </a:p>
        </p:txBody>
      </p:sp>
      <p:sp>
        <p:nvSpPr>
          <p:cNvPr id="49" name="사각형: 둥근 모서리 48">
            <a:extLst>
              <a:ext uri="{FF2B5EF4-FFF2-40B4-BE49-F238E27FC236}">
                <a16:creationId xmlns:a16="http://schemas.microsoft.com/office/drawing/2014/main" id="{6F6BE03C-0EBB-1D1F-D095-1372A1323AB6}"/>
              </a:ext>
            </a:extLst>
          </p:cNvPr>
          <p:cNvSpPr/>
          <p:nvPr/>
        </p:nvSpPr>
        <p:spPr>
          <a:xfrm>
            <a:off x="10470111" y="5899763"/>
            <a:ext cx="538161" cy="156875"/>
          </a:xfrm>
          <a:prstGeom prst="roundRect">
            <a:avLst>
              <a:gd name="adj" fmla="val 50000"/>
            </a:avLst>
          </a:prstGeom>
          <a:solidFill>
            <a:srgbClr val="77BA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32C4043-2748-41CE-9BBF-A4F5DA47061C}"/>
              </a:ext>
            </a:extLst>
          </p:cNvPr>
          <p:cNvSpPr txBox="1"/>
          <p:nvPr/>
        </p:nvSpPr>
        <p:spPr>
          <a:xfrm>
            <a:off x="10406250" y="5863203"/>
            <a:ext cx="6611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>
                <a:solidFill>
                  <a:schemeClr val="bg1"/>
                </a:solidFill>
                <a:latin typeface="+mn-ea"/>
              </a:rPr>
              <a:t>2</a:t>
            </a:r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만원</a:t>
            </a:r>
          </a:p>
        </p:txBody>
      </p:sp>
      <p:sp>
        <p:nvSpPr>
          <p:cNvPr id="51" name="사각형: 둥근 모서리 50">
            <a:extLst>
              <a:ext uri="{FF2B5EF4-FFF2-40B4-BE49-F238E27FC236}">
                <a16:creationId xmlns:a16="http://schemas.microsoft.com/office/drawing/2014/main" id="{15F5FD36-0257-4819-1663-0F839AEFF52C}"/>
              </a:ext>
            </a:extLst>
          </p:cNvPr>
          <p:cNvSpPr/>
          <p:nvPr/>
        </p:nvSpPr>
        <p:spPr>
          <a:xfrm>
            <a:off x="10470111" y="6852620"/>
            <a:ext cx="538161" cy="156875"/>
          </a:xfrm>
          <a:prstGeom prst="roundRect">
            <a:avLst>
              <a:gd name="adj" fmla="val 50000"/>
            </a:avLst>
          </a:prstGeom>
          <a:solidFill>
            <a:srgbClr val="77BA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2EFF6B5-7DF3-685F-5FCC-564FF08A08C9}"/>
              </a:ext>
            </a:extLst>
          </p:cNvPr>
          <p:cNvSpPr txBox="1"/>
          <p:nvPr/>
        </p:nvSpPr>
        <p:spPr>
          <a:xfrm>
            <a:off x="10406250" y="6816060"/>
            <a:ext cx="6611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>
                <a:solidFill>
                  <a:schemeClr val="bg1"/>
                </a:solidFill>
                <a:latin typeface="+mn-ea"/>
              </a:rPr>
              <a:t>2.3</a:t>
            </a:r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만원</a:t>
            </a:r>
          </a:p>
        </p:txBody>
      </p: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BF03A11B-9885-778D-01A6-193D608F9C49}"/>
              </a:ext>
            </a:extLst>
          </p:cNvPr>
          <p:cNvGrpSpPr/>
          <p:nvPr/>
        </p:nvGrpSpPr>
        <p:grpSpPr>
          <a:xfrm>
            <a:off x="10406250" y="7768917"/>
            <a:ext cx="661120" cy="230832"/>
            <a:chOff x="10406250" y="7768917"/>
            <a:chExt cx="661120" cy="230832"/>
          </a:xfrm>
        </p:grpSpPr>
        <p:sp>
          <p:nvSpPr>
            <p:cNvPr id="53" name="사각형: 둥근 모서리 52">
              <a:extLst>
                <a:ext uri="{FF2B5EF4-FFF2-40B4-BE49-F238E27FC236}">
                  <a16:creationId xmlns:a16="http://schemas.microsoft.com/office/drawing/2014/main" id="{594A6E6E-2E8D-9F40-C4D5-642BD0DE15C4}"/>
                </a:ext>
              </a:extLst>
            </p:cNvPr>
            <p:cNvSpPr/>
            <p:nvPr/>
          </p:nvSpPr>
          <p:spPr>
            <a:xfrm>
              <a:off x="10470111" y="7805477"/>
              <a:ext cx="538161" cy="156875"/>
            </a:xfrm>
            <a:prstGeom prst="roundRect">
              <a:avLst>
                <a:gd name="adj" fmla="val 50000"/>
              </a:avLst>
            </a:prstGeom>
            <a:solidFill>
              <a:srgbClr val="77BA4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25943F0-6AB2-0E16-8D28-823CCAACFA8E}"/>
                </a:ext>
              </a:extLst>
            </p:cNvPr>
            <p:cNvSpPr txBox="1"/>
            <p:nvPr/>
          </p:nvSpPr>
          <p:spPr>
            <a:xfrm>
              <a:off x="10406250" y="7768917"/>
              <a:ext cx="66112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bg1"/>
                  </a:solidFill>
                  <a:latin typeface="+mn-ea"/>
                </a:rPr>
                <a:t>2</a:t>
              </a:r>
              <a:r>
                <a:rPr lang="ko-KR" altLang="en-US" sz="900" b="1" dirty="0">
                  <a:solidFill>
                    <a:schemeClr val="bg1"/>
                  </a:solidFill>
                  <a:latin typeface="+mn-ea"/>
                </a:rPr>
                <a:t>만원</a:t>
              </a:r>
            </a:p>
          </p:txBody>
        </p:sp>
      </p:grpSp>
      <p:pic>
        <p:nvPicPr>
          <p:cNvPr id="55" name="그림 54" descr="텍스트, 폰트, 로고, 레드이(가) 표시된 사진&#10;&#10;자동 생성된 설명">
            <a:extLst>
              <a:ext uri="{FF2B5EF4-FFF2-40B4-BE49-F238E27FC236}">
                <a16:creationId xmlns:a16="http://schemas.microsoft.com/office/drawing/2014/main" id="{639E8614-CAC7-C40C-873C-6167726925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68" b="15914" l="44066" r="59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144" r="38640" b="82318"/>
          <a:stretch/>
        </p:blipFill>
        <p:spPr>
          <a:xfrm>
            <a:off x="428741" y="801179"/>
            <a:ext cx="684443" cy="629792"/>
          </a:xfrm>
          <a:prstGeom prst="rect">
            <a:avLst/>
          </a:prstGeom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D0922E9C-58E4-EF69-EFCE-9588C971589C}"/>
              </a:ext>
            </a:extLst>
          </p:cNvPr>
          <p:cNvGrpSpPr/>
          <p:nvPr/>
        </p:nvGrpSpPr>
        <p:grpSpPr>
          <a:xfrm>
            <a:off x="7108129" y="7420006"/>
            <a:ext cx="1454150" cy="480501"/>
            <a:chOff x="10088860" y="5013391"/>
            <a:chExt cx="686598" cy="220098"/>
          </a:xfrm>
        </p:grpSpPr>
        <p:sp>
          <p:nvSpPr>
            <p:cNvPr id="13" name="별: 꼭짓점 16개 12">
              <a:extLst>
                <a:ext uri="{FF2B5EF4-FFF2-40B4-BE49-F238E27FC236}">
                  <a16:creationId xmlns:a16="http://schemas.microsoft.com/office/drawing/2014/main" id="{8656B5A7-C930-312A-2A77-A707E59670B7}"/>
                </a:ext>
              </a:extLst>
            </p:cNvPr>
            <p:cNvSpPr/>
            <p:nvPr/>
          </p:nvSpPr>
          <p:spPr>
            <a:xfrm>
              <a:off x="10313709" y="5013391"/>
              <a:ext cx="239154" cy="220098"/>
            </a:xfrm>
            <a:prstGeom prst="star16">
              <a:avLst/>
            </a:prstGeom>
            <a:solidFill>
              <a:srgbClr val="EC194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72B766F-EB57-C3B1-D0CC-321E1782BD8B}"/>
                </a:ext>
              </a:extLst>
            </p:cNvPr>
            <p:cNvSpPr txBox="1"/>
            <p:nvPr/>
          </p:nvSpPr>
          <p:spPr>
            <a:xfrm>
              <a:off x="10088860" y="5041987"/>
              <a:ext cx="686598" cy="140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700" b="1" dirty="0">
                  <a:solidFill>
                    <a:schemeClr val="bg1"/>
                  </a:solidFill>
                  <a:latin typeface="+mn-ea"/>
                </a:rPr>
                <a:t>12</a:t>
              </a:r>
              <a:r>
                <a:rPr lang="ko-KR" altLang="en-US" sz="700" b="1" dirty="0">
                  <a:solidFill>
                    <a:schemeClr val="bg1"/>
                  </a:solidFill>
                  <a:latin typeface="+mn-ea"/>
                </a:rPr>
                <a:t>월말</a:t>
              </a:r>
              <a:endParaRPr lang="en-US" altLang="ko-KR" sz="700" b="1" dirty="0">
                <a:solidFill>
                  <a:schemeClr val="bg1"/>
                </a:solidFill>
                <a:latin typeface="+mn-ea"/>
              </a:endParaRPr>
            </a:p>
            <a:p>
              <a:pPr algn="ctr"/>
              <a:r>
                <a:rPr lang="ko-KR" altLang="en-US" sz="700" b="1" dirty="0">
                  <a:solidFill>
                    <a:schemeClr val="bg1"/>
                  </a:solidFill>
                  <a:latin typeface="+mn-ea"/>
                </a:rPr>
                <a:t>판매종료</a:t>
              </a:r>
            </a:p>
          </p:txBody>
        </p:sp>
      </p:grp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7BC0B1AB-102A-6B6B-AC6D-EBE3B5A9DEEB}"/>
              </a:ext>
            </a:extLst>
          </p:cNvPr>
          <p:cNvSpPr/>
          <p:nvPr/>
        </p:nvSpPr>
        <p:spPr>
          <a:xfrm>
            <a:off x="932679" y="70272"/>
            <a:ext cx="4983599" cy="398312"/>
          </a:xfrm>
          <a:prstGeom prst="roundRect">
            <a:avLst>
              <a:gd name="adj" fmla="val 50000"/>
            </a:avLst>
          </a:prstGeom>
          <a:solidFill>
            <a:srgbClr val="00187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bg1"/>
                </a:solidFill>
                <a:latin typeface="+mn-ea"/>
              </a:rPr>
              <a:t>주요상품 </a:t>
            </a:r>
            <a:r>
              <a:rPr lang="en-US" altLang="ko-KR" b="1" dirty="0">
                <a:solidFill>
                  <a:schemeClr val="bg1"/>
                </a:solidFill>
                <a:latin typeface="+mn-ea"/>
              </a:rPr>
              <a:t>Line-Up</a:t>
            </a:r>
            <a:endParaRPr lang="ko-KR" altLang="en-US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019808-7AF8-313F-6AB3-03205E5A02A0}"/>
              </a:ext>
            </a:extLst>
          </p:cNvPr>
          <p:cNvSpPr txBox="1"/>
          <p:nvPr/>
        </p:nvSpPr>
        <p:spPr>
          <a:xfrm>
            <a:off x="923445" y="118084"/>
            <a:ext cx="3171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•</a:t>
            </a:r>
            <a:endParaRPr lang="ko-KR" altLang="en-US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ED69DA-0565-7B66-18F5-60694864B96A}"/>
              </a:ext>
            </a:extLst>
          </p:cNvPr>
          <p:cNvSpPr txBox="1"/>
          <p:nvPr/>
        </p:nvSpPr>
        <p:spPr>
          <a:xfrm>
            <a:off x="5562759" y="111966"/>
            <a:ext cx="3171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•</a:t>
            </a:r>
            <a:endParaRPr lang="ko-KR" altLang="en-US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64EFAF7-73DB-25A8-BA62-ECF4FEF28D4B}"/>
              </a:ext>
            </a:extLst>
          </p:cNvPr>
          <p:cNvSpPr txBox="1"/>
          <p:nvPr/>
        </p:nvSpPr>
        <p:spPr>
          <a:xfrm>
            <a:off x="5034113" y="438513"/>
            <a:ext cx="17716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9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2025</a:t>
            </a:r>
            <a:r>
              <a:rPr lang="ko-KR" altLang="en-US" sz="9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년 </a:t>
            </a:r>
            <a:r>
              <a:rPr lang="en-US" altLang="ko-KR" sz="9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01</a:t>
            </a:r>
            <a:r>
              <a:rPr lang="ko-KR" altLang="en-US" sz="9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월</a:t>
            </a:r>
            <a:r>
              <a:rPr lang="en-US" altLang="ko-KR" sz="9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 01</a:t>
            </a:r>
            <a:r>
              <a:rPr lang="ko-KR" altLang="en-US" sz="9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일 기준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F0CCF7F-EE90-B474-C498-D683C0FF33CF}"/>
              </a:ext>
            </a:extLst>
          </p:cNvPr>
          <p:cNvSpPr txBox="1"/>
          <p:nvPr/>
        </p:nvSpPr>
        <p:spPr>
          <a:xfrm>
            <a:off x="244441" y="9543367"/>
            <a:ext cx="6363728" cy="369332"/>
          </a:xfrm>
          <a:prstGeom prst="rect">
            <a:avLst/>
          </a:prstGeom>
          <a:noFill/>
        </p:spPr>
        <p:txBody>
          <a:bodyPr wrap="square" lIns="10800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AIG</a:t>
            </a:r>
            <a:r>
              <a:rPr lang="en-US" altLang="ko-KR" sz="900" b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9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| GA</a:t>
            </a:r>
            <a:r>
              <a:rPr lang="en-US" altLang="ko-KR" sz="900" b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Magazine</a:t>
            </a:r>
            <a:r>
              <a:rPr lang="en-US" altLang="ko-KR" sz="9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</a:t>
            </a:r>
            <a:r>
              <a:rPr lang="ko-KR" altLang="en-US" sz="9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판매자 교육용</a:t>
            </a:r>
            <a:r>
              <a:rPr lang="en-US" altLang="ko-KR" sz="9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_Agency_2501-001 | </a:t>
            </a:r>
            <a:r>
              <a:rPr lang="ko-KR" altLang="en-US" sz="9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사용기한 </a:t>
            </a:r>
            <a:r>
              <a:rPr lang="en-US" altLang="ko-KR" sz="9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r>
              <a:rPr lang="ko-KR" altLang="en-US" sz="9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9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25.01.01~25.01.31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9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본  자료는 모집인 교육용 목적으로 제작된 것으로</a:t>
            </a:r>
            <a:r>
              <a:rPr lang="en-US" altLang="ko-KR" sz="9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9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고객에게 제시</a:t>
            </a:r>
            <a:r>
              <a:rPr lang="en-US" altLang="ko-KR" sz="9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‧</a:t>
            </a:r>
            <a:r>
              <a:rPr lang="ko-KR" altLang="en-US" sz="9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교부의 목적 및 온라인 게시용으로 사용할 수 없습니다</a:t>
            </a:r>
            <a:r>
              <a:rPr lang="en-US" altLang="ko-KR" sz="9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ko-KR" altLang="en-US" sz="900" b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TextBox 4">
            <a:extLst>
              <a:ext uri="{FF2B5EF4-FFF2-40B4-BE49-F238E27FC236}">
                <a16:creationId xmlns:a16="http://schemas.microsoft.com/office/drawing/2014/main" id="{D3401902-C91B-D9D9-CD7C-AE6E317D30F0}"/>
              </a:ext>
            </a:extLst>
          </p:cNvPr>
          <p:cNvSpPr txBox="1"/>
          <p:nvPr/>
        </p:nvSpPr>
        <p:spPr>
          <a:xfrm>
            <a:off x="-119070" y="9407540"/>
            <a:ext cx="71283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750" dirty="0">
                <a:latin typeface="+mn-ea"/>
              </a:rPr>
              <a:t>※ </a:t>
            </a:r>
            <a:r>
              <a:rPr lang="ko-KR" altLang="en-US" sz="750" dirty="0">
                <a:latin typeface="+mn-ea"/>
              </a:rPr>
              <a:t>피보험자의 직종</a:t>
            </a:r>
            <a:r>
              <a:rPr lang="en-US" altLang="ko-KR" sz="750" dirty="0">
                <a:latin typeface="+mn-ea"/>
              </a:rPr>
              <a:t>, </a:t>
            </a:r>
            <a:r>
              <a:rPr lang="ko-KR" altLang="en-US" sz="750" dirty="0">
                <a:latin typeface="+mn-ea"/>
              </a:rPr>
              <a:t>직무</a:t>
            </a:r>
            <a:r>
              <a:rPr lang="en-US" altLang="ko-KR" sz="750" dirty="0">
                <a:latin typeface="+mn-ea"/>
              </a:rPr>
              <a:t>, </a:t>
            </a:r>
            <a:r>
              <a:rPr lang="ko-KR" altLang="en-US" sz="750" dirty="0" err="1">
                <a:latin typeface="+mn-ea"/>
              </a:rPr>
              <a:t>과거상병</a:t>
            </a:r>
            <a:r>
              <a:rPr lang="ko-KR" altLang="en-US" sz="750" dirty="0">
                <a:latin typeface="+mn-ea"/>
              </a:rPr>
              <a:t> 등 기타사항으로 인하여 보험가입금액이 제한되거나 인수가 불가능할 수 있고 </a:t>
            </a:r>
            <a:r>
              <a:rPr lang="ko-KR" altLang="en-US" sz="750" dirty="0" err="1">
                <a:latin typeface="+mn-ea"/>
              </a:rPr>
              <a:t>갱신시</a:t>
            </a:r>
            <a:r>
              <a:rPr lang="ko-KR" altLang="en-US" sz="750" dirty="0">
                <a:latin typeface="+mn-ea"/>
              </a:rPr>
              <a:t> 보험료가 인상 될 수 있습니다</a:t>
            </a:r>
            <a:r>
              <a:rPr lang="en-US" altLang="ko-KR" sz="750" dirty="0">
                <a:latin typeface="+mn-ea"/>
              </a:rPr>
              <a:t>. </a:t>
            </a:r>
            <a:endParaRPr lang="ko-KR" altLang="en-US" sz="750" dirty="0">
              <a:latin typeface="+mn-ea"/>
            </a:endParaRPr>
          </a:p>
        </p:txBody>
      </p:sp>
      <p:graphicFrame>
        <p:nvGraphicFramePr>
          <p:cNvPr id="59" name="표 58">
            <a:extLst>
              <a:ext uri="{FF2B5EF4-FFF2-40B4-BE49-F238E27FC236}">
                <a16:creationId xmlns:a16="http://schemas.microsoft.com/office/drawing/2014/main" id="{4A2DFED0-BAE3-3166-3BBB-E3E7541A90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164343"/>
              </p:ext>
            </p:extLst>
          </p:nvPr>
        </p:nvGraphicFramePr>
        <p:xfrm>
          <a:off x="-7094378" y="682238"/>
          <a:ext cx="6718516" cy="85415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4769">
                  <a:extLst>
                    <a:ext uri="{9D8B030D-6E8A-4147-A177-3AD203B41FA5}">
                      <a16:colId xmlns:a16="http://schemas.microsoft.com/office/drawing/2014/main" val="1859510207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151711613"/>
                    </a:ext>
                  </a:extLst>
                </a:gridCol>
                <a:gridCol w="528637">
                  <a:extLst>
                    <a:ext uri="{9D8B030D-6E8A-4147-A177-3AD203B41FA5}">
                      <a16:colId xmlns:a16="http://schemas.microsoft.com/office/drawing/2014/main" val="374850914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645391563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159052039"/>
                    </a:ext>
                  </a:extLst>
                </a:gridCol>
                <a:gridCol w="630051">
                  <a:extLst>
                    <a:ext uri="{9D8B030D-6E8A-4147-A177-3AD203B41FA5}">
                      <a16:colId xmlns:a16="http://schemas.microsoft.com/office/drawing/2014/main" val="1444604032"/>
                    </a:ext>
                  </a:extLst>
                </a:gridCol>
                <a:gridCol w="580971">
                  <a:extLst>
                    <a:ext uri="{9D8B030D-6E8A-4147-A177-3AD203B41FA5}">
                      <a16:colId xmlns:a16="http://schemas.microsoft.com/office/drawing/2014/main" val="4196439891"/>
                    </a:ext>
                  </a:extLst>
                </a:gridCol>
                <a:gridCol w="580971">
                  <a:extLst>
                    <a:ext uri="{9D8B030D-6E8A-4147-A177-3AD203B41FA5}">
                      <a16:colId xmlns:a16="http://schemas.microsoft.com/office/drawing/2014/main" val="379731022"/>
                    </a:ext>
                  </a:extLst>
                </a:gridCol>
                <a:gridCol w="613070">
                  <a:extLst>
                    <a:ext uri="{9D8B030D-6E8A-4147-A177-3AD203B41FA5}">
                      <a16:colId xmlns:a16="http://schemas.microsoft.com/office/drawing/2014/main" val="460705035"/>
                    </a:ext>
                  </a:extLst>
                </a:gridCol>
                <a:gridCol w="548872">
                  <a:extLst>
                    <a:ext uri="{9D8B030D-6E8A-4147-A177-3AD203B41FA5}">
                      <a16:colId xmlns:a16="http://schemas.microsoft.com/office/drawing/2014/main" val="3227455926"/>
                    </a:ext>
                  </a:extLst>
                </a:gridCol>
              </a:tblGrid>
              <a:tr h="30969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1" dirty="0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주요 담보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1" dirty="0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내심</a:t>
                      </a:r>
                      <a:endParaRPr lang="en-US" altLang="ko-KR" sz="700" b="1" dirty="0">
                        <a:solidFill>
                          <a:sysClr val="windowText" lastClr="00000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700" b="1" dirty="0" err="1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바라던암</a:t>
                      </a:r>
                      <a:endParaRPr lang="ko-KR" altLang="en-US" sz="700" b="1" dirty="0">
                        <a:solidFill>
                          <a:sysClr val="windowText" lastClr="00000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1" dirty="0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참</a:t>
                      </a:r>
                      <a:endParaRPr lang="en-US" altLang="ko-KR" sz="700" b="1" dirty="0">
                        <a:solidFill>
                          <a:sysClr val="windowText" lastClr="00000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700" b="1" dirty="0" err="1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기특한암</a:t>
                      </a:r>
                      <a:endParaRPr lang="ko-KR" altLang="en-US" sz="700" b="1" dirty="0">
                        <a:solidFill>
                          <a:sysClr val="windowText" lastClr="00000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1" dirty="0" err="1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올인원</a:t>
                      </a:r>
                      <a:endParaRPr lang="en-US" altLang="ko-KR" sz="700" b="1" dirty="0">
                        <a:solidFill>
                          <a:sysClr val="windowText" lastClr="00000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algn="ctr" latinLnBrk="1"/>
                      <a:r>
                        <a:rPr lang="en-US" altLang="ko-KR" sz="700" b="1" dirty="0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3N5</a:t>
                      </a:r>
                      <a:r>
                        <a:rPr lang="ko-KR" altLang="en-US" sz="700" b="1" dirty="0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간편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1" dirty="0" err="1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올인원</a:t>
                      </a:r>
                      <a:endParaRPr lang="en-US" altLang="ko-KR" sz="700" b="1" dirty="0">
                        <a:solidFill>
                          <a:sysClr val="windowText" lastClr="00000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700" b="1" dirty="0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간편</a:t>
                      </a:r>
                      <a:r>
                        <a:rPr lang="en-US" altLang="ko-KR" sz="700" b="1" dirty="0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700" b="1" dirty="0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종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1" dirty="0" err="1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보장든든</a:t>
                      </a:r>
                      <a:endParaRPr lang="en-US" altLang="ko-KR" sz="700" b="1" dirty="0">
                        <a:solidFill>
                          <a:sysClr val="windowText" lastClr="00000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700" b="1" dirty="0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건강</a:t>
                      </a:r>
                      <a:r>
                        <a:rPr lang="en-US" altLang="ko-KR" sz="700" b="1" dirty="0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700" b="1" dirty="0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종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1" dirty="0" err="1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내심바라던간편암</a:t>
                      </a:r>
                      <a:endParaRPr lang="ko-KR" altLang="en-US" sz="700" b="1" dirty="0">
                        <a:solidFill>
                          <a:sysClr val="windowText" lastClr="00000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1" dirty="0" err="1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올인원</a:t>
                      </a:r>
                      <a:endParaRPr lang="en-US" altLang="ko-KR" sz="700" b="1" dirty="0">
                        <a:solidFill>
                          <a:sysClr val="windowText" lastClr="00000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700" b="1" dirty="0" err="1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간편암</a:t>
                      </a:r>
                      <a:r>
                        <a:rPr lang="en-US" altLang="ko-KR" sz="700" b="1" dirty="0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700" b="1" dirty="0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종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1" dirty="0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소문난</a:t>
                      </a:r>
                      <a:r>
                        <a:rPr lang="en-US" altLang="ko-KR" sz="700" b="1" dirty="0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700" b="1" dirty="0" err="1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대큰보장</a:t>
                      </a:r>
                      <a:r>
                        <a:rPr lang="ko-KR" altLang="en-US" sz="700" b="1" dirty="0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en-US" altLang="ko-KR" sz="700" b="1" dirty="0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700" b="1" dirty="0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종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1" dirty="0" err="1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꼭필요한</a:t>
                      </a:r>
                      <a:endParaRPr lang="en-US" altLang="ko-KR" sz="700" b="1" dirty="0">
                        <a:solidFill>
                          <a:sysClr val="windowText" lastClr="00000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700" b="1" dirty="0">
                          <a:solidFill>
                            <a:sysClr val="windowText" lastClr="00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상해종합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564979"/>
                  </a:ext>
                </a:extLst>
              </a:tr>
              <a:tr h="23357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1" dirty="0" err="1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교통상해후유장해</a:t>
                      </a:r>
                      <a:r>
                        <a:rPr lang="en-US" altLang="ko-KR" sz="700" b="1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(3~100%)</a:t>
                      </a:r>
                      <a:endParaRPr lang="ko-KR" altLang="en-US" sz="700" b="1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highlight>
                            <a:srgbClr val="FFFF00"/>
                          </a:highlight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highlight>
                          <a:srgbClr val="FFFF00"/>
                        </a:highlight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highlight>
                            <a:srgbClr val="FFFF00"/>
                          </a:highlight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highlight>
                          <a:srgbClr val="FFFF00"/>
                        </a:highlight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highlight>
                            <a:srgbClr val="FFFF00"/>
                          </a:highlight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highlight>
                          <a:srgbClr val="FFFF00"/>
                        </a:highlight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highlight>
                            <a:srgbClr val="FFFF00"/>
                          </a:highlight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highlight>
                          <a:srgbClr val="FFFF00"/>
                        </a:highlight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highlight>
                            <a:srgbClr val="FFFF00"/>
                          </a:highlight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highlight>
                          <a:srgbClr val="FFFF00"/>
                        </a:highlight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961953"/>
                  </a:ext>
                </a:extLst>
              </a:tr>
              <a:tr h="23357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1" dirty="0" err="1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일반암진단비</a:t>
                      </a:r>
                      <a:endParaRPr lang="ko-KR" altLang="en-US" sz="700" b="1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6</a:t>
                      </a:r>
                      <a:r>
                        <a:rPr lang="ko-KR" altLang="en-US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6</a:t>
                      </a:r>
                      <a:r>
                        <a:rPr lang="ko-KR" altLang="en-US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6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6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868292"/>
                  </a:ext>
                </a:extLst>
              </a:tr>
              <a:tr h="233575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b="1" dirty="0" err="1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재진단암진단비</a:t>
                      </a:r>
                      <a:endParaRPr lang="ko-KR" altLang="en-US" sz="700" b="1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백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7</a:t>
                      </a:r>
                      <a:r>
                        <a:rPr lang="ko-KR" altLang="en-US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solidFill>
                          <a:srgbClr val="FF000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240394"/>
                  </a:ext>
                </a:extLst>
              </a:tr>
              <a:tr h="233575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b="1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암수술비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백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백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백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백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027188"/>
                  </a:ext>
                </a:extLst>
              </a:tr>
              <a:tr h="233575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b="1" dirty="0" err="1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표적항암약물허가치료비</a:t>
                      </a:r>
                      <a:endParaRPr lang="ko-KR" altLang="en-US" sz="700" b="1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151600"/>
                  </a:ext>
                </a:extLst>
              </a:tr>
              <a:tr h="233575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b="1" dirty="0" err="1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특정항암호르몬약물허가치료비</a:t>
                      </a:r>
                      <a:endParaRPr lang="ko-KR" altLang="en-US" sz="700" b="1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백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백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백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759554"/>
                  </a:ext>
                </a:extLst>
              </a:tr>
              <a:tr h="233575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b="1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항암세기조절 방사선치료비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백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백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624013"/>
                  </a:ext>
                </a:extLst>
              </a:tr>
              <a:tr h="233575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b="1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항암양성자 방사선치료비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4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백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880682"/>
                  </a:ext>
                </a:extLst>
              </a:tr>
              <a:tr h="233575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b="1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항암방사선치료비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백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1.5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백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백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798595"/>
                  </a:ext>
                </a:extLst>
              </a:tr>
              <a:tr h="233575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b="1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항암약물치료비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백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1.5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백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백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169041"/>
                  </a:ext>
                </a:extLst>
              </a:tr>
              <a:tr h="233575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b="1" dirty="0" err="1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항암방사선약물치료비</a:t>
                      </a:r>
                      <a:endParaRPr lang="ko-KR" altLang="en-US" sz="700" b="1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백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십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백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십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024249"/>
                  </a:ext>
                </a:extLst>
              </a:tr>
              <a:tr h="233575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b="1" dirty="0" err="1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암직접치료통원비</a:t>
                      </a:r>
                      <a:endParaRPr lang="ko-KR" altLang="en-US" sz="700" b="1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1298"/>
                  </a:ext>
                </a:extLst>
              </a:tr>
              <a:tr h="233575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b="1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상급종합병원 </a:t>
                      </a:r>
                      <a:r>
                        <a:rPr lang="ko-KR" altLang="en-US" sz="700" b="1" dirty="0" err="1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암직접치료통원비</a:t>
                      </a:r>
                      <a:endParaRPr lang="ko-KR" altLang="en-US" sz="700" b="1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</a:t>
                      </a:r>
                      <a:r>
                        <a:rPr lang="ko-KR" altLang="en-US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십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십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752094"/>
                  </a:ext>
                </a:extLst>
              </a:tr>
              <a:tr h="233575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b="1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위</a:t>
                      </a:r>
                      <a:r>
                        <a:rPr lang="en-US" altLang="ko-KR" sz="700" b="1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700" b="1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십이지장</a:t>
                      </a:r>
                      <a:r>
                        <a:rPr lang="en-US" altLang="ko-KR" sz="700" b="1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700" b="1" dirty="0" err="1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대장양성종양진단비</a:t>
                      </a:r>
                      <a:endParaRPr lang="ko-KR" altLang="en-US" sz="700" b="1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십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374320"/>
                  </a:ext>
                </a:extLst>
              </a:tr>
              <a:tr h="233575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b="1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6</a:t>
                      </a:r>
                      <a:r>
                        <a:rPr lang="ko-KR" altLang="en-US" sz="700" b="1" dirty="0" err="1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대기관양성신생물수술비</a:t>
                      </a:r>
                      <a:endParaRPr lang="ko-KR" altLang="en-US" sz="700" b="1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십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15287"/>
                  </a:ext>
                </a:extLst>
              </a:tr>
              <a:tr h="233575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b="1" dirty="0" err="1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말기암호스피스통증완화치료비</a:t>
                      </a:r>
                      <a:endParaRPr lang="ko-KR" altLang="en-US" sz="700" b="1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710637"/>
                  </a:ext>
                </a:extLst>
              </a:tr>
              <a:tr h="30969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b="1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뇌출혈진단비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  <a:endParaRPr lang="en-US" altLang="ko-KR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algn="ctr" latinLnBrk="1"/>
                      <a:r>
                        <a:rPr lang="en-US" altLang="ko-KR" sz="5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[2</a:t>
                      </a:r>
                      <a:r>
                        <a:rPr lang="ko-KR" altLang="en-US" sz="5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종 기본계약</a:t>
                      </a:r>
                      <a:r>
                        <a:rPr lang="en-US" altLang="ko-KR" sz="5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]</a:t>
                      </a:r>
                      <a:endParaRPr lang="ko-KR" altLang="en-US" sz="5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  <a:endParaRPr lang="en-US" altLang="ko-KR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  <a:endParaRPr lang="en-US" altLang="ko-KR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63176"/>
                  </a:ext>
                </a:extLst>
              </a:tr>
              <a:tr h="233575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b="1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뇌졸중진단비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백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백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백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638565"/>
                  </a:ext>
                </a:extLst>
              </a:tr>
              <a:tr h="23357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1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뇌혈관질환진단비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4</a:t>
                      </a:r>
                      <a:r>
                        <a:rPr lang="ko-KR" altLang="en-US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백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백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</a:t>
                      </a:r>
                      <a:r>
                        <a:rPr lang="ko-KR" altLang="en-US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백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백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417845"/>
                  </a:ext>
                </a:extLst>
              </a:tr>
              <a:tr h="30969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b="1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급성심근경색증진단비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  <a:endParaRPr lang="en-US" altLang="ko-KR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algn="ctr" latinLnBrk="1"/>
                      <a:r>
                        <a:rPr lang="en-US" altLang="ko-KR" sz="5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[2</a:t>
                      </a:r>
                      <a:r>
                        <a:rPr lang="ko-KR" altLang="en-US" sz="5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종 기본계약</a:t>
                      </a:r>
                      <a:r>
                        <a:rPr lang="en-US" altLang="ko-KR" sz="5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]</a:t>
                      </a:r>
                      <a:endParaRPr lang="ko-KR" altLang="en-US" sz="5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689036"/>
                  </a:ext>
                </a:extLst>
              </a:tr>
              <a:tr h="233575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b="1" dirty="0" err="1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허혈성심장질환진단비</a:t>
                      </a:r>
                      <a:endParaRPr lang="ko-KR" altLang="en-US" sz="700" b="1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4</a:t>
                      </a:r>
                      <a:r>
                        <a:rPr lang="ko-KR" altLang="en-US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백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백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</a:t>
                      </a:r>
                      <a:r>
                        <a:rPr lang="ko-KR" altLang="en-US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백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백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234222"/>
                  </a:ext>
                </a:extLst>
              </a:tr>
              <a:tr h="233575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b="1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</a:t>
                      </a:r>
                      <a:r>
                        <a:rPr lang="ko-KR" altLang="en-US" sz="700" b="1" dirty="0" err="1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대질환</a:t>
                      </a:r>
                      <a:r>
                        <a:rPr lang="en-US" altLang="ko-KR" sz="700" b="1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700" b="1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뇌혈관 및 허혈성</a:t>
                      </a:r>
                      <a:r>
                        <a:rPr lang="en-US" altLang="ko-KR" sz="700" b="1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r>
                        <a:rPr lang="ko-KR" altLang="en-US" sz="700" b="1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수술비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백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백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751949"/>
                  </a:ext>
                </a:extLst>
              </a:tr>
              <a:tr h="233575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b="1" dirty="0" err="1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중증치매진단비</a:t>
                      </a:r>
                      <a:endParaRPr lang="ko-KR" altLang="en-US" sz="700" b="1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solidFill>
                          <a:srgbClr val="FF000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solidFill>
                          <a:srgbClr val="FF000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solidFill>
                          <a:srgbClr val="FF000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105739"/>
                  </a:ext>
                </a:extLst>
              </a:tr>
              <a:tr h="233575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b="1" dirty="0" err="1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중등도이상치매진단비</a:t>
                      </a:r>
                      <a:endParaRPr lang="ko-KR" altLang="en-US" sz="700" b="1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백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solidFill>
                          <a:srgbClr val="FF000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solidFill>
                          <a:srgbClr val="FF000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solidFill>
                          <a:srgbClr val="FF000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solidFill>
                          <a:srgbClr val="FF000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solidFill>
                          <a:srgbClr val="FF000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959784"/>
                  </a:ext>
                </a:extLst>
              </a:tr>
              <a:tr h="233575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b="1" dirty="0" err="1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경증이상치매진단비</a:t>
                      </a:r>
                      <a:endParaRPr lang="ko-KR" altLang="en-US" sz="700" b="1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</a:t>
                      </a:r>
                      <a:r>
                        <a:rPr lang="ko-KR" altLang="en-US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백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</a:t>
                      </a:r>
                      <a:r>
                        <a:rPr lang="ko-KR" altLang="en-US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백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solidFill>
                          <a:srgbClr val="FF000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solidFill>
                          <a:srgbClr val="FF000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solidFill>
                          <a:srgbClr val="FF000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088774"/>
                  </a:ext>
                </a:extLst>
              </a:tr>
              <a:tr h="233575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b="1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골절진단의료비용</a:t>
                      </a:r>
                      <a:r>
                        <a:rPr lang="en-US" altLang="ko-KR" sz="700" b="1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Ⅲ</a:t>
                      </a:r>
                      <a:endParaRPr lang="ko-KR" altLang="en-US" sz="700" b="1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solidFill>
                          <a:srgbClr val="FF000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solidFill>
                          <a:srgbClr val="FF000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solidFill>
                          <a:srgbClr val="FF000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565637"/>
                  </a:ext>
                </a:extLst>
              </a:tr>
              <a:tr h="371628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b="1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통합상해진단비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3/2</a:t>
                      </a:r>
                      <a:r>
                        <a:rPr lang="ko-KR" altLang="en-US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십</a:t>
                      </a:r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/5</a:t>
                      </a:r>
                      <a:r>
                        <a:rPr lang="ko-KR" altLang="en-US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백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459674"/>
                  </a:ext>
                </a:extLst>
              </a:tr>
              <a:tr h="233575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b="1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골절진단비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십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244755"/>
                  </a:ext>
                </a:extLst>
              </a:tr>
              <a:tr h="233575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b="1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83</a:t>
                      </a:r>
                      <a:r>
                        <a:rPr lang="ko-KR" altLang="en-US" sz="700" b="1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대질병수술비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</a:t>
                      </a:r>
                      <a:r>
                        <a:rPr lang="ko-KR" altLang="en-US" sz="8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십</a:t>
                      </a:r>
                      <a:r>
                        <a:rPr lang="en-US" altLang="ko-KR" sz="8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~3</a:t>
                      </a:r>
                      <a:r>
                        <a:rPr lang="ko-KR" altLang="en-US" sz="8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백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</a:t>
                      </a:r>
                      <a:r>
                        <a:rPr lang="ko-KR" altLang="en-US" sz="8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십</a:t>
                      </a:r>
                      <a:r>
                        <a:rPr lang="en-US" altLang="ko-KR" sz="8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~3</a:t>
                      </a:r>
                      <a:r>
                        <a:rPr lang="ko-KR" altLang="en-US" sz="8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백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41481"/>
                  </a:ext>
                </a:extLst>
              </a:tr>
              <a:tr h="233575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b="1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질병수술비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900" b="0" dirty="0">
                          <a:solidFill>
                            <a:srgbClr val="FF0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십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043228"/>
                  </a:ext>
                </a:extLst>
              </a:tr>
              <a:tr h="233575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b="1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상해수술비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6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십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6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십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십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십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607412"/>
                  </a:ext>
                </a:extLst>
              </a:tr>
              <a:tr h="233575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b="1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인공관절수술비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6</a:t>
                      </a:r>
                      <a:r>
                        <a:rPr lang="ko-KR" altLang="en-US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십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719301"/>
                  </a:ext>
                </a:extLst>
              </a:tr>
              <a:tr h="233575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b="1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질병입원일당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229454"/>
                  </a:ext>
                </a:extLst>
              </a:tr>
              <a:tr h="233575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b="1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상해입원일당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4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endParaRPr lang="ko-KR" altLang="en-US" sz="900" b="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561658"/>
                  </a:ext>
                </a:extLst>
              </a:tr>
            </a:tbl>
          </a:graphicData>
        </a:graphic>
      </p:graphicFrame>
      <p:grpSp>
        <p:nvGrpSpPr>
          <p:cNvPr id="61" name="그룹 60">
            <a:extLst>
              <a:ext uri="{FF2B5EF4-FFF2-40B4-BE49-F238E27FC236}">
                <a16:creationId xmlns:a16="http://schemas.microsoft.com/office/drawing/2014/main" id="{DBD129D2-5F44-5BCE-EC75-0F05071132CF}"/>
              </a:ext>
            </a:extLst>
          </p:cNvPr>
          <p:cNvGrpSpPr/>
          <p:nvPr/>
        </p:nvGrpSpPr>
        <p:grpSpPr>
          <a:xfrm>
            <a:off x="3164320" y="8345476"/>
            <a:ext cx="661120" cy="230832"/>
            <a:chOff x="10406250" y="7768917"/>
            <a:chExt cx="661120" cy="230832"/>
          </a:xfrm>
        </p:grpSpPr>
        <p:sp>
          <p:nvSpPr>
            <p:cNvPr id="62" name="사각형: 둥근 모서리 61">
              <a:extLst>
                <a:ext uri="{FF2B5EF4-FFF2-40B4-BE49-F238E27FC236}">
                  <a16:creationId xmlns:a16="http://schemas.microsoft.com/office/drawing/2014/main" id="{361A8BB4-A02B-EAEC-EC9B-16931D063A03}"/>
                </a:ext>
              </a:extLst>
            </p:cNvPr>
            <p:cNvSpPr/>
            <p:nvPr/>
          </p:nvSpPr>
          <p:spPr>
            <a:xfrm>
              <a:off x="10470111" y="7805477"/>
              <a:ext cx="538161" cy="156875"/>
            </a:xfrm>
            <a:prstGeom prst="roundRect">
              <a:avLst>
                <a:gd name="adj" fmla="val 50000"/>
              </a:avLst>
            </a:prstGeom>
            <a:solidFill>
              <a:srgbClr val="77BA4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28D699E-6583-CA76-B503-D6B878993861}"/>
                </a:ext>
              </a:extLst>
            </p:cNvPr>
            <p:cNvSpPr txBox="1"/>
            <p:nvPr/>
          </p:nvSpPr>
          <p:spPr>
            <a:xfrm>
              <a:off x="10406250" y="7768917"/>
              <a:ext cx="66112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bg1"/>
                  </a:solidFill>
                  <a:latin typeface="+mn-ea"/>
                </a:rPr>
                <a:t>2</a:t>
              </a:r>
              <a:r>
                <a:rPr lang="ko-KR" altLang="en-US" sz="900" b="1" dirty="0">
                  <a:solidFill>
                    <a:schemeClr val="bg1"/>
                  </a:solidFill>
                  <a:latin typeface="+mn-ea"/>
                </a:rPr>
                <a:t>만원</a:t>
              </a:r>
            </a:p>
          </p:txBody>
        </p:sp>
      </p:grpSp>
      <p:grpSp>
        <p:nvGrpSpPr>
          <p:cNvPr id="64" name="그룹 63">
            <a:extLst>
              <a:ext uri="{FF2B5EF4-FFF2-40B4-BE49-F238E27FC236}">
                <a16:creationId xmlns:a16="http://schemas.microsoft.com/office/drawing/2014/main" id="{6C776737-6E55-D07D-DC82-499656FFF197}"/>
              </a:ext>
            </a:extLst>
          </p:cNvPr>
          <p:cNvGrpSpPr/>
          <p:nvPr/>
        </p:nvGrpSpPr>
        <p:grpSpPr>
          <a:xfrm>
            <a:off x="3164320" y="7500202"/>
            <a:ext cx="661120" cy="230832"/>
            <a:chOff x="10406250" y="7768917"/>
            <a:chExt cx="661120" cy="230832"/>
          </a:xfrm>
        </p:grpSpPr>
        <p:sp>
          <p:nvSpPr>
            <p:cNvPr id="65" name="사각형: 둥근 모서리 64">
              <a:extLst>
                <a:ext uri="{FF2B5EF4-FFF2-40B4-BE49-F238E27FC236}">
                  <a16:creationId xmlns:a16="http://schemas.microsoft.com/office/drawing/2014/main" id="{F46F5F52-1852-7CF2-50B3-FA386E022DEB}"/>
                </a:ext>
              </a:extLst>
            </p:cNvPr>
            <p:cNvSpPr/>
            <p:nvPr/>
          </p:nvSpPr>
          <p:spPr>
            <a:xfrm>
              <a:off x="10470111" y="7805477"/>
              <a:ext cx="538161" cy="156875"/>
            </a:xfrm>
            <a:prstGeom prst="roundRect">
              <a:avLst>
                <a:gd name="adj" fmla="val 50000"/>
              </a:avLst>
            </a:prstGeom>
            <a:solidFill>
              <a:srgbClr val="77BA4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EB61B47-DA1C-0FB7-685D-21F14EAFE968}"/>
                </a:ext>
              </a:extLst>
            </p:cNvPr>
            <p:cNvSpPr txBox="1"/>
            <p:nvPr/>
          </p:nvSpPr>
          <p:spPr>
            <a:xfrm>
              <a:off x="10406250" y="7768917"/>
              <a:ext cx="66112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bg1"/>
                  </a:solidFill>
                  <a:latin typeface="+mn-ea"/>
                </a:rPr>
                <a:t>2.3</a:t>
              </a:r>
              <a:r>
                <a:rPr lang="ko-KR" altLang="en-US" sz="900" b="1" dirty="0">
                  <a:solidFill>
                    <a:schemeClr val="bg1"/>
                  </a:solidFill>
                  <a:latin typeface="+mn-ea"/>
                </a:rPr>
                <a:t>만원</a:t>
              </a:r>
            </a:p>
          </p:txBody>
        </p:sp>
      </p:grpSp>
      <p:grpSp>
        <p:nvGrpSpPr>
          <p:cNvPr id="67" name="그룹 66">
            <a:extLst>
              <a:ext uri="{FF2B5EF4-FFF2-40B4-BE49-F238E27FC236}">
                <a16:creationId xmlns:a16="http://schemas.microsoft.com/office/drawing/2014/main" id="{63C36F56-593C-418E-E08D-8C054F1D78E4}"/>
              </a:ext>
            </a:extLst>
          </p:cNvPr>
          <p:cNvGrpSpPr/>
          <p:nvPr/>
        </p:nvGrpSpPr>
        <p:grpSpPr>
          <a:xfrm>
            <a:off x="3164320" y="6652477"/>
            <a:ext cx="661120" cy="230832"/>
            <a:chOff x="10406250" y="7768917"/>
            <a:chExt cx="661120" cy="230832"/>
          </a:xfrm>
        </p:grpSpPr>
        <p:sp>
          <p:nvSpPr>
            <p:cNvPr id="68" name="사각형: 둥근 모서리 67">
              <a:extLst>
                <a:ext uri="{FF2B5EF4-FFF2-40B4-BE49-F238E27FC236}">
                  <a16:creationId xmlns:a16="http://schemas.microsoft.com/office/drawing/2014/main" id="{D9818A6A-CD0D-8A54-43AB-27C030FCAB18}"/>
                </a:ext>
              </a:extLst>
            </p:cNvPr>
            <p:cNvSpPr/>
            <p:nvPr/>
          </p:nvSpPr>
          <p:spPr>
            <a:xfrm>
              <a:off x="10470111" y="7805477"/>
              <a:ext cx="538161" cy="156875"/>
            </a:xfrm>
            <a:prstGeom prst="roundRect">
              <a:avLst>
                <a:gd name="adj" fmla="val 50000"/>
              </a:avLst>
            </a:prstGeom>
            <a:solidFill>
              <a:srgbClr val="77BA4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E62B353-4C89-4257-362F-2C9F63B77E97}"/>
                </a:ext>
              </a:extLst>
            </p:cNvPr>
            <p:cNvSpPr txBox="1"/>
            <p:nvPr/>
          </p:nvSpPr>
          <p:spPr>
            <a:xfrm>
              <a:off x="10406250" y="7768917"/>
              <a:ext cx="66112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bg1"/>
                  </a:solidFill>
                  <a:latin typeface="+mn-ea"/>
                </a:rPr>
                <a:t>2</a:t>
              </a:r>
              <a:r>
                <a:rPr lang="ko-KR" altLang="en-US" sz="900" b="1" dirty="0">
                  <a:solidFill>
                    <a:schemeClr val="bg1"/>
                  </a:solidFill>
                  <a:latin typeface="+mn-ea"/>
                </a:rPr>
                <a:t>만원</a:t>
              </a:r>
            </a:p>
          </p:txBody>
        </p:sp>
      </p:grpSp>
      <p:grpSp>
        <p:nvGrpSpPr>
          <p:cNvPr id="70" name="그룹 69">
            <a:extLst>
              <a:ext uri="{FF2B5EF4-FFF2-40B4-BE49-F238E27FC236}">
                <a16:creationId xmlns:a16="http://schemas.microsoft.com/office/drawing/2014/main" id="{6D504C57-4F55-BF34-6268-EAE4E4360C4C}"/>
              </a:ext>
            </a:extLst>
          </p:cNvPr>
          <p:cNvGrpSpPr/>
          <p:nvPr/>
        </p:nvGrpSpPr>
        <p:grpSpPr>
          <a:xfrm>
            <a:off x="3164320" y="5821785"/>
            <a:ext cx="661120" cy="230832"/>
            <a:chOff x="10406250" y="7768917"/>
            <a:chExt cx="661120" cy="230832"/>
          </a:xfrm>
        </p:grpSpPr>
        <p:sp>
          <p:nvSpPr>
            <p:cNvPr id="71" name="사각형: 둥근 모서리 70">
              <a:extLst>
                <a:ext uri="{FF2B5EF4-FFF2-40B4-BE49-F238E27FC236}">
                  <a16:creationId xmlns:a16="http://schemas.microsoft.com/office/drawing/2014/main" id="{3758CDD9-417D-BB8F-737D-AE47E871C63B}"/>
                </a:ext>
              </a:extLst>
            </p:cNvPr>
            <p:cNvSpPr/>
            <p:nvPr/>
          </p:nvSpPr>
          <p:spPr>
            <a:xfrm>
              <a:off x="10470111" y="7805477"/>
              <a:ext cx="538161" cy="156875"/>
            </a:xfrm>
            <a:prstGeom prst="roundRect">
              <a:avLst>
                <a:gd name="adj" fmla="val 50000"/>
              </a:avLst>
            </a:prstGeom>
            <a:solidFill>
              <a:srgbClr val="77BA4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88DB5B3D-14C1-0755-1A1B-15FB855AA325}"/>
                </a:ext>
              </a:extLst>
            </p:cNvPr>
            <p:cNvSpPr txBox="1"/>
            <p:nvPr/>
          </p:nvSpPr>
          <p:spPr>
            <a:xfrm>
              <a:off x="10406250" y="7768917"/>
              <a:ext cx="66112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bg1"/>
                  </a:solidFill>
                  <a:latin typeface="+mn-ea"/>
                </a:rPr>
                <a:t>2.3</a:t>
              </a:r>
              <a:r>
                <a:rPr lang="ko-KR" altLang="en-US" sz="900" b="1" dirty="0">
                  <a:solidFill>
                    <a:schemeClr val="bg1"/>
                  </a:solidFill>
                  <a:latin typeface="+mn-ea"/>
                </a:rPr>
                <a:t>만원</a:t>
              </a:r>
            </a:p>
          </p:txBody>
        </p:sp>
      </p:grpSp>
      <p:grpSp>
        <p:nvGrpSpPr>
          <p:cNvPr id="73" name="그룹 72">
            <a:extLst>
              <a:ext uri="{FF2B5EF4-FFF2-40B4-BE49-F238E27FC236}">
                <a16:creationId xmlns:a16="http://schemas.microsoft.com/office/drawing/2014/main" id="{C8D917CD-8A19-1C25-7D38-C0CC8FA5781E}"/>
              </a:ext>
            </a:extLst>
          </p:cNvPr>
          <p:cNvGrpSpPr/>
          <p:nvPr/>
        </p:nvGrpSpPr>
        <p:grpSpPr>
          <a:xfrm>
            <a:off x="3164320" y="4966921"/>
            <a:ext cx="661120" cy="230832"/>
            <a:chOff x="10406250" y="7768917"/>
            <a:chExt cx="661120" cy="230832"/>
          </a:xfrm>
        </p:grpSpPr>
        <p:sp>
          <p:nvSpPr>
            <p:cNvPr id="74" name="사각형: 둥근 모서리 73">
              <a:extLst>
                <a:ext uri="{FF2B5EF4-FFF2-40B4-BE49-F238E27FC236}">
                  <a16:creationId xmlns:a16="http://schemas.microsoft.com/office/drawing/2014/main" id="{23BCEFC4-184E-010D-0C1B-A0E17996F5BD}"/>
                </a:ext>
              </a:extLst>
            </p:cNvPr>
            <p:cNvSpPr/>
            <p:nvPr/>
          </p:nvSpPr>
          <p:spPr>
            <a:xfrm>
              <a:off x="10470111" y="7805477"/>
              <a:ext cx="538161" cy="156875"/>
            </a:xfrm>
            <a:prstGeom prst="roundRect">
              <a:avLst>
                <a:gd name="adj" fmla="val 50000"/>
              </a:avLst>
            </a:prstGeom>
            <a:solidFill>
              <a:srgbClr val="77BA4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3EDDE7B0-8981-0E2A-A73C-9DC12D898EED}"/>
                </a:ext>
              </a:extLst>
            </p:cNvPr>
            <p:cNvSpPr txBox="1"/>
            <p:nvPr/>
          </p:nvSpPr>
          <p:spPr>
            <a:xfrm>
              <a:off x="10406250" y="7768917"/>
              <a:ext cx="66112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bg1"/>
                  </a:solidFill>
                  <a:latin typeface="+mn-ea"/>
                </a:rPr>
                <a:t>2</a:t>
              </a:r>
              <a:r>
                <a:rPr lang="ko-KR" altLang="en-US" sz="900" b="1" dirty="0">
                  <a:solidFill>
                    <a:schemeClr val="bg1"/>
                  </a:solidFill>
                  <a:latin typeface="+mn-ea"/>
                </a:rPr>
                <a:t>만원</a:t>
              </a:r>
            </a:p>
          </p:txBody>
        </p:sp>
      </p:grpSp>
      <p:grpSp>
        <p:nvGrpSpPr>
          <p:cNvPr id="76" name="그룹 75">
            <a:extLst>
              <a:ext uri="{FF2B5EF4-FFF2-40B4-BE49-F238E27FC236}">
                <a16:creationId xmlns:a16="http://schemas.microsoft.com/office/drawing/2014/main" id="{2F9494C9-B1AC-FEAA-87A5-28272B710885}"/>
              </a:ext>
            </a:extLst>
          </p:cNvPr>
          <p:cNvGrpSpPr/>
          <p:nvPr/>
        </p:nvGrpSpPr>
        <p:grpSpPr>
          <a:xfrm>
            <a:off x="3164320" y="4135614"/>
            <a:ext cx="661120" cy="230832"/>
            <a:chOff x="10406250" y="7768917"/>
            <a:chExt cx="661120" cy="230832"/>
          </a:xfrm>
        </p:grpSpPr>
        <p:sp>
          <p:nvSpPr>
            <p:cNvPr id="77" name="사각형: 둥근 모서리 76">
              <a:extLst>
                <a:ext uri="{FF2B5EF4-FFF2-40B4-BE49-F238E27FC236}">
                  <a16:creationId xmlns:a16="http://schemas.microsoft.com/office/drawing/2014/main" id="{6DF35171-2ED0-3C1F-05F4-586B0A0FAB6F}"/>
                </a:ext>
              </a:extLst>
            </p:cNvPr>
            <p:cNvSpPr/>
            <p:nvPr/>
          </p:nvSpPr>
          <p:spPr>
            <a:xfrm>
              <a:off x="10470111" y="7805477"/>
              <a:ext cx="538161" cy="156875"/>
            </a:xfrm>
            <a:prstGeom prst="roundRect">
              <a:avLst>
                <a:gd name="adj" fmla="val 50000"/>
              </a:avLst>
            </a:prstGeom>
            <a:solidFill>
              <a:srgbClr val="77BA4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42C88A4-F525-2783-E078-A23ADD399746}"/>
                </a:ext>
              </a:extLst>
            </p:cNvPr>
            <p:cNvSpPr txBox="1"/>
            <p:nvPr/>
          </p:nvSpPr>
          <p:spPr>
            <a:xfrm>
              <a:off x="10406250" y="7768917"/>
              <a:ext cx="66112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bg1"/>
                  </a:solidFill>
                  <a:latin typeface="+mn-ea"/>
                </a:rPr>
                <a:t>1.5</a:t>
              </a:r>
              <a:r>
                <a:rPr lang="ko-KR" altLang="en-US" sz="900" b="1" dirty="0">
                  <a:solidFill>
                    <a:schemeClr val="bg1"/>
                  </a:solidFill>
                  <a:latin typeface="+mn-ea"/>
                </a:rPr>
                <a:t>만원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00791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8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E6A1F85E-406E-A740-9FD0-DEA4A01795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39211"/>
              </p:ext>
            </p:extLst>
          </p:nvPr>
        </p:nvGraphicFramePr>
        <p:xfrm>
          <a:off x="311253" y="7075478"/>
          <a:ext cx="6296916" cy="242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8458">
                  <a:extLst>
                    <a:ext uri="{9D8B030D-6E8A-4147-A177-3AD203B41FA5}">
                      <a16:colId xmlns:a16="http://schemas.microsoft.com/office/drawing/2014/main" val="4269038272"/>
                    </a:ext>
                  </a:extLst>
                </a:gridCol>
                <a:gridCol w="3148458">
                  <a:extLst>
                    <a:ext uri="{9D8B030D-6E8A-4147-A177-3AD203B41FA5}">
                      <a16:colId xmlns:a16="http://schemas.microsoft.com/office/drawing/2014/main" val="1547874940"/>
                    </a:ext>
                  </a:extLst>
                </a:gridCol>
              </a:tblGrid>
              <a:tr h="1213420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808429"/>
                  </a:ext>
                </a:extLst>
              </a:tr>
              <a:tr h="1213420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08810"/>
                  </a:ext>
                </a:extLst>
              </a:tr>
            </a:tbl>
          </a:graphicData>
        </a:graphic>
      </p:graphicFrame>
      <p:sp>
        <p:nvSpPr>
          <p:cNvPr id="73" name="직사각형 72">
            <a:extLst>
              <a:ext uri="{FF2B5EF4-FFF2-40B4-BE49-F238E27FC236}">
                <a16:creationId xmlns:a16="http://schemas.microsoft.com/office/drawing/2014/main" id="{74D60BEB-1E9C-E18A-61ED-7ECD01F72FA4}"/>
              </a:ext>
            </a:extLst>
          </p:cNvPr>
          <p:cNvSpPr/>
          <p:nvPr/>
        </p:nvSpPr>
        <p:spPr>
          <a:xfrm>
            <a:off x="387409" y="7631519"/>
            <a:ext cx="6167995" cy="17569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79" name="사각형: 둥근 모서리 78">
            <a:extLst>
              <a:ext uri="{FF2B5EF4-FFF2-40B4-BE49-F238E27FC236}">
                <a16:creationId xmlns:a16="http://schemas.microsoft.com/office/drawing/2014/main" id="{F2E57FF2-94BC-39FC-2140-8811ED311DC2}"/>
              </a:ext>
            </a:extLst>
          </p:cNvPr>
          <p:cNvSpPr/>
          <p:nvPr/>
        </p:nvSpPr>
        <p:spPr>
          <a:xfrm>
            <a:off x="1823794" y="7170088"/>
            <a:ext cx="3271203" cy="348247"/>
          </a:xfrm>
          <a:prstGeom prst="roundRect">
            <a:avLst>
              <a:gd name="adj" fmla="val 50000"/>
            </a:avLst>
          </a:prstGeom>
          <a:solidFill>
            <a:srgbClr val="00187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D853499-80C6-FD10-0AB1-3B2B7EE83D54}"/>
              </a:ext>
            </a:extLst>
          </p:cNvPr>
          <p:cNvSpPr txBox="1"/>
          <p:nvPr/>
        </p:nvSpPr>
        <p:spPr>
          <a:xfrm>
            <a:off x="1436491" y="7190536"/>
            <a:ext cx="4052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solidFill>
                  <a:schemeClr val="bg1"/>
                </a:solidFill>
                <a:latin typeface="+mn-ea"/>
              </a:rPr>
              <a:t>보험사기 근절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4802EBE6-E88D-EDCE-B108-37BF034DAD1A}"/>
              </a:ext>
            </a:extLst>
          </p:cNvPr>
          <p:cNvSpPr/>
          <p:nvPr/>
        </p:nvSpPr>
        <p:spPr>
          <a:xfrm>
            <a:off x="438042" y="7648805"/>
            <a:ext cx="6108568" cy="755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176213" algn="l"/>
              </a:tabLst>
            </a:pPr>
            <a:r>
              <a:rPr lang="en-US" altLang="ko-KR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‘</a:t>
            </a:r>
            <a:r>
              <a:rPr lang="ko-KR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보험사기행위</a:t>
            </a:r>
            <a:r>
              <a:rPr lang="en-US" altLang="ko-KR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’</a:t>
            </a:r>
            <a:r>
              <a:rPr lang="ko-KR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란</a:t>
            </a:r>
            <a:r>
              <a:rPr lang="en-US" altLang="ko-KR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?</a:t>
            </a:r>
          </a:p>
          <a:p>
            <a:pPr>
              <a:lnSpc>
                <a:spcPct val="150000"/>
              </a:lnSpc>
              <a:tabLst>
                <a:tab pos="176213" algn="l"/>
              </a:tabLst>
            </a:pPr>
            <a:r>
              <a:rPr lang="ko-KR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보험사고의 발생</a:t>
            </a:r>
            <a:r>
              <a:rPr lang="en-US" altLang="ko-KR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, </a:t>
            </a:r>
            <a:r>
              <a:rPr lang="ko-KR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원인 또는 내용에 관하여 보험자를 기망하여 보험금을 청구하는 행위를 말한다고 「보험사기방지 특별법」</a:t>
            </a:r>
            <a:r>
              <a:rPr lang="en-US" altLang="ko-KR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(2016.9.30. </a:t>
            </a:r>
            <a:r>
              <a:rPr lang="ko-KR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시행</a:t>
            </a:r>
            <a:r>
              <a:rPr lang="en-US" altLang="ko-KR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) </a:t>
            </a:r>
            <a:r>
              <a:rPr lang="ko-KR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제</a:t>
            </a:r>
            <a:r>
              <a:rPr lang="en-US" altLang="ko-KR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2</a:t>
            </a:r>
            <a:r>
              <a:rPr lang="ko-KR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조에서 정의하고 있습니다</a:t>
            </a:r>
            <a:r>
              <a:rPr lang="en-US" altLang="ko-KR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.</a:t>
            </a:r>
            <a:endParaRPr lang="ko-KR" altLang="en-US" sz="1000" dirty="0">
              <a:solidFill>
                <a:schemeClr val="tx1">
                  <a:lumMod val="95000"/>
                  <a:lumOff val="5000"/>
                </a:schemeClr>
              </a:solidFill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</p:txBody>
      </p:sp>
      <p:graphicFrame>
        <p:nvGraphicFramePr>
          <p:cNvPr id="17" name="표 16">
            <a:extLst>
              <a:ext uri="{FF2B5EF4-FFF2-40B4-BE49-F238E27FC236}">
                <a16:creationId xmlns:a16="http://schemas.microsoft.com/office/drawing/2014/main" id="{0EDCF290-EB96-4B46-07B8-E970011C93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97003"/>
              </p:ext>
            </p:extLst>
          </p:nvPr>
        </p:nvGraphicFramePr>
        <p:xfrm>
          <a:off x="450907" y="8436609"/>
          <a:ext cx="6042583" cy="88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50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190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보험종목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CEE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보험사기 유형 </a:t>
                      </a:r>
                      <a:r>
                        <a:rPr lang="en-US" altLang="ko-KR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예시</a:t>
                      </a:r>
                      <a:r>
                        <a:rPr lang="en-US" altLang="ko-KR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endParaRPr lang="ko-KR" altLang="en-US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CE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572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장기보험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ea"/>
                        <a:buNone/>
                      </a:pPr>
                      <a:r>
                        <a:rPr lang="ko-KR" altLang="en-US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① 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살인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자해 등 고의적 보험사고 유발행위</a:t>
                      </a:r>
                    </a:p>
                    <a:p>
                      <a:r>
                        <a:rPr lang="ko-KR" altLang="en-US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② 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병원의 허위진단서 발급 등 보험사고의 허위 또는 날조 행위</a:t>
                      </a:r>
                    </a:p>
                    <a:p>
                      <a:r>
                        <a:rPr lang="ko-KR" altLang="en-US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③ 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허위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·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과다입원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과다청구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사고발생 후 보험계약 체결</a:t>
                      </a:r>
                    </a:p>
                    <a:p>
                      <a:r>
                        <a:rPr lang="ko-KR" altLang="en-US" sz="9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④ </a:t>
                      </a:r>
                      <a:r>
                        <a:rPr lang="ko-KR" altLang="en-US" sz="9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기왕증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직업 등 중요한 사항을 고의적으로 은닉하고 보험 계약 체결 등</a:t>
                      </a:r>
                    </a:p>
                  </a:txBody>
                  <a:tcPr>
                    <a:lnL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32C0A0BF-987B-E587-E6D5-59E76B5347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474854"/>
              </p:ext>
            </p:extLst>
          </p:nvPr>
        </p:nvGraphicFramePr>
        <p:xfrm>
          <a:off x="426377" y="818700"/>
          <a:ext cx="6296916" cy="6067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5089">
                  <a:extLst>
                    <a:ext uri="{9D8B030D-6E8A-4147-A177-3AD203B41FA5}">
                      <a16:colId xmlns:a16="http://schemas.microsoft.com/office/drawing/2014/main" val="4269038272"/>
                    </a:ext>
                  </a:extLst>
                </a:gridCol>
                <a:gridCol w="3681827">
                  <a:extLst>
                    <a:ext uri="{9D8B030D-6E8A-4147-A177-3AD203B41FA5}">
                      <a16:colId xmlns:a16="http://schemas.microsoft.com/office/drawing/2014/main" val="1547874940"/>
                    </a:ext>
                  </a:extLst>
                </a:gridCol>
              </a:tblGrid>
              <a:tr h="1213420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600" b="1" dirty="0">
                          <a:solidFill>
                            <a:srgbClr val="FFC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▷ </a:t>
                      </a:r>
                      <a:r>
                        <a:rPr lang="en-US" altLang="ko-KR" sz="1600" b="1" dirty="0">
                          <a:solidFill>
                            <a:srgbClr val="FFC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AIG</a:t>
                      </a:r>
                      <a:r>
                        <a:rPr lang="ko-KR" altLang="en-US" sz="1600" b="1" dirty="0">
                          <a:solidFill>
                            <a:srgbClr val="FFC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고객센터</a:t>
                      </a:r>
                      <a:endParaRPr lang="en-US" altLang="ko-KR" sz="1600" b="1" dirty="0">
                        <a:solidFill>
                          <a:srgbClr val="FFC00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 T. 1544-2792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2669501"/>
                  </a:ext>
                </a:extLst>
              </a:tr>
              <a:tr h="1213420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600" b="1" dirty="0">
                          <a:solidFill>
                            <a:srgbClr val="FFC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▷ 가입설계동의서</a:t>
                      </a:r>
                      <a:endParaRPr lang="en-US" altLang="ko-KR" sz="1600" b="1" dirty="0">
                        <a:solidFill>
                          <a:srgbClr val="FFC00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 F. 1566-1881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7069146"/>
                  </a:ext>
                </a:extLst>
              </a:tr>
              <a:tr h="1213420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600" b="1" dirty="0">
                          <a:solidFill>
                            <a:srgbClr val="FFC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▷ 완전판매 모니터링</a:t>
                      </a:r>
                      <a:endParaRPr lang="en-US" altLang="ko-KR" sz="1600" b="1" dirty="0">
                        <a:solidFill>
                          <a:srgbClr val="FFC00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 T.</a:t>
                      </a:r>
                      <a:r>
                        <a:rPr lang="ko-KR" altLang="en-US" sz="1400" b="1" dirty="0">
                          <a:solidFill>
                            <a:schemeClr val="bg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1600-4600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8352419"/>
                  </a:ext>
                </a:extLst>
              </a:tr>
              <a:tr h="1213420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600" b="1" dirty="0">
                          <a:solidFill>
                            <a:srgbClr val="FFC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▷ 일반보험 업무지원센터</a:t>
                      </a:r>
                      <a:endParaRPr lang="en-US" altLang="ko-KR" sz="1600" b="1" dirty="0">
                        <a:solidFill>
                          <a:srgbClr val="FFC00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 T. 1544-7883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 F. 02-2260-2422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6505764"/>
                  </a:ext>
                </a:extLst>
              </a:tr>
              <a:tr h="1213420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600" b="1" dirty="0">
                          <a:solidFill>
                            <a:srgbClr val="FFC000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▷ 보상청구 및 납입</a:t>
                      </a:r>
                      <a:endParaRPr lang="en-US" altLang="ko-KR" sz="1600" b="1" dirty="0">
                        <a:solidFill>
                          <a:srgbClr val="FFC000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 T. 1644-9002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 F. 02-2011-4607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1769589"/>
                  </a:ext>
                </a:extLst>
              </a:tr>
            </a:tbl>
          </a:graphicData>
        </a:graphic>
      </p:graphicFrame>
      <p:sp>
        <p:nvSpPr>
          <p:cNvPr id="15" name="직사각형 14">
            <a:extLst>
              <a:ext uri="{FF2B5EF4-FFF2-40B4-BE49-F238E27FC236}">
                <a16:creationId xmlns:a16="http://schemas.microsoft.com/office/drawing/2014/main" id="{852CDA2F-7434-BD10-0832-C52023E02F71}"/>
              </a:ext>
            </a:extLst>
          </p:cNvPr>
          <p:cNvSpPr/>
          <p:nvPr/>
        </p:nvSpPr>
        <p:spPr>
          <a:xfrm>
            <a:off x="3647455" y="2024749"/>
            <a:ext cx="2645959" cy="1230084"/>
          </a:xfrm>
          <a:prstGeom prst="rect">
            <a:avLst/>
          </a:prstGeom>
          <a:solidFill>
            <a:schemeClr val="bg1"/>
          </a:solidFill>
          <a:ln>
            <a:solidFill>
              <a:srgbClr val="EC19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>
              <a:lnSpc>
                <a:spcPct val="150000"/>
              </a:lnSpc>
            </a:pPr>
            <a:r>
              <a:rPr lang="en-US" altLang="ko-KR" sz="1400" b="1" dirty="0">
                <a:solidFill>
                  <a:schemeClr val="tx1"/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GA</a:t>
            </a:r>
            <a:r>
              <a:rPr lang="ko-KR" altLang="en-US" sz="1400" b="1" dirty="0">
                <a:solidFill>
                  <a:schemeClr val="tx1"/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포털 </a:t>
            </a:r>
            <a:r>
              <a:rPr lang="en-US" altLang="ko-KR" sz="1400" b="1" dirty="0">
                <a:solidFill>
                  <a:schemeClr val="tx1"/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http://ga.aig.co.kr</a:t>
            </a:r>
            <a:endParaRPr lang="en-US" altLang="ko-KR" sz="1400" b="1" dirty="0">
              <a:solidFill>
                <a:schemeClr val="tx1"/>
              </a:solidFill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  <a:p>
            <a:pPr algn="ctr" latinLnBrk="1">
              <a:lnSpc>
                <a:spcPct val="150000"/>
              </a:lnSpc>
            </a:pPr>
            <a:r>
              <a:rPr lang="ko-KR" altLang="en-US" sz="1400" b="1" dirty="0">
                <a:solidFill>
                  <a:schemeClr val="tx1"/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 ▷ 팩스 </a:t>
            </a:r>
            <a:r>
              <a:rPr lang="ko-KR" altLang="en-US" sz="1400" b="1" dirty="0" err="1">
                <a:solidFill>
                  <a:schemeClr val="tx1"/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전송시</a:t>
            </a:r>
            <a:r>
              <a:rPr lang="ko-KR" altLang="en-US" sz="1400" b="1" dirty="0">
                <a:solidFill>
                  <a:schemeClr val="tx1"/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 자동스캔</a:t>
            </a: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702CF226-872F-7A9C-E876-7DEE507B910F}"/>
              </a:ext>
            </a:extLst>
          </p:cNvPr>
          <p:cNvSpPr/>
          <p:nvPr/>
        </p:nvSpPr>
        <p:spPr>
          <a:xfrm>
            <a:off x="3647455" y="5665746"/>
            <a:ext cx="2645959" cy="1230084"/>
          </a:xfrm>
          <a:prstGeom prst="rect">
            <a:avLst/>
          </a:prstGeom>
          <a:solidFill>
            <a:schemeClr val="bg1"/>
          </a:solidFill>
          <a:ln>
            <a:solidFill>
              <a:srgbClr val="EC19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>
              <a:lnSpc>
                <a:spcPct val="150000"/>
              </a:lnSpc>
            </a:pPr>
            <a:r>
              <a:rPr lang="ko-KR" altLang="en-US" sz="1200" b="1" dirty="0">
                <a:solidFill>
                  <a:schemeClr val="tx1"/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전남 순천시 순천우체국 사서함</a:t>
            </a:r>
            <a:r>
              <a:rPr lang="en-US" altLang="ko-KR" sz="1200" b="1" dirty="0">
                <a:solidFill>
                  <a:schemeClr val="tx1"/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28</a:t>
            </a:r>
          </a:p>
          <a:p>
            <a:pPr latinLnBrk="1">
              <a:lnSpc>
                <a:spcPct val="150000"/>
              </a:lnSpc>
            </a:pPr>
            <a:r>
              <a:rPr lang="ko-KR" altLang="en-US" sz="1200" b="1" dirty="0">
                <a:solidFill>
                  <a:schemeClr val="tx1"/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    우</a:t>
            </a:r>
            <a:r>
              <a:rPr lang="en-US" altLang="ko-KR" sz="1200" b="1" dirty="0">
                <a:solidFill>
                  <a:schemeClr val="tx1"/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)57987</a:t>
            </a:r>
            <a:endParaRPr lang="ko-KR" altLang="en-US" sz="1200" b="1" dirty="0">
              <a:solidFill>
                <a:schemeClr val="tx1"/>
              </a:solidFill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</p:txBody>
      </p:sp>
      <p:sp>
        <p:nvSpPr>
          <p:cNvPr id="46" name="타원 45">
            <a:extLst>
              <a:ext uri="{FF2B5EF4-FFF2-40B4-BE49-F238E27FC236}">
                <a16:creationId xmlns:a16="http://schemas.microsoft.com/office/drawing/2014/main" id="{37AD745A-9DE5-54FD-2D99-E36E7B350B6F}"/>
              </a:ext>
            </a:extLst>
          </p:cNvPr>
          <p:cNvSpPr/>
          <p:nvPr/>
        </p:nvSpPr>
        <p:spPr>
          <a:xfrm>
            <a:off x="1945844" y="7319223"/>
            <a:ext cx="58737" cy="5931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타원 46">
            <a:extLst>
              <a:ext uri="{FF2B5EF4-FFF2-40B4-BE49-F238E27FC236}">
                <a16:creationId xmlns:a16="http://schemas.microsoft.com/office/drawing/2014/main" id="{D5F2893C-203C-C024-4EC6-0D3178DB9ADA}"/>
              </a:ext>
            </a:extLst>
          </p:cNvPr>
          <p:cNvSpPr/>
          <p:nvPr/>
        </p:nvSpPr>
        <p:spPr>
          <a:xfrm>
            <a:off x="4899388" y="7308737"/>
            <a:ext cx="58737" cy="5931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1EF9BD6-0208-10B4-C0D1-C52213DCDF61}"/>
              </a:ext>
            </a:extLst>
          </p:cNvPr>
          <p:cNvSpPr txBox="1"/>
          <p:nvPr/>
        </p:nvSpPr>
        <p:spPr>
          <a:xfrm>
            <a:off x="244441" y="9529078"/>
            <a:ext cx="6363728" cy="369332"/>
          </a:xfrm>
          <a:prstGeom prst="rect">
            <a:avLst/>
          </a:prstGeom>
          <a:noFill/>
        </p:spPr>
        <p:txBody>
          <a:bodyPr wrap="square" lIns="10800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00" b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AIG</a:t>
            </a:r>
            <a:r>
              <a:rPr lang="en-US" altLang="ko-KR" sz="900" b="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900" b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| GA</a:t>
            </a:r>
            <a:r>
              <a:rPr lang="en-US" altLang="ko-KR" sz="900" b="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Magazine</a:t>
            </a:r>
            <a:r>
              <a:rPr lang="en-US" altLang="ko-KR" sz="900" b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</a:t>
            </a:r>
            <a:r>
              <a:rPr lang="ko-KR" altLang="en-US" sz="900" b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판매자 교육용</a:t>
            </a:r>
            <a:r>
              <a:rPr lang="en-US" altLang="ko-KR" sz="900" b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_Agency_2501-001 | </a:t>
            </a:r>
            <a:r>
              <a:rPr lang="ko-KR" altLang="en-US" sz="900" b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사용기한 </a:t>
            </a:r>
            <a:r>
              <a:rPr lang="en-US" altLang="ko-KR" sz="900" b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r>
              <a:rPr lang="ko-KR" altLang="en-US" sz="900" b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900" b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25.01.01~25.01.31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900" b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본  자료는 모집인 교육용 목적으로 제작된 것으로</a:t>
            </a:r>
            <a:r>
              <a:rPr lang="en-US" altLang="ko-KR" sz="900" b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900" b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고객에게 제시</a:t>
            </a:r>
            <a:r>
              <a:rPr lang="en-US" altLang="ko-KR" sz="900" b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‧</a:t>
            </a:r>
            <a:r>
              <a:rPr lang="ko-KR" altLang="en-US" sz="900" b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교부의 목적 및 온라인 게시용으로 사용할 수 없습니다</a:t>
            </a:r>
            <a:r>
              <a:rPr lang="en-US" altLang="ko-KR" sz="900" b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ko-KR" altLang="en-US" sz="900" b="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4" name="직선 화살표 연결선 53">
            <a:extLst>
              <a:ext uri="{FF2B5EF4-FFF2-40B4-BE49-F238E27FC236}">
                <a16:creationId xmlns:a16="http://schemas.microsoft.com/office/drawing/2014/main" id="{4FB6568D-5EEC-5ECB-0EAD-A9F8EECF0BEA}"/>
              </a:ext>
            </a:extLst>
          </p:cNvPr>
          <p:cNvCxnSpPr>
            <a:cxnSpLocks/>
          </p:cNvCxnSpPr>
          <p:nvPr/>
        </p:nvCxnSpPr>
        <p:spPr>
          <a:xfrm flipV="1">
            <a:off x="4183356" y="7343054"/>
            <a:ext cx="715039" cy="179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화살표 연결선 54">
            <a:extLst>
              <a:ext uri="{FF2B5EF4-FFF2-40B4-BE49-F238E27FC236}">
                <a16:creationId xmlns:a16="http://schemas.microsoft.com/office/drawing/2014/main" id="{139967BF-4AE1-32EE-9648-4DCF7648B272}"/>
              </a:ext>
            </a:extLst>
          </p:cNvPr>
          <p:cNvCxnSpPr>
            <a:cxnSpLocks/>
          </p:cNvCxnSpPr>
          <p:nvPr/>
        </p:nvCxnSpPr>
        <p:spPr>
          <a:xfrm flipH="1">
            <a:off x="2011455" y="7350218"/>
            <a:ext cx="715039" cy="179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사각형: 둥근 모서리 60">
            <a:extLst>
              <a:ext uri="{FF2B5EF4-FFF2-40B4-BE49-F238E27FC236}">
                <a16:creationId xmlns:a16="http://schemas.microsoft.com/office/drawing/2014/main" id="{571E2B0C-8A1E-8612-F0FA-970A28334715}"/>
              </a:ext>
            </a:extLst>
          </p:cNvPr>
          <p:cNvSpPr/>
          <p:nvPr/>
        </p:nvSpPr>
        <p:spPr>
          <a:xfrm>
            <a:off x="932679" y="304211"/>
            <a:ext cx="4983599" cy="398312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rgbClr val="001871"/>
                </a:solidFill>
                <a:latin typeface="+mn-ea"/>
              </a:rPr>
              <a:t>AIG </a:t>
            </a:r>
            <a:r>
              <a:rPr lang="ko-KR" altLang="en-US" b="1" dirty="0">
                <a:solidFill>
                  <a:srgbClr val="001871"/>
                </a:solidFill>
                <a:latin typeface="+mn-ea"/>
              </a:rPr>
              <a:t>안내데스크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5A6BDE8-CD7F-ED97-B732-49B39DE2625D}"/>
              </a:ext>
            </a:extLst>
          </p:cNvPr>
          <p:cNvSpPr txBox="1"/>
          <p:nvPr/>
        </p:nvSpPr>
        <p:spPr>
          <a:xfrm>
            <a:off x="923445" y="352023"/>
            <a:ext cx="3171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rgbClr val="00187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•</a:t>
            </a:r>
            <a:endParaRPr lang="ko-KR" altLang="en-US" sz="1200" dirty="0">
              <a:solidFill>
                <a:srgbClr val="001871"/>
              </a:solidFill>
              <a:latin typeface="+mn-ea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E8C0C3D-AF48-0865-E54E-FEE5FC17C99C}"/>
              </a:ext>
            </a:extLst>
          </p:cNvPr>
          <p:cNvSpPr txBox="1"/>
          <p:nvPr/>
        </p:nvSpPr>
        <p:spPr>
          <a:xfrm>
            <a:off x="5562759" y="345905"/>
            <a:ext cx="3171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rgbClr val="00187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•</a:t>
            </a:r>
            <a:endParaRPr lang="ko-KR" altLang="en-US" sz="1200" dirty="0">
              <a:solidFill>
                <a:srgbClr val="001871"/>
              </a:solidFill>
              <a:latin typeface="+mn-ea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E32DD5E5-1265-D819-DA98-0524DB2EAC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78013" y="474535"/>
            <a:ext cx="5487166" cy="7754432"/>
          </a:xfrm>
          <a:prstGeom prst="rect">
            <a:avLst/>
          </a:prstGeom>
        </p:spPr>
      </p:pic>
      <p:pic>
        <p:nvPicPr>
          <p:cNvPr id="3" name="그림 2" descr="텍스트, 스크린샷, 폰트, 로고이(가) 표시된 사진&#10;&#10;자동 생성된 설명">
            <a:extLst>
              <a:ext uri="{FF2B5EF4-FFF2-40B4-BE49-F238E27FC236}">
                <a16:creationId xmlns:a16="http://schemas.microsoft.com/office/drawing/2014/main" id="{F957EDF2-C55C-46A1-BCE3-3864E13C3E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376" y="0"/>
            <a:ext cx="5658640" cy="8040222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5CE60D66-4CB9-CD14-5720-6606BFCC3F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9920" y="0"/>
            <a:ext cx="5401429" cy="781159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21BA5E8F-74C6-3418-042D-F7C64F70A7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24531" y="1581401"/>
            <a:ext cx="5458587" cy="729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010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텍스트, 스크린샷, 그래픽 디자인, 아쿠아이(가) 표시된 사진&#10;&#10;자동 생성된 설명">
            <a:extLst>
              <a:ext uri="{FF2B5EF4-FFF2-40B4-BE49-F238E27FC236}">
                <a16:creationId xmlns:a16="http://schemas.microsoft.com/office/drawing/2014/main" id="{0C7346A4-9CEB-6709-60BF-65C57E3CFE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14"/>
          <a:stretch/>
        </p:blipFill>
        <p:spPr>
          <a:xfrm>
            <a:off x="-7938" y="-34706"/>
            <a:ext cx="6878464" cy="4130717"/>
          </a:xfrm>
          <a:prstGeom prst="rect">
            <a:avLst/>
          </a:prstGeom>
        </p:spPr>
      </p:pic>
      <p:pic>
        <p:nvPicPr>
          <p:cNvPr id="9" name="그림 8" descr="텍스트, 스크린샷, 일렉트릭 블루, 그래픽이(가) 표시된 사진&#10;&#10;자동 생성된 설명">
            <a:extLst>
              <a:ext uri="{FF2B5EF4-FFF2-40B4-BE49-F238E27FC236}">
                <a16:creationId xmlns:a16="http://schemas.microsoft.com/office/drawing/2014/main" id="{ACE635D3-E63D-5E9D-14E7-49414EC16C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901"/>
          <a:stretch/>
        </p:blipFill>
        <p:spPr>
          <a:xfrm>
            <a:off x="6908218" y="-22180"/>
            <a:ext cx="6865937" cy="4632380"/>
          </a:xfrm>
          <a:prstGeom prst="rect">
            <a:avLst/>
          </a:prstGeom>
        </p:spPr>
      </p:pic>
      <p:sp>
        <p:nvSpPr>
          <p:cNvPr id="21" name="직사각형 20">
            <a:extLst>
              <a:ext uri="{FF2B5EF4-FFF2-40B4-BE49-F238E27FC236}">
                <a16:creationId xmlns:a16="http://schemas.microsoft.com/office/drawing/2014/main" id="{CAA2BC94-1C08-660E-D486-3668798CB6F1}"/>
              </a:ext>
            </a:extLst>
          </p:cNvPr>
          <p:cNvSpPr/>
          <p:nvPr/>
        </p:nvSpPr>
        <p:spPr>
          <a:xfrm>
            <a:off x="-7937" y="3339205"/>
            <a:ext cx="6865938" cy="6566795"/>
          </a:xfrm>
          <a:prstGeom prst="rect">
            <a:avLst/>
          </a:prstGeom>
          <a:solidFill>
            <a:srgbClr val="FFFC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1FFB19F1-27E0-F657-64FF-A01D69FDD349}"/>
              </a:ext>
            </a:extLst>
          </p:cNvPr>
          <p:cNvCxnSpPr>
            <a:cxnSpLocks/>
          </p:cNvCxnSpPr>
          <p:nvPr/>
        </p:nvCxnSpPr>
        <p:spPr>
          <a:xfrm>
            <a:off x="370061" y="-562502"/>
            <a:ext cx="1714780" cy="143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0224F00-5C19-04C6-1C2B-21549F36130D}"/>
              </a:ext>
            </a:extLst>
          </p:cNvPr>
          <p:cNvSpPr txBox="1"/>
          <p:nvPr/>
        </p:nvSpPr>
        <p:spPr>
          <a:xfrm>
            <a:off x="-4809994" y="2568757"/>
            <a:ext cx="3310572" cy="686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ko-KR" altLang="en-US" sz="1200" b="1" dirty="0">
                <a:solidFill>
                  <a:schemeClr val="bg1"/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상품선택 </a:t>
            </a:r>
            <a:r>
              <a:rPr lang="ko-KR" altLang="en-US" sz="1600" b="1" dirty="0">
                <a:solidFill>
                  <a:schemeClr val="bg1"/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용이</a:t>
            </a:r>
            <a:endParaRPr lang="en-US" altLang="ko-KR" sz="1200" b="1" dirty="0">
              <a:solidFill>
                <a:schemeClr val="bg1"/>
              </a:solidFill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  <a:p>
            <a:pPr marL="342900" indent="-342900" algn="ctr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ko-KR" altLang="en-US" sz="1200" b="1" dirty="0">
                <a:solidFill>
                  <a:schemeClr val="bg1"/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설계이동 </a:t>
            </a:r>
            <a:r>
              <a:rPr lang="ko-KR" altLang="en-US" sz="1600" b="1" dirty="0">
                <a:solidFill>
                  <a:schemeClr val="bg1"/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간편</a:t>
            </a:r>
            <a:endParaRPr lang="ko-KR" altLang="en-US" sz="1200" b="1" dirty="0">
              <a:solidFill>
                <a:schemeClr val="bg1"/>
              </a:solidFill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5E1DE61-F110-05A3-6BF9-192E21655708}"/>
              </a:ext>
            </a:extLst>
          </p:cNvPr>
          <p:cNvSpPr txBox="1"/>
          <p:nvPr/>
        </p:nvSpPr>
        <p:spPr>
          <a:xfrm>
            <a:off x="558567" y="6170232"/>
            <a:ext cx="20610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b="1" dirty="0">
                <a:latin typeface="+mn-ea"/>
              </a:rPr>
              <a:t>[</a:t>
            </a:r>
            <a:r>
              <a:rPr lang="ko-KR" altLang="en-US" sz="800" b="1" dirty="0">
                <a:latin typeface="+mn-ea"/>
              </a:rPr>
              <a:t>상품선택</a:t>
            </a:r>
            <a:r>
              <a:rPr lang="en-US" altLang="ko-KR" sz="800" b="1" dirty="0">
                <a:latin typeface="+mn-ea"/>
              </a:rPr>
              <a:t>]</a:t>
            </a:r>
            <a:endParaRPr lang="ko-KR" altLang="en-US" sz="800" b="1" dirty="0">
              <a:latin typeface="+mn-ea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2949535-46B9-8A3D-A036-15F38D7FA9A1}"/>
              </a:ext>
            </a:extLst>
          </p:cNvPr>
          <p:cNvSpPr txBox="1"/>
          <p:nvPr/>
        </p:nvSpPr>
        <p:spPr>
          <a:xfrm>
            <a:off x="3965945" y="6170232"/>
            <a:ext cx="20610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b="1" dirty="0">
                <a:latin typeface="+mn-ea"/>
              </a:rPr>
              <a:t>[</a:t>
            </a:r>
            <a:r>
              <a:rPr lang="ko-KR" altLang="en-US" sz="800" b="1" dirty="0">
                <a:latin typeface="+mn-ea"/>
              </a:rPr>
              <a:t>고객 선택 후 상품설계 </a:t>
            </a:r>
            <a:r>
              <a:rPr lang="en-US" altLang="ko-KR" sz="800" b="1" dirty="0">
                <a:latin typeface="+mn-ea"/>
              </a:rPr>
              <a:t>AI</a:t>
            </a:r>
            <a:r>
              <a:rPr lang="ko-KR" altLang="en-US" sz="800" b="1" dirty="0">
                <a:latin typeface="+mn-ea"/>
              </a:rPr>
              <a:t>비서 클릭 </a:t>
            </a:r>
            <a:r>
              <a:rPr lang="en-US" altLang="ko-KR" sz="800" b="1" dirty="0">
                <a:latin typeface="+mn-ea"/>
              </a:rPr>
              <a:t>]</a:t>
            </a:r>
            <a:endParaRPr lang="ko-KR" altLang="en-US" sz="800" b="1" dirty="0">
              <a:latin typeface="+mn-ea"/>
            </a:endParaRPr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6125DE64-E782-4737-8D5B-4A28644DB3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375" y="6459534"/>
            <a:ext cx="3107905" cy="2349636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FC0C9A9C-978E-0991-4E30-EA99A8F460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154" y="4084866"/>
            <a:ext cx="3154348" cy="2108205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A2C64D3C-0D34-A61B-3BDD-9B3BC30998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7719" y="4090228"/>
            <a:ext cx="3369523" cy="210820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C259E8E-69C5-C00C-DFFF-A5C12A24278E}"/>
              </a:ext>
            </a:extLst>
          </p:cNvPr>
          <p:cNvSpPr txBox="1"/>
          <p:nvPr/>
        </p:nvSpPr>
        <p:spPr>
          <a:xfrm>
            <a:off x="325195" y="8808794"/>
            <a:ext cx="26767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b="1" dirty="0">
                <a:latin typeface="+mn-ea"/>
              </a:rPr>
              <a:t>[</a:t>
            </a:r>
            <a:r>
              <a:rPr lang="ko-KR" altLang="en-US" sz="800" b="1" dirty="0">
                <a:latin typeface="+mn-ea"/>
              </a:rPr>
              <a:t>보험금 지급이력 결과를 토대로 추천상품 설계이동 </a:t>
            </a:r>
            <a:r>
              <a:rPr lang="en-US" altLang="ko-KR" sz="800" b="1" dirty="0">
                <a:latin typeface="+mn-ea"/>
              </a:rPr>
              <a:t>]</a:t>
            </a:r>
            <a:endParaRPr lang="ko-KR" altLang="en-US" sz="800" b="1" dirty="0">
              <a:latin typeface="+mn-ea"/>
            </a:endParaRPr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398B9DF2-C997-27FE-7D0C-06D484974D6A}"/>
              </a:ext>
            </a:extLst>
          </p:cNvPr>
          <p:cNvGrpSpPr/>
          <p:nvPr/>
        </p:nvGrpSpPr>
        <p:grpSpPr>
          <a:xfrm>
            <a:off x="2813769" y="7550371"/>
            <a:ext cx="223123" cy="307777"/>
            <a:chOff x="6722790" y="3907480"/>
            <a:chExt cx="440233" cy="674660"/>
          </a:xfrm>
        </p:grpSpPr>
        <p:sp>
          <p:nvSpPr>
            <p:cNvPr id="31" name="아래쪽 화살표 13">
              <a:extLst>
                <a:ext uri="{FF2B5EF4-FFF2-40B4-BE49-F238E27FC236}">
                  <a16:creationId xmlns:a16="http://schemas.microsoft.com/office/drawing/2014/main" id="{2AFF3D47-BE81-798E-B53D-6FBEECF76B85}"/>
                </a:ext>
              </a:extLst>
            </p:cNvPr>
            <p:cNvSpPr/>
            <p:nvPr/>
          </p:nvSpPr>
          <p:spPr>
            <a:xfrm>
              <a:off x="6754587" y="3957782"/>
              <a:ext cx="408436" cy="577223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A4F339C-93A2-D05E-1429-91D5ED06BB01}"/>
                </a:ext>
              </a:extLst>
            </p:cNvPr>
            <p:cNvSpPr txBox="1"/>
            <p:nvPr/>
          </p:nvSpPr>
          <p:spPr>
            <a:xfrm>
              <a:off x="6722790" y="3907480"/>
              <a:ext cx="298450" cy="674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700" b="1" dirty="0"/>
                <a:t>클릭</a:t>
              </a:r>
            </a:p>
          </p:txBody>
        </p:sp>
      </p:grp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2A22A930-9974-7D42-D89A-7378033E5934}"/>
              </a:ext>
            </a:extLst>
          </p:cNvPr>
          <p:cNvSpPr/>
          <p:nvPr/>
        </p:nvSpPr>
        <p:spPr>
          <a:xfrm>
            <a:off x="2354041" y="6654662"/>
            <a:ext cx="632843" cy="85073"/>
          </a:xfrm>
          <a:prstGeom prst="rect">
            <a:avLst/>
          </a:prstGeom>
          <a:solidFill>
            <a:srgbClr val="F2FA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400" b="1" dirty="0">
                <a:solidFill>
                  <a:srgbClr val="B4B7B7"/>
                </a:solidFill>
                <a:latin typeface="+mn-ea"/>
              </a:rPr>
              <a:t>68******       </a:t>
            </a:r>
            <a:r>
              <a:rPr lang="ko-KR" altLang="en-US" sz="400" b="1" dirty="0">
                <a:solidFill>
                  <a:srgbClr val="B4B7B7"/>
                </a:solidFill>
                <a:latin typeface="+mn-ea"/>
              </a:rPr>
              <a:t>김</a:t>
            </a:r>
            <a:r>
              <a:rPr lang="en-US" altLang="ko-KR" sz="400" b="1" dirty="0">
                <a:solidFill>
                  <a:srgbClr val="B4B7B7"/>
                </a:solidFill>
                <a:latin typeface="+mn-ea"/>
              </a:rPr>
              <a:t>**</a:t>
            </a:r>
            <a:endParaRPr lang="ko-KR" altLang="en-US" sz="400" b="1" dirty="0">
              <a:solidFill>
                <a:srgbClr val="B4B7B7"/>
              </a:solidFill>
              <a:latin typeface="+mn-ea"/>
            </a:endParaRPr>
          </a:p>
        </p:txBody>
      </p:sp>
      <p:pic>
        <p:nvPicPr>
          <p:cNvPr id="39" name="그림 38">
            <a:extLst>
              <a:ext uri="{FF2B5EF4-FFF2-40B4-BE49-F238E27FC236}">
                <a16:creationId xmlns:a16="http://schemas.microsoft.com/office/drawing/2014/main" id="{17487ECF-1633-480C-995C-D713D85868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2192" y="6478783"/>
            <a:ext cx="3361972" cy="2330011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87CCDE25-0B8B-0D6A-DA80-6249530A4071}"/>
              </a:ext>
            </a:extLst>
          </p:cNvPr>
          <p:cNvSpPr txBox="1"/>
          <p:nvPr/>
        </p:nvSpPr>
        <p:spPr>
          <a:xfrm>
            <a:off x="244441" y="9543367"/>
            <a:ext cx="6363728" cy="369332"/>
          </a:xfrm>
          <a:prstGeom prst="rect">
            <a:avLst/>
          </a:prstGeom>
          <a:noFill/>
        </p:spPr>
        <p:txBody>
          <a:bodyPr wrap="square" lIns="10800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AIG</a:t>
            </a:r>
            <a:r>
              <a:rPr lang="en-US" altLang="ko-KR" sz="900" b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9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| GA</a:t>
            </a:r>
            <a:r>
              <a:rPr lang="en-US" altLang="ko-KR" sz="900" b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Magazine</a:t>
            </a:r>
            <a:r>
              <a:rPr lang="en-US" altLang="ko-KR" sz="9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</a:t>
            </a:r>
            <a:r>
              <a:rPr lang="ko-KR" altLang="en-US" sz="9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판매자 교육용</a:t>
            </a:r>
            <a:r>
              <a:rPr lang="en-US" altLang="ko-KR" sz="9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_Agency_2501-001 | </a:t>
            </a:r>
            <a:r>
              <a:rPr lang="ko-KR" altLang="en-US" sz="9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사용기한 </a:t>
            </a:r>
            <a:r>
              <a:rPr lang="en-US" altLang="ko-KR" sz="9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r>
              <a:rPr lang="ko-KR" altLang="en-US" sz="9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9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25.01.01~25.01.31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9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본  자료는 모집인 교육용 목적으로 제작된 것으로</a:t>
            </a:r>
            <a:r>
              <a:rPr lang="en-US" altLang="ko-KR" sz="9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9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고객에게 제시</a:t>
            </a:r>
            <a:r>
              <a:rPr lang="en-US" altLang="ko-KR" sz="9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‧</a:t>
            </a:r>
            <a:r>
              <a:rPr lang="ko-KR" altLang="en-US" sz="9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교부의 목적 및 온라인 게시용으로 사용할 수 없습니다</a:t>
            </a:r>
            <a:r>
              <a:rPr lang="en-US" altLang="ko-KR" sz="9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ko-KR" altLang="en-US" sz="900" b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A40DE64-142D-2A16-D2A5-0EC1F1C8566C}"/>
              </a:ext>
            </a:extLst>
          </p:cNvPr>
          <p:cNvSpPr txBox="1"/>
          <p:nvPr/>
        </p:nvSpPr>
        <p:spPr>
          <a:xfrm>
            <a:off x="3776739" y="8808794"/>
            <a:ext cx="26767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b="1" dirty="0">
                <a:latin typeface="+mn-ea"/>
              </a:rPr>
              <a:t>[</a:t>
            </a:r>
            <a:r>
              <a:rPr lang="ko-KR" altLang="en-US" sz="800" b="1" dirty="0">
                <a:latin typeface="+mn-ea"/>
              </a:rPr>
              <a:t>사용인 및 고객정보 동일</a:t>
            </a:r>
            <a:r>
              <a:rPr lang="en-US" altLang="ko-KR" sz="800" b="1" dirty="0">
                <a:latin typeface="+mn-ea"/>
              </a:rPr>
              <a:t>, </a:t>
            </a:r>
            <a:r>
              <a:rPr lang="ko-KR" altLang="en-US" sz="800" b="1" dirty="0">
                <a:latin typeface="+mn-ea"/>
              </a:rPr>
              <a:t>선택된 상품으로 이동 </a:t>
            </a:r>
            <a:r>
              <a:rPr lang="en-US" altLang="ko-KR" sz="800" b="1" dirty="0">
                <a:latin typeface="+mn-ea"/>
              </a:rPr>
              <a:t>]</a:t>
            </a:r>
            <a:endParaRPr lang="ko-KR" altLang="en-US" sz="800" b="1" dirty="0">
              <a:latin typeface="+mn-ea"/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8B14B86E-C53A-8B37-FEA3-8FE8AA25CDC8}"/>
              </a:ext>
            </a:extLst>
          </p:cNvPr>
          <p:cNvSpPr/>
          <p:nvPr/>
        </p:nvSpPr>
        <p:spPr>
          <a:xfrm>
            <a:off x="6376084" y="6652994"/>
            <a:ext cx="144714" cy="5048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F851160E-ACF3-E4A4-A070-28764E3C417A}"/>
              </a:ext>
            </a:extLst>
          </p:cNvPr>
          <p:cNvSpPr/>
          <p:nvPr/>
        </p:nvSpPr>
        <p:spPr>
          <a:xfrm flipH="1">
            <a:off x="6235104" y="6648232"/>
            <a:ext cx="89473" cy="552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7A539866-C8E3-D6B4-B3F4-9651C889CE29}"/>
              </a:ext>
            </a:extLst>
          </p:cNvPr>
          <p:cNvSpPr/>
          <p:nvPr/>
        </p:nvSpPr>
        <p:spPr>
          <a:xfrm>
            <a:off x="5785541" y="6652994"/>
            <a:ext cx="144714" cy="5048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6734FB1D-EE3B-8A19-FFBC-F45A14DE5544}"/>
              </a:ext>
            </a:extLst>
          </p:cNvPr>
          <p:cNvSpPr/>
          <p:nvPr/>
        </p:nvSpPr>
        <p:spPr>
          <a:xfrm flipH="1">
            <a:off x="5635469" y="6648232"/>
            <a:ext cx="89473" cy="552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21FE7B5-A1A2-B111-DF82-2E9B384ABB4D}"/>
              </a:ext>
            </a:extLst>
          </p:cNvPr>
          <p:cNvSpPr txBox="1"/>
          <p:nvPr/>
        </p:nvSpPr>
        <p:spPr>
          <a:xfrm>
            <a:off x="-16711" y="9022242"/>
            <a:ext cx="6908049" cy="2308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ko-KR" altLang="en-US" sz="900" b="1" dirty="0">
                <a:latin typeface="+mn-ea"/>
              </a:rPr>
              <a:t>▶피보험자의 보험금 지급이력으로 판단 </a:t>
            </a:r>
            <a:r>
              <a:rPr lang="en-US" altLang="ko-KR" sz="900" b="1" dirty="0">
                <a:latin typeface="+mn-ea"/>
              </a:rPr>
              <a:t>/ </a:t>
            </a:r>
            <a:r>
              <a:rPr lang="ko-KR" altLang="en-US" sz="900" b="1" dirty="0">
                <a:latin typeface="+mn-ea"/>
              </a:rPr>
              <a:t>추천상품은 인수심사와는 무관 </a:t>
            </a:r>
            <a:r>
              <a:rPr lang="en-US" altLang="ko-KR" sz="900" b="1" dirty="0">
                <a:latin typeface="+mn-ea"/>
              </a:rPr>
              <a:t>/ </a:t>
            </a:r>
            <a:r>
              <a:rPr lang="ko-KR" altLang="en-US" sz="900" b="1" dirty="0">
                <a:latin typeface="+mn-ea"/>
              </a:rPr>
              <a:t>최종 가입여부는 상세고지 및 인수심사 이후 확인 가능</a:t>
            </a:r>
            <a:endParaRPr lang="en-US" altLang="ko-KR" sz="900" b="1" dirty="0">
              <a:latin typeface="+mn-ea"/>
            </a:endParaRPr>
          </a:p>
        </p:txBody>
      </p:sp>
      <p:pic>
        <p:nvPicPr>
          <p:cNvPr id="49" name="Picture 7">
            <a:extLst>
              <a:ext uri="{FF2B5EF4-FFF2-40B4-BE49-F238E27FC236}">
                <a16:creationId xmlns:a16="http://schemas.microsoft.com/office/drawing/2014/main" id="{8E66975D-63D9-6326-E51E-E8B05F99B13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622" y="5728"/>
            <a:ext cx="714104" cy="38623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2" name="TextBox 4">
            <a:extLst>
              <a:ext uri="{FF2B5EF4-FFF2-40B4-BE49-F238E27FC236}">
                <a16:creationId xmlns:a16="http://schemas.microsoft.com/office/drawing/2014/main" id="{CB67D2DA-21BE-69B3-6998-9E0084AC1446}"/>
              </a:ext>
            </a:extLst>
          </p:cNvPr>
          <p:cNvSpPr txBox="1"/>
          <p:nvPr/>
        </p:nvSpPr>
        <p:spPr>
          <a:xfrm>
            <a:off x="-119070" y="9407540"/>
            <a:ext cx="71283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750" dirty="0">
                <a:latin typeface="+mn-ea"/>
              </a:rPr>
              <a:t>※ </a:t>
            </a:r>
            <a:r>
              <a:rPr lang="ko-KR" altLang="en-US" sz="750" dirty="0">
                <a:latin typeface="+mn-ea"/>
              </a:rPr>
              <a:t>피보험자의 직종</a:t>
            </a:r>
            <a:r>
              <a:rPr lang="en-US" altLang="ko-KR" sz="750" dirty="0">
                <a:latin typeface="+mn-ea"/>
              </a:rPr>
              <a:t>, </a:t>
            </a:r>
            <a:r>
              <a:rPr lang="ko-KR" altLang="en-US" sz="750" dirty="0">
                <a:latin typeface="+mn-ea"/>
              </a:rPr>
              <a:t>직무</a:t>
            </a:r>
            <a:r>
              <a:rPr lang="en-US" altLang="ko-KR" sz="750" dirty="0">
                <a:latin typeface="+mn-ea"/>
              </a:rPr>
              <a:t>, </a:t>
            </a:r>
            <a:r>
              <a:rPr lang="ko-KR" altLang="en-US" sz="750" dirty="0" err="1">
                <a:latin typeface="+mn-ea"/>
              </a:rPr>
              <a:t>과거상병</a:t>
            </a:r>
            <a:r>
              <a:rPr lang="ko-KR" altLang="en-US" sz="750" dirty="0">
                <a:latin typeface="+mn-ea"/>
              </a:rPr>
              <a:t> 등 기타사항으로 인하여 보험가입금액이 제한되거나 인수가 불가능할 수 있고 </a:t>
            </a:r>
            <a:r>
              <a:rPr lang="ko-KR" altLang="en-US" sz="750" dirty="0" err="1">
                <a:latin typeface="+mn-ea"/>
              </a:rPr>
              <a:t>갱신시</a:t>
            </a:r>
            <a:r>
              <a:rPr lang="ko-KR" altLang="en-US" sz="750" dirty="0">
                <a:latin typeface="+mn-ea"/>
              </a:rPr>
              <a:t> 보험료가 인상 될 수 있습니다</a:t>
            </a:r>
            <a:r>
              <a:rPr lang="en-US" altLang="ko-KR" sz="750" dirty="0">
                <a:latin typeface="+mn-ea"/>
              </a:rPr>
              <a:t>. </a:t>
            </a:r>
            <a:endParaRPr lang="ko-KR" altLang="en-US" sz="750" dirty="0">
              <a:latin typeface="+mn-ea"/>
            </a:endParaRP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40794BFE-F506-78BF-25EA-71BE984A89B4}"/>
              </a:ext>
            </a:extLst>
          </p:cNvPr>
          <p:cNvSpPr/>
          <p:nvPr/>
        </p:nvSpPr>
        <p:spPr>
          <a:xfrm>
            <a:off x="-7358270" y="3339205"/>
            <a:ext cx="4921697" cy="5349298"/>
          </a:xfrm>
          <a:prstGeom prst="ellipse">
            <a:avLst/>
          </a:prstGeom>
          <a:solidFill>
            <a:srgbClr val="553A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E1A3BDA7-3946-96CB-1252-BE420EBBC9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6502" y="4472541"/>
            <a:ext cx="6504996" cy="408467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88ADFD50-A7E5-C609-F295-916EA88D5C97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b="38819"/>
          <a:stretch/>
        </p:blipFill>
        <p:spPr>
          <a:xfrm>
            <a:off x="994659" y="862176"/>
            <a:ext cx="4925995" cy="2893110"/>
          </a:xfrm>
          <a:prstGeom prst="rect">
            <a:avLst/>
          </a:prstGeom>
        </p:spPr>
      </p:pic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A42AEC6B-D22E-B865-38C7-AA6A9043CEB8}"/>
              </a:ext>
            </a:extLst>
          </p:cNvPr>
          <p:cNvSpPr/>
          <p:nvPr/>
        </p:nvSpPr>
        <p:spPr>
          <a:xfrm>
            <a:off x="1345554" y="803558"/>
            <a:ext cx="4244900" cy="154161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8AA020-552B-F248-4E7F-5AF6CF8EB230}"/>
              </a:ext>
            </a:extLst>
          </p:cNvPr>
          <p:cNvSpPr txBox="1"/>
          <p:nvPr/>
        </p:nvSpPr>
        <p:spPr>
          <a:xfrm>
            <a:off x="1770637" y="909618"/>
            <a:ext cx="3310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>
                <a:solidFill>
                  <a:srgbClr val="001871"/>
                </a:solidFill>
                <a:latin typeface="ONE 모바일고딕 Title" panose="00000500000000000000" pitchFamily="2" charset="-127"/>
                <a:ea typeface="ONE 모바일고딕 Title" panose="00000500000000000000" pitchFamily="2" charset="-127"/>
              </a:rPr>
              <a:t>상품설계 </a:t>
            </a:r>
            <a:r>
              <a:rPr lang="en-US" altLang="ko-KR" sz="3200" b="1" dirty="0">
                <a:solidFill>
                  <a:srgbClr val="001871"/>
                </a:solidFill>
                <a:latin typeface="ONE 모바일고딕 Title" panose="00000500000000000000" pitchFamily="2" charset="-127"/>
                <a:ea typeface="ONE 모바일고딕 Title" panose="00000500000000000000" pitchFamily="2" charset="-127"/>
              </a:rPr>
              <a:t>AI</a:t>
            </a:r>
            <a:r>
              <a:rPr lang="ko-KR" altLang="en-US" sz="3200" b="1" dirty="0">
                <a:solidFill>
                  <a:srgbClr val="001871"/>
                </a:solidFill>
                <a:latin typeface="ONE 모바일고딕 Title" panose="00000500000000000000" pitchFamily="2" charset="-127"/>
                <a:ea typeface="ONE 모바일고딕 Title" panose="00000500000000000000" pitchFamily="2" charset="-127"/>
              </a:rPr>
              <a:t>비서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264086-7C4D-35FE-3FAE-C3CE3B051A2C}"/>
              </a:ext>
            </a:extLst>
          </p:cNvPr>
          <p:cNvSpPr txBox="1"/>
          <p:nvPr/>
        </p:nvSpPr>
        <p:spPr>
          <a:xfrm>
            <a:off x="1799667" y="1343600"/>
            <a:ext cx="3310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rgbClr val="001871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OPEN~!</a:t>
            </a:r>
            <a:endParaRPr lang="ko-KR" altLang="en-US" sz="6000" b="1" dirty="0">
              <a:solidFill>
                <a:srgbClr val="001871"/>
              </a:solidFill>
              <a:latin typeface="여기어때 잘난체" panose="020B0600000101010101" pitchFamily="50" charset="-127"/>
              <a:ea typeface="여기어때 잘난체" panose="020B0600000101010101" pitchFamily="50" charset="-127"/>
            </a:endParaRPr>
          </a:p>
        </p:txBody>
      </p:sp>
      <p:sp>
        <p:nvSpPr>
          <p:cNvPr id="18" name="모서리가 둥근 직사각형 2">
            <a:extLst>
              <a:ext uri="{FF2B5EF4-FFF2-40B4-BE49-F238E27FC236}">
                <a16:creationId xmlns:a16="http://schemas.microsoft.com/office/drawing/2014/main" id="{68A9507C-C3C6-57F5-E4C3-B5141957E850}"/>
              </a:ext>
            </a:extLst>
          </p:cNvPr>
          <p:cNvSpPr/>
          <p:nvPr/>
        </p:nvSpPr>
        <p:spPr>
          <a:xfrm>
            <a:off x="196116" y="3105372"/>
            <a:ext cx="6508048" cy="6561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BDB4E0B2-9A8B-0B23-776F-7FADE61FDE48}"/>
              </a:ext>
            </a:extLst>
          </p:cNvPr>
          <p:cNvSpPr txBox="1">
            <a:spLocks/>
          </p:cNvSpPr>
          <p:nvPr/>
        </p:nvSpPr>
        <p:spPr>
          <a:xfrm>
            <a:off x="943916" y="3117115"/>
            <a:ext cx="6003837" cy="6999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5000"/>
              </a:lnSpc>
              <a:buNone/>
            </a:pPr>
            <a:r>
              <a:rPr lang="ko-KR" altLang="en-US" sz="1100" b="1" dirty="0">
                <a:solidFill>
                  <a:schemeClr val="bg1">
                    <a:lumMod val="50000"/>
                  </a:schemeClr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고객으로부터의 </a:t>
            </a:r>
            <a:r>
              <a:rPr lang="ko-KR" altLang="en-US" sz="11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사전 동의</a:t>
            </a:r>
            <a:r>
              <a:rPr lang="ko-KR" altLang="en-US" sz="1100" b="1" dirty="0">
                <a:solidFill>
                  <a:schemeClr val="bg1">
                    <a:lumMod val="50000"/>
                  </a:schemeClr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를 얻은 후 </a:t>
            </a:r>
            <a:r>
              <a:rPr lang="en-US" altLang="ko-KR" sz="1100" b="1" dirty="0">
                <a:solidFill>
                  <a:schemeClr val="bg1">
                    <a:lumMod val="50000"/>
                  </a:schemeClr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U/W</a:t>
            </a:r>
            <a:r>
              <a:rPr lang="ko-KR" altLang="en-US" sz="1100" b="1" dirty="0">
                <a:solidFill>
                  <a:schemeClr val="bg1">
                    <a:lumMod val="50000"/>
                  </a:schemeClr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심사를 의뢰하기 전에 </a:t>
            </a:r>
            <a:r>
              <a:rPr lang="en-US" altLang="ko-KR" sz="11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ICIS </a:t>
            </a:r>
            <a:r>
              <a:rPr lang="ko-KR" altLang="en-US" sz="11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보험금 지급 데이터</a:t>
            </a:r>
            <a:r>
              <a:rPr lang="ko-KR" altLang="en-US" sz="1100" b="1" dirty="0">
                <a:solidFill>
                  <a:schemeClr val="bg1">
                    <a:lumMod val="50000"/>
                  </a:schemeClr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를</a:t>
            </a:r>
            <a:endParaRPr lang="en-US" altLang="ko-KR" sz="1100" b="1" dirty="0">
              <a:solidFill>
                <a:schemeClr val="bg1">
                  <a:lumMod val="50000"/>
                </a:schemeClr>
              </a:solidFill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  <a:p>
            <a:pPr marL="0" indent="0">
              <a:lnSpc>
                <a:spcPct val="125000"/>
              </a:lnSpc>
              <a:buNone/>
            </a:pPr>
            <a:r>
              <a:rPr lang="ko-KR" altLang="en-US" sz="1100" b="1" dirty="0">
                <a:solidFill>
                  <a:schemeClr val="bg1">
                    <a:lumMod val="50000"/>
                  </a:schemeClr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사용하여 </a:t>
            </a:r>
            <a:r>
              <a:rPr lang="en-US" altLang="ko-KR" sz="11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U/W</a:t>
            </a:r>
            <a:r>
              <a:rPr lang="ko-KR" altLang="en-US" sz="1100" b="1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가 승인할 가능성이 높은 상품을 추천</a:t>
            </a:r>
            <a:endParaRPr lang="en-US" sz="1100" b="1" dirty="0"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FDE36841-1AE8-2A3B-598B-88A76B9634A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91" y="3105372"/>
            <a:ext cx="668867" cy="66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299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>
            <a:extLst>
              <a:ext uri="{FF2B5EF4-FFF2-40B4-BE49-F238E27FC236}">
                <a16:creationId xmlns:a16="http://schemas.microsoft.com/office/drawing/2014/main" id="{334FA900-BD82-3F70-FC0A-AA1F77295AB5}"/>
              </a:ext>
            </a:extLst>
          </p:cNvPr>
          <p:cNvSpPr/>
          <p:nvPr/>
        </p:nvSpPr>
        <p:spPr>
          <a:xfrm>
            <a:off x="26498" y="8354334"/>
            <a:ext cx="6770582" cy="96521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1CF6E30E-1369-A611-6339-CAF9E7B28BF7}"/>
              </a:ext>
            </a:extLst>
          </p:cNvPr>
          <p:cNvSpPr/>
          <p:nvPr/>
        </p:nvSpPr>
        <p:spPr>
          <a:xfrm>
            <a:off x="542125" y="343051"/>
            <a:ext cx="5801535" cy="572470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40341F-3FBB-ACEC-A25B-D499DFB6B362}"/>
              </a:ext>
            </a:extLst>
          </p:cNvPr>
          <p:cNvSpPr txBox="1"/>
          <p:nvPr/>
        </p:nvSpPr>
        <p:spPr>
          <a:xfrm>
            <a:off x="177801" y="380155"/>
            <a:ext cx="6505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bg1"/>
                </a:solidFill>
                <a:latin typeface="SB 어그로 Bold" panose="02020603020101020101" pitchFamily="18" charset="-127"/>
                <a:ea typeface="SB 어그로 Bold" panose="02020603020101020101" pitchFamily="18" charset="-127"/>
              </a:rPr>
              <a:t>AIG</a:t>
            </a:r>
            <a:r>
              <a:rPr lang="ko-KR" altLang="en-US" sz="3200" dirty="0" err="1">
                <a:solidFill>
                  <a:schemeClr val="bg1"/>
                </a:solidFill>
                <a:latin typeface="SB 어그로 Bold" panose="02020603020101020101" pitchFamily="18" charset="-127"/>
                <a:ea typeface="SB 어그로 Bold" panose="02020603020101020101" pitchFamily="18" charset="-127"/>
              </a:rPr>
              <a:t>올인원</a:t>
            </a:r>
            <a:r>
              <a:rPr lang="en-US" altLang="ko-KR" sz="3200" dirty="0">
                <a:solidFill>
                  <a:schemeClr val="bg1"/>
                </a:solidFill>
                <a:latin typeface="SB 어그로 Bold" panose="02020603020101020101" pitchFamily="18" charset="-127"/>
                <a:ea typeface="SB 어그로 Bold" panose="02020603020101020101" pitchFamily="18" charset="-127"/>
              </a:rPr>
              <a:t>3N5</a:t>
            </a:r>
            <a:r>
              <a:rPr lang="ko-KR" altLang="en-US" sz="3200" dirty="0">
                <a:solidFill>
                  <a:schemeClr val="bg1"/>
                </a:solidFill>
                <a:latin typeface="SB 어그로 Bold" panose="02020603020101020101" pitchFamily="18" charset="-127"/>
                <a:ea typeface="SB 어그로 Bold" panose="02020603020101020101" pitchFamily="18" charset="-127"/>
              </a:rPr>
              <a:t>간편건강보험</a:t>
            </a: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A70D4455-469F-871A-9137-2878AF8F76D0}"/>
              </a:ext>
            </a:extLst>
          </p:cNvPr>
          <p:cNvSpPr/>
          <p:nvPr/>
        </p:nvSpPr>
        <p:spPr>
          <a:xfrm>
            <a:off x="68540" y="59531"/>
            <a:ext cx="724416" cy="22172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/>
              <a:t>신상품</a:t>
            </a:r>
          </a:p>
        </p:txBody>
      </p:sp>
      <p:pic>
        <p:nvPicPr>
          <p:cNvPr id="6" name="Object 53">
            <a:extLst>
              <a:ext uri="{FF2B5EF4-FFF2-40B4-BE49-F238E27FC236}">
                <a16:creationId xmlns:a16="http://schemas.microsoft.com/office/drawing/2014/main" id="{057C47E2-718A-95FD-D019-9394E8A5BEA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 flipH="1">
            <a:off x="1444168" y="178039"/>
            <a:ext cx="4019940" cy="6577729"/>
          </a:xfrm>
          <a:prstGeom prst="rect">
            <a:avLst/>
          </a:prstGeom>
        </p:spPr>
      </p:pic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A75E5B34-06AD-3DD6-B250-F942D67541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137533"/>
              </p:ext>
            </p:extLst>
          </p:nvPr>
        </p:nvGraphicFramePr>
        <p:xfrm>
          <a:off x="419100" y="2119633"/>
          <a:ext cx="6115050" cy="3089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1203">
                  <a:extLst>
                    <a:ext uri="{9D8B030D-6E8A-4147-A177-3AD203B41FA5}">
                      <a16:colId xmlns:a16="http://schemas.microsoft.com/office/drawing/2014/main" val="2384426633"/>
                    </a:ext>
                  </a:extLst>
                </a:gridCol>
                <a:gridCol w="3853847">
                  <a:extLst>
                    <a:ext uri="{9D8B030D-6E8A-4147-A177-3AD203B41FA5}">
                      <a16:colId xmlns:a16="http://schemas.microsoft.com/office/drawing/2014/main" val="1160790799"/>
                    </a:ext>
                  </a:extLst>
                </a:gridCol>
              </a:tblGrid>
              <a:tr h="243019">
                <a:tc>
                  <a:txBody>
                    <a:bodyPr/>
                    <a:lstStyle/>
                    <a:p>
                      <a:pPr marL="0" indent="0" algn="ctr" latinLnBrk="1">
                        <a:buFont typeface="Wingdings" panose="05000000000000000000" pitchFamily="2" charset="2"/>
                        <a:buNone/>
                      </a:pP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가입연령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〮 20~75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세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06922"/>
                  </a:ext>
                </a:extLst>
              </a:tr>
              <a:tr h="243019">
                <a:tc>
                  <a:txBody>
                    <a:bodyPr/>
                    <a:lstStyle/>
                    <a:p>
                      <a:pPr marL="0" indent="0" algn="ctr" latinLnBrk="1">
                        <a:buFont typeface="Wingdings" panose="05000000000000000000" pitchFamily="2" charset="2"/>
                        <a:buNone/>
                      </a:pP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보험기간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〮 10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년만기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갱신형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최대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100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세 갱신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631393"/>
                  </a:ext>
                </a:extLst>
              </a:tr>
              <a:tr h="243019">
                <a:tc>
                  <a:txBody>
                    <a:bodyPr/>
                    <a:lstStyle/>
                    <a:p>
                      <a:pPr marL="0" indent="0" algn="ctr" latinLnBrk="1">
                        <a:buFont typeface="Wingdings" panose="05000000000000000000" pitchFamily="2" charset="2"/>
                        <a:buNone/>
                      </a:pPr>
                      <a:r>
                        <a:rPr lang="ko-KR" altLang="en-US" sz="1400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만기환급금여부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〮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순수보장형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059705"/>
                  </a:ext>
                </a:extLst>
              </a:tr>
              <a:tr h="243019">
                <a:tc>
                  <a:txBody>
                    <a:bodyPr/>
                    <a:lstStyle/>
                    <a:p>
                      <a:pPr marL="0" indent="0" algn="ctr" latinLnBrk="1">
                        <a:buFont typeface="Wingdings" panose="05000000000000000000" pitchFamily="2" charset="2"/>
                        <a:buNone/>
                      </a:pP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적용이율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〮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연복리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1.5%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967114"/>
                  </a:ext>
                </a:extLst>
              </a:tr>
              <a:tr h="364529">
                <a:tc>
                  <a:txBody>
                    <a:bodyPr/>
                    <a:lstStyle/>
                    <a:p>
                      <a:pPr marL="0" indent="0" algn="ctr" latinLnBrk="1">
                        <a:buFont typeface="Wingdings" panose="05000000000000000000" pitchFamily="2" charset="2"/>
                        <a:buNone/>
                      </a:pPr>
                      <a:r>
                        <a:rPr lang="ko-KR" altLang="en-US" sz="1600" b="1" dirty="0">
                          <a:solidFill>
                            <a:srgbClr val="00187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예외질환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>
                          <a:solidFill>
                            <a:srgbClr val="00187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〮 </a:t>
                      </a:r>
                      <a:r>
                        <a:rPr lang="ko-KR" altLang="en-US" sz="1600" b="1" dirty="0">
                          <a:solidFill>
                            <a:srgbClr val="00187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경증 예외질환 </a:t>
                      </a:r>
                      <a:r>
                        <a:rPr lang="en-US" altLang="ko-KR" sz="1600" b="1" dirty="0">
                          <a:solidFill>
                            <a:srgbClr val="00187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103</a:t>
                      </a:r>
                      <a:r>
                        <a:rPr lang="ko-KR" altLang="en-US" sz="1600" b="1" dirty="0">
                          <a:solidFill>
                            <a:srgbClr val="00187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 탑재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330972"/>
                  </a:ext>
                </a:extLst>
              </a:tr>
              <a:tr h="788091">
                <a:tc>
                  <a:txBody>
                    <a:bodyPr/>
                    <a:lstStyle/>
                    <a:p>
                      <a:pPr marL="0" indent="0" algn="ctr" latinLnBrk="1">
                        <a:buFont typeface="Wingdings" panose="05000000000000000000" pitchFamily="2" charset="2"/>
                        <a:buNone/>
                      </a:pP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유       형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25000"/>
                        </a:lnSpc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〮 1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종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: 315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간편고지형</a:t>
                      </a:r>
                      <a:endParaRPr lang="en-US" altLang="ko-KR" sz="120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latinLnBrk="1">
                        <a:lnSpc>
                          <a:spcPct val="125000"/>
                        </a:lnSpc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〮 2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종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: 325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간편고지형</a:t>
                      </a:r>
                      <a:endParaRPr lang="en-US" altLang="ko-KR" sz="120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latinLnBrk="1">
                        <a:lnSpc>
                          <a:spcPct val="125000"/>
                        </a:lnSpc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〮 3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종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: 355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간편고지형</a:t>
                      </a:r>
                      <a:endParaRPr lang="en-US" altLang="ko-KR" sz="120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latinLnBrk="1">
                        <a:lnSpc>
                          <a:spcPct val="125000"/>
                        </a:lnSpc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〮 4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종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: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일반심사형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281426"/>
                  </a:ext>
                </a:extLst>
              </a:tr>
              <a:tr h="327671">
                <a:tc>
                  <a:txBody>
                    <a:bodyPr/>
                    <a:lstStyle/>
                    <a:p>
                      <a:pPr marL="0" indent="0" algn="ctr" latinLnBrk="1">
                        <a:buFont typeface="Wingdings" panose="05000000000000000000" pitchFamily="2" charset="2"/>
                        <a:buNone/>
                      </a:pPr>
                      <a:r>
                        <a:rPr lang="ko-KR" altLang="en-US" sz="1600" b="1" dirty="0">
                          <a:solidFill>
                            <a:srgbClr val="00187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최소보험료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5000"/>
                        </a:lnSpc>
                      </a:pPr>
                      <a:r>
                        <a:rPr lang="en-US" altLang="ko-KR" sz="2400" b="1" dirty="0">
                          <a:solidFill>
                            <a:srgbClr val="001871"/>
                          </a:solidFill>
                          <a:latin typeface="ONE 모바일고딕 Title" panose="00000500000000000000" pitchFamily="2" charset="-127"/>
                          <a:ea typeface="ONE 모바일고딕 Title" panose="00000500000000000000" pitchFamily="2" charset="-127"/>
                        </a:rPr>
                        <a:t>15,000</a:t>
                      </a:r>
                      <a:r>
                        <a:rPr lang="ko-KR" altLang="en-US" sz="1800" b="1" dirty="0">
                          <a:solidFill>
                            <a:srgbClr val="001871"/>
                          </a:solidFill>
                          <a:latin typeface="ONE 모바일고딕 Title" panose="00000500000000000000" pitchFamily="2" charset="-127"/>
                          <a:ea typeface="ONE 모바일고딕 Title" panose="00000500000000000000" pitchFamily="2" charset="-127"/>
                        </a:rPr>
                        <a:t>원</a:t>
                      </a:r>
                      <a:endParaRPr lang="ko-KR" altLang="en-US" sz="2400" b="1" dirty="0">
                        <a:solidFill>
                          <a:srgbClr val="001871"/>
                        </a:solidFill>
                        <a:latin typeface="ONE 모바일고딕 Title" panose="00000500000000000000" pitchFamily="2" charset="-127"/>
                        <a:ea typeface="ONE 모바일고딕 Title" panose="000005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913861"/>
                  </a:ext>
                </a:extLst>
              </a:tr>
            </a:tbl>
          </a:graphicData>
        </a:graphic>
      </p:graphicFrame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A66F3F1C-572E-8B4A-60DE-2B1BA2A64EC2}"/>
              </a:ext>
            </a:extLst>
          </p:cNvPr>
          <p:cNvSpPr/>
          <p:nvPr/>
        </p:nvSpPr>
        <p:spPr>
          <a:xfrm>
            <a:off x="68540" y="5962798"/>
            <a:ext cx="6645679" cy="182356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EBC660-79AC-098C-AEEA-7DE1B354DE50}"/>
              </a:ext>
            </a:extLst>
          </p:cNvPr>
          <p:cNvSpPr txBox="1"/>
          <p:nvPr/>
        </p:nvSpPr>
        <p:spPr>
          <a:xfrm>
            <a:off x="517651" y="6070821"/>
            <a:ext cx="60736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3736" indent="-173736" algn="l" rtl="0" eaLnBrk="1" fontAlgn="ctr" latinLnBrk="1" hangingPunct="1">
              <a:lnSpc>
                <a:spcPct val="150000"/>
              </a:lnSpc>
            </a:pPr>
            <a:r>
              <a:rPr lang="en-US" altLang="ko-KR" sz="1600" b="0" i="0" u="none" strike="noStrike" kern="1200" dirty="0"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 〮 </a:t>
            </a:r>
            <a:r>
              <a:rPr lang="en-US" altLang="ko-KR" sz="1600" b="1" i="0" u="none" strike="noStrike" kern="1200" dirty="0">
                <a:solidFill>
                  <a:srgbClr val="0070C0"/>
                </a:solidFill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3</a:t>
            </a:r>
            <a:r>
              <a:rPr lang="ko-KR" altLang="ko-KR" sz="1600" b="1" i="0" u="none" strike="noStrike" kern="1200" dirty="0">
                <a:solidFill>
                  <a:srgbClr val="0070C0"/>
                </a:solidFill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개월내 </a:t>
            </a:r>
            <a:r>
              <a:rPr lang="ko-KR" altLang="en-US" sz="1600" b="1" i="0" u="none" strike="noStrike" kern="1200" dirty="0"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→  </a:t>
            </a:r>
            <a:r>
              <a:rPr lang="ko-KR" altLang="ko-KR" sz="1600" b="1" i="0" u="none" strike="noStrike" kern="1200" dirty="0"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입원</a:t>
            </a:r>
            <a:r>
              <a:rPr lang="en-US" altLang="ko-KR" sz="1600" b="1" i="0" u="none" strike="noStrike" kern="1200" dirty="0"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 </a:t>
            </a:r>
            <a:r>
              <a:rPr lang="ko-KR" altLang="ko-KR" sz="1600" b="1" i="0" u="none" strike="noStrike" kern="1200" dirty="0"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필요소견</a:t>
            </a:r>
            <a:r>
              <a:rPr lang="en-US" altLang="ko-KR" sz="1600" b="1" i="0" u="none" strike="noStrike" kern="1200" dirty="0"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/ </a:t>
            </a:r>
            <a:r>
              <a:rPr lang="ko-KR" altLang="ko-KR" sz="1600" b="1" i="0" u="none" strike="noStrike" kern="1200" dirty="0"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수술</a:t>
            </a:r>
            <a:r>
              <a:rPr lang="en-US" altLang="ko-KR" sz="1600" b="1" i="0" u="none" strike="noStrike" kern="1200" dirty="0"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 </a:t>
            </a:r>
            <a:r>
              <a:rPr lang="ko-KR" altLang="ko-KR" sz="1600" b="1" i="0" u="none" strike="noStrike" kern="1200" dirty="0"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필요소견</a:t>
            </a:r>
            <a:r>
              <a:rPr lang="en-US" altLang="ko-KR" sz="1600" b="1" i="0" u="none" strike="noStrike" kern="1200" dirty="0"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/ </a:t>
            </a:r>
            <a:r>
              <a:rPr lang="ko-KR" altLang="ko-KR" sz="1600" b="1" i="0" u="none" strike="noStrike" kern="1200" dirty="0"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추가검사</a:t>
            </a:r>
            <a:r>
              <a:rPr lang="en-US" altLang="ko-KR" sz="1600" b="1" i="0" u="none" strike="noStrike" kern="1200" dirty="0"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(</a:t>
            </a:r>
            <a:r>
              <a:rPr lang="ko-KR" altLang="ko-KR" sz="1600" b="1" i="0" u="none" strike="noStrike" kern="1200" dirty="0"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재검사</a:t>
            </a:r>
            <a:r>
              <a:rPr lang="en-US" altLang="ko-KR" sz="1600" b="1" i="0" u="none" strike="noStrike" kern="1200" dirty="0"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)</a:t>
            </a:r>
            <a:endParaRPr lang="ko-KR" altLang="ko-KR" sz="1600" b="0" i="0" u="none" strike="noStrike" dirty="0">
              <a:effectLst/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  <a:p>
            <a:pPr marL="173736" indent="-173736" algn="l" rtl="0" eaLnBrk="1" fontAlgn="ctr" latinLnBrk="1" hangingPunct="1">
              <a:lnSpc>
                <a:spcPct val="150000"/>
              </a:lnSpc>
            </a:pPr>
            <a:r>
              <a:rPr lang="en-US" altLang="ko-KR" sz="1600" b="0" i="0" u="none" strike="noStrike" kern="1200" dirty="0"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 〮 </a:t>
            </a:r>
            <a:r>
              <a:rPr lang="en-US" altLang="ko-KR" sz="1600" b="1" i="0" u="none" strike="noStrike" kern="1200" dirty="0">
                <a:solidFill>
                  <a:srgbClr val="0070C0"/>
                </a:solidFill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N</a:t>
            </a:r>
            <a:r>
              <a:rPr lang="ko-KR" altLang="ko-KR" sz="1600" b="1" i="0" u="none" strike="noStrike" kern="1200" dirty="0">
                <a:solidFill>
                  <a:srgbClr val="0070C0"/>
                </a:solidFill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년내 </a:t>
            </a:r>
            <a:r>
              <a:rPr lang="en-US" altLang="ko-KR" sz="1600" b="1" i="0" u="none" strike="noStrike" kern="1200" dirty="0">
                <a:solidFill>
                  <a:srgbClr val="0070C0"/>
                </a:solidFill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   </a:t>
            </a:r>
            <a:r>
              <a:rPr lang="ko-KR" altLang="en-US" sz="1600" b="1" i="0" u="none" strike="noStrike" kern="1200" dirty="0"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→  </a:t>
            </a:r>
            <a:r>
              <a:rPr lang="ko-KR" altLang="ko-KR" sz="1600" b="1" i="0" u="none" strike="noStrike" kern="1200" dirty="0"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입원</a:t>
            </a:r>
            <a:r>
              <a:rPr lang="en-US" altLang="ko-KR" sz="1600" b="1" i="0" u="none" strike="noStrike" kern="1200" dirty="0"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/ </a:t>
            </a:r>
            <a:r>
              <a:rPr lang="ko-KR" altLang="ko-KR" sz="1600" b="1" i="0" u="none" strike="noStrike" kern="1200" dirty="0"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수술</a:t>
            </a:r>
            <a:r>
              <a:rPr lang="en-US" altLang="ko-KR" sz="1600" b="1" i="0" u="none" strike="noStrike" kern="1200" dirty="0"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(</a:t>
            </a:r>
            <a:r>
              <a:rPr lang="ko-KR" altLang="ko-KR" sz="1600" b="1" i="0" u="none" strike="noStrike" kern="1200" dirty="0"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제왕절개포함</a:t>
            </a:r>
            <a:r>
              <a:rPr lang="en-US" altLang="ko-KR" sz="1600" b="1" i="0" u="none" strike="noStrike" kern="1200" dirty="0"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)</a:t>
            </a:r>
            <a:endParaRPr lang="ko-KR" altLang="ko-KR" sz="1600" b="0" i="0" u="none" strike="noStrike" dirty="0">
              <a:effectLst/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  <a:p>
            <a:pPr marL="173736" indent="-173736" algn="l" rtl="0" eaLnBrk="1" fontAlgn="ctr" latinLnBrk="1" hangingPunct="1">
              <a:lnSpc>
                <a:spcPct val="150000"/>
              </a:lnSpc>
            </a:pPr>
            <a:r>
              <a:rPr lang="en-US" altLang="ko-KR" sz="1600" b="0" i="0" u="none" strike="noStrike" kern="1200" dirty="0"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 〮 </a:t>
            </a:r>
            <a:r>
              <a:rPr lang="en-US" altLang="ko-KR" sz="1600" b="1" i="0" u="none" strike="noStrike" kern="1200" dirty="0">
                <a:solidFill>
                  <a:srgbClr val="0070C0"/>
                </a:solidFill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5</a:t>
            </a:r>
            <a:r>
              <a:rPr lang="ko-KR" altLang="ko-KR" sz="1600" b="1" i="0" u="none" strike="noStrike" kern="1200" dirty="0">
                <a:solidFill>
                  <a:srgbClr val="0070C0"/>
                </a:solidFill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년내 </a:t>
            </a:r>
            <a:r>
              <a:rPr lang="en-US" altLang="ko-KR" sz="1600" b="1" i="0" u="none" strike="noStrike" kern="1200" dirty="0">
                <a:solidFill>
                  <a:srgbClr val="0070C0"/>
                </a:solidFill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   </a:t>
            </a:r>
            <a:r>
              <a:rPr lang="ko-KR" altLang="en-US" sz="1600" b="1" i="0" u="none" strike="noStrike" kern="1200" dirty="0"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→  </a:t>
            </a:r>
            <a:r>
              <a:rPr lang="en-US" altLang="ko-KR" sz="1600" b="1" i="0" u="none" strike="noStrike" kern="1200" dirty="0"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*6</a:t>
            </a:r>
            <a:r>
              <a:rPr lang="ko-KR" altLang="ko-KR" sz="1600" b="1" i="0" u="none" strike="noStrike" kern="1200" dirty="0"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대</a:t>
            </a:r>
            <a:r>
              <a:rPr lang="en-US" altLang="ko-KR" sz="1600" b="1" i="0" u="none" strike="noStrike" kern="1200" dirty="0"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 </a:t>
            </a:r>
            <a:r>
              <a:rPr lang="ko-KR" altLang="ko-KR" sz="1600" b="1" i="0" u="none" strike="noStrike" kern="1200" dirty="0"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질병  진단</a:t>
            </a:r>
            <a:r>
              <a:rPr lang="en-US" altLang="ko-KR" sz="1600" b="1" i="0" u="none" strike="noStrike" kern="1200" dirty="0"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/ </a:t>
            </a:r>
            <a:r>
              <a:rPr lang="ko-KR" altLang="ko-KR" sz="1600" b="1" i="0" u="none" strike="noStrike" kern="1200" dirty="0"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입원</a:t>
            </a:r>
            <a:r>
              <a:rPr lang="en-US" altLang="ko-KR" sz="1600" b="1" i="0" u="none" strike="noStrike" kern="1200" dirty="0"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/ </a:t>
            </a:r>
            <a:r>
              <a:rPr lang="ko-KR" altLang="ko-KR" sz="1600" b="1" i="0" u="none" strike="noStrike" kern="1200" dirty="0"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수술</a:t>
            </a:r>
            <a:endParaRPr lang="en-US" altLang="ko-KR" sz="1600" b="1" i="1" u="none" strike="noStrike" kern="1200" dirty="0">
              <a:effectLst/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79F23B7-42ED-494F-9F87-890FB5FC2D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1" y="2025650"/>
            <a:ext cx="930029" cy="9039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5390CA7-D0A2-C119-8D94-5EA8C260A55E}"/>
              </a:ext>
            </a:extLst>
          </p:cNvPr>
          <p:cNvSpPr txBox="1"/>
          <p:nvPr/>
        </p:nvSpPr>
        <p:spPr>
          <a:xfrm>
            <a:off x="343482" y="7206397"/>
            <a:ext cx="730554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3736" indent="-173736" algn="l" rtl="0" eaLnBrk="1" fontAlgn="ctr" latinLnBrk="1" hangingPunct="1">
              <a:lnSpc>
                <a:spcPct val="150000"/>
              </a:lnSpc>
            </a:pPr>
            <a:r>
              <a:rPr lang="en-US" altLang="ko-KR" sz="1600" b="0" i="0" u="none" strike="noStrike" kern="1200" dirty="0">
                <a:solidFill>
                  <a:schemeClr val="bg1"/>
                </a:solidFill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 〮 </a:t>
            </a:r>
            <a:r>
              <a:rPr lang="en-US" altLang="ko-KR" sz="1200" b="1" i="1" u="none" strike="noStrike" kern="1200" dirty="0">
                <a:solidFill>
                  <a:srgbClr val="FFC000"/>
                </a:solidFill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*6</a:t>
            </a:r>
            <a:r>
              <a:rPr lang="ko-KR" altLang="ko-KR" sz="1200" b="1" i="1" u="none" strike="noStrike" kern="1200" dirty="0" err="1">
                <a:solidFill>
                  <a:srgbClr val="FFC000"/>
                </a:solidFill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대질병</a:t>
            </a:r>
            <a:r>
              <a:rPr lang="en-US" altLang="ko-KR" sz="1200" b="1" i="1" u="none" strike="noStrike" kern="1200" dirty="0">
                <a:solidFill>
                  <a:srgbClr val="FFC000"/>
                </a:solidFill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: </a:t>
            </a:r>
            <a:r>
              <a:rPr lang="ko-KR" altLang="ko-KR" sz="1200" b="1" i="1" u="none" strike="noStrike" kern="1200" dirty="0">
                <a:solidFill>
                  <a:srgbClr val="FFC000"/>
                </a:solidFill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암</a:t>
            </a:r>
            <a:r>
              <a:rPr lang="en-US" altLang="ko-KR" sz="1200" b="1" i="1" u="none" strike="noStrike" kern="1200" dirty="0">
                <a:solidFill>
                  <a:srgbClr val="FFC000"/>
                </a:solidFill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, </a:t>
            </a:r>
            <a:r>
              <a:rPr lang="ko-KR" altLang="ko-KR" sz="1200" b="1" i="1" u="none" strike="noStrike" kern="1200" dirty="0">
                <a:solidFill>
                  <a:srgbClr val="FFC000"/>
                </a:solidFill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협심증</a:t>
            </a:r>
            <a:r>
              <a:rPr lang="en-US" altLang="ko-KR" sz="1200" b="1" i="1" u="none" strike="noStrike" kern="1200" dirty="0">
                <a:solidFill>
                  <a:srgbClr val="FFC000"/>
                </a:solidFill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, </a:t>
            </a:r>
            <a:r>
              <a:rPr lang="ko-KR" altLang="ko-KR" sz="1200" b="1" i="1" u="none" strike="noStrike" kern="1200" dirty="0">
                <a:solidFill>
                  <a:srgbClr val="FFC000"/>
                </a:solidFill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심근경색</a:t>
            </a:r>
            <a:r>
              <a:rPr lang="en-US" altLang="ko-KR" sz="1200" b="1" i="1" u="none" strike="noStrike" kern="1200" dirty="0">
                <a:solidFill>
                  <a:srgbClr val="FFC000"/>
                </a:solidFill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, </a:t>
            </a:r>
            <a:r>
              <a:rPr lang="ko-KR" altLang="ko-KR" sz="1200" b="1" i="1" u="none" strike="noStrike" kern="1200" dirty="0">
                <a:solidFill>
                  <a:srgbClr val="FFC000"/>
                </a:solidFill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심장판막증</a:t>
            </a:r>
            <a:r>
              <a:rPr lang="en-US" altLang="ko-KR" sz="1200" b="1" i="1" u="none" strike="noStrike" kern="1200" dirty="0">
                <a:solidFill>
                  <a:srgbClr val="FFC000"/>
                </a:solidFill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, </a:t>
            </a:r>
            <a:r>
              <a:rPr lang="ko-KR" altLang="ko-KR" sz="1200" b="1" i="1" u="none" strike="noStrike" kern="1200" dirty="0">
                <a:solidFill>
                  <a:srgbClr val="FFC000"/>
                </a:solidFill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간경화증</a:t>
            </a:r>
            <a:r>
              <a:rPr lang="en-US" altLang="ko-KR" sz="1200" b="1" i="1" u="none" strike="noStrike" kern="1200" dirty="0">
                <a:solidFill>
                  <a:srgbClr val="FFC000"/>
                </a:solidFill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, </a:t>
            </a:r>
            <a:r>
              <a:rPr lang="ko-KR" altLang="ko-KR" sz="1200" b="1" i="1" u="none" strike="noStrike" kern="1200" dirty="0">
                <a:solidFill>
                  <a:srgbClr val="FFC000"/>
                </a:solidFill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뇌졸중증</a:t>
            </a:r>
            <a:r>
              <a:rPr lang="en-US" altLang="ko-KR" sz="1200" b="1" i="1" u="none" strike="noStrike" kern="1200" dirty="0">
                <a:solidFill>
                  <a:srgbClr val="FFC000"/>
                </a:solidFill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(</a:t>
            </a:r>
            <a:r>
              <a:rPr lang="ko-KR" altLang="ko-KR" sz="1200" b="1" i="1" u="none" strike="noStrike" kern="1200" dirty="0">
                <a:solidFill>
                  <a:srgbClr val="FFC000"/>
                </a:solidFill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뇌출혈</a:t>
            </a:r>
            <a:r>
              <a:rPr lang="en-US" altLang="ko-KR" sz="1200" b="1" i="1" u="none" strike="noStrike" kern="1200" dirty="0">
                <a:solidFill>
                  <a:srgbClr val="FFC000"/>
                </a:solidFill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,</a:t>
            </a:r>
            <a:r>
              <a:rPr lang="ko-KR" altLang="ko-KR" sz="1200" b="1" i="1" u="none" strike="noStrike" kern="1200" dirty="0">
                <a:solidFill>
                  <a:srgbClr val="FFC000"/>
                </a:solidFill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뇌경색</a:t>
            </a:r>
            <a:r>
              <a:rPr lang="en-US" altLang="ko-KR" sz="1200" b="1" i="1" u="none" strike="noStrike" kern="1200" dirty="0">
                <a:solidFill>
                  <a:srgbClr val="FFC000"/>
                </a:solidFill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)</a:t>
            </a:r>
            <a:endParaRPr lang="en-US" altLang="ko-KR" sz="1600" b="1" i="1" u="none" strike="noStrike" kern="1200" dirty="0">
              <a:solidFill>
                <a:srgbClr val="FFC000"/>
              </a:solidFill>
              <a:effectLst/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</p:txBody>
      </p:sp>
      <p:sp>
        <p:nvSpPr>
          <p:cNvPr id="12" name="제목 3">
            <a:extLst>
              <a:ext uri="{FF2B5EF4-FFF2-40B4-BE49-F238E27FC236}">
                <a16:creationId xmlns:a16="http://schemas.microsoft.com/office/drawing/2014/main" id="{5ECEBFDC-A3EC-237A-C87C-66A474F5631D}"/>
              </a:ext>
            </a:extLst>
          </p:cNvPr>
          <p:cNvSpPr txBox="1">
            <a:spLocks/>
          </p:cNvSpPr>
          <p:nvPr/>
        </p:nvSpPr>
        <p:spPr>
          <a:xfrm>
            <a:off x="18878" y="5521686"/>
            <a:ext cx="6695341" cy="4689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600" dirty="0">
                <a:latin typeface="ONE 모바일고딕 Title" panose="00000500000000000000" pitchFamily="2" charset="-127"/>
                <a:ea typeface="ONE 모바일고딕 Title" panose="00000500000000000000" pitchFamily="2" charset="-127"/>
              </a:rPr>
              <a:t>▣ </a:t>
            </a:r>
            <a:r>
              <a:rPr lang="ko-KR" altLang="en-US" sz="1600" dirty="0">
                <a:latin typeface="ONE 모바일고딕 Title" panose="00000500000000000000" pitchFamily="2" charset="-127"/>
                <a:ea typeface="ONE 모바일고딕 Title" panose="00000500000000000000" pitchFamily="2" charset="-127"/>
              </a:rPr>
              <a:t>고지는 </a:t>
            </a:r>
            <a:r>
              <a:rPr lang="ko-KR" altLang="en-US" sz="1600" dirty="0" err="1">
                <a:latin typeface="ONE 모바일고딕 Title" panose="00000500000000000000" pitchFamily="2" charset="-127"/>
                <a:ea typeface="ONE 모바일고딕 Title" panose="00000500000000000000" pitchFamily="2" charset="-127"/>
              </a:rPr>
              <a:t>샘플하게</a:t>
            </a:r>
            <a:r>
              <a:rPr lang="en-US" altLang="ko-KR" sz="1600" dirty="0">
                <a:latin typeface="ONE 모바일고딕 Title" panose="00000500000000000000" pitchFamily="2" charset="-127"/>
                <a:ea typeface="ONE 모바일고딕 Title" panose="00000500000000000000" pitchFamily="2" charset="-127"/>
              </a:rPr>
              <a:t>~</a:t>
            </a:r>
            <a:r>
              <a:rPr lang="ko-KR" altLang="en-US" sz="1600" dirty="0">
                <a:latin typeface="ONE 모바일고딕 Title" panose="00000500000000000000" pitchFamily="2" charset="-127"/>
                <a:ea typeface="ONE 모바일고딕 Title" panose="00000500000000000000" pitchFamily="2" charset="-127"/>
              </a:rPr>
              <a:t> </a:t>
            </a:r>
            <a:r>
              <a:rPr lang="en-US" altLang="ko-KR" sz="1600" dirty="0">
                <a:latin typeface="ONE 모바일고딕 Title" panose="00000500000000000000" pitchFamily="2" charset="-127"/>
                <a:ea typeface="ONE 모바일고딕 Title" panose="00000500000000000000" pitchFamily="2" charset="-127"/>
              </a:rPr>
              <a:t>(3N5</a:t>
            </a:r>
            <a:r>
              <a:rPr lang="ko-KR" altLang="en-US" sz="1600" dirty="0">
                <a:latin typeface="ONE 모바일고딕 Title" panose="00000500000000000000" pitchFamily="2" charset="-127"/>
                <a:ea typeface="ONE 모바일고딕 Title" panose="00000500000000000000" pitchFamily="2" charset="-127"/>
              </a:rPr>
              <a:t>간편고지</a:t>
            </a:r>
            <a:r>
              <a:rPr lang="en-US" altLang="ko-KR" sz="1600" dirty="0">
                <a:latin typeface="ONE 모바일고딕 Title" panose="00000500000000000000" pitchFamily="2" charset="-127"/>
                <a:ea typeface="ONE 모바일고딕 Title" panose="00000500000000000000" pitchFamily="2" charset="-127"/>
              </a:rPr>
              <a:t>)</a:t>
            </a:r>
            <a:endParaRPr lang="ko-KR" altLang="en-US" sz="1600" dirty="0">
              <a:latin typeface="ONE 모바일고딕 Title" panose="00000500000000000000" pitchFamily="2" charset="-127"/>
              <a:ea typeface="ONE 모바일고딕 Title" panose="00000500000000000000" pitchFamily="2" charset="-127"/>
            </a:endParaRP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02F545A6-6714-4233-F108-FCA937BE2B9D}"/>
              </a:ext>
            </a:extLst>
          </p:cNvPr>
          <p:cNvSpPr txBox="1"/>
          <p:nvPr/>
        </p:nvSpPr>
        <p:spPr>
          <a:xfrm>
            <a:off x="-119070" y="9361820"/>
            <a:ext cx="71283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750" dirty="0">
                <a:latin typeface="+mn-ea"/>
              </a:rPr>
              <a:t>※ </a:t>
            </a:r>
            <a:r>
              <a:rPr lang="ko-KR" altLang="en-US" sz="750" dirty="0">
                <a:latin typeface="+mn-ea"/>
              </a:rPr>
              <a:t>피보험자의 직종</a:t>
            </a:r>
            <a:r>
              <a:rPr lang="en-US" altLang="ko-KR" sz="750" dirty="0">
                <a:latin typeface="+mn-ea"/>
              </a:rPr>
              <a:t>, </a:t>
            </a:r>
            <a:r>
              <a:rPr lang="ko-KR" altLang="en-US" sz="750" dirty="0">
                <a:latin typeface="+mn-ea"/>
              </a:rPr>
              <a:t>직무</a:t>
            </a:r>
            <a:r>
              <a:rPr lang="en-US" altLang="ko-KR" sz="750" dirty="0">
                <a:latin typeface="+mn-ea"/>
              </a:rPr>
              <a:t>, </a:t>
            </a:r>
            <a:r>
              <a:rPr lang="ko-KR" altLang="en-US" sz="750" dirty="0" err="1">
                <a:latin typeface="+mn-ea"/>
              </a:rPr>
              <a:t>과거상병</a:t>
            </a:r>
            <a:r>
              <a:rPr lang="ko-KR" altLang="en-US" sz="750" dirty="0">
                <a:latin typeface="+mn-ea"/>
              </a:rPr>
              <a:t> 등 기타사항으로 인하여 보험가입금액이 제한되거나 인수가 불가능할 수 있고 </a:t>
            </a:r>
            <a:r>
              <a:rPr lang="ko-KR" altLang="en-US" sz="750" dirty="0" err="1">
                <a:latin typeface="+mn-ea"/>
              </a:rPr>
              <a:t>갱신시</a:t>
            </a:r>
            <a:r>
              <a:rPr lang="ko-KR" altLang="en-US" sz="750" dirty="0">
                <a:latin typeface="+mn-ea"/>
              </a:rPr>
              <a:t> 보험료가 인상 될 수 있습니다</a:t>
            </a:r>
            <a:r>
              <a:rPr lang="en-US" altLang="ko-KR" sz="750" dirty="0">
                <a:latin typeface="+mn-ea"/>
              </a:rPr>
              <a:t>. </a:t>
            </a:r>
            <a:endParaRPr lang="ko-KR" altLang="en-US" sz="750" dirty="0">
              <a:latin typeface="+mn-e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21B4E8-C0A7-D4F7-50F5-8106573E03F9}"/>
              </a:ext>
            </a:extLst>
          </p:cNvPr>
          <p:cNvSpPr txBox="1"/>
          <p:nvPr/>
        </p:nvSpPr>
        <p:spPr>
          <a:xfrm>
            <a:off x="68540" y="8294379"/>
            <a:ext cx="6770582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3736" indent="-173736" algn="l" rtl="0" eaLnBrk="1" fontAlgn="ctr" latinLnBrk="1" hangingPunct="1">
              <a:lnSpc>
                <a:spcPct val="150000"/>
              </a:lnSpc>
            </a:pPr>
            <a:r>
              <a:rPr lang="en-US" altLang="ko-KR" sz="1400" b="1" i="0" u="none" strike="noStrike" kern="1200" dirty="0">
                <a:solidFill>
                  <a:srgbClr val="000000"/>
                </a:solidFill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〮 </a:t>
            </a:r>
            <a:r>
              <a:rPr lang="en-US" altLang="ko-KR" sz="1400" b="1" i="0" u="none" strike="noStrike" kern="1200" dirty="0">
                <a:solidFill>
                  <a:srgbClr val="0070C0"/>
                </a:solidFill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1</a:t>
            </a:r>
            <a:r>
              <a:rPr lang="ko-KR" altLang="ko-KR" sz="1400" b="1" i="0" u="none" strike="noStrike" kern="1200" dirty="0">
                <a:solidFill>
                  <a:srgbClr val="0070C0"/>
                </a:solidFill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년내 </a:t>
            </a:r>
            <a:r>
              <a:rPr lang="ko-KR" altLang="en-US" sz="1400" b="1" i="0" u="none" strike="noStrike" kern="1200" dirty="0"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→</a:t>
            </a:r>
            <a:r>
              <a:rPr lang="ko-KR" altLang="en-US" sz="1400" b="1" i="0" u="none" strike="noStrike" kern="1200" dirty="0">
                <a:solidFill>
                  <a:schemeClr val="bg1"/>
                </a:solidFill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  </a:t>
            </a:r>
            <a:r>
              <a:rPr lang="ko-KR" altLang="ko-KR" sz="1400" b="1" i="0" u="none" strike="noStrike" kern="1200" dirty="0">
                <a:solidFill>
                  <a:srgbClr val="000000"/>
                </a:solidFill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치매증상</a:t>
            </a:r>
            <a:r>
              <a:rPr lang="en-US" altLang="ko-KR" sz="1100" b="1" i="0" u="none" strike="noStrike" kern="1200" dirty="0">
                <a:solidFill>
                  <a:srgbClr val="000000"/>
                </a:solidFill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(</a:t>
            </a:r>
            <a:r>
              <a:rPr lang="ko-KR" altLang="ko-KR" sz="1100" b="1" i="0" u="none" strike="noStrike" kern="1200" dirty="0">
                <a:solidFill>
                  <a:srgbClr val="000000"/>
                </a:solidFill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치매</a:t>
            </a:r>
            <a:r>
              <a:rPr lang="en-US" altLang="ko-KR" sz="1100" b="1" dirty="0">
                <a:solidFill>
                  <a:srgbClr val="000000"/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or</a:t>
            </a:r>
            <a:r>
              <a:rPr lang="ko-KR" altLang="ko-KR" sz="1100" b="1" i="0" u="none" strike="noStrike" kern="1200" dirty="0">
                <a:solidFill>
                  <a:srgbClr val="000000"/>
                </a:solidFill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경도이상의 인지기능장애</a:t>
            </a:r>
            <a:r>
              <a:rPr lang="en-US" altLang="ko-KR" sz="1100" b="1" i="0" u="none" strike="noStrike" kern="1200" dirty="0">
                <a:solidFill>
                  <a:srgbClr val="000000"/>
                </a:solidFill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)</a:t>
            </a:r>
            <a:r>
              <a:rPr lang="ko-KR" altLang="ko-KR" sz="1100" b="1" i="0" u="none" strike="noStrike" kern="1200" dirty="0">
                <a:solidFill>
                  <a:srgbClr val="000000"/>
                </a:solidFill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  </a:t>
            </a:r>
            <a:r>
              <a:rPr lang="ko-KR" altLang="ko-KR" sz="1400" b="1" i="0" u="none" strike="noStrike" kern="1200" dirty="0">
                <a:solidFill>
                  <a:srgbClr val="000000"/>
                </a:solidFill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추가검사</a:t>
            </a:r>
            <a:r>
              <a:rPr lang="en-US" altLang="ko-KR" sz="1100" b="1" i="0" u="none" strike="noStrike" kern="1200" dirty="0">
                <a:solidFill>
                  <a:srgbClr val="000000"/>
                </a:solidFill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(</a:t>
            </a:r>
            <a:r>
              <a:rPr lang="ko-KR" altLang="ko-KR" sz="1100" b="1" i="0" u="none" strike="noStrike" kern="1200" dirty="0">
                <a:solidFill>
                  <a:srgbClr val="000000"/>
                </a:solidFill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재검사</a:t>
            </a:r>
            <a:r>
              <a:rPr lang="en-US" altLang="ko-KR" sz="1100" b="1" i="0" u="none" strike="noStrike" kern="1200" dirty="0">
                <a:solidFill>
                  <a:srgbClr val="000000"/>
                </a:solidFill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)</a:t>
            </a:r>
            <a:endParaRPr lang="ko-KR" altLang="ko-KR" sz="1100" b="0" i="0" u="none" strike="noStrike" dirty="0">
              <a:effectLst/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  <a:p>
            <a:pPr marL="173736" indent="-173736" algn="l" rtl="0" eaLnBrk="1" fontAlgn="ctr" latinLnBrk="1" hangingPunct="1">
              <a:lnSpc>
                <a:spcPct val="150000"/>
              </a:lnSpc>
            </a:pPr>
            <a:r>
              <a:rPr lang="en-US" altLang="ko-KR" sz="1400" b="1" i="0" u="none" strike="noStrike" kern="1200" dirty="0">
                <a:solidFill>
                  <a:srgbClr val="000000"/>
                </a:solidFill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〮</a:t>
            </a:r>
            <a:r>
              <a:rPr lang="en-US" altLang="ko-KR" sz="1400" b="1" i="0" u="none" strike="noStrike" kern="1200" dirty="0">
                <a:solidFill>
                  <a:srgbClr val="0070C0"/>
                </a:solidFill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 5</a:t>
            </a:r>
            <a:r>
              <a:rPr lang="ko-KR" altLang="ko-KR" sz="1400" b="1" i="0" u="none" strike="noStrike" kern="1200" dirty="0">
                <a:solidFill>
                  <a:srgbClr val="0070C0"/>
                </a:solidFill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년내 </a:t>
            </a:r>
            <a:r>
              <a:rPr lang="ko-KR" altLang="en-US" sz="1400" b="1" i="0" u="none" strike="noStrike" kern="1200" dirty="0"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→  </a:t>
            </a:r>
            <a:r>
              <a:rPr lang="en-US" altLang="ko-KR" sz="1400" b="1" i="0" u="none" strike="noStrike" kern="1200" dirty="0">
                <a:solidFill>
                  <a:srgbClr val="000000"/>
                </a:solidFill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*7</a:t>
            </a:r>
            <a:r>
              <a:rPr lang="ko-KR" altLang="ko-KR" sz="1400" b="1" i="0" u="none" strike="noStrike" kern="1200" dirty="0">
                <a:solidFill>
                  <a:srgbClr val="000000"/>
                </a:solidFill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대</a:t>
            </a:r>
            <a:r>
              <a:rPr lang="en-US" altLang="ko-KR" sz="1400" b="1" i="0" u="none" strike="noStrike" kern="1200" dirty="0">
                <a:solidFill>
                  <a:srgbClr val="000000"/>
                </a:solidFill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 </a:t>
            </a:r>
            <a:r>
              <a:rPr lang="ko-KR" altLang="ko-KR" sz="1400" b="1" i="0" u="none" strike="noStrike" kern="1200" dirty="0">
                <a:solidFill>
                  <a:srgbClr val="000000"/>
                </a:solidFill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질병 입원</a:t>
            </a:r>
            <a:r>
              <a:rPr lang="en-US" altLang="ko-KR" sz="1400" b="1" i="0" u="none" strike="noStrike" kern="1200" dirty="0">
                <a:solidFill>
                  <a:srgbClr val="000000"/>
                </a:solidFill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/ </a:t>
            </a:r>
            <a:r>
              <a:rPr lang="ko-KR" altLang="ko-KR" sz="1400" b="1" i="0" u="none" strike="noStrike" kern="1200" dirty="0">
                <a:solidFill>
                  <a:srgbClr val="000000"/>
                </a:solidFill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수술</a:t>
            </a:r>
            <a:r>
              <a:rPr lang="en-US" altLang="ko-KR" sz="1400" b="1" i="0" u="none" strike="noStrike" kern="1200" dirty="0">
                <a:solidFill>
                  <a:srgbClr val="000000"/>
                </a:solidFill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/ </a:t>
            </a:r>
            <a:r>
              <a:rPr lang="ko-KR" altLang="ko-KR" sz="1400" b="1" i="0" u="none" strike="noStrike" kern="1200" dirty="0">
                <a:solidFill>
                  <a:srgbClr val="000000"/>
                </a:solidFill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계속하여 </a:t>
            </a:r>
            <a:r>
              <a:rPr lang="en-US" altLang="ko-KR" sz="1400" b="1" i="0" u="none" strike="noStrike" kern="1200" dirty="0">
                <a:solidFill>
                  <a:srgbClr val="000000"/>
                </a:solidFill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7</a:t>
            </a:r>
            <a:r>
              <a:rPr lang="ko-KR" altLang="ko-KR" sz="1400" b="1" i="0" u="none" strike="noStrike" kern="1200" dirty="0">
                <a:solidFill>
                  <a:srgbClr val="000000"/>
                </a:solidFill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일</a:t>
            </a:r>
            <a:r>
              <a:rPr lang="en-US" altLang="ko-KR" sz="1400" b="1" i="0" u="none" strike="noStrike" kern="1200" dirty="0">
                <a:solidFill>
                  <a:srgbClr val="000000"/>
                </a:solidFill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 </a:t>
            </a:r>
            <a:r>
              <a:rPr lang="ko-KR" altLang="ko-KR" sz="1400" b="1" i="0" u="none" strike="noStrike" kern="1200" dirty="0">
                <a:solidFill>
                  <a:srgbClr val="000000"/>
                </a:solidFill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이상 치료</a:t>
            </a:r>
            <a:r>
              <a:rPr lang="en-US" altLang="ko-KR" sz="1400" b="1" i="0" u="none" strike="noStrike" kern="1200" dirty="0">
                <a:solidFill>
                  <a:srgbClr val="000000"/>
                </a:solidFill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/ </a:t>
            </a:r>
            <a:r>
              <a:rPr lang="ko-KR" altLang="ko-KR" sz="1400" b="1" i="0" u="none" strike="noStrike" kern="1200" dirty="0">
                <a:solidFill>
                  <a:srgbClr val="000000"/>
                </a:solidFill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계속하여 </a:t>
            </a:r>
            <a:r>
              <a:rPr lang="en-US" altLang="ko-KR" sz="1400" b="1" i="0" u="none" strike="noStrike" kern="1200" dirty="0">
                <a:solidFill>
                  <a:srgbClr val="000000"/>
                </a:solidFill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30</a:t>
            </a:r>
            <a:r>
              <a:rPr lang="ko-KR" altLang="ko-KR" sz="1400" b="1" i="0" u="none" strike="noStrike" kern="1200" dirty="0">
                <a:solidFill>
                  <a:srgbClr val="000000"/>
                </a:solidFill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일</a:t>
            </a:r>
            <a:r>
              <a:rPr lang="en-US" altLang="ko-KR" sz="1400" b="1" i="0" u="none" strike="noStrike" kern="1200" dirty="0">
                <a:solidFill>
                  <a:srgbClr val="000000"/>
                </a:solidFill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 </a:t>
            </a:r>
            <a:r>
              <a:rPr lang="ko-KR" altLang="ko-KR" sz="1400" b="1" i="0" u="none" strike="noStrike" kern="1200" dirty="0">
                <a:solidFill>
                  <a:srgbClr val="000000"/>
                </a:solidFill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이상 투약</a:t>
            </a:r>
            <a:endParaRPr lang="ko-KR" altLang="en-US" sz="1100" dirty="0"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3D307D-9A63-6AEC-6086-AD0C2A59E70F}"/>
              </a:ext>
            </a:extLst>
          </p:cNvPr>
          <p:cNvSpPr txBox="1"/>
          <p:nvPr/>
        </p:nvSpPr>
        <p:spPr>
          <a:xfrm>
            <a:off x="-200416" y="8015780"/>
            <a:ext cx="7305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▶ 치매담보 </a:t>
            </a:r>
            <a:r>
              <a:rPr lang="ko-KR" altLang="en-US" sz="1600" dirty="0" err="1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추가시</a:t>
            </a:r>
            <a:r>
              <a:rPr lang="ko-KR" altLang="en-US" sz="16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 </a:t>
            </a:r>
            <a:r>
              <a:rPr lang="ko-KR" altLang="en-US" sz="1600" dirty="0" err="1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알릴사항이</a:t>
            </a:r>
            <a:r>
              <a:rPr lang="ko-KR" altLang="en-US" sz="16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 추가됩니다</a:t>
            </a:r>
            <a:r>
              <a:rPr lang="en-US" altLang="ko-KR" sz="16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!!◀</a:t>
            </a:r>
            <a:endParaRPr lang="ko-KR" altLang="en-US" sz="1600" dirty="0"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8FC34B-AA67-D185-110E-C8A8BF52A1F0}"/>
              </a:ext>
            </a:extLst>
          </p:cNvPr>
          <p:cNvSpPr txBox="1"/>
          <p:nvPr/>
        </p:nvSpPr>
        <p:spPr>
          <a:xfrm>
            <a:off x="52885" y="8983651"/>
            <a:ext cx="6890840" cy="3347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3736" indent="-173736" algn="l" rtl="0" eaLnBrk="1" fontAlgn="ctr" latinLnBrk="1" hangingPunct="1">
              <a:lnSpc>
                <a:spcPct val="150000"/>
              </a:lnSpc>
            </a:pPr>
            <a:r>
              <a:rPr lang="en-US" altLang="ko-KR" sz="1050" b="1" i="1" u="none" strike="noStrike" kern="1200" dirty="0">
                <a:solidFill>
                  <a:schemeClr val="accent4">
                    <a:lumMod val="75000"/>
                  </a:schemeClr>
                </a:solidFill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*7</a:t>
            </a:r>
            <a:r>
              <a:rPr lang="ko-KR" altLang="ko-KR" sz="1050" b="1" i="1" u="none" strike="noStrike" kern="1200" dirty="0" err="1">
                <a:solidFill>
                  <a:schemeClr val="accent4">
                    <a:lumMod val="75000"/>
                  </a:schemeClr>
                </a:solidFill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대질병</a:t>
            </a:r>
            <a:r>
              <a:rPr lang="en-US" altLang="ko-KR" sz="1050" b="1" i="1" u="none" strike="noStrike" kern="1200" dirty="0">
                <a:solidFill>
                  <a:schemeClr val="accent4">
                    <a:lumMod val="75000"/>
                  </a:schemeClr>
                </a:solidFill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: </a:t>
            </a:r>
            <a:r>
              <a:rPr lang="ko-KR" altLang="ko-KR" sz="1050" b="1" i="1" u="none" strike="noStrike" kern="1200" dirty="0">
                <a:solidFill>
                  <a:schemeClr val="accent4">
                    <a:lumMod val="75000"/>
                  </a:schemeClr>
                </a:solidFill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치매</a:t>
            </a:r>
            <a:r>
              <a:rPr lang="en-US" altLang="ko-KR" sz="1050" b="1" i="1" u="none" strike="noStrike" kern="1200" dirty="0">
                <a:solidFill>
                  <a:schemeClr val="accent4">
                    <a:lumMod val="75000"/>
                  </a:schemeClr>
                </a:solidFill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, </a:t>
            </a:r>
            <a:r>
              <a:rPr lang="ko-KR" altLang="ko-KR" sz="1050" b="1" i="1" u="none" strike="noStrike" kern="1200" dirty="0">
                <a:solidFill>
                  <a:schemeClr val="accent4">
                    <a:lumMod val="75000"/>
                  </a:schemeClr>
                </a:solidFill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경도이상의 인지기능장애</a:t>
            </a:r>
            <a:r>
              <a:rPr lang="en-US" altLang="ko-KR" sz="1050" b="1" i="1" u="none" strike="noStrike" kern="1200" dirty="0">
                <a:solidFill>
                  <a:schemeClr val="accent4">
                    <a:lumMod val="75000"/>
                  </a:schemeClr>
                </a:solidFill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, </a:t>
            </a:r>
            <a:r>
              <a:rPr lang="ko-KR" altLang="ko-KR" sz="1050" b="1" i="1" u="none" strike="noStrike" kern="1200" dirty="0">
                <a:solidFill>
                  <a:schemeClr val="accent4">
                    <a:lumMod val="75000"/>
                  </a:schemeClr>
                </a:solidFill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알츠하이머</a:t>
            </a:r>
            <a:r>
              <a:rPr lang="en-US" altLang="ko-KR" sz="1050" b="1" i="1" u="none" strike="noStrike" kern="1200" dirty="0">
                <a:solidFill>
                  <a:schemeClr val="accent4">
                    <a:lumMod val="75000"/>
                  </a:schemeClr>
                </a:solidFill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, </a:t>
            </a:r>
            <a:r>
              <a:rPr lang="ko-KR" altLang="ko-KR" sz="1050" b="1" i="1" u="none" strike="noStrike" kern="1200" dirty="0">
                <a:solidFill>
                  <a:schemeClr val="accent4">
                    <a:lumMod val="75000"/>
                  </a:schemeClr>
                </a:solidFill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파킨슨병</a:t>
            </a:r>
            <a:r>
              <a:rPr lang="en-US" altLang="ko-KR" sz="1050" b="1" i="1" u="none" strike="noStrike" kern="1200" dirty="0">
                <a:solidFill>
                  <a:schemeClr val="accent4">
                    <a:lumMod val="75000"/>
                  </a:schemeClr>
                </a:solidFill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, </a:t>
            </a:r>
            <a:r>
              <a:rPr lang="ko-KR" altLang="ko-KR" sz="1050" b="1" i="1" u="none" strike="noStrike" kern="1200" dirty="0" err="1">
                <a:solidFill>
                  <a:schemeClr val="accent4">
                    <a:lumMod val="75000"/>
                  </a:schemeClr>
                </a:solidFill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외상성</a:t>
            </a:r>
            <a:r>
              <a:rPr lang="ko-KR" altLang="ko-KR" sz="1050" b="1" i="1" u="none" strike="noStrike" kern="1200" dirty="0">
                <a:solidFill>
                  <a:schemeClr val="accent4">
                    <a:lumMod val="75000"/>
                  </a:schemeClr>
                </a:solidFill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 </a:t>
            </a:r>
            <a:r>
              <a:rPr lang="ko-KR" altLang="ko-KR" sz="1050" b="1" i="1" u="none" strike="noStrike" kern="1200" dirty="0" err="1">
                <a:solidFill>
                  <a:schemeClr val="accent4">
                    <a:lumMod val="75000"/>
                  </a:schemeClr>
                </a:solidFill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뇌손상</a:t>
            </a:r>
            <a:r>
              <a:rPr lang="en-US" altLang="ko-KR" sz="1050" b="1" i="1" u="none" strike="noStrike" kern="1200" dirty="0">
                <a:solidFill>
                  <a:schemeClr val="accent4">
                    <a:lumMod val="75000"/>
                  </a:schemeClr>
                </a:solidFill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, </a:t>
            </a:r>
            <a:r>
              <a:rPr lang="ko-KR" altLang="ko-KR" sz="1050" b="1" i="1" u="none" strike="noStrike" kern="1200" dirty="0">
                <a:solidFill>
                  <a:schemeClr val="accent4">
                    <a:lumMod val="75000"/>
                  </a:schemeClr>
                </a:solidFill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뇌졸중증</a:t>
            </a:r>
            <a:r>
              <a:rPr lang="en-US" altLang="ko-KR" sz="1050" b="1" i="1" u="none" strike="noStrike" kern="1200" dirty="0">
                <a:solidFill>
                  <a:schemeClr val="accent4">
                    <a:lumMod val="75000"/>
                  </a:schemeClr>
                </a:solidFill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(</a:t>
            </a:r>
            <a:r>
              <a:rPr lang="ko-KR" altLang="ko-KR" sz="1050" b="1" i="1" u="none" strike="noStrike" kern="1200" dirty="0">
                <a:solidFill>
                  <a:schemeClr val="accent4">
                    <a:lumMod val="75000"/>
                  </a:schemeClr>
                </a:solidFill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뇌출혈</a:t>
            </a:r>
            <a:r>
              <a:rPr lang="en-US" altLang="ko-KR" sz="1050" b="1" i="1" u="none" strike="noStrike" kern="1200" dirty="0">
                <a:solidFill>
                  <a:schemeClr val="accent4">
                    <a:lumMod val="75000"/>
                  </a:schemeClr>
                </a:solidFill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, </a:t>
            </a:r>
            <a:r>
              <a:rPr lang="ko-KR" altLang="ko-KR" sz="1050" b="1" i="1" u="none" strike="noStrike" kern="1200" dirty="0">
                <a:solidFill>
                  <a:schemeClr val="accent4">
                    <a:lumMod val="75000"/>
                  </a:schemeClr>
                </a:solidFill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뇌경색</a:t>
            </a:r>
            <a:r>
              <a:rPr lang="en-US" altLang="ko-KR" sz="1050" b="1" i="1" u="none" strike="noStrike" kern="1200" dirty="0">
                <a:solidFill>
                  <a:schemeClr val="accent4">
                    <a:lumMod val="75000"/>
                  </a:schemeClr>
                </a:solidFill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), </a:t>
            </a:r>
            <a:r>
              <a:rPr lang="ko-KR" altLang="ko-KR" sz="1050" b="1" i="1" u="none" strike="noStrike" kern="1200" dirty="0">
                <a:solidFill>
                  <a:schemeClr val="accent4">
                    <a:lumMod val="75000"/>
                  </a:schemeClr>
                </a:solidFill>
                <a:effectLst/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심근경색</a:t>
            </a:r>
            <a:endParaRPr lang="ko-KR" altLang="en-US" sz="1100" dirty="0">
              <a:solidFill>
                <a:schemeClr val="accent4">
                  <a:lumMod val="75000"/>
                </a:schemeClr>
              </a:solidFill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78461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6EC4705B-C8A5-2A5F-12B1-756B970C8FD0}"/>
              </a:ext>
            </a:extLst>
          </p:cNvPr>
          <p:cNvSpPr/>
          <p:nvPr/>
        </p:nvSpPr>
        <p:spPr>
          <a:xfrm>
            <a:off x="542125" y="343051"/>
            <a:ext cx="5801535" cy="572470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458A91-45C3-89A4-91E3-C965385E132D}"/>
              </a:ext>
            </a:extLst>
          </p:cNvPr>
          <p:cNvSpPr txBox="1"/>
          <p:nvPr/>
        </p:nvSpPr>
        <p:spPr>
          <a:xfrm>
            <a:off x="3091541" y="1210715"/>
            <a:ext cx="37877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[</a:t>
            </a:r>
            <a:r>
              <a:rPr lang="ko-KR" altLang="en-US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가입나이</a:t>
            </a:r>
            <a:r>
              <a:rPr lang="en-US" altLang="ko-KR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: 20~75</a:t>
            </a:r>
            <a:r>
              <a:rPr lang="ko-KR" altLang="en-US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세</a:t>
            </a:r>
            <a:r>
              <a:rPr lang="en-US" altLang="ko-KR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 / </a:t>
            </a:r>
            <a:r>
              <a:rPr lang="ko-KR" altLang="en-US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최소보험료</a:t>
            </a:r>
            <a:r>
              <a:rPr lang="en-US" altLang="ko-KR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: 1.5</a:t>
            </a:r>
            <a:r>
              <a:rPr lang="ko-KR" altLang="en-US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만원</a:t>
            </a:r>
            <a:r>
              <a:rPr lang="en-US" altLang="ko-KR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]</a:t>
            </a:r>
            <a:endParaRPr lang="ko-KR" altLang="en-US" sz="1000" dirty="0"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DE03B9-EE21-4269-5386-A207C134815D}"/>
              </a:ext>
            </a:extLst>
          </p:cNvPr>
          <p:cNvSpPr txBox="1"/>
          <p:nvPr/>
        </p:nvSpPr>
        <p:spPr>
          <a:xfrm>
            <a:off x="177801" y="380155"/>
            <a:ext cx="6505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bg1"/>
                </a:solidFill>
                <a:latin typeface="SB 어그로 Bold" panose="02020603020101020101" pitchFamily="18" charset="-127"/>
                <a:ea typeface="SB 어그로 Bold" panose="02020603020101020101" pitchFamily="18" charset="-127"/>
              </a:rPr>
              <a:t>AIG</a:t>
            </a:r>
            <a:r>
              <a:rPr lang="ko-KR" altLang="en-US" sz="3200" dirty="0" err="1">
                <a:solidFill>
                  <a:schemeClr val="bg1"/>
                </a:solidFill>
                <a:latin typeface="SB 어그로 Bold" panose="02020603020101020101" pitchFamily="18" charset="-127"/>
                <a:ea typeface="SB 어그로 Bold" panose="02020603020101020101" pitchFamily="18" charset="-127"/>
              </a:rPr>
              <a:t>올인원</a:t>
            </a:r>
            <a:r>
              <a:rPr lang="en-US" altLang="ko-KR" sz="3200" dirty="0">
                <a:solidFill>
                  <a:schemeClr val="bg1"/>
                </a:solidFill>
                <a:latin typeface="SB 어그로 Bold" panose="02020603020101020101" pitchFamily="18" charset="-127"/>
                <a:ea typeface="SB 어그로 Bold" panose="02020603020101020101" pitchFamily="18" charset="-127"/>
              </a:rPr>
              <a:t>3N5</a:t>
            </a:r>
            <a:r>
              <a:rPr lang="ko-KR" altLang="en-US" sz="3200" dirty="0">
                <a:solidFill>
                  <a:schemeClr val="bg1"/>
                </a:solidFill>
                <a:latin typeface="SB 어그로 Bold" panose="02020603020101020101" pitchFamily="18" charset="-127"/>
                <a:ea typeface="SB 어그로 Bold" panose="02020603020101020101" pitchFamily="18" charset="-127"/>
              </a:rPr>
              <a:t>간편건강보험</a:t>
            </a: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A5E7A2A6-6529-BBDD-075A-8B0976F597B5}"/>
              </a:ext>
            </a:extLst>
          </p:cNvPr>
          <p:cNvSpPr/>
          <p:nvPr/>
        </p:nvSpPr>
        <p:spPr>
          <a:xfrm>
            <a:off x="68540" y="59531"/>
            <a:ext cx="724416" cy="22172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/>
              <a:t>신상품</a:t>
            </a:r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0576F30A-995E-FB96-7300-7465D8F6C7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122456"/>
              </p:ext>
            </p:extLst>
          </p:nvPr>
        </p:nvGraphicFramePr>
        <p:xfrm>
          <a:off x="7091640" y="1690942"/>
          <a:ext cx="11963399" cy="58471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42298">
                  <a:extLst>
                    <a:ext uri="{9D8B030D-6E8A-4147-A177-3AD203B41FA5}">
                      <a16:colId xmlns:a16="http://schemas.microsoft.com/office/drawing/2014/main" val="823394081"/>
                    </a:ext>
                  </a:extLst>
                </a:gridCol>
                <a:gridCol w="900615">
                  <a:extLst>
                    <a:ext uri="{9D8B030D-6E8A-4147-A177-3AD203B41FA5}">
                      <a16:colId xmlns:a16="http://schemas.microsoft.com/office/drawing/2014/main" val="355343018"/>
                    </a:ext>
                  </a:extLst>
                </a:gridCol>
                <a:gridCol w="900615">
                  <a:extLst>
                    <a:ext uri="{9D8B030D-6E8A-4147-A177-3AD203B41FA5}">
                      <a16:colId xmlns:a16="http://schemas.microsoft.com/office/drawing/2014/main" val="528016713"/>
                    </a:ext>
                  </a:extLst>
                </a:gridCol>
                <a:gridCol w="900615">
                  <a:extLst>
                    <a:ext uri="{9D8B030D-6E8A-4147-A177-3AD203B41FA5}">
                      <a16:colId xmlns:a16="http://schemas.microsoft.com/office/drawing/2014/main" val="2038334947"/>
                    </a:ext>
                  </a:extLst>
                </a:gridCol>
                <a:gridCol w="3256570">
                  <a:extLst>
                    <a:ext uri="{9D8B030D-6E8A-4147-A177-3AD203B41FA5}">
                      <a16:colId xmlns:a16="http://schemas.microsoft.com/office/drawing/2014/main" val="1742300682"/>
                    </a:ext>
                  </a:extLst>
                </a:gridCol>
                <a:gridCol w="887562">
                  <a:extLst>
                    <a:ext uri="{9D8B030D-6E8A-4147-A177-3AD203B41FA5}">
                      <a16:colId xmlns:a16="http://schemas.microsoft.com/office/drawing/2014/main" val="3660918504"/>
                    </a:ext>
                  </a:extLst>
                </a:gridCol>
                <a:gridCol w="887562">
                  <a:extLst>
                    <a:ext uri="{9D8B030D-6E8A-4147-A177-3AD203B41FA5}">
                      <a16:colId xmlns:a16="http://schemas.microsoft.com/office/drawing/2014/main" val="2389908987"/>
                    </a:ext>
                  </a:extLst>
                </a:gridCol>
                <a:gridCol w="887562">
                  <a:extLst>
                    <a:ext uri="{9D8B030D-6E8A-4147-A177-3AD203B41FA5}">
                      <a16:colId xmlns:a16="http://schemas.microsoft.com/office/drawing/2014/main" val="3898538351"/>
                    </a:ext>
                  </a:extLst>
                </a:gridCol>
              </a:tblGrid>
              <a:tr h="2454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 err="1">
                          <a:solidFill>
                            <a:schemeClr val="bg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담보명</a:t>
                      </a:r>
                      <a:endParaRPr lang="ko-KR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가입금액</a:t>
                      </a: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 err="1">
                          <a:solidFill>
                            <a:schemeClr val="bg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담보명</a:t>
                      </a:r>
                      <a:endParaRPr lang="ko-KR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가입금액</a:t>
                      </a: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378213"/>
                  </a:ext>
                </a:extLst>
              </a:tr>
              <a:tr h="245440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20~65</a:t>
                      </a:r>
                      <a:r>
                        <a:rPr lang="ko-KR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세</a:t>
                      </a: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66~70</a:t>
                      </a:r>
                      <a:r>
                        <a:rPr lang="ko-KR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세</a:t>
                      </a: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71~75</a:t>
                      </a:r>
                      <a:r>
                        <a:rPr lang="ko-KR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세</a:t>
                      </a: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20~65</a:t>
                      </a:r>
                      <a:r>
                        <a:rPr lang="ko-KR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세</a:t>
                      </a: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66~70</a:t>
                      </a:r>
                      <a:r>
                        <a:rPr lang="ko-KR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세</a:t>
                      </a: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71~75</a:t>
                      </a:r>
                      <a:r>
                        <a:rPr lang="ko-KR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세</a:t>
                      </a: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383684"/>
                  </a:ext>
                </a:extLst>
              </a:tr>
              <a:tr h="295082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ko-KR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[</a:t>
                      </a:r>
                      <a:r>
                        <a:rPr lang="ko-KR" altLang="en-US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갱신형</a:t>
                      </a:r>
                      <a:r>
                        <a:rPr lang="en-US" altLang="ko-KR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] </a:t>
                      </a:r>
                      <a:r>
                        <a:rPr lang="ko-KR" altLang="en-US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상해사망</a:t>
                      </a:r>
                      <a:r>
                        <a:rPr lang="en-US" altLang="ko-KR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[</a:t>
                      </a:r>
                      <a:r>
                        <a:rPr lang="ko-KR" altLang="en-US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기본계약</a:t>
                      </a:r>
                      <a:r>
                        <a:rPr lang="en-US" altLang="ko-KR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]</a:t>
                      </a:r>
                      <a:endParaRPr lang="en-US" altLang="ko-KR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5,000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2,500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2,500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ko-KR" sz="105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[</a:t>
                      </a:r>
                      <a:r>
                        <a:rPr lang="ko-KR" altLang="en-US" sz="105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갱신형</a:t>
                      </a:r>
                      <a:r>
                        <a:rPr lang="en-US" altLang="ko-KR" sz="105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] </a:t>
                      </a:r>
                      <a:r>
                        <a:rPr lang="ko-KR" altLang="en-US" sz="1050" u="none" strike="noStrike" dirty="0" err="1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일반암</a:t>
                      </a:r>
                      <a:r>
                        <a:rPr lang="en-US" altLang="ko-KR" sz="80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800" u="none" strike="noStrike" dirty="0" err="1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소액암제외</a:t>
                      </a:r>
                      <a:r>
                        <a:rPr lang="en-US" altLang="ko-KR" sz="80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r>
                        <a:rPr lang="ko-KR" altLang="en-US" sz="1050" u="none" strike="noStrike" dirty="0" err="1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진단비특약</a:t>
                      </a:r>
                      <a:endParaRPr lang="en-US" altLang="ko-KR" sz="1050" b="0" i="0" u="none" strike="noStrike" dirty="0">
                        <a:solidFill>
                          <a:srgbClr val="0070C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3,000</a:t>
                      </a:r>
                      <a:r>
                        <a:rPr lang="ko-KR" alt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altLang="ko-KR" sz="1100" b="0" i="0" u="none" strike="noStrike" dirty="0">
                        <a:solidFill>
                          <a:srgbClr val="0070C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1,000</a:t>
                      </a:r>
                      <a:r>
                        <a:rPr lang="ko-KR" alt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altLang="ko-KR" sz="1100" b="0" i="0" u="none" strike="noStrike" dirty="0">
                        <a:solidFill>
                          <a:srgbClr val="0070C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1,000</a:t>
                      </a:r>
                      <a:r>
                        <a:rPr lang="ko-KR" alt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altLang="ko-KR" sz="1100" b="0" i="0" u="none" strike="noStrike" dirty="0">
                        <a:solidFill>
                          <a:srgbClr val="0070C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9768399"/>
                  </a:ext>
                </a:extLst>
              </a:tr>
              <a:tr h="295082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ko-KR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[</a:t>
                      </a:r>
                      <a:r>
                        <a:rPr lang="ko-KR" altLang="en-US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갱신형</a:t>
                      </a:r>
                      <a:r>
                        <a:rPr lang="en-US" altLang="ko-KR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] </a:t>
                      </a:r>
                      <a:r>
                        <a:rPr lang="ko-KR" altLang="en-US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질병입원일당</a:t>
                      </a:r>
                      <a:r>
                        <a:rPr lang="en-US" altLang="ko-KR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(4</a:t>
                      </a:r>
                      <a:r>
                        <a:rPr lang="ko-KR" altLang="en-US" sz="800" u="none" strike="noStrike" dirty="0" err="1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일이상</a:t>
                      </a:r>
                      <a:r>
                        <a:rPr lang="ko-KR" altLang="en-US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en-US" altLang="ko-KR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일한도</a:t>
                      </a:r>
                      <a:r>
                        <a:rPr lang="en-US" altLang="ko-KR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r>
                        <a:rPr lang="ko-KR" altLang="en-US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특약</a:t>
                      </a:r>
                      <a:endParaRPr lang="en-US" altLang="ko-KR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ko-KR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[</a:t>
                      </a:r>
                      <a:r>
                        <a:rPr lang="ko-KR" altLang="en-US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갱신형</a:t>
                      </a:r>
                      <a:r>
                        <a:rPr lang="en-US" altLang="ko-KR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] </a:t>
                      </a:r>
                      <a:r>
                        <a:rPr lang="ko-KR" altLang="en-US" sz="1050" u="none" strike="noStrike" dirty="0" err="1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소액암진단비특약</a:t>
                      </a:r>
                      <a:endParaRPr lang="en-US" altLang="ko-KR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1,500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500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500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480841"/>
                  </a:ext>
                </a:extLst>
              </a:tr>
              <a:tr h="295082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ko-KR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[</a:t>
                      </a:r>
                      <a:r>
                        <a:rPr lang="ko-KR" altLang="en-US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갱신형</a:t>
                      </a:r>
                      <a:r>
                        <a:rPr lang="en-US" altLang="ko-KR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] </a:t>
                      </a:r>
                      <a:r>
                        <a:rPr lang="ko-KR" altLang="en-US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질병입원일당</a:t>
                      </a:r>
                      <a:r>
                        <a:rPr lang="en-US" altLang="ko-KR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(4</a:t>
                      </a:r>
                      <a:r>
                        <a:rPr lang="ko-KR" altLang="en-US" sz="800" u="none" strike="noStrike" dirty="0" err="1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일이상</a:t>
                      </a:r>
                      <a:r>
                        <a:rPr lang="ko-KR" altLang="en-US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en-US" altLang="ko-KR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30</a:t>
                      </a:r>
                      <a:r>
                        <a:rPr lang="ko-KR" altLang="en-US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일한도</a:t>
                      </a:r>
                      <a:r>
                        <a:rPr lang="en-US" altLang="ko-KR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r>
                        <a:rPr lang="ko-KR" altLang="en-US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특약</a:t>
                      </a:r>
                      <a:endParaRPr lang="en-US" altLang="ko-KR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[</a:t>
                      </a:r>
                      <a:r>
                        <a:rPr lang="ko-KR" altLang="en-US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갱신형</a:t>
                      </a:r>
                      <a:r>
                        <a:rPr lang="en-US" altLang="ko-KR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] </a:t>
                      </a:r>
                      <a:r>
                        <a:rPr lang="ko-KR" altLang="en-US" sz="1050" u="none" strike="noStrike" dirty="0" err="1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유사암진단비특약</a:t>
                      </a:r>
                      <a:endParaRPr lang="en-US" altLang="ko-KR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600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200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100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62153"/>
                  </a:ext>
                </a:extLst>
              </a:tr>
              <a:tr h="295082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ko-KR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[</a:t>
                      </a:r>
                      <a:r>
                        <a:rPr lang="ko-KR" altLang="en-US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갱신형</a:t>
                      </a:r>
                      <a:r>
                        <a:rPr lang="en-US" altLang="ko-KR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] </a:t>
                      </a:r>
                      <a:r>
                        <a:rPr lang="ko-KR" altLang="en-US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질병입원일당</a:t>
                      </a:r>
                      <a:r>
                        <a:rPr lang="en-US" altLang="ko-KR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(4</a:t>
                      </a:r>
                      <a:r>
                        <a:rPr lang="ko-KR" altLang="en-US" sz="800" u="none" strike="noStrike" dirty="0" err="1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일이상</a:t>
                      </a:r>
                      <a:r>
                        <a:rPr lang="ko-KR" altLang="en-US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en-US" altLang="ko-KR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180</a:t>
                      </a:r>
                      <a:r>
                        <a:rPr lang="ko-KR" altLang="en-US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일한도</a:t>
                      </a:r>
                      <a:r>
                        <a:rPr lang="en-US" altLang="ko-KR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r>
                        <a:rPr lang="ko-KR" altLang="en-US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특약</a:t>
                      </a:r>
                      <a:endParaRPr lang="en-US" altLang="ko-KR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[</a:t>
                      </a:r>
                      <a:r>
                        <a:rPr lang="ko-KR" altLang="en-US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갱신형</a:t>
                      </a:r>
                      <a:r>
                        <a:rPr lang="en-US" altLang="ko-KR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] </a:t>
                      </a:r>
                      <a:r>
                        <a:rPr lang="ko-KR" altLang="en-US" sz="1050" u="none" strike="noStrike" dirty="0" err="1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중증갑상선암진단비특약</a:t>
                      </a:r>
                      <a:endParaRPr lang="en-US" altLang="ko-KR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3,000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1,000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1,000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245799"/>
                  </a:ext>
                </a:extLst>
              </a:tr>
              <a:tr h="295082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ko-KR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[</a:t>
                      </a:r>
                      <a:r>
                        <a:rPr lang="ko-KR" altLang="en-US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갱신형</a:t>
                      </a:r>
                      <a:r>
                        <a:rPr lang="en-US" altLang="ko-KR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] </a:t>
                      </a:r>
                      <a:r>
                        <a:rPr lang="ko-KR" altLang="en-US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중환자실 질병입원일당</a:t>
                      </a:r>
                      <a:r>
                        <a:rPr lang="en-US" altLang="ko-KR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(1</a:t>
                      </a:r>
                      <a:r>
                        <a:rPr lang="ko-KR" altLang="en-US" sz="800" u="none" strike="noStrike" dirty="0" err="1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일이상</a:t>
                      </a:r>
                      <a:r>
                        <a:rPr lang="ko-KR" altLang="en-US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en-US" altLang="ko-KR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180</a:t>
                      </a:r>
                      <a:r>
                        <a:rPr lang="ko-KR" altLang="en-US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일한도</a:t>
                      </a:r>
                      <a:r>
                        <a:rPr lang="en-US" altLang="ko-KR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r>
                        <a:rPr lang="ko-KR" altLang="en-US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특약</a:t>
                      </a:r>
                      <a:endParaRPr lang="en-US" altLang="ko-KR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[</a:t>
                      </a:r>
                      <a:r>
                        <a:rPr lang="ko-KR" altLang="en-US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갱신형</a:t>
                      </a:r>
                      <a:r>
                        <a:rPr lang="en-US" altLang="ko-KR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] </a:t>
                      </a:r>
                      <a:r>
                        <a:rPr lang="ko-KR" altLang="en-US" sz="1050" u="none" strike="noStrike" dirty="0" err="1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뇌출혈진단비특약</a:t>
                      </a:r>
                      <a:endParaRPr lang="en-US" altLang="ko-KR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3,000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1,000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1,000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089432"/>
                  </a:ext>
                </a:extLst>
              </a:tr>
              <a:tr h="295082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ko-KR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[</a:t>
                      </a:r>
                      <a:r>
                        <a:rPr lang="ko-KR" altLang="en-US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갱신형</a:t>
                      </a:r>
                      <a:r>
                        <a:rPr lang="en-US" altLang="ko-KR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] </a:t>
                      </a:r>
                      <a:r>
                        <a:rPr lang="ko-KR" altLang="en-US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상급종합병원 질병입원일당</a:t>
                      </a:r>
                      <a:r>
                        <a:rPr lang="en-US" altLang="ko-KR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(1</a:t>
                      </a:r>
                      <a:r>
                        <a:rPr lang="ko-KR" altLang="en-US" sz="800" u="none" strike="noStrike" dirty="0" err="1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일이상</a:t>
                      </a:r>
                      <a:r>
                        <a:rPr lang="ko-KR" altLang="en-US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en-US" altLang="ko-KR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180</a:t>
                      </a:r>
                      <a:r>
                        <a:rPr lang="ko-KR" altLang="en-US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일한도</a:t>
                      </a:r>
                      <a:r>
                        <a:rPr lang="en-US" altLang="ko-KR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r>
                        <a:rPr lang="ko-KR" altLang="en-US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특약</a:t>
                      </a:r>
                      <a:endParaRPr lang="en-US" altLang="ko-KR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[</a:t>
                      </a:r>
                      <a:r>
                        <a:rPr lang="ko-KR" altLang="en-US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갱신형</a:t>
                      </a:r>
                      <a:r>
                        <a:rPr lang="en-US" altLang="ko-KR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] </a:t>
                      </a:r>
                      <a:r>
                        <a:rPr lang="ko-KR" altLang="en-US" sz="1050" u="none" strike="noStrike" dirty="0" err="1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뇌졸중진단비특약</a:t>
                      </a:r>
                      <a:endParaRPr lang="en-US" altLang="ko-KR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500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200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200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231395"/>
                  </a:ext>
                </a:extLst>
              </a:tr>
              <a:tr h="295082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ko-KR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[</a:t>
                      </a:r>
                      <a:r>
                        <a:rPr lang="ko-KR" altLang="en-US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갱신형</a:t>
                      </a:r>
                      <a:r>
                        <a:rPr lang="en-US" altLang="ko-KR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] </a:t>
                      </a:r>
                      <a:r>
                        <a:rPr lang="ko-KR" altLang="en-US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상해입원일당</a:t>
                      </a:r>
                      <a:r>
                        <a:rPr lang="en-US" altLang="ko-KR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(4</a:t>
                      </a:r>
                      <a:r>
                        <a:rPr lang="ko-KR" altLang="en-US" sz="800" u="none" strike="noStrike" dirty="0" err="1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일이상</a:t>
                      </a:r>
                      <a:r>
                        <a:rPr lang="ko-KR" altLang="en-US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en-US" altLang="ko-KR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일한도</a:t>
                      </a:r>
                      <a:r>
                        <a:rPr lang="en-US" altLang="ko-KR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r>
                        <a:rPr lang="ko-KR" altLang="en-US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특약</a:t>
                      </a:r>
                      <a:endParaRPr lang="en-US" altLang="ko-KR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5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[</a:t>
                      </a:r>
                      <a:r>
                        <a:rPr lang="ko-KR" altLang="en-US" sz="105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갱신형</a:t>
                      </a:r>
                      <a:r>
                        <a:rPr lang="en-US" altLang="ko-KR" sz="105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] </a:t>
                      </a:r>
                      <a:r>
                        <a:rPr lang="ko-KR" altLang="en-US" sz="105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뇌혈관질환진단비</a:t>
                      </a:r>
                      <a:r>
                        <a:rPr lang="en-US" altLang="ko-KR" sz="80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(2</a:t>
                      </a:r>
                      <a:r>
                        <a:rPr lang="ko-KR" altLang="en-US" sz="800" u="none" strike="noStrike" dirty="0" err="1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년감액</a:t>
                      </a:r>
                      <a:r>
                        <a:rPr lang="en-US" altLang="ko-KR" sz="80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r>
                        <a:rPr lang="ko-KR" altLang="en-US" sz="105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특약</a:t>
                      </a:r>
                      <a:endParaRPr lang="en-US" altLang="ko-KR" sz="1050" b="0" i="0" u="none" strike="noStrike" dirty="0">
                        <a:solidFill>
                          <a:srgbClr val="0070C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500</a:t>
                      </a:r>
                      <a:r>
                        <a:rPr lang="ko-KR" alt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altLang="ko-KR" sz="1100" b="0" i="0" u="none" strike="noStrike" dirty="0">
                        <a:solidFill>
                          <a:srgbClr val="0070C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200</a:t>
                      </a:r>
                      <a:r>
                        <a:rPr lang="ko-KR" alt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altLang="ko-KR" sz="1100" b="0" i="0" u="none" strike="noStrike" dirty="0">
                        <a:solidFill>
                          <a:srgbClr val="0070C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200</a:t>
                      </a:r>
                      <a:r>
                        <a:rPr lang="ko-KR" alt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altLang="ko-KR" sz="1100" b="0" i="0" u="none" strike="noStrike" dirty="0">
                        <a:solidFill>
                          <a:srgbClr val="0070C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004103"/>
                  </a:ext>
                </a:extLst>
              </a:tr>
              <a:tr h="295082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ko-KR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[</a:t>
                      </a:r>
                      <a:r>
                        <a:rPr lang="ko-KR" altLang="en-US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갱신형</a:t>
                      </a:r>
                      <a:r>
                        <a:rPr lang="en-US" altLang="ko-KR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] </a:t>
                      </a:r>
                      <a:r>
                        <a:rPr lang="ko-KR" altLang="en-US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상해입원일당</a:t>
                      </a:r>
                      <a:r>
                        <a:rPr lang="en-US" altLang="ko-KR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(4</a:t>
                      </a:r>
                      <a:r>
                        <a:rPr lang="ko-KR" altLang="en-US" sz="800" u="none" strike="noStrike" dirty="0" err="1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일이상</a:t>
                      </a:r>
                      <a:r>
                        <a:rPr lang="ko-KR" altLang="en-US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en-US" altLang="ko-KR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30</a:t>
                      </a:r>
                      <a:r>
                        <a:rPr lang="ko-KR" altLang="en-US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일한도</a:t>
                      </a:r>
                      <a:r>
                        <a:rPr lang="en-US" altLang="ko-KR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r>
                        <a:rPr lang="ko-KR" altLang="en-US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특약</a:t>
                      </a:r>
                      <a:endParaRPr lang="en-US" altLang="ko-KR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[</a:t>
                      </a:r>
                      <a:r>
                        <a:rPr lang="ko-KR" altLang="en-US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갱신형</a:t>
                      </a:r>
                      <a:r>
                        <a:rPr lang="en-US" altLang="ko-KR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] </a:t>
                      </a:r>
                      <a:r>
                        <a:rPr lang="ko-KR" altLang="en-US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뇌출혈진단 생활자금특약</a:t>
                      </a:r>
                      <a:endParaRPr lang="en-US" altLang="ko-KR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100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30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30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0909851"/>
                  </a:ext>
                </a:extLst>
              </a:tr>
              <a:tr h="295082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ko-KR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[</a:t>
                      </a:r>
                      <a:r>
                        <a:rPr lang="ko-KR" altLang="en-US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갱신형</a:t>
                      </a:r>
                      <a:r>
                        <a:rPr lang="en-US" altLang="ko-KR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] </a:t>
                      </a:r>
                      <a:r>
                        <a:rPr lang="ko-KR" altLang="en-US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상해입원일당</a:t>
                      </a:r>
                      <a:r>
                        <a:rPr lang="en-US" altLang="ko-KR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(4</a:t>
                      </a:r>
                      <a:r>
                        <a:rPr lang="ko-KR" altLang="en-US" sz="800" u="none" strike="noStrike" dirty="0" err="1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일이상</a:t>
                      </a:r>
                      <a:r>
                        <a:rPr lang="ko-KR" altLang="en-US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en-US" altLang="ko-KR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180</a:t>
                      </a:r>
                      <a:r>
                        <a:rPr lang="ko-KR" altLang="en-US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일한도</a:t>
                      </a:r>
                      <a:r>
                        <a:rPr lang="en-US" altLang="ko-KR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r>
                        <a:rPr lang="ko-KR" altLang="en-US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특약</a:t>
                      </a:r>
                      <a:endParaRPr lang="en-US" altLang="ko-KR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ko-KR" sz="105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[</a:t>
                      </a:r>
                      <a:r>
                        <a:rPr lang="ko-KR" altLang="en-US" sz="105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갱신형</a:t>
                      </a:r>
                      <a:r>
                        <a:rPr lang="en-US" altLang="ko-KR" sz="105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] </a:t>
                      </a:r>
                      <a:r>
                        <a:rPr lang="ko-KR" altLang="en-US" sz="1050" u="none" strike="noStrike" dirty="0" err="1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허혈성심장질환진단비</a:t>
                      </a:r>
                      <a:r>
                        <a:rPr lang="en-US" altLang="ko-KR" sz="80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(2</a:t>
                      </a:r>
                      <a:r>
                        <a:rPr lang="ko-KR" altLang="en-US" sz="800" u="none" strike="noStrike" dirty="0" err="1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년감액</a:t>
                      </a:r>
                      <a:r>
                        <a:rPr lang="en-US" altLang="ko-KR" sz="80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r>
                        <a:rPr lang="ko-KR" altLang="en-US" sz="105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특약</a:t>
                      </a:r>
                      <a:endParaRPr lang="en-US" altLang="ko-KR" sz="1050" b="0" i="0" u="none" strike="noStrike" dirty="0">
                        <a:solidFill>
                          <a:srgbClr val="0070C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500</a:t>
                      </a:r>
                      <a:r>
                        <a:rPr lang="ko-KR" alt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altLang="ko-KR" sz="1100" b="0" i="0" u="none" strike="noStrike" dirty="0">
                        <a:solidFill>
                          <a:srgbClr val="0070C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200</a:t>
                      </a:r>
                      <a:r>
                        <a:rPr lang="ko-KR" alt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altLang="ko-KR" sz="1100" b="0" i="0" u="none" strike="noStrike" dirty="0">
                        <a:solidFill>
                          <a:srgbClr val="0070C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200</a:t>
                      </a:r>
                      <a:r>
                        <a:rPr lang="ko-KR" alt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altLang="ko-KR" sz="1100" b="0" i="0" u="none" strike="noStrike" dirty="0">
                        <a:solidFill>
                          <a:srgbClr val="0070C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340032"/>
                  </a:ext>
                </a:extLst>
              </a:tr>
              <a:tr h="295082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ko-KR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[</a:t>
                      </a:r>
                      <a:r>
                        <a:rPr lang="ko-KR" altLang="en-US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갱신형</a:t>
                      </a:r>
                      <a:r>
                        <a:rPr lang="en-US" altLang="ko-KR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] </a:t>
                      </a:r>
                      <a:r>
                        <a:rPr lang="ko-KR" altLang="en-US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중환자실 상해입원일당</a:t>
                      </a:r>
                      <a:r>
                        <a:rPr lang="en-US" altLang="ko-KR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(1</a:t>
                      </a:r>
                      <a:r>
                        <a:rPr lang="ko-KR" altLang="en-US" sz="800" u="none" strike="noStrike" dirty="0" err="1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일이상</a:t>
                      </a:r>
                      <a:r>
                        <a:rPr lang="ko-KR" altLang="en-US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en-US" altLang="ko-KR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180</a:t>
                      </a:r>
                      <a:r>
                        <a:rPr lang="ko-KR" altLang="en-US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일한도</a:t>
                      </a:r>
                      <a:r>
                        <a:rPr lang="en-US" altLang="ko-KR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r>
                        <a:rPr lang="ko-KR" altLang="en-US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특약</a:t>
                      </a:r>
                      <a:endParaRPr lang="en-US" altLang="ko-KR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ko-KR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[</a:t>
                      </a:r>
                      <a:r>
                        <a:rPr lang="ko-KR" altLang="en-US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갱신형</a:t>
                      </a:r>
                      <a:r>
                        <a:rPr lang="en-US" altLang="ko-KR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] </a:t>
                      </a:r>
                      <a:r>
                        <a:rPr lang="ko-KR" altLang="en-US" sz="1050" u="none" strike="noStrike" dirty="0" err="1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급성심근경색증진단비특약</a:t>
                      </a:r>
                      <a:endParaRPr lang="en-US" altLang="ko-KR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3,000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1,000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1,000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602336"/>
                  </a:ext>
                </a:extLst>
              </a:tr>
              <a:tr h="295082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ko-KR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[</a:t>
                      </a:r>
                      <a:r>
                        <a:rPr lang="ko-KR" altLang="en-US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갱신형</a:t>
                      </a:r>
                      <a:r>
                        <a:rPr lang="en-US" altLang="ko-KR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] </a:t>
                      </a:r>
                      <a:r>
                        <a:rPr lang="ko-KR" altLang="en-US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상급종합병원 상해입원일당</a:t>
                      </a:r>
                      <a:r>
                        <a:rPr lang="en-US" altLang="ko-KR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(1</a:t>
                      </a:r>
                      <a:r>
                        <a:rPr lang="ko-KR" altLang="en-US" sz="800" u="none" strike="noStrike" dirty="0" err="1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일이상</a:t>
                      </a:r>
                      <a:r>
                        <a:rPr lang="ko-KR" altLang="en-US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en-US" altLang="ko-KR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180</a:t>
                      </a:r>
                      <a:r>
                        <a:rPr lang="ko-KR" altLang="en-US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일한도</a:t>
                      </a:r>
                      <a:r>
                        <a:rPr lang="en-US" altLang="ko-KR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r>
                        <a:rPr lang="ko-KR" altLang="en-US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특약</a:t>
                      </a:r>
                      <a:endParaRPr lang="en-US" altLang="ko-KR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ko-KR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[</a:t>
                      </a:r>
                      <a:r>
                        <a:rPr lang="ko-KR" altLang="en-US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갱신형</a:t>
                      </a:r>
                      <a:r>
                        <a:rPr lang="en-US" altLang="ko-KR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] </a:t>
                      </a:r>
                      <a:r>
                        <a:rPr lang="ko-KR" altLang="en-US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급성심근경색증진단 생활자금특약</a:t>
                      </a:r>
                      <a:endParaRPr lang="en-US" altLang="ko-KR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100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30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30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339117"/>
                  </a:ext>
                </a:extLst>
              </a:tr>
              <a:tr h="295082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ko-KR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[</a:t>
                      </a:r>
                      <a:r>
                        <a:rPr lang="ko-KR" altLang="en-US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갱신형</a:t>
                      </a:r>
                      <a:r>
                        <a:rPr lang="en-US" altLang="ko-KR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] </a:t>
                      </a:r>
                      <a:r>
                        <a:rPr lang="ko-KR" altLang="en-US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상해수술비</a:t>
                      </a:r>
                      <a:r>
                        <a:rPr lang="en-US" altLang="ko-KR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동일사고당 </a:t>
                      </a:r>
                      <a:r>
                        <a:rPr lang="en-US" altLang="ko-KR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회 지급</a:t>
                      </a:r>
                      <a:r>
                        <a:rPr lang="en-US" altLang="ko-KR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r>
                        <a:rPr lang="ko-KR" altLang="en-US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특약</a:t>
                      </a:r>
                      <a:endParaRPr lang="en-US" altLang="ko-KR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60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40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30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ko-KR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[</a:t>
                      </a:r>
                      <a:r>
                        <a:rPr lang="ko-KR" altLang="en-US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갱신형</a:t>
                      </a:r>
                      <a:r>
                        <a:rPr lang="en-US" altLang="ko-KR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] </a:t>
                      </a:r>
                      <a:r>
                        <a:rPr lang="ko-KR" altLang="en-US" sz="1050" u="none" strike="noStrike" dirty="0" err="1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말기폐질환진단비특약</a:t>
                      </a:r>
                      <a:endParaRPr lang="en-US" altLang="ko-KR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2,000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500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300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391143"/>
                  </a:ext>
                </a:extLst>
              </a:tr>
              <a:tr h="295082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ko-KR" sz="105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[</a:t>
                      </a:r>
                      <a:r>
                        <a:rPr lang="ko-KR" altLang="en-US" sz="105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갱신형</a:t>
                      </a:r>
                      <a:r>
                        <a:rPr lang="en-US" altLang="ko-KR" sz="105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] 83</a:t>
                      </a:r>
                      <a:r>
                        <a:rPr lang="ko-KR" altLang="en-US" sz="105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대질병수술비</a:t>
                      </a:r>
                      <a:r>
                        <a:rPr lang="en-US" altLang="ko-KR" sz="90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(6</a:t>
                      </a:r>
                      <a:r>
                        <a:rPr lang="ko-KR" altLang="en-US" sz="900" u="none" strike="noStrike" dirty="0" err="1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대질병</a:t>
                      </a:r>
                      <a:r>
                        <a:rPr lang="en-US" altLang="ko-KR" sz="90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r>
                        <a:rPr lang="ko-KR" altLang="en-US" sz="105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특약</a:t>
                      </a:r>
                      <a:endParaRPr lang="en-US" altLang="ko-KR" sz="1050" b="0" i="0" u="none" strike="noStrike" dirty="0">
                        <a:solidFill>
                          <a:srgbClr val="0070C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300</a:t>
                      </a:r>
                      <a:r>
                        <a:rPr lang="ko-KR" alt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sz="1100" b="0" i="0" u="none" strike="noStrike" dirty="0">
                        <a:solidFill>
                          <a:srgbClr val="0070C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200</a:t>
                      </a:r>
                      <a:r>
                        <a:rPr lang="ko-KR" alt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sz="1100" b="0" i="0" u="none" strike="noStrike" dirty="0">
                        <a:solidFill>
                          <a:srgbClr val="0070C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100</a:t>
                      </a:r>
                      <a:r>
                        <a:rPr lang="ko-KR" alt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sz="1100" b="0" i="0" u="none" strike="noStrike" dirty="0">
                        <a:solidFill>
                          <a:srgbClr val="0070C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ko-KR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[</a:t>
                      </a:r>
                      <a:r>
                        <a:rPr lang="ko-KR" altLang="en-US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갱신형</a:t>
                      </a:r>
                      <a:r>
                        <a:rPr lang="en-US" altLang="ko-KR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] </a:t>
                      </a:r>
                      <a:r>
                        <a:rPr lang="ko-KR" altLang="en-US" sz="1050" u="none" strike="noStrike" dirty="0" err="1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말기신부전증진단비특약</a:t>
                      </a:r>
                      <a:endParaRPr lang="en-US" altLang="ko-KR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2,000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500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300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261700"/>
                  </a:ext>
                </a:extLst>
              </a:tr>
              <a:tr h="295082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ko-KR" sz="105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[</a:t>
                      </a:r>
                      <a:r>
                        <a:rPr lang="ko-KR" altLang="en-US" sz="105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갱신형</a:t>
                      </a:r>
                      <a:r>
                        <a:rPr lang="en-US" altLang="ko-KR" sz="105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] 83</a:t>
                      </a:r>
                      <a:r>
                        <a:rPr lang="ko-KR" altLang="en-US" sz="105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대질병수술비</a:t>
                      </a:r>
                      <a:r>
                        <a:rPr lang="en-US" altLang="ko-KR" sz="90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(16</a:t>
                      </a:r>
                      <a:r>
                        <a:rPr lang="ko-KR" altLang="en-US" sz="900" u="none" strike="noStrike" dirty="0" err="1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대특정질병</a:t>
                      </a:r>
                      <a:r>
                        <a:rPr lang="en-US" altLang="ko-KR" sz="90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r>
                        <a:rPr lang="ko-KR" altLang="en-US" sz="105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특약</a:t>
                      </a:r>
                      <a:endParaRPr lang="en-US" altLang="ko-KR" sz="1050" b="0" i="0" u="none" strike="noStrike" dirty="0">
                        <a:solidFill>
                          <a:srgbClr val="0070C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300</a:t>
                      </a:r>
                      <a:r>
                        <a:rPr lang="ko-KR" alt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sz="1100" b="0" i="0" u="none" strike="noStrike" dirty="0">
                        <a:solidFill>
                          <a:srgbClr val="0070C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200</a:t>
                      </a:r>
                      <a:r>
                        <a:rPr lang="ko-KR" alt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sz="1100" b="0" i="0" u="none" strike="noStrike" dirty="0">
                        <a:solidFill>
                          <a:srgbClr val="0070C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100</a:t>
                      </a:r>
                      <a:r>
                        <a:rPr lang="ko-KR" alt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sz="1100" b="0" i="0" u="none" strike="noStrike" dirty="0">
                        <a:solidFill>
                          <a:srgbClr val="0070C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ko-KR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[</a:t>
                      </a:r>
                      <a:r>
                        <a:rPr lang="ko-KR" altLang="en-US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갱신형</a:t>
                      </a:r>
                      <a:r>
                        <a:rPr lang="en-US" altLang="ko-KR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] </a:t>
                      </a:r>
                      <a:r>
                        <a:rPr lang="ko-KR" altLang="en-US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상해</a:t>
                      </a:r>
                      <a:r>
                        <a:rPr lang="en-US" altLang="ko-KR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80%</a:t>
                      </a:r>
                      <a:r>
                        <a:rPr lang="ko-KR" altLang="en-US" sz="1050" u="none" strike="noStrike" dirty="0" err="1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이상고도후유장해특약</a:t>
                      </a:r>
                      <a:endParaRPr lang="en-US" altLang="ko-KR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3,000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1,000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1,000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605699"/>
                  </a:ext>
                </a:extLst>
              </a:tr>
              <a:tr h="295082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ko-KR" sz="105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[</a:t>
                      </a:r>
                      <a:r>
                        <a:rPr lang="ko-KR" altLang="en-US" sz="105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갱신형</a:t>
                      </a:r>
                      <a:r>
                        <a:rPr lang="en-US" altLang="ko-KR" sz="105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] 83</a:t>
                      </a:r>
                      <a:r>
                        <a:rPr lang="ko-KR" altLang="en-US" sz="105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대질병수술비</a:t>
                      </a:r>
                      <a:r>
                        <a:rPr lang="en-US" altLang="ko-KR" sz="90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(23</a:t>
                      </a:r>
                      <a:r>
                        <a:rPr lang="ko-KR" altLang="en-US" sz="90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대생활질병</a:t>
                      </a:r>
                      <a:r>
                        <a:rPr lang="en-US" altLang="ko-KR" sz="90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r>
                        <a:rPr lang="ko-KR" altLang="en-US" sz="105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특약</a:t>
                      </a:r>
                      <a:endParaRPr lang="en-US" altLang="ko-KR" sz="1050" b="0" i="0" u="none" strike="noStrike" dirty="0">
                        <a:solidFill>
                          <a:srgbClr val="0070C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20</a:t>
                      </a:r>
                      <a:r>
                        <a:rPr lang="ko-KR" alt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sz="1100" b="0" i="0" u="none" strike="noStrike" dirty="0">
                        <a:solidFill>
                          <a:srgbClr val="0070C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20</a:t>
                      </a:r>
                      <a:r>
                        <a:rPr lang="ko-KR" alt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sz="1100" b="0" i="0" u="none" strike="noStrike" dirty="0">
                        <a:solidFill>
                          <a:srgbClr val="0070C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sz="1100" b="0" i="0" u="none" strike="noStrike" dirty="0">
                        <a:solidFill>
                          <a:srgbClr val="0070C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ko-KR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[</a:t>
                      </a:r>
                      <a:r>
                        <a:rPr lang="ko-KR" altLang="en-US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갱신형</a:t>
                      </a:r>
                      <a:r>
                        <a:rPr lang="en-US" altLang="ko-KR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] </a:t>
                      </a:r>
                      <a:r>
                        <a:rPr lang="ko-KR" altLang="en-US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질병</a:t>
                      </a:r>
                      <a:r>
                        <a:rPr lang="en-US" altLang="ko-KR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80%</a:t>
                      </a:r>
                      <a:r>
                        <a:rPr lang="ko-KR" altLang="en-US" sz="1050" u="none" strike="noStrike" dirty="0" err="1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이상고도후유장해특약</a:t>
                      </a:r>
                      <a:endParaRPr lang="en-US" altLang="ko-KR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3,000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1,000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1,000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533999"/>
                  </a:ext>
                </a:extLst>
              </a:tr>
              <a:tr h="295082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ko-KR" sz="105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[</a:t>
                      </a:r>
                      <a:r>
                        <a:rPr lang="ko-KR" altLang="en-US" sz="105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갱신형</a:t>
                      </a:r>
                      <a:r>
                        <a:rPr lang="en-US" altLang="ko-KR" sz="105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] 83</a:t>
                      </a:r>
                      <a:r>
                        <a:rPr lang="ko-KR" altLang="en-US" sz="105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대질병수술비</a:t>
                      </a:r>
                      <a:r>
                        <a:rPr lang="en-US" altLang="ko-KR" sz="90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(37</a:t>
                      </a:r>
                      <a:r>
                        <a:rPr lang="ko-KR" altLang="en-US" sz="90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대생활질병</a:t>
                      </a:r>
                      <a:r>
                        <a:rPr lang="en-US" altLang="ko-KR" sz="90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r>
                        <a:rPr lang="ko-KR" altLang="en-US" sz="105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특약</a:t>
                      </a:r>
                      <a:endParaRPr lang="en-US" altLang="ko-KR" sz="1050" b="0" i="0" u="none" strike="noStrike" dirty="0">
                        <a:solidFill>
                          <a:srgbClr val="0070C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20</a:t>
                      </a:r>
                      <a:r>
                        <a:rPr lang="ko-KR" alt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sz="1100" b="0" i="0" u="none" strike="noStrike" dirty="0">
                        <a:solidFill>
                          <a:srgbClr val="0070C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20</a:t>
                      </a:r>
                      <a:r>
                        <a:rPr lang="ko-KR" alt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sz="1100" b="0" i="0" u="none" strike="noStrike" dirty="0">
                        <a:solidFill>
                          <a:srgbClr val="0070C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sz="1100" b="0" i="0" u="none" strike="noStrike" dirty="0">
                        <a:solidFill>
                          <a:srgbClr val="0070C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ko-KR" sz="105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[</a:t>
                      </a:r>
                      <a:r>
                        <a:rPr lang="ko-KR" altLang="en-US" sz="105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갱신형</a:t>
                      </a:r>
                      <a:r>
                        <a:rPr lang="en-US" altLang="ko-KR" sz="105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] </a:t>
                      </a:r>
                      <a:r>
                        <a:rPr lang="ko-KR" altLang="en-US" sz="1050" u="none" strike="noStrike" dirty="0" err="1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중등도이상치매진단비특약</a:t>
                      </a:r>
                      <a:endParaRPr lang="en-US" altLang="ko-KR" sz="1050" b="0" i="0" u="none" strike="noStrike" dirty="0">
                        <a:solidFill>
                          <a:srgbClr val="0070C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500</a:t>
                      </a:r>
                      <a:r>
                        <a:rPr lang="ko-KR" alt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altLang="ko-KR" sz="1100" b="0" i="0" u="none" strike="noStrike" dirty="0">
                        <a:solidFill>
                          <a:srgbClr val="0070C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500</a:t>
                      </a:r>
                      <a:r>
                        <a:rPr lang="ko-KR" alt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altLang="ko-KR" sz="1100" b="0" i="0" u="none" strike="noStrike" dirty="0">
                        <a:solidFill>
                          <a:srgbClr val="0070C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962497"/>
                  </a:ext>
                </a:extLst>
              </a:tr>
              <a:tr h="335725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ko-KR" sz="105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[</a:t>
                      </a:r>
                      <a:r>
                        <a:rPr lang="ko-KR" altLang="en-US" sz="105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갱신형</a:t>
                      </a:r>
                      <a:r>
                        <a:rPr lang="en-US" altLang="ko-KR" sz="105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] 83</a:t>
                      </a:r>
                      <a:r>
                        <a:rPr lang="ko-KR" altLang="en-US" sz="105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대질병수술비</a:t>
                      </a:r>
                      <a:r>
                        <a:rPr lang="en-US" altLang="ko-KR" sz="90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90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당뇨병질환</a:t>
                      </a:r>
                      <a:r>
                        <a:rPr lang="en-US" altLang="ko-KR" sz="90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r>
                        <a:rPr lang="ko-KR" altLang="en-US" sz="105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특약</a:t>
                      </a:r>
                      <a:endParaRPr lang="en-US" altLang="ko-KR" sz="1050" b="0" i="0" u="none" strike="noStrike" dirty="0">
                        <a:solidFill>
                          <a:srgbClr val="0070C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간편</a:t>
                      </a:r>
                      <a:r>
                        <a:rPr lang="en-US" altLang="ko-KR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: 20</a:t>
                      </a:r>
                      <a:r>
                        <a:rPr lang="ko-KR" alt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altLang="ko-KR" sz="1100" b="0" i="0" u="none" strike="noStrike" dirty="0">
                        <a:solidFill>
                          <a:srgbClr val="0070C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algn="ctr" fontAlgn="b"/>
                      <a:r>
                        <a:rPr lang="ko-KR" alt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일반</a:t>
                      </a:r>
                      <a:r>
                        <a:rPr lang="en-US" altLang="ko-KR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: 50</a:t>
                      </a:r>
                      <a:r>
                        <a:rPr lang="ko-KR" alt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sz="1100" b="0" i="0" u="none" strike="noStrike" dirty="0">
                        <a:solidFill>
                          <a:srgbClr val="0070C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간편</a:t>
                      </a:r>
                      <a:r>
                        <a:rPr lang="en-US" altLang="ko-KR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: 20</a:t>
                      </a:r>
                      <a:r>
                        <a:rPr lang="ko-KR" alt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altLang="ko-KR" sz="1100" b="0" i="0" u="none" strike="noStrike" dirty="0">
                        <a:solidFill>
                          <a:srgbClr val="0070C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algn="ctr" fontAlgn="b"/>
                      <a:r>
                        <a:rPr lang="ko-KR" alt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일반</a:t>
                      </a:r>
                      <a:r>
                        <a:rPr lang="en-US" altLang="ko-KR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: 50</a:t>
                      </a:r>
                      <a:r>
                        <a:rPr lang="ko-KR" alt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sz="1100" b="0" i="0" u="none" strike="noStrike" dirty="0">
                        <a:solidFill>
                          <a:srgbClr val="0070C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간편</a:t>
                      </a:r>
                      <a:r>
                        <a:rPr lang="en-US" altLang="ko-KR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: 10</a:t>
                      </a:r>
                      <a:r>
                        <a:rPr lang="ko-KR" alt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altLang="ko-KR" sz="1100" b="0" i="0" u="none" strike="noStrike" dirty="0">
                        <a:solidFill>
                          <a:srgbClr val="0070C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algn="ctr" fontAlgn="b"/>
                      <a:r>
                        <a:rPr lang="ko-KR" alt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일반</a:t>
                      </a:r>
                      <a:r>
                        <a:rPr lang="en-US" altLang="ko-KR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: 50</a:t>
                      </a:r>
                      <a:r>
                        <a:rPr lang="ko-KR" alt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sz="1100" b="0" i="0" u="none" strike="noStrike" dirty="0">
                        <a:solidFill>
                          <a:srgbClr val="0070C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ko-KR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[</a:t>
                      </a:r>
                      <a:r>
                        <a:rPr lang="ko-KR" altLang="en-US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갱신형</a:t>
                      </a:r>
                      <a:r>
                        <a:rPr lang="en-US" altLang="ko-KR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] </a:t>
                      </a:r>
                      <a:r>
                        <a:rPr lang="ko-KR" altLang="en-US" sz="1050" u="none" strike="noStrike" dirty="0" err="1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중증치매생활자금특약</a:t>
                      </a:r>
                      <a:endParaRPr lang="en-US" altLang="ko-KR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100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50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231969"/>
                  </a:ext>
                </a:extLst>
              </a:tr>
              <a:tr h="29508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[</a:t>
                      </a:r>
                      <a:r>
                        <a:rPr lang="ko-KR" altLang="en-US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갱신형</a:t>
                      </a:r>
                      <a:r>
                        <a:rPr lang="en-US" altLang="ko-KR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] </a:t>
                      </a:r>
                      <a:r>
                        <a:rPr lang="ko-KR" altLang="en-US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질병사망특약</a:t>
                      </a:r>
                      <a:endParaRPr lang="en-US" altLang="ko-KR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5,000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2,500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ko-KR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[</a:t>
                      </a:r>
                      <a:r>
                        <a:rPr lang="ko-KR" altLang="en-US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갱신형</a:t>
                      </a:r>
                      <a:r>
                        <a:rPr lang="en-US" altLang="ko-KR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] </a:t>
                      </a:r>
                      <a:r>
                        <a:rPr lang="ko-KR" altLang="en-US" sz="1050" u="none" strike="noStrike" dirty="0" err="1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중증치매진단비특약</a:t>
                      </a:r>
                      <a:endParaRPr lang="en-US" altLang="ko-KR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3,000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2,000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880029"/>
                  </a:ext>
                </a:extLst>
              </a:tr>
            </a:tbl>
          </a:graphicData>
        </a:graphic>
      </p:graphicFrame>
      <p:pic>
        <p:nvPicPr>
          <p:cNvPr id="7" name="그림 6">
            <a:extLst>
              <a:ext uri="{FF2B5EF4-FFF2-40B4-BE49-F238E27FC236}">
                <a16:creationId xmlns:a16="http://schemas.microsoft.com/office/drawing/2014/main" id="{4CF17492-BDB7-379D-606A-0E8A7C158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3" y="1979697"/>
            <a:ext cx="6807200" cy="3362050"/>
          </a:xfrm>
          <a:prstGeom prst="rect">
            <a:avLst/>
          </a:prstGeom>
        </p:spPr>
      </p:pic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C9F491AE-1480-48BD-0783-D78C2D6F94E7}"/>
              </a:ext>
            </a:extLst>
          </p:cNvPr>
          <p:cNvSpPr/>
          <p:nvPr/>
        </p:nvSpPr>
        <p:spPr>
          <a:xfrm>
            <a:off x="-206406" y="1428281"/>
            <a:ext cx="2951194" cy="473523"/>
          </a:xfrm>
          <a:prstGeom prst="roundRect">
            <a:avLst>
              <a:gd name="adj" fmla="val 50000"/>
            </a:avLst>
          </a:prstGeom>
          <a:solidFill>
            <a:srgbClr val="002DD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4B96E2-68C1-E232-76F0-DE947CA71427}"/>
              </a:ext>
            </a:extLst>
          </p:cNvPr>
          <p:cNvSpPr txBox="1"/>
          <p:nvPr/>
        </p:nvSpPr>
        <p:spPr>
          <a:xfrm>
            <a:off x="72539" y="1476453"/>
            <a:ext cx="5940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▷ 연령별 가입금액</a:t>
            </a:r>
            <a:endParaRPr lang="ko-KR" altLang="en-US" b="1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59F2123F-D633-4017-D6B3-771192518D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327338"/>
              </p:ext>
            </p:extLst>
          </p:nvPr>
        </p:nvGraphicFramePr>
        <p:xfrm>
          <a:off x="7091640" y="7799135"/>
          <a:ext cx="5944965" cy="58830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95737">
                  <a:extLst>
                    <a:ext uri="{9D8B030D-6E8A-4147-A177-3AD203B41FA5}">
                      <a16:colId xmlns:a16="http://schemas.microsoft.com/office/drawing/2014/main" val="823394081"/>
                    </a:ext>
                  </a:extLst>
                </a:gridCol>
                <a:gridCol w="1429305">
                  <a:extLst>
                    <a:ext uri="{9D8B030D-6E8A-4147-A177-3AD203B41FA5}">
                      <a16:colId xmlns:a16="http://schemas.microsoft.com/office/drawing/2014/main" val="1742300682"/>
                    </a:ext>
                  </a:extLst>
                </a:gridCol>
                <a:gridCol w="1819923">
                  <a:extLst>
                    <a:ext uri="{9D8B030D-6E8A-4147-A177-3AD203B41FA5}">
                      <a16:colId xmlns:a16="http://schemas.microsoft.com/office/drawing/2014/main" val="3660918504"/>
                    </a:ext>
                  </a:extLst>
                </a:gridCol>
              </a:tblGrid>
              <a:tr h="54400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 err="1">
                          <a:solidFill>
                            <a:schemeClr val="bg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담보명</a:t>
                      </a:r>
                      <a:endParaRPr lang="ko-KR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최초</a:t>
                      </a:r>
                      <a:r>
                        <a:rPr lang="ko-KR" altLang="en-US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〮부활</a:t>
                      </a:r>
                      <a:r>
                        <a:rPr lang="ko-KR" altLang="en-US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계약</a:t>
                      </a:r>
                      <a:endParaRPr lang="en-US" altLang="ko-KR" sz="1400" b="1" i="0" u="none" strike="noStrike" dirty="0">
                        <a:solidFill>
                          <a:schemeClr val="bg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algn="ctr" fontAlgn="ctr"/>
                      <a:r>
                        <a:rPr lang="ko-KR" alt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면책기간</a:t>
                      </a: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최초계약일 후</a:t>
                      </a:r>
                      <a:endParaRPr lang="en-US" altLang="ko-KR" sz="1400" b="1" i="0" u="none" strike="noStrike" dirty="0">
                        <a:solidFill>
                          <a:schemeClr val="bg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algn="ctr" fontAlgn="ctr"/>
                      <a:r>
                        <a:rPr lang="ko-KR" alt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감액지급</a:t>
                      </a: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378213"/>
                  </a:ext>
                </a:extLst>
              </a:tr>
              <a:tr h="381362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ko-KR" sz="105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</a:t>
                      </a:r>
                      <a:r>
                        <a:rPr lang="ko-KR" altLang="en-US" sz="1050" u="none" strike="noStrike" dirty="0" err="1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일반암</a:t>
                      </a:r>
                      <a:r>
                        <a:rPr lang="en-US" altLang="ko-KR" sz="80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800" u="none" strike="noStrike" dirty="0" err="1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소액암제외</a:t>
                      </a:r>
                      <a:r>
                        <a:rPr lang="en-US" altLang="ko-KR" sz="80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r>
                        <a:rPr lang="ko-KR" altLang="en-US" sz="1050" u="none" strike="noStrike" dirty="0" err="1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진단비특약</a:t>
                      </a:r>
                      <a:r>
                        <a:rPr lang="en-US" altLang="ko-KR" sz="80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(3N5</a:t>
                      </a:r>
                      <a:r>
                        <a:rPr lang="ko-KR" altLang="en-US" sz="80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간편고지</a:t>
                      </a:r>
                      <a:r>
                        <a:rPr lang="en-US" altLang="ko-KR" sz="80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endParaRPr lang="en-US" altLang="ko-KR" sz="800" b="0" i="0" u="none" strike="noStrike" dirty="0">
                        <a:solidFill>
                          <a:srgbClr val="0070C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90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 면책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050" b="0" i="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1050" b="0" i="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년 이내 </a:t>
                      </a:r>
                      <a:r>
                        <a:rPr lang="en-US" altLang="ko-KR" sz="1050" b="0" i="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50%</a:t>
                      </a: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9768399"/>
                  </a:ext>
                </a:extLst>
              </a:tr>
              <a:tr h="381362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ko-KR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</a:t>
                      </a:r>
                      <a:r>
                        <a:rPr lang="ko-KR" altLang="en-US" sz="1050" u="none" strike="noStrike" dirty="0" err="1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소액암진단비특약</a:t>
                      </a:r>
                      <a:r>
                        <a:rPr lang="en-US" altLang="ko-KR" sz="80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(3N5</a:t>
                      </a:r>
                      <a:r>
                        <a:rPr lang="ko-KR" altLang="en-US" sz="80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간편고지</a:t>
                      </a:r>
                      <a:r>
                        <a:rPr lang="en-US" altLang="ko-KR" sz="80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90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 면책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년 이내 </a:t>
                      </a: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50%</a:t>
                      </a: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480841"/>
                  </a:ext>
                </a:extLst>
              </a:tr>
              <a:tr h="38136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</a:t>
                      </a:r>
                      <a:r>
                        <a:rPr lang="ko-KR" altLang="en-US" sz="1050" u="none" strike="noStrike" dirty="0" err="1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유사암진단비특약</a:t>
                      </a:r>
                      <a:r>
                        <a:rPr lang="en-US" altLang="ko-KR" sz="80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(3N5</a:t>
                      </a:r>
                      <a:r>
                        <a:rPr lang="ko-KR" altLang="en-US" sz="80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간편고지</a:t>
                      </a:r>
                      <a:r>
                        <a:rPr lang="en-US" altLang="ko-KR" sz="80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년 이내 </a:t>
                      </a: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50%</a:t>
                      </a: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62153"/>
                  </a:ext>
                </a:extLst>
              </a:tr>
              <a:tr h="38136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</a:t>
                      </a:r>
                      <a:r>
                        <a:rPr lang="ko-KR" altLang="en-US" sz="1050" u="none" strike="noStrike" dirty="0" err="1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중증갑상선암진단비특약</a:t>
                      </a:r>
                      <a:r>
                        <a:rPr lang="en-US" altLang="ko-KR" sz="80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(3N5</a:t>
                      </a:r>
                      <a:r>
                        <a:rPr lang="ko-KR" altLang="en-US" sz="80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간편고지</a:t>
                      </a:r>
                      <a:r>
                        <a:rPr lang="en-US" altLang="ko-KR" sz="80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90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 면책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년 이내 </a:t>
                      </a: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50%</a:t>
                      </a: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245799"/>
                  </a:ext>
                </a:extLst>
              </a:tr>
              <a:tr h="38136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</a:t>
                      </a:r>
                      <a:r>
                        <a:rPr lang="ko-KR" altLang="en-US" sz="1050" u="none" strike="noStrike" dirty="0" err="1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뇌출혈진단비특약</a:t>
                      </a:r>
                      <a:r>
                        <a:rPr lang="en-US" altLang="ko-KR" sz="80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(3N5</a:t>
                      </a:r>
                      <a:r>
                        <a:rPr lang="ko-KR" altLang="en-US" sz="80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간편고지</a:t>
                      </a:r>
                      <a:r>
                        <a:rPr lang="en-US" altLang="ko-KR" sz="80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년 이내 </a:t>
                      </a: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50%</a:t>
                      </a: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089432"/>
                  </a:ext>
                </a:extLst>
              </a:tr>
              <a:tr h="38136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</a:t>
                      </a:r>
                      <a:r>
                        <a:rPr lang="ko-KR" altLang="en-US" sz="1050" u="none" strike="noStrike" dirty="0" err="1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뇌졸중진단비특약</a:t>
                      </a:r>
                      <a:r>
                        <a:rPr lang="en-US" altLang="ko-KR" sz="80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(3N5</a:t>
                      </a:r>
                      <a:r>
                        <a:rPr lang="ko-KR" altLang="en-US" sz="80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간편고지</a:t>
                      </a:r>
                      <a:r>
                        <a:rPr lang="en-US" altLang="ko-KR" sz="80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년 이내 </a:t>
                      </a: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50%</a:t>
                      </a: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231395"/>
                  </a:ext>
                </a:extLst>
              </a:tr>
              <a:tr h="38136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5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</a:t>
                      </a:r>
                      <a:r>
                        <a:rPr lang="ko-KR" altLang="en-US" sz="105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뇌혈관질환진단비</a:t>
                      </a:r>
                      <a:r>
                        <a:rPr lang="en-US" altLang="ko-KR" sz="80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(2</a:t>
                      </a:r>
                      <a:r>
                        <a:rPr lang="ko-KR" altLang="en-US" sz="800" u="none" strike="noStrike" dirty="0" err="1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년감액</a:t>
                      </a:r>
                      <a:r>
                        <a:rPr lang="en-US" altLang="ko-KR" sz="80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r>
                        <a:rPr lang="ko-KR" altLang="en-US" sz="105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특약</a:t>
                      </a:r>
                      <a:r>
                        <a:rPr lang="en-US" altLang="ko-KR" sz="80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(3N5</a:t>
                      </a:r>
                      <a:r>
                        <a:rPr lang="ko-KR" altLang="en-US" sz="80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간편고지</a:t>
                      </a:r>
                      <a:r>
                        <a:rPr lang="en-US" altLang="ko-KR" sz="80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endParaRPr lang="en-US" altLang="ko-KR" sz="800" b="0" i="0" u="none" strike="noStrike" dirty="0">
                        <a:solidFill>
                          <a:srgbClr val="0070C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90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일간 보험가입금액의 </a:t>
                      </a: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10%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년 이내 보험가입금액의 </a:t>
                      </a: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50%</a:t>
                      </a: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004103"/>
                  </a:ext>
                </a:extLst>
              </a:tr>
              <a:tr h="38136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</a:t>
                      </a:r>
                      <a:r>
                        <a:rPr lang="ko-KR" altLang="en-US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뇌출혈진단 생활자금특약</a:t>
                      </a:r>
                      <a:r>
                        <a:rPr lang="en-US" altLang="ko-KR" sz="80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(3N5</a:t>
                      </a:r>
                      <a:r>
                        <a:rPr lang="ko-KR" altLang="en-US" sz="80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간편고지</a:t>
                      </a:r>
                      <a:r>
                        <a:rPr lang="en-US" altLang="ko-KR" sz="80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90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일간 보험가입금액의 </a:t>
                      </a: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10%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년 이내 보험가입금액의 </a:t>
                      </a: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50%</a:t>
                      </a: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0909851"/>
                  </a:ext>
                </a:extLst>
              </a:tr>
              <a:tr h="381362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ko-KR" sz="105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</a:t>
                      </a:r>
                      <a:r>
                        <a:rPr lang="ko-KR" altLang="en-US" sz="1050" u="none" strike="noStrike" dirty="0" err="1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허혈성심장질환진단비</a:t>
                      </a:r>
                      <a:r>
                        <a:rPr lang="en-US" altLang="ko-KR" sz="80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(2</a:t>
                      </a:r>
                      <a:r>
                        <a:rPr lang="ko-KR" altLang="en-US" sz="800" u="none" strike="noStrike" dirty="0" err="1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년감액</a:t>
                      </a:r>
                      <a:r>
                        <a:rPr lang="en-US" altLang="ko-KR" sz="80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r>
                        <a:rPr lang="ko-KR" altLang="en-US" sz="105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특약</a:t>
                      </a:r>
                      <a:r>
                        <a:rPr lang="en-US" altLang="ko-KR" sz="80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(3N5</a:t>
                      </a:r>
                      <a:r>
                        <a:rPr lang="ko-KR" altLang="en-US" sz="80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간편고지</a:t>
                      </a:r>
                      <a:r>
                        <a:rPr lang="en-US" altLang="ko-KR" sz="80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endParaRPr lang="en-US" altLang="ko-KR" sz="800" b="0" i="0" u="none" strike="noStrike" dirty="0">
                        <a:solidFill>
                          <a:srgbClr val="0070C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년 이내 </a:t>
                      </a: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50%</a:t>
                      </a: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340032"/>
                  </a:ext>
                </a:extLst>
              </a:tr>
              <a:tr h="381362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ko-KR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</a:t>
                      </a:r>
                      <a:r>
                        <a:rPr lang="ko-KR" altLang="en-US" sz="1050" u="none" strike="noStrike" dirty="0" err="1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급성심근경색증진단비특약</a:t>
                      </a:r>
                      <a:r>
                        <a:rPr lang="en-US" altLang="ko-KR" sz="80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(3N5</a:t>
                      </a:r>
                      <a:r>
                        <a:rPr lang="ko-KR" altLang="en-US" sz="80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간편고지</a:t>
                      </a:r>
                      <a:r>
                        <a:rPr lang="en-US" altLang="ko-KR" sz="80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endParaRPr lang="en-US" altLang="ko-KR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년 이내 </a:t>
                      </a: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50%</a:t>
                      </a: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602336"/>
                  </a:ext>
                </a:extLst>
              </a:tr>
              <a:tr h="381362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ko-KR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</a:t>
                      </a:r>
                      <a:r>
                        <a:rPr lang="ko-KR" altLang="en-US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급성심근경색증진단 생활자금특약</a:t>
                      </a:r>
                      <a:r>
                        <a:rPr lang="en-US" altLang="ko-KR" sz="80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(3N5</a:t>
                      </a:r>
                      <a:r>
                        <a:rPr lang="ko-KR" altLang="en-US" sz="80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간편고지</a:t>
                      </a:r>
                      <a:r>
                        <a:rPr lang="en-US" altLang="ko-KR" sz="80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년 이내 </a:t>
                      </a: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50%</a:t>
                      </a: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339117"/>
                  </a:ext>
                </a:extLst>
              </a:tr>
              <a:tr h="381362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ko-KR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</a:t>
                      </a:r>
                      <a:r>
                        <a:rPr lang="ko-KR" altLang="en-US" sz="1050" u="none" strike="noStrike" dirty="0" err="1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말기폐질환진단비특약</a:t>
                      </a:r>
                      <a:r>
                        <a:rPr lang="en-US" altLang="ko-KR" sz="80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(3N5</a:t>
                      </a:r>
                      <a:r>
                        <a:rPr lang="ko-KR" altLang="en-US" sz="80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간편고지</a:t>
                      </a:r>
                      <a:r>
                        <a:rPr lang="en-US" altLang="ko-KR" sz="80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년 이내 </a:t>
                      </a: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50%</a:t>
                      </a: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391143"/>
                  </a:ext>
                </a:extLst>
              </a:tr>
              <a:tr h="381362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ko-KR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</a:t>
                      </a:r>
                      <a:r>
                        <a:rPr lang="ko-KR" altLang="en-US" sz="1050" u="none" strike="noStrike" dirty="0" err="1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말기신부전증진단비특약</a:t>
                      </a:r>
                      <a:r>
                        <a:rPr lang="en-US" altLang="ko-KR" sz="80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(3N5</a:t>
                      </a:r>
                      <a:r>
                        <a:rPr lang="ko-KR" altLang="en-US" sz="80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간편고지</a:t>
                      </a:r>
                      <a:r>
                        <a:rPr lang="en-US" altLang="ko-KR" sz="80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년 이내 </a:t>
                      </a: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50%</a:t>
                      </a: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261700"/>
                  </a:ext>
                </a:extLst>
              </a:tr>
              <a:tr h="381362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ko-KR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</a:t>
                      </a:r>
                      <a:r>
                        <a:rPr lang="ko-KR" altLang="en-US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질병</a:t>
                      </a:r>
                      <a:r>
                        <a:rPr lang="en-US" altLang="ko-KR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80%</a:t>
                      </a:r>
                      <a:r>
                        <a:rPr lang="ko-KR" altLang="en-US" sz="1050" u="none" strike="noStrike" dirty="0" err="1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이상고도후유장해특약</a:t>
                      </a:r>
                      <a:r>
                        <a:rPr lang="en-US" altLang="ko-KR" sz="80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(3N5</a:t>
                      </a:r>
                      <a:r>
                        <a:rPr lang="ko-KR" altLang="en-US" sz="80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간편고지</a:t>
                      </a:r>
                      <a:r>
                        <a:rPr lang="en-US" altLang="ko-KR" sz="80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년 이내 </a:t>
                      </a: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50%</a:t>
                      </a: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533999"/>
                  </a:ext>
                </a:extLst>
              </a:tr>
            </a:tbl>
          </a:graphicData>
        </a:graphic>
      </p:graphicFrame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C82568BB-7238-7D87-CAC8-DBA3EF09CE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647572"/>
              </p:ext>
            </p:extLst>
          </p:nvPr>
        </p:nvGraphicFramePr>
        <p:xfrm>
          <a:off x="13208239" y="7799135"/>
          <a:ext cx="5944966" cy="58830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77088">
                  <a:extLst>
                    <a:ext uri="{9D8B030D-6E8A-4147-A177-3AD203B41FA5}">
                      <a16:colId xmlns:a16="http://schemas.microsoft.com/office/drawing/2014/main" val="823394081"/>
                    </a:ext>
                  </a:extLst>
                </a:gridCol>
                <a:gridCol w="1233939">
                  <a:extLst>
                    <a:ext uri="{9D8B030D-6E8A-4147-A177-3AD203B41FA5}">
                      <a16:colId xmlns:a16="http://schemas.microsoft.com/office/drawing/2014/main" val="1742300682"/>
                    </a:ext>
                  </a:extLst>
                </a:gridCol>
                <a:gridCol w="1233939">
                  <a:extLst>
                    <a:ext uri="{9D8B030D-6E8A-4147-A177-3AD203B41FA5}">
                      <a16:colId xmlns:a16="http://schemas.microsoft.com/office/drawing/2014/main" val="3660918504"/>
                    </a:ext>
                  </a:extLst>
                </a:gridCol>
              </a:tblGrid>
              <a:tr h="52176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 err="1">
                          <a:solidFill>
                            <a:schemeClr val="bg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담보명</a:t>
                      </a:r>
                      <a:endParaRPr lang="ko-KR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최초</a:t>
                      </a:r>
                      <a:r>
                        <a:rPr lang="ko-KR" alt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〮</a:t>
                      </a:r>
                      <a:r>
                        <a:rPr lang="ko-KR" alt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부활계약</a:t>
                      </a:r>
                      <a:endParaRPr lang="en-US" altLang="ko-KR" sz="1400" b="1" i="0" u="none" strike="noStrike" dirty="0">
                        <a:solidFill>
                          <a:schemeClr val="bg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algn="ctr" fontAlgn="ctr"/>
                      <a:r>
                        <a:rPr lang="ko-KR" alt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면책기간</a:t>
                      </a: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최초계약일 후</a:t>
                      </a:r>
                      <a:endParaRPr lang="en-US" altLang="ko-KR" sz="1400" b="1" i="0" u="none" strike="noStrike" dirty="0">
                        <a:solidFill>
                          <a:schemeClr val="bg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algn="ctr" fontAlgn="ctr"/>
                      <a:r>
                        <a:rPr lang="ko-KR" alt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감액지급</a:t>
                      </a: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378213"/>
                  </a:ext>
                </a:extLst>
              </a:tr>
              <a:tr h="382950"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질병입원일당</a:t>
                      </a:r>
                      <a:r>
                        <a:rPr lang="en-US" altLang="ko-KR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(4</a:t>
                      </a:r>
                      <a:r>
                        <a:rPr lang="ko-KR" altLang="en-US" sz="800" u="none" strike="noStrike" dirty="0" err="1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일이상</a:t>
                      </a:r>
                      <a:r>
                        <a:rPr lang="ko-KR" altLang="en-US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en-US" altLang="ko-KR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일한도</a:t>
                      </a:r>
                      <a:r>
                        <a:rPr lang="en-US" altLang="ko-KR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r>
                        <a:rPr lang="ko-KR" altLang="en-US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특약</a:t>
                      </a:r>
                      <a:r>
                        <a:rPr lang="en-US" altLang="ko-KR" sz="80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(3N5</a:t>
                      </a:r>
                      <a:r>
                        <a:rPr lang="ko-KR" altLang="en-US" sz="80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간편고지</a:t>
                      </a:r>
                      <a:r>
                        <a:rPr lang="en-US" altLang="ko-KR" sz="80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년 이내 </a:t>
                      </a: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50%</a:t>
                      </a: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9768399"/>
                  </a:ext>
                </a:extLst>
              </a:tr>
              <a:tr h="382950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ko-KR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</a:t>
                      </a:r>
                      <a:r>
                        <a:rPr lang="ko-KR" altLang="en-US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질병입원일당</a:t>
                      </a:r>
                      <a:r>
                        <a:rPr lang="en-US" altLang="ko-KR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(4</a:t>
                      </a:r>
                      <a:r>
                        <a:rPr lang="ko-KR" altLang="en-US" sz="800" u="none" strike="noStrike" dirty="0" err="1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일이상</a:t>
                      </a:r>
                      <a:r>
                        <a:rPr lang="ko-KR" altLang="en-US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en-US" altLang="ko-KR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30</a:t>
                      </a:r>
                      <a:r>
                        <a:rPr lang="ko-KR" altLang="en-US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일한도</a:t>
                      </a:r>
                      <a:r>
                        <a:rPr lang="en-US" altLang="ko-KR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r>
                        <a:rPr lang="ko-KR" altLang="en-US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특약</a:t>
                      </a:r>
                      <a:r>
                        <a:rPr lang="en-US" altLang="ko-KR" sz="80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(3N5</a:t>
                      </a:r>
                      <a:r>
                        <a:rPr lang="ko-KR" altLang="en-US" sz="80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간편고지</a:t>
                      </a:r>
                      <a:r>
                        <a:rPr lang="en-US" altLang="ko-KR" sz="80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년 이내 </a:t>
                      </a: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50%</a:t>
                      </a: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480841"/>
                  </a:ext>
                </a:extLst>
              </a:tr>
              <a:tr h="382950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ko-KR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</a:t>
                      </a:r>
                      <a:r>
                        <a:rPr lang="ko-KR" altLang="en-US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질병입원일당</a:t>
                      </a:r>
                      <a:r>
                        <a:rPr lang="en-US" altLang="ko-KR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(4</a:t>
                      </a:r>
                      <a:r>
                        <a:rPr lang="ko-KR" altLang="en-US" sz="800" u="none" strike="noStrike" dirty="0" err="1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일이상</a:t>
                      </a:r>
                      <a:r>
                        <a:rPr lang="ko-KR" altLang="en-US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en-US" altLang="ko-KR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180</a:t>
                      </a:r>
                      <a:r>
                        <a:rPr lang="ko-KR" altLang="en-US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일한도</a:t>
                      </a:r>
                      <a:r>
                        <a:rPr lang="en-US" altLang="ko-KR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r>
                        <a:rPr lang="ko-KR" altLang="en-US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특약</a:t>
                      </a:r>
                      <a:r>
                        <a:rPr lang="en-US" altLang="ko-KR" sz="80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(3N5</a:t>
                      </a:r>
                      <a:r>
                        <a:rPr lang="ko-KR" altLang="en-US" sz="80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간편고지</a:t>
                      </a:r>
                      <a:r>
                        <a:rPr lang="en-US" altLang="ko-KR" sz="80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년 이내 </a:t>
                      </a: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50%</a:t>
                      </a: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62153"/>
                  </a:ext>
                </a:extLst>
              </a:tr>
              <a:tr h="382950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ko-KR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</a:t>
                      </a:r>
                      <a:r>
                        <a:rPr lang="ko-KR" altLang="en-US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중환자실 질병입원일당</a:t>
                      </a:r>
                      <a:r>
                        <a:rPr lang="en-US" altLang="ko-KR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(1</a:t>
                      </a:r>
                      <a:r>
                        <a:rPr lang="ko-KR" altLang="en-US" sz="800" u="none" strike="noStrike" dirty="0" err="1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일이상</a:t>
                      </a:r>
                      <a:r>
                        <a:rPr lang="ko-KR" altLang="en-US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en-US" altLang="ko-KR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180</a:t>
                      </a:r>
                      <a:r>
                        <a:rPr lang="ko-KR" altLang="en-US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일한도</a:t>
                      </a:r>
                      <a:r>
                        <a:rPr lang="en-US" altLang="ko-KR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r>
                        <a:rPr lang="ko-KR" altLang="en-US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특약</a:t>
                      </a:r>
                      <a:r>
                        <a:rPr lang="en-US" altLang="ko-KR" sz="80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(3N5</a:t>
                      </a:r>
                      <a:r>
                        <a:rPr lang="ko-KR" altLang="en-US" sz="80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간편고지</a:t>
                      </a:r>
                      <a:r>
                        <a:rPr lang="en-US" altLang="ko-KR" sz="80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년 이내 </a:t>
                      </a: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50%</a:t>
                      </a: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245799"/>
                  </a:ext>
                </a:extLst>
              </a:tr>
              <a:tr h="382950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ko-KR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</a:t>
                      </a:r>
                      <a:r>
                        <a:rPr lang="ko-KR" altLang="en-US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상급종합병원 질병입원일당</a:t>
                      </a:r>
                      <a:r>
                        <a:rPr lang="en-US" altLang="ko-KR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(1</a:t>
                      </a:r>
                      <a:r>
                        <a:rPr lang="ko-KR" altLang="en-US" sz="800" u="none" strike="noStrike" dirty="0" err="1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일이상</a:t>
                      </a:r>
                      <a:r>
                        <a:rPr lang="ko-KR" altLang="en-US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en-US" altLang="ko-KR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180</a:t>
                      </a:r>
                      <a:r>
                        <a:rPr lang="ko-KR" altLang="en-US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일한도</a:t>
                      </a:r>
                      <a:r>
                        <a:rPr lang="en-US" altLang="ko-KR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r>
                        <a:rPr lang="ko-KR" altLang="en-US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특약</a:t>
                      </a:r>
                      <a:r>
                        <a:rPr lang="en-US" altLang="ko-KR" sz="80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(3N5</a:t>
                      </a:r>
                      <a:r>
                        <a:rPr lang="ko-KR" altLang="en-US" sz="80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간편고지</a:t>
                      </a:r>
                      <a:r>
                        <a:rPr lang="en-US" altLang="ko-KR" sz="80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년 이내 </a:t>
                      </a: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50%</a:t>
                      </a: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089432"/>
                  </a:ext>
                </a:extLst>
              </a:tr>
              <a:tr h="382950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ko-KR" sz="105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83</a:t>
                      </a:r>
                      <a:r>
                        <a:rPr lang="ko-KR" altLang="en-US" sz="105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대질병수술비</a:t>
                      </a:r>
                      <a:r>
                        <a:rPr lang="en-US" altLang="ko-KR" sz="105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(6</a:t>
                      </a:r>
                      <a:r>
                        <a:rPr lang="ko-KR" altLang="en-US" sz="1050" u="none" strike="noStrike" dirty="0" err="1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대질병</a:t>
                      </a:r>
                      <a:r>
                        <a:rPr lang="en-US" altLang="ko-KR" sz="105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r>
                        <a:rPr lang="ko-KR" altLang="en-US" sz="105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특약</a:t>
                      </a:r>
                      <a:r>
                        <a:rPr lang="en-US" altLang="ko-KR" sz="80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(3N5</a:t>
                      </a:r>
                      <a:r>
                        <a:rPr lang="ko-KR" altLang="en-US" sz="80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간편고지</a:t>
                      </a:r>
                      <a:r>
                        <a:rPr lang="en-US" altLang="ko-KR" sz="80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endParaRPr lang="en-US" altLang="ko-KR" sz="800" b="0" i="0" u="none" strike="noStrike" dirty="0">
                        <a:solidFill>
                          <a:srgbClr val="0070C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년 이내 </a:t>
                      </a: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50%</a:t>
                      </a: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231395"/>
                  </a:ext>
                </a:extLst>
              </a:tr>
              <a:tr h="382950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ko-KR" sz="105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83</a:t>
                      </a:r>
                      <a:r>
                        <a:rPr lang="ko-KR" altLang="en-US" sz="105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대질병수술비</a:t>
                      </a:r>
                      <a:r>
                        <a:rPr lang="en-US" altLang="ko-KR" sz="105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(16</a:t>
                      </a:r>
                      <a:r>
                        <a:rPr lang="ko-KR" altLang="en-US" sz="1050" u="none" strike="noStrike" dirty="0" err="1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대특정질병</a:t>
                      </a:r>
                      <a:r>
                        <a:rPr lang="en-US" altLang="ko-KR" sz="105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r>
                        <a:rPr lang="ko-KR" altLang="en-US" sz="105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특약</a:t>
                      </a:r>
                      <a:r>
                        <a:rPr lang="en-US" altLang="ko-KR" sz="80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(3N5</a:t>
                      </a:r>
                      <a:r>
                        <a:rPr lang="ko-KR" altLang="en-US" sz="80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간편고지</a:t>
                      </a:r>
                      <a:r>
                        <a:rPr lang="en-US" altLang="ko-KR" sz="80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endParaRPr lang="en-US" altLang="ko-KR" sz="800" b="0" i="0" u="none" strike="noStrike" dirty="0">
                        <a:solidFill>
                          <a:srgbClr val="0070C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년 이내 </a:t>
                      </a: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50%</a:t>
                      </a: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004103"/>
                  </a:ext>
                </a:extLst>
              </a:tr>
              <a:tr h="382950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ko-KR" sz="105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83</a:t>
                      </a:r>
                      <a:r>
                        <a:rPr lang="ko-KR" altLang="en-US" sz="105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대질병수술비</a:t>
                      </a:r>
                      <a:r>
                        <a:rPr lang="en-US" altLang="ko-KR" sz="105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(23</a:t>
                      </a:r>
                      <a:r>
                        <a:rPr lang="ko-KR" altLang="en-US" sz="105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대생활질병</a:t>
                      </a:r>
                      <a:r>
                        <a:rPr lang="en-US" altLang="ko-KR" sz="105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r>
                        <a:rPr lang="ko-KR" altLang="en-US" sz="105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특약</a:t>
                      </a:r>
                      <a:r>
                        <a:rPr lang="en-US" altLang="ko-KR" sz="80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(3N5</a:t>
                      </a:r>
                      <a:r>
                        <a:rPr lang="ko-KR" altLang="en-US" sz="80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간편고지</a:t>
                      </a:r>
                      <a:r>
                        <a:rPr lang="en-US" altLang="ko-KR" sz="80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endParaRPr lang="en-US" altLang="ko-KR" sz="800" b="0" i="0" u="none" strike="noStrike" dirty="0">
                        <a:solidFill>
                          <a:srgbClr val="0070C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년 이내 </a:t>
                      </a: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50%</a:t>
                      </a: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0909851"/>
                  </a:ext>
                </a:extLst>
              </a:tr>
              <a:tr h="382950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ko-KR" sz="105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83</a:t>
                      </a:r>
                      <a:r>
                        <a:rPr lang="ko-KR" altLang="en-US" sz="105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대질병수술비</a:t>
                      </a:r>
                      <a:r>
                        <a:rPr lang="en-US" altLang="ko-KR" sz="105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(37</a:t>
                      </a:r>
                      <a:r>
                        <a:rPr lang="ko-KR" altLang="en-US" sz="105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대생활질병</a:t>
                      </a:r>
                      <a:r>
                        <a:rPr lang="en-US" altLang="ko-KR" sz="105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r>
                        <a:rPr lang="ko-KR" altLang="en-US" sz="105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특약 </a:t>
                      </a:r>
                      <a:r>
                        <a:rPr lang="en-US" altLang="ko-KR" sz="80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(3N5</a:t>
                      </a:r>
                      <a:r>
                        <a:rPr lang="ko-KR" altLang="en-US" sz="80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간편고지</a:t>
                      </a:r>
                      <a:r>
                        <a:rPr lang="en-US" altLang="ko-KR" sz="80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endParaRPr lang="en-US" altLang="ko-KR" sz="800" b="0" i="0" u="none" strike="noStrike" dirty="0">
                        <a:solidFill>
                          <a:srgbClr val="0070C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년 이내 </a:t>
                      </a: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50%</a:t>
                      </a: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340032"/>
                  </a:ext>
                </a:extLst>
              </a:tr>
              <a:tr h="382950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ko-KR" sz="105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83</a:t>
                      </a:r>
                      <a:r>
                        <a:rPr lang="ko-KR" altLang="en-US" sz="105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대질병수술비</a:t>
                      </a:r>
                      <a:r>
                        <a:rPr lang="en-US" altLang="ko-KR" sz="105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105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당뇨병질환</a:t>
                      </a:r>
                      <a:r>
                        <a:rPr lang="en-US" altLang="ko-KR" sz="105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r>
                        <a:rPr lang="ko-KR" altLang="en-US" sz="105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특약</a:t>
                      </a:r>
                      <a:r>
                        <a:rPr lang="en-US" altLang="ko-KR" sz="80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(3N5</a:t>
                      </a:r>
                      <a:r>
                        <a:rPr lang="ko-KR" altLang="en-US" sz="80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간편고지</a:t>
                      </a:r>
                      <a:r>
                        <a:rPr lang="en-US" altLang="ko-KR" sz="80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endParaRPr lang="en-US" altLang="ko-KR" sz="800" b="0" i="0" u="none" strike="noStrike" dirty="0">
                        <a:solidFill>
                          <a:srgbClr val="0070C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년 이내 </a:t>
                      </a: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50%</a:t>
                      </a: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602336"/>
                  </a:ext>
                </a:extLst>
              </a:tr>
              <a:tr h="3829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</a:t>
                      </a:r>
                      <a:r>
                        <a:rPr lang="ko-KR" altLang="en-US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질병사망특약</a:t>
                      </a:r>
                      <a:r>
                        <a:rPr lang="en-US" altLang="ko-KR" sz="80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(3N5</a:t>
                      </a:r>
                      <a:r>
                        <a:rPr lang="ko-KR" altLang="en-US" sz="80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간편고지</a:t>
                      </a:r>
                      <a:r>
                        <a:rPr lang="en-US" altLang="ko-KR" sz="80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년 이내 </a:t>
                      </a: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50%</a:t>
                      </a: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339117"/>
                  </a:ext>
                </a:extLst>
              </a:tr>
              <a:tr h="382950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ko-KR" sz="105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</a:t>
                      </a:r>
                      <a:r>
                        <a:rPr lang="ko-KR" altLang="en-US" sz="1050" u="none" strike="noStrike" dirty="0" err="1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중등도이상치매진단비특약</a:t>
                      </a:r>
                      <a:r>
                        <a:rPr lang="en-US" altLang="ko-KR" sz="80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80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간편가입</a:t>
                      </a:r>
                      <a:r>
                        <a:rPr lang="en-US" altLang="ko-KR" sz="80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endParaRPr lang="en-US" altLang="ko-KR" sz="800" b="0" i="0" u="none" strike="noStrike" dirty="0">
                        <a:solidFill>
                          <a:srgbClr val="0070C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</a:t>
                      </a:r>
                      <a:r>
                        <a:rPr lang="ko-KR" altLang="en-US" sz="1050" b="0" i="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년 면책</a:t>
                      </a:r>
                      <a:endParaRPr lang="en-US" sz="1050" b="0" i="0" u="none" strike="noStrike" dirty="0">
                        <a:solidFill>
                          <a:srgbClr val="0070C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050" b="0" i="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391143"/>
                  </a:ext>
                </a:extLst>
              </a:tr>
              <a:tr h="382950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ko-KR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</a:t>
                      </a:r>
                      <a:r>
                        <a:rPr lang="ko-KR" altLang="en-US" sz="1050" u="none" strike="noStrike" dirty="0" err="1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중증치매생활자금특약</a:t>
                      </a:r>
                      <a:r>
                        <a:rPr lang="en-US" altLang="ko-KR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간편가입</a:t>
                      </a:r>
                      <a:r>
                        <a:rPr lang="en-US" altLang="ko-KR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</a:t>
                      </a:r>
                      <a:r>
                        <a:rPr lang="ko-KR" altLang="en-US" sz="1050" b="0" i="0" u="none" strike="noStrike" dirty="0">
                          <a:solidFill>
                            <a:srgbClr val="0070C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년 면책</a:t>
                      </a:r>
                      <a:endParaRPr lang="en-US" sz="1050" b="0" i="0" u="none" strike="noStrike" dirty="0">
                        <a:solidFill>
                          <a:srgbClr val="0070C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261700"/>
                  </a:ext>
                </a:extLst>
              </a:tr>
              <a:tr h="382950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ko-KR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</a:t>
                      </a:r>
                      <a:r>
                        <a:rPr lang="ko-KR" altLang="en-US" sz="1050" u="none" strike="noStrike" dirty="0" err="1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중증치매진단비특약</a:t>
                      </a:r>
                      <a:r>
                        <a:rPr lang="en-US" altLang="ko-KR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간편가입</a:t>
                      </a:r>
                      <a:r>
                        <a:rPr lang="en-US" altLang="ko-KR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년 면책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-</a:t>
                      </a:r>
                    </a:p>
                  </a:txBody>
                  <a:tcPr marL="4633" marR="4633" marT="4633" marB="0" anchor="ctr">
                    <a:lnL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533999"/>
                  </a:ext>
                </a:extLst>
              </a:tr>
            </a:tbl>
          </a:graphicData>
        </a:graphic>
      </p:graphicFrame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D665E634-CFBA-8F81-1049-9F23F03A74D2}"/>
              </a:ext>
            </a:extLst>
          </p:cNvPr>
          <p:cNvSpPr/>
          <p:nvPr/>
        </p:nvSpPr>
        <p:spPr>
          <a:xfrm>
            <a:off x="3871488" y="5529887"/>
            <a:ext cx="3329061" cy="473523"/>
          </a:xfrm>
          <a:prstGeom prst="roundRect">
            <a:avLst>
              <a:gd name="adj" fmla="val 50000"/>
            </a:avLst>
          </a:prstGeom>
          <a:solidFill>
            <a:srgbClr val="002DD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5E7414-F140-50D2-9478-126E977ED39C}"/>
              </a:ext>
            </a:extLst>
          </p:cNvPr>
          <p:cNvSpPr txBox="1"/>
          <p:nvPr/>
        </p:nvSpPr>
        <p:spPr>
          <a:xfrm>
            <a:off x="4181077" y="5579097"/>
            <a:ext cx="3019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▷ </a:t>
            </a:r>
            <a:r>
              <a:rPr lang="ko-KR" altLang="en-US" b="1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담보별</a:t>
            </a:r>
            <a:r>
              <a:rPr lang="ko-KR" altLang="en-US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면책 및 감액</a:t>
            </a:r>
            <a:endParaRPr lang="ko-KR" altLang="en-US" b="1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76A3F462-B1D9-9E6D-0F83-B8FA2EAC1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64" y="6069734"/>
            <a:ext cx="3325660" cy="3301857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764C16CC-E988-48E6-1955-BDCEB5C100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3062" y="6069735"/>
            <a:ext cx="3329061" cy="3301857"/>
          </a:xfrm>
          <a:prstGeom prst="rect">
            <a:avLst/>
          </a:prstGeom>
        </p:spPr>
      </p:pic>
      <p:sp>
        <p:nvSpPr>
          <p:cNvPr id="16" name="TextBox 4">
            <a:extLst>
              <a:ext uri="{FF2B5EF4-FFF2-40B4-BE49-F238E27FC236}">
                <a16:creationId xmlns:a16="http://schemas.microsoft.com/office/drawing/2014/main" id="{A909DB81-078C-1ADC-52B3-E21516320CF4}"/>
              </a:ext>
            </a:extLst>
          </p:cNvPr>
          <p:cNvSpPr txBox="1"/>
          <p:nvPr/>
        </p:nvSpPr>
        <p:spPr>
          <a:xfrm>
            <a:off x="-119070" y="9394840"/>
            <a:ext cx="71283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750" dirty="0">
                <a:latin typeface="+mn-ea"/>
              </a:rPr>
              <a:t>※ </a:t>
            </a:r>
            <a:r>
              <a:rPr lang="ko-KR" altLang="en-US" sz="750" dirty="0">
                <a:latin typeface="+mn-ea"/>
              </a:rPr>
              <a:t>피보험자의 직종</a:t>
            </a:r>
            <a:r>
              <a:rPr lang="en-US" altLang="ko-KR" sz="750" dirty="0">
                <a:latin typeface="+mn-ea"/>
              </a:rPr>
              <a:t>, </a:t>
            </a:r>
            <a:r>
              <a:rPr lang="ko-KR" altLang="en-US" sz="750" dirty="0">
                <a:latin typeface="+mn-ea"/>
              </a:rPr>
              <a:t>직무</a:t>
            </a:r>
            <a:r>
              <a:rPr lang="en-US" altLang="ko-KR" sz="750" dirty="0">
                <a:latin typeface="+mn-ea"/>
              </a:rPr>
              <a:t>, </a:t>
            </a:r>
            <a:r>
              <a:rPr lang="ko-KR" altLang="en-US" sz="750" dirty="0" err="1">
                <a:latin typeface="+mn-ea"/>
              </a:rPr>
              <a:t>과거상병</a:t>
            </a:r>
            <a:r>
              <a:rPr lang="ko-KR" altLang="en-US" sz="750" dirty="0">
                <a:latin typeface="+mn-ea"/>
              </a:rPr>
              <a:t> 등 기타사항으로 인하여 보험가입금액이 제한되거나 인수가 불가능할 수 있고 </a:t>
            </a:r>
            <a:r>
              <a:rPr lang="ko-KR" altLang="en-US" sz="750" dirty="0" err="1">
                <a:latin typeface="+mn-ea"/>
              </a:rPr>
              <a:t>갱신시</a:t>
            </a:r>
            <a:r>
              <a:rPr lang="ko-KR" altLang="en-US" sz="750" dirty="0">
                <a:latin typeface="+mn-ea"/>
              </a:rPr>
              <a:t> 보험료가 인상 될 수 있습니다</a:t>
            </a:r>
            <a:r>
              <a:rPr lang="en-US" altLang="ko-KR" sz="750" dirty="0">
                <a:latin typeface="+mn-ea"/>
              </a:rPr>
              <a:t>. </a:t>
            </a:r>
            <a:endParaRPr lang="ko-KR" altLang="en-US" sz="75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79736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흑백, 스케치, 예술이(가) 표시된 사진&#10;&#10;자동 생성된 설명">
            <a:extLst>
              <a:ext uri="{FF2B5EF4-FFF2-40B4-BE49-F238E27FC236}">
                <a16:creationId xmlns:a16="http://schemas.microsoft.com/office/drawing/2014/main" id="{106E20EB-3725-B7F5-11E4-E5947189D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9937"/>
            <a:ext cx="6855698" cy="5050840"/>
          </a:xfrm>
          <a:prstGeom prst="rect">
            <a:avLst/>
          </a:prstGeom>
        </p:spPr>
      </p:pic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08E375DC-984D-B403-508B-C69288ABB890}"/>
              </a:ext>
            </a:extLst>
          </p:cNvPr>
          <p:cNvSpPr/>
          <p:nvPr/>
        </p:nvSpPr>
        <p:spPr>
          <a:xfrm>
            <a:off x="657225" y="1471386"/>
            <a:ext cx="5554889" cy="3875314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85B387-B83F-AB3B-2CE7-B35AA614AAB8}"/>
              </a:ext>
            </a:extLst>
          </p:cNvPr>
          <p:cNvSpPr txBox="1"/>
          <p:nvPr/>
        </p:nvSpPr>
        <p:spPr>
          <a:xfrm>
            <a:off x="806448" y="2021109"/>
            <a:ext cx="5274558" cy="1659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ko-KR" altLang="en-US" sz="2000" dirty="0">
                <a:solidFill>
                  <a:srgbClr val="0070C0"/>
                </a:solidFill>
                <a:latin typeface="ONE 모바일POP" panose="00000500000000000000" pitchFamily="2" charset="-127"/>
                <a:ea typeface="ONE 모바일POP" panose="00000500000000000000" pitchFamily="2" charset="-127"/>
              </a:rPr>
              <a:t>          설계가 간편한 </a:t>
            </a:r>
            <a:endParaRPr lang="en-US" altLang="ko-KR" sz="2000" dirty="0">
              <a:solidFill>
                <a:srgbClr val="0070C0"/>
              </a:solidFill>
              <a:latin typeface="ONE 모바일POP" panose="00000500000000000000" pitchFamily="2" charset="-127"/>
              <a:ea typeface="ONE 모바일POP" panose="00000500000000000000" pitchFamily="2" charset="-127"/>
            </a:endParaRPr>
          </a:p>
          <a:p>
            <a:pPr algn="ctr">
              <a:lnSpc>
                <a:spcPct val="125000"/>
              </a:lnSpc>
            </a:pPr>
            <a:r>
              <a:rPr lang="ko-KR" altLang="en-US" sz="3600" b="1" dirty="0" err="1">
                <a:latin typeface="a고속도로" panose="02020600000000000000" pitchFamily="18" charset="-127"/>
                <a:ea typeface="a고속도로" panose="02020600000000000000" pitchFamily="18" charset="-127"/>
              </a:rPr>
              <a:t>올인원</a:t>
            </a:r>
            <a:r>
              <a:rPr lang="en-US" altLang="ko-KR" sz="3600" b="1" dirty="0">
                <a:latin typeface="a고속도로" panose="02020600000000000000" pitchFamily="18" charset="-127"/>
                <a:ea typeface="a고속도로" panose="02020600000000000000" pitchFamily="18" charset="-127"/>
              </a:rPr>
              <a:t>3N5</a:t>
            </a:r>
            <a:r>
              <a:rPr lang="ko-KR" altLang="en-US" sz="3600" b="1" dirty="0">
                <a:latin typeface="a고속도로" panose="02020600000000000000" pitchFamily="18" charset="-127"/>
                <a:ea typeface="a고속도로" panose="02020600000000000000" pitchFamily="18" charset="-127"/>
              </a:rPr>
              <a:t>간편건강보험</a:t>
            </a:r>
            <a:r>
              <a:rPr lang="ko-KR" altLang="en-US" sz="2800" b="1" dirty="0">
                <a:latin typeface="a고속도로" panose="02020600000000000000" pitchFamily="18" charset="-127"/>
                <a:ea typeface="a고속도로" panose="02020600000000000000" pitchFamily="18" charset="-127"/>
              </a:rPr>
              <a:t> </a:t>
            </a:r>
            <a:endParaRPr lang="en-US" altLang="ko-KR" sz="2800" b="1" dirty="0">
              <a:latin typeface="a고속도로" panose="02020600000000000000" pitchFamily="18" charset="-127"/>
              <a:ea typeface="a고속도로" panose="02020600000000000000" pitchFamily="18" charset="-127"/>
            </a:endParaRPr>
          </a:p>
          <a:p>
            <a:pPr algn="ctr">
              <a:lnSpc>
                <a:spcPct val="125000"/>
              </a:lnSpc>
            </a:pPr>
            <a:r>
              <a:rPr lang="en-US" altLang="ko-KR" sz="2800" b="1" dirty="0">
                <a:latin typeface="a고속도로" panose="02020600000000000000" pitchFamily="18" charset="-127"/>
                <a:ea typeface="a고속도로" panose="02020600000000000000" pitchFamily="18" charset="-127"/>
              </a:rPr>
              <a:t>LET’S START~!</a:t>
            </a:r>
            <a:endParaRPr lang="ko-KR" altLang="en-US" sz="2800" b="1" dirty="0">
              <a:latin typeface="a고속도로" panose="02020600000000000000" pitchFamily="18" charset="-127"/>
              <a:ea typeface="a고속도로" panose="02020600000000000000" pitchFamily="18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E45D55-2180-45B1-B13B-E4D4DBACA13F}"/>
              </a:ext>
            </a:extLst>
          </p:cNvPr>
          <p:cNvSpPr txBox="1"/>
          <p:nvPr/>
        </p:nvSpPr>
        <p:spPr>
          <a:xfrm>
            <a:off x="120578" y="85725"/>
            <a:ext cx="6611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>
                <a:solidFill>
                  <a:srgbClr val="FFFF00"/>
                </a:solidFill>
                <a:latin typeface="a가로수" panose="02020600000000000000" pitchFamily="18" charset="-127"/>
                <a:ea typeface="a가로수" panose="02020600000000000000" pitchFamily="18" charset="-127"/>
              </a:rPr>
              <a:t>신상품 출시</a:t>
            </a: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6714B51A-9B07-5D9E-AC95-9015BD5D1191}"/>
              </a:ext>
            </a:extLst>
          </p:cNvPr>
          <p:cNvSpPr/>
          <p:nvPr/>
        </p:nvSpPr>
        <p:spPr>
          <a:xfrm>
            <a:off x="-206406" y="5701387"/>
            <a:ext cx="6467506" cy="473523"/>
          </a:xfrm>
          <a:prstGeom prst="roundRect">
            <a:avLst>
              <a:gd name="adj" fmla="val 50000"/>
            </a:avLst>
          </a:prstGeom>
          <a:solidFill>
            <a:srgbClr val="002DD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8F5E77A-3F68-0B58-B0D0-41C962B8D691}"/>
              </a:ext>
            </a:extLst>
          </p:cNvPr>
          <p:cNvSpPr txBox="1"/>
          <p:nvPr/>
        </p:nvSpPr>
        <p:spPr>
          <a:xfrm>
            <a:off x="72539" y="5749559"/>
            <a:ext cx="5940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▷ 일당</a:t>
            </a:r>
            <a:r>
              <a:rPr lang="en-US" altLang="ko-KR" b="1" dirty="0">
                <a:solidFill>
                  <a:schemeClr val="bg1"/>
                </a:solidFill>
                <a:latin typeface="+mn-ea"/>
              </a:rPr>
              <a:t>+83</a:t>
            </a:r>
            <a:r>
              <a:rPr lang="ko-KR" altLang="en-US" b="1" dirty="0">
                <a:solidFill>
                  <a:schemeClr val="bg1"/>
                </a:solidFill>
                <a:latin typeface="+mn-ea"/>
              </a:rPr>
              <a:t>대질병수술비 </a:t>
            </a:r>
            <a:r>
              <a:rPr lang="ko-KR" altLang="en-US" b="1" dirty="0" err="1">
                <a:solidFill>
                  <a:schemeClr val="bg1"/>
                </a:solidFill>
                <a:latin typeface="+mn-ea"/>
              </a:rPr>
              <a:t>업셀링</a:t>
            </a:r>
            <a:r>
              <a:rPr lang="en-US" altLang="ko-KR" b="1" dirty="0">
                <a:solidFill>
                  <a:schemeClr val="bg1"/>
                </a:solidFill>
                <a:latin typeface="+mn-ea"/>
              </a:rPr>
              <a:t>~</a:t>
            </a:r>
            <a:endParaRPr lang="ko-KR" altLang="en-US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49E5FA88-8F44-CAC6-B59D-D463BDCEDC42}"/>
              </a:ext>
            </a:extLst>
          </p:cNvPr>
          <p:cNvSpPr/>
          <p:nvPr/>
        </p:nvSpPr>
        <p:spPr>
          <a:xfrm>
            <a:off x="7583714" y="8985219"/>
            <a:ext cx="2997200" cy="473523"/>
          </a:xfrm>
          <a:prstGeom prst="roundRect">
            <a:avLst>
              <a:gd name="adj" fmla="val 50000"/>
            </a:avLst>
          </a:prstGeom>
          <a:solidFill>
            <a:srgbClr val="0018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ABCEA11C-2CD3-8AFA-9D2E-F34DC5B3DD38}"/>
              </a:ext>
            </a:extLst>
          </p:cNvPr>
          <p:cNvSpPr/>
          <p:nvPr/>
        </p:nvSpPr>
        <p:spPr>
          <a:xfrm>
            <a:off x="10989070" y="8985219"/>
            <a:ext cx="2997200" cy="473523"/>
          </a:xfrm>
          <a:prstGeom prst="roundRect">
            <a:avLst>
              <a:gd name="adj" fmla="val 50000"/>
            </a:avLst>
          </a:prstGeom>
          <a:solidFill>
            <a:srgbClr val="B31A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A6468073-B637-20FE-1FC0-D837AA161DD2}"/>
              </a:ext>
            </a:extLst>
          </p:cNvPr>
          <p:cNvSpPr/>
          <p:nvPr/>
        </p:nvSpPr>
        <p:spPr>
          <a:xfrm>
            <a:off x="9077552" y="9011543"/>
            <a:ext cx="1472207" cy="42179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553BF974-14C2-F50B-98A8-B850C00D96D4}"/>
              </a:ext>
            </a:extLst>
          </p:cNvPr>
          <p:cNvSpPr/>
          <p:nvPr/>
        </p:nvSpPr>
        <p:spPr>
          <a:xfrm>
            <a:off x="8941022" y="8985219"/>
            <a:ext cx="330200" cy="473523"/>
          </a:xfrm>
          <a:prstGeom prst="rect">
            <a:avLst/>
          </a:prstGeom>
          <a:solidFill>
            <a:srgbClr val="0018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736F123F-D466-5929-68EC-404271F22110}"/>
              </a:ext>
            </a:extLst>
          </p:cNvPr>
          <p:cNvSpPr/>
          <p:nvPr/>
        </p:nvSpPr>
        <p:spPr>
          <a:xfrm>
            <a:off x="12485087" y="9011543"/>
            <a:ext cx="1472207" cy="42179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8CF5A6A1-28BC-7F6E-7AB2-817DF6DAC526}"/>
              </a:ext>
            </a:extLst>
          </p:cNvPr>
          <p:cNvSpPr/>
          <p:nvPr/>
        </p:nvSpPr>
        <p:spPr>
          <a:xfrm>
            <a:off x="12348557" y="8985219"/>
            <a:ext cx="330200" cy="473523"/>
          </a:xfrm>
          <a:prstGeom prst="rect">
            <a:avLst/>
          </a:prstGeom>
          <a:solidFill>
            <a:srgbClr val="B31A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83FF82-F2AE-C824-018E-C59C5FD7935E}"/>
              </a:ext>
            </a:extLst>
          </p:cNvPr>
          <p:cNvSpPr txBox="1"/>
          <p:nvPr/>
        </p:nvSpPr>
        <p:spPr>
          <a:xfrm>
            <a:off x="7934553" y="9039608"/>
            <a:ext cx="10594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solidFill>
                  <a:schemeClr val="bg1"/>
                </a:solidFill>
                <a:latin typeface="+mn-ea"/>
              </a:rPr>
              <a:t>남자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76ED88-5BE4-10C2-AB19-E6F578B4F385}"/>
              </a:ext>
            </a:extLst>
          </p:cNvPr>
          <p:cNvSpPr txBox="1"/>
          <p:nvPr/>
        </p:nvSpPr>
        <p:spPr>
          <a:xfrm>
            <a:off x="11332188" y="9039608"/>
            <a:ext cx="10594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solidFill>
                  <a:schemeClr val="bg1"/>
                </a:solidFill>
                <a:latin typeface="+mn-ea"/>
              </a:rPr>
              <a:t>여자</a:t>
            </a:r>
          </a:p>
        </p:txBody>
      </p:sp>
      <p:graphicFrame>
        <p:nvGraphicFramePr>
          <p:cNvPr id="27" name="표 26">
            <a:extLst>
              <a:ext uri="{FF2B5EF4-FFF2-40B4-BE49-F238E27FC236}">
                <a16:creationId xmlns:a16="http://schemas.microsoft.com/office/drawing/2014/main" id="{92F23E46-4BDD-ECAE-36F4-A027FD90E9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98407"/>
              </p:ext>
            </p:extLst>
          </p:nvPr>
        </p:nvGraphicFramePr>
        <p:xfrm>
          <a:off x="-6949765" y="6621202"/>
          <a:ext cx="3032760" cy="2129848"/>
        </p:xfrm>
        <a:graphic>
          <a:graphicData uri="http://schemas.openxmlformats.org/drawingml/2006/table">
            <a:tbl>
              <a:tblPr/>
              <a:tblGrid>
                <a:gridCol w="406589">
                  <a:extLst>
                    <a:ext uri="{9D8B030D-6E8A-4147-A177-3AD203B41FA5}">
                      <a16:colId xmlns:a16="http://schemas.microsoft.com/office/drawing/2014/main" val="3489332703"/>
                    </a:ext>
                  </a:extLst>
                </a:gridCol>
                <a:gridCol w="2213739">
                  <a:extLst>
                    <a:ext uri="{9D8B030D-6E8A-4147-A177-3AD203B41FA5}">
                      <a16:colId xmlns:a16="http://schemas.microsoft.com/office/drawing/2014/main" val="4244898521"/>
                    </a:ext>
                  </a:extLst>
                </a:gridCol>
                <a:gridCol w="412432">
                  <a:extLst>
                    <a:ext uri="{9D8B030D-6E8A-4147-A177-3AD203B41FA5}">
                      <a16:colId xmlns:a16="http://schemas.microsoft.com/office/drawing/2014/main" val="3142251000"/>
                    </a:ext>
                  </a:extLst>
                </a:gridCol>
              </a:tblGrid>
              <a:tr h="30426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구분</a:t>
                      </a:r>
                    </a:p>
                  </a:txBody>
                  <a:tcPr marL="7199" marR="7199" marT="719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담보　</a:t>
                      </a:r>
                    </a:p>
                  </a:txBody>
                  <a:tcPr marL="7199" marR="7199" marT="719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금액</a:t>
                      </a:r>
                    </a:p>
                  </a:txBody>
                  <a:tcPr marL="7199" marR="7199" marT="719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622396"/>
                  </a:ext>
                </a:extLst>
              </a:tr>
              <a:tr h="30426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기본</a:t>
                      </a:r>
                    </a:p>
                  </a:txBody>
                  <a:tcPr marL="7199" marR="7199" marT="719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ko-KR" altLang="en-US" sz="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교통상해후유장해</a:t>
                      </a:r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(3~100%)</a:t>
                      </a:r>
                    </a:p>
                  </a:txBody>
                  <a:tcPr marL="7199" marR="7199" marT="719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</a:t>
                      </a:r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천만</a:t>
                      </a:r>
                    </a:p>
                  </a:txBody>
                  <a:tcPr marL="7199" marR="7199" marT="719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43172299"/>
                  </a:ext>
                </a:extLst>
              </a:tr>
              <a:tr h="304264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선택</a:t>
                      </a:r>
                    </a:p>
                  </a:txBody>
                  <a:tcPr marL="7199" marR="7199" marT="719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통합상해진단비</a:t>
                      </a:r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경증</a:t>
                      </a:r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 </a:t>
                      </a:r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특약</a:t>
                      </a:r>
                      <a:endParaRPr lang="en-US" altLang="ko-KR" sz="8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7199" marR="7199" marT="719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</a:t>
                      </a:r>
                    </a:p>
                  </a:txBody>
                  <a:tcPr marL="7199" marR="7199" marT="719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7765241"/>
                  </a:ext>
                </a:extLst>
              </a:tr>
              <a:tr h="3042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통합상해진단비</a:t>
                      </a:r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중등증</a:t>
                      </a:r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 </a:t>
                      </a:r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특약</a:t>
                      </a:r>
                      <a:endParaRPr lang="en-US" altLang="ko-KR" sz="8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7199" marR="7199" marT="719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</a:t>
                      </a:r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십만</a:t>
                      </a:r>
                    </a:p>
                  </a:txBody>
                  <a:tcPr marL="7199" marR="7199" marT="719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4669958"/>
                  </a:ext>
                </a:extLst>
              </a:tr>
              <a:tr h="3042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통합상해진단비</a:t>
                      </a:r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중증</a:t>
                      </a:r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특약</a:t>
                      </a:r>
                      <a:endParaRPr lang="en-US" altLang="ko-KR" sz="8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6500" marR="6500" marT="650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</a:t>
                      </a:r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백만</a:t>
                      </a:r>
                    </a:p>
                  </a:txBody>
                  <a:tcPr marL="7199" marR="7199" marT="719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7372512"/>
                  </a:ext>
                </a:extLst>
              </a:tr>
              <a:tr h="3042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ko-KR" altLang="en-US" sz="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자동차사고부상치료지원금</a:t>
                      </a:r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(1~11</a:t>
                      </a:r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급</a:t>
                      </a:r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)Ⅱ</a:t>
                      </a:r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특약</a:t>
                      </a:r>
                      <a:endParaRPr lang="en-US" altLang="ko-KR" sz="8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7199" marR="7199" marT="719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천만</a:t>
                      </a:r>
                    </a:p>
                  </a:txBody>
                  <a:tcPr marL="7199" marR="7199" marT="719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0329512"/>
                  </a:ext>
                </a:extLst>
              </a:tr>
              <a:tr h="3042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ko-KR" altLang="en-US" sz="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자동차사고부상치료지원금</a:t>
                      </a:r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(12~14</a:t>
                      </a:r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급</a:t>
                      </a:r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 </a:t>
                      </a:r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특약</a:t>
                      </a:r>
                      <a:endParaRPr lang="en-US" altLang="ko-KR" sz="8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7199" marR="7199" marT="719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십만</a:t>
                      </a:r>
                    </a:p>
                  </a:txBody>
                  <a:tcPr marL="7199" marR="7199" marT="719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6526582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FF118314-8511-27DA-59B3-3F373A1CA9F5}"/>
              </a:ext>
            </a:extLst>
          </p:cNvPr>
          <p:cNvSpPr txBox="1"/>
          <p:nvPr/>
        </p:nvSpPr>
        <p:spPr>
          <a:xfrm>
            <a:off x="-6949765" y="5231007"/>
            <a:ext cx="70703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[</a:t>
            </a:r>
            <a:r>
              <a:rPr lang="ko-KR" altLang="en-US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기준 </a:t>
            </a:r>
            <a:r>
              <a:rPr lang="en-US" altLang="ko-KR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: 40</a:t>
            </a:r>
            <a:r>
              <a:rPr lang="ko-KR" altLang="en-US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세</a:t>
            </a:r>
            <a:r>
              <a:rPr lang="en-US" altLang="ko-KR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, 10</a:t>
            </a:r>
            <a:r>
              <a:rPr lang="ko-KR" altLang="en-US" sz="1000" dirty="0" err="1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년납</a:t>
            </a:r>
            <a:r>
              <a:rPr lang="en-US" altLang="ko-KR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10</a:t>
            </a:r>
            <a:r>
              <a:rPr lang="ko-KR" altLang="en-US" sz="1000" dirty="0" err="1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년만기</a:t>
            </a:r>
            <a:r>
              <a:rPr lang="en-US" altLang="ko-KR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, </a:t>
            </a:r>
            <a:r>
              <a:rPr lang="ko-KR" altLang="en-US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화재담보</a:t>
            </a:r>
            <a:r>
              <a:rPr lang="en-US" altLang="ko-KR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: 5</a:t>
            </a:r>
            <a:r>
              <a:rPr lang="ko-KR" altLang="en-US" sz="1000" dirty="0" err="1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년납</a:t>
            </a:r>
            <a:r>
              <a:rPr lang="en-US" altLang="ko-KR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5</a:t>
            </a:r>
            <a:r>
              <a:rPr lang="ko-KR" altLang="en-US" sz="1000" dirty="0" err="1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년만기</a:t>
            </a:r>
            <a:r>
              <a:rPr lang="en-US" altLang="ko-KR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, </a:t>
            </a:r>
            <a:r>
              <a:rPr lang="ko-KR" altLang="en-US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자가용</a:t>
            </a:r>
            <a:r>
              <a:rPr lang="en-US" altLang="ko-KR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, </a:t>
            </a:r>
            <a:r>
              <a:rPr lang="ko-KR" altLang="en-US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주택</a:t>
            </a:r>
            <a:r>
              <a:rPr lang="en-US" altLang="ko-KR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1</a:t>
            </a:r>
            <a:r>
              <a:rPr lang="ko-KR" altLang="en-US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급</a:t>
            </a:r>
            <a:r>
              <a:rPr lang="en-US" altLang="ko-KR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, </a:t>
            </a:r>
            <a:r>
              <a:rPr lang="ko-KR" altLang="en-US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아파트 </a:t>
            </a:r>
            <a:r>
              <a:rPr lang="en-US" altLang="ko-KR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84㎡, </a:t>
            </a:r>
            <a:r>
              <a:rPr lang="ko-KR" altLang="en-US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최소보험료 </a:t>
            </a:r>
            <a:r>
              <a:rPr lang="en-US" altLang="ko-KR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1.5</a:t>
            </a:r>
            <a:r>
              <a:rPr lang="ko-KR" altLang="en-US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만원</a:t>
            </a:r>
            <a:r>
              <a:rPr lang="en-US" altLang="ko-KR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]  [</a:t>
            </a:r>
            <a:r>
              <a:rPr lang="ko-KR" altLang="en-US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단위</a:t>
            </a:r>
            <a:r>
              <a:rPr lang="en-US" altLang="ko-KR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:</a:t>
            </a:r>
            <a:r>
              <a:rPr lang="ko-KR" altLang="en-US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원</a:t>
            </a:r>
            <a:r>
              <a:rPr lang="en-US" altLang="ko-KR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]</a:t>
            </a:r>
            <a:endParaRPr lang="ko-KR" altLang="en-US" sz="1000" dirty="0"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</p:txBody>
      </p:sp>
      <p:graphicFrame>
        <p:nvGraphicFramePr>
          <p:cNvPr id="30" name="표 29">
            <a:extLst>
              <a:ext uri="{FF2B5EF4-FFF2-40B4-BE49-F238E27FC236}">
                <a16:creationId xmlns:a16="http://schemas.microsoft.com/office/drawing/2014/main" id="{22D2E792-BF5A-1372-627D-BABE3B5734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585899"/>
              </p:ext>
            </p:extLst>
          </p:nvPr>
        </p:nvGraphicFramePr>
        <p:xfrm>
          <a:off x="-3541192" y="6621202"/>
          <a:ext cx="3032760" cy="2127347"/>
        </p:xfrm>
        <a:graphic>
          <a:graphicData uri="http://schemas.openxmlformats.org/drawingml/2006/table">
            <a:tbl>
              <a:tblPr/>
              <a:tblGrid>
                <a:gridCol w="406589">
                  <a:extLst>
                    <a:ext uri="{9D8B030D-6E8A-4147-A177-3AD203B41FA5}">
                      <a16:colId xmlns:a16="http://schemas.microsoft.com/office/drawing/2014/main" val="3489332703"/>
                    </a:ext>
                  </a:extLst>
                </a:gridCol>
                <a:gridCol w="2213739">
                  <a:extLst>
                    <a:ext uri="{9D8B030D-6E8A-4147-A177-3AD203B41FA5}">
                      <a16:colId xmlns:a16="http://schemas.microsoft.com/office/drawing/2014/main" val="4244898521"/>
                    </a:ext>
                  </a:extLst>
                </a:gridCol>
                <a:gridCol w="412432">
                  <a:extLst>
                    <a:ext uri="{9D8B030D-6E8A-4147-A177-3AD203B41FA5}">
                      <a16:colId xmlns:a16="http://schemas.microsoft.com/office/drawing/2014/main" val="3142251000"/>
                    </a:ext>
                  </a:extLst>
                </a:gridCol>
              </a:tblGrid>
              <a:tr h="24853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구분</a:t>
                      </a:r>
                    </a:p>
                  </a:txBody>
                  <a:tcPr marL="7199" marR="7199" marT="719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담보　</a:t>
                      </a:r>
                    </a:p>
                  </a:txBody>
                  <a:tcPr marL="7199" marR="7199" marT="719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금액</a:t>
                      </a:r>
                    </a:p>
                  </a:txBody>
                  <a:tcPr marL="7199" marR="7199" marT="719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622396"/>
                  </a:ext>
                </a:extLst>
              </a:tr>
              <a:tr h="248536">
                <a:tc rowSpan="7">
                  <a:txBody>
                    <a:bodyPr/>
                    <a:lstStyle/>
                    <a:p>
                      <a:pPr algn="ctr" fontAlgn="ctr"/>
                      <a:endParaRPr lang="en-US" altLang="ko-KR" sz="8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algn="ctr" fontAlgn="ctr"/>
                      <a:endParaRPr lang="en-US" altLang="ko-KR" sz="8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선택</a:t>
                      </a:r>
                    </a:p>
                  </a:txBody>
                  <a:tcPr marL="7199" marR="7199" marT="719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화재손해</a:t>
                      </a:r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주택</a:t>
                      </a:r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실손보상</a:t>
                      </a:r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건물</a:t>
                      </a:r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특약</a:t>
                      </a:r>
                      <a:endParaRPr lang="en-US" altLang="ko-KR" sz="8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7199" marR="7199" marT="719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</a:t>
                      </a:r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억</a:t>
                      </a:r>
                    </a:p>
                  </a:txBody>
                  <a:tcPr marL="7199" marR="7199" marT="719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0496574"/>
                  </a:ext>
                </a:extLst>
              </a:tr>
              <a:tr h="248536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7199" marR="7199" marT="719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붕괴</a:t>
                      </a:r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침강</a:t>
                      </a:r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사태손해 특약 주택</a:t>
                      </a:r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실손보상</a:t>
                      </a:r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건물</a:t>
                      </a:r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</a:p>
                  </a:txBody>
                  <a:tcPr marL="7199" marR="7199" marT="719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</a:t>
                      </a:r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억</a:t>
                      </a:r>
                    </a:p>
                  </a:txBody>
                  <a:tcPr marL="7199" marR="7199" marT="719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6649616"/>
                  </a:ext>
                </a:extLst>
              </a:tr>
              <a:tr h="248536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199" marR="7199" marT="719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풍수재손해</a:t>
                      </a:r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비특수건물</a:t>
                      </a:r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실손보상</a:t>
                      </a:r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건물</a:t>
                      </a:r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특약</a:t>
                      </a:r>
                      <a:endParaRPr lang="en-US" altLang="ko-KR" sz="8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6500" marR="6500" marT="650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</a:t>
                      </a:r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억</a:t>
                      </a:r>
                    </a:p>
                  </a:txBody>
                  <a:tcPr marL="7199" marR="7199" marT="719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6276413"/>
                  </a:ext>
                </a:extLst>
              </a:tr>
              <a:tr h="248536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199" marR="7199" marT="719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화재손해</a:t>
                      </a:r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주택</a:t>
                      </a:r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실손보상</a:t>
                      </a:r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가재</a:t>
                      </a:r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특약</a:t>
                      </a:r>
                      <a:endParaRPr lang="en-US" altLang="ko-KR" sz="8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6500" marR="6500" marT="650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</a:t>
                      </a:r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천만</a:t>
                      </a:r>
                    </a:p>
                  </a:txBody>
                  <a:tcPr marL="7199" marR="7199" marT="719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2593440"/>
                  </a:ext>
                </a:extLst>
              </a:tr>
              <a:tr h="248536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199" marR="7199" marT="719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붕괴</a:t>
                      </a:r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침강</a:t>
                      </a:r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사태손해</a:t>
                      </a:r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주택</a:t>
                      </a:r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실손보상</a:t>
                      </a:r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가재</a:t>
                      </a:r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특약</a:t>
                      </a:r>
                      <a:endParaRPr lang="en-US" altLang="ko-KR" sz="8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7199" marR="7199" marT="719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</a:t>
                      </a:r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천만</a:t>
                      </a:r>
                    </a:p>
                  </a:txBody>
                  <a:tcPr marL="7199" marR="7199" marT="719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736589"/>
                  </a:ext>
                </a:extLst>
              </a:tr>
              <a:tr h="248536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199" marR="7199" marT="719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풍수재손해</a:t>
                      </a:r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비특수건물</a:t>
                      </a:r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실손보상</a:t>
                      </a:r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가재</a:t>
                      </a:r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특약</a:t>
                      </a:r>
                      <a:endParaRPr lang="en-US" altLang="ko-KR" sz="8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7199" marR="7199" marT="719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</a:t>
                      </a:r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천만</a:t>
                      </a:r>
                    </a:p>
                  </a:txBody>
                  <a:tcPr marL="7199" marR="7199" marT="719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4485362"/>
                  </a:ext>
                </a:extLst>
              </a:tr>
              <a:tr h="387595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199" marR="7199" marT="719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화재배상책임 특약</a:t>
                      </a:r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(500㎡</a:t>
                      </a:r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이하</a:t>
                      </a:r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</a:p>
                  </a:txBody>
                  <a:tcPr marL="7199" marR="7199" marT="719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억</a:t>
                      </a:r>
                    </a:p>
                  </a:txBody>
                  <a:tcPr marL="7199" marR="7199" marT="719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5278442"/>
                  </a:ext>
                </a:extLst>
              </a:tr>
            </a:tbl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94ACB581-4398-200E-1EA3-02C2D01D20A8}"/>
              </a:ext>
            </a:extLst>
          </p:cNvPr>
          <p:cNvSpPr txBox="1"/>
          <p:nvPr/>
        </p:nvSpPr>
        <p:spPr>
          <a:xfrm>
            <a:off x="9339485" y="9078912"/>
            <a:ext cx="10798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latin typeface="+mn-ea"/>
              </a:rPr>
              <a:t>37,498</a:t>
            </a:r>
            <a:r>
              <a:rPr lang="ko-KR" altLang="en-US" sz="1600" b="1" dirty="0">
                <a:latin typeface="+mn-ea"/>
              </a:rPr>
              <a:t>원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C904D3B-D254-548C-442A-A8EACBD2D9C4}"/>
              </a:ext>
            </a:extLst>
          </p:cNvPr>
          <p:cNvSpPr txBox="1"/>
          <p:nvPr/>
        </p:nvSpPr>
        <p:spPr>
          <a:xfrm>
            <a:off x="12794647" y="9078912"/>
            <a:ext cx="10798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latin typeface="+mn-ea"/>
              </a:rPr>
              <a:t>30,363</a:t>
            </a:r>
            <a:r>
              <a:rPr lang="ko-KR" altLang="en-US" sz="1600" b="1" dirty="0">
                <a:latin typeface="+mn-ea"/>
              </a:rPr>
              <a:t>원</a:t>
            </a: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E7E9FF66-7292-12FA-91A1-BEA9689DC06B}"/>
              </a:ext>
            </a:extLst>
          </p:cNvPr>
          <p:cNvSpPr/>
          <p:nvPr/>
        </p:nvSpPr>
        <p:spPr>
          <a:xfrm>
            <a:off x="903853" y="3863302"/>
            <a:ext cx="5069273" cy="682172"/>
          </a:xfrm>
          <a:prstGeom prst="roundRect">
            <a:avLst>
              <a:gd name="adj" fmla="val 50000"/>
            </a:avLst>
          </a:prstGeom>
          <a:solidFill>
            <a:srgbClr val="00187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187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EB5FE1-8ACD-5D2E-6204-240C17E36211}"/>
              </a:ext>
            </a:extLst>
          </p:cNvPr>
          <p:cNvSpPr txBox="1"/>
          <p:nvPr/>
        </p:nvSpPr>
        <p:spPr>
          <a:xfrm>
            <a:off x="1270635" y="3977648"/>
            <a:ext cx="4850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err="1">
                <a:solidFill>
                  <a:schemeClr val="bg1"/>
                </a:solidFill>
                <a:latin typeface="SB 어그로 Bold" panose="02020603020101020101" pitchFamily="18" charset="-127"/>
                <a:ea typeface="SB 어그로 Bold" panose="02020603020101020101" pitchFamily="18" charset="-127"/>
              </a:rPr>
              <a:t>경증예외질환</a:t>
            </a:r>
            <a:r>
              <a:rPr lang="ko-KR" altLang="en-US" sz="2800" dirty="0">
                <a:solidFill>
                  <a:schemeClr val="bg1"/>
                </a:solidFill>
                <a:latin typeface="SB 어그로 Bold" panose="02020603020101020101" pitchFamily="18" charset="-127"/>
                <a:ea typeface="SB 어그로 Bold" panose="02020603020101020101" pitchFamily="18" charset="-127"/>
              </a:rPr>
              <a:t> </a:t>
            </a:r>
            <a:r>
              <a:rPr lang="en-US" altLang="ko-KR" sz="2800" dirty="0">
                <a:solidFill>
                  <a:srgbClr val="FFC000"/>
                </a:solidFill>
                <a:latin typeface="SB 어그로 Bold" panose="02020603020101020101" pitchFamily="18" charset="-127"/>
                <a:ea typeface="SB 어그로 Bold" panose="02020603020101020101" pitchFamily="18" charset="-127"/>
              </a:rPr>
              <a:t>103</a:t>
            </a:r>
            <a:r>
              <a:rPr lang="ko-KR" altLang="en-US" sz="2800" dirty="0">
                <a:solidFill>
                  <a:srgbClr val="FFC000"/>
                </a:solidFill>
                <a:latin typeface="SB 어그로 Bold" panose="02020603020101020101" pitchFamily="18" charset="-127"/>
                <a:ea typeface="SB 어그로 Bold" panose="02020603020101020101" pitchFamily="18" charset="-127"/>
              </a:rPr>
              <a:t>개</a:t>
            </a:r>
            <a:r>
              <a:rPr lang="ko-KR" altLang="en-US" sz="2800" dirty="0">
                <a:solidFill>
                  <a:schemeClr val="bg1"/>
                </a:solidFill>
                <a:latin typeface="SB 어그로 Bold" panose="02020603020101020101" pitchFamily="18" charset="-127"/>
                <a:ea typeface="SB 어그로 Bold" panose="02020603020101020101" pitchFamily="18" charset="-127"/>
              </a:rPr>
              <a:t> 탑재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669DCAF-2D7B-6FBC-171B-2B66FFB5A76F}"/>
              </a:ext>
            </a:extLst>
          </p:cNvPr>
          <p:cNvSpPr txBox="1"/>
          <p:nvPr/>
        </p:nvSpPr>
        <p:spPr>
          <a:xfrm>
            <a:off x="5691644" y="1097876"/>
            <a:ext cx="1026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>
                <a:solidFill>
                  <a:srgbClr val="EC6589"/>
                </a:solidFill>
                <a:latin typeface="+mn-ea"/>
              </a:rPr>
              <a:t>good</a:t>
            </a:r>
            <a:r>
              <a:rPr lang="en-US" altLang="ko-KR" sz="1200" b="1" dirty="0">
                <a:solidFill>
                  <a:srgbClr val="EC6589"/>
                </a:solidFill>
                <a:latin typeface="+mn-ea"/>
              </a:rPr>
              <a:t>~</a:t>
            </a:r>
            <a:endParaRPr lang="ko-KR" altLang="en-US" sz="1200" b="1" dirty="0">
              <a:solidFill>
                <a:srgbClr val="EC6589"/>
              </a:solidFill>
              <a:latin typeface="+mn-ea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0352E97-9CDD-E826-8148-8F217E3CE049}"/>
              </a:ext>
            </a:extLst>
          </p:cNvPr>
          <p:cNvSpPr txBox="1"/>
          <p:nvPr/>
        </p:nvSpPr>
        <p:spPr>
          <a:xfrm>
            <a:off x="-124070" y="4259814"/>
            <a:ext cx="1026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EC6589"/>
                </a:solidFill>
                <a:latin typeface="+mn-ea"/>
              </a:rPr>
              <a:t>좋아요</a:t>
            </a:r>
            <a:r>
              <a:rPr lang="en-US" altLang="ko-KR" sz="1200" b="1" dirty="0">
                <a:solidFill>
                  <a:srgbClr val="EC6589"/>
                </a:solidFill>
                <a:latin typeface="+mn-ea"/>
              </a:rPr>
              <a:t>~</a:t>
            </a:r>
            <a:endParaRPr lang="ko-KR" altLang="en-US" sz="1200" b="1" dirty="0">
              <a:solidFill>
                <a:srgbClr val="EC6589"/>
              </a:solidFill>
              <a:latin typeface="+mn-ea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BA3FC0B-BFB9-5DB2-9F4F-F48E76EBE60B}"/>
              </a:ext>
            </a:extLst>
          </p:cNvPr>
          <p:cNvSpPr txBox="1"/>
          <p:nvPr/>
        </p:nvSpPr>
        <p:spPr>
          <a:xfrm>
            <a:off x="1423495" y="1765870"/>
            <a:ext cx="1026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EC6589"/>
                </a:solidFill>
                <a:latin typeface="+mn-ea"/>
              </a:rPr>
              <a:t>good~</a:t>
            </a:r>
            <a:endParaRPr lang="ko-KR" altLang="en-US" sz="1200" b="1" dirty="0">
              <a:solidFill>
                <a:srgbClr val="EC6589"/>
              </a:solidFill>
              <a:latin typeface="+mn-ea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A1A1D56-D2C3-46F1-B985-D541EB01733D}"/>
              </a:ext>
            </a:extLst>
          </p:cNvPr>
          <p:cNvSpPr txBox="1"/>
          <p:nvPr/>
        </p:nvSpPr>
        <p:spPr>
          <a:xfrm>
            <a:off x="2016213" y="4908899"/>
            <a:ext cx="1026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EC6589"/>
                </a:solidFill>
                <a:latin typeface="+mn-ea"/>
              </a:rPr>
              <a:t>와우</a:t>
            </a:r>
            <a:r>
              <a:rPr lang="en-US" altLang="ko-KR" sz="1200" b="1" dirty="0">
                <a:solidFill>
                  <a:srgbClr val="EC6589"/>
                </a:solidFill>
                <a:latin typeface="+mn-ea"/>
              </a:rPr>
              <a:t>~</a:t>
            </a:r>
            <a:endParaRPr lang="ko-KR" altLang="en-US" sz="1200" b="1" dirty="0">
              <a:solidFill>
                <a:srgbClr val="EC6589"/>
              </a:solidFill>
              <a:latin typeface="+mn-ea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BAB68E0-2CA5-8872-65E4-26ABC5CCBD77}"/>
              </a:ext>
            </a:extLst>
          </p:cNvPr>
          <p:cNvSpPr txBox="1"/>
          <p:nvPr/>
        </p:nvSpPr>
        <p:spPr>
          <a:xfrm>
            <a:off x="5334802" y="3463087"/>
            <a:ext cx="1026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EC6589"/>
                </a:solidFill>
                <a:latin typeface="+mn-ea"/>
              </a:rPr>
              <a:t>good~</a:t>
            </a:r>
            <a:endParaRPr lang="ko-KR" altLang="en-US" sz="1200" b="1" dirty="0">
              <a:solidFill>
                <a:srgbClr val="EC6589"/>
              </a:solidFill>
              <a:latin typeface="+mn-ea"/>
            </a:endParaRPr>
          </a:p>
        </p:txBody>
      </p:sp>
      <p:sp>
        <p:nvSpPr>
          <p:cNvPr id="44" name="TextBox 4">
            <a:extLst>
              <a:ext uri="{FF2B5EF4-FFF2-40B4-BE49-F238E27FC236}">
                <a16:creationId xmlns:a16="http://schemas.microsoft.com/office/drawing/2014/main" id="{7A230487-FCDB-5E5C-8FF7-0FBE3AF1DF15}"/>
              </a:ext>
            </a:extLst>
          </p:cNvPr>
          <p:cNvSpPr txBox="1"/>
          <p:nvPr/>
        </p:nvSpPr>
        <p:spPr>
          <a:xfrm>
            <a:off x="-119070" y="9394840"/>
            <a:ext cx="71283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750" dirty="0">
                <a:latin typeface="+mn-ea"/>
              </a:rPr>
              <a:t>※ </a:t>
            </a:r>
            <a:r>
              <a:rPr lang="ko-KR" altLang="en-US" sz="750" dirty="0">
                <a:latin typeface="+mn-ea"/>
              </a:rPr>
              <a:t>피보험자의 직종</a:t>
            </a:r>
            <a:r>
              <a:rPr lang="en-US" altLang="ko-KR" sz="750" dirty="0">
                <a:latin typeface="+mn-ea"/>
              </a:rPr>
              <a:t>, </a:t>
            </a:r>
            <a:r>
              <a:rPr lang="ko-KR" altLang="en-US" sz="750" dirty="0">
                <a:latin typeface="+mn-ea"/>
              </a:rPr>
              <a:t>직무</a:t>
            </a:r>
            <a:r>
              <a:rPr lang="en-US" altLang="ko-KR" sz="750" dirty="0">
                <a:latin typeface="+mn-ea"/>
              </a:rPr>
              <a:t>, </a:t>
            </a:r>
            <a:r>
              <a:rPr lang="ko-KR" altLang="en-US" sz="750" dirty="0" err="1">
                <a:latin typeface="+mn-ea"/>
              </a:rPr>
              <a:t>과거상병</a:t>
            </a:r>
            <a:r>
              <a:rPr lang="ko-KR" altLang="en-US" sz="750" dirty="0">
                <a:latin typeface="+mn-ea"/>
              </a:rPr>
              <a:t> 등 기타사항으로 인하여 보험가입금액이 제한되거나 인수가 불가능할 수 있고 </a:t>
            </a:r>
            <a:r>
              <a:rPr lang="ko-KR" altLang="en-US" sz="750" dirty="0" err="1">
                <a:latin typeface="+mn-ea"/>
              </a:rPr>
              <a:t>갱신시</a:t>
            </a:r>
            <a:r>
              <a:rPr lang="ko-KR" altLang="en-US" sz="750" dirty="0">
                <a:latin typeface="+mn-ea"/>
              </a:rPr>
              <a:t> 보험료가 인상 될 수 있습니다</a:t>
            </a:r>
            <a:r>
              <a:rPr lang="en-US" altLang="ko-KR" sz="750" dirty="0">
                <a:latin typeface="+mn-ea"/>
              </a:rPr>
              <a:t>. </a:t>
            </a:r>
            <a:endParaRPr lang="ko-KR" altLang="en-US" sz="750" dirty="0">
              <a:latin typeface="+mn-ea"/>
            </a:endParaRPr>
          </a:p>
        </p:txBody>
      </p:sp>
      <p:pic>
        <p:nvPicPr>
          <p:cNvPr id="45" name="Picture 7">
            <a:extLst>
              <a:ext uri="{FF2B5EF4-FFF2-40B4-BE49-F238E27FC236}">
                <a16:creationId xmlns:a16="http://schemas.microsoft.com/office/drawing/2014/main" id="{AFD5C68C-F38F-F670-4CA2-BC21EE0A3A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709" y="6350"/>
            <a:ext cx="714104" cy="386234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47" name="그룹 1010">
            <a:extLst>
              <a:ext uri="{FF2B5EF4-FFF2-40B4-BE49-F238E27FC236}">
                <a16:creationId xmlns:a16="http://schemas.microsoft.com/office/drawing/2014/main" id="{AF4E8528-C097-6F1E-6944-3C80D6D91549}"/>
              </a:ext>
            </a:extLst>
          </p:cNvPr>
          <p:cNvGrpSpPr/>
          <p:nvPr/>
        </p:nvGrpSpPr>
        <p:grpSpPr>
          <a:xfrm>
            <a:off x="981458" y="3890020"/>
            <a:ext cx="570983" cy="530524"/>
            <a:chOff x="446691" y="9527562"/>
            <a:chExt cx="926611" cy="833489"/>
          </a:xfrm>
        </p:grpSpPr>
        <p:pic>
          <p:nvPicPr>
            <p:cNvPr id="48" name="Object 47">
              <a:extLst>
                <a:ext uri="{FF2B5EF4-FFF2-40B4-BE49-F238E27FC236}">
                  <a16:creationId xmlns:a16="http://schemas.microsoft.com/office/drawing/2014/main" id="{41A5B400-3C6A-5EFB-94A7-9A85E7C89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6691" y="9527562"/>
              <a:ext cx="926611" cy="833489"/>
            </a:xfrm>
            <a:prstGeom prst="rect">
              <a:avLst/>
            </a:prstGeom>
          </p:spPr>
        </p:pic>
      </p:grp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34F8390E-0887-34C8-08B0-7AB3DCE394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410398"/>
              </p:ext>
            </p:extLst>
          </p:nvPr>
        </p:nvGraphicFramePr>
        <p:xfrm>
          <a:off x="7300763" y="6617490"/>
          <a:ext cx="3032760" cy="2129848"/>
        </p:xfrm>
        <a:graphic>
          <a:graphicData uri="http://schemas.openxmlformats.org/drawingml/2006/table">
            <a:tbl>
              <a:tblPr/>
              <a:tblGrid>
                <a:gridCol w="406589">
                  <a:extLst>
                    <a:ext uri="{9D8B030D-6E8A-4147-A177-3AD203B41FA5}">
                      <a16:colId xmlns:a16="http://schemas.microsoft.com/office/drawing/2014/main" val="3489332703"/>
                    </a:ext>
                  </a:extLst>
                </a:gridCol>
                <a:gridCol w="2213739">
                  <a:extLst>
                    <a:ext uri="{9D8B030D-6E8A-4147-A177-3AD203B41FA5}">
                      <a16:colId xmlns:a16="http://schemas.microsoft.com/office/drawing/2014/main" val="4244898521"/>
                    </a:ext>
                  </a:extLst>
                </a:gridCol>
                <a:gridCol w="412432">
                  <a:extLst>
                    <a:ext uri="{9D8B030D-6E8A-4147-A177-3AD203B41FA5}">
                      <a16:colId xmlns:a16="http://schemas.microsoft.com/office/drawing/2014/main" val="3142251000"/>
                    </a:ext>
                  </a:extLst>
                </a:gridCol>
              </a:tblGrid>
              <a:tr h="30426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구분</a:t>
                      </a:r>
                    </a:p>
                  </a:txBody>
                  <a:tcPr marL="7199" marR="7199" marT="719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담보　</a:t>
                      </a:r>
                    </a:p>
                  </a:txBody>
                  <a:tcPr marL="7199" marR="7199" marT="719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금액</a:t>
                      </a:r>
                    </a:p>
                  </a:txBody>
                  <a:tcPr marL="7199" marR="7199" marT="719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622396"/>
                  </a:ext>
                </a:extLst>
              </a:tr>
              <a:tr h="30426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기본</a:t>
                      </a:r>
                    </a:p>
                  </a:txBody>
                  <a:tcPr marL="7199" marR="7199" marT="719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ko-KR" altLang="en-US" sz="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교통상해후유장해</a:t>
                      </a:r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(3~100%)</a:t>
                      </a:r>
                    </a:p>
                  </a:txBody>
                  <a:tcPr marL="7199" marR="7199" marT="719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</a:t>
                      </a:r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천만</a:t>
                      </a:r>
                    </a:p>
                  </a:txBody>
                  <a:tcPr marL="7199" marR="7199" marT="719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43172299"/>
                  </a:ext>
                </a:extLst>
              </a:tr>
              <a:tr h="304264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선택</a:t>
                      </a:r>
                    </a:p>
                  </a:txBody>
                  <a:tcPr marL="7199" marR="7199" marT="719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통합상해진단비</a:t>
                      </a:r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경증</a:t>
                      </a:r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 </a:t>
                      </a:r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특약</a:t>
                      </a:r>
                      <a:endParaRPr lang="en-US" altLang="ko-KR" sz="8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7199" marR="7199" marT="719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</a:t>
                      </a:r>
                    </a:p>
                  </a:txBody>
                  <a:tcPr marL="7199" marR="7199" marT="719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7765241"/>
                  </a:ext>
                </a:extLst>
              </a:tr>
              <a:tr h="3042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통합상해진단비</a:t>
                      </a:r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중등증</a:t>
                      </a:r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 </a:t>
                      </a:r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특약</a:t>
                      </a:r>
                      <a:endParaRPr lang="en-US" altLang="ko-KR" sz="8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7199" marR="7199" marT="719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</a:t>
                      </a:r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십만</a:t>
                      </a:r>
                    </a:p>
                  </a:txBody>
                  <a:tcPr marL="7199" marR="7199" marT="719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4669958"/>
                  </a:ext>
                </a:extLst>
              </a:tr>
              <a:tr h="3042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통합상해진단비</a:t>
                      </a:r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중증</a:t>
                      </a:r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특약</a:t>
                      </a:r>
                      <a:endParaRPr lang="en-US" altLang="ko-KR" sz="8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6500" marR="6500" marT="650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</a:t>
                      </a:r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백만</a:t>
                      </a:r>
                    </a:p>
                  </a:txBody>
                  <a:tcPr marL="7199" marR="7199" marT="719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7372512"/>
                  </a:ext>
                </a:extLst>
              </a:tr>
              <a:tr h="3042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ko-KR" altLang="en-US" sz="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자동차사고부상치료지원금</a:t>
                      </a:r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(1~11</a:t>
                      </a:r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급</a:t>
                      </a:r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)Ⅱ</a:t>
                      </a:r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특약</a:t>
                      </a:r>
                      <a:endParaRPr lang="en-US" altLang="ko-KR" sz="8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7199" marR="7199" marT="719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천만</a:t>
                      </a:r>
                    </a:p>
                  </a:txBody>
                  <a:tcPr marL="7199" marR="7199" marT="719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0329512"/>
                  </a:ext>
                </a:extLst>
              </a:tr>
              <a:tr h="3042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ko-KR" altLang="en-US" sz="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자동차사고부상치료지원금</a:t>
                      </a:r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(12~14</a:t>
                      </a:r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급</a:t>
                      </a:r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 </a:t>
                      </a:r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특약</a:t>
                      </a:r>
                      <a:endParaRPr lang="en-US" altLang="ko-KR" sz="8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7199" marR="7199" marT="719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십만</a:t>
                      </a:r>
                    </a:p>
                  </a:txBody>
                  <a:tcPr marL="7199" marR="7199" marT="719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652658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2FA25AA-9AEB-18CA-2ECF-FE1343109E30}"/>
              </a:ext>
            </a:extLst>
          </p:cNvPr>
          <p:cNvSpPr txBox="1"/>
          <p:nvPr/>
        </p:nvSpPr>
        <p:spPr>
          <a:xfrm>
            <a:off x="7188200" y="6367931"/>
            <a:ext cx="70703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[</a:t>
            </a:r>
            <a:r>
              <a:rPr lang="ko-KR" altLang="en-US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기준 </a:t>
            </a:r>
            <a:r>
              <a:rPr lang="en-US" altLang="ko-KR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: 40</a:t>
            </a:r>
            <a:r>
              <a:rPr lang="ko-KR" altLang="en-US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세</a:t>
            </a:r>
            <a:r>
              <a:rPr lang="en-US" altLang="ko-KR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, 10</a:t>
            </a:r>
            <a:r>
              <a:rPr lang="ko-KR" altLang="en-US" sz="1000" dirty="0" err="1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년납</a:t>
            </a:r>
            <a:r>
              <a:rPr lang="en-US" altLang="ko-KR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10</a:t>
            </a:r>
            <a:r>
              <a:rPr lang="ko-KR" altLang="en-US" sz="1000" dirty="0" err="1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년만기</a:t>
            </a:r>
            <a:r>
              <a:rPr lang="en-US" altLang="ko-KR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, </a:t>
            </a:r>
            <a:r>
              <a:rPr lang="ko-KR" altLang="en-US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화재담보</a:t>
            </a:r>
            <a:r>
              <a:rPr lang="en-US" altLang="ko-KR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: 5</a:t>
            </a:r>
            <a:r>
              <a:rPr lang="ko-KR" altLang="en-US" sz="1000" dirty="0" err="1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년납</a:t>
            </a:r>
            <a:r>
              <a:rPr lang="en-US" altLang="ko-KR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5</a:t>
            </a:r>
            <a:r>
              <a:rPr lang="ko-KR" altLang="en-US" sz="1000" dirty="0" err="1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년만기</a:t>
            </a:r>
            <a:r>
              <a:rPr lang="en-US" altLang="ko-KR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, </a:t>
            </a:r>
            <a:r>
              <a:rPr lang="ko-KR" altLang="en-US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자가용</a:t>
            </a:r>
            <a:r>
              <a:rPr lang="en-US" altLang="ko-KR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, </a:t>
            </a:r>
            <a:r>
              <a:rPr lang="ko-KR" altLang="en-US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주택</a:t>
            </a:r>
            <a:r>
              <a:rPr lang="en-US" altLang="ko-KR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1</a:t>
            </a:r>
            <a:r>
              <a:rPr lang="ko-KR" altLang="en-US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급</a:t>
            </a:r>
            <a:r>
              <a:rPr lang="en-US" altLang="ko-KR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, </a:t>
            </a:r>
            <a:r>
              <a:rPr lang="ko-KR" altLang="en-US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아파트 </a:t>
            </a:r>
            <a:r>
              <a:rPr lang="en-US" altLang="ko-KR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84㎡, </a:t>
            </a:r>
            <a:r>
              <a:rPr lang="ko-KR" altLang="en-US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최소보험료 </a:t>
            </a:r>
            <a:r>
              <a:rPr lang="en-US" altLang="ko-KR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1.5</a:t>
            </a:r>
            <a:r>
              <a:rPr lang="ko-KR" altLang="en-US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만원</a:t>
            </a:r>
            <a:r>
              <a:rPr lang="en-US" altLang="ko-KR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]  [</a:t>
            </a:r>
            <a:r>
              <a:rPr lang="ko-KR" altLang="en-US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단위</a:t>
            </a:r>
            <a:r>
              <a:rPr lang="en-US" altLang="ko-KR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:</a:t>
            </a:r>
            <a:r>
              <a:rPr lang="ko-KR" altLang="en-US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원</a:t>
            </a:r>
            <a:r>
              <a:rPr lang="en-US" altLang="ko-KR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]</a:t>
            </a:r>
            <a:endParaRPr lang="ko-KR" altLang="en-US" sz="1000" dirty="0"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B93471B3-9427-34D0-A41A-A4E2A06A00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87688"/>
              </p:ext>
            </p:extLst>
          </p:nvPr>
        </p:nvGraphicFramePr>
        <p:xfrm>
          <a:off x="10709336" y="6617490"/>
          <a:ext cx="3032760" cy="2127347"/>
        </p:xfrm>
        <a:graphic>
          <a:graphicData uri="http://schemas.openxmlformats.org/drawingml/2006/table">
            <a:tbl>
              <a:tblPr/>
              <a:tblGrid>
                <a:gridCol w="406589">
                  <a:extLst>
                    <a:ext uri="{9D8B030D-6E8A-4147-A177-3AD203B41FA5}">
                      <a16:colId xmlns:a16="http://schemas.microsoft.com/office/drawing/2014/main" val="3489332703"/>
                    </a:ext>
                  </a:extLst>
                </a:gridCol>
                <a:gridCol w="2213739">
                  <a:extLst>
                    <a:ext uri="{9D8B030D-6E8A-4147-A177-3AD203B41FA5}">
                      <a16:colId xmlns:a16="http://schemas.microsoft.com/office/drawing/2014/main" val="4244898521"/>
                    </a:ext>
                  </a:extLst>
                </a:gridCol>
                <a:gridCol w="412432">
                  <a:extLst>
                    <a:ext uri="{9D8B030D-6E8A-4147-A177-3AD203B41FA5}">
                      <a16:colId xmlns:a16="http://schemas.microsoft.com/office/drawing/2014/main" val="3142251000"/>
                    </a:ext>
                  </a:extLst>
                </a:gridCol>
              </a:tblGrid>
              <a:tr h="24853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구분</a:t>
                      </a:r>
                    </a:p>
                  </a:txBody>
                  <a:tcPr marL="7199" marR="7199" marT="719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담보　</a:t>
                      </a:r>
                    </a:p>
                  </a:txBody>
                  <a:tcPr marL="7199" marR="7199" marT="719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금액</a:t>
                      </a:r>
                    </a:p>
                  </a:txBody>
                  <a:tcPr marL="7199" marR="7199" marT="719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622396"/>
                  </a:ext>
                </a:extLst>
              </a:tr>
              <a:tr h="248536">
                <a:tc rowSpan="7">
                  <a:txBody>
                    <a:bodyPr/>
                    <a:lstStyle/>
                    <a:p>
                      <a:pPr algn="ctr" fontAlgn="ctr"/>
                      <a:endParaRPr lang="en-US" altLang="ko-KR" sz="8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algn="ctr" fontAlgn="ctr"/>
                      <a:endParaRPr lang="en-US" altLang="ko-KR" sz="8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선택</a:t>
                      </a:r>
                    </a:p>
                  </a:txBody>
                  <a:tcPr marL="7199" marR="7199" marT="719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화재손해</a:t>
                      </a:r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주택</a:t>
                      </a:r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실손보상</a:t>
                      </a:r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건물</a:t>
                      </a:r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특약</a:t>
                      </a:r>
                      <a:endParaRPr lang="en-US" altLang="ko-KR" sz="8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7199" marR="7199" marT="719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</a:t>
                      </a:r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억</a:t>
                      </a:r>
                    </a:p>
                  </a:txBody>
                  <a:tcPr marL="7199" marR="7199" marT="719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0496574"/>
                  </a:ext>
                </a:extLst>
              </a:tr>
              <a:tr h="248536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7199" marR="7199" marT="719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붕괴</a:t>
                      </a:r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침강</a:t>
                      </a:r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사태손해 특약 주택</a:t>
                      </a:r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실손보상</a:t>
                      </a:r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건물</a:t>
                      </a:r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</a:p>
                  </a:txBody>
                  <a:tcPr marL="7199" marR="7199" marT="719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</a:t>
                      </a:r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억</a:t>
                      </a:r>
                    </a:p>
                  </a:txBody>
                  <a:tcPr marL="7199" marR="7199" marT="719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6649616"/>
                  </a:ext>
                </a:extLst>
              </a:tr>
              <a:tr h="248536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199" marR="7199" marT="719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풍수재손해</a:t>
                      </a:r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비특수건물</a:t>
                      </a:r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실손보상</a:t>
                      </a:r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건물</a:t>
                      </a:r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특약</a:t>
                      </a:r>
                      <a:endParaRPr lang="en-US" altLang="ko-KR" sz="8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6500" marR="6500" marT="650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</a:t>
                      </a:r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억</a:t>
                      </a:r>
                    </a:p>
                  </a:txBody>
                  <a:tcPr marL="7199" marR="7199" marT="719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6276413"/>
                  </a:ext>
                </a:extLst>
              </a:tr>
              <a:tr h="248536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199" marR="7199" marT="719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화재손해</a:t>
                      </a:r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주택</a:t>
                      </a:r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실손보상</a:t>
                      </a:r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가재</a:t>
                      </a:r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특약</a:t>
                      </a:r>
                      <a:endParaRPr lang="en-US" altLang="ko-KR" sz="8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6500" marR="6500" marT="650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</a:t>
                      </a:r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천만</a:t>
                      </a:r>
                    </a:p>
                  </a:txBody>
                  <a:tcPr marL="7199" marR="7199" marT="719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2593440"/>
                  </a:ext>
                </a:extLst>
              </a:tr>
              <a:tr h="248536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199" marR="7199" marT="719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붕괴</a:t>
                      </a:r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침강</a:t>
                      </a:r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사태손해</a:t>
                      </a:r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주택</a:t>
                      </a:r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실손보상</a:t>
                      </a:r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가재</a:t>
                      </a:r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특약</a:t>
                      </a:r>
                      <a:endParaRPr lang="en-US" altLang="ko-KR" sz="8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7199" marR="7199" marT="719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</a:t>
                      </a:r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천만</a:t>
                      </a:r>
                    </a:p>
                  </a:txBody>
                  <a:tcPr marL="7199" marR="7199" marT="719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736589"/>
                  </a:ext>
                </a:extLst>
              </a:tr>
              <a:tr h="248536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199" marR="7199" marT="719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풍수재손해</a:t>
                      </a:r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비특수건물</a:t>
                      </a:r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실손보상</a:t>
                      </a:r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가재</a:t>
                      </a:r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특약</a:t>
                      </a:r>
                      <a:endParaRPr lang="en-US" altLang="ko-KR" sz="8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7199" marR="7199" marT="719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</a:t>
                      </a:r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천만</a:t>
                      </a:r>
                    </a:p>
                  </a:txBody>
                  <a:tcPr marL="7199" marR="7199" marT="719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4485362"/>
                  </a:ext>
                </a:extLst>
              </a:tr>
              <a:tr h="387595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199" marR="7199" marT="719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화재배상책임 특약</a:t>
                      </a:r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(500㎡</a:t>
                      </a:r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이하</a:t>
                      </a:r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</a:p>
                  </a:txBody>
                  <a:tcPr marL="7199" marR="7199" marT="719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억</a:t>
                      </a:r>
                    </a:p>
                  </a:txBody>
                  <a:tcPr marL="7199" marR="7199" marT="719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5278442"/>
                  </a:ext>
                </a:extLst>
              </a:tr>
            </a:tbl>
          </a:graphicData>
        </a:graphic>
      </p:graphicFrame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02AD0A36-B8C0-9570-E90A-BE636449D5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871107"/>
              </p:ext>
            </p:extLst>
          </p:nvPr>
        </p:nvGraphicFramePr>
        <p:xfrm>
          <a:off x="91589" y="6434138"/>
          <a:ext cx="6698904" cy="1894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9711">
                  <a:extLst>
                    <a:ext uri="{9D8B030D-6E8A-4147-A177-3AD203B41FA5}">
                      <a16:colId xmlns:a16="http://schemas.microsoft.com/office/drawing/2014/main" val="1426048737"/>
                    </a:ext>
                  </a:extLst>
                </a:gridCol>
                <a:gridCol w="659741">
                  <a:extLst>
                    <a:ext uri="{9D8B030D-6E8A-4147-A177-3AD203B41FA5}">
                      <a16:colId xmlns:a16="http://schemas.microsoft.com/office/drawing/2014/main" val="3960635746"/>
                    </a:ext>
                  </a:extLst>
                </a:gridCol>
                <a:gridCol w="2693059">
                  <a:extLst>
                    <a:ext uri="{9D8B030D-6E8A-4147-A177-3AD203B41FA5}">
                      <a16:colId xmlns:a16="http://schemas.microsoft.com/office/drawing/2014/main" val="3644243604"/>
                    </a:ext>
                  </a:extLst>
                </a:gridCol>
                <a:gridCol w="656393">
                  <a:extLst>
                    <a:ext uri="{9D8B030D-6E8A-4147-A177-3AD203B41FA5}">
                      <a16:colId xmlns:a16="http://schemas.microsoft.com/office/drawing/2014/main" val="469013825"/>
                    </a:ext>
                  </a:extLst>
                </a:gridCol>
              </a:tblGrid>
              <a:tr h="23897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err="1">
                          <a:solidFill>
                            <a:schemeClr val="bg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담보명</a:t>
                      </a:r>
                      <a:endParaRPr lang="ko-KR" altLang="en-US" sz="1000" b="0" dirty="0">
                        <a:solidFill>
                          <a:schemeClr val="bg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1F274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solidFill>
                            <a:schemeClr val="bg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가입금액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1F274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err="1">
                          <a:solidFill>
                            <a:schemeClr val="bg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담보명</a:t>
                      </a:r>
                      <a:endParaRPr lang="ko-KR" altLang="en-US" sz="1000" b="0" dirty="0">
                        <a:solidFill>
                          <a:schemeClr val="bg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1F274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solidFill>
                            <a:schemeClr val="bg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가입금액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1F27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019149"/>
                  </a:ext>
                </a:extLst>
              </a:tr>
              <a:tr h="260705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ko-KR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 </a:t>
                      </a:r>
                      <a:r>
                        <a:rPr lang="ko-KR" altLang="en-US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상해사망</a:t>
                      </a:r>
                      <a:r>
                        <a:rPr lang="en-US" altLang="ko-KR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[</a:t>
                      </a:r>
                      <a:r>
                        <a:rPr lang="ko-KR" altLang="en-US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기본계약</a:t>
                      </a:r>
                      <a:r>
                        <a:rPr lang="en-US" altLang="ko-KR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]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</a:t>
                      </a:r>
                      <a:r>
                        <a:rPr lang="ko-KR" altLang="en-US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천만원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ko-KR" sz="8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83</a:t>
                      </a:r>
                      <a:r>
                        <a:rPr lang="ko-KR" altLang="en-US" sz="8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대질병수술비</a:t>
                      </a:r>
                      <a:r>
                        <a:rPr lang="en-US" altLang="ko-KR" sz="8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(6</a:t>
                      </a:r>
                      <a:r>
                        <a:rPr lang="ko-KR" altLang="en-US" sz="80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대질병</a:t>
                      </a:r>
                      <a:r>
                        <a:rPr lang="en-US" altLang="ko-KR" sz="8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r>
                        <a:rPr lang="ko-KR" altLang="en-US" sz="8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특약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백만원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003570"/>
                  </a:ext>
                </a:extLst>
              </a:tr>
              <a:tr h="260705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ko-KR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 </a:t>
                      </a:r>
                      <a:r>
                        <a:rPr lang="ko-KR" altLang="en-US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중환자실 질병입원일당</a:t>
                      </a:r>
                      <a:r>
                        <a:rPr lang="en-US" altLang="ko-KR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(1</a:t>
                      </a:r>
                      <a:r>
                        <a:rPr lang="ko-KR" altLang="en-US" sz="800" u="none" strike="noStrike" dirty="0" err="1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일이상</a:t>
                      </a:r>
                      <a:r>
                        <a:rPr lang="ko-KR" altLang="en-US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en-US" altLang="ko-KR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180</a:t>
                      </a:r>
                      <a:r>
                        <a:rPr lang="ko-KR" altLang="en-US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일한도</a:t>
                      </a:r>
                      <a:r>
                        <a:rPr lang="en-US" altLang="ko-KR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r>
                        <a:rPr lang="ko-KR" altLang="en-US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특약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ko-KR" sz="8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83</a:t>
                      </a:r>
                      <a:r>
                        <a:rPr lang="ko-KR" altLang="en-US" sz="8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대질병수술비</a:t>
                      </a:r>
                      <a:r>
                        <a:rPr lang="en-US" altLang="ko-KR" sz="8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(16</a:t>
                      </a:r>
                      <a:r>
                        <a:rPr lang="ko-KR" altLang="en-US" sz="80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대특정질병</a:t>
                      </a:r>
                      <a:r>
                        <a:rPr lang="en-US" altLang="ko-KR" sz="8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r>
                        <a:rPr lang="ko-KR" altLang="en-US" sz="8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특약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백만원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475771"/>
                  </a:ext>
                </a:extLst>
              </a:tr>
              <a:tr h="282430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ko-KR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 </a:t>
                      </a:r>
                      <a:r>
                        <a:rPr lang="ko-KR" altLang="en-US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상급종합병원 질병입원일당</a:t>
                      </a:r>
                      <a:r>
                        <a:rPr lang="en-US" altLang="ko-KR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(1</a:t>
                      </a:r>
                      <a:r>
                        <a:rPr lang="ko-KR" altLang="en-US" sz="800" u="none" strike="noStrike" dirty="0" err="1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일이상</a:t>
                      </a:r>
                      <a:r>
                        <a:rPr lang="ko-KR" altLang="en-US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en-US" altLang="ko-KR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180</a:t>
                      </a:r>
                      <a:r>
                        <a:rPr lang="ko-KR" altLang="en-US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일한도</a:t>
                      </a:r>
                      <a:r>
                        <a:rPr lang="en-US" altLang="ko-KR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r>
                        <a:rPr lang="ko-KR" altLang="en-US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특약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ko-KR" sz="8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83</a:t>
                      </a:r>
                      <a:r>
                        <a:rPr lang="ko-KR" altLang="en-US" sz="8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대질병수술비</a:t>
                      </a:r>
                      <a:r>
                        <a:rPr lang="en-US" altLang="ko-KR" sz="8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(23</a:t>
                      </a:r>
                      <a:r>
                        <a:rPr lang="ko-KR" altLang="en-US" sz="8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대생활질병</a:t>
                      </a:r>
                      <a:r>
                        <a:rPr lang="en-US" altLang="ko-KR" sz="8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r>
                        <a:rPr lang="ko-KR" altLang="en-US" sz="8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특약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</a:t>
                      </a:r>
                      <a:r>
                        <a:rPr lang="ko-KR" altLang="en-US" sz="800" b="0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십만원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565217"/>
                  </a:ext>
                </a:extLst>
              </a:tr>
              <a:tr h="282430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ko-KR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 </a:t>
                      </a:r>
                      <a:r>
                        <a:rPr lang="ko-KR" altLang="en-US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중환자실 상해입원일당</a:t>
                      </a:r>
                      <a:r>
                        <a:rPr lang="en-US" altLang="ko-KR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(1</a:t>
                      </a:r>
                      <a:r>
                        <a:rPr lang="ko-KR" altLang="en-US" sz="800" u="none" strike="noStrike" dirty="0" err="1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일이상</a:t>
                      </a:r>
                      <a:r>
                        <a:rPr lang="ko-KR" altLang="en-US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en-US" altLang="ko-KR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180</a:t>
                      </a:r>
                      <a:r>
                        <a:rPr lang="ko-KR" altLang="en-US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일한도</a:t>
                      </a:r>
                      <a:r>
                        <a:rPr lang="en-US" altLang="ko-KR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r>
                        <a:rPr lang="ko-KR" altLang="en-US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특약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800" b="1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ko-KR" sz="8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83</a:t>
                      </a:r>
                      <a:r>
                        <a:rPr lang="ko-KR" altLang="en-US" sz="8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대질병수술비</a:t>
                      </a:r>
                      <a:r>
                        <a:rPr lang="en-US" altLang="ko-KR" sz="8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(37</a:t>
                      </a:r>
                      <a:r>
                        <a:rPr lang="ko-KR" altLang="en-US" sz="8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대생활질병</a:t>
                      </a:r>
                      <a:r>
                        <a:rPr lang="en-US" altLang="ko-KR" sz="8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r>
                        <a:rPr lang="ko-KR" altLang="en-US" sz="8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특약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</a:t>
                      </a:r>
                      <a:r>
                        <a:rPr lang="ko-KR" altLang="en-US" sz="800" b="0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십만원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565141"/>
                  </a:ext>
                </a:extLst>
              </a:tr>
              <a:tr h="282430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ko-KR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 </a:t>
                      </a:r>
                      <a:r>
                        <a:rPr lang="ko-KR" altLang="en-US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상급종합병원 상해입원일당</a:t>
                      </a:r>
                      <a:r>
                        <a:rPr lang="en-US" altLang="ko-KR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(1</a:t>
                      </a:r>
                      <a:r>
                        <a:rPr lang="ko-KR" altLang="en-US" sz="800" u="none" strike="noStrike" dirty="0" err="1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일이상</a:t>
                      </a:r>
                      <a:r>
                        <a:rPr lang="ko-KR" altLang="en-US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en-US" altLang="ko-KR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180</a:t>
                      </a:r>
                      <a:r>
                        <a:rPr lang="ko-KR" altLang="en-US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일한도</a:t>
                      </a:r>
                      <a:r>
                        <a:rPr lang="en-US" altLang="ko-KR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r>
                        <a:rPr lang="ko-KR" altLang="en-US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특약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만원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ko-KR" sz="8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83</a:t>
                      </a:r>
                      <a:r>
                        <a:rPr lang="ko-KR" altLang="en-US" sz="8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대질병수술비</a:t>
                      </a:r>
                      <a:r>
                        <a:rPr lang="en-US" altLang="ko-KR" sz="8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8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당뇨병질환</a:t>
                      </a:r>
                      <a:r>
                        <a:rPr lang="en-US" altLang="ko-KR" sz="8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r>
                        <a:rPr lang="ko-KR" altLang="en-US" sz="8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특약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</a:t>
                      </a:r>
                      <a:r>
                        <a:rPr lang="ko-KR" altLang="en-US" sz="800" b="0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십만원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535746"/>
                  </a:ext>
                </a:extLst>
              </a:tr>
              <a:tr h="282430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ko-KR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 </a:t>
                      </a:r>
                      <a:r>
                        <a:rPr lang="ko-KR" altLang="en-US" sz="8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질병사망특약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5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백만원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ko-KR" sz="8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  </a:t>
                      </a:r>
                      <a:r>
                        <a:rPr lang="ko-KR" altLang="en-US" sz="80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상해수술비특약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4633" marR="4633" marT="4633" marB="0" anchor="ctr"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6</a:t>
                      </a:r>
                      <a:r>
                        <a:rPr lang="ko-KR" altLang="en-US" sz="800" b="0" dirty="0" err="1">
                          <a:solidFill>
                            <a:schemeClr val="tx1"/>
                          </a:solidFill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십만원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74125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AB383F5-BC7E-A63A-26E6-3FA838F88113}"/>
              </a:ext>
            </a:extLst>
          </p:cNvPr>
          <p:cNvSpPr txBox="1"/>
          <p:nvPr/>
        </p:nvSpPr>
        <p:spPr>
          <a:xfrm>
            <a:off x="3380543" y="6191895"/>
            <a:ext cx="3505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[</a:t>
            </a:r>
            <a:r>
              <a:rPr lang="ko-KR" altLang="en-US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기준</a:t>
            </a:r>
            <a:r>
              <a:rPr lang="en-US" altLang="ko-KR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:  10</a:t>
            </a:r>
            <a:r>
              <a:rPr lang="ko-KR" altLang="en-US" sz="1000" dirty="0" err="1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년갱신</a:t>
            </a:r>
            <a:r>
              <a:rPr lang="en-US" altLang="ko-KR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, </a:t>
            </a:r>
            <a:r>
              <a:rPr lang="ko-KR" altLang="en-US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상해급수 </a:t>
            </a:r>
            <a:r>
              <a:rPr lang="en-US" altLang="ko-KR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1</a:t>
            </a:r>
            <a:r>
              <a:rPr lang="ko-KR" altLang="en-US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급</a:t>
            </a:r>
            <a:r>
              <a:rPr lang="en-US" altLang="ko-KR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, </a:t>
            </a:r>
            <a:r>
              <a:rPr lang="ko-KR" altLang="en-US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최소보험료 </a:t>
            </a:r>
            <a:r>
              <a:rPr lang="en-US" altLang="ko-KR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1.5</a:t>
            </a:r>
            <a:r>
              <a:rPr lang="ko-KR" altLang="en-US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만원</a:t>
            </a:r>
            <a:r>
              <a:rPr lang="en-US" altLang="ko-KR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]</a:t>
            </a:r>
            <a:endParaRPr lang="ko-KR" altLang="en-US" sz="1000" dirty="0"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B6E3FA0B-03D0-F6D5-3E91-6503147247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866326"/>
              </p:ext>
            </p:extLst>
          </p:nvPr>
        </p:nvGraphicFramePr>
        <p:xfrm>
          <a:off x="72539" y="8374294"/>
          <a:ext cx="3277743" cy="1028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1268">
                  <a:extLst>
                    <a:ext uri="{9D8B030D-6E8A-4147-A177-3AD203B41FA5}">
                      <a16:colId xmlns:a16="http://schemas.microsoft.com/office/drawing/2014/main" val="3918012871"/>
                    </a:ext>
                  </a:extLst>
                </a:gridCol>
                <a:gridCol w="1105011">
                  <a:extLst>
                    <a:ext uri="{9D8B030D-6E8A-4147-A177-3AD203B41FA5}">
                      <a16:colId xmlns:a16="http://schemas.microsoft.com/office/drawing/2014/main" val="2677485481"/>
                    </a:ext>
                  </a:extLst>
                </a:gridCol>
                <a:gridCol w="1421464">
                  <a:extLst>
                    <a:ext uri="{9D8B030D-6E8A-4147-A177-3AD203B41FA5}">
                      <a16:colId xmlns:a16="http://schemas.microsoft.com/office/drawing/2014/main" val="493272210"/>
                    </a:ext>
                  </a:extLst>
                </a:gridCol>
              </a:tblGrid>
              <a:tr h="204714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구분</a:t>
                      </a:r>
                    </a:p>
                  </a:txBody>
                  <a:tcPr anchor="ctr">
                    <a:solidFill>
                      <a:srgbClr val="00187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40</a:t>
                      </a:r>
                      <a:r>
                        <a:rPr lang="ko-KR" altLang="en-US" sz="105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세</a:t>
                      </a:r>
                    </a:p>
                  </a:txBody>
                  <a:tcPr anchor="ctr">
                    <a:solidFill>
                      <a:srgbClr val="001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350693"/>
                  </a:ext>
                </a:extLst>
              </a:tr>
              <a:tr h="187654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남자</a:t>
                      </a:r>
                    </a:p>
                  </a:txBody>
                  <a:tcPr anchor="ctr">
                    <a:lnR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315</a:t>
                      </a:r>
                      <a:r>
                        <a:rPr lang="ko-KR" altLang="en-US" sz="105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간편고지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5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26,436</a:t>
                      </a:r>
                      <a:r>
                        <a:rPr lang="ko-KR" altLang="en-US" sz="105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원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142735"/>
                  </a:ext>
                </a:extLst>
              </a:tr>
              <a:tr h="18765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R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325</a:t>
                      </a:r>
                      <a:r>
                        <a:rPr lang="ko-KR" altLang="en-US" sz="105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간편고지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5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22,406</a:t>
                      </a:r>
                      <a:r>
                        <a:rPr lang="ko-KR" altLang="en-US" sz="105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원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434988"/>
                  </a:ext>
                </a:extLst>
              </a:tr>
              <a:tr h="18765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R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355</a:t>
                      </a:r>
                      <a:r>
                        <a:rPr lang="ko-KR" altLang="en-US" sz="105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간편고지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5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16,226</a:t>
                      </a:r>
                      <a:r>
                        <a:rPr lang="ko-KR" altLang="en-US" sz="105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원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081944"/>
                  </a:ext>
                </a:extLst>
              </a:tr>
            </a:tbl>
          </a:graphicData>
        </a:graphic>
      </p:graphicFrame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8E31663F-D20D-C9BD-97BE-8E71ED8C92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385623"/>
              </p:ext>
            </p:extLst>
          </p:nvPr>
        </p:nvGraphicFramePr>
        <p:xfrm>
          <a:off x="3434422" y="8384978"/>
          <a:ext cx="3337021" cy="1028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705">
                  <a:extLst>
                    <a:ext uri="{9D8B030D-6E8A-4147-A177-3AD203B41FA5}">
                      <a16:colId xmlns:a16="http://schemas.microsoft.com/office/drawing/2014/main" val="3918012871"/>
                    </a:ext>
                  </a:extLst>
                </a:gridCol>
                <a:gridCol w="1148145">
                  <a:extLst>
                    <a:ext uri="{9D8B030D-6E8A-4147-A177-3AD203B41FA5}">
                      <a16:colId xmlns:a16="http://schemas.microsoft.com/office/drawing/2014/main" val="2677485481"/>
                    </a:ext>
                  </a:extLst>
                </a:gridCol>
                <a:gridCol w="1447171">
                  <a:extLst>
                    <a:ext uri="{9D8B030D-6E8A-4147-A177-3AD203B41FA5}">
                      <a16:colId xmlns:a16="http://schemas.microsoft.com/office/drawing/2014/main" val="493272210"/>
                    </a:ext>
                  </a:extLst>
                </a:gridCol>
              </a:tblGrid>
              <a:tr h="226223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구분</a:t>
                      </a:r>
                    </a:p>
                  </a:txBody>
                  <a:tcPr anchor="ctr">
                    <a:solidFill>
                      <a:srgbClr val="B31A4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40</a:t>
                      </a:r>
                      <a:r>
                        <a:rPr lang="ko-KR" altLang="en-US" sz="105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세</a:t>
                      </a:r>
                    </a:p>
                  </a:txBody>
                  <a:tcPr anchor="ctr">
                    <a:solidFill>
                      <a:srgbClr val="B31A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350693"/>
                  </a:ext>
                </a:extLst>
              </a:tr>
              <a:tr h="207372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여자</a:t>
                      </a:r>
                    </a:p>
                  </a:txBody>
                  <a:tcPr anchor="ctr">
                    <a:lnR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315</a:t>
                      </a:r>
                      <a:r>
                        <a:rPr lang="ko-KR" altLang="en-US" sz="105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간편고지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5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22,910</a:t>
                      </a:r>
                      <a:r>
                        <a:rPr lang="ko-KR" altLang="en-US" sz="105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원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142735"/>
                  </a:ext>
                </a:extLst>
              </a:tr>
              <a:tr h="207372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R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325</a:t>
                      </a:r>
                      <a:r>
                        <a:rPr lang="ko-KR" altLang="en-US" sz="105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간편고지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5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19,062</a:t>
                      </a:r>
                      <a:r>
                        <a:rPr lang="ko-KR" altLang="en-US" sz="105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원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434988"/>
                  </a:ext>
                </a:extLst>
              </a:tr>
              <a:tr h="207372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anchor="ctr">
                    <a:lnR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355</a:t>
                      </a:r>
                      <a:r>
                        <a:rPr lang="ko-KR" altLang="en-US" sz="105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간편고지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5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13,614</a:t>
                      </a:r>
                      <a:r>
                        <a:rPr lang="ko-KR" altLang="en-US" sz="1050" dirty="0"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원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0819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965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EB5A860-E140-4F0B-5EB6-E97149462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108" y="7797228"/>
            <a:ext cx="5801535" cy="777348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6F598796-C226-904A-2EB2-9344614542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405" y="37179"/>
            <a:ext cx="5792008" cy="7754432"/>
          </a:xfrm>
          <a:prstGeom prst="rect">
            <a:avLst/>
          </a:prstGeom>
        </p:spPr>
      </p:pic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709287CA-6C92-8B2D-CDDF-F96714A5A787}"/>
              </a:ext>
            </a:extLst>
          </p:cNvPr>
          <p:cNvSpPr/>
          <p:nvPr/>
        </p:nvSpPr>
        <p:spPr>
          <a:xfrm>
            <a:off x="542125" y="343051"/>
            <a:ext cx="5801535" cy="572470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B9B910-4637-5698-D345-B77506395894}"/>
              </a:ext>
            </a:extLst>
          </p:cNvPr>
          <p:cNvSpPr txBox="1"/>
          <p:nvPr/>
        </p:nvSpPr>
        <p:spPr>
          <a:xfrm>
            <a:off x="3091541" y="1210715"/>
            <a:ext cx="37877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[</a:t>
            </a:r>
            <a:r>
              <a:rPr lang="ko-KR" altLang="en-US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가입나이</a:t>
            </a:r>
            <a:r>
              <a:rPr lang="en-US" altLang="ko-KR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: 20~75</a:t>
            </a:r>
            <a:r>
              <a:rPr lang="ko-KR" altLang="en-US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세</a:t>
            </a:r>
            <a:r>
              <a:rPr lang="en-US" altLang="ko-KR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 / </a:t>
            </a:r>
            <a:r>
              <a:rPr lang="ko-KR" altLang="en-US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최소보험료</a:t>
            </a:r>
            <a:r>
              <a:rPr lang="en-US" altLang="ko-KR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: 1.5</a:t>
            </a:r>
            <a:r>
              <a:rPr lang="ko-KR" altLang="en-US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만원</a:t>
            </a:r>
            <a:r>
              <a:rPr lang="en-US" altLang="ko-KR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]</a:t>
            </a:r>
            <a:endParaRPr lang="ko-KR" altLang="en-US" sz="1000" dirty="0"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06CDD4-3297-EABA-82CB-E3C9528CD719}"/>
              </a:ext>
            </a:extLst>
          </p:cNvPr>
          <p:cNvSpPr txBox="1"/>
          <p:nvPr/>
        </p:nvSpPr>
        <p:spPr>
          <a:xfrm>
            <a:off x="177801" y="380155"/>
            <a:ext cx="6505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bg1"/>
                </a:solidFill>
                <a:latin typeface="SB 어그로 Bold" panose="02020603020101020101" pitchFamily="18" charset="-127"/>
                <a:ea typeface="SB 어그로 Bold" panose="02020603020101020101" pitchFamily="18" charset="-127"/>
              </a:rPr>
              <a:t>AIG</a:t>
            </a:r>
            <a:r>
              <a:rPr lang="ko-KR" altLang="en-US" sz="3200" dirty="0" err="1">
                <a:solidFill>
                  <a:schemeClr val="bg1"/>
                </a:solidFill>
                <a:latin typeface="SB 어그로 Bold" panose="02020603020101020101" pitchFamily="18" charset="-127"/>
                <a:ea typeface="SB 어그로 Bold" panose="02020603020101020101" pitchFamily="18" charset="-127"/>
              </a:rPr>
              <a:t>올인원</a:t>
            </a:r>
            <a:r>
              <a:rPr lang="en-US" altLang="ko-KR" sz="3200" dirty="0">
                <a:solidFill>
                  <a:schemeClr val="bg1"/>
                </a:solidFill>
                <a:latin typeface="SB 어그로 Bold" panose="02020603020101020101" pitchFamily="18" charset="-127"/>
                <a:ea typeface="SB 어그로 Bold" panose="02020603020101020101" pitchFamily="18" charset="-127"/>
              </a:rPr>
              <a:t>3N5</a:t>
            </a:r>
            <a:r>
              <a:rPr lang="ko-KR" altLang="en-US" sz="3200" dirty="0">
                <a:solidFill>
                  <a:schemeClr val="bg1"/>
                </a:solidFill>
                <a:latin typeface="SB 어그로 Bold" panose="02020603020101020101" pitchFamily="18" charset="-127"/>
                <a:ea typeface="SB 어그로 Bold" panose="02020603020101020101" pitchFamily="18" charset="-127"/>
              </a:rPr>
              <a:t>간편건강보험</a:t>
            </a: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A3CFE380-B06D-0EFD-2171-B37CDD584B2B}"/>
              </a:ext>
            </a:extLst>
          </p:cNvPr>
          <p:cNvSpPr/>
          <p:nvPr/>
        </p:nvSpPr>
        <p:spPr>
          <a:xfrm>
            <a:off x="68540" y="59531"/>
            <a:ext cx="724416" cy="22172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/>
              <a:t>신상품</a:t>
            </a:r>
          </a:p>
        </p:txBody>
      </p:sp>
      <p:pic>
        <p:nvPicPr>
          <p:cNvPr id="8" name="그림 7" descr="텍스트, 스크린샷, 폰트, 로고이(가) 표시된 사진&#10;&#10;자동 생성된 설명">
            <a:extLst>
              <a:ext uri="{FF2B5EF4-FFF2-40B4-BE49-F238E27FC236}">
                <a16:creationId xmlns:a16="http://schemas.microsoft.com/office/drawing/2014/main" id="{7CCD42A2-0544-CD32-1BE6-A10B881E33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03731" y="-44923"/>
            <a:ext cx="7124888" cy="98644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73B555-E3A8-4F32-6B61-56C0626D4065}"/>
              </a:ext>
            </a:extLst>
          </p:cNvPr>
          <p:cNvSpPr txBox="1"/>
          <p:nvPr/>
        </p:nvSpPr>
        <p:spPr>
          <a:xfrm>
            <a:off x="-9674725" y="688213"/>
            <a:ext cx="5792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>
                <a:latin typeface="a바른생각" panose="02020600000000000000" pitchFamily="18" charset="-127"/>
                <a:ea typeface="a바른생각" panose="02020600000000000000" pitchFamily="18" charset="-127"/>
              </a:rPr>
              <a:t>수술이력 질문 </a:t>
            </a:r>
            <a:r>
              <a:rPr lang="en-US" altLang="ko-KR" sz="4400" dirty="0">
                <a:latin typeface="a바른생각" panose="02020600000000000000" pitchFamily="18" charset="-127"/>
                <a:ea typeface="a바른생각" panose="02020600000000000000" pitchFamily="18" charset="-127"/>
              </a:rPr>
              <a:t>NO</a:t>
            </a:r>
            <a:endParaRPr lang="ko-KR" altLang="en-US" sz="4400" dirty="0">
              <a:latin typeface="a바른생각" panose="02020600000000000000" pitchFamily="18" charset="-127"/>
              <a:ea typeface="a바른생각" panose="02020600000000000000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F3A92B-5492-EE54-80F8-A1F725533EFE}"/>
              </a:ext>
            </a:extLst>
          </p:cNvPr>
          <p:cNvSpPr txBox="1"/>
          <p:nvPr/>
        </p:nvSpPr>
        <p:spPr>
          <a:xfrm>
            <a:off x="246320" y="1699113"/>
            <a:ext cx="6453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latin typeface="a바른생각" panose="02020600000000000000" pitchFamily="18" charset="-127"/>
                <a:ea typeface="a바른생각" panose="02020600000000000000" pitchFamily="18" charset="-127"/>
              </a:rPr>
              <a:t>315,325,355 </a:t>
            </a:r>
            <a:r>
              <a:rPr lang="ko-KR" altLang="en-US" sz="4000" dirty="0">
                <a:latin typeface="a바른생각" panose="02020600000000000000" pitchFamily="18" charset="-127"/>
                <a:ea typeface="a바른생각" panose="02020600000000000000" pitchFamily="18" charset="-127"/>
              </a:rPr>
              <a:t>간편고지</a:t>
            </a: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592008E2-ED93-E433-129B-5AD3ECC64375}"/>
              </a:ext>
            </a:extLst>
          </p:cNvPr>
          <p:cNvSpPr/>
          <p:nvPr/>
        </p:nvSpPr>
        <p:spPr>
          <a:xfrm>
            <a:off x="244295" y="3040090"/>
            <a:ext cx="6473060" cy="4897410"/>
          </a:xfrm>
          <a:prstGeom prst="roundRect">
            <a:avLst>
              <a:gd name="adj" fmla="val 11746"/>
            </a:avLst>
          </a:prstGeom>
          <a:solidFill>
            <a:schemeClr val="bg1">
              <a:lumMod val="95000"/>
            </a:schemeClr>
          </a:solidFill>
          <a:ln>
            <a:solidFill>
              <a:srgbClr val="00187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BF617BFF-61AA-D24C-A4AB-A95FABF38BA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81610"/>
          <a:stretch/>
        </p:blipFill>
        <p:spPr>
          <a:xfrm>
            <a:off x="191445" y="2709519"/>
            <a:ext cx="6570997" cy="111568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3A41F9D-8893-1F91-59C9-B64C274D5BED}"/>
              </a:ext>
            </a:extLst>
          </p:cNvPr>
          <p:cNvSpPr txBox="1"/>
          <p:nvPr/>
        </p:nvSpPr>
        <p:spPr>
          <a:xfrm>
            <a:off x="238124" y="4255450"/>
            <a:ext cx="6490383" cy="2902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ko-KR" altLang="en-US" sz="6600" dirty="0">
                <a:latin typeface="a바른생각" panose="02020600000000000000" pitchFamily="18" charset="-127"/>
                <a:ea typeface="a바른생각" panose="02020600000000000000" pitchFamily="18" charset="-127"/>
              </a:rPr>
              <a:t>경증 예외질환</a:t>
            </a:r>
            <a:endParaRPr lang="en-US" altLang="ko-KR" sz="6600" dirty="0">
              <a:latin typeface="a바른생각" panose="02020600000000000000" pitchFamily="18" charset="-127"/>
              <a:ea typeface="a바른생각" panose="02020600000000000000" pitchFamily="18" charset="-127"/>
            </a:endParaRPr>
          </a:p>
          <a:p>
            <a:pPr algn="ctr">
              <a:lnSpc>
                <a:spcPct val="125000"/>
              </a:lnSpc>
            </a:pPr>
            <a:r>
              <a:rPr lang="en-US" altLang="ko-KR" sz="8800" dirty="0">
                <a:solidFill>
                  <a:srgbClr val="0070C0"/>
                </a:solidFill>
                <a:latin typeface="a고속도로" panose="02020600000000000000" pitchFamily="18" charset="-127"/>
                <a:ea typeface="a고속도로" panose="02020600000000000000" pitchFamily="18" charset="-127"/>
              </a:rPr>
              <a:t>103</a:t>
            </a:r>
            <a:r>
              <a:rPr lang="ko-KR" altLang="en-US" sz="6600" dirty="0">
                <a:solidFill>
                  <a:srgbClr val="0070C0"/>
                </a:solidFill>
                <a:latin typeface="a고속도로" panose="02020600000000000000" pitchFamily="18" charset="-127"/>
                <a:ea typeface="a고속도로" panose="02020600000000000000" pitchFamily="18" charset="-127"/>
              </a:rPr>
              <a:t>개 </a:t>
            </a:r>
            <a:r>
              <a:rPr lang="ko-KR" altLang="en-US" sz="8800" dirty="0">
                <a:solidFill>
                  <a:srgbClr val="0070C0"/>
                </a:solidFill>
                <a:latin typeface="a고속도로" panose="02020600000000000000" pitchFamily="18" charset="-127"/>
                <a:ea typeface="a고속도로" panose="02020600000000000000" pitchFamily="18" charset="-127"/>
              </a:rPr>
              <a:t>인수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0932FE-8366-808E-70BE-BA668A4AD0D0}"/>
              </a:ext>
            </a:extLst>
          </p:cNvPr>
          <p:cNvSpPr txBox="1"/>
          <p:nvPr/>
        </p:nvSpPr>
        <p:spPr>
          <a:xfrm>
            <a:off x="38100" y="8122896"/>
            <a:ext cx="671164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latin typeface="ONE 모바일고딕 Title" panose="00000500000000000000" pitchFamily="2" charset="-127"/>
                <a:ea typeface="ONE 모바일고딕 Title" panose="00000500000000000000" pitchFamily="2" charset="-127"/>
              </a:rPr>
              <a:t>   이젠 </a:t>
            </a:r>
            <a:r>
              <a:rPr lang="en-US" altLang="ko-KR" sz="3200" dirty="0">
                <a:latin typeface="ONE 모바일고딕 Title" panose="00000500000000000000" pitchFamily="2" charset="-127"/>
                <a:ea typeface="ONE 모바일고딕 Title" panose="00000500000000000000" pitchFamily="2" charset="-127"/>
              </a:rPr>
              <a:t>AIG</a:t>
            </a:r>
            <a:r>
              <a:rPr lang="ko-KR" altLang="en-US" sz="3200" dirty="0">
                <a:latin typeface="ONE 모바일고딕 Title" panose="00000500000000000000" pitchFamily="2" charset="-127"/>
                <a:ea typeface="ONE 모바일고딕 Title" panose="00000500000000000000" pitchFamily="2" charset="-127"/>
              </a:rPr>
              <a:t>도 간편보험의 인수가 </a:t>
            </a:r>
            <a:endParaRPr lang="en-US" altLang="ko-KR" sz="3200" dirty="0">
              <a:latin typeface="ONE 모바일고딕 Title" panose="00000500000000000000" pitchFamily="2" charset="-127"/>
              <a:ea typeface="ONE 모바일고딕 Title" panose="00000500000000000000" pitchFamily="2" charset="-127"/>
            </a:endParaRPr>
          </a:p>
          <a:p>
            <a:r>
              <a:rPr lang="ko-KR" altLang="en-US" sz="3200" dirty="0">
                <a:latin typeface="ONE 모바일고딕 Title" panose="00000500000000000000" pitchFamily="2" charset="-127"/>
                <a:ea typeface="ONE 모바일고딕 Title" panose="00000500000000000000" pitchFamily="2" charset="-127"/>
              </a:rPr>
              <a:t>                            </a:t>
            </a:r>
            <a:r>
              <a:rPr lang="ko-KR" altLang="en-US" sz="3600" dirty="0">
                <a:solidFill>
                  <a:srgbClr val="0070C0"/>
                </a:solidFill>
                <a:latin typeface="a로케트" panose="02020600000000000000" pitchFamily="18" charset="-127"/>
                <a:ea typeface="a로케트" panose="02020600000000000000" pitchFamily="18" charset="-127"/>
              </a:rPr>
              <a:t>참</a:t>
            </a:r>
            <a:r>
              <a:rPr lang="en-US" altLang="ko-KR" sz="3200" dirty="0">
                <a:latin typeface="a로케트" panose="02020600000000000000" pitchFamily="18" charset="-127"/>
                <a:ea typeface="a로케트" panose="02020600000000000000" pitchFamily="18" charset="-127"/>
              </a:rPr>
              <a:t>~</a:t>
            </a:r>
            <a:r>
              <a:rPr lang="ko-KR" altLang="en-US" sz="3200" dirty="0">
                <a:latin typeface="ONE 모바일고딕 Title" panose="00000500000000000000" pitchFamily="2" charset="-127"/>
                <a:ea typeface="ONE 모바일고딕 Title" panose="00000500000000000000" pitchFamily="2" charset="-127"/>
              </a:rPr>
              <a:t> 쉬워졌습니다</a:t>
            </a:r>
            <a:r>
              <a:rPr lang="en-US" altLang="ko-KR" sz="3200" dirty="0">
                <a:latin typeface="ONE 모바일고딕 Title" panose="00000500000000000000" pitchFamily="2" charset="-127"/>
                <a:ea typeface="ONE 모바일고딕 Title" panose="00000500000000000000" pitchFamily="2" charset="-127"/>
              </a:rPr>
              <a:t>.!!</a:t>
            </a:r>
            <a:endParaRPr lang="ko-KR" altLang="en-US" sz="3200" dirty="0">
              <a:latin typeface="ONE 모바일고딕 Title" panose="00000500000000000000" pitchFamily="2" charset="-127"/>
              <a:ea typeface="ONE 모바일고딕 Title" panose="00000500000000000000" pitchFamily="2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9A96FF-C7B2-2054-437F-D5A14D8AB134}"/>
              </a:ext>
            </a:extLst>
          </p:cNvPr>
          <p:cNvSpPr txBox="1"/>
          <p:nvPr/>
        </p:nvSpPr>
        <p:spPr>
          <a:xfrm>
            <a:off x="1228495" y="2751064"/>
            <a:ext cx="4880206" cy="984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ko-KR" sz="2400" dirty="0">
                <a:solidFill>
                  <a:schemeClr val="bg1"/>
                </a:solidFill>
                <a:latin typeface="ONE 모바일고딕 Title" panose="00000500000000000000" pitchFamily="2" charset="-127"/>
                <a:ea typeface="ONE 모바일고딕 Title" panose="00000500000000000000" pitchFamily="2" charset="-127"/>
              </a:rPr>
              <a:t>① 1</a:t>
            </a:r>
            <a:r>
              <a:rPr lang="ko-KR" altLang="en-US" sz="2400" dirty="0">
                <a:solidFill>
                  <a:schemeClr val="bg1"/>
                </a:solidFill>
                <a:latin typeface="ONE 모바일고딕 Title" panose="00000500000000000000" pitchFamily="2" charset="-127"/>
                <a:ea typeface="ONE 모바일고딕 Title" panose="00000500000000000000" pitchFamily="2" charset="-127"/>
              </a:rPr>
              <a:t>개월 </a:t>
            </a:r>
            <a:r>
              <a:rPr lang="en-US" altLang="ko-KR" sz="2400" dirty="0">
                <a:solidFill>
                  <a:schemeClr val="bg1"/>
                </a:solidFill>
                <a:latin typeface="ONE 모바일고딕 Title" panose="00000500000000000000" pitchFamily="2" charset="-127"/>
                <a:ea typeface="ONE 모바일고딕 Title" panose="00000500000000000000" pitchFamily="2" charset="-127"/>
              </a:rPr>
              <a:t>or 3</a:t>
            </a:r>
            <a:r>
              <a:rPr lang="ko-KR" altLang="en-US" sz="2400" dirty="0">
                <a:solidFill>
                  <a:schemeClr val="bg1"/>
                </a:solidFill>
                <a:latin typeface="ONE 모바일고딕 Title" panose="00000500000000000000" pitchFamily="2" charset="-127"/>
                <a:ea typeface="ONE 모바일고딕 Title" panose="00000500000000000000" pitchFamily="2" charset="-127"/>
              </a:rPr>
              <a:t>개월 </a:t>
            </a:r>
            <a:r>
              <a:rPr lang="ko-KR" altLang="en-US" sz="2400" dirty="0" err="1">
                <a:solidFill>
                  <a:srgbClr val="FFFF00"/>
                </a:solidFill>
                <a:latin typeface="ONE 모바일고딕 Title" panose="00000500000000000000" pitchFamily="2" charset="-127"/>
                <a:ea typeface="ONE 모바일고딕 Title" panose="00000500000000000000" pitchFamily="2" charset="-127"/>
              </a:rPr>
              <a:t>경과시</a:t>
            </a:r>
            <a:endParaRPr lang="en-US" altLang="ko-KR" sz="2400" dirty="0">
              <a:solidFill>
                <a:srgbClr val="FFFF00"/>
              </a:solidFill>
              <a:latin typeface="ONE 모바일고딕 Title" panose="00000500000000000000" pitchFamily="2" charset="-127"/>
              <a:ea typeface="ONE 모바일고딕 Title" panose="00000500000000000000" pitchFamily="2" charset="-127"/>
            </a:endParaRPr>
          </a:p>
          <a:p>
            <a:pPr>
              <a:lnSpc>
                <a:spcPct val="125000"/>
              </a:lnSpc>
            </a:pPr>
            <a:r>
              <a:rPr lang="en-US" altLang="ko-KR" sz="2400" dirty="0">
                <a:solidFill>
                  <a:schemeClr val="bg1"/>
                </a:solidFill>
                <a:latin typeface="ONE 모바일고딕 Title" panose="00000500000000000000" pitchFamily="2" charset="-127"/>
                <a:ea typeface="ONE 모바일고딕 Title" panose="00000500000000000000" pitchFamily="2" charset="-127"/>
              </a:rPr>
              <a:t>② 7</a:t>
            </a:r>
            <a:r>
              <a:rPr lang="ko-KR" altLang="en-US" sz="2400" dirty="0">
                <a:solidFill>
                  <a:schemeClr val="bg1"/>
                </a:solidFill>
                <a:latin typeface="ONE 모바일고딕 Title" panose="00000500000000000000" pitchFamily="2" charset="-127"/>
                <a:ea typeface="ONE 모바일고딕 Title" panose="00000500000000000000" pitchFamily="2" charset="-127"/>
              </a:rPr>
              <a:t>일 </a:t>
            </a:r>
            <a:r>
              <a:rPr lang="en-US" altLang="ko-KR" sz="2400" dirty="0">
                <a:solidFill>
                  <a:schemeClr val="bg1"/>
                </a:solidFill>
                <a:latin typeface="ONE 모바일고딕 Title" panose="00000500000000000000" pitchFamily="2" charset="-127"/>
                <a:ea typeface="ONE 모바일고딕 Title" panose="00000500000000000000" pitchFamily="2" charset="-127"/>
              </a:rPr>
              <a:t>or 10</a:t>
            </a:r>
            <a:r>
              <a:rPr lang="ko-KR" altLang="en-US" sz="2400" dirty="0">
                <a:solidFill>
                  <a:schemeClr val="bg1"/>
                </a:solidFill>
                <a:latin typeface="ONE 모바일고딕 Title" panose="00000500000000000000" pitchFamily="2" charset="-127"/>
                <a:ea typeface="ONE 모바일고딕 Title" panose="00000500000000000000" pitchFamily="2" charset="-127"/>
              </a:rPr>
              <a:t>일 이내 </a:t>
            </a:r>
            <a:r>
              <a:rPr lang="ko-KR" altLang="en-US" sz="2400" dirty="0" err="1">
                <a:solidFill>
                  <a:srgbClr val="FFFF00"/>
                </a:solidFill>
                <a:latin typeface="ONE 모바일고딕 Title" panose="00000500000000000000" pitchFamily="2" charset="-127"/>
                <a:ea typeface="ONE 모바일고딕 Title" panose="00000500000000000000" pitchFamily="2" charset="-127"/>
              </a:rPr>
              <a:t>입원시</a:t>
            </a:r>
            <a:endParaRPr lang="ko-KR" altLang="en-US" sz="2400" dirty="0">
              <a:solidFill>
                <a:srgbClr val="FFFF00"/>
              </a:solidFill>
              <a:latin typeface="ONE 모바일고딕 Title" panose="00000500000000000000" pitchFamily="2" charset="-127"/>
              <a:ea typeface="ONE 모바일고딕 Title" panose="00000500000000000000" pitchFamily="2" charset="-127"/>
            </a:endParaRPr>
          </a:p>
        </p:txBody>
      </p:sp>
      <p:sp>
        <p:nvSpPr>
          <p:cNvPr id="19" name="말풍선: 타원형 18">
            <a:extLst>
              <a:ext uri="{FF2B5EF4-FFF2-40B4-BE49-F238E27FC236}">
                <a16:creationId xmlns:a16="http://schemas.microsoft.com/office/drawing/2014/main" id="{7ADD59EC-58FB-0539-5577-9D639BFFD77B}"/>
              </a:ext>
            </a:extLst>
          </p:cNvPr>
          <p:cNvSpPr/>
          <p:nvPr/>
        </p:nvSpPr>
        <p:spPr>
          <a:xfrm rot="1458164">
            <a:off x="5178134" y="2586213"/>
            <a:ext cx="1081551" cy="774962"/>
          </a:xfrm>
          <a:prstGeom prst="wedgeEllipseCallout">
            <a:avLst>
              <a:gd name="adj1" fmla="val -27651"/>
              <a:gd name="adj2" fmla="val 71292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D1D9F0D-79A9-0129-DB4F-EBD96426F5D6}"/>
              </a:ext>
            </a:extLst>
          </p:cNvPr>
          <p:cNvSpPr txBox="1"/>
          <p:nvPr/>
        </p:nvSpPr>
        <p:spPr>
          <a:xfrm>
            <a:off x="5184884" y="2611112"/>
            <a:ext cx="1033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와</a:t>
            </a:r>
            <a:r>
              <a:rPr lang="en-US" altLang="ko-KR" sz="12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~!</a:t>
            </a:r>
          </a:p>
          <a:p>
            <a:pPr algn="ctr"/>
            <a:r>
              <a:rPr lang="ko-KR" altLang="en-US" sz="12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수술이력은 없네</a:t>
            </a:r>
            <a:r>
              <a:rPr lang="en-US" altLang="ko-KR" sz="12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!!</a:t>
            </a:r>
            <a:endParaRPr lang="ko-KR" altLang="en-US" sz="1200" dirty="0"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9FFDFF-CF8B-97AE-F37A-A551FE4DFF48}"/>
              </a:ext>
            </a:extLst>
          </p:cNvPr>
          <p:cNvSpPr txBox="1"/>
          <p:nvPr/>
        </p:nvSpPr>
        <p:spPr>
          <a:xfrm>
            <a:off x="-119070" y="9376024"/>
            <a:ext cx="71283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750" dirty="0">
                <a:latin typeface="+mn-ea"/>
              </a:rPr>
              <a:t>※ </a:t>
            </a:r>
            <a:r>
              <a:rPr lang="ko-KR" altLang="en-US" sz="750" dirty="0">
                <a:latin typeface="+mn-ea"/>
              </a:rPr>
              <a:t>피보험자의 직종</a:t>
            </a:r>
            <a:r>
              <a:rPr lang="en-US" altLang="ko-KR" sz="750" dirty="0">
                <a:latin typeface="+mn-ea"/>
              </a:rPr>
              <a:t>, </a:t>
            </a:r>
            <a:r>
              <a:rPr lang="ko-KR" altLang="en-US" sz="750" dirty="0">
                <a:latin typeface="+mn-ea"/>
              </a:rPr>
              <a:t>직무</a:t>
            </a:r>
            <a:r>
              <a:rPr lang="en-US" altLang="ko-KR" sz="750" dirty="0">
                <a:latin typeface="+mn-ea"/>
              </a:rPr>
              <a:t>, </a:t>
            </a:r>
            <a:r>
              <a:rPr lang="ko-KR" altLang="en-US" sz="750" dirty="0" err="1">
                <a:latin typeface="+mn-ea"/>
              </a:rPr>
              <a:t>과거상병</a:t>
            </a:r>
            <a:r>
              <a:rPr lang="ko-KR" altLang="en-US" sz="750" dirty="0">
                <a:latin typeface="+mn-ea"/>
              </a:rPr>
              <a:t> 등 기타사항으로 인하여 보험가입금액이 제한되거나 인수가 불가능할 수 있고 </a:t>
            </a:r>
            <a:r>
              <a:rPr lang="ko-KR" altLang="en-US" sz="750" dirty="0" err="1">
                <a:latin typeface="+mn-ea"/>
              </a:rPr>
              <a:t>갱신시</a:t>
            </a:r>
            <a:r>
              <a:rPr lang="ko-KR" altLang="en-US" sz="750" dirty="0">
                <a:latin typeface="+mn-ea"/>
              </a:rPr>
              <a:t> 보험료가 인상 될 수 있습니다</a:t>
            </a:r>
            <a:r>
              <a:rPr lang="en-US" altLang="ko-KR" sz="750" dirty="0">
                <a:latin typeface="+mn-ea"/>
              </a:rPr>
              <a:t>. </a:t>
            </a:r>
            <a:endParaRPr lang="ko-KR" altLang="en-US" sz="750" dirty="0">
              <a:latin typeface="+mn-e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AAF29E-A5C9-6B65-62D4-F44AF688D49F}"/>
              </a:ext>
            </a:extLst>
          </p:cNvPr>
          <p:cNvSpPr txBox="1"/>
          <p:nvPr/>
        </p:nvSpPr>
        <p:spPr>
          <a:xfrm>
            <a:off x="246320" y="6974248"/>
            <a:ext cx="6453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latin typeface="a바른생각" panose="02020600000000000000" pitchFamily="18" charset="-127"/>
                <a:ea typeface="a바른생각" panose="02020600000000000000" pitchFamily="18" charset="-127"/>
              </a:rPr>
              <a:t>[</a:t>
            </a:r>
            <a:r>
              <a:rPr lang="ko-KR" altLang="en-US" sz="3200" dirty="0">
                <a:latin typeface="a바른생각" panose="02020600000000000000" pitchFamily="18" charset="-127"/>
                <a:ea typeface="a바른생각" panose="02020600000000000000" pitchFamily="18" charset="-127"/>
              </a:rPr>
              <a:t>간편보험상품 확대운영</a:t>
            </a:r>
            <a:r>
              <a:rPr lang="en-US" altLang="ko-KR" sz="3200" dirty="0">
                <a:latin typeface="a바른생각" panose="02020600000000000000" pitchFamily="18" charset="-127"/>
                <a:ea typeface="a바른생각" panose="02020600000000000000" pitchFamily="18" charset="-127"/>
              </a:rPr>
              <a:t>]</a:t>
            </a:r>
            <a:endParaRPr lang="ko-KR" altLang="en-US" sz="3200" dirty="0">
              <a:latin typeface="a바른생각" panose="02020600000000000000" pitchFamily="18" charset="-127"/>
              <a:ea typeface="a바른생각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3866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순서도: 수동 연산 55">
            <a:extLst>
              <a:ext uri="{FF2B5EF4-FFF2-40B4-BE49-F238E27FC236}">
                <a16:creationId xmlns:a16="http://schemas.microsoft.com/office/drawing/2014/main" id="{E0431D1A-2C05-E8BF-CE56-BE09571D8260}"/>
              </a:ext>
            </a:extLst>
          </p:cNvPr>
          <p:cNvSpPr/>
          <p:nvPr/>
        </p:nvSpPr>
        <p:spPr>
          <a:xfrm rot="16200000">
            <a:off x="3083296" y="8147930"/>
            <a:ext cx="1763591" cy="563767"/>
          </a:xfrm>
          <a:prstGeom prst="flowChartManualOperation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순서도: 수동 연산 54">
            <a:extLst>
              <a:ext uri="{FF2B5EF4-FFF2-40B4-BE49-F238E27FC236}">
                <a16:creationId xmlns:a16="http://schemas.microsoft.com/office/drawing/2014/main" id="{A6C823C5-EE3C-FD06-294C-FDFDDD0ADBD4}"/>
              </a:ext>
            </a:extLst>
          </p:cNvPr>
          <p:cNvSpPr/>
          <p:nvPr/>
        </p:nvSpPr>
        <p:spPr>
          <a:xfrm rot="16200000">
            <a:off x="3083296" y="4343232"/>
            <a:ext cx="1763591" cy="563767"/>
          </a:xfrm>
          <a:prstGeom prst="flowChartManualOperation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671622BD-5DEF-21A7-DB50-2287B4C65BBC}"/>
              </a:ext>
            </a:extLst>
          </p:cNvPr>
          <p:cNvSpPr/>
          <p:nvPr/>
        </p:nvSpPr>
        <p:spPr>
          <a:xfrm>
            <a:off x="542125" y="343051"/>
            <a:ext cx="5801535" cy="572470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1C6838-078D-1467-9F54-862CA4C9CBBE}"/>
              </a:ext>
            </a:extLst>
          </p:cNvPr>
          <p:cNvSpPr txBox="1"/>
          <p:nvPr/>
        </p:nvSpPr>
        <p:spPr>
          <a:xfrm>
            <a:off x="3091541" y="1210715"/>
            <a:ext cx="37877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[</a:t>
            </a:r>
            <a:r>
              <a:rPr lang="ko-KR" altLang="en-US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가입나이</a:t>
            </a:r>
            <a:r>
              <a:rPr lang="en-US" altLang="ko-KR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: 20~75</a:t>
            </a:r>
            <a:r>
              <a:rPr lang="ko-KR" altLang="en-US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세</a:t>
            </a:r>
            <a:r>
              <a:rPr lang="en-US" altLang="ko-KR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 / </a:t>
            </a:r>
            <a:r>
              <a:rPr lang="ko-KR" altLang="en-US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최소보험료</a:t>
            </a:r>
            <a:r>
              <a:rPr lang="en-US" altLang="ko-KR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: 1.5</a:t>
            </a:r>
            <a:r>
              <a:rPr lang="ko-KR" altLang="en-US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만원</a:t>
            </a:r>
            <a:r>
              <a:rPr lang="en-US" altLang="ko-KR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]</a:t>
            </a:r>
            <a:endParaRPr lang="ko-KR" altLang="en-US" sz="1000" dirty="0"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70E6DE-FF77-5DD1-A75F-13D7814903DF}"/>
              </a:ext>
            </a:extLst>
          </p:cNvPr>
          <p:cNvSpPr txBox="1"/>
          <p:nvPr/>
        </p:nvSpPr>
        <p:spPr>
          <a:xfrm>
            <a:off x="177801" y="380155"/>
            <a:ext cx="6505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bg1"/>
                </a:solidFill>
                <a:latin typeface="SB 어그로 Bold" panose="02020603020101020101" pitchFamily="18" charset="-127"/>
                <a:ea typeface="SB 어그로 Bold" panose="02020603020101020101" pitchFamily="18" charset="-127"/>
              </a:rPr>
              <a:t>AIG</a:t>
            </a:r>
            <a:r>
              <a:rPr lang="ko-KR" altLang="en-US" sz="3200" dirty="0" err="1">
                <a:solidFill>
                  <a:schemeClr val="bg1"/>
                </a:solidFill>
                <a:latin typeface="SB 어그로 Bold" panose="02020603020101020101" pitchFamily="18" charset="-127"/>
                <a:ea typeface="SB 어그로 Bold" panose="02020603020101020101" pitchFamily="18" charset="-127"/>
              </a:rPr>
              <a:t>올인원</a:t>
            </a:r>
            <a:r>
              <a:rPr lang="en-US" altLang="ko-KR" sz="3200" dirty="0">
                <a:solidFill>
                  <a:schemeClr val="bg1"/>
                </a:solidFill>
                <a:latin typeface="SB 어그로 Bold" panose="02020603020101020101" pitchFamily="18" charset="-127"/>
                <a:ea typeface="SB 어그로 Bold" panose="02020603020101020101" pitchFamily="18" charset="-127"/>
              </a:rPr>
              <a:t>3N5</a:t>
            </a:r>
            <a:r>
              <a:rPr lang="ko-KR" altLang="en-US" sz="3200" dirty="0">
                <a:solidFill>
                  <a:schemeClr val="bg1"/>
                </a:solidFill>
                <a:latin typeface="SB 어그로 Bold" panose="02020603020101020101" pitchFamily="18" charset="-127"/>
                <a:ea typeface="SB 어그로 Bold" panose="02020603020101020101" pitchFamily="18" charset="-127"/>
              </a:rPr>
              <a:t>간편건강보험</a:t>
            </a: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98AC0B15-DC3D-5C93-4643-FD59A9CBED8C}"/>
              </a:ext>
            </a:extLst>
          </p:cNvPr>
          <p:cNvSpPr/>
          <p:nvPr/>
        </p:nvSpPr>
        <p:spPr>
          <a:xfrm>
            <a:off x="68540" y="59531"/>
            <a:ext cx="724416" cy="22172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/>
              <a:t>신상품</a:t>
            </a:r>
          </a:p>
        </p:txBody>
      </p:sp>
      <p:pic>
        <p:nvPicPr>
          <p:cNvPr id="6" name="그림 5" descr="텍스트, 인간의 얼굴, 스크린샷, 사람이(가) 표시된 사진&#10;&#10;자동 생성된 설명">
            <a:extLst>
              <a:ext uri="{FF2B5EF4-FFF2-40B4-BE49-F238E27FC236}">
                <a16:creationId xmlns:a16="http://schemas.microsoft.com/office/drawing/2014/main" id="{EAD50D60-E1E6-70A7-36D1-CB8F9873C8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625" y="3421"/>
            <a:ext cx="6354062" cy="8964276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0B52D3C8-3A45-7624-F9C9-322402A849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63" b="3297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450" r="53911" b="63366"/>
          <a:stretch/>
        </p:blipFill>
        <p:spPr>
          <a:xfrm>
            <a:off x="5369035" y="5974344"/>
            <a:ext cx="1237443" cy="140269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0AA0CCA4-2284-4FFA-D8E2-C42BD90A7F0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63" b="32971" l="10000" r="90000">
                        <a14:foregroundMark x1="18607" y1="32000" x2="14886" y2="14000"/>
                        <a14:foregroundMark x1="14886" y1="14000" x2="19808" y2="10000"/>
                        <a14:foregroundMark x1="19808" y1="10000" x2="20288" y2="27333"/>
                        <a14:foregroundMark x1="20288" y1="27333" x2="17647" y2="32667"/>
                        <a14:backgroundMark x1="35534" y1="5000" x2="40936" y2="6000"/>
                        <a14:backgroundMark x1="40936" y1="6000" x2="48259" y2="25333"/>
                        <a14:backgroundMark x1="48259" y1="25333" x2="39976" y2="35000"/>
                        <a14:backgroundMark x1="39976" y1="35000" x2="31212" y2="18333"/>
                        <a14:backgroundMark x1="31212" y1="18333" x2="34814" y2="6667"/>
                        <a14:backgroundMark x1="34814" y1="6667" x2="35414" y2="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79" r="73012" b="63366"/>
          <a:stretch/>
        </p:blipFill>
        <p:spPr>
          <a:xfrm>
            <a:off x="68540" y="2232311"/>
            <a:ext cx="1884802" cy="14122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1CF95C-D3EB-81FC-ECB5-263BE18847E8}"/>
              </a:ext>
            </a:extLst>
          </p:cNvPr>
          <p:cNvSpPr txBox="1"/>
          <p:nvPr/>
        </p:nvSpPr>
        <p:spPr>
          <a:xfrm>
            <a:off x="-58480" y="1452374"/>
            <a:ext cx="6453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rgbClr val="002060"/>
                </a:solidFill>
                <a:latin typeface="a바른생각" panose="02020600000000000000" pitchFamily="18" charset="-127"/>
                <a:ea typeface="a바른생각" panose="02020600000000000000" pitchFamily="18" charset="-127"/>
              </a:rPr>
              <a:t>예외질환 </a:t>
            </a:r>
            <a:r>
              <a:rPr lang="ko-KR" altLang="en-US" sz="3200" dirty="0">
                <a:latin typeface="a바른생각" panose="02020600000000000000" pitchFamily="18" charset="-127"/>
                <a:ea typeface="a바른생각" panose="02020600000000000000" pitchFamily="18" charset="-127"/>
              </a:rPr>
              <a:t>고민</a:t>
            </a:r>
            <a:r>
              <a:rPr lang="en-US" altLang="ko-KR" sz="3200" dirty="0">
                <a:latin typeface="a바른생각" panose="02020600000000000000" pitchFamily="18" charset="-127"/>
                <a:ea typeface="a바른생각" panose="02020600000000000000" pitchFamily="18" charset="-127"/>
              </a:rPr>
              <a:t>~</a:t>
            </a:r>
            <a:r>
              <a:rPr lang="ko-KR" altLang="en-US" sz="3200" dirty="0" err="1">
                <a:latin typeface="a바른생각" panose="02020600000000000000" pitchFamily="18" charset="-127"/>
                <a:ea typeface="a바른생각" panose="02020600000000000000" pitchFamily="18" charset="-127"/>
              </a:rPr>
              <a:t>고민하지마</a:t>
            </a:r>
            <a:r>
              <a:rPr lang="en-US" altLang="ko-KR" sz="3200" dirty="0">
                <a:latin typeface="a바른생각" panose="02020600000000000000" pitchFamily="18" charset="-127"/>
                <a:ea typeface="a바른생각" panose="02020600000000000000" pitchFamily="18" charset="-127"/>
              </a:rPr>
              <a:t>~</a:t>
            </a:r>
            <a:endParaRPr lang="ko-KR" altLang="en-US" sz="4000" dirty="0">
              <a:latin typeface="a바른생각" panose="02020600000000000000" pitchFamily="18" charset="-127"/>
              <a:ea typeface="a바른생각" panose="02020600000000000000" pitchFamily="18" charset="-127"/>
            </a:endParaRPr>
          </a:p>
        </p:txBody>
      </p:sp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9FE8ACD1-9406-BB3D-4467-30053D2B15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2408"/>
              </p:ext>
            </p:extLst>
          </p:nvPr>
        </p:nvGraphicFramePr>
        <p:xfrm>
          <a:off x="-13252842" y="380155"/>
          <a:ext cx="6479611" cy="82439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5179">
                  <a:extLst>
                    <a:ext uri="{9D8B030D-6E8A-4147-A177-3AD203B41FA5}">
                      <a16:colId xmlns:a16="http://schemas.microsoft.com/office/drawing/2014/main" val="1671706329"/>
                    </a:ext>
                  </a:extLst>
                </a:gridCol>
                <a:gridCol w="721886">
                  <a:extLst>
                    <a:ext uri="{9D8B030D-6E8A-4147-A177-3AD203B41FA5}">
                      <a16:colId xmlns:a16="http://schemas.microsoft.com/office/drawing/2014/main" val="692523470"/>
                    </a:ext>
                  </a:extLst>
                </a:gridCol>
                <a:gridCol w="3401188">
                  <a:extLst>
                    <a:ext uri="{9D8B030D-6E8A-4147-A177-3AD203B41FA5}">
                      <a16:colId xmlns:a16="http://schemas.microsoft.com/office/drawing/2014/main" val="1025545689"/>
                    </a:ext>
                  </a:extLst>
                </a:gridCol>
                <a:gridCol w="718413">
                  <a:extLst>
                    <a:ext uri="{9D8B030D-6E8A-4147-A177-3AD203B41FA5}">
                      <a16:colId xmlns:a16="http://schemas.microsoft.com/office/drawing/2014/main" val="177863199"/>
                    </a:ext>
                  </a:extLst>
                </a:gridCol>
                <a:gridCol w="832945">
                  <a:extLst>
                    <a:ext uri="{9D8B030D-6E8A-4147-A177-3AD203B41FA5}">
                      <a16:colId xmlns:a16="http://schemas.microsoft.com/office/drawing/2014/main" val="2908218942"/>
                    </a:ext>
                  </a:extLst>
                </a:gridCol>
              </a:tblGrid>
              <a:tr h="17114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계통</a:t>
                      </a:r>
                      <a:endParaRPr lang="ko-KR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코드</a:t>
                      </a:r>
                      <a:endParaRPr lang="ko-KR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코드명</a:t>
                      </a:r>
                      <a:endParaRPr lang="ko-KR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예외질환 인수기준</a:t>
                      </a:r>
                      <a:endParaRPr lang="ko-KR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8145303"/>
                  </a:ext>
                </a:extLst>
              </a:tr>
              <a:tr h="17114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경과</a:t>
                      </a:r>
                      <a:endParaRPr lang="ko-KR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입원</a:t>
                      </a:r>
                      <a:endParaRPr lang="ko-KR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612760"/>
                  </a:ext>
                </a:extLst>
              </a:tr>
              <a:tr h="171148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감각기계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H11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결막의 기타장애</a:t>
                      </a:r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익상편</a:t>
                      </a:r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654988"/>
                  </a:ext>
                </a:extLst>
              </a:tr>
              <a:tr h="17114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H25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노년성</a:t>
                      </a:r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백내장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941701"/>
                  </a:ext>
                </a:extLst>
              </a:tr>
              <a:tr h="17114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H02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눈꺼풀</a:t>
                      </a:r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안검</a:t>
                      </a:r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의 기타장애</a:t>
                      </a:r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안검하수</a:t>
                      </a:r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 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880083"/>
                  </a:ext>
                </a:extLst>
              </a:tr>
              <a:tr h="17114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H04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눈물계통의 장애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978158"/>
                  </a:ext>
                </a:extLst>
              </a:tr>
              <a:tr h="17114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H00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다래끼</a:t>
                      </a:r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맥립종</a:t>
                      </a:r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 </a:t>
                      </a:r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및 </a:t>
                      </a:r>
                      <a:r>
                        <a:rPr lang="ko-KR" altLang="en-US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콩다래끼</a:t>
                      </a:r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산립종</a:t>
                      </a:r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 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104156"/>
                  </a:ext>
                </a:extLst>
              </a:tr>
              <a:tr h="17114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H49, H50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사시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926815"/>
                  </a:ext>
                </a:extLst>
              </a:tr>
              <a:tr h="17114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L23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알레르기성 </a:t>
                      </a:r>
                      <a:r>
                        <a:rPr lang="ko-KR" altLang="en-US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접촉피부염</a:t>
                      </a:r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941359"/>
                  </a:ext>
                </a:extLst>
              </a:tr>
              <a:tr h="17114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L03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연조직</a:t>
                      </a:r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봉소</a:t>
                      </a:r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848191"/>
                  </a:ext>
                </a:extLst>
              </a:tr>
              <a:tr h="17114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H81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전정기능의 장애</a:t>
                      </a:r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메니에르병</a:t>
                      </a:r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양성발작성현기증</a:t>
                      </a:r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 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0783236"/>
                  </a:ext>
                </a:extLst>
              </a:tr>
              <a:tr h="171148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감염성질환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A09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감염성 및 상세불명 기원의 </a:t>
                      </a:r>
                      <a:r>
                        <a:rPr lang="ko-KR" altLang="en-US" sz="1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기타위장염</a:t>
                      </a:r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및 결장염</a:t>
                      </a:r>
                      <a:endParaRPr lang="ko-KR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174307"/>
                  </a:ext>
                </a:extLst>
              </a:tr>
              <a:tr h="17114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A41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기타 패혈증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199951"/>
                  </a:ext>
                </a:extLst>
              </a:tr>
              <a:tr h="17114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A08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바이러스 및 기타 명시된 장 감염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859885"/>
                  </a:ext>
                </a:extLst>
              </a:tr>
              <a:tr h="17114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A87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바이러스 </a:t>
                      </a:r>
                      <a:r>
                        <a:rPr lang="ko-KR" altLang="en-US" sz="1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수막염</a:t>
                      </a:r>
                      <a:endParaRPr lang="ko-KR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209420"/>
                  </a:ext>
                </a:extLst>
              </a:tr>
              <a:tr h="17114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I88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비특정림프절염</a:t>
                      </a:r>
                      <a:r>
                        <a:rPr lang="en-US" altLang="ko-K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임파선염</a:t>
                      </a:r>
                      <a:r>
                        <a:rPr lang="en-US" altLang="ko-K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endParaRPr lang="ko-KR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046509"/>
                  </a:ext>
                </a:extLst>
              </a:tr>
              <a:tr h="17114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A40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연쇄구균패혈증</a:t>
                      </a:r>
                      <a:endParaRPr lang="ko-KR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052814"/>
                  </a:ext>
                </a:extLst>
              </a:tr>
              <a:tr h="19996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근골격계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L60 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내향성 손발톱 </a:t>
                      </a:r>
                      <a:endParaRPr lang="ko-KR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100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967018"/>
                  </a:ext>
                </a:extLst>
              </a:tr>
              <a:tr h="171148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내분비계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E05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갑상선독증</a:t>
                      </a:r>
                      <a:r>
                        <a:rPr lang="en-US" altLang="ko-K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[</a:t>
                      </a:r>
                      <a:r>
                        <a:rPr lang="ko-KR" altLang="en-US" sz="1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갑상선기능항진증</a:t>
                      </a:r>
                      <a:r>
                        <a:rPr lang="en-US" altLang="ko-K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]</a:t>
                      </a:r>
                      <a:endParaRPr lang="ko-KR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00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175666"/>
                  </a:ext>
                </a:extLst>
              </a:tr>
              <a:tr h="17114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E06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갑상선염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00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597241"/>
                  </a:ext>
                </a:extLst>
              </a:tr>
              <a:tr h="17114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E07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갑상선의 기타 장애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00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268991"/>
                  </a:ext>
                </a:extLst>
              </a:tr>
              <a:tr h="17114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E03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기타 갑상선기능저하증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00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7074816"/>
                  </a:ext>
                </a:extLst>
              </a:tr>
              <a:tr h="17114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E04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기타 </a:t>
                      </a:r>
                      <a:r>
                        <a:rPr lang="ko-KR" altLang="en-US" sz="1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비독성</a:t>
                      </a:r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ko-KR" altLang="en-US" sz="1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고이터</a:t>
                      </a:r>
                      <a:endParaRPr lang="ko-KR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00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406657"/>
                  </a:ext>
                </a:extLst>
              </a:tr>
              <a:tr h="17114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뇌신경계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B02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대상포진</a:t>
                      </a:r>
                      <a:endParaRPr lang="ko-KR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00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612424"/>
                  </a:ext>
                </a:extLst>
              </a:tr>
              <a:tr h="171148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비뇨기계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N45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고환염 및 부고환염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37104"/>
                  </a:ext>
                </a:extLst>
              </a:tr>
              <a:tr h="17114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N44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고환의 염전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340666"/>
                  </a:ext>
                </a:extLst>
              </a:tr>
              <a:tr h="17114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N41.0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급성 전립선염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448401"/>
                  </a:ext>
                </a:extLst>
              </a:tr>
              <a:tr h="17114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N10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급성 </a:t>
                      </a:r>
                      <a:r>
                        <a:rPr lang="ko-KR" altLang="en-US" sz="1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신우신염</a:t>
                      </a:r>
                      <a:endParaRPr lang="ko-KR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7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089776"/>
                  </a:ext>
                </a:extLst>
              </a:tr>
              <a:tr h="17114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N41.1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만성 전립선염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305062"/>
                  </a:ext>
                </a:extLst>
              </a:tr>
              <a:tr h="17114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N30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방광염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7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4684420"/>
                  </a:ext>
                </a:extLst>
              </a:tr>
              <a:tr h="17114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N39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비뇨기계통의 기타 장애</a:t>
                      </a:r>
                      <a:r>
                        <a:rPr lang="en-US" altLang="ko-K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요실금</a:t>
                      </a:r>
                      <a:r>
                        <a:rPr lang="en-US" altLang="ko-K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endParaRPr lang="ko-KR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45391"/>
                  </a:ext>
                </a:extLst>
              </a:tr>
              <a:tr h="17114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N43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음낭수류</a:t>
                      </a:r>
                      <a:r>
                        <a:rPr lang="en-US" altLang="ko-K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수종</a:t>
                      </a:r>
                      <a:r>
                        <a:rPr lang="en-US" altLang="ko-K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 </a:t>
                      </a:r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및 </a:t>
                      </a:r>
                      <a:r>
                        <a:rPr lang="ko-KR" altLang="en-US" sz="1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정액류</a:t>
                      </a:r>
                      <a:endParaRPr lang="ko-KR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977569"/>
                  </a:ext>
                </a:extLst>
              </a:tr>
              <a:tr h="17114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N40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전립선증식증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722261"/>
                  </a:ext>
                </a:extLst>
              </a:tr>
              <a:tr h="171148">
                <a:tc rowSpan="15"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산부인과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N93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기타 이상 자궁 및 질 출혈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35116"/>
                  </a:ext>
                </a:extLst>
              </a:tr>
              <a:tr h="17114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N83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난소</a:t>
                      </a:r>
                      <a:r>
                        <a:rPr lang="en-US" altLang="ko-K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난관 및 </a:t>
                      </a:r>
                      <a:r>
                        <a:rPr lang="ko-KR" altLang="en-US" sz="1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넓은인대의</a:t>
                      </a:r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ko-KR" altLang="en-US" sz="1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비염증성</a:t>
                      </a:r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장애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859496"/>
                  </a:ext>
                </a:extLst>
              </a:tr>
              <a:tr h="17114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D27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난소낭종</a:t>
                      </a:r>
                      <a:endParaRPr lang="ko-KR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66829"/>
                  </a:ext>
                </a:extLst>
              </a:tr>
              <a:tr h="17114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N77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달리 분류된 질환에서의 외음질의 궤양 및 염증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509352"/>
                  </a:ext>
                </a:extLst>
              </a:tr>
              <a:tr h="17114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N75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바르톨린샘의</a:t>
                      </a:r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365077"/>
                  </a:ext>
                </a:extLst>
              </a:tr>
              <a:tr h="17114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N81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여성 생식기 탈출</a:t>
                      </a:r>
                      <a:r>
                        <a:rPr lang="en-US" altLang="ko-K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1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직장류</a:t>
                      </a:r>
                      <a:r>
                        <a:rPr lang="en-US" altLang="ko-K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1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방광류</a:t>
                      </a:r>
                      <a:r>
                        <a:rPr lang="en-US" altLang="ko-K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 </a:t>
                      </a:r>
                      <a:endParaRPr lang="ko-KR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145721"/>
                  </a:ext>
                </a:extLst>
              </a:tr>
              <a:tr h="17114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N94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여성생식기관 및 월경주기와 관련된 통증 및 기타 병태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828432"/>
                  </a:ext>
                </a:extLst>
              </a:tr>
              <a:tr h="17114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N61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유방의 염증성장애</a:t>
                      </a:r>
                      <a:r>
                        <a:rPr lang="en-US" altLang="ko-K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유방염</a:t>
                      </a:r>
                      <a:r>
                        <a:rPr lang="en-US" altLang="ko-K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endParaRPr lang="ko-KR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237637"/>
                  </a:ext>
                </a:extLst>
              </a:tr>
              <a:tr h="17114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N88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자궁경부의 기타 </a:t>
                      </a:r>
                      <a:r>
                        <a:rPr lang="ko-KR" altLang="en-US" sz="1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비염증성</a:t>
                      </a:r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장애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76433"/>
                  </a:ext>
                </a:extLst>
              </a:tr>
              <a:tr h="17114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N86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자궁경부의 미란 및 </a:t>
                      </a:r>
                      <a:r>
                        <a:rPr lang="ko-KR" altLang="en-US" sz="1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외반</a:t>
                      </a:r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363598"/>
                  </a:ext>
                </a:extLst>
              </a:tr>
              <a:tr h="17114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N80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자궁내막증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257598"/>
                  </a:ext>
                </a:extLst>
              </a:tr>
              <a:tr h="17114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D25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자궁의 </a:t>
                      </a:r>
                      <a:r>
                        <a:rPr lang="ko-KR" altLang="en-US" sz="1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평활근종</a:t>
                      </a:r>
                      <a:endParaRPr lang="ko-KR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956861"/>
                  </a:ext>
                </a:extLst>
              </a:tr>
              <a:tr h="17114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N84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자궁폴립</a:t>
                      </a:r>
                      <a:r>
                        <a:rPr lang="en-US" altLang="ko-K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1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질폴립</a:t>
                      </a:r>
                      <a:r>
                        <a:rPr lang="en-US" altLang="ko-K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1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외음폴립</a:t>
                      </a:r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350720"/>
                  </a:ext>
                </a:extLst>
              </a:tr>
              <a:tr h="17114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N76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질 및 외음부의 기타염증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976517"/>
                  </a:ext>
                </a:extLst>
              </a:tr>
              <a:tr h="17114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N95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폐경 및 기타 폐경전후 장애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772571"/>
                  </a:ext>
                </a:extLst>
              </a:tr>
            </a:tbl>
          </a:graphicData>
        </a:graphic>
      </p:graphicFrame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7E3E4CFE-FA46-B525-7C2E-F4B1C7570A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412004"/>
              </p:ext>
            </p:extLst>
          </p:nvPr>
        </p:nvGraphicFramePr>
        <p:xfrm>
          <a:off x="-6743858" y="1703762"/>
          <a:ext cx="6505011" cy="84915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8335">
                  <a:extLst>
                    <a:ext uri="{9D8B030D-6E8A-4147-A177-3AD203B41FA5}">
                      <a16:colId xmlns:a16="http://schemas.microsoft.com/office/drawing/2014/main" val="1671706329"/>
                    </a:ext>
                  </a:extLst>
                </a:gridCol>
                <a:gridCol w="724715">
                  <a:extLst>
                    <a:ext uri="{9D8B030D-6E8A-4147-A177-3AD203B41FA5}">
                      <a16:colId xmlns:a16="http://schemas.microsoft.com/office/drawing/2014/main" val="692523470"/>
                    </a:ext>
                  </a:extLst>
                </a:gridCol>
                <a:gridCol w="3414521">
                  <a:extLst>
                    <a:ext uri="{9D8B030D-6E8A-4147-A177-3AD203B41FA5}">
                      <a16:colId xmlns:a16="http://schemas.microsoft.com/office/drawing/2014/main" val="1025545689"/>
                    </a:ext>
                  </a:extLst>
                </a:gridCol>
                <a:gridCol w="721230">
                  <a:extLst>
                    <a:ext uri="{9D8B030D-6E8A-4147-A177-3AD203B41FA5}">
                      <a16:colId xmlns:a16="http://schemas.microsoft.com/office/drawing/2014/main" val="177863199"/>
                    </a:ext>
                  </a:extLst>
                </a:gridCol>
                <a:gridCol w="836210">
                  <a:extLst>
                    <a:ext uri="{9D8B030D-6E8A-4147-A177-3AD203B41FA5}">
                      <a16:colId xmlns:a16="http://schemas.microsoft.com/office/drawing/2014/main" val="2908218942"/>
                    </a:ext>
                  </a:extLst>
                </a:gridCol>
              </a:tblGrid>
              <a:tr h="20918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계통</a:t>
                      </a:r>
                      <a:endParaRPr lang="ko-KR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코드</a:t>
                      </a:r>
                      <a:endParaRPr lang="ko-KR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코드명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50" u="none" strike="noStrike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예외질환 인수기준</a:t>
                      </a:r>
                      <a:endParaRPr lang="ko-KR" altLang="en-US" sz="1050" b="1" i="0" u="none" strike="noStrike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8145303"/>
                  </a:ext>
                </a:extLst>
              </a:tr>
              <a:tr h="20918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경과</a:t>
                      </a:r>
                      <a:endParaRPr lang="ko-KR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입원</a:t>
                      </a:r>
                      <a:endParaRPr lang="ko-KR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612760"/>
                  </a:ext>
                </a:extLst>
              </a:tr>
              <a:tr h="443422">
                <a:tc rowSpan="29">
                  <a:txBody>
                    <a:bodyPr/>
                    <a:lstStyle/>
                    <a:p>
                      <a:pPr algn="ctr" fontAlgn="ctr"/>
                      <a:r>
                        <a:rPr lang="ko-KR" altLang="en-US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소화기계</a:t>
                      </a:r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K59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과민성장증후군</a:t>
                      </a:r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기능성장장애</a:t>
                      </a:r>
                      <a:b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</a:br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단</a:t>
                      </a:r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K59.3 </a:t>
                      </a:r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달리 분류되지 않은 거대결장 제외</a:t>
                      </a:r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 </a:t>
                      </a:r>
                      <a:endParaRPr lang="ko-KR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9302824"/>
                  </a:ext>
                </a:extLst>
              </a:tr>
              <a:tr h="227837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B15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급성 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A</a:t>
                      </a:r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형 간염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6509229"/>
                  </a:ext>
                </a:extLst>
              </a:tr>
              <a:tr h="227837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K85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급성 췌장염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7151038"/>
                  </a:ext>
                </a:extLst>
              </a:tr>
              <a:tr h="227837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K45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기타 </a:t>
                      </a:r>
                      <a:r>
                        <a:rPr lang="ko-KR" altLang="en-US" sz="11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복벽탈장</a:t>
                      </a:r>
                      <a:endParaRPr lang="ko-KR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3739599"/>
                  </a:ext>
                </a:extLst>
              </a:tr>
              <a:tr h="227837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K52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기타 비감염성 위장염 및 결장염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0224108"/>
                  </a:ext>
                </a:extLst>
              </a:tr>
              <a:tr h="227837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K81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담낭염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0527404"/>
                  </a:ext>
                </a:extLst>
              </a:tr>
              <a:tr h="227837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K82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담낭의 기타 질환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230604"/>
                  </a:ext>
                </a:extLst>
              </a:tr>
              <a:tr h="227837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K80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담석증</a:t>
                      </a:r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담낭결석</a:t>
                      </a:r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),</a:t>
                      </a:r>
                      <a:r>
                        <a:rPr lang="ko-KR" altLang="en-US" sz="11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담낭용종</a:t>
                      </a:r>
                      <a:endParaRPr lang="ko-KR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4955213"/>
                  </a:ext>
                </a:extLst>
              </a:tr>
              <a:tr h="227837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D12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대장용종</a:t>
                      </a:r>
                      <a:endParaRPr lang="ko-KR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4747400"/>
                  </a:ext>
                </a:extLst>
              </a:tr>
              <a:tr h="227837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K63.5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대장용종</a:t>
                      </a:r>
                      <a:endParaRPr lang="ko-KR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7055276"/>
                  </a:ext>
                </a:extLst>
              </a:tr>
              <a:tr h="227837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K41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대퇴탈장</a:t>
                      </a:r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대퇴 </a:t>
                      </a:r>
                      <a:r>
                        <a:rPr lang="ko-KR" altLang="en-US" sz="11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헤르니아</a:t>
                      </a:r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endParaRPr lang="ko-KR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485089"/>
                  </a:ext>
                </a:extLst>
              </a:tr>
              <a:tr h="227837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K42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배꼽탈장</a:t>
                      </a:r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제</a:t>
                      </a:r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 </a:t>
                      </a:r>
                      <a:r>
                        <a:rPr lang="ko-KR" altLang="en-US" sz="11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헤르니아</a:t>
                      </a:r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6463207"/>
                  </a:ext>
                </a:extLst>
              </a:tr>
              <a:tr h="227837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K40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사타구니탈장</a:t>
                      </a:r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11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서혜헤르니아</a:t>
                      </a:r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 </a:t>
                      </a:r>
                      <a:endParaRPr lang="ko-KR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6279237"/>
                  </a:ext>
                </a:extLst>
              </a:tr>
              <a:tr h="227837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K27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상세불명 부위의 </a:t>
                      </a:r>
                      <a:r>
                        <a:rPr lang="ko-KR" altLang="en-US" sz="11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소화성</a:t>
                      </a:r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궤양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0164457"/>
                  </a:ext>
                </a:extLst>
              </a:tr>
              <a:tr h="227837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K46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상세불명의 </a:t>
                      </a:r>
                      <a:r>
                        <a:rPr lang="ko-KR" altLang="en-US" sz="11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복벽탈장</a:t>
                      </a:r>
                      <a:endParaRPr lang="ko-KR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3634627"/>
                  </a:ext>
                </a:extLst>
              </a:tr>
              <a:tr h="227837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K20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식도염</a:t>
                      </a:r>
                      <a:endParaRPr lang="ko-KR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2494260"/>
                  </a:ext>
                </a:extLst>
              </a:tr>
              <a:tr h="227837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K26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십이지장궤양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4835423"/>
                  </a:ext>
                </a:extLst>
              </a:tr>
              <a:tr h="227837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k31.7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위 및 십이지장의 폴립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2832605"/>
                  </a:ext>
                </a:extLst>
              </a:tr>
              <a:tr h="227837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K28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위공장궤양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554414"/>
                  </a:ext>
                </a:extLst>
              </a:tr>
              <a:tr h="227837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K25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위궤양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8289414"/>
                  </a:ext>
                </a:extLst>
              </a:tr>
              <a:tr h="227837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K21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위식도역류병</a:t>
                      </a:r>
                      <a:endParaRPr lang="ko-KR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0115036"/>
                  </a:ext>
                </a:extLst>
              </a:tr>
              <a:tr h="227837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K29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위염 및 </a:t>
                      </a:r>
                      <a:r>
                        <a:rPr lang="ko-KR" altLang="en-US" sz="11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십이지장염</a:t>
                      </a:r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*만성 </a:t>
                      </a:r>
                      <a:r>
                        <a:rPr lang="ko-KR" altLang="en-US" sz="11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위축성</a:t>
                      </a:r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위염 제외</a:t>
                      </a:r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endParaRPr lang="ko-KR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866936"/>
                  </a:ext>
                </a:extLst>
              </a:tr>
              <a:tr h="227837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K58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자극성 장증후군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372539"/>
                  </a:ext>
                </a:extLst>
              </a:tr>
              <a:tr h="227837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I84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치핵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7707635"/>
                  </a:ext>
                </a:extLst>
              </a:tr>
              <a:tr h="227837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K64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치핵 및 항문주위 </a:t>
                      </a:r>
                      <a:r>
                        <a:rPr lang="ko-KR" altLang="en-US" sz="11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정맥혈전증</a:t>
                      </a:r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8380595"/>
                  </a:ext>
                </a:extLst>
              </a:tr>
              <a:tr h="227837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K61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항문 및 직장부의 농양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781685"/>
                  </a:ext>
                </a:extLst>
              </a:tr>
              <a:tr h="227837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K60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항문 및 직장부의 </a:t>
                      </a:r>
                      <a:r>
                        <a:rPr lang="ko-KR" altLang="en-US" sz="11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열구</a:t>
                      </a:r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및 </a:t>
                      </a:r>
                      <a:r>
                        <a:rPr lang="ko-KR" altLang="en-US" sz="11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누공</a:t>
                      </a:r>
                      <a:endParaRPr lang="ko-KR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0659050"/>
                  </a:ext>
                </a:extLst>
              </a:tr>
              <a:tr h="227837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K62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항문 및 직장의 기타 질환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5838106"/>
                  </a:ext>
                </a:extLst>
              </a:tr>
              <a:tr h="227837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K44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횡격막탈장</a:t>
                      </a:r>
                      <a:endParaRPr lang="ko-KR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0513843"/>
                  </a:ext>
                </a:extLst>
              </a:tr>
              <a:tr h="209183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순환기계</a:t>
                      </a:r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I83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다리</a:t>
                      </a:r>
                      <a:r>
                        <a:rPr lang="en-US" altLang="ko-K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하지</a:t>
                      </a:r>
                      <a:r>
                        <a:rPr lang="en-US" altLang="ko-K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의 정맥류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4271901"/>
                  </a:ext>
                </a:extLst>
              </a:tr>
              <a:tr h="208237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ko-KR" altLang="en-US" sz="1050" u="none" strike="noStrike" dirty="0"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양성질환</a:t>
                      </a:r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D34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갑상선의 양성 </a:t>
                      </a:r>
                      <a:r>
                        <a:rPr lang="ko-KR" altLang="en-US" sz="1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신생물</a:t>
                      </a:r>
                      <a:endParaRPr lang="ko-KR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3262991"/>
                  </a:ext>
                </a:extLst>
              </a:tr>
              <a:tr h="208237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D31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눈 및 부속기의 양성 </a:t>
                      </a:r>
                      <a:r>
                        <a:rPr lang="ko-KR" altLang="en-US" sz="1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신생물</a:t>
                      </a:r>
                      <a:endParaRPr lang="ko-KR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5318868"/>
                  </a:ext>
                </a:extLst>
              </a:tr>
              <a:tr h="208237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D17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양성 지방종성 </a:t>
                      </a:r>
                      <a:r>
                        <a:rPr lang="ko-KR" altLang="en-US" sz="1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신생물</a:t>
                      </a:r>
                      <a:endParaRPr lang="ko-KR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8202036"/>
                  </a:ext>
                </a:extLst>
              </a:tr>
              <a:tr h="208237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D24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유방의 양성 </a:t>
                      </a:r>
                      <a:r>
                        <a:rPr lang="ko-KR" altLang="en-US" sz="1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신생물</a:t>
                      </a:r>
                      <a:endParaRPr lang="ko-KR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5457602"/>
                  </a:ext>
                </a:extLst>
              </a:tr>
              <a:tr h="208237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D23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피부의 기타 양성 </a:t>
                      </a:r>
                      <a:r>
                        <a:rPr lang="ko-KR" altLang="en-US" sz="1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신생물</a:t>
                      </a:r>
                      <a:endParaRPr lang="ko-KR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2267774"/>
                  </a:ext>
                </a:extLst>
              </a:tr>
            </a:tbl>
          </a:graphicData>
        </a:graphic>
      </p:graphicFrame>
      <p:sp>
        <p:nvSpPr>
          <p:cNvPr id="12" name="말풍선: 사각형 11">
            <a:extLst>
              <a:ext uri="{FF2B5EF4-FFF2-40B4-BE49-F238E27FC236}">
                <a16:creationId xmlns:a16="http://schemas.microsoft.com/office/drawing/2014/main" id="{4DEAE0FE-6608-2C10-E501-E59971021705}"/>
              </a:ext>
            </a:extLst>
          </p:cNvPr>
          <p:cNvSpPr/>
          <p:nvPr/>
        </p:nvSpPr>
        <p:spPr>
          <a:xfrm>
            <a:off x="2107940" y="2412475"/>
            <a:ext cx="4435149" cy="1051918"/>
          </a:xfrm>
          <a:prstGeom prst="wedgeRectCallout">
            <a:avLst>
              <a:gd name="adj1" fmla="val -59920"/>
              <a:gd name="adj2" fmla="val 9076"/>
            </a:avLst>
          </a:prstGeom>
          <a:solidFill>
            <a:srgbClr val="F0EEE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1CCC83-46F5-607C-1DE2-B3C5D32FF946}"/>
              </a:ext>
            </a:extLst>
          </p:cNvPr>
          <p:cNvSpPr txBox="1"/>
          <p:nvPr/>
        </p:nvSpPr>
        <p:spPr>
          <a:xfrm>
            <a:off x="2114291" y="2488592"/>
            <a:ext cx="4435148" cy="881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ko-KR" altLang="en-US" sz="14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건강검진으로 대장에 </a:t>
            </a:r>
            <a:r>
              <a:rPr lang="ko-KR" altLang="en-US" sz="1400" dirty="0" err="1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용종을</a:t>
            </a:r>
            <a:r>
              <a:rPr lang="ko-KR" altLang="en-US" sz="14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 제거한지 </a:t>
            </a:r>
            <a:r>
              <a:rPr lang="en-US" altLang="ko-KR" sz="14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3</a:t>
            </a:r>
            <a:r>
              <a:rPr lang="ko-KR" altLang="en-US" sz="14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개월이 지났는데 간편보험으로 가입이 안된다고  합니다</a:t>
            </a:r>
            <a:r>
              <a:rPr lang="en-US" altLang="ko-KR" sz="14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. </a:t>
            </a:r>
          </a:p>
          <a:p>
            <a:pPr algn="ctr">
              <a:lnSpc>
                <a:spcPct val="125000"/>
              </a:lnSpc>
            </a:pPr>
            <a:r>
              <a:rPr lang="en-US" altLang="ko-KR" sz="14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AIG</a:t>
            </a:r>
            <a:r>
              <a:rPr lang="ko-KR" altLang="en-US" sz="14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는 가입이 가능한가요</a:t>
            </a:r>
            <a:r>
              <a:rPr lang="en-US" altLang="ko-KR" sz="14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?</a:t>
            </a:r>
            <a:endParaRPr lang="ko-KR" altLang="en-US" sz="1400" dirty="0"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57DFA589-B8A4-49B8-4253-8D3C7E74F62F}"/>
              </a:ext>
            </a:extLst>
          </p:cNvPr>
          <p:cNvSpPr/>
          <p:nvPr/>
        </p:nvSpPr>
        <p:spPr>
          <a:xfrm>
            <a:off x="143925" y="3973684"/>
            <a:ext cx="3640140" cy="1594336"/>
          </a:xfrm>
          <a:prstGeom prst="roundRect">
            <a:avLst>
              <a:gd name="adj" fmla="val 11746"/>
            </a:avLst>
          </a:prstGeom>
          <a:solidFill>
            <a:schemeClr val="bg1">
              <a:lumMod val="95000"/>
            </a:schemeClr>
          </a:solidFill>
          <a:ln>
            <a:solidFill>
              <a:srgbClr val="00187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615294-01A8-E035-FEAD-AF4C69A74144}"/>
              </a:ext>
            </a:extLst>
          </p:cNvPr>
          <p:cNvSpPr txBox="1"/>
          <p:nvPr/>
        </p:nvSpPr>
        <p:spPr>
          <a:xfrm>
            <a:off x="297754" y="4313066"/>
            <a:ext cx="33705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3</a:t>
            </a:r>
            <a:r>
              <a:rPr lang="ko-KR" altLang="en-US" sz="24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개월이상 경과</a:t>
            </a:r>
            <a:r>
              <a:rPr lang="en-US" altLang="ko-KR" sz="24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 10</a:t>
            </a:r>
            <a:r>
              <a:rPr lang="ko-KR" altLang="en-US" sz="2400" dirty="0" err="1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일이하</a:t>
            </a:r>
            <a:r>
              <a:rPr lang="ko-KR" altLang="en-US" sz="24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 입원 </a:t>
            </a:r>
            <a:r>
              <a:rPr lang="ko-KR" altLang="en-US" sz="32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인수가능</a:t>
            </a:r>
            <a:endParaRPr lang="ko-KR" altLang="en-US" sz="2400" dirty="0"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8EE04C-CEA0-3E53-59FF-9C91766BB333}"/>
              </a:ext>
            </a:extLst>
          </p:cNvPr>
          <p:cNvSpPr txBox="1"/>
          <p:nvPr/>
        </p:nvSpPr>
        <p:spPr>
          <a:xfrm>
            <a:off x="529425" y="3700196"/>
            <a:ext cx="2424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chemeClr val="bg1"/>
                </a:solidFill>
                <a:latin typeface="+mn-ea"/>
              </a:rPr>
              <a:t>AIG</a:t>
            </a:r>
            <a:endParaRPr lang="ko-KR" altLang="en-US" sz="3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C4007480-C04D-3733-D476-5ACFF04A0288}"/>
              </a:ext>
            </a:extLst>
          </p:cNvPr>
          <p:cNvSpPr/>
          <p:nvPr/>
        </p:nvSpPr>
        <p:spPr>
          <a:xfrm>
            <a:off x="3988671" y="4235619"/>
            <a:ext cx="2635205" cy="1103158"/>
          </a:xfrm>
          <a:prstGeom prst="roundRect">
            <a:avLst>
              <a:gd name="adj" fmla="val 11746"/>
            </a:avLst>
          </a:prstGeom>
          <a:solidFill>
            <a:schemeClr val="bg1">
              <a:lumMod val="95000"/>
            </a:schemeClr>
          </a:solidFill>
          <a:ln>
            <a:solidFill>
              <a:srgbClr val="00187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14FEC5-AC0D-23B4-F9B6-B9D4D42EB5B1}"/>
              </a:ext>
            </a:extLst>
          </p:cNvPr>
          <p:cNvSpPr txBox="1"/>
          <p:nvPr/>
        </p:nvSpPr>
        <p:spPr>
          <a:xfrm>
            <a:off x="4051786" y="4528834"/>
            <a:ext cx="2636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예외질환 </a:t>
            </a:r>
            <a:r>
              <a:rPr lang="en-US" altLang="ko-KR" sz="2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X</a:t>
            </a:r>
            <a:r>
              <a:rPr lang="ko-KR" altLang="en-US" sz="2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 </a:t>
            </a:r>
            <a:endParaRPr lang="en-US" altLang="ko-KR" sz="2000" dirty="0"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  <a:p>
            <a:pPr algn="ctr"/>
            <a:r>
              <a:rPr lang="ko-KR" altLang="en-US" sz="2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인수불가</a:t>
            </a:r>
          </a:p>
        </p:txBody>
      </p:sp>
      <p:sp>
        <p:nvSpPr>
          <p:cNvPr id="23" name="사각형: 둥근 위쪽 모서리 22">
            <a:extLst>
              <a:ext uri="{FF2B5EF4-FFF2-40B4-BE49-F238E27FC236}">
                <a16:creationId xmlns:a16="http://schemas.microsoft.com/office/drawing/2014/main" id="{B81BCA2F-D68A-CDF1-BD05-FBAD4E4EBA94}"/>
              </a:ext>
            </a:extLst>
          </p:cNvPr>
          <p:cNvSpPr/>
          <p:nvPr/>
        </p:nvSpPr>
        <p:spPr>
          <a:xfrm>
            <a:off x="3989817" y="3946644"/>
            <a:ext cx="2635205" cy="520633"/>
          </a:xfrm>
          <a:prstGeom prst="round2Same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6F80A4-D67C-7C91-89F0-601E0C20AA8B}"/>
              </a:ext>
            </a:extLst>
          </p:cNvPr>
          <p:cNvSpPr txBox="1"/>
          <p:nvPr/>
        </p:nvSpPr>
        <p:spPr>
          <a:xfrm>
            <a:off x="4125489" y="3929445"/>
            <a:ext cx="2424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solidFill>
                  <a:schemeClr val="bg1"/>
                </a:solidFill>
                <a:latin typeface="+mn-ea"/>
              </a:rPr>
              <a:t>타사</a:t>
            </a:r>
          </a:p>
        </p:txBody>
      </p:sp>
      <p:sp>
        <p:nvSpPr>
          <p:cNvPr id="24" name="사각형: 둥근 위쪽 모서리 23">
            <a:extLst>
              <a:ext uri="{FF2B5EF4-FFF2-40B4-BE49-F238E27FC236}">
                <a16:creationId xmlns:a16="http://schemas.microsoft.com/office/drawing/2014/main" id="{5964BEE6-2743-E076-4445-778FDF0DE6AD}"/>
              </a:ext>
            </a:extLst>
          </p:cNvPr>
          <p:cNvSpPr/>
          <p:nvPr/>
        </p:nvSpPr>
        <p:spPr>
          <a:xfrm>
            <a:off x="145071" y="3684709"/>
            <a:ext cx="3640140" cy="676274"/>
          </a:xfrm>
          <a:prstGeom prst="round2Same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5714522-7AAD-37CF-EDB9-216623CF8335}"/>
              </a:ext>
            </a:extLst>
          </p:cNvPr>
          <p:cNvSpPr txBox="1"/>
          <p:nvPr/>
        </p:nvSpPr>
        <p:spPr>
          <a:xfrm>
            <a:off x="142779" y="3691651"/>
            <a:ext cx="3616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AIG</a:t>
            </a:r>
            <a:endParaRPr lang="ko-KR" altLang="en-US" sz="3600" b="1" dirty="0">
              <a:solidFill>
                <a:schemeClr val="bg1"/>
              </a:solidFill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</p:txBody>
      </p:sp>
      <p:sp>
        <p:nvSpPr>
          <p:cNvPr id="27" name="말풍선: 사각형 26">
            <a:extLst>
              <a:ext uri="{FF2B5EF4-FFF2-40B4-BE49-F238E27FC236}">
                <a16:creationId xmlns:a16="http://schemas.microsoft.com/office/drawing/2014/main" id="{C40F87D2-66E8-0FF3-540B-3A5521417EF4}"/>
              </a:ext>
            </a:extLst>
          </p:cNvPr>
          <p:cNvSpPr/>
          <p:nvPr/>
        </p:nvSpPr>
        <p:spPr>
          <a:xfrm>
            <a:off x="351259" y="6192359"/>
            <a:ext cx="4435149" cy="1051918"/>
          </a:xfrm>
          <a:prstGeom prst="wedgeRectCallout">
            <a:avLst>
              <a:gd name="adj1" fmla="val 59917"/>
              <a:gd name="adj2" fmla="val 8171"/>
            </a:avLst>
          </a:prstGeom>
          <a:solidFill>
            <a:srgbClr val="F0EEE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3B041AB-5BF1-EB98-494F-3A08FBC4013A}"/>
              </a:ext>
            </a:extLst>
          </p:cNvPr>
          <p:cNvSpPr txBox="1"/>
          <p:nvPr/>
        </p:nvSpPr>
        <p:spPr>
          <a:xfrm>
            <a:off x="321886" y="6241304"/>
            <a:ext cx="4510383" cy="88190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5000"/>
              </a:lnSpc>
            </a:pPr>
            <a:r>
              <a:rPr lang="ko-KR" altLang="en-US" sz="14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유방검진으로 유방의 염증성장애 및  유방의 </a:t>
            </a:r>
            <a:r>
              <a:rPr lang="ko-KR" altLang="en-US" sz="1400" dirty="0" err="1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양성신생물</a:t>
            </a:r>
            <a:r>
              <a:rPr lang="ko-KR" altLang="en-US" sz="14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 진단</a:t>
            </a:r>
            <a:r>
              <a:rPr lang="en-US" altLang="ko-KR" sz="14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, </a:t>
            </a:r>
            <a:r>
              <a:rPr lang="ko-KR" altLang="en-US" sz="1400" dirty="0" err="1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치료없이</a:t>
            </a:r>
            <a:r>
              <a:rPr lang="ko-KR" altLang="en-US" sz="14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 </a:t>
            </a:r>
            <a:r>
              <a:rPr lang="en-US" altLang="ko-KR" sz="14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3</a:t>
            </a:r>
            <a:r>
              <a:rPr lang="ko-KR" altLang="en-US" sz="14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개월이 지났는데 간편보험으로 가입이 안된다고  합니다</a:t>
            </a:r>
            <a:r>
              <a:rPr lang="en-US" altLang="ko-KR" sz="14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.  AIG</a:t>
            </a:r>
            <a:r>
              <a:rPr lang="ko-KR" altLang="en-US" sz="14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는 가입이 가능한가요</a:t>
            </a:r>
            <a:r>
              <a:rPr lang="en-US" altLang="ko-KR" sz="14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?</a:t>
            </a:r>
            <a:endParaRPr lang="ko-KR" altLang="en-US" sz="1400" dirty="0"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</p:txBody>
      </p:sp>
      <p:sp>
        <p:nvSpPr>
          <p:cNvPr id="38" name="사각형: 둥근 모서리 37">
            <a:extLst>
              <a:ext uri="{FF2B5EF4-FFF2-40B4-BE49-F238E27FC236}">
                <a16:creationId xmlns:a16="http://schemas.microsoft.com/office/drawing/2014/main" id="{65B2F699-2503-7A13-FFA0-B87A72F1FCA6}"/>
              </a:ext>
            </a:extLst>
          </p:cNvPr>
          <p:cNvSpPr/>
          <p:nvPr/>
        </p:nvSpPr>
        <p:spPr>
          <a:xfrm>
            <a:off x="143925" y="7781548"/>
            <a:ext cx="3640140" cy="1594336"/>
          </a:xfrm>
          <a:prstGeom prst="roundRect">
            <a:avLst>
              <a:gd name="adj" fmla="val 11746"/>
            </a:avLst>
          </a:prstGeom>
          <a:solidFill>
            <a:schemeClr val="bg1">
              <a:lumMod val="95000"/>
            </a:schemeClr>
          </a:solidFill>
          <a:ln>
            <a:solidFill>
              <a:srgbClr val="00187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589DB8B-57E7-A4FA-CFE9-D67F53F8AA69}"/>
              </a:ext>
            </a:extLst>
          </p:cNvPr>
          <p:cNvSpPr txBox="1"/>
          <p:nvPr/>
        </p:nvSpPr>
        <p:spPr>
          <a:xfrm>
            <a:off x="297754" y="8120930"/>
            <a:ext cx="33705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3</a:t>
            </a:r>
            <a:r>
              <a:rPr lang="ko-KR" altLang="en-US" sz="24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개월이상 경과</a:t>
            </a:r>
            <a:r>
              <a:rPr lang="en-US" altLang="ko-KR" sz="24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 10</a:t>
            </a:r>
            <a:r>
              <a:rPr lang="ko-KR" altLang="en-US" sz="2400" dirty="0" err="1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일이하</a:t>
            </a:r>
            <a:r>
              <a:rPr lang="ko-KR" altLang="en-US" sz="24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 입원 </a:t>
            </a:r>
            <a:r>
              <a:rPr lang="ko-KR" altLang="en-US" sz="32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인수가능</a:t>
            </a:r>
            <a:endParaRPr lang="ko-KR" altLang="en-US" sz="2400" dirty="0"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C52DEA6-E20A-AEF0-EAFE-010D3F1C979A}"/>
              </a:ext>
            </a:extLst>
          </p:cNvPr>
          <p:cNvSpPr txBox="1"/>
          <p:nvPr/>
        </p:nvSpPr>
        <p:spPr>
          <a:xfrm>
            <a:off x="529425" y="7508060"/>
            <a:ext cx="2424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chemeClr val="bg1"/>
                </a:solidFill>
                <a:latin typeface="+mn-ea"/>
              </a:rPr>
              <a:t>AIG</a:t>
            </a:r>
            <a:endParaRPr lang="ko-KR" altLang="en-US" sz="3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1" name="사각형: 둥근 모서리 40">
            <a:extLst>
              <a:ext uri="{FF2B5EF4-FFF2-40B4-BE49-F238E27FC236}">
                <a16:creationId xmlns:a16="http://schemas.microsoft.com/office/drawing/2014/main" id="{7A04CFED-2920-B69B-C9C2-E7071C666C4C}"/>
              </a:ext>
            </a:extLst>
          </p:cNvPr>
          <p:cNvSpPr/>
          <p:nvPr/>
        </p:nvSpPr>
        <p:spPr>
          <a:xfrm>
            <a:off x="3988671" y="8055868"/>
            <a:ext cx="2635205" cy="1103158"/>
          </a:xfrm>
          <a:prstGeom prst="roundRect">
            <a:avLst>
              <a:gd name="adj" fmla="val 11746"/>
            </a:avLst>
          </a:prstGeom>
          <a:solidFill>
            <a:schemeClr val="bg1">
              <a:lumMod val="95000"/>
            </a:schemeClr>
          </a:solidFill>
          <a:ln>
            <a:solidFill>
              <a:srgbClr val="00187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676A6BA-BD7C-69DF-6E44-2DBD50317AB6}"/>
              </a:ext>
            </a:extLst>
          </p:cNvPr>
          <p:cNvSpPr txBox="1"/>
          <p:nvPr/>
        </p:nvSpPr>
        <p:spPr>
          <a:xfrm>
            <a:off x="4051786" y="8349083"/>
            <a:ext cx="2636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예외질환 </a:t>
            </a:r>
            <a:r>
              <a:rPr lang="en-US" altLang="ko-KR" sz="2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X</a:t>
            </a:r>
            <a:r>
              <a:rPr lang="ko-KR" altLang="en-US" sz="2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 </a:t>
            </a:r>
            <a:endParaRPr lang="en-US" altLang="ko-KR" sz="2000" dirty="0"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  <a:p>
            <a:pPr algn="ctr"/>
            <a:r>
              <a:rPr lang="ko-KR" altLang="en-US" sz="2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인수불가</a:t>
            </a:r>
          </a:p>
        </p:txBody>
      </p:sp>
      <p:sp>
        <p:nvSpPr>
          <p:cNvPr id="43" name="사각형: 둥근 위쪽 모서리 42">
            <a:extLst>
              <a:ext uri="{FF2B5EF4-FFF2-40B4-BE49-F238E27FC236}">
                <a16:creationId xmlns:a16="http://schemas.microsoft.com/office/drawing/2014/main" id="{ACEB5CDE-8013-C0AC-AD05-3F2E196D21F7}"/>
              </a:ext>
            </a:extLst>
          </p:cNvPr>
          <p:cNvSpPr/>
          <p:nvPr/>
        </p:nvSpPr>
        <p:spPr>
          <a:xfrm>
            <a:off x="3989817" y="7766893"/>
            <a:ext cx="2635205" cy="520633"/>
          </a:xfrm>
          <a:prstGeom prst="round2Same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062669D-65E3-2B38-FD53-A48B806405CB}"/>
              </a:ext>
            </a:extLst>
          </p:cNvPr>
          <p:cNvSpPr txBox="1"/>
          <p:nvPr/>
        </p:nvSpPr>
        <p:spPr>
          <a:xfrm>
            <a:off x="4125489" y="7749694"/>
            <a:ext cx="2424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solidFill>
                  <a:schemeClr val="bg1"/>
                </a:solidFill>
                <a:latin typeface="+mn-ea"/>
              </a:rPr>
              <a:t>타사</a:t>
            </a:r>
          </a:p>
        </p:txBody>
      </p:sp>
      <p:sp>
        <p:nvSpPr>
          <p:cNvPr id="45" name="사각형: 둥근 위쪽 모서리 44">
            <a:extLst>
              <a:ext uri="{FF2B5EF4-FFF2-40B4-BE49-F238E27FC236}">
                <a16:creationId xmlns:a16="http://schemas.microsoft.com/office/drawing/2014/main" id="{3CB28173-101F-0212-478F-E932C808886F}"/>
              </a:ext>
            </a:extLst>
          </p:cNvPr>
          <p:cNvSpPr/>
          <p:nvPr/>
        </p:nvSpPr>
        <p:spPr>
          <a:xfrm>
            <a:off x="145071" y="7492573"/>
            <a:ext cx="3640140" cy="676274"/>
          </a:xfrm>
          <a:prstGeom prst="round2Same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5FFD61D-C27F-858B-421A-85DC012EBE47}"/>
              </a:ext>
            </a:extLst>
          </p:cNvPr>
          <p:cNvSpPr txBox="1"/>
          <p:nvPr/>
        </p:nvSpPr>
        <p:spPr>
          <a:xfrm>
            <a:off x="142779" y="7499515"/>
            <a:ext cx="3616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AIG</a:t>
            </a:r>
            <a:endParaRPr lang="ko-KR" altLang="en-US" sz="3600" b="1" dirty="0">
              <a:solidFill>
                <a:schemeClr val="bg1"/>
              </a:solidFill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85714C3-BF47-CE8A-FE3F-9B6C4F0A352F}"/>
              </a:ext>
            </a:extLst>
          </p:cNvPr>
          <p:cNvSpPr txBox="1"/>
          <p:nvPr/>
        </p:nvSpPr>
        <p:spPr>
          <a:xfrm>
            <a:off x="-119070" y="9376024"/>
            <a:ext cx="71283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750" dirty="0">
                <a:latin typeface="+mn-ea"/>
              </a:rPr>
              <a:t>※ </a:t>
            </a:r>
            <a:r>
              <a:rPr lang="ko-KR" altLang="en-US" sz="750" dirty="0">
                <a:latin typeface="+mn-ea"/>
              </a:rPr>
              <a:t>피보험자의 직종</a:t>
            </a:r>
            <a:r>
              <a:rPr lang="en-US" altLang="ko-KR" sz="750" dirty="0">
                <a:latin typeface="+mn-ea"/>
              </a:rPr>
              <a:t>, </a:t>
            </a:r>
            <a:r>
              <a:rPr lang="ko-KR" altLang="en-US" sz="750" dirty="0">
                <a:latin typeface="+mn-ea"/>
              </a:rPr>
              <a:t>직무</a:t>
            </a:r>
            <a:r>
              <a:rPr lang="en-US" altLang="ko-KR" sz="750" dirty="0">
                <a:latin typeface="+mn-ea"/>
              </a:rPr>
              <a:t>, </a:t>
            </a:r>
            <a:r>
              <a:rPr lang="ko-KR" altLang="en-US" sz="750" dirty="0" err="1">
                <a:latin typeface="+mn-ea"/>
              </a:rPr>
              <a:t>과거상병</a:t>
            </a:r>
            <a:r>
              <a:rPr lang="ko-KR" altLang="en-US" sz="750" dirty="0">
                <a:latin typeface="+mn-ea"/>
              </a:rPr>
              <a:t> 등 기타사항으로 인하여 보험가입금액이 제한되거나 인수가 불가능할 수 있고 </a:t>
            </a:r>
            <a:r>
              <a:rPr lang="ko-KR" altLang="en-US" sz="750" dirty="0" err="1">
                <a:latin typeface="+mn-ea"/>
              </a:rPr>
              <a:t>갱신시</a:t>
            </a:r>
            <a:r>
              <a:rPr lang="ko-KR" altLang="en-US" sz="750" dirty="0">
                <a:latin typeface="+mn-ea"/>
              </a:rPr>
              <a:t> 보험료가 인상 될 수 있습니다</a:t>
            </a:r>
            <a:r>
              <a:rPr lang="en-US" altLang="ko-KR" sz="750" dirty="0">
                <a:latin typeface="+mn-ea"/>
              </a:rPr>
              <a:t>. </a:t>
            </a:r>
            <a:endParaRPr lang="ko-KR" altLang="en-US" sz="75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17921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584E52-1073-3F17-6C0E-922D77820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B81471E6-3394-8290-7C32-61166E3AB8CF}"/>
              </a:ext>
            </a:extLst>
          </p:cNvPr>
          <p:cNvSpPr/>
          <p:nvPr/>
        </p:nvSpPr>
        <p:spPr>
          <a:xfrm>
            <a:off x="932679" y="237197"/>
            <a:ext cx="4983599" cy="398312"/>
          </a:xfrm>
          <a:prstGeom prst="roundRect">
            <a:avLst>
              <a:gd name="adj" fmla="val 50000"/>
            </a:avLst>
          </a:prstGeom>
          <a:solidFill>
            <a:srgbClr val="00187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>
                <a:solidFill>
                  <a:schemeClr val="bg1"/>
                </a:solidFill>
                <a:latin typeface="+mn-ea"/>
              </a:rPr>
              <a:t>경증예외질환</a:t>
            </a:r>
            <a:r>
              <a:rPr lang="ko-KR" altLang="en-US" b="1" dirty="0">
                <a:solidFill>
                  <a:schemeClr val="bg1"/>
                </a:solidFill>
                <a:latin typeface="+mn-ea"/>
              </a:rPr>
              <a:t> 리스트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EE2010-CF5B-FC56-AF17-67CF4540F4B3}"/>
              </a:ext>
            </a:extLst>
          </p:cNvPr>
          <p:cNvSpPr txBox="1"/>
          <p:nvPr/>
        </p:nvSpPr>
        <p:spPr>
          <a:xfrm>
            <a:off x="923445" y="285009"/>
            <a:ext cx="3171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•</a:t>
            </a:r>
            <a:endParaRPr lang="ko-KR" altLang="en-US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8A3447-1F7F-53E0-779C-65E5FCB0B517}"/>
              </a:ext>
            </a:extLst>
          </p:cNvPr>
          <p:cNvSpPr txBox="1"/>
          <p:nvPr/>
        </p:nvSpPr>
        <p:spPr>
          <a:xfrm>
            <a:off x="5562759" y="291417"/>
            <a:ext cx="3171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•</a:t>
            </a:r>
            <a:endParaRPr lang="ko-KR" altLang="en-US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853B73-E8CB-C2C5-0AD8-C6A9FFB2F527}"/>
              </a:ext>
            </a:extLst>
          </p:cNvPr>
          <p:cNvSpPr txBox="1"/>
          <p:nvPr/>
        </p:nvSpPr>
        <p:spPr>
          <a:xfrm>
            <a:off x="0" y="614360"/>
            <a:ext cx="685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[</a:t>
            </a:r>
            <a:r>
              <a:rPr lang="ko-KR" altLang="en-US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대상상품 </a:t>
            </a:r>
            <a:r>
              <a:rPr lang="en-US" altLang="ko-KR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: </a:t>
            </a:r>
            <a:r>
              <a:rPr lang="ko-KR" altLang="en-US" sz="1000" dirty="0" err="1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올인원</a:t>
            </a:r>
            <a:r>
              <a:rPr lang="en-US" altLang="ko-KR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3N5</a:t>
            </a:r>
            <a:r>
              <a:rPr lang="ko-KR" altLang="en-US" sz="1000" dirty="0">
                <a:solidFill>
                  <a:srgbClr val="0070C0"/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간편</a:t>
            </a:r>
            <a:r>
              <a:rPr lang="ko-KR" altLang="en-US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건강보험</a:t>
            </a:r>
            <a:r>
              <a:rPr lang="en-US" altLang="ko-KR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, </a:t>
            </a:r>
            <a:r>
              <a:rPr lang="ko-KR" altLang="en-US" sz="1000" dirty="0" err="1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내심바라던</a:t>
            </a:r>
            <a:r>
              <a:rPr lang="ko-KR" altLang="en-US" sz="1000" dirty="0" err="1">
                <a:solidFill>
                  <a:srgbClr val="0070C0"/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간편</a:t>
            </a:r>
            <a:r>
              <a:rPr lang="ko-KR" altLang="en-US" sz="1000" dirty="0" err="1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암보험</a:t>
            </a:r>
            <a:r>
              <a:rPr lang="en-US" altLang="ko-KR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, </a:t>
            </a:r>
            <a:r>
              <a:rPr lang="ko-KR" altLang="en-US" sz="1000" dirty="0" err="1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올인원</a:t>
            </a:r>
            <a:r>
              <a:rPr lang="ko-KR" altLang="en-US" sz="1000" dirty="0" err="1">
                <a:solidFill>
                  <a:srgbClr val="0070C0"/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간편</a:t>
            </a:r>
            <a:r>
              <a:rPr lang="ko-KR" altLang="en-US" sz="1000" dirty="0" err="1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암보험</a:t>
            </a:r>
            <a:r>
              <a:rPr lang="en-US" altLang="ko-KR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, </a:t>
            </a:r>
            <a:r>
              <a:rPr lang="ko-KR" altLang="en-US" sz="1000" dirty="0" err="1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올인원</a:t>
            </a:r>
            <a:r>
              <a:rPr lang="ko-KR" altLang="en-US" sz="1000" dirty="0" err="1">
                <a:solidFill>
                  <a:srgbClr val="0070C0"/>
                </a:solidFill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간편</a:t>
            </a:r>
            <a:r>
              <a:rPr lang="ko-KR" altLang="en-US" sz="1000" dirty="0" err="1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보험</a:t>
            </a:r>
            <a:r>
              <a:rPr lang="en-US" altLang="ko-KR" sz="1000" dirty="0">
                <a:latin typeface="ONE 모바일고딕 Bold" panose="00000800000000000000" pitchFamily="2" charset="-127"/>
                <a:ea typeface="ONE 모바일고딕 Bold" panose="00000800000000000000" pitchFamily="2" charset="-127"/>
              </a:rPr>
              <a:t>Ⅱ]</a:t>
            </a:r>
            <a:endParaRPr lang="ko-KR" altLang="en-US" sz="1000" dirty="0">
              <a:latin typeface="ONE 모바일고딕 Bold" panose="00000800000000000000" pitchFamily="2" charset="-127"/>
              <a:ea typeface="ONE 모바일고딕 Bold" panose="00000800000000000000" pitchFamily="2" charset="-127"/>
            </a:endParaRPr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79226AC5-EDF2-C06B-9FED-DD244717B8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569778"/>
              </p:ext>
            </p:extLst>
          </p:nvPr>
        </p:nvGraphicFramePr>
        <p:xfrm>
          <a:off x="181539" y="1190625"/>
          <a:ext cx="6479611" cy="82439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5179">
                  <a:extLst>
                    <a:ext uri="{9D8B030D-6E8A-4147-A177-3AD203B41FA5}">
                      <a16:colId xmlns:a16="http://schemas.microsoft.com/office/drawing/2014/main" val="1671706329"/>
                    </a:ext>
                  </a:extLst>
                </a:gridCol>
                <a:gridCol w="721886">
                  <a:extLst>
                    <a:ext uri="{9D8B030D-6E8A-4147-A177-3AD203B41FA5}">
                      <a16:colId xmlns:a16="http://schemas.microsoft.com/office/drawing/2014/main" val="692523470"/>
                    </a:ext>
                  </a:extLst>
                </a:gridCol>
                <a:gridCol w="3401188">
                  <a:extLst>
                    <a:ext uri="{9D8B030D-6E8A-4147-A177-3AD203B41FA5}">
                      <a16:colId xmlns:a16="http://schemas.microsoft.com/office/drawing/2014/main" val="1025545689"/>
                    </a:ext>
                  </a:extLst>
                </a:gridCol>
                <a:gridCol w="718413">
                  <a:extLst>
                    <a:ext uri="{9D8B030D-6E8A-4147-A177-3AD203B41FA5}">
                      <a16:colId xmlns:a16="http://schemas.microsoft.com/office/drawing/2014/main" val="177863199"/>
                    </a:ext>
                  </a:extLst>
                </a:gridCol>
                <a:gridCol w="832945">
                  <a:extLst>
                    <a:ext uri="{9D8B030D-6E8A-4147-A177-3AD203B41FA5}">
                      <a16:colId xmlns:a16="http://schemas.microsoft.com/office/drawing/2014/main" val="2908218942"/>
                    </a:ext>
                  </a:extLst>
                </a:gridCol>
              </a:tblGrid>
              <a:tr h="17114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계통</a:t>
                      </a:r>
                      <a:endParaRPr lang="ko-KR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코드</a:t>
                      </a:r>
                      <a:endParaRPr lang="ko-KR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코드명</a:t>
                      </a:r>
                      <a:endParaRPr lang="ko-KR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예외질환 인수기준</a:t>
                      </a:r>
                      <a:endParaRPr lang="ko-KR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8145303"/>
                  </a:ext>
                </a:extLst>
              </a:tr>
              <a:tr h="17114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경과</a:t>
                      </a:r>
                      <a:endParaRPr lang="ko-KR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입원</a:t>
                      </a:r>
                      <a:endParaRPr lang="ko-KR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612760"/>
                  </a:ext>
                </a:extLst>
              </a:tr>
              <a:tr h="171148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감각기계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H11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결막의 기타장애</a:t>
                      </a:r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익상편</a:t>
                      </a:r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654988"/>
                  </a:ext>
                </a:extLst>
              </a:tr>
              <a:tr h="17114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H25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노년성</a:t>
                      </a:r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백내장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941701"/>
                  </a:ext>
                </a:extLst>
              </a:tr>
              <a:tr h="17114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H02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눈꺼풀</a:t>
                      </a:r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안검</a:t>
                      </a:r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의 기타장애</a:t>
                      </a:r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안검하수</a:t>
                      </a:r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 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880083"/>
                  </a:ext>
                </a:extLst>
              </a:tr>
              <a:tr h="17114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H04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눈물계통의 장애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978158"/>
                  </a:ext>
                </a:extLst>
              </a:tr>
              <a:tr h="17114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H00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다래끼</a:t>
                      </a:r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맥립종</a:t>
                      </a:r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 </a:t>
                      </a:r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및 </a:t>
                      </a:r>
                      <a:r>
                        <a:rPr lang="ko-KR" altLang="en-US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콩다래끼</a:t>
                      </a:r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산립종</a:t>
                      </a:r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 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104156"/>
                  </a:ext>
                </a:extLst>
              </a:tr>
              <a:tr h="17114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H49, H50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사시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926815"/>
                  </a:ext>
                </a:extLst>
              </a:tr>
              <a:tr h="17114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L23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알레르기성 </a:t>
                      </a:r>
                      <a:r>
                        <a:rPr lang="ko-KR" altLang="en-US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접촉피부염</a:t>
                      </a:r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941359"/>
                  </a:ext>
                </a:extLst>
              </a:tr>
              <a:tr h="17114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L03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연조직</a:t>
                      </a:r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봉소</a:t>
                      </a:r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848191"/>
                  </a:ext>
                </a:extLst>
              </a:tr>
              <a:tr h="17114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H81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전정기능의 장애</a:t>
                      </a:r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메니에르병</a:t>
                      </a:r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양성발작성현기증</a:t>
                      </a:r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 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0783236"/>
                  </a:ext>
                </a:extLst>
              </a:tr>
              <a:tr h="171148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감염성질환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A09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감염성 및 상세불명 기원의 </a:t>
                      </a:r>
                      <a:r>
                        <a:rPr lang="ko-KR" altLang="en-US" sz="1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기타위장염</a:t>
                      </a:r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및 결장염</a:t>
                      </a:r>
                      <a:endParaRPr lang="ko-KR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174307"/>
                  </a:ext>
                </a:extLst>
              </a:tr>
              <a:tr h="17114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A41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기타 패혈증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199951"/>
                  </a:ext>
                </a:extLst>
              </a:tr>
              <a:tr h="17114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A08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바이러스 및 기타 명시된 장 감염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859885"/>
                  </a:ext>
                </a:extLst>
              </a:tr>
              <a:tr h="17114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A87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바이러스 </a:t>
                      </a:r>
                      <a:r>
                        <a:rPr lang="ko-KR" altLang="en-US" sz="1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수막염</a:t>
                      </a:r>
                      <a:endParaRPr lang="ko-KR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209420"/>
                  </a:ext>
                </a:extLst>
              </a:tr>
              <a:tr h="17114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I88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비특정림프절염</a:t>
                      </a:r>
                      <a:r>
                        <a:rPr lang="en-US" altLang="ko-K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임파선염</a:t>
                      </a:r>
                      <a:r>
                        <a:rPr lang="en-US" altLang="ko-K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endParaRPr lang="ko-KR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046509"/>
                  </a:ext>
                </a:extLst>
              </a:tr>
              <a:tr h="17114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A40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연쇄구균패혈증</a:t>
                      </a:r>
                      <a:endParaRPr lang="ko-KR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052814"/>
                  </a:ext>
                </a:extLst>
              </a:tr>
              <a:tr h="19996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근골격계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L60 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내향성 손발톱 </a:t>
                      </a:r>
                      <a:endParaRPr lang="ko-KR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100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967018"/>
                  </a:ext>
                </a:extLst>
              </a:tr>
              <a:tr h="171148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내분비계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E05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갑상선독증</a:t>
                      </a:r>
                      <a:r>
                        <a:rPr lang="en-US" altLang="ko-K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[</a:t>
                      </a:r>
                      <a:r>
                        <a:rPr lang="ko-KR" altLang="en-US" sz="1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갑상선기능항진증</a:t>
                      </a:r>
                      <a:r>
                        <a:rPr lang="en-US" altLang="ko-K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]</a:t>
                      </a:r>
                      <a:endParaRPr lang="ko-KR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00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175666"/>
                  </a:ext>
                </a:extLst>
              </a:tr>
              <a:tr h="17114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E06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갑상선염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00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597241"/>
                  </a:ext>
                </a:extLst>
              </a:tr>
              <a:tr h="17114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E07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갑상선의 기타 장애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00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268991"/>
                  </a:ext>
                </a:extLst>
              </a:tr>
              <a:tr h="17114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E03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기타 갑상선기능저하증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00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7074816"/>
                  </a:ext>
                </a:extLst>
              </a:tr>
              <a:tr h="17114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E04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기타 </a:t>
                      </a:r>
                      <a:r>
                        <a:rPr lang="ko-KR" altLang="en-US" sz="1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비독성</a:t>
                      </a:r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ko-KR" altLang="en-US" sz="1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고이터</a:t>
                      </a:r>
                      <a:endParaRPr lang="ko-KR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00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406657"/>
                  </a:ext>
                </a:extLst>
              </a:tr>
              <a:tr h="17114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뇌신경계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B02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대상포진</a:t>
                      </a:r>
                      <a:endParaRPr lang="ko-KR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00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u="none" strike="noStrike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612424"/>
                  </a:ext>
                </a:extLst>
              </a:tr>
              <a:tr h="171148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비뇨기계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N45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고환염 및 부고환염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37104"/>
                  </a:ext>
                </a:extLst>
              </a:tr>
              <a:tr h="17114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N44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고환의 염전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340666"/>
                  </a:ext>
                </a:extLst>
              </a:tr>
              <a:tr h="17114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N41.0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급성 전립선염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448401"/>
                  </a:ext>
                </a:extLst>
              </a:tr>
              <a:tr h="17114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N10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급성 </a:t>
                      </a:r>
                      <a:r>
                        <a:rPr lang="ko-KR" altLang="en-US" sz="1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신우신염</a:t>
                      </a:r>
                      <a:endParaRPr lang="ko-KR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7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089776"/>
                  </a:ext>
                </a:extLst>
              </a:tr>
              <a:tr h="17114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N41.1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만성 전립선염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305062"/>
                  </a:ext>
                </a:extLst>
              </a:tr>
              <a:tr h="17114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N30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방광염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7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4684420"/>
                  </a:ext>
                </a:extLst>
              </a:tr>
              <a:tr h="17114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N39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비뇨기계통의 기타 장애</a:t>
                      </a:r>
                      <a:r>
                        <a:rPr lang="en-US" altLang="ko-K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요실금</a:t>
                      </a:r>
                      <a:r>
                        <a:rPr lang="en-US" altLang="ko-K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endParaRPr lang="ko-KR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45391"/>
                  </a:ext>
                </a:extLst>
              </a:tr>
              <a:tr h="17114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N43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음낭수류</a:t>
                      </a:r>
                      <a:r>
                        <a:rPr lang="en-US" altLang="ko-K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수종</a:t>
                      </a:r>
                      <a:r>
                        <a:rPr lang="en-US" altLang="ko-K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 </a:t>
                      </a:r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및 </a:t>
                      </a:r>
                      <a:r>
                        <a:rPr lang="ko-KR" altLang="en-US" sz="1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정액류</a:t>
                      </a:r>
                      <a:endParaRPr lang="ko-KR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977569"/>
                  </a:ext>
                </a:extLst>
              </a:tr>
              <a:tr h="17114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N40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전립선증식증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722261"/>
                  </a:ext>
                </a:extLst>
              </a:tr>
              <a:tr h="171148">
                <a:tc rowSpan="15"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산부인과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N93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기타 이상 자궁 및 질 출혈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35116"/>
                  </a:ext>
                </a:extLst>
              </a:tr>
              <a:tr h="17114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N83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난소</a:t>
                      </a:r>
                      <a:r>
                        <a:rPr lang="en-US" altLang="ko-K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난관 및 </a:t>
                      </a:r>
                      <a:r>
                        <a:rPr lang="ko-KR" altLang="en-US" sz="1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넓은인대의</a:t>
                      </a:r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ko-KR" altLang="en-US" sz="1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비염증성</a:t>
                      </a:r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장애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859496"/>
                  </a:ext>
                </a:extLst>
              </a:tr>
              <a:tr h="17114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D27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난소낭종</a:t>
                      </a:r>
                      <a:endParaRPr lang="ko-KR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66829"/>
                  </a:ext>
                </a:extLst>
              </a:tr>
              <a:tr h="17114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N77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달리 분류된 질환에서의 외음질의 궤양 및 염증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509352"/>
                  </a:ext>
                </a:extLst>
              </a:tr>
              <a:tr h="17114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N75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바르톨린샘의</a:t>
                      </a:r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365077"/>
                  </a:ext>
                </a:extLst>
              </a:tr>
              <a:tr h="17114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N81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여성 생식기 탈출</a:t>
                      </a:r>
                      <a:r>
                        <a:rPr lang="en-US" altLang="ko-K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1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직장류</a:t>
                      </a:r>
                      <a:r>
                        <a:rPr lang="en-US" altLang="ko-K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1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방광류</a:t>
                      </a:r>
                      <a:r>
                        <a:rPr lang="en-US" altLang="ko-K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 </a:t>
                      </a:r>
                      <a:endParaRPr lang="ko-KR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145721"/>
                  </a:ext>
                </a:extLst>
              </a:tr>
              <a:tr h="17114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N94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여성생식기관 및 월경주기와 관련된 통증 및 기타 병태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828432"/>
                  </a:ext>
                </a:extLst>
              </a:tr>
              <a:tr h="17114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N61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유방의 염증성장애</a:t>
                      </a:r>
                      <a:r>
                        <a:rPr lang="en-US" altLang="ko-K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(</a:t>
                      </a:r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유방염</a:t>
                      </a:r>
                      <a:r>
                        <a:rPr lang="en-US" altLang="ko-K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endParaRPr lang="ko-KR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237637"/>
                  </a:ext>
                </a:extLst>
              </a:tr>
              <a:tr h="17114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N88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자궁경부의 기타 </a:t>
                      </a:r>
                      <a:r>
                        <a:rPr lang="ko-KR" altLang="en-US" sz="1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비염증성</a:t>
                      </a:r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장애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76433"/>
                  </a:ext>
                </a:extLst>
              </a:tr>
              <a:tr h="17114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N86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자궁경부의 미란 및 </a:t>
                      </a:r>
                      <a:r>
                        <a:rPr lang="ko-KR" altLang="en-US" sz="1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외반</a:t>
                      </a:r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363598"/>
                  </a:ext>
                </a:extLst>
              </a:tr>
              <a:tr h="17114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N80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자궁내막증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257598"/>
                  </a:ext>
                </a:extLst>
              </a:tr>
              <a:tr h="17114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D25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자궁의 </a:t>
                      </a:r>
                      <a:r>
                        <a:rPr lang="ko-KR" altLang="en-US" sz="1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평활근종</a:t>
                      </a:r>
                      <a:endParaRPr lang="ko-KR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956861"/>
                  </a:ext>
                </a:extLst>
              </a:tr>
              <a:tr h="17114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N84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자궁폴립</a:t>
                      </a:r>
                      <a:r>
                        <a:rPr lang="en-US" altLang="ko-K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1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질폴립</a:t>
                      </a:r>
                      <a:r>
                        <a:rPr lang="en-US" altLang="ko-K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1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외음폴립</a:t>
                      </a:r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350720"/>
                  </a:ext>
                </a:extLst>
              </a:tr>
              <a:tr h="17114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N76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질 및 외음부의 기타염증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976517"/>
                  </a:ext>
                </a:extLst>
              </a:tr>
              <a:tr h="17114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2640" marR="2640" marT="26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N95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폐경 및 기타 폐경전후 장애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10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일이하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772571"/>
                  </a:ext>
                </a:extLst>
              </a:tr>
            </a:tbl>
          </a:graphicData>
        </a:graphic>
      </p:graphicFrame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04AFCE10-D786-F373-482E-C035D15690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322375"/>
              </p:ext>
            </p:extLst>
          </p:nvPr>
        </p:nvGraphicFramePr>
        <p:xfrm>
          <a:off x="226857" y="838753"/>
          <a:ext cx="6479611" cy="3137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79611">
                  <a:extLst>
                    <a:ext uri="{9D8B030D-6E8A-4147-A177-3AD203B41FA5}">
                      <a16:colId xmlns:a16="http://schemas.microsoft.com/office/drawing/2014/main" val="4126773495"/>
                    </a:ext>
                  </a:extLst>
                </a:gridCol>
              </a:tblGrid>
              <a:tr h="156887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※ </a:t>
                      </a:r>
                      <a:r>
                        <a:rPr lang="en-US" altLang="ko-KR" sz="900" u="none" strike="noStrike" dirty="0">
                          <a:solidFill>
                            <a:srgbClr val="FF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3N5</a:t>
                      </a:r>
                      <a:r>
                        <a:rPr lang="ko-KR" altLang="en-US" sz="900" u="none" strike="noStrike" dirty="0">
                          <a:solidFill>
                            <a:srgbClr val="FF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상품의 경우</a:t>
                      </a:r>
                      <a:r>
                        <a:rPr lang="en-US" altLang="ko-KR" sz="900" u="none" strike="noStrike" dirty="0">
                          <a:solidFill>
                            <a:srgbClr val="FF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900" u="none" strike="noStrike" dirty="0" err="1">
                          <a:solidFill>
                            <a:srgbClr val="FF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계약전</a:t>
                      </a:r>
                      <a:r>
                        <a:rPr lang="ko-KR" altLang="en-US" sz="900" u="none" strike="noStrike" dirty="0">
                          <a:solidFill>
                            <a:srgbClr val="FF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ko-KR" altLang="en-US" sz="900" u="none" strike="noStrike" dirty="0" err="1">
                          <a:solidFill>
                            <a:srgbClr val="FF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알릴의무</a:t>
                      </a:r>
                      <a:r>
                        <a:rPr lang="ko-KR" altLang="en-US" sz="900" u="none" strike="noStrike" dirty="0">
                          <a:solidFill>
                            <a:srgbClr val="FF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 </a:t>
                      </a:r>
                      <a:r>
                        <a:rPr lang="en-US" altLang="ko-KR" sz="900" u="none" strike="noStrike" dirty="0">
                          <a:solidFill>
                            <a:srgbClr val="FF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3</a:t>
                      </a:r>
                      <a:r>
                        <a:rPr lang="ko-KR" altLang="en-US" sz="900" u="none" strike="noStrike" dirty="0">
                          <a:solidFill>
                            <a:srgbClr val="FF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가지 문항 중 </a:t>
                      </a:r>
                      <a:r>
                        <a:rPr lang="en-US" altLang="ko-KR" sz="900" u="none" strike="noStrike" dirty="0">
                          <a:solidFill>
                            <a:srgbClr val="FF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1</a:t>
                      </a:r>
                      <a:r>
                        <a:rPr lang="ko-KR" altLang="en-US" sz="900" u="none" strike="noStrike" dirty="0">
                          <a:solidFill>
                            <a:srgbClr val="FF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개 이상 해당될 경우 </a:t>
                      </a:r>
                      <a:r>
                        <a:rPr lang="ko-KR" altLang="en-US" sz="900" u="none" strike="noStrike" dirty="0" err="1">
                          <a:solidFill>
                            <a:srgbClr val="FF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가입불가하나</a:t>
                      </a:r>
                      <a:r>
                        <a:rPr lang="en-US" altLang="ko-KR" sz="900" u="none" strike="noStrike" dirty="0">
                          <a:solidFill>
                            <a:srgbClr val="FF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900" u="none" strike="noStrike" dirty="0">
                          <a:solidFill>
                            <a:srgbClr val="FF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예외질환에 한해 심의</a:t>
                      </a:r>
                      <a:endParaRPr lang="ko-KR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93229"/>
                  </a:ext>
                </a:extLst>
              </a:tr>
              <a:tr h="156887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dirty="0">
                          <a:solidFill>
                            <a:srgbClr val="FF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단</a:t>
                      </a:r>
                      <a:r>
                        <a:rPr lang="en-US" altLang="ko-KR" sz="900" u="none" strike="noStrike" dirty="0">
                          <a:solidFill>
                            <a:srgbClr val="FF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 </a:t>
                      </a:r>
                      <a:r>
                        <a:rPr lang="ko-KR" altLang="en-US" sz="900" u="none" strike="noStrike" dirty="0">
                          <a:solidFill>
                            <a:srgbClr val="FF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예외질환 外고위험</a:t>
                      </a:r>
                      <a:r>
                        <a:rPr lang="en-US" altLang="ko-KR" sz="900" u="none" strike="noStrike" dirty="0">
                          <a:solidFill>
                            <a:srgbClr val="FF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Risk(</a:t>
                      </a:r>
                      <a:r>
                        <a:rPr lang="ko-KR" altLang="en-US" sz="900" u="none" strike="noStrike" dirty="0">
                          <a:solidFill>
                            <a:srgbClr val="FF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중대질환</a:t>
                      </a:r>
                      <a:r>
                        <a:rPr lang="en-US" altLang="ko-KR" sz="900" u="none" strike="noStrike" dirty="0">
                          <a:solidFill>
                            <a:srgbClr val="FF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/</a:t>
                      </a:r>
                      <a:r>
                        <a:rPr lang="ko-KR" altLang="en-US" sz="900" u="none" strike="noStrike" dirty="0">
                          <a:solidFill>
                            <a:srgbClr val="FF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지급이력다수</a:t>
                      </a:r>
                      <a:r>
                        <a:rPr lang="en-US" altLang="ko-KR" sz="900" u="none" strike="noStrike" dirty="0">
                          <a:solidFill>
                            <a:srgbClr val="FF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,</a:t>
                      </a:r>
                      <a:r>
                        <a:rPr lang="ko-KR" altLang="en-US" sz="900" u="none" strike="noStrike" dirty="0">
                          <a:solidFill>
                            <a:srgbClr val="FF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유의고객 등</a:t>
                      </a:r>
                      <a:r>
                        <a:rPr lang="en-US" altLang="ko-KR" sz="900" u="none" strike="noStrike" dirty="0">
                          <a:solidFill>
                            <a:srgbClr val="FF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)</a:t>
                      </a:r>
                      <a:r>
                        <a:rPr lang="ko-KR" altLang="en-US" sz="900" u="none" strike="noStrike" dirty="0">
                          <a:solidFill>
                            <a:srgbClr val="FF0000"/>
                          </a:solidFill>
                          <a:effectLst/>
                          <a:latin typeface="ONE 모바일고딕 Bold" panose="00000800000000000000" pitchFamily="2" charset="-127"/>
                          <a:ea typeface="ONE 모바일고딕 Bold" panose="00000800000000000000" pitchFamily="2" charset="-127"/>
                        </a:rPr>
                        <a:t>의 경우 인수제한 또는 관련담보 인수 조정될 수 있음</a:t>
                      </a:r>
                      <a:endParaRPr lang="ko-KR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ONE 모바일고딕 Bold" panose="00000800000000000000" pitchFamily="2" charset="-127"/>
                        <a:ea typeface="ONE 모바일고딕 Bold" panose="00000800000000000000" pitchFamily="2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68697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FB42148-3E9A-5238-9FD1-1664F3C2FF33}"/>
              </a:ext>
            </a:extLst>
          </p:cNvPr>
          <p:cNvSpPr txBox="1"/>
          <p:nvPr/>
        </p:nvSpPr>
        <p:spPr>
          <a:xfrm>
            <a:off x="244441" y="9543367"/>
            <a:ext cx="6363728" cy="369332"/>
          </a:xfrm>
          <a:prstGeom prst="rect">
            <a:avLst/>
          </a:prstGeom>
          <a:noFill/>
        </p:spPr>
        <p:txBody>
          <a:bodyPr wrap="square" lIns="10800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AIG</a:t>
            </a:r>
            <a:r>
              <a:rPr lang="en-US" altLang="ko-KR" sz="900" b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9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| GA</a:t>
            </a:r>
            <a:r>
              <a:rPr lang="en-US" altLang="ko-KR" sz="900" b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Magazine</a:t>
            </a:r>
            <a:r>
              <a:rPr lang="en-US" altLang="ko-KR" sz="9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</a:t>
            </a:r>
            <a:r>
              <a:rPr lang="ko-KR" altLang="en-US" sz="9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판매자 교육용</a:t>
            </a:r>
            <a:r>
              <a:rPr lang="en-US" altLang="ko-KR" sz="9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_Agency_2501-001 | </a:t>
            </a:r>
            <a:r>
              <a:rPr lang="ko-KR" altLang="en-US" sz="9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사용기한 </a:t>
            </a:r>
            <a:r>
              <a:rPr lang="en-US" altLang="ko-KR" sz="9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r>
              <a:rPr lang="ko-KR" altLang="en-US" sz="9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9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25.01.01~25.01.31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9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본  자료는 모집인 교육용 목적으로 제작된 것으로</a:t>
            </a:r>
            <a:r>
              <a:rPr lang="en-US" altLang="ko-KR" sz="9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9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고객에게 제시</a:t>
            </a:r>
            <a:r>
              <a:rPr lang="en-US" altLang="ko-KR" sz="9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‧</a:t>
            </a:r>
            <a:r>
              <a:rPr lang="ko-KR" altLang="en-US" sz="9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교부의 목적 및 온라인 게시용으로 사용할 수 없습니다</a:t>
            </a:r>
            <a:r>
              <a:rPr lang="en-US" altLang="ko-KR" sz="9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ko-KR" altLang="en-US" sz="900" b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CB3FAF76-CC56-7E46-EC76-69CD2975D564}"/>
              </a:ext>
            </a:extLst>
          </p:cNvPr>
          <p:cNvSpPr txBox="1"/>
          <p:nvPr/>
        </p:nvSpPr>
        <p:spPr>
          <a:xfrm>
            <a:off x="-119070" y="9407540"/>
            <a:ext cx="71283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750" dirty="0">
                <a:latin typeface="+mn-ea"/>
              </a:rPr>
              <a:t>※ </a:t>
            </a:r>
            <a:r>
              <a:rPr lang="ko-KR" altLang="en-US" sz="750" dirty="0">
                <a:latin typeface="+mn-ea"/>
              </a:rPr>
              <a:t>피보험자의 직종</a:t>
            </a:r>
            <a:r>
              <a:rPr lang="en-US" altLang="ko-KR" sz="750" dirty="0">
                <a:latin typeface="+mn-ea"/>
              </a:rPr>
              <a:t>, </a:t>
            </a:r>
            <a:r>
              <a:rPr lang="ko-KR" altLang="en-US" sz="750" dirty="0">
                <a:latin typeface="+mn-ea"/>
              </a:rPr>
              <a:t>직무</a:t>
            </a:r>
            <a:r>
              <a:rPr lang="en-US" altLang="ko-KR" sz="750" dirty="0">
                <a:latin typeface="+mn-ea"/>
              </a:rPr>
              <a:t>, </a:t>
            </a:r>
            <a:r>
              <a:rPr lang="ko-KR" altLang="en-US" sz="750" dirty="0" err="1">
                <a:latin typeface="+mn-ea"/>
              </a:rPr>
              <a:t>과거상병</a:t>
            </a:r>
            <a:r>
              <a:rPr lang="ko-KR" altLang="en-US" sz="750" dirty="0">
                <a:latin typeface="+mn-ea"/>
              </a:rPr>
              <a:t> 등 기타사항으로 인하여 보험가입금액이 제한되거나 인수가 불가능할 수 있고 </a:t>
            </a:r>
            <a:r>
              <a:rPr lang="ko-KR" altLang="en-US" sz="750" dirty="0" err="1">
                <a:latin typeface="+mn-ea"/>
              </a:rPr>
              <a:t>갱신시</a:t>
            </a:r>
            <a:r>
              <a:rPr lang="ko-KR" altLang="en-US" sz="750" dirty="0">
                <a:latin typeface="+mn-ea"/>
              </a:rPr>
              <a:t> 보험료가 인상 될 수 있습니다</a:t>
            </a:r>
            <a:r>
              <a:rPr lang="en-US" altLang="ko-KR" sz="750" dirty="0">
                <a:latin typeface="+mn-ea"/>
              </a:rPr>
              <a:t>. </a:t>
            </a:r>
            <a:endParaRPr lang="ko-KR" altLang="en-US" sz="75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2033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200" dirty="0" smtClean="0">
            <a:latin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15994</TotalTime>
  <Words>11777</Words>
  <Application>Microsoft Office PowerPoint</Application>
  <PresentationFormat>A4 용지(210x297mm)</PresentationFormat>
  <Paragraphs>3404</Paragraphs>
  <Slides>24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44" baseType="lpstr">
      <vt:lpstr>a가로수</vt:lpstr>
      <vt:lpstr>a견고딕</vt:lpstr>
      <vt:lpstr>a견나루</vt:lpstr>
      <vt:lpstr>a고속도로</vt:lpstr>
      <vt:lpstr>a뉴굴림4</vt:lpstr>
      <vt:lpstr>a로케트</vt:lpstr>
      <vt:lpstr>a바른생각</vt:lpstr>
      <vt:lpstr>ONE 모바일POP</vt:lpstr>
      <vt:lpstr>ONE 모바일고딕 Bold</vt:lpstr>
      <vt:lpstr>ONE 모바일고딕 Title</vt:lpstr>
      <vt:lpstr>SB 어그로 Bold</vt:lpstr>
      <vt:lpstr>나눔스퀘어라운드 Bold</vt:lpstr>
      <vt:lpstr>맑은 고딕</vt:lpstr>
      <vt:lpstr>여기어때 잘난체</vt:lpstr>
      <vt:lpstr>이사만루체 Bold</vt:lpstr>
      <vt:lpstr>Arial</vt:lpstr>
      <vt:lpstr>Calibri</vt:lpstr>
      <vt:lpstr>Calibri Light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AIG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Jang, Joungnan</dc:creator>
  <cp:lastModifiedBy>User</cp:lastModifiedBy>
  <cp:revision>636</cp:revision>
  <dcterms:created xsi:type="dcterms:W3CDTF">2024-03-08T01:18:08Z</dcterms:created>
  <dcterms:modified xsi:type="dcterms:W3CDTF">2024-12-31T04:32:58Z</dcterms:modified>
</cp:coreProperties>
</file>