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9" r:id="rId6"/>
    <p:sldId id="268" r:id="rId7"/>
    <p:sldId id="270" r:id="rId8"/>
    <p:sldId id="271" r:id="rId9"/>
    <p:sldId id="262" r:id="rId10"/>
    <p:sldId id="284" r:id="rId11"/>
    <p:sldId id="263" r:id="rId12"/>
    <p:sldId id="264" r:id="rId13"/>
    <p:sldId id="265" r:id="rId14"/>
    <p:sldId id="266" r:id="rId15"/>
    <p:sldId id="267" r:id="rId16"/>
    <p:sldId id="275" r:id="rId17"/>
    <p:sldId id="276" r:id="rId18"/>
    <p:sldId id="277" r:id="rId19"/>
  </p:sldIdLst>
  <p:sldSz cx="75692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CB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 autoAdjust="0"/>
    <p:restoredTop sz="96270" autoAdjust="0"/>
  </p:normalViewPr>
  <p:slideViewPr>
    <p:cSldViewPr>
      <p:cViewPr varScale="1">
        <p:scale>
          <a:sx n="67" d="100"/>
          <a:sy n="67" d="100"/>
        </p:scale>
        <p:origin x="31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898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99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84" y="274557"/>
            <a:ext cx="8236510" cy="11426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584" y="1599726"/>
            <a:ext cx="8236510" cy="452462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84" y="6354464"/>
            <a:ext cx="2135392" cy="3650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06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116CE-C4A3-4A05-B2D7-7C2E9A889C0F}" type="datetimeFigureOut">
              <a:rPr kumimoji="0" lang="en-US" sz="178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06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6/28/2024</a:t>
            </a:fld>
            <a:endParaRPr kumimoji="0" lang="en-US" sz="178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6824" y="6354464"/>
            <a:ext cx="2898031" cy="3650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06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8702" y="6354464"/>
            <a:ext cx="2135392" cy="3650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06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93E5F-521B-4CAD-9D3A-AE923D912DCE}" type="slidenum">
              <a:rPr kumimoji="0" lang="en-US" sz="178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06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8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95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9200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87095" rtl="0" eaLnBrk="1" latinLnBrk="0" hangingPunct="1">
        <a:spcBef>
          <a:spcPct val="0"/>
        </a:spcBef>
        <a:buNone/>
        <a:defRPr sz="4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161" indent="-370161" algn="l" defTabSz="987095" rtl="0" eaLnBrk="1" latinLnBrk="0" hangingPunct="1">
        <a:spcBef>
          <a:spcPct val="20000"/>
        </a:spcBef>
        <a:buFont typeface="Arial" pitchFamily="34" charset="0"/>
        <a:buChar char="�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2015" indent="-308467" algn="l" defTabSz="987095" rtl="0" eaLnBrk="1" latinLnBrk="0" hangingPunct="1">
        <a:spcBef>
          <a:spcPct val="20000"/>
        </a:spcBef>
        <a:buFont typeface="Arial" pitchFamily="34" charset="0"/>
        <a:buChar char="�"/>
        <a:defRPr sz="3023" kern="1200">
          <a:solidFill>
            <a:schemeClr val="tx1"/>
          </a:solidFill>
          <a:latin typeface="+mn-lt"/>
          <a:ea typeface="+mn-ea"/>
          <a:cs typeface="+mn-cs"/>
        </a:defRPr>
      </a:lvl2pPr>
      <a:lvl3pPr marL="1233869" indent="-246774" algn="l" defTabSz="987095" rtl="0" eaLnBrk="1" latinLnBrk="0" hangingPunct="1">
        <a:spcBef>
          <a:spcPct val="20000"/>
        </a:spcBef>
        <a:buFont typeface="Arial" pitchFamily="34" charset="0"/>
        <a:buChar char="�"/>
        <a:defRPr sz="2591" kern="1200">
          <a:solidFill>
            <a:schemeClr val="tx1"/>
          </a:solidFill>
          <a:latin typeface="+mn-lt"/>
          <a:ea typeface="+mn-ea"/>
          <a:cs typeface="+mn-cs"/>
        </a:defRPr>
      </a:lvl3pPr>
      <a:lvl4pPr marL="1727416" indent="-246774" algn="l" defTabSz="987095" rtl="0" eaLnBrk="1" latinLnBrk="0" hangingPunct="1">
        <a:spcBef>
          <a:spcPct val="20000"/>
        </a:spcBef>
        <a:buFont typeface="Arial" pitchFamily="34" charset="0"/>
        <a:buChar char="�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963" indent="-246774" algn="l" defTabSz="987095" rtl="0" eaLnBrk="1" latinLnBrk="0" hangingPunct="1">
        <a:spcBef>
          <a:spcPct val="20000"/>
        </a:spcBef>
        <a:buFont typeface="Arial" pitchFamily="34" charset="0"/>
        <a:buChar char="�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511" indent="-246774" algn="l" defTabSz="987095" rtl="0" eaLnBrk="1" latinLnBrk="0" hangingPunct="1">
        <a:spcBef>
          <a:spcPct val="20000"/>
        </a:spcBef>
        <a:buFont typeface="Arial" pitchFamily="34" charset="0"/>
        <a:buChar char="�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8058" indent="-246774" algn="l" defTabSz="987095" rtl="0" eaLnBrk="1" latinLnBrk="0" hangingPunct="1">
        <a:spcBef>
          <a:spcPct val="20000"/>
        </a:spcBef>
        <a:buFont typeface="Arial" pitchFamily="34" charset="0"/>
        <a:buChar char="�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1606" indent="-246774" algn="l" defTabSz="987095" rtl="0" eaLnBrk="1" latinLnBrk="0" hangingPunct="1">
        <a:spcBef>
          <a:spcPct val="20000"/>
        </a:spcBef>
        <a:buFont typeface="Arial" pitchFamily="34" charset="0"/>
        <a:buChar char="�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5153" indent="-246774" algn="l" defTabSz="987095" rtl="0" eaLnBrk="1" latinLnBrk="0" hangingPunct="1">
        <a:spcBef>
          <a:spcPct val="20000"/>
        </a:spcBef>
        <a:buFont typeface="Arial" pitchFamily="34" charset="0"/>
        <a:buChar char="�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095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547" algn="l" defTabSz="987095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7095" algn="l" defTabSz="987095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642" algn="l" defTabSz="987095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4190" algn="l" defTabSz="987095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737" algn="l" defTabSz="987095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1284" algn="l" defTabSz="987095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832" algn="l" defTabSz="987095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8379" algn="l" defTabSz="987095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4.png"/><Relationship Id="rId18" Type="http://schemas.openxmlformats.org/officeDocument/2006/relationships/image" Target="../media/image150.png"/><Relationship Id="rId26" Type="http://schemas.openxmlformats.org/officeDocument/2006/relationships/image" Target="../media/image195.png"/><Relationship Id="rId39" Type="http://schemas.openxmlformats.org/officeDocument/2006/relationships/image" Target="../media/image208.png"/><Relationship Id="rId21" Type="http://schemas.openxmlformats.org/officeDocument/2006/relationships/image" Target="../media/image190.png"/><Relationship Id="rId34" Type="http://schemas.openxmlformats.org/officeDocument/2006/relationships/image" Target="../media/image203.png"/><Relationship Id="rId42" Type="http://schemas.openxmlformats.org/officeDocument/2006/relationships/image" Target="../media/image211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6" Type="http://schemas.openxmlformats.org/officeDocument/2006/relationships/image" Target="../media/image187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24" Type="http://schemas.openxmlformats.org/officeDocument/2006/relationships/image" Target="../media/image193.png"/><Relationship Id="rId32" Type="http://schemas.openxmlformats.org/officeDocument/2006/relationships/image" Target="../media/image201.png"/><Relationship Id="rId37" Type="http://schemas.openxmlformats.org/officeDocument/2006/relationships/image" Target="../media/image206.png"/><Relationship Id="rId40" Type="http://schemas.openxmlformats.org/officeDocument/2006/relationships/image" Target="../media/image209.png"/><Relationship Id="rId45" Type="http://schemas.openxmlformats.org/officeDocument/2006/relationships/image" Target="../media/image214.png"/><Relationship Id="rId5" Type="http://schemas.openxmlformats.org/officeDocument/2006/relationships/image" Target="../media/image176.png"/><Relationship Id="rId15" Type="http://schemas.openxmlformats.org/officeDocument/2006/relationships/image" Target="../media/image186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36" Type="http://schemas.openxmlformats.org/officeDocument/2006/relationships/image" Target="../media/image205.png"/><Relationship Id="rId10" Type="http://schemas.openxmlformats.org/officeDocument/2006/relationships/image" Target="../media/image181.png"/><Relationship Id="rId19" Type="http://schemas.openxmlformats.org/officeDocument/2006/relationships/image" Target="../media/image160.png"/><Relationship Id="rId31" Type="http://schemas.openxmlformats.org/officeDocument/2006/relationships/image" Target="../media/image200.png"/><Relationship Id="rId44" Type="http://schemas.openxmlformats.org/officeDocument/2006/relationships/image" Target="../media/image213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199.png"/><Relationship Id="rId35" Type="http://schemas.openxmlformats.org/officeDocument/2006/relationships/image" Target="../media/image204.png"/><Relationship Id="rId43" Type="http://schemas.openxmlformats.org/officeDocument/2006/relationships/image" Target="../media/image212.png"/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12" Type="http://schemas.openxmlformats.org/officeDocument/2006/relationships/image" Target="../media/image183.png"/><Relationship Id="rId17" Type="http://schemas.openxmlformats.org/officeDocument/2006/relationships/image" Target="../media/image188.png"/><Relationship Id="rId25" Type="http://schemas.openxmlformats.org/officeDocument/2006/relationships/image" Target="../media/image194.png"/><Relationship Id="rId33" Type="http://schemas.openxmlformats.org/officeDocument/2006/relationships/image" Target="../media/image202.png"/><Relationship Id="rId38" Type="http://schemas.openxmlformats.org/officeDocument/2006/relationships/image" Target="../media/image207.png"/><Relationship Id="rId20" Type="http://schemas.openxmlformats.org/officeDocument/2006/relationships/image" Target="../media/image189.png"/><Relationship Id="rId41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26" Type="http://schemas.openxmlformats.org/officeDocument/2006/relationships/image" Target="../media/image239.png"/><Relationship Id="rId39" Type="http://schemas.openxmlformats.org/officeDocument/2006/relationships/image" Target="../media/image252.png"/><Relationship Id="rId21" Type="http://schemas.openxmlformats.org/officeDocument/2006/relationships/image" Target="../media/image234.png"/><Relationship Id="rId34" Type="http://schemas.openxmlformats.org/officeDocument/2006/relationships/image" Target="../media/image247.png"/><Relationship Id="rId42" Type="http://schemas.openxmlformats.org/officeDocument/2006/relationships/image" Target="../media/image255.png"/><Relationship Id="rId47" Type="http://schemas.openxmlformats.org/officeDocument/2006/relationships/image" Target="../media/image260.png"/><Relationship Id="rId50" Type="http://schemas.openxmlformats.org/officeDocument/2006/relationships/image" Target="../media/image263.png"/><Relationship Id="rId55" Type="http://schemas.openxmlformats.org/officeDocument/2006/relationships/image" Target="../media/image268.png"/><Relationship Id="rId7" Type="http://schemas.openxmlformats.org/officeDocument/2006/relationships/image" Target="../media/image220.png"/><Relationship Id="rId2" Type="http://schemas.openxmlformats.org/officeDocument/2006/relationships/image" Target="../media/image215.png"/><Relationship Id="rId16" Type="http://schemas.openxmlformats.org/officeDocument/2006/relationships/image" Target="../media/image229.png"/><Relationship Id="rId29" Type="http://schemas.openxmlformats.org/officeDocument/2006/relationships/image" Target="../media/image242.png"/><Relationship Id="rId11" Type="http://schemas.openxmlformats.org/officeDocument/2006/relationships/image" Target="../media/image224.png"/><Relationship Id="rId24" Type="http://schemas.openxmlformats.org/officeDocument/2006/relationships/image" Target="../media/image237.png"/><Relationship Id="rId32" Type="http://schemas.openxmlformats.org/officeDocument/2006/relationships/image" Target="../media/image245.png"/><Relationship Id="rId37" Type="http://schemas.openxmlformats.org/officeDocument/2006/relationships/image" Target="../media/image250.png"/><Relationship Id="rId40" Type="http://schemas.openxmlformats.org/officeDocument/2006/relationships/image" Target="../media/image253.png"/><Relationship Id="rId45" Type="http://schemas.openxmlformats.org/officeDocument/2006/relationships/image" Target="../media/image258.png"/><Relationship Id="rId53" Type="http://schemas.openxmlformats.org/officeDocument/2006/relationships/image" Target="../media/image266.png"/><Relationship Id="rId58" Type="http://schemas.openxmlformats.org/officeDocument/2006/relationships/image" Target="../media/image271.png"/><Relationship Id="rId5" Type="http://schemas.openxmlformats.org/officeDocument/2006/relationships/image" Target="../media/image218.png"/><Relationship Id="rId19" Type="http://schemas.openxmlformats.org/officeDocument/2006/relationships/image" Target="../media/image232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Relationship Id="rId22" Type="http://schemas.openxmlformats.org/officeDocument/2006/relationships/image" Target="../media/image235.png"/><Relationship Id="rId27" Type="http://schemas.openxmlformats.org/officeDocument/2006/relationships/image" Target="../media/image240.png"/><Relationship Id="rId30" Type="http://schemas.openxmlformats.org/officeDocument/2006/relationships/image" Target="../media/image243.png"/><Relationship Id="rId35" Type="http://schemas.openxmlformats.org/officeDocument/2006/relationships/image" Target="../media/image248.png"/><Relationship Id="rId43" Type="http://schemas.openxmlformats.org/officeDocument/2006/relationships/image" Target="../media/image256.png"/><Relationship Id="rId48" Type="http://schemas.openxmlformats.org/officeDocument/2006/relationships/image" Target="../media/image261.png"/><Relationship Id="rId56" Type="http://schemas.openxmlformats.org/officeDocument/2006/relationships/image" Target="../media/image269.png"/><Relationship Id="rId8" Type="http://schemas.openxmlformats.org/officeDocument/2006/relationships/image" Target="../media/image221.png"/><Relationship Id="rId51" Type="http://schemas.openxmlformats.org/officeDocument/2006/relationships/image" Target="../media/image264.png"/><Relationship Id="rId3" Type="http://schemas.openxmlformats.org/officeDocument/2006/relationships/image" Target="../media/image216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5" Type="http://schemas.openxmlformats.org/officeDocument/2006/relationships/image" Target="../media/image238.png"/><Relationship Id="rId33" Type="http://schemas.openxmlformats.org/officeDocument/2006/relationships/image" Target="../media/image246.png"/><Relationship Id="rId38" Type="http://schemas.openxmlformats.org/officeDocument/2006/relationships/image" Target="../media/image251.png"/><Relationship Id="rId46" Type="http://schemas.openxmlformats.org/officeDocument/2006/relationships/image" Target="../media/image259.png"/><Relationship Id="rId20" Type="http://schemas.openxmlformats.org/officeDocument/2006/relationships/image" Target="../media/image233.png"/><Relationship Id="rId41" Type="http://schemas.openxmlformats.org/officeDocument/2006/relationships/image" Target="../media/image254.png"/><Relationship Id="rId54" Type="http://schemas.openxmlformats.org/officeDocument/2006/relationships/image" Target="../media/image2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png"/><Relationship Id="rId15" Type="http://schemas.openxmlformats.org/officeDocument/2006/relationships/image" Target="../media/image228.png"/><Relationship Id="rId23" Type="http://schemas.openxmlformats.org/officeDocument/2006/relationships/image" Target="../media/image236.png"/><Relationship Id="rId28" Type="http://schemas.openxmlformats.org/officeDocument/2006/relationships/image" Target="../media/image241.png"/><Relationship Id="rId36" Type="http://schemas.openxmlformats.org/officeDocument/2006/relationships/image" Target="../media/image249.png"/><Relationship Id="rId49" Type="http://schemas.openxmlformats.org/officeDocument/2006/relationships/image" Target="../media/image262.png"/><Relationship Id="rId57" Type="http://schemas.openxmlformats.org/officeDocument/2006/relationships/image" Target="../media/image270.png"/><Relationship Id="rId10" Type="http://schemas.openxmlformats.org/officeDocument/2006/relationships/image" Target="../media/image223.png"/><Relationship Id="rId31" Type="http://schemas.openxmlformats.org/officeDocument/2006/relationships/image" Target="../media/image244.png"/><Relationship Id="rId44" Type="http://schemas.openxmlformats.org/officeDocument/2006/relationships/image" Target="../media/image257.png"/><Relationship Id="rId52" Type="http://schemas.openxmlformats.org/officeDocument/2006/relationships/image" Target="../media/image26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3.png"/><Relationship Id="rId18" Type="http://schemas.openxmlformats.org/officeDocument/2006/relationships/image" Target="../media/image288.png"/><Relationship Id="rId26" Type="http://schemas.openxmlformats.org/officeDocument/2006/relationships/image" Target="../media/image296.png"/><Relationship Id="rId3" Type="http://schemas.openxmlformats.org/officeDocument/2006/relationships/image" Target="../media/image273.png"/><Relationship Id="rId21" Type="http://schemas.openxmlformats.org/officeDocument/2006/relationships/image" Target="../media/image291.png"/><Relationship Id="rId34" Type="http://schemas.openxmlformats.org/officeDocument/2006/relationships/image" Target="../media/image302.png"/><Relationship Id="rId7" Type="http://schemas.openxmlformats.org/officeDocument/2006/relationships/image" Target="../media/image277.png"/><Relationship Id="rId12" Type="http://schemas.openxmlformats.org/officeDocument/2006/relationships/image" Target="../media/image282.png"/><Relationship Id="rId17" Type="http://schemas.openxmlformats.org/officeDocument/2006/relationships/image" Target="../media/image287.png"/><Relationship Id="rId25" Type="http://schemas.openxmlformats.org/officeDocument/2006/relationships/image" Target="../media/image295.png"/><Relationship Id="rId33" Type="http://schemas.openxmlformats.org/officeDocument/2006/relationships/image" Target="../media/image301.png"/><Relationship Id="rId2" Type="http://schemas.openxmlformats.org/officeDocument/2006/relationships/image" Target="../media/image272.png"/><Relationship Id="rId16" Type="http://schemas.openxmlformats.org/officeDocument/2006/relationships/image" Target="../media/image286.png"/><Relationship Id="rId20" Type="http://schemas.openxmlformats.org/officeDocument/2006/relationships/image" Target="../media/image290.png"/><Relationship Id="rId29" Type="http://schemas.openxmlformats.org/officeDocument/2006/relationships/image" Target="../media/image2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6.png"/><Relationship Id="rId11" Type="http://schemas.openxmlformats.org/officeDocument/2006/relationships/image" Target="../media/image281.png"/><Relationship Id="rId24" Type="http://schemas.openxmlformats.org/officeDocument/2006/relationships/image" Target="../media/image294.png"/><Relationship Id="rId32" Type="http://schemas.openxmlformats.org/officeDocument/2006/relationships/image" Target="../media/image300.png"/><Relationship Id="rId5" Type="http://schemas.openxmlformats.org/officeDocument/2006/relationships/image" Target="../media/image275.png"/><Relationship Id="rId15" Type="http://schemas.openxmlformats.org/officeDocument/2006/relationships/image" Target="../media/image285.png"/><Relationship Id="rId23" Type="http://schemas.openxmlformats.org/officeDocument/2006/relationships/image" Target="../media/image293.png"/><Relationship Id="rId28" Type="http://schemas.openxmlformats.org/officeDocument/2006/relationships/image" Target="../media/image16.png"/><Relationship Id="rId10" Type="http://schemas.openxmlformats.org/officeDocument/2006/relationships/image" Target="../media/image280.png"/><Relationship Id="rId19" Type="http://schemas.openxmlformats.org/officeDocument/2006/relationships/image" Target="../media/image289.png"/><Relationship Id="rId31" Type="http://schemas.openxmlformats.org/officeDocument/2006/relationships/image" Target="../media/image299.png"/><Relationship Id="rId4" Type="http://schemas.openxmlformats.org/officeDocument/2006/relationships/image" Target="../media/image274.png"/><Relationship Id="rId9" Type="http://schemas.openxmlformats.org/officeDocument/2006/relationships/image" Target="../media/image279.png"/><Relationship Id="rId14" Type="http://schemas.openxmlformats.org/officeDocument/2006/relationships/image" Target="../media/image284.png"/><Relationship Id="rId22" Type="http://schemas.openxmlformats.org/officeDocument/2006/relationships/image" Target="../media/image292.png"/><Relationship Id="rId27" Type="http://schemas.openxmlformats.org/officeDocument/2006/relationships/image" Target="../media/image94.png"/><Relationship Id="rId30" Type="http://schemas.openxmlformats.org/officeDocument/2006/relationships/image" Target="../media/image298.png"/><Relationship Id="rId8" Type="http://schemas.openxmlformats.org/officeDocument/2006/relationships/image" Target="../media/image2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04.png"/><Relationship Id="rId7" Type="http://schemas.openxmlformats.org/officeDocument/2006/relationships/image" Target="../media/image308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7.png"/><Relationship Id="rId5" Type="http://schemas.openxmlformats.org/officeDocument/2006/relationships/image" Target="../media/image306.png"/><Relationship Id="rId10" Type="http://schemas.openxmlformats.org/officeDocument/2006/relationships/image" Target="../media/image94.png"/><Relationship Id="rId4" Type="http://schemas.openxmlformats.org/officeDocument/2006/relationships/image" Target="../media/image305.png"/><Relationship Id="rId9" Type="http://schemas.openxmlformats.org/officeDocument/2006/relationships/image" Target="../media/image2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09.png"/><Relationship Id="rId7" Type="http://schemas.openxmlformats.org/officeDocument/2006/relationships/image" Target="../media/image313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10" Type="http://schemas.openxmlformats.org/officeDocument/2006/relationships/image" Target="../media/image94.png"/><Relationship Id="rId4" Type="http://schemas.openxmlformats.org/officeDocument/2006/relationships/image" Target="../media/image310.png"/><Relationship Id="rId9" Type="http://schemas.openxmlformats.org/officeDocument/2006/relationships/image" Target="../media/image2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25.png"/><Relationship Id="rId18" Type="http://schemas.openxmlformats.org/officeDocument/2006/relationships/image" Target="../media/image94.png"/><Relationship Id="rId3" Type="http://schemas.openxmlformats.org/officeDocument/2006/relationships/image" Target="../media/image315.png"/><Relationship Id="rId7" Type="http://schemas.openxmlformats.org/officeDocument/2006/relationships/image" Target="../media/image319.png"/><Relationship Id="rId12" Type="http://schemas.openxmlformats.org/officeDocument/2006/relationships/image" Target="../media/image324.png"/><Relationship Id="rId17" Type="http://schemas.openxmlformats.org/officeDocument/2006/relationships/image" Target="../media/image329.png"/><Relationship Id="rId2" Type="http://schemas.openxmlformats.org/officeDocument/2006/relationships/image" Target="../media/image314.png"/><Relationship Id="rId16" Type="http://schemas.openxmlformats.org/officeDocument/2006/relationships/image" Target="../media/image3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8.pn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5" Type="http://schemas.openxmlformats.org/officeDocument/2006/relationships/image" Target="../media/image327.png"/><Relationship Id="rId10" Type="http://schemas.openxmlformats.org/officeDocument/2006/relationships/image" Target="../media/image322.png"/><Relationship Id="rId19" Type="http://schemas.openxmlformats.org/officeDocument/2006/relationships/image" Target="../media/image330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Relationship Id="rId14" Type="http://schemas.openxmlformats.org/officeDocument/2006/relationships/image" Target="../media/image3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21" Type="http://schemas.openxmlformats.org/officeDocument/2006/relationships/image" Target="../media/image80.png"/><Relationship Id="rId34" Type="http://schemas.openxmlformats.org/officeDocument/2006/relationships/image" Target="../media/image93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33" Type="http://schemas.openxmlformats.org/officeDocument/2006/relationships/image" Target="../media/image92.png"/><Relationship Id="rId38" Type="http://schemas.openxmlformats.org/officeDocument/2006/relationships/image" Target="../media/image9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32" Type="http://schemas.openxmlformats.org/officeDocument/2006/relationships/image" Target="../media/image91.png"/><Relationship Id="rId37" Type="http://schemas.openxmlformats.org/officeDocument/2006/relationships/image" Target="../media/image16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31" Type="http://schemas.openxmlformats.org/officeDocument/2006/relationships/image" Target="../media/image90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Relationship Id="rId35" Type="http://schemas.openxmlformats.org/officeDocument/2006/relationships/image" Target="../media/image94.png"/><Relationship Id="rId8" Type="http://schemas.openxmlformats.org/officeDocument/2006/relationships/image" Target="../media/image67.png"/><Relationship Id="rId3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1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34" Type="http://schemas.openxmlformats.org/officeDocument/2006/relationships/image" Target="../media/image12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0.png"/><Relationship Id="rId33" Type="http://schemas.openxmlformats.org/officeDocument/2006/relationships/image" Target="../media/image128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29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19.png"/><Relationship Id="rId32" Type="http://schemas.openxmlformats.org/officeDocument/2006/relationships/image" Target="../media/image12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6.png"/><Relationship Id="rId28" Type="http://schemas.openxmlformats.org/officeDocument/2006/relationships/image" Target="../media/image123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31" Type="http://schemas.openxmlformats.org/officeDocument/2006/relationships/image" Target="../media/image12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2.png"/><Relationship Id="rId30" Type="http://schemas.openxmlformats.org/officeDocument/2006/relationships/image" Target="../media/image125.png"/><Relationship Id="rId35" Type="http://schemas.openxmlformats.org/officeDocument/2006/relationships/image" Target="../media/image130.png"/><Relationship Id="rId8" Type="http://schemas.openxmlformats.org/officeDocument/2006/relationships/image" Target="../media/image10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9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image" Target="../media/image141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" Type="http://schemas.openxmlformats.org/officeDocument/2006/relationships/image" Target="../media/image156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C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5400"/>
            <a:ext cx="7543800" cy="8216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00" y="8648700"/>
            <a:ext cx="7912100" cy="2082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1511300"/>
            <a:ext cx="1816100" cy="990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9500" y="4546600"/>
            <a:ext cx="9207500" cy="2552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147483648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200" y="914400"/>
            <a:ext cx="1816100" cy="990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60000">
            <a:off x="-914400" y="-673100"/>
            <a:ext cx="12915900" cy="10769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100" y="6705600"/>
            <a:ext cx="533400" cy="673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8500" y="7734300"/>
            <a:ext cx="711200" cy="419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4100" y="927100"/>
            <a:ext cx="1168400" cy="1168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800" y="1943100"/>
            <a:ext cx="114300" cy="114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0200" y="1727200"/>
            <a:ext cx="101600" cy="101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79700" y="1498600"/>
            <a:ext cx="114300" cy="114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0300" y="1295400"/>
            <a:ext cx="114300" cy="114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5500" y="2743200"/>
            <a:ext cx="114300" cy="114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9900" y="2514600"/>
            <a:ext cx="114300" cy="114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80000" y="2286000"/>
            <a:ext cx="114300" cy="1143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8100" y="2032000"/>
            <a:ext cx="114300" cy="114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5400" y="2844800"/>
            <a:ext cx="114300" cy="1143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660000">
            <a:off x="1028700" y="3556000"/>
            <a:ext cx="7010400" cy="13589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-60000">
            <a:off x="800100" y="4457700"/>
            <a:ext cx="1041400" cy="558800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-420000">
            <a:off x="2921000" y="622300"/>
            <a:ext cx="1485900" cy="5715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2700" y="-25400"/>
            <a:ext cx="1968500" cy="4826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147483647" y="-1270000000"/>
            <a:ext cx="2147483647" cy="2147483647"/>
            <a:chOff x="0" y="0"/>
            <a:chExt cx="0" cy="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67300" y="-482600"/>
            <a:ext cx="3479800" cy="15367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43600" y="-88900"/>
            <a:ext cx="1739900" cy="7747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57300" y="6146800"/>
            <a:ext cx="3632200" cy="31750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3700" y="8572500"/>
            <a:ext cx="1638300" cy="17272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20900" y="8572500"/>
            <a:ext cx="1727200" cy="17145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89400" y="9296400"/>
            <a:ext cx="889000" cy="685800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32400" y="8242300"/>
            <a:ext cx="977900" cy="977900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91100" y="7518400"/>
            <a:ext cx="2781300" cy="27813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-660000">
            <a:off x="63500" y="406400"/>
            <a:ext cx="3784600" cy="3022600"/>
          </a:xfrm>
          <a:prstGeom prst="rect">
            <a:avLst/>
          </a:prstGeom>
        </p:spPr>
      </p:pic>
      <p:grpSp>
        <p:nvGrpSpPr>
          <p:cNvPr id="39" name="Group 3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12480000">
            <a:off x="5473700" y="9867900"/>
            <a:ext cx="7239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9200" cy="106934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8792571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700" y="10185400"/>
            <a:ext cx="7861300" cy="5715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" y="685800"/>
            <a:ext cx="1358900" cy="1524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100" y="685800"/>
            <a:ext cx="1358900" cy="1524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2147483648" y="-2147483648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-266700"/>
            <a:ext cx="8470900" cy="2882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00" y="546100"/>
            <a:ext cx="7175500" cy="2133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8100" y="1727200"/>
            <a:ext cx="50292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2800" y="254000"/>
            <a:ext cx="3416300" cy="927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100" y="685800"/>
            <a:ext cx="1371600" cy="1498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6600" y="673100"/>
            <a:ext cx="1333500" cy="1498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100" y="7302500"/>
            <a:ext cx="2298700" cy="2654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4300" y="7302500"/>
            <a:ext cx="2298700" cy="2654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9200" y="7302500"/>
            <a:ext cx="2298700" cy="26543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409700" y="1803400"/>
            <a:ext cx="6985000" cy="4127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500" y="2755900"/>
            <a:ext cx="3492500" cy="20701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65800" y="-190500"/>
            <a:ext cx="2006600" cy="10033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86000" y="1816100"/>
            <a:ext cx="6985000" cy="41275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98900" y="2768600"/>
            <a:ext cx="3492500" cy="20701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422400" y="4013200"/>
            <a:ext cx="6985000" cy="41275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800" y="4965700"/>
            <a:ext cx="3492500" cy="2070100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73300" y="4025900"/>
            <a:ext cx="6985000" cy="41275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86200" y="4978400"/>
            <a:ext cx="3492500" cy="20701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00" y="7467600"/>
            <a:ext cx="1651000" cy="3937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700" y="10185400"/>
            <a:ext cx="7366000" cy="6350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700" y="12700"/>
            <a:ext cx="1968500" cy="4826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67300" y="2311400"/>
            <a:ext cx="1587500" cy="12065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9700" y="2324100"/>
            <a:ext cx="1854200" cy="12065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38500" y="-355600"/>
            <a:ext cx="2527300" cy="12065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8400" y="4470400"/>
            <a:ext cx="3073400" cy="12065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51400" y="4470400"/>
            <a:ext cx="3086100" cy="12065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1295400" y="7899400"/>
            <a:ext cx="4826000" cy="12700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9400" y="8953500"/>
            <a:ext cx="2527300" cy="9906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419100" y="2895600"/>
            <a:ext cx="4445000" cy="8382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289300" y="2882900"/>
            <a:ext cx="4419600" cy="8382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-203200" y="5016500"/>
            <a:ext cx="4241800" cy="8382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467100" y="5041900"/>
            <a:ext cx="4279900" cy="8382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19100" y="7366000"/>
            <a:ext cx="2044700" cy="7747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59100" y="7467600"/>
            <a:ext cx="1651000" cy="393700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755900" y="7366000"/>
            <a:ext cx="2044700" cy="774700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59400" y="7467600"/>
            <a:ext cx="1651000" cy="393700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156200" y="7353300"/>
            <a:ext cx="2044700" cy="774700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04900" y="7937500"/>
            <a:ext cx="4775200" cy="118110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667000" y="8915400"/>
            <a:ext cx="2425700" cy="1384300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352800" y="7937500"/>
            <a:ext cx="4889500" cy="1181100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991100" y="8813800"/>
            <a:ext cx="2514600" cy="1257300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413000" y="3657600"/>
            <a:ext cx="1092200" cy="1092200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451600" y="3657600"/>
            <a:ext cx="876300" cy="1079500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552700" y="5816600"/>
            <a:ext cx="1079500" cy="1079500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210300" y="5803900"/>
            <a:ext cx="1041400" cy="104140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15900" y="3543300"/>
            <a:ext cx="2717800" cy="1765300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987800" y="3530600"/>
            <a:ext cx="2667000" cy="17653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41300" y="5727700"/>
            <a:ext cx="2895600" cy="1765300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49700" y="5664200"/>
            <a:ext cx="2667000" cy="1765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10261600"/>
            <a:ext cx="93980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03200" y="419100"/>
            <a:ext cx="5422900" cy="431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38100"/>
            <a:ext cx="1752600" cy="5969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-1596250300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800" y="-114300"/>
            <a:ext cx="1981200" cy="876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14500"/>
            <a:ext cx="7569200" cy="431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90700" y="38100"/>
            <a:ext cx="11798300" cy="4038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2400" y="190500"/>
            <a:ext cx="4521200" cy="1803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100" y="1905000"/>
            <a:ext cx="7264400" cy="8547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00" y="10490200"/>
            <a:ext cx="7658100" cy="4953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74700" y="1320800"/>
            <a:ext cx="4483100" cy="3149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800" y="2044700"/>
            <a:ext cx="2247900" cy="15748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04800" y="2006600"/>
            <a:ext cx="3556000" cy="939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" y="2197100"/>
            <a:ext cx="1778000" cy="469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400" y="2095500"/>
            <a:ext cx="1816100" cy="7874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7500" y="1308100"/>
            <a:ext cx="4483100" cy="3175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54300" y="2032000"/>
            <a:ext cx="2247900" cy="15875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9700" y="1320800"/>
            <a:ext cx="4483100" cy="3175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16500" y="2044700"/>
            <a:ext cx="2247900" cy="1587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279400" y="2870200"/>
            <a:ext cx="3149600" cy="8128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44700" y="2006600"/>
            <a:ext cx="3556000" cy="939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70200" y="2197100"/>
            <a:ext cx="1778000" cy="469900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9600" y="1993900"/>
            <a:ext cx="3556000" cy="9398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7800" y="2171700"/>
            <a:ext cx="1778000" cy="4699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8300" y="4279900"/>
            <a:ext cx="6870700" cy="59817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8300" y="4292600"/>
            <a:ext cx="6845300" cy="4953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33600" y="2768600"/>
            <a:ext cx="3073400" cy="7747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2100" y="3708400"/>
            <a:ext cx="3009900" cy="7493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673100" y="4140200"/>
            <a:ext cx="8382000" cy="11430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5000" y="5219700"/>
            <a:ext cx="2933700" cy="11811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84200" y="4991100"/>
            <a:ext cx="3060700" cy="3683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44600" y="5740400"/>
            <a:ext cx="1714500" cy="889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58800" y="4953000"/>
            <a:ext cx="2832100" cy="5842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73100" y="5918200"/>
            <a:ext cx="2654300" cy="8128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01700" y="5232400"/>
            <a:ext cx="2514600" cy="11430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84200" y="6375400"/>
            <a:ext cx="2844800" cy="5588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1300" y="5232400"/>
            <a:ext cx="2933700" cy="11811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00500" y="4991100"/>
            <a:ext cx="3060700" cy="3683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60900" y="5753100"/>
            <a:ext cx="1714500" cy="889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102100" y="5880100"/>
            <a:ext cx="2641600" cy="8128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406900" y="5232400"/>
            <a:ext cx="2540000" cy="11430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987800" y="4965700"/>
            <a:ext cx="2832100" cy="584200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5000" y="6972300"/>
            <a:ext cx="2933700" cy="1181100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84200" y="6731000"/>
            <a:ext cx="3060700" cy="368300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600" y="7493000"/>
            <a:ext cx="2324100" cy="88900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44500" y="6692900"/>
            <a:ext cx="2971800" cy="58420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73100" y="7645400"/>
            <a:ext cx="2781300" cy="596900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62000" y="6972300"/>
            <a:ext cx="2971800" cy="1143000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1300" y="6972300"/>
            <a:ext cx="2933700" cy="1181100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000500" y="6743700"/>
            <a:ext cx="3060700" cy="368300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660900" y="7493000"/>
            <a:ext cx="1714500" cy="88900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114800" y="7632700"/>
            <a:ext cx="2552700" cy="812800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445000" y="6985000"/>
            <a:ext cx="2374900" cy="114300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746500" y="6705600"/>
            <a:ext cx="3086100" cy="558800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7700" y="8763000"/>
            <a:ext cx="2933700" cy="11811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96900" y="8534400"/>
            <a:ext cx="3060700" cy="368300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130300" y="9283700"/>
            <a:ext cx="2044700" cy="88900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-88900" y="8496300"/>
            <a:ext cx="3771900" cy="54610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98500" y="9436100"/>
            <a:ext cx="2692400" cy="812800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-127000" y="8737600"/>
            <a:ext cx="4254500" cy="1143000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64000" y="8775700"/>
            <a:ext cx="2933700" cy="1181100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013200" y="8534400"/>
            <a:ext cx="3060700" cy="368300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4673600" y="9296400"/>
            <a:ext cx="1714500" cy="88900"/>
          </a:xfrm>
          <a:prstGeom prst="rect">
            <a:avLst/>
          </a:prstGeom>
        </p:spPr>
      </p:pic>
      <p:pic>
        <p:nvPicPr>
          <p:cNvPr id="71" name="Picture 71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067300" y="3619500"/>
            <a:ext cx="2222500" cy="787400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178300" y="9436100"/>
            <a:ext cx="2654300" cy="596900"/>
          </a:xfrm>
          <a:prstGeom prst="rect">
            <a:avLst/>
          </a:prstGeom>
        </p:spPr>
      </p:pic>
      <p:pic>
        <p:nvPicPr>
          <p:cNvPr id="73" name="Picture 73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305300" y="8763000"/>
            <a:ext cx="2552700" cy="1143000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3416300" y="8509000"/>
            <a:ext cx="3860800" cy="584200"/>
          </a:xfrm>
          <a:prstGeom prst="rect">
            <a:avLst/>
          </a:prstGeom>
        </p:spPr>
      </p:pic>
      <p:pic>
        <p:nvPicPr>
          <p:cNvPr id="75" name="Picture 75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5143500" y="2108200"/>
            <a:ext cx="2108200" cy="762000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4749800" y="2743200"/>
            <a:ext cx="2806700" cy="812800"/>
          </a:xfrm>
          <a:prstGeom prst="rect">
            <a:avLst/>
          </a:prstGeom>
        </p:spPr>
      </p:pic>
      <p:pic>
        <p:nvPicPr>
          <p:cNvPr id="77" name="Picture 77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2819400" y="2095500"/>
            <a:ext cx="2006600" cy="787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273800"/>
            <a:ext cx="6921500" cy="3848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533400"/>
            <a:ext cx="5842000" cy="538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6200000">
            <a:off x="1638300" y="7645400"/>
            <a:ext cx="2070100" cy="38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482600"/>
            <a:ext cx="4279900" cy="5715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300" y="6438900"/>
            <a:ext cx="1358900" cy="330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900" y="6350000"/>
            <a:ext cx="1689100" cy="571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4900" y="7086600"/>
            <a:ext cx="393700" cy="482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6200000">
            <a:off x="3987800" y="7632700"/>
            <a:ext cx="2057400" cy="381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6477000"/>
            <a:ext cx="1358900" cy="330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100" y="6400800"/>
            <a:ext cx="1689100" cy="571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4600" y="7099300"/>
            <a:ext cx="533400" cy="5334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99100" y="6477000"/>
            <a:ext cx="1358900" cy="330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46700" y="6400800"/>
            <a:ext cx="1651000" cy="571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80100" y="7112000"/>
            <a:ext cx="584200" cy="520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965200" y="152400"/>
            <a:ext cx="9690100" cy="27686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424408600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3000" y="3086100"/>
            <a:ext cx="5397500" cy="38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5200" y="2159000"/>
            <a:ext cx="6248400" cy="18542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8700" y="3403600"/>
            <a:ext cx="5943600" cy="1562100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424408600"/>
            <a:chOff x="0" y="0"/>
            <a:chExt cx="0" cy="0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68400" y="4432300"/>
            <a:ext cx="5397500" cy="381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30300" y="4800600"/>
            <a:ext cx="5892800" cy="15621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56300" y="3746500"/>
            <a:ext cx="1714500" cy="26035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215900" y="2400300"/>
            <a:ext cx="1727200" cy="3263900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00300" y="2019300"/>
            <a:ext cx="2921000" cy="279400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59000" y="3352800"/>
            <a:ext cx="3390900" cy="279400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59000" y="4711700"/>
            <a:ext cx="3390900" cy="2794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5800" y="1778000"/>
            <a:ext cx="5397500" cy="685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3600" y="3124200"/>
            <a:ext cx="5194300" cy="685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0100" y="4457700"/>
            <a:ext cx="5270500" cy="685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700" y="10160000"/>
            <a:ext cx="7366000" cy="6350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-12700" y="12700"/>
            <a:ext cx="1968500" cy="482600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2147483647" y="-635000000"/>
            <a:ext cx="2147483647" cy="2147483647"/>
            <a:chOff x="0" y="0"/>
            <a:chExt cx="0" cy="0"/>
          </a:xfrm>
        </p:grpSpPr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70600" y="-50800"/>
            <a:ext cx="1587500" cy="6985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-10800000">
            <a:off x="635000" y="8763000"/>
            <a:ext cx="6400800" cy="381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46100" y="7708900"/>
            <a:ext cx="2070100" cy="10160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844800" y="7645400"/>
            <a:ext cx="2057400" cy="11938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308600" y="7556500"/>
            <a:ext cx="1841500" cy="13335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-88900" y="8686800"/>
            <a:ext cx="7581900" cy="1651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9200" cy="106934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-1044105100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-76200"/>
            <a:ext cx="4216400" cy="177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1600200"/>
            <a:ext cx="4216400" cy="101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" y="1930400"/>
            <a:ext cx="5765800" cy="48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0" y="1752600"/>
            <a:ext cx="6159500" cy="977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25600" y="-685800"/>
            <a:ext cx="10718800" cy="4267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700" y="12700"/>
            <a:ext cx="1701800" cy="4826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-635000000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0600" y="-50800"/>
            <a:ext cx="1587500" cy="698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00" y="10160000"/>
            <a:ext cx="7366000" cy="635000"/>
          </a:xfrm>
          <a:prstGeom prst="rect">
            <a:avLst/>
          </a:prstGeom>
        </p:spPr>
      </p:pic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514674"/>
              </p:ext>
            </p:extLst>
          </p:nvPr>
        </p:nvGraphicFramePr>
        <p:xfrm>
          <a:off x="578522" y="2971800"/>
          <a:ext cx="6406479" cy="641349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705345">
                  <a:extLst>
                    <a:ext uri="{9D8B030D-6E8A-4147-A177-3AD203B41FA5}">
                      <a16:colId xmlns:a16="http://schemas.microsoft.com/office/drawing/2014/main" val="3596346032"/>
                    </a:ext>
                  </a:extLst>
                </a:gridCol>
                <a:gridCol w="950189">
                  <a:extLst>
                    <a:ext uri="{9D8B030D-6E8A-4147-A177-3AD203B41FA5}">
                      <a16:colId xmlns:a16="http://schemas.microsoft.com/office/drawing/2014/main" val="3959835175"/>
                    </a:ext>
                  </a:extLst>
                </a:gridCol>
                <a:gridCol w="950189">
                  <a:extLst>
                    <a:ext uri="{9D8B030D-6E8A-4147-A177-3AD203B41FA5}">
                      <a16:colId xmlns:a16="http://schemas.microsoft.com/office/drawing/2014/main" val="1213239290"/>
                    </a:ext>
                  </a:extLst>
                </a:gridCol>
                <a:gridCol w="950189">
                  <a:extLst>
                    <a:ext uri="{9D8B030D-6E8A-4147-A177-3AD203B41FA5}">
                      <a16:colId xmlns:a16="http://schemas.microsoft.com/office/drawing/2014/main" val="3852691748"/>
                    </a:ext>
                  </a:extLst>
                </a:gridCol>
                <a:gridCol w="950189">
                  <a:extLst>
                    <a:ext uri="{9D8B030D-6E8A-4147-A177-3AD203B41FA5}">
                      <a16:colId xmlns:a16="http://schemas.microsoft.com/office/drawing/2014/main" val="3486248941"/>
                    </a:ext>
                  </a:extLst>
                </a:gridCol>
                <a:gridCol w="950189">
                  <a:extLst>
                    <a:ext uri="{9D8B030D-6E8A-4147-A177-3AD203B41FA5}">
                      <a16:colId xmlns:a16="http://schemas.microsoft.com/office/drawing/2014/main" val="2263282065"/>
                    </a:ext>
                  </a:extLst>
                </a:gridCol>
                <a:gridCol w="950189">
                  <a:extLst>
                    <a:ext uri="{9D8B030D-6E8A-4147-A177-3AD203B41FA5}">
                      <a16:colId xmlns:a16="http://schemas.microsoft.com/office/drawing/2014/main" val="644399345"/>
                    </a:ext>
                  </a:extLst>
                </a:gridCol>
              </a:tblGrid>
              <a:tr h="39467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400" kern="12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구분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1020</a:t>
                      </a:r>
                      <a:r>
                        <a:rPr lang="ko-KR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플랜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플러스</a:t>
                      </a:r>
                      <a:endParaRPr lang="ko-KR" sz="1400" dirty="0">
                        <a:solidFill>
                          <a:schemeClr val="bg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0515</a:t>
                      </a:r>
                      <a:r>
                        <a:rPr lang="ko-KR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플랜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플러스</a:t>
                      </a:r>
                      <a:endParaRPr lang="ko-KR" sz="1400" dirty="0">
                        <a:solidFill>
                          <a:schemeClr val="bg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55073" marR="5507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5225"/>
                  </a:ext>
                </a:extLst>
              </a:tr>
              <a:tr h="39467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금리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400" dirty="0" err="1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확정금리형</a:t>
                      </a:r>
                      <a:r>
                        <a:rPr lang="en-US" altLang="ko-KR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 </a:t>
                      </a:r>
                      <a:r>
                        <a:rPr lang="en-US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(15</a:t>
                      </a:r>
                      <a:r>
                        <a:rPr lang="ko-KR" sz="1400" dirty="0" err="1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년미만</a:t>
                      </a:r>
                      <a:r>
                        <a:rPr lang="ko-KR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 </a:t>
                      </a:r>
                      <a:r>
                        <a:rPr lang="en-US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2% / 15</a:t>
                      </a:r>
                      <a:r>
                        <a:rPr lang="ko-KR" sz="1400" dirty="0" err="1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년이상</a:t>
                      </a:r>
                      <a:r>
                        <a:rPr lang="ko-KR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 </a:t>
                      </a:r>
                      <a:r>
                        <a:rPr lang="en-US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1.5%)</a:t>
                      </a:r>
                      <a:endParaRPr lang="ko-KR"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19072"/>
                  </a:ext>
                </a:extLst>
              </a:tr>
              <a:tr h="39467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400" b="1" kern="12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만기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90</a:t>
                      </a:r>
                      <a:r>
                        <a:rPr lang="ko-KR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세</a:t>
                      </a: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95</a:t>
                      </a:r>
                      <a:r>
                        <a:rPr lang="ko-KR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세</a:t>
                      </a: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100</a:t>
                      </a:r>
                      <a:r>
                        <a:rPr lang="ko-KR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세</a:t>
                      </a: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90</a:t>
                      </a:r>
                      <a:r>
                        <a:rPr lang="ko-KR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세</a:t>
                      </a:r>
                    </a:p>
                  </a:txBody>
                  <a:tcPr marL="55073" marR="5507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95</a:t>
                      </a:r>
                      <a:r>
                        <a:rPr lang="ko-KR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세</a:t>
                      </a: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100</a:t>
                      </a: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세</a:t>
                      </a:r>
                      <a:endParaRPr lang="ko-KR" sz="1400" b="1" dirty="0">
                        <a:solidFill>
                          <a:schemeClr val="bg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057580"/>
                  </a:ext>
                </a:extLst>
              </a:tr>
              <a:tr h="49335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보험료</a:t>
                      </a:r>
                      <a:endParaRPr lang="en-US" alt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천원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)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786</a:t>
                      </a:r>
                      <a:endParaRPr lang="ko-KR"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1,059</a:t>
                      </a:r>
                      <a:endParaRPr lang="ko-KR"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1,158</a:t>
                      </a:r>
                      <a:endParaRPr lang="ko-KR"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731</a:t>
                      </a:r>
                      <a:endParaRPr lang="ko-KR"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55073" marR="5507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969</a:t>
                      </a:r>
                      <a:endParaRPr lang="ko-KR"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1,055</a:t>
                      </a:r>
                      <a:endParaRPr lang="ko-KR"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406972"/>
                  </a:ext>
                </a:extLst>
              </a:tr>
              <a:tr h="39467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14.4%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14.8%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14.9%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14.1%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14.6%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14.7%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229273"/>
                  </a:ext>
                </a:extLst>
              </a:tr>
              <a:tr h="39467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</a:t>
                      </a:r>
                      <a:r>
                        <a:rPr lang="ko-KR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24.6%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25.1%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25.2%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24.3%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24.8%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25.0%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075582"/>
                  </a:ext>
                </a:extLst>
              </a:tr>
              <a:tr h="39467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4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29.9%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30.4%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30.5%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29.6%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30.2%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30.3%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792870"/>
                  </a:ext>
                </a:extLst>
              </a:tr>
              <a:tr h="39467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5</a:t>
                      </a:r>
                      <a:r>
                        <a:rPr lang="ko-KR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94.4%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95.6%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95.8%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94.0%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95.2%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95.5%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68387"/>
                  </a:ext>
                </a:extLst>
              </a:tr>
              <a:tr h="39467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6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95.5%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96.8%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97.0%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95.1%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96.3%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96.6%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312767"/>
                  </a:ext>
                </a:extLst>
              </a:tr>
              <a:tr h="39467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7</a:t>
                      </a:r>
                      <a:r>
                        <a:rPr lang="ko-KR" sz="1400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96.6%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97.9%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98.2%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96.2%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97.5%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97.8%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53234"/>
                  </a:ext>
                </a:extLst>
              </a:tr>
              <a:tr h="39467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8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96.8%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98.1%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98.4%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96.2%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97.6%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98.0%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612757"/>
                  </a:ext>
                </a:extLst>
              </a:tr>
              <a:tr h="39467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96.9%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98.3%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98.5%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96.2%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97.7%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98.1%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041017"/>
                  </a:ext>
                </a:extLst>
              </a:tr>
              <a:tr h="39467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</a:t>
                      </a:r>
                      <a:r>
                        <a:rPr lang="ko-KR" sz="1400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102.5%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103.9%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104.2%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101.8%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103.3%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103.8%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511901"/>
                  </a:ext>
                </a:extLst>
              </a:tr>
              <a:tr h="39467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20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98.9%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100.6%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100.8%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97.2%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100.1%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100.5%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957358"/>
                  </a:ext>
                </a:extLst>
              </a:tr>
              <a:tr h="39467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30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94.5%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103.3%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103.6%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91.2%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102.0%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103.3%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20188"/>
                  </a:ext>
                </a:extLst>
              </a:tr>
              <a:tr h="39467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40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35.6%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99.4%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108.7%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35.6%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99.7%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108.5%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8391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9200" cy="106934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-1044105100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-76200"/>
            <a:ext cx="4216400" cy="177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1600200"/>
            <a:ext cx="4216400" cy="101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" y="1930400"/>
            <a:ext cx="5765800" cy="48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52600"/>
            <a:ext cx="5943600" cy="977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73200" y="-622300"/>
            <a:ext cx="10591800" cy="4165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700" y="12700"/>
            <a:ext cx="1612900" cy="4826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-635000000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0600" y="-50800"/>
            <a:ext cx="1587500" cy="698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00" y="10160000"/>
            <a:ext cx="7366000" cy="635000"/>
          </a:xfrm>
          <a:prstGeom prst="rect">
            <a:avLst/>
          </a:prstGeom>
        </p:spPr>
      </p:pic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623075"/>
              </p:ext>
            </p:extLst>
          </p:nvPr>
        </p:nvGraphicFramePr>
        <p:xfrm>
          <a:off x="579724" y="3027063"/>
          <a:ext cx="6405278" cy="635823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87968">
                  <a:extLst>
                    <a:ext uri="{9D8B030D-6E8A-4147-A177-3AD203B41FA5}">
                      <a16:colId xmlns:a16="http://schemas.microsoft.com/office/drawing/2014/main" val="3596346032"/>
                    </a:ext>
                  </a:extLst>
                </a:gridCol>
                <a:gridCol w="952885">
                  <a:extLst>
                    <a:ext uri="{9D8B030D-6E8A-4147-A177-3AD203B41FA5}">
                      <a16:colId xmlns:a16="http://schemas.microsoft.com/office/drawing/2014/main" val="3959835175"/>
                    </a:ext>
                  </a:extLst>
                </a:gridCol>
                <a:gridCol w="952885">
                  <a:extLst>
                    <a:ext uri="{9D8B030D-6E8A-4147-A177-3AD203B41FA5}">
                      <a16:colId xmlns:a16="http://schemas.microsoft.com/office/drawing/2014/main" val="1213239290"/>
                    </a:ext>
                  </a:extLst>
                </a:gridCol>
                <a:gridCol w="952885">
                  <a:extLst>
                    <a:ext uri="{9D8B030D-6E8A-4147-A177-3AD203B41FA5}">
                      <a16:colId xmlns:a16="http://schemas.microsoft.com/office/drawing/2014/main" val="3852691748"/>
                    </a:ext>
                  </a:extLst>
                </a:gridCol>
                <a:gridCol w="952885">
                  <a:extLst>
                    <a:ext uri="{9D8B030D-6E8A-4147-A177-3AD203B41FA5}">
                      <a16:colId xmlns:a16="http://schemas.microsoft.com/office/drawing/2014/main" val="3486248941"/>
                    </a:ext>
                  </a:extLst>
                </a:gridCol>
                <a:gridCol w="952885">
                  <a:extLst>
                    <a:ext uri="{9D8B030D-6E8A-4147-A177-3AD203B41FA5}">
                      <a16:colId xmlns:a16="http://schemas.microsoft.com/office/drawing/2014/main" val="2263282065"/>
                    </a:ext>
                  </a:extLst>
                </a:gridCol>
                <a:gridCol w="952885">
                  <a:extLst>
                    <a:ext uri="{9D8B030D-6E8A-4147-A177-3AD203B41FA5}">
                      <a16:colId xmlns:a16="http://schemas.microsoft.com/office/drawing/2014/main" val="644399345"/>
                    </a:ext>
                  </a:extLst>
                </a:gridCol>
              </a:tblGrid>
              <a:tr h="3909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400" kern="12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구분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1020</a:t>
                      </a:r>
                      <a:r>
                        <a:rPr lang="ko-KR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플랜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플러스</a:t>
                      </a:r>
                      <a:endParaRPr lang="ko-KR" sz="1400" dirty="0">
                        <a:solidFill>
                          <a:schemeClr val="bg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0515</a:t>
                      </a:r>
                      <a:r>
                        <a:rPr lang="ko-KR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플랜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플러스</a:t>
                      </a:r>
                      <a:endParaRPr lang="ko-KR" sz="1400" dirty="0">
                        <a:solidFill>
                          <a:schemeClr val="bg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55073" marR="5507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5225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금리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400" dirty="0" err="1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확정금리형</a:t>
                      </a:r>
                      <a:r>
                        <a:rPr lang="en-US" altLang="ko-KR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 </a:t>
                      </a:r>
                      <a:r>
                        <a:rPr lang="en-US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(15</a:t>
                      </a:r>
                      <a:r>
                        <a:rPr lang="ko-KR" sz="1400" dirty="0" err="1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년미만</a:t>
                      </a:r>
                      <a:r>
                        <a:rPr lang="ko-KR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 </a:t>
                      </a:r>
                      <a:r>
                        <a:rPr lang="en-US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2% / 15</a:t>
                      </a:r>
                      <a:r>
                        <a:rPr lang="ko-KR" sz="1400" dirty="0" err="1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년이상</a:t>
                      </a:r>
                      <a:r>
                        <a:rPr lang="ko-KR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 </a:t>
                      </a:r>
                      <a:r>
                        <a:rPr lang="en-US" sz="1400" dirty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1.5%)</a:t>
                      </a:r>
                      <a:endParaRPr lang="ko-KR"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98122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400" b="1" kern="1200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만기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90</a:t>
                      </a:r>
                      <a:r>
                        <a:rPr lang="ko-KR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세</a:t>
                      </a: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95</a:t>
                      </a:r>
                      <a:r>
                        <a:rPr lang="ko-KR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세</a:t>
                      </a: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100</a:t>
                      </a:r>
                      <a:r>
                        <a:rPr lang="ko-KR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세</a:t>
                      </a: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90</a:t>
                      </a:r>
                      <a:r>
                        <a:rPr lang="ko-KR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세</a:t>
                      </a:r>
                    </a:p>
                  </a:txBody>
                  <a:tcPr marL="55073" marR="5507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95</a:t>
                      </a:r>
                      <a:r>
                        <a:rPr lang="ko-KR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세</a:t>
                      </a: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100</a:t>
                      </a: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세</a:t>
                      </a:r>
                      <a:endParaRPr lang="ko-KR" sz="1400" b="1" dirty="0">
                        <a:solidFill>
                          <a:schemeClr val="bg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55073" marR="5507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057580"/>
                  </a:ext>
                </a:extLst>
              </a:tr>
              <a:tr h="49455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보험료</a:t>
                      </a:r>
                      <a:endParaRPr lang="en-US" alt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천원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)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943 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1,151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1,190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882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1,063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1,097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406972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15.8%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16.1%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16.1%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15.6%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15.9%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15.9%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229273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</a:t>
                      </a:r>
                      <a:r>
                        <a:rPr lang="ko-KR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25.4%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25.7%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25.8%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25.3%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25.6%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25.6%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075582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4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30.4%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30.7%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30.8%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30.3%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30.6%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30.6%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792870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5</a:t>
                      </a:r>
                      <a:r>
                        <a:rPr lang="ko-KR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95.2%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95.9%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96.0%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94.8%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95.6%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95.7%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68387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6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96.1%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96.8%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96.9%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95.7%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96.5%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96.6%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312767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7</a:t>
                      </a:r>
                      <a:r>
                        <a:rPr lang="ko-KR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97.1%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97.9%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98.0%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96.7%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97.5%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97.7%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53234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8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97.3%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98.1%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98.2%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96.8%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97.7%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97.8%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612757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97.4%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98.3%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98.4%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96.8%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97.8%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98.0%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041017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</a:t>
                      </a:r>
                      <a:r>
                        <a:rPr lang="ko-KR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103.1%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103.9%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104.0%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102.4%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103.5%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103.6%</a:t>
                      </a:r>
                      <a:endParaRPr lang="ko-KR" sz="1400" b="1" kern="1200" dirty="0">
                        <a:solidFill>
                          <a:srgbClr val="FF0000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511901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20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100.0%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100.6%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100.7%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99.0%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100.3%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100.4%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957358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30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99.6%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103.3%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103.4%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96.8%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103.0%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103.1%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20188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40</a:t>
                      </a:r>
                      <a:r>
                        <a:rPr lang="ko-KR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년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54.1%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107.6%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108.3%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56.8%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107.9%</a:t>
                      </a:r>
                      <a:endParaRPr lang="ko-KR" sz="1400" kern="120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128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108.0%</a:t>
                      </a:r>
                      <a:endParaRPr lang="ko-KR" sz="1400" kern="12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8391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800" y="9753600"/>
            <a:ext cx="8420100" cy="13589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7886700"/>
            <a:ext cx="1930400" cy="24511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0" y="8166100"/>
            <a:ext cx="1498600" cy="21463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700" y="8178800"/>
            <a:ext cx="1130300" cy="215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100" y="8242300"/>
            <a:ext cx="2959100" cy="23241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-2147483648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9600" y="8712200"/>
            <a:ext cx="2438400" cy="1828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60400" y="571500"/>
            <a:ext cx="9410700" cy="4533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360000">
            <a:off x="711200" y="254000"/>
            <a:ext cx="711200" cy="6985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558800"/>
            <a:ext cx="749300" cy="749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1600" y="558800"/>
            <a:ext cx="749300" cy="749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4700" y="558800"/>
            <a:ext cx="749300" cy="749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5100" y="558800"/>
            <a:ext cx="749300" cy="7493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8200" y="558800"/>
            <a:ext cx="749300" cy="749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300" y="139700"/>
            <a:ext cx="5638800" cy="1790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03200" y="3035300"/>
            <a:ext cx="7315200" cy="1016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0000" y="3797300"/>
            <a:ext cx="3098800" cy="12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50000" y="596900"/>
            <a:ext cx="3073400" cy="952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800100" y="2413000"/>
            <a:ext cx="2336800" cy="9525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-1944446200"/>
            <a:ext cx="2147483647" cy="2147483647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26100" y="-139700"/>
            <a:ext cx="2095500" cy="9271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400" y="-12700"/>
            <a:ext cx="1879600" cy="4445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700" y="10185400"/>
            <a:ext cx="7366000" cy="635000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00" y="4102383"/>
            <a:ext cx="7531100" cy="431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5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447" y="1197416"/>
            <a:ext cx="6683240" cy="358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06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27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교보</a:t>
            </a:r>
            <a:r>
              <a:rPr kumimoji="0" lang="en-US" altLang="ko-KR" sz="1727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New</a:t>
            </a:r>
            <a:r>
              <a:rPr kumimoji="0" lang="ko-KR" altLang="en-US" sz="1727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헬스케어서비스</a:t>
            </a:r>
            <a:r>
              <a:rPr kumimoji="0" lang="en-US" altLang="ko-KR" sz="1727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r>
              <a:rPr kumimoji="0" lang="ko-KR" altLang="en-US" sz="1727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제공대상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</a:t>
            </a:r>
            <a:r>
              <a:rPr kumimoji="0" lang="ko-KR" altLang="en-US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본인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</a:t>
            </a:r>
            <a:r>
              <a:rPr kumimoji="0" lang="ko-KR" altLang="en-US" sz="1295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직계존비속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</a:t>
            </a:r>
            <a:r>
              <a:rPr kumimoji="0" lang="ko-KR" altLang="en-US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배우자 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/ </a:t>
            </a:r>
            <a:r>
              <a:rPr kumimoji="0" lang="ko-KR" altLang="en-US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기간 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70</a:t>
            </a:r>
            <a:r>
              <a:rPr kumimoji="0" lang="ko-KR" altLang="en-US" sz="1295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or20</a:t>
            </a:r>
            <a:r>
              <a:rPr kumimoji="0" lang="ko-KR" altLang="en-US" sz="1295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700575"/>
              </p:ext>
            </p:extLst>
          </p:nvPr>
        </p:nvGraphicFramePr>
        <p:xfrm>
          <a:off x="278438" y="1765305"/>
          <a:ext cx="7081821" cy="83057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28845">
                  <a:extLst>
                    <a:ext uri="{9D8B030D-6E8A-4147-A177-3AD203B41FA5}">
                      <a16:colId xmlns:a16="http://schemas.microsoft.com/office/drawing/2014/main" val="840192832"/>
                    </a:ext>
                  </a:extLst>
                </a:gridCol>
                <a:gridCol w="1088244">
                  <a:extLst>
                    <a:ext uri="{9D8B030D-6E8A-4147-A177-3AD203B41FA5}">
                      <a16:colId xmlns:a16="http://schemas.microsoft.com/office/drawing/2014/main" val="3385684575"/>
                    </a:ext>
                  </a:extLst>
                </a:gridCol>
                <a:gridCol w="3264732">
                  <a:extLst>
                    <a:ext uri="{9D8B030D-6E8A-4147-A177-3AD203B41FA5}">
                      <a16:colId xmlns:a16="http://schemas.microsoft.com/office/drawing/2014/main" val="1522801900"/>
                    </a:ext>
                  </a:extLst>
                </a:gridCol>
              </a:tblGrid>
              <a:tr h="3536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상품명</a:t>
                      </a: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E7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제공 기준</a:t>
                      </a: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E7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서비스명</a:t>
                      </a:r>
                      <a:endParaRPr lang="ko-KR" altLang="en-US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60792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실속종신보험 </a:t>
                      </a:r>
                      <a:r>
                        <a:rPr lang="en-US" altLang="ko-KR" sz="1300" b="1" kern="1200" spc="-150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Plus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ko-KR" altLang="en-US" sz="1300" b="1" spc="-15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주계약</a:t>
                      </a:r>
                      <a:endParaRPr lang="en-US" altLang="ko-KR" sz="1300" b="1" spc="-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altLang="ko-KR" sz="1300" b="1" spc="-1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r>
                        <a:rPr lang="ko-KR" altLang="en-US" sz="1300" b="1" spc="-1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이상</a:t>
                      </a: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latinLnBrk="1"/>
                      <a:r>
                        <a:rPr lang="ko-KR" altLang="en-US" sz="13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ko-KR" altLang="en-US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New</a:t>
                      </a:r>
                      <a:r>
                        <a:rPr lang="ko-KR" altLang="en-US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헬스케어서비스 </a:t>
                      </a:r>
                      <a:r>
                        <a:rPr lang="ko-KR" altLang="en-US" sz="1300" b="1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프레스티지</a:t>
                      </a:r>
                      <a:endParaRPr lang="en-US" altLang="ko-KR" sz="1300" b="1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325133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뉴프리미어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VIP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종신보험</a:t>
                      </a:r>
                      <a:endParaRPr lang="en-US" altLang="ko-KR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300" b="1" spc="-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3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190172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프레스티지종신보험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23.08</a:t>
                      </a: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300" b="1" spc="-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3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81639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교보간편종신보험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24.04</a:t>
                      </a: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300" b="1" spc="-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3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38747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경영인정기보험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300" b="1" spc="-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3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483444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실속종신보험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40699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하이브리드변액종신보험</a:t>
                      </a:r>
                      <a:endParaRPr lang="en-US" altLang="ko-KR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300" b="1" spc="-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3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02185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실속종신보험 </a:t>
                      </a:r>
                      <a:r>
                        <a:rPr lang="en-US" altLang="ko-KR" sz="1300" b="1" kern="1200" spc="-150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Plus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ko-KR" altLang="en-US" sz="1300" b="1" spc="-15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주계약</a:t>
                      </a:r>
                      <a:endParaRPr lang="en-US" altLang="ko-KR" sz="1300" b="1" spc="-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altLang="ko-KR" sz="1300" b="1" spc="-1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1300" b="1" spc="-1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이상</a:t>
                      </a: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latinLnBrk="1"/>
                      <a:r>
                        <a:rPr lang="ko-KR" altLang="en-US" sz="13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en-US" altLang="ko-KR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New</a:t>
                      </a:r>
                      <a:r>
                        <a:rPr lang="ko-KR" altLang="en-US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헬스케어서비스 </a:t>
                      </a:r>
                      <a:r>
                        <a:rPr lang="ko-KR" altLang="en-US" sz="1300" b="1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프리미어</a:t>
                      </a:r>
                      <a:endParaRPr lang="en-US" altLang="ko-KR" sz="1300" b="1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02753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뉴프리미어종신보험</a:t>
                      </a:r>
                      <a:endParaRPr lang="en-US" altLang="ko-KR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02247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교보종신보험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24.04(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076905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경영인정기보험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772173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실속종신보험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229285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평생건강보험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513373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실속여성건강종신보험</a:t>
                      </a: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02188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실속종신보험 </a:t>
                      </a:r>
                      <a:r>
                        <a:rPr lang="en-US" altLang="ko-KR" sz="1300" b="1" kern="1200" spc="-150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Plus(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lang="ko-KR" altLang="en-US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-15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주계약</a:t>
                      </a:r>
                      <a:endParaRPr kumimoji="0" lang="en-US" altLang="ko-KR" sz="13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13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억 이상</a:t>
                      </a: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l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en-US" altLang="ko-KR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New</a:t>
                      </a:r>
                      <a:r>
                        <a:rPr lang="ko-KR" altLang="en-US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헬스케어서비스 </a:t>
                      </a: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85527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실속종신보험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lang="ko-KR" altLang="en-US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86438" marR="86438" marT="43219" marB="43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3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837530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교보종신보험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3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929515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뉴프리미어종신보험</a:t>
                      </a:r>
                      <a:endParaRPr lang="en-US" altLang="ko-KR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86438" marR="86438" marT="43219" marB="43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spc="-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27815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하이브리드변액종신보험</a:t>
                      </a:r>
                      <a:endParaRPr lang="ko-KR" altLang="en-US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ko-KR" sz="105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86438" marR="86438" marT="43219" marB="43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300" spc="-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04918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경영인정기보험 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))</a:t>
                      </a:r>
                      <a:endParaRPr lang="ko-KR" altLang="en-US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86438" marR="86438" marT="43219" marB="43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300" spc="-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686803"/>
                  </a:ext>
                </a:extLst>
              </a:tr>
              <a:tr h="398588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평생건강보험</a:t>
                      </a:r>
                      <a:r>
                        <a:rPr lang="en-US" altLang="ko-KR" sz="1300" b="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b="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b="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b="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-15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주계약</a:t>
                      </a:r>
                      <a:endParaRPr kumimoji="0" lang="en-US" altLang="ko-KR" sz="1300" b="1" i="0" u="none" strike="noStrike" kern="1200" cap="none" spc="-1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7</a:t>
                      </a:r>
                      <a:r>
                        <a:rPr kumimoji="0" lang="ko-KR" altLang="en-US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천만 이상</a:t>
                      </a:r>
                      <a:endParaRPr kumimoji="0" lang="en-US" altLang="ko-KR" sz="1300" b="1" i="0" u="none" strike="noStrike" kern="1200" cap="none" spc="-1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en-US" altLang="ko-KR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New</a:t>
                      </a:r>
                      <a:r>
                        <a:rPr lang="ko-KR" altLang="en-US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헬스케어서비스 </a:t>
                      </a:r>
                      <a:endParaRPr lang="en-US" altLang="ko-KR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95139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실속</a:t>
                      </a:r>
                      <a:r>
                        <a:rPr lang="ko-KR" altLang="en-US" sz="1300" b="1" kern="1200" spc="-150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건강종신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보험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lang="ko-KR" altLang="en-US" sz="1300" b="1" kern="1200" spc="-15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680004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실속</a:t>
                      </a:r>
                      <a:r>
                        <a:rPr lang="ko-KR" altLang="en-US" sz="1300" b="1" kern="1200" spc="-150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여성건강종신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보험</a:t>
                      </a:r>
                    </a:p>
                  </a:txBody>
                  <a:tcPr marL="93309" marR="9330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92695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암간병평생보장보험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lang="ko-KR" altLang="en-US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300" b="1" i="0" u="none" strike="noStrike" kern="1200" cap="none" spc="-1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37351"/>
                  </a:ext>
                </a:extLst>
              </a:tr>
            </a:tbl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131210" y="1151598"/>
            <a:ext cx="309683" cy="338856"/>
            <a:chOff x="264186" y="2348207"/>
            <a:chExt cx="286880" cy="313905"/>
          </a:xfrm>
        </p:grpSpPr>
        <p:sp>
          <p:nvSpPr>
            <p:cNvPr id="7" name="타원 6"/>
            <p:cNvSpPr/>
            <p:nvPr/>
          </p:nvSpPr>
          <p:spPr>
            <a:xfrm>
              <a:off x="303464" y="2494457"/>
              <a:ext cx="167655" cy="167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6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8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259864">
              <a:off x="264186" y="2348207"/>
              <a:ext cx="286880" cy="27524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96378" y="453644"/>
            <a:ext cx="7238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86799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교보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New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헬스케어서비스 가입기준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(1/2)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92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2517" y="1536700"/>
            <a:ext cx="6912470" cy="358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pPr marL="0" marR="0" lvl="0" indent="0" algn="l" defTabSz="906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27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교보</a:t>
            </a:r>
            <a:r>
              <a:rPr kumimoji="0" lang="en-US" altLang="ko-KR" sz="1727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New</a:t>
            </a:r>
            <a:r>
              <a:rPr kumimoji="0" lang="ko-KR" altLang="en-US" sz="1727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헬스케어서비스</a:t>
            </a:r>
            <a:r>
              <a:rPr kumimoji="0" lang="en-US" altLang="ko-KR" sz="1727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r>
              <a:rPr kumimoji="0" lang="en-US" altLang="ko-KR" sz="1727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15</a:t>
            </a:r>
            <a:r>
              <a:rPr kumimoji="0" lang="ko-KR" altLang="en-US" sz="1727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년형</a:t>
            </a:r>
            <a:r>
              <a:rPr kumimoji="0" lang="ko-KR" altLang="en-US" sz="1727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r>
              <a:rPr kumimoji="0" lang="ko-KR" altLang="en-US" sz="1727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제공대상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</a:t>
            </a:r>
            <a:r>
              <a:rPr kumimoji="0" lang="ko-KR" altLang="en-US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본인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</a:t>
            </a:r>
            <a:r>
              <a:rPr kumimoji="0" lang="ko-KR" altLang="en-US" sz="1295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직계존비속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</a:t>
            </a:r>
            <a:r>
              <a:rPr kumimoji="0" lang="ko-KR" altLang="en-US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배우자 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/ </a:t>
            </a:r>
            <a:r>
              <a:rPr kumimoji="0" lang="ko-KR" altLang="en-US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기간 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15</a:t>
            </a:r>
            <a:r>
              <a:rPr kumimoji="0" lang="ko-KR" altLang="en-US" sz="1295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  <a:endParaRPr kumimoji="0" lang="en-US" altLang="ko-KR" sz="1727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46281" y="1487852"/>
            <a:ext cx="309683" cy="338856"/>
            <a:chOff x="264186" y="2348207"/>
            <a:chExt cx="286880" cy="313905"/>
          </a:xfrm>
        </p:grpSpPr>
        <p:sp>
          <p:nvSpPr>
            <p:cNvPr id="11" name="타원 10"/>
            <p:cNvSpPr/>
            <p:nvPr/>
          </p:nvSpPr>
          <p:spPr>
            <a:xfrm>
              <a:off x="303464" y="2494457"/>
              <a:ext cx="167655" cy="167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6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8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259864">
              <a:off x="264186" y="2348207"/>
              <a:ext cx="286880" cy="275242"/>
            </a:xfrm>
            <a:prstGeom prst="rect">
              <a:avLst/>
            </a:prstGeom>
          </p:spPr>
        </p:pic>
      </p:grp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092994"/>
              </p:ext>
            </p:extLst>
          </p:nvPr>
        </p:nvGraphicFramePr>
        <p:xfrm>
          <a:off x="293509" y="2036921"/>
          <a:ext cx="7102761" cy="31863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28845">
                  <a:extLst>
                    <a:ext uri="{9D8B030D-6E8A-4147-A177-3AD203B41FA5}">
                      <a16:colId xmlns:a16="http://schemas.microsoft.com/office/drawing/2014/main" val="840192832"/>
                    </a:ext>
                  </a:extLst>
                </a:gridCol>
                <a:gridCol w="1088244">
                  <a:extLst>
                    <a:ext uri="{9D8B030D-6E8A-4147-A177-3AD203B41FA5}">
                      <a16:colId xmlns:a16="http://schemas.microsoft.com/office/drawing/2014/main" val="3385684575"/>
                    </a:ext>
                  </a:extLst>
                </a:gridCol>
                <a:gridCol w="3285672">
                  <a:extLst>
                    <a:ext uri="{9D8B030D-6E8A-4147-A177-3AD203B41FA5}">
                      <a16:colId xmlns:a16="http://schemas.microsoft.com/office/drawing/2014/main" val="1522801900"/>
                    </a:ext>
                  </a:extLst>
                </a:gridCol>
              </a:tblGrid>
              <a:tr h="357063">
                <a:tc>
                  <a:txBody>
                    <a:bodyPr/>
                    <a:lstStyle/>
                    <a:p>
                      <a:pPr marL="0" algn="ctr" defTabSz="342900" rtl="0" eaLnBrk="1" latinLnBrk="1" hangingPunct="1"/>
                      <a:r>
                        <a:rPr lang="ko-KR" altLang="en-US" sz="1400" b="1" kern="1200" dirty="0">
                          <a:solidFill>
                            <a:schemeClr val="lt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상품명</a:t>
                      </a:r>
                    </a:p>
                  </a:txBody>
                  <a:tcPr marL="93309" marR="9330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E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900" rtl="0" eaLnBrk="1" latinLnBrk="1" hangingPunct="1"/>
                      <a:r>
                        <a:rPr lang="ko-KR" altLang="en-US" sz="1400" b="1" kern="1200" dirty="0">
                          <a:solidFill>
                            <a:schemeClr val="lt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제공 기준</a:t>
                      </a: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E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900" rtl="0" eaLnBrk="1" latinLnBrk="1" hangingPunct="1"/>
                      <a:r>
                        <a:rPr lang="ko-KR" altLang="en-US" sz="1400" b="1" kern="1200" dirty="0" err="1">
                          <a:solidFill>
                            <a:schemeClr val="lt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상품특징</a:t>
                      </a:r>
                      <a:endParaRPr lang="ko-KR" altLang="en-US" sz="1400" b="1" kern="1200" dirty="0">
                        <a:solidFill>
                          <a:schemeClr val="lt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60792"/>
                  </a:ext>
                </a:extLst>
              </a:tr>
              <a:tr h="707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실속</a:t>
                      </a:r>
                      <a:r>
                        <a:rPr lang="ko-KR" altLang="en-US" sz="1300" b="1" kern="1200" spc="-150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건강종신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보험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lang="ko-KR" altLang="en-US" sz="1700" b="1" kern="1200" spc="-15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-15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주계약</a:t>
                      </a:r>
                      <a:endParaRPr kumimoji="0" lang="en-US" altLang="ko-KR" sz="1300" b="1" i="0" u="none" strike="noStrike" kern="1200" cap="none" spc="-1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5</a:t>
                      </a:r>
                      <a:r>
                        <a:rPr kumimoji="0" lang="ko-KR" altLang="en-US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천만 이상</a:t>
                      </a:r>
                      <a:endParaRPr kumimoji="0" lang="en-US" altLang="ko-KR" sz="1300" b="1" i="0" u="none" strike="noStrike" kern="1200" cap="none" spc="-1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en-US" altLang="ko-KR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New</a:t>
                      </a:r>
                      <a:r>
                        <a:rPr lang="ko-KR" altLang="en-US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헬스케어서비스 </a:t>
                      </a:r>
                      <a:r>
                        <a:rPr lang="en-US" altLang="ko-KR" sz="1300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300" b="1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15</a:t>
                      </a:r>
                      <a:r>
                        <a:rPr lang="ko-KR" altLang="en-US" sz="1300" b="1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년형</a:t>
                      </a:r>
                      <a:endParaRPr lang="ko-KR" altLang="en-US" sz="1300" b="1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310585"/>
                  </a:ext>
                </a:extLst>
              </a:tr>
              <a:tr h="70732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실속</a:t>
                      </a:r>
                      <a:r>
                        <a:rPr lang="ko-KR" altLang="en-US" sz="1300" b="1" kern="1200" spc="-150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여성건강종신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보험</a:t>
                      </a:r>
                      <a:endParaRPr lang="en-US" altLang="ko-KR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46654" marB="46654" anchor="ctr"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46654" marB="466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2309"/>
                  </a:ext>
                </a:extLst>
              </a:tr>
              <a:tr h="707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평생건강보험</a:t>
                      </a:r>
                      <a:r>
                        <a:rPr lang="en-US" altLang="ko-KR" sz="1300" b="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en-US" altLang="ko-KR" sz="1300" b="0" kern="1200" spc="-15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24.9</a:t>
                      </a:r>
                      <a:r>
                        <a:rPr lang="ko-KR" altLang="en-US" sz="1300" b="0" kern="1200" spc="-15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월까지  완화</a:t>
                      </a:r>
                      <a:r>
                        <a:rPr lang="en-US" altLang="ko-KR" sz="1300" b="0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lang="en-US" altLang="ko-KR" sz="1300" b="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간편평생건강보험</a:t>
                      </a:r>
                      <a:r>
                        <a:rPr lang="en-US" altLang="ko-KR" sz="1300" b="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en-US" altLang="ko-KR" sz="1300" b="0" kern="1200" spc="-15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24.11</a:t>
                      </a:r>
                      <a:r>
                        <a:rPr lang="ko-KR" altLang="en-US" sz="1300" b="0" kern="1200" spc="-15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월까지  완화</a:t>
                      </a:r>
                      <a:r>
                        <a:rPr lang="en-US" altLang="ko-KR" sz="1300" b="0" kern="1200" spc="-15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93309" marR="93309" marT="46654" marB="46654" anchor="ctr"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-15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주계약</a:t>
                      </a:r>
                      <a:r>
                        <a:rPr kumimoji="0" lang="ko-KR" altLang="en-US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천 </a:t>
                      </a:r>
                      <a:r>
                        <a:rPr kumimoji="0" lang="en-US" altLang="ko-KR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or</a:t>
                      </a:r>
                    </a:p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보험료 </a:t>
                      </a:r>
                      <a:r>
                        <a:rPr kumimoji="0" lang="en-US" altLang="ko-KR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10</a:t>
                      </a:r>
                      <a:r>
                        <a:rPr kumimoji="0" lang="ko-KR" altLang="en-US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만원</a:t>
                      </a:r>
                    </a:p>
                  </a:txBody>
                  <a:tcPr marL="93309" marR="93309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46654" marB="466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286603"/>
                  </a:ext>
                </a:extLst>
              </a:tr>
              <a:tr h="707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kern="1200" spc="-150" baseline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암간병평생보장보험</a:t>
                      </a:r>
                      <a:r>
                        <a:rPr lang="en-US" altLang="ko-KR" sz="1300" b="0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b="0" kern="1200" spc="-150" baseline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간편포함</a:t>
                      </a:r>
                      <a:r>
                        <a:rPr lang="en-US" altLang="ko-KR" sz="1300" b="0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93309" marR="93309" marT="46654" marB="46654" anchor="ctr"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-15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주계약</a:t>
                      </a:r>
                      <a:r>
                        <a:rPr kumimoji="0" lang="ko-KR" altLang="en-US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endParaRPr kumimoji="0" lang="en-US" altLang="ko-KR" sz="1300" b="1" i="0" u="none" strike="noStrike" kern="1200" cap="none" spc="-15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천 이상</a:t>
                      </a:r>
                    </a:p>
                  </a:txBody>
                  <a:tcPr marL="93309" marR="93309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en-US" altLang="ko-KR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New</a:t>
                      </a:r>
                      <a:r>
                        <a:rPr lang="ko-KR" altLang="en-US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헬스케어서비스 </a:t>
                      </a:r>
                      <a:r>
                        <a:rPr lang="en-US" altLang="ko-KR" sz="1300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300" b="1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15</a:t>
                      </a:r>
                      <a:r>
                        <a:rPr lang="ko-KR" altLang="en-US" sz="1300" b="1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년형</a:t>
                      </a:r>
                      <a:endParaRPr lang="ko-KR" altLang="en-US" sz="1300" b="1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49218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52612"/>
              </p:ext>
            </p:extLst>
          </p:nvPr>
        </p:nvGraphicFramePr>
        <p:xfrm>
          <a:off x="286542" y="5951275"/>
          <a:ext cx="7158286" cy="38912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05310">
                  <a:extLst>
                    <a:ext uri="{9D8B030D-6E8A-4147-A177-3AD203B41FA5}">
                      <a16:colId xmlns:a16="http://schemas.microsoft.com/office/drawing/2014/main" val="840192832"/>
                    </a:ext>
                  </a:extLst>
                </a:gridCol>
                <a:gridCol w="1088244">
                  <a:extLst>
                    <a:ext uri="{9D8B030D-6E8A-4147-A177-3AD203B41FA5}">
                      <a16:colId xmlns:a16="http://schemas.microsoft.com/office/drawing/2014/main" val="3385684575"/>
                    </a:ext>
                  </a:extLst>
                </a:gridCol>
                <a:gridCol w="3264732">
                  <a:extLst>
                    <a:ext uri="{9D8B030D-6E8A-4147-A177-3AD203B41FA5}">
                      <a16:colId xmlns:a16="http://schemas.microsoft.com/office/drawing/2014/main" val="1522801900"/>
                    </a:ext>
                  </a:extLst>
                </a:gridCol>
              </a:tblGrid>
              <a:tr h="325646">
                <a:tc>
                  <a:txBody>
                    <a:bodyPr/>
                    <a:lstStyle/>
                    <a:p>
                      <a:pPr marL="0" algn="ctr" defTabSz="342900" rtl="0" eaLnBrk="1" latinLnBrk="1" hangingPunct="1"/>
                      <a:r>
                        <a:rPr lang="ko-KR" altLang="en-US" sz="1400" b="1" kern="1200" dirty="0">
                          <a:solidFill>
                            <a:schemeClr val="lt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상품명</a:t>
                      </a:r>
                    </a:p>
                  </a:txBody>
                  <a:tcPr marL="93309" marR="933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E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900" rtl="0" eaLnBrk="1" latinLnBrk="1" hangingPunct="1"/>
                      <a:r>
                        <a:rPr lang="ko-KR" altLang="en-US" sz="1400" b="1" kern="1200" dirty="0">
                          <a:solidFill>
                            <a:schemeClr val="lt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제공 기준</a:t>
                      </a: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E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900" rtl="0" eaLnBrk="1" latinLnBrk="1" hangingPunct="1"/>
                      <a:r>
                        <a:rPr lang="ko-KR" altLang="en-US" sz="1400" b="1" kern="1200" dirty="0" err="1">
                          <a:solidFill>
                            <a:schemeClr val="lt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상품특징</a:t>
                      </a:r>
                      <a:endParaRPr lang="ko-KR" altLang="en-US" sz="1400" b="1" kern="1200" dirty="0">
                        <a:solidFill>
                          <a:schemeClr val="lt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60792"/>
                  </a:ext>
                </a:extLst>
              </a:tr>
              <a:tr h="502829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교보암보험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24.04(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lang="ko-KR" altLang="en-US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 보험료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r>
                        <a:rPr lang="en-US" altLang="ko-KR" sz="13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3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이상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en-US" altLang="ko-KR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New</a:t>
                      </a:r>
                      <a:r>
                        <a:rPr lang="ko-KR" altLang="en-US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헬스케어서비스 </a:t>
                      </a:r>
                      <a:r>
                        <a:rPr lang="en-US" altLang="ko-KR" sz="1300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300" b="1" kern="1200" spc="-150" baseline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암특화형</a:t>
                      </a:r>
                      <a:endParaRPr lang="ko-KR" altLang="en-US" sz="1300" b="1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310585"/>
                  </a:ext>
                </a:extLst>
              </a:tr>
              <a:tr h="61255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뇌</a:t>
                      </a:r>
                      <a:r>
                        <a:rPr lang="en-US" altLang="ko-KR" sz="1300" spc="-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심장 건강보험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kern="12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간편가입</a:t>
                      </a: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포함</a:t>
                      </a:r>
                      <a:r>
                        <a:rPr lang="en-US" altLang="ko-KR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lang="ko-KR" altLang="en-US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86438" marR="86438" marT="43219" marB="4321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en-US" altLang="ko-KR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New</a:t>
                      </a:r>
                      <a:r>
                        <a:rPr lang="ko-KR" altLang="en-US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헬스케어서비스 </a:t>
                      </a:r>
                      <a:r>
                        <a:rPr lang="en-US" altLang="ko-KR" sz="1300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300" b="1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뇌</a:t>
                      </a:r>
                      <a:r>
                        <a:rPr lang="en-US" altLang="ko-KR" sz="1300" b="1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300" b="1" kern="1200" spc="-150" baseline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심장특화형</a:t>
                      </a:r>
                      <a:endParaRPr lang="ko-KR" altLang="en-US" sz="1300" b="1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26050"/>
                  </a:ext>
                </a:extLst>
              </a:tr>
              <a:tr h="61255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돌봄</a:t>
                      </a:r>
                      <a:r>
                        <a:rPr lang="en-US" altLang="ko-KR" sz="1300" spc="-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</a:t>
                      </a:r>
                      <a:r>
                        <a:rPr lang="ko-KR" altLang="en-US" sz="1300" spc="-15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간병보험</a:t>
                      </a:r>
                      <a:endParaRPr lang="ko-KR" altLang="en-US" sz="130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438" marR="8643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en-US" altLang="ko-KR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New</a:t>
                      </a:r>
                      <a:r>
                        <a:rPr lang="ko-KR" altLang="en-US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헬스케어서비스 </a:t>
                      </a:r>
                      <a:r>
                        <a:rPr lang="en-US" altLang="ko-KR" sz="1300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300" b="1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돌봄</a:t>
                      </a:r>
                      <a:r>
                        <a:rPr lang="en-US" altLang="ko-KR" sz="1300" spc="-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</a:t>
                      </a:r>
                      <a:r>
                        <a:rPr lang="ko-KR" altLang="en-US" sz="1300" b="1" kern="1200" spc="-150" baseline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간병특화형</a:t>
                      </a:r>
                      <a:endParaRPr lang="ko-KR" altLang="en-US" sz="1300" b="1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372762"/>
                  </a:ext>
                </a:extLst>
              </a:tr>
              <a:tr h="61255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b="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마이플랜건강보험</a:t>
                      </a:r>
                      <a:r>
                        <a:rPr lang="en-US" altLang="ko-KR" sz="1300" b="1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en-US" altLang="ko-KR" sz="1300" b="1" spc="-15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r>
                        <a:rPr lang="ko-KR" altLang="en-US" sz="1300" b="1" spc="-15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지원</a:t>
                      </a:r>
                      <a:r>
                        <a:rPr lang="en-US" altLang="ko-KR" sz="1300" b="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algn="l" latinLnBrk="1"/>
                      <a:r>
                        <a:rPr lang="ko-KR" altLang="en-US" sz="1300" b="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간편마이플랜건강보험</a:t>
                      </a:r>
                      <a:r>
                        <a:rPr lang="en-US" altLang="ko-KR" sz="1300" b="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(15</a:t>
                      </a:r>
                      <a:r>
                        <a:rPr lang="ko-KR" altLang="en-US" sz="1300" b="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지원</a:t>
                      </a:r>
                      <a:r>
                        <a:rPr lang="en-US" altLang="ko-KR" sz="1300" b="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300" b="1" spc="-150" baseline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589" marR="9158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en-US" altLang="ko-KR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New</a:t>
                      </a:r>
                      <a:r>
                        <a:rPr lang="ko-KR" altLang="en-US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헬스케어서비스 </a:t>
                      </a:r>
                      <a:r>
                        <a:rPr lang="en-US" altLang="ko-KR" sz="1300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300" b="1" kern="1200" spc="-150" baseline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건강특화형</a:t>
                      </a:r>
                      <a:endParaRPr lang="ko-KR" altLang="en-US" sz="1300" b="1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589" marR="9158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168908"/>
                  </a:ext>
                </a:extLst>
              </a:tr>
              <a:tr h="61255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b="0" kern="12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교보치매보험</a:t>
                      </a:r>
                      <a:endParaRPr lang="en-US" altLang="ko-KR" sz="1300" b="0" kern="1200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1589" marR="9158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가입시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870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en-US" altLang="ko-KR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New</a:t>
                      </a:r>
                      <a:r>
                        <a:rPr lang="ko-KR" altLang="en-US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헬스케어서비스 </a:t>
                      </a:r>
                      <a:r>
                        <a:rPr lang="en-US" altLang="ko-KR" sz="1300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300" b="1" kern="1200" spc="-150" baseline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치매특화형</a:t>
                      </a:r>
                      <a:endParaRPr lang="ko-KR" altLang="en-US" sz="1300" b="1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589" marR="9158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64726"/>
                  </a:ext>
                </a:extLst>
              </a:tr>
              <a:tr h="61255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b="0" spc="-150" baseline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우리아이보험</a:t>
                      </a:r>
                      <a:r>
                        <a:rPr lang="en-US" altLang="ko-KR" sz="1300" b="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2405</a:t>
                      </a:r>
                      <a:endParaRPr lang="en-US" altLang="ko-KR" sz="1300" b="1" spc="-150" baseline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589" marR="9158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438" marR="8643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pc="-15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en-US" altLang="ko-KR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New</a:t>
                      </a:r>
                      <a:r>
                        <a:rPr lang="ko-KR" altLang="en-US" sz="1300" spc="-15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헬스케어서비스 </a:t>
                      </a:r>
                      <a:r>
                        <a:rPr lang="en-US" altLang="ko-KR" sz="1300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300" b="1" kern="1200" spc="-15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어린이특화형</a:t>
                      </a:r>
                      <a:endParaRPr lang="ko-KR" altLang="en-US" sz="1300" b="1" spc="-15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589" marR="9158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4696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9934" y="5494370"/>
            <a:ext cx="5355953" cy="358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06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27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특화형</a:t>
            </a:r>
            <a:r>
              <a:rPr kumimoji="0" lang="ko-KR" altLang="en-US" sz="1727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r>
              <a:rPr kumimoji="0" lang="ko-KR" altLang="en-US" sz="1727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교보</a:t>
            </a:r>
            <a:r>
              <a:rPr kumimoji="0" lang="en-US" altLang="ko-KR" sz="1727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New</a:t>
            </a:r>
            <a:r>
              <a:rPr kumimoji="0" lang="ko-KR" altLang="en-US" sz="1727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헬스케어서비스 </a:t>
            </a:r>
            <a:r>
              <a:rPr kumimoji="0" lang="ko-KR" altLang="en-US" sz="1727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제공대상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</a:t>
            </a:r>
            <a:r>
              <a:rPr kumimoji="0" lang="ko-KR" altLang="en-US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본인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</a:t>
            </a:r>
            <a:r>
              <a:rPr kumimoji="0" lang="ko-KR" altLang="en-US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기간 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15</a:t>
            </a:r>
            <a:r>
              <a:rPr kumimoji="0" lang="ko-KR" altLang="en-US" sz="1295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</a:t>
            </a:r>
            <a:r>
              <a:rPr kumimoji="0" lang="en-US" altLang="ko-KR" sz="1295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133697" y="5438721"/>
            <a:ext cx="309683" cy="338856"/>
            <a:chOff x="264186" y="2348207"/>
            <a:chExt cx="286880" cy="313905"/>
          </a:xfrm>
        </p:grpSpPr>
        <p:sp>
          <p:nvSpPr>
            <p:cNvPr id="17" name="타원 16"/>
            <p:cNvSpPr/>
            <p:nvPr/>
          </p:nvSpPr>
          <p:spPr>
            <a:xfrm>
              <a:off x="303464" y="2494457"/>
              <a:ext cx="167655" cy="167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6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8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endParaRPr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259864">
              <a:off x="264186" y="2348207"/>
              <a:ext cx="286880" cy="27524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96378" y="453644"/>
            <a:ext cx="7238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86799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교보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New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헬스케어서비스 가입기준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(2/2)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71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590800"/>
            <a:ext cx="7416800" cy="7645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571500"/>
            <a:ext cx="3327400" cy="571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469900"/>
            <a:ext cx="3492500" cy="1066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2006600"/>
            <a:ext cx="6400800" cy="215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1400" y="1143000"/>
            <a:ext cx="9448800" cy="18288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336800"/>
            <a:ext cx="254000" cy="419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4300" y="2336800"/>
            <a:ext cx="254000" cy="419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" y="850900"/>
            <a:ext cx="736600" cy="457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640000">
            <a:off x="6451600" y="863600"/>
            <a:ext cx="457200" cy="495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20000">
            <a:off x="5549900" y="660400"/>
            <a:ext cx="889000" cy="723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5000" y="1790700"/>
            <a:ext cx="495300" cy="30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0185400"/>
            <a:ext cx="6184900" cy="635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2700" y="12700"/>
            <a:ext cx="1968500" cy="4826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-1651000000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29300" y="-127000"/>
            <a:ext cx="1765300" cy="787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90500" y="2235200"/>
            <a:ext cx="7264400" cy="381000"/>
          </a:xfrm>
          <a:prstGeom prst="rect">
            <a:avLst/>
          </a:prstGeom>
        </p:spPr>
      </p:pic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6992"/>
              </p:ext>
            </p:extLst>
          </p:nvPr>
        </p:nvGraphicFramePr>
        <p:xfrm>
          <a:off x="224758" y="2870201"/>
          <a:ext cx="7065041" cy="715405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83130">
                  <a:extLst>
                    <a:ext uri="{9D8B030D-6E8A-4147-A177-3AD203B41FA5}">
                      <a16:colId xmlns:a16="http://schemas.microsoft.com/office/drawing/2014/main" val="2058803232"/>
                    </a:ext>
                  </a:extLst>
                </a:gridCol>
                <a:gridCol w="1677947">
                  <a:extLst>
                    <a:ext uri="{9D8B030D-6E8A-4147-A177-3AD203B41FA5}">
                      <a16:colId xmlns:a16="http://schemas.microsoft.com/office/drawing/2014/main" val="2762608716"/>
                    </a:ext>
                  </a:extLst>
                </a:gridCol>
                <a:gridCol w="1413008">
                  <a:extLst>
                    <a:ext uri="{9D8B030D-6E8A-4147-A177-3AD203B41FA5}">
                      <a16:colId xmlns:a16="http://schemas.microsoft.com/office/drawing/2014/main" val="3909467977"/>
                    </a:ext>
                  </a:extLst>
                </a:gridCol>
                <a:gridCol w="3090956">
                  <a:extLst>
                    <a:ext uri="{9D8B030D-6E8A-4147-A177-3AD203B41FA5}">
                      <a16:colId xmlns:a16="http://schemas.microsoft.com/office/drawing/2014/main" val="3810247379"/>
                    </a:ext>
                  </a:extLst>
                </a:gridCol>
              </a:tblGrid>
              <a:tr h="145763"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spc="-100" baseline="0" dirty="0" err="1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상품군</a:t>
                      </a:r>
                      <a:endParaRPr lang="ko-KR" altLang="en-US" sz="1200" b="1" i="0" u="none" strike="noStrike" spc="-100" baseline="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748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spc="-100" baseline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상품명</a:t>
                      </a:r>
                    </a:p>
                  </a:txBody>
                  <a:tcPr marL="0" marR="0" marT="74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spc="-100" baseline="0" dirty="0" err="1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가입연령</a:t>
                      </a:r>
                      <a:endParaRPr lang="ko-KR" altLang="en-US" sz="1200" b="1" i="0" u="none" strike="noStrike" spc="-100" baseline="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74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spc="-100" baseline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주요내용</a:t>
                      </a:r>
                    </a:p>
                  </a:txBody>
                  <a:tcPr marL="0" marR="0" marT="74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394462"/>
                  </a:ext>
                </a:extLst>
              </a:tr>
              <a:tr h="614256">
                <a:tc rowSpan="3"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가족</a:t>
                      </a:r>
                      <a:endParaRPr lang="en-US" altLang="ko-KR" sz="12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ko-KR" altLang="en-US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생활</a:t>
                      </a:r>
                      <a:endParaRPr lang="en-US" altLang="ko-KR" sz="12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ko-KR" altLang="en-US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보장</a:t>
                      </a:r>
                    </a:p>
                  </a:txBody>
                  <a:tcPr marL="0" marR="0" marT="35336" marB="3533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4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실속종신보험</a:t>
                      </a:r>
                      <a:r>
                        <a:rPr lang="en-US" altLang="ko-KR" sz="14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Plus</a:t>
                      </a:r>
                    </a:p>
                    <a:p>
                      <a:pPr algn="ctr" fontAlgn="ctr"/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일반형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간편가입형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일반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남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~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78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</a:t>
                      </a:r>
                      <a:endParaRPr lang="en-US" altLang="ko-KR" sz="1200" b="0" i="0" u="none" strike="noStrike" kern="1200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          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여 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15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~79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</a:t>
                      </a:r>
                      <a:endParaRPr lang="en-US" altLang="ko-KR" sz="1200" b="0" i="0" u="none" strike="noStrike" kern="1200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간편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: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남  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~75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</a:t>
                      </a:r>
                      <a:endParaRPr lang="en-US" altLang="ko-KR" sz="1200" b="0" i="0" u="none" strike="noStrike" kern="1200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indent="0" algn="l" defTabSz="3429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          여  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~78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</a:t>
                      </a: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주계약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+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체증형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사망보장특약 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1,500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만↑ 추천</a:t>
                      </a:r>
                      <a:endParaRPr lang="en-US" altLang="ko-KR" sz="12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7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년납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기준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79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세까지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가입가능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3429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7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년납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기준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시점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122%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↑</a:t>
                      </a:r>
                      <a:endParaRPr lang="en-US" altLang="ko-KR" sz="1200" b="1" i="0" u="none" strike="noStrike" spc="-100" baseline="0" dirty="0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kumimoji="0" lang="en-US" altLang="ko-KR" sz="1200" b="0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⊙ </a:t>
                      </a:r>
                      <a:r>
                        <a:rPr kumimoji="0" lang="ko-KR" altLang="en-US" sz="1200" b="0" i="0" u="none" strike="noStrike" kern="1200" cap="none" spc="-10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납입완료후</a:t>
                      </a:r>
                      <a:r>
                        <a:rPr kumimoji="0" lang="ko-KR" altLang="en-US" sz="1200" b="0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200" b="1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생활자금 전환 </a:t>
                      </a:r>
                      <a:r>
                        <a:rPr kumimoji="0" lang="ko-KR" altLang="en-US" sz="1200" b="0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가능</a:t>
                      </a:r>
                      <a:endParaRPr lang="en-US" altLang="ko-KR" sz="12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708103"/>
                  </a:ext>
                </a:extLst>
              </a:tr>
              <a:tr h="670270">
                <a:tc vMerge="1"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endParaRPr lang="en-US" altLang="ko-KR" sz="13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6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경영인정기보험</a:t>
                      </a:r>
                      <a:endParaRPr lang="en-US" altLang="ko-KR" sz="16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일반형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간편가입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defTabSz="3429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일반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남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~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68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</a:t>
                      </a:r>
                      <a:endParaRPr lang="en-US" altLang="ko-KR" sz="1200" b="0" i="0" u="none" strike="noStrike" kern="1200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           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여 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~75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</a:t>
                      </a:r>
                      <a:endParaRPr lang="en-US" altLang="ko-KR" sz="1200" b="0" i="0" u="none" strike="noStrike" kern="1200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간편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: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남 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~63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</a:t>
                      </a:r>
                      <a:endParaRPr lang="en-US" altLang="ko-KR" sz="1200" b="0" i="0" u="none" strike="noStrike" kern="1200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indent="0" algn="l" defTabSz="3429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           여 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~70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</a:t>
                      </a:r>
                      <a:endParaRPr lang="en-US" altLang="ko-KR" sz="1200" b="0" i="0" u="none" strike="noStrike" kern="1200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업계 최초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 만기 탑재</a:t>
                      </a:r>
                      <a:endParaRPr lang="en-US" altLang="ko-KR" sz="12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일반형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간편가입형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</a:p>
                    <a:p>
                      <a:pPr marL="0" marR="0" indent="0" algn="l" defTabSz="3429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해약환급률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95.8%, 7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98.2% 10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104.2%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보험계약대출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연금전환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(10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년↑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),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적립형전환</a:t>
                      </a:r>
                      <a:endParaRPr lang="ko-KR" altLang="en-US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144593"/>
                  </a:ext>
                </a:extLst>
              </a:tr>
              <a:tr h="614256">
                <a:tc vMerge="1"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endParaRPr lang="ko-KR" altLang="en-US" sz="13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4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교보종신보험</a:t>
                      </a:r>
                      <a:r>
                        <a:rPr lang="en-US" altLang="ko-KR" sz="14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24.04</a:t>
                      </a:r>
                    </a:p>
                    <a:p>
                      <a:pPr algn="ctr" fontAlgn="ctr"/>
                      <a:r>
                        <a:rPr lang="en-US" altLang="ko-KR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간편가입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및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VIP 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포함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남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:15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~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최대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57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endParaRPr lang="en-US" altLang="ko-KR" sz="12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:15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~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최대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62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endParaRPr lang="en-US" altLang="ko-KR" sz="12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년납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기준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15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미만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2.25% / 15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이상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1.75%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보증</a:t>
                      </a:r>
                      <a:endParaRPr lang="en-US" altLang="ko-KR" sz="12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남자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41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여자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58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년납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천만 가입시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년시점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환급률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100%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↑</a:t>
                      </a:r>
                      <a:endParaRPr lang="en-US" altLang="ko-KR" sz="1200" b="1" i="0" u="none" strike="noStrike" spc="-100" baseline="0" dirty="0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가입후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년부터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적립형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전환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가능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16567"/>
                  </a:ext>
                </a:extLst>
              </a:tr>
              <a:tr h="642263">
                <a:tc rowSpan="5"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건강</a:t>
                      </a:r>
                      <a:endParaRPr lang="en-US" altLang="ko-KR" sz="12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생활</a:t>
                      </a:r>
                      <a:endParaRPr lang="en-US" altLang="ko-KR" sz="12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보장</a:t>
                      </a:r>
                    </a:p>
                  </a:txBody>
                  <a:tcPr marL="0" marR="0" marT="35336" marB="3533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교보암보험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24.04</a:t>
                      </a:r>
                    </a:p>
                    <a:p>
                      <a:pPr algn="ctr" fontAlgn="ctr"/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갱신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비갱신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~ 80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80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세도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일반암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까지 가입 가능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당뇨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고혈압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고지혈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심근경색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뇌경색 등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무진단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무할증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가입 가능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kumimoji="0" lang="en-US" altLang="ko-KR" sz="1200" b="0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⊙</a:t>
                      </a:r>
                      <a:r>
                        <a:rPr kumimoji="0" lang="ko-KR" altLang="en-US" sz="1200" b="0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200" b="1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보험료 </a:t>
                      </a:r>
                      <a:r>
                        <a:rPr kumimoji="0" lang="en-US" altLang="ko-KR" sz="1200" b="1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1200" b="1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만원↑ </a:t>
                      </a:r>
                      <a:r>
                        <a:rPr kumimoji="0" lang="ko-KR" altLang="en-US" sz="1200" b="0" i="0" u="none" strike="noStrike" kern="1200" cap="none" spc="-10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암특화형</a:t>
                      </a:r>
                      <a:r>
                        <a:rPr kumimoji="0" lang="ko-KR" altLang="en-US" sz="1200" b="0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헬스케어서비스 지원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00735"/>
                  </a:ext>
                </a:extLst>
              </a:tr>
              <a:tr h="47422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3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실속건강종신보험</a:t>
                      </a:r>
                      <a:endParaRPr lang="en-US" altLang="ko-KR" sz="12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en-US" altLang="ko-KR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(GI23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종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암보장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남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:15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~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최대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63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endParaRPr lang="en-US" altLang="ko-KR" sz="12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:15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~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최대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70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기본형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보장강화형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GI(23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종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80%/100% ,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암보장형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암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진단시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90%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선지급</a:t>
                      </a:r>
                      <a:endParaRPr lang="en-US" altLang="ko-KR" sz="12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⊙ </a:t>
                      </a:r>
                      <a:r>
                        <a:rPr lang="ko-KR" altLang="en-US" sz="1200" b="0" i="0" u="none" strike="noStrike" kern="1200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주계약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5,000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만↑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가입시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교보헬스케어 서비스 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988071"/>
                  </a:ext>
                </a:extLst>
              </a:tr>
              <a:tr h="61425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평생건강보험</a:t>
                      </a:r>
                      <a:endParaRPr lang="en-US" altLang="ko-KR" sz="12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en-US" altLang="ko-KR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간편가입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포함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남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:15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~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최대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70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endParaRPr lang="en-US" altLang="ko-KR" sz="12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:15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~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최대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70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endParaRPr lang="en-US" altLang="ko-KR" sz="12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⊙ </a:t>
                      </a:r>
                      <a:r>
                        <a:rPr lang="ko-KR" altLang="en-US" sz="1200" b="0" i="0" u="none" strike="noStrike" kern="1200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기본보장형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b="0" i="0" u="none" strike="noStrike" kern="1200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중복보장형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0" i="0" u="none" strike="noStrike" kern="1200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저해약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일반형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⊙ </a:t>
                      </a:r>
                      <a:r>
                        <a:rPr lang="ko-KR" altLang="en-US" sz="1200" b="0" i="0" u="none" strike="noStrike" kern="1200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기본보장형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: GI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형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10</a:t>
                      </a:r>
                      <a:r>
                        <a:rPr lang="ko-KR" altLang="en-US" sz="1200" b="0" i="0" u="none" strike="noStrike" kern="1200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년납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0" i="0" u="none" strike="noStrike" kern="1200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완료시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1" i="0" u="none" strike="noStrike" kern="1200" spc="-100" baseline="0" dirty="0" err="1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환급률</a:t>
                      </a:r>
                      <a:r>
                        <a:rPr lang="ko-KR" altLang="en-US" sz="1200" b="1" i="0" u="none" strike="noStrike" kern="1200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b="1" i="0" u="none" strike="noStrike" kern="1200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100%</a:t>
                      </a:r>
                      <a:r>
                        <a:rPr lang="ko-KR" altLang="en-US" sz="1200" b="1" i="0" u="none" strike="noStrike" kern="1200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↑</a:t>
                      </a:r>
                      <a:endParaRPr lang="en-US" altLang="ko-KR" sz="1200" b="1" i="0" u="none" strike="noStrike" kern="1200" spc="-100" baseline="0" dirty="0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⊙ </a:t>
                      </a:r>
                      <a:r>
                        <a:rPr lang="ko-KR" altLang="en-US" sz="1200" b="0" i="0" u="none" strike="noStrike" kern="1200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중복보장형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: GI</a:t>
                      </a:r>
                      <a:r>
                        <a:rPr lang="ko-KR" altLang="en-US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급부 </a:t>
                      </a:r>
                      <a:r>
                        <a:rPr lang="ko-KR" altLang="en-US" sz="1200" b="1" i="0" u="none" strike="noStrike" kern="1200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각</a:t>
                      </a:r>
                      <a:r>
                        <a:rPr lang="en-US" altLang="ko-KR" sz="1200" b="1" i="0" u="none" strike="noStrike" kern="1200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 </a:t>
                      </a:r>
                      <a:r>
                        <a:rPr lang="ko-KR" altLang="en-US" sz="1200" b="1" i="0" u="none" strike="noStrike" kern="1200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회씩 보장</a:t>
                      </a:r>
                      <a:r>
                        <a:rPr lang="en-US" altLang="ko-KR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b="0" i="0" u="none" strike="noStrike" kern="1200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납입면제시</a:t>
                      </a:r>
                      <a:endParaRPr lang="en-US" altLang="ko-KR" sz="1200" b="0" i="0" u="none" strike="noStrike" kern="1200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kern="1200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  </a:t>
                      </a:r>
                      <a:r>
                        <a:rPr lang="ko-KR" altLang="en-US" sz="1200" b="1" i="0" u="none" strike="noStrike" kern="1200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보험료 </a:t>
                      </a:r>
                      <a:r>
                        <a:rPr lang="ko-KR" altLang="en-US" sz="1200" b="1" i="0" u="none" strike="noStrike" kern="1200" spc="-100" baseline="0" dirty="0" err="1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회사대납</a:t>
                      </a:r>
                      <a:r>
                        <a:rPr lang="en-US" altLang="ko-KR" sz="1200" b="1" i="0" u="none" strike="noStrike" kern="1200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b="1" i="0" u="none" strike="noStrike" kern="1200" spc="-100" baseline="0" dirty="0" err="1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환급금</a:t>
                      </a:r>
                      <a:r>
                        <a:rPr lang="ko-KR" altLang="en-US" sz="1200" b="1" i="0" u="none" strike="noStrike" kern="1200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1" i="0" u="none" strike="noStrike" kern="1200" spc="-100" baseline="0" dirty="0" err="1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계속적립</a:t>
                      </a:r>
                      <a:r>
                        <a:rPr lang="en-US" altLang="ko-KR" sz="1200" b="1" i="0" u="none" strike="noStrike" kern="1200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17</a:t>
                      </a:r>
                      <a:r>
                        <a:rPr lang="ko-KR" altLang="en-US" sz="1200" b="1" i="0" u="none" strike="noStrike" kern="1200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번 추가 보장</a:t>
                      </a:r>
                      <a:r>
                        <a:rPr lang="en-US" altLang="ko-KR" sz="1200" b="1" i="0" u="none" strike="noStrike" kern="1200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              </a:t>
                      </a:r>
                      <a:endParaRPr lang="en-US" altLang="ko-KR" sz="1200" b="1" i="0" u="none" strike="noStrike" spc="-100" baseline="0" dirty="0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269441"/>
                  </a:ext>
                </a:extLst>
              </a:tr>
              <a:tr h="61425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마이플랜건강보험</a:t>
                      </a:r>
                      <a:endParaRPr lang="en-US" altLang="ko-KR" sz="12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en-US" altLang="ko-KR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(3.N.5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간판가입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포함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~ 80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134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  특약으로 고객 맞춤 플랜  가능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갑상선암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보장 및 호르몬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기능저하증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치료비 보장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암통원비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상급종합병원 기준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200" b="1" i="0" u="none" strike="noStrike" spc="-100" baseline="0" dirty="0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항암방사선약물치료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천만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소액암도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동일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36100"/>
                  </a:ext>
                </a:extLst>
              </a:tr>
              <a:tr h="61425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암간병평생보장보험</a:t>
                      </a:r>
                      <a:endParaRPr lang="en-US" altLang="ko-KR" sz="12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en-US" altLang="ko-KR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간편가입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포함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~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최대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72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암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/LTC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보장 종신보험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납입완료시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환급률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우수</a:t>
                      </a:r>
                      <a:endParaRPr lang="en-US" altLang="ko-KR" sz="1200" b="1" i="0" u="none" strike="noStrike" spc="-100" baseline="0" dirty="0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납입중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암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/LTC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진단시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납면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+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사망보험금 증액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납입후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암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/LTC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진단시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보험료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50%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환급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995669"/>
                  </a:ext>
                </a:extLst>
              </a:tr>
              <a:tr h="6142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노후</a:t>
                      </a:r>
                      <a:endParaRPr kumimoji="0" lang="en-US" altLang="ko-KR" sz="1200" b="1" i="0" u="none" strike="noStrike" kern="1200" cap="none" spc="-10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생활</a:t>
                      </a:r>
                      <a:endParaRPr kumimoji="0" lang="en-US" altLang="ko-KR" sz="1200" b="1" i="0" u="none" strike="noStrike" kern="1200" cap="none" spc="-10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보장</a:t>
                      </a:r>
                    </a:p>
                  </a:txBody>
                  <a:tcPr marL="0" marR="0" marT="35336" marB="3533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하이브리드연금보험</a:t>
                      </a:r>
                      <a:endParaRPr lang="en-US" altLang="ko-KR" sz="12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en-US" altLang="ko-KR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적립형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거치형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형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   0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~ 85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3429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형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 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~ 85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거치형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5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년미만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3.4%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확정금리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이후 공시이율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적립형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5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년미만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3.3%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확정금리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이후 공시이율</a:t>
                      </a: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⊙ </a:t>
                      </a:r>
                      <a:r>
                        <a:rPr lang="ko-KR" altLang="en-US" sz="1200" b="1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가족사랑형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탑재로 본인 연금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수령중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0" i="0" u="none" strike="noStrike" spc="-100" baseline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사망시</a:t>
                      </a:r>
                      <a:r>
                        <a:rPr lang="ko-KR" altLang="en-US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en-US" altLang="ko-KR" sz="12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유족이 </a:t>
                      </a:r>
                      <a:r>
                        <a:rPr lang="en-US" altLang="ko-KR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r>
                        <a:rPr lang="ko-KR" altLang="en-US" sz="12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년간 생존 연금 수령</a:t>
                      </a:r>
                      <a:r>
                        <a:rPr kumimoji="0" lang="en-US" altLang="ko-KR" sz="1200" b="1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  </a:t>
                      </a:r>
                      <a:endParaRPr kumimoji="0" lang="en-US" altLang="ko-KR" sz="1200" b="0" i="0" u="none" strike="noStrike" kern="1200" cap="none" spc="-10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0" marR="0" marT="35336" marB="35336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7236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0" y="3035300"/>
            <a:ext cx="7848600" cy="768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01700"/>
            <a:ext cx="6959600" cy="9296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095500"/>
            <a:ext cx="5511800" cy="254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0" y="3860800"/>
            <a:ext cx="6311900" cy="1790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5900" y="406400"/>
            <a:ext cx="9436100" cy="4711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300" y="2463800"/>
            <a:ext cx="5791200" cy="876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8100" y="3048000"/>
            <a:ext cx="7137400" cy="711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600" y="3632200"/>
            <a:ext cx="1549400" cy="406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" y="3556000"/>
            <a:ext cx="1955800" cy="723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0" y="8191500"/>
            <a:ext cx="6311900" cy="1790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600" y="7975600"/>
            <a:ext cx="1549400" cy="406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300" y="5969000"/>
            <a:ext cx="6311900" cy="1828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100" y="7874000"/>
            <a:ext cx="1955800" cy="723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3600" y="5778500"/>
            <a:ext cx="1549400" cy="419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-1270000000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9100" y="-88900"/>
            <a:ext cx="2197100" cy="965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300" y="5689600"/>
            <a:ext cx="1955800" cy="7112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1500" y="3924300"/>
            <a:ext cx="5918200" cy="1371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000" y="4533900"/>
            <a:ext cx="6210300" cy="1257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6100" y="6045200"/>
            <a:ext cx="6248400" cy="1447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2000" y="6667500"/>
            <a:ext cx="4940300" cy="12827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50800" y="-88900"/>
            <a:ext cx="2146300" cy="660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7700" y="8280400"/>
            <a:ext cx="6057900" cy="19812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2000" y="8851900"/>
            <a:ext cx="5854700" cy="1282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9200" cy="10693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7454900"/>
            <a:ext cx="7048500" cy="29972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920000">
            <a:off x="381000" y="1117600"/>
            <a:ext cx="10858500" cy="4838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920000">
            <a:off x="3048000" y="2286000"/>
            <a:ext cx="5422900" cy="2413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147483648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920000">
            <a:off x="-3581400" y="1587500"/>
            <a:ext cx="10604500" cy="4876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920000">
            <a:off x="-990600" y="2743200"/>
            <a:ext cx="5295900" cy="24384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800" y="5029200"/>
            <a:ext cx="5372100" cy="723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7300" y="5092700"/>
            <a:ext cx="5372100" cy="723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600" y="4991100"/>
            <a:ext cx="5372100" cy="7239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9500" y="5092700"/>
            <a:ext cx="482600" cy="127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7600" y="5676900"/>
            <a:ext cx="558800" cy="127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3720000">
            <a:off x="977900" y="5435600"/>
            <a:ext cx="774700" cy="127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3780000">
            <a:off x="6007100" y="5334000"/>
            <a:ext cx="723900" cy="12700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0900" y="5041900"/>
            <a:ext cx="609600" cy="127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8400" y="5727700"/>
            <a:ext cx="787400" cy="127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-3720000">
            <a:off x="6146800" y="5194300"/>
            <a:ext cx="482600" cy="127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-3720000">
            <a:off x="1092200" y="5613400"/>
            <a:ext cx="482600" cy="127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3" name="Group 33"/>
          <p:cNvGrpSpPr/>
          <p:nvPr/>
        </p:nvGrpSpPr>
        <p:grpSpPr>
          <a:xfrm>
            <a:off x="2147483647" y="2147483647"/>
            <a:ext cx="2147483647" cy="255435100"/>
            <a:chOff x="0" y="0"/>
            <a:chExt cx="0" cy="0"/>
          </a:xfrm>
        </p:grpSpPr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6100" y="7620000"/>
            <a:ext cx="6477000" cy="25400"/>
          </a:xfrm>
          <a:prstGeom prst="rect">
            <a:avLst/>
          </a:prstGeom>
        </p:spPr>
      </p:pic>
      <p:grpSp>
        <p:nvGrpSpPr>
          <p:cNvPr id="35" name="Group 35"/>
          <p:cNvGrpSpPr/>
          <p:nvPr/>
        </p:nvGrpSpPr>
        <p:grpSpPr>
          <a:xfrm>
            <a:off x="2147483647" y="2147483647"/>
            <a:ext cx="2147483647" cy="255435100"/>
            <a:chOff x="0" y="0"/>
            <a:chExt cx="0" cy="0"/>
          </a:xfrm>
        </p:grpSpPr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6100" y="10223500"/>
            <a:ext cx="6477000" cy="25400"/>
          </a:xfrm>
          <a:prstGeom prst="rect">
            <a:avLst/>
          </a:prstGeom>
        </p:spPr>
      </p:pic>
      <p:grpSp>
        <p:nvGrpSpPr>
          <p:cNvPr id="37" name="Group 3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-9060000">
            <a:off x="4584700" y="2921000"/>
            <a:ext cx="2273300" cy="27051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-9060000">
            <a:off x="4737100" y="2755900"/>
            <a:ext cx="2273300" cy="2705100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1124381800" y="2147483647"/>
            <a:ext cx="2147483647" cy="2147483647"/>
            <a:chOff x="0" y="0"/>
            <a:chExt cx="0" cy="0"/>
          </a:xfrm>
        </p:grpSpPr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-9060000">
            <a:off x="736600" y="3200400"/>
            <a:ext cx="2273300" cy="27051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-9060000">
            <a:off x="596900" y="3340100"/>
            <a:ext cx="2273300" cy="27051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600000">
            <a:off x="2603500" y="-838200"/>
            <a:ext cx="7442200" cy="5295900"/>
          </a:xfrm>
          <a:prstGeom prst="rect">
            <a:avLst/>
          </a:prstGeom>
        </p:spPr>
      </p:pic>
      <p:grpSp>
        <p:nvGrpSpPr>
          <p:cNvPr id="44" name="Group 4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5" name="Picture 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-2820000">
            <a:off x="-1066800" y="952500"/>
            <a:ext cx="9588500" cy="8128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-2820000">
            <a:off x="1270000" y="1041400"/>
            <a:ext cx="4787900" cy="4064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-480000">
            <a:off x="-647700" y="-571500"/>
            <a:ext cx="8115300" cy="51816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-2820000">
            <a:off x="3416300" y="1460500"/>
            <a:ext cx="762000" cy="1778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2921000" y="5397500"/>
            <a:ext cx="13436600" cy="6311900"/>
          </a:xfrm>
          <a:prstGeom prst="rect">
            <a:avLst/>
          </a:prstGeom>
        </p:spPr>
      </p:pic>
      <p:grpSp>
        <p:nvGrpSpPr>
          <p:cNvPr id="50" name="Group 5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86400" y="1536700"/>
            <a:ext cx="1803400" cy="1803400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17600" y="4914900"/>
            <a:ext cx="5448300" cy="1206500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71800" y="393700"/>
            <a:ext cx="4330700" cy="4330700"/>
          </a:xfrm>
          <a:prstGeom prst="rect">
            <a:avLst/>
          </a:prstGeom>
        </p:spPr>
      </p:pic>
      <p:grpSp>
        <p:nvGrpSpPr>
          <p:cNvPr id="55" name="Group 5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810000" y="3467100"/>
            <a:ext cx="1104900" cy="1104900"/>
          </a:xfrm>
          <a:prstGeom prst="rect">
            <a:avLst/>
          </a:prstGeom>
        </p:spPr>
      </p:pic>
      <p:grpSp>
        <p:nvGrpSpPr>
          <p:cNvPr id="57" name="Group 5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8" name="Picture 5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-1680000">
            <a:off x="6261100" y="3073400"/>
            <a:ext cx="1079500" cy="1079500"/>
          </a:xfrm>
          <a:prstGeom prst="rect">
            <a:avLst/>
          </a:prstGeom>
        </p:spPr>
      </p:pic>
      <p:grpSp>
        <p:nvGrpSpPr>
          <p:cNvPr id="59" name="Group 59"/>
          <p:cNvGrpSpPr/>
          <p:nvPr/>
        </p:nvGrpSpPr>
        <p:grpSpPr>
          <a:xfrm>
            <a:off x="-2147483648" y="2147483647"/>
            <a:ext cx="2147483647" cy="2147483647"/>
            <a:chOff x="0" y="0"/>
            <a:chExt cx="0" cy="0"/>
          </a:xfrm>
        </p:grpSpPr>
      </p:grpSp>
      <p:pic>
        <p:nvPicPr>
          <p:cNvPr id="60" name="Picture 6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330200" y="3340100"/>
            <a:ext cx="2095500" cy="2095500"/>
          </a:xfrm>
          <a:prstGeom prst="rect">
            <a:avLst/>
          </a:prstGeom>
        </p:spPr>
      </p:pic>
      <p:grpSp>
        <p:nvGrpSpPr>
          <p:cNvPr id="61" name="Group 6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2" name="Picture 6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6400" y="2413000"/>
            <a:ext cx="1181100" cy="1181100"/>
          </a:xfrm>
          <a:prstGeom prst="rect">
            <a:avLst/>
          </a:prstGeom>
        </p:spPr>
      </p:pic>
      <p:grpSp>
        <p:nvGrpSpPr>
          <p:cNvPr id="63" name="Group 6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4" name="Picture 6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828800" y="2425700"/>
            <a:ext cx="1676400" cy="1841500"/>
          </a:xfrm>
          <a:prstGeom prst="rect">
            <a:avLst/>
          </a:prstGeom>
        </p:spPr>
      </p:pic>
      <p:grpSp>
        <p:nvGrpSpPr>
          <p:cNvPr id="65" name="Group 6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6" name="Picture 6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333500" y="1727200"/>
            <a:ext cx="1841500" cy="3314700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-114300" y="7962900"/>
            <a:ext cx="9461500" cy="2743200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00" y="10185400"/>
            <a:ext cx="7366000" cy="635000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-1130300" y="5499100"/>
            <a:ext cx="10058400" cy="2476500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-12700" y="12700"/>
            <a:ext cx="1968500" cy="482600"/>
          </a:xfrm>
          <a:prstGeom prst="rect">
            <a:avLst/>
          </a:prstGeom>
        </p:spPr>
      </p:pic>
      <p:grpSp>
        <p:nvGrpSpPr>
          <p:cNvPr id="71" name="Group 71"/>
          <p:cNvGrpSpPr/>
          <p:nvPr/>
        </p:nvGrpSpPr>
        <p:grpSpPr>
          <a:xfrm>
            <a:off x="2147483647" y="-635000000"/>
            <a:ext cx="2147483647" cy="2147483647"/>
            <a:chOff x="0" y="0"/>
            <a:chExt cx="0" cy="0"/>
          </a:xfrm>
        </p:grpSpPr>
      </p:grpSp>
      <p:pic>
        <p:nvPicPr>
          <p:cNvPr id="72" name="Picture 7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388100" y="-50800"/>
            <a:ext cx="12700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8" name="Group 8"/>
          <p:cNvGrpSpPr/>
          <p:nvPr/>
        </p:nvGrpSpPr>
        <p:grpSpPr>
          <a:xfrm>
            <a:off x="-2147483648" y="2147483647"/>
            <a:ext cx="2147483647" cy="2147483647"/>
            <a:chOff x="0" y="0"/>
            <a:chExt cx="0" cy="0"/>
          </a:xfrm>
        </p:grpSpPr>
      </p:grpSp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206463900"/>
            <a:chOff x="0" y="0"/>
            <a:chExt cx="0" cy="0"/>
          </a:xfrm>
        </p:grpSpPr>
      </p:grpSp>
      <p:grpSp>
        <p:nvGrpSpPr>
          <p:cNvPr id="32" name="Group 3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3" name="Group 33"/>
          <p:cNvGrpSpPr/>
          <p:nvPr/>
        </p:nvGrpSpPr>
        <p:grpSpPr>
          <a:xfrm>
            <a:off x="2147483647" y="2147483647"/>
            <a:ext cx="2147483647" cy="255435100"/>
            <a:chOff x="0" y="0"/>
            <a:chExt cx="0" cy="0"/>
          </a:xfrm>
        </p:grpSpPr>
      </p:grpSp>
      <p:grpSp>
        <p:nvGrpSpPr>
          <p:cNvPr id="35" name="Group 35"/>
          <p:cNvGrpSpPr/>
          <p:nvPr/>
        </p:nvGrpSpPr>
        <p:grpSpPr>
          <a:xfrm>
            <a:off x="2147483647" y="2147483647"/>
            <a:ext cx="2147483647" cy="255435100"/>
            <a:chOff x="0" y="0"/>
            <a:chExt cx="0" cy="0"/>
          </a:xfrm>
        </p:grpSpPr>
      </p:grpSp>
      <p:grpSp>
        <p:nvGrpSpPr>
          <p:cNvPr id="37" name="Group 3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40" name="Group 40"/>
          <p:cNvGrpSpPr/>
          <p:nvPr/>
        </p:nvGrpSpPr>
        <p:grpSpPr>
          <a:xfrm>
            <a:off x="1124381800" y="2147483647"/>
            <a:ext cx="2147483647" cy="2147483647"/>
            <a:chOff x="0" y="0"/>
            <a:chExt cx="0" cy="0"/>
          </a:xfrm>
        </p:grpSpPr>
      </p:grpSp>
      <p:grpSp>
        <p:nvGrpSpPr>
          <p:cNvPr id="44" name="Group 4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0" name="Group 5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3" name="Group 5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5" name="Group 5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7" name="Group 5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9" name="Group 59"/>
          <p:cNvGrpSpPr/>
          <p:nvPr/>
        </p:nvGrpSpPr>
        <p:grpSpPr>
          <a:xfrm>
            <a:off x="-2147483648" y="2147483647"/>
            <a:ext cx="2147483647" cy="2147483647"/>
            <a:chOff x="0" y="0"/>
            <a:chExt cx="0" cy="0"/>
          </a:xfrm>
        </p:grpSpPr>
      </p:grpSp>
      <p:grpSp>
        <p:nvGrpSpPr>
          <p:cNvPr id="61" name="Group 6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63" name="Group 6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65" name="Group 6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71" name="Group 71"/>
          <p:cNvGrpSpPr/>
          <p:nvPr/>
        </p:nvGrpSpPr>
        <p:grpSpPr>
          <a:xfrm>
            <a:off x="2147483647" y="-635000000"/>
            <a:ext cx="2147483647" cy="2147483647"/>
            <a:chOff x="0" y="0"/>
            <a:chExt cx="0" cy="0"/>
          </a:xfrm>
        </p:grpSpPr>
      </p:grpSp>
      <p:pic>
        <p:nvPicPr>
          <p:cNvPr id="73" name="그림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"/>
            <a:ext cx="7569200" cy="106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3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0300"/>
            <a:ext cx="7569200" cy="838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2806700"/>
            <a:ext cx="6870700" cy="952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4114800"/>
            <a:ext cx="6870700" cy="2260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00" y="6819900"/>
            <a:ext cx="6870700" cy="3403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00" y="3022600"/>
            <a:ext cx="52705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445000"/>
            <a:ext cx="266700" cy="266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00" y="7226300"/>
            <a:ext cx="38100" cy="38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00" y="7467600"/>
            <a:ext cx="38100" cy="38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00" y="7696200"/>
            <a:ext cx="38100" cy="38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00" y="7937500"/>
            <a:ext cx="38100" cy="38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" y="9283700"/>
            <a:ext cx="38100" cy="38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" y="9525000"/>
            <a:ext cx="38100" cy="38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" y="9766300"/>
            <a:ext cx="38100" cy="38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08000" y="444500"/>
            <a:ext cx="3314700" cy="381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431800"/>
            <a:ext cx="2374900" cy="812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92100" y="177800"/>
            <a:ext cx="7353300" cy="3162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2654300"/>
            <a:ext cx="1905000" cy="342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700" y="2540000"/>
            <a:ext cx="1803400" cy="660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800" y="2590800"/>
            <a:ext cx="469900" cy="4699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7000" y="2540000"/>
            <a:ext cx="571500" cy="571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1000" y="3975100"/>
            <a:ext cx="1905000" cy="3429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800" y="3898900"/>
            <a:ext cx="469900" cy="469900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1300" y="3962400"/>
            <a:ext cx="342900" cy="3429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000" y="6642100"/>
            <a:ext cx="1714500" cy="3429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1500" y="6527800"/>
            <a:ext cx="1562100" cy="6604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800" y="6578600"/>
            <a:ext cx="469900" cy="469900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26100" y="1079500"/>
            <a:ext cx="1930400" cy="13335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2600" y="1536700"/>
            <a:ext cx="4927600" cy="11303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700" y="12700"/>
            <a:ext cx="1968500" cy="482600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2147483647" y="-635000000"/>
            <a:ext cx="2147483647" cy="2147483647"/>
            <a:chOff x="0" y="0"/>
            <a:chExt cx="0" cy="0"/>
          </a:xfrm>
        </p:grpSpPr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07100" y="-50800"/>
            <a:ext cx="1651000" cy="7239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098800"/>
            <a:ext cx="266700" cy="2667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390900"/>
            <a:ext cx="266700" cy="2667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12700" y="3848100"/>
            <a:ext cx="2692400" cy="6604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0100" y="4368800"/>
            <a:ext cx="5702300" cy="5334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724400"/>
            <a:ext cx="266700" cy="2667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20700" y="6007100"/>
            <a:ext cx="266700" cy="2667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28600" y="6629400"/>
            <a:ext cx="355600" cy="355600"/>
          </a:xfrm>
          <a:prstGeom prst="rect">
            <a:avLst/>
          </a:prstGeom>
        </p:spPr>
      </p:pic>
      <p:grpSp>
        <p:nvGrpSpPr>
          <p:cNvPr id="42" name="Group 4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36600" y="5930900"/>
            <a:ext cx="5943600" cy="4064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066800" y="6413500"/>
            <a:ext cx="6350000" cy="48006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336800" y="6413500"/>
            <a:ext cx="6350000" cy="48006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0100" y="4686300"/>
            <a:ext cx="5448300" cy="16637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74700" y="5930900"/>
            <a:ext cx="5981700" cy="5334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09600" y="7023100"/>
            <a:ext cx="2616200" cy="6350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038600" y="7023100"/>
            <a:ext cx="26162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8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311109900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457200"/>
            <a:ext cx="7797800" cy="1905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247900"/>
            <a:ext cx="1651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-114300"/>
            <a:ext cx="1651000" cy="1422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00" y="1028700"/>
            <a:ext cx="8089900" cy="2032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6700" y="-38100"/>
            <a:ext cx="2476500" cy="1765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" y="0"/>
            <a:ext cx="1714500" cy="5334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-1016000000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600" y="-76200"/>
            <a:ext cx="1460500" cy="647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600" y="2527300"/>
            <a:ext cx="5829300" cy="533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700" y="2501900"/>
            <a:ext cx="5511800" cy="723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500" y="850900"/>
            <a:ext cx="5537200" cy="1257300"/>
          </a:xfrm>
          <a:prstGeom prst="rect">
            <a:avLst/>
          </a:prstGeom>
        </p:spPr>
      </p:pic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182880" y="3517900"/>
          <a:ext cx="7218485" cy="645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756">
                  <a:extLst>
                    <a:ext uri="{9D8B030D-6E8A-4147-A177-3AD203B41FA5}">
                      <a16:colId xmlns:a16="http://schemas.microsoft.com/office/drawing/2014/main" val="11635563"/>
                    </a:ext>
                  </a:extLst>
                </a:gridCol>
                <a:gridCol w="4525764">
                  <a:extLst>
                    <a:ext uri="{9D8B030D-6E8A-4147-A177-3AD203B41FA5}">
                      <a16:colId xmlns:a16="http://schemas.microsoft.com/office/drawing/2014/main" val="2941626677"/>
                    </a:ext>
                  </a:extLst>
                </a:gridCol>
                <a:gridCol w="1406965">
                  <a:extLst>
                    <a:ext uri="{9D8B030D-6E8A-4147-A177-3AD203B41FA5}">
                      <a16:colId xmlns:a16="http://schemas.microsoft.com/office/drawing/2014/main" val="2549340925"/>
                    </a:ext>
                  </a:extLst>
                </a:gridCol>
              </a:tblGrid>
              <a:tr h="447988">
                <a:tc>
                  <a:txBody>
                    <a:bodyPr/>
                    <a:lstStyle/>
                    <a:p>
                      <a:pPr algn="ctr" latinLnBrk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sz="1400" kern="100" spc="-5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  <a:endParaRPr lang="ko-KR" sz="1400" kern="10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80" marR="1778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400" b="1" kern="100" spc="-5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보장내용</a:t>
                      </a:r>
                    </a:p>
                  </a:txBody>
                  <a:tcPr marL="17780" marR="1778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400" b="1" kern="100" spc="-5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보험기간</a:t>
                      </a:r>
                      <a:r>
                        <a:rPr lang="en-US" altLang="ko-KR" sz="1400" b="1" kern="100" spc="-5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/</a:t>
                      </a:r>
                      <a:r>
                        <a:rPr lang="ko-KR" sz="1400" b="1" kern="100" spc="-5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보험료</a:t>
                      </a:r>
                    </a:p>
                  </a:txBody>
                  <a:tcPr marL="17780" marR="1778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009412"/>
                  </a:ext>
                </a:extLst>
              </a:tr>
              <a:tr h="77277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kumimoji="0" lang="ko-KR" sz="13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암</a:t>
                      </a:r>
                      <a:r>
                        <a:rPr kumimoji="0" lang="en-US" sz="13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/LTC</a:t>
                      </a:r>
                      <a:r>
                        <a:rPr kumimoji="0" lang="ko-KR" sz="13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진단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kumimoji="0" lang="ko-KR" sz="13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보험료환급특약</a:t>
                      </a:r>
                    </a:p>
                  </a:txBody>
                  <a:tcPr marL="17780" marR="1778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◦ 암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/LTC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진단 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바탕" panose="02030600000101010101" pitchFamily="18" charset="-127"/>
                        </a:rPr>
                        <a:t>時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300" kern="100" spc="-50" dirty="0" err="1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주계약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기납입보험료 환급</a:t>
                      </a:r>
                      <a:endParaRPr lang="ko-KR" sz="1300" kern="100" dirty="0"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◦ </a:t>
                      </a:r>
                      <a:r>
                        <a:rPr lang="ko-KR" sz="1300" kern="100" spc="-50" dirty="0" err="1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납기중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100%, 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납기 후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50% </a:t>
                      </a:r>
                      <a:endParaRPr lang="ko-KR" sz="1300" kern="100" dirty="0"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780" marR="17780" marT="72000" marB="7200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년</a:t>
                      </a:r>
                      <a:endParaRPr lang="en-US" sz="1300" kern="100" spc="-5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endParaRPr lang="en-US" sz="500" kern="100" spc="-5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91,800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원</a:t>
                      </a:r>
                      <a:endParaRPr lang="ko-KR" sz="13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80" marR="17780" marT="72000" marB="7200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049256"/>
                  </a:ext>
                </a:extLst>
              </a:tr>
              <a:tr h="126950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kumimoji="0" lang="ko-KR" sz="13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암주요치료특약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kumimoji="0" lang="en-US" sz="13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ko-KR" sz="13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kumimoji="0" lang="ko-KR" sz="11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정액급부형태</a:t>
                      </a:r>
                    </a:p>
                  </a:txBody>
                  <a:tcPr marL="17780" marR="1778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◦ </a:t>
                      </a:r>
                      <a:r>
                        <a:rPr lang="ko-KR" sz="1300" kern="100" spc="-50" dirty="0" err="1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암주요치료</a:t>
                      </a:r>
                      <a:r>
                        <a:rPr lang="en-US" alt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300" kern="100" spc="-50" dirty="0" err="1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암수술</a:t>
                      </a:r>
                      <a:r>
                        <a:rPr lang="en-US" alt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altLang="en-US" sz="1300" kern="100" spc="-50" dirty="0" err="1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항암약물</a:t>
                      </a:r>
                      <a:r>
                        <a:rPr lang="en-US" alt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ko-KR" alt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방사선치료</a:t>
                      </a:r>
                      <a:r>
                        <a:rPr lang="en-US" alt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를 받은 경우</a:t>
                      </a:r>
                      <a:endParaRPr lang="en-US" altLang="ko-KR" sz="1300" kern="100" spc="-50" dirty="0">
                        <a:solidFill>
                          <a:srgbClr val="000000"/>
                        </a:solidFill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ko-KR" sz="105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특약가입금액 지급</a:t>
                      </a:r>
                      <a:endParaRPr lang="ko-KR" sz="1300" kern="100" dirty="0"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◦ 최대 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년간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암 발생 후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연간 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회 한</a:t>
                      </a:r>
                      <a:r>
                        <a:rPr lang="en-US" alt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endParaRPr lang="en-US" sz="500" kern="100" spc="-50" dirty="0">
                        <a:solidFill>
                          <a:srgbClr val="000000"/>
                        </a:solidFill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구좌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특약가입금액 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천만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가입 시 최대 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천만 지급</a:t>
                      </a:r>
                      <a:endParaRPr lang="ko-KR" sz="1300" kern="100" dirty="0">
                        <a:solidFill>
                          <a:srgbClr val="0000FF"/>
                        </a:solidFill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780" marR="17780" marT="72000" marB="7200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년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갱신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endParaRPr lang="en-US" sz="500" kern="100" spc="-5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8,080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원</a:t>
                      </a:r>
                      <a:endParaRPr lang="ko-KR" sz="13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80" marR="17780" marT="72000" marB="7200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092892"/>
                  </a:ext>
                </a:extLst>
              </a:tr>
              <a:tr h="176622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kumimoji="0" lang="ko-KR" sz="13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종합병원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kumimoji="0" lang="ko-KR" sz="13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암주요치료특약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kumimoji="0" lang="en-US" sz="13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ko-KR" sz="13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kumimoji="0" lang="ko-KR" sz="11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비례급부형태</a:t>
                      </a:r>
                    </a:p>
                  </a:txBody>
                  <a:tcPr marL="17780" marR="1778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◦ 종합병원에서 암주요치료를 받은 경우</a:t>
                      </a:r>
                      <a:r>
                        <a:rPr lang="en-US" alt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연간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암주요치료비</a:t>
                      </a:r>
                      <a:endParaRPr lang="en-US" altLang="ko-KR" sz="1300" kern="100" spc="-50" dirty="0">
                        <a:solidFill>
                          <a:srgbClr val="000000"/>
                        </a:solidFill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총액에 따라</a:t>
                      </a:r>
                      <a:r>
                        <a:rPr lang="en-US" alt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특약가입금액의</a:t>
                      </a:r>
                      <a:r>
                        <a:rPr lang="en-US" alt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100% ~ 1000% 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차등 지급</a:t>
                      </a:r>
                      <a:endParaRPr lang="ko-KR" sz="1300" kern="100" dirty="0"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◦ 최대 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년간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암 발생 후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연간 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억 한</a:t>
                      </a:r>
                      <a:endParaRPr lang="en-US" altLang="ko-KR" sz="1300" kern="100" spc="-50" dirty="0">
                        <a:solidFill>
                          <a:srgbClr val="000000"/>
                        </a:solidFill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endParaRPr lang="en-US" sz="500" kern="100" spc="-50" dirty="0">
                        <a:solidFill>
                          <a:srgbClr val="000000"/>
                        </a:solidFill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※ 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구좌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특약가입금액 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천만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가입 시 최대 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억 지급</a:t>
                      </a:r>
                      <a:endParaRPr lang="ko-KR" sz="1300" kern="100" dirty="0">
                        <a:solidFill>
                          <a:srgbClr val="0000FF"/>
                        </a:solidFill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※ 특약가입금액 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1,000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만 고정</a:t>
                      </a:r>
                      <a:endParaRPr lang="ko-KR" sz="1300" kern="100" dirty="0">
                        <a:solidFill>
                          <a:srgbClr val="0000FF"/>
                        </a:solidFill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780" marR="17780" marT="72000" marB="7200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년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갱신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endParaRPr lang="en-US" sz="500" kern="100" spc="-5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7,510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원</a:t>
                      </a:r>
                      <a:endParaRPr lang="ko-KR" sz="13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80" marR="17780" marT="72000" marB="7200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110861"/>
                  </a:ext>
                </a:extLst>
              </a:tr>
              <a:tr h="92561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kumimoji="0" lang="ko-KR" sz="13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비급여표적항암</a:t>
                      </a:r>
                      <a:endParaRPr kumimoji="0" lang="en-US" altLang="ko-KR" sz="13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kumimoji="0" lang="ko-KR" sz="13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약물허가치료특약</a:t>
                      </a:r>
                    </a:p>
                  </a:txBody>
                  <a:tcPr marL="17780" marR="1778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◦ </a:t>
                      </a:r>
                      <a:r>
                        <a:rPr lang="ko-KR" sz="1300" kern="100" spc="-50" dirty="0" err="1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비급여표적항암약물허가치료를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받은 경우</a:t>
                      </a:r>
                      <a:r>
                        <a:rPr lang="en-US" alt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특약가입금액 지급</a:t>
                      </a:r>
                      <a:endParaRPr lang="ko-KR" sz="1300" kern="100" dirty="0"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◦ 최초 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회 한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, 2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년 미만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50% 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감액</a:t>
                      </a:r>
                      <a:endParaRPr lang="ko-KR" sz="1300" kern="100" dirty="0"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780" marR="17780" marT="72000" marB="7200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년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갱신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ko-KR" sz="13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 277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원</a:t>
                      </a:r>
                      <a:endParaRPr lang="ko-KR" sz="13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80" marR="17780" marT="72000" marB="7200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42457"/>
                  </a:ext>
                </a:extLst>
              </a:tr>
              <a:tr h="126950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kumimoji="0" lang="ko-KR" sz="13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신재진단암특약</a:t>
                      </a:r>
                    </a:p>
                  </a:txBody>
                  <a:tcPr marL="17780" marR="1778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◦ 재진단암으로 진단 시 특약가입금액 지급</a:t>
                      </a:r>
                      <a:endParaRPr lang="ko-KR" sz="1300" kern="100" dirty="0"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◦ </a:t>
                      </a:r>
                      <a:r>
                        <a:rPr lang="ko-KR" sz="1300" kern="100" spc="-50" dirty="0" err="1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재진단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횟수 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회 한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, 1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년 주기 </a:t>
                      </a:r>
                      <a:endParaRPr lang="en-US" altLang="ko-KR" sz="1300" kern="100" spc="-50" dirty="0">
                        <a:solidFill>
                          <a:srgbClr val="000000"/>
                        </a:solidFill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endParaRPr lang="en-US" altLang="ko-KR" sz="500" kern="100" spc="-50" dirty="0">
                        <a:solidFill>
                          <a:srgbClr val="000000"/>
                        </a:solidFill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※ 기존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300" kern="100" spc="-50" dirty="0" err="1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횟수제한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없는 재진단암특약 보험료 수준</a:t>
                      </a:r>
                      <a:endParaRPr lang="ko-KR" sz="1300" kern="100" dirty="0">
                        <a:solidFill>
                          <a:srgbClr val="0000FF"/>
                        </a:solidFill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      : 100</a:t>
                      </a:r>
                      <a:r>
                        <a:rPr lang="ko-KR" sz="1300" kern="100" spc="-50" dirty="0" err="1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세</a:t>
                      </a:r>
                      <a:r>
                        <a:rPr lang="ko-KR" altLang="en-US" sz="1300" kern="100" spc="-50" dirty="0" err="1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만기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75,000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원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, 20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년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갱신</a:t>
                      </a:r>
                      <a:r>
                        <a:rPr lang="en-US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) 8,800</a:t>
                      </a:r>
                      <a:r>
                        <a:rPr lang="ko-KR" sz="1300" kern="100" spc="-50" dirty="0">
                          <a:solidFill>
                            <a:srgbClr val="0000FF"/>
                          </a:solidFill>
                          <a:effectLst/>
                          <a:latin typeface="나눔명조" panose="02020603020101020101" pitchFamily="18" charset="-127"/>
                          <a:ea typeface="나눔명조" panose="02020603020101020101" pitchFamily="18" charset="-127"/>
                          <a:cs typeface="Times New Roman" panose="02020603050405020304" pitchFamily="18" charset="0"/>
                        </a:rPr>
                        <a:t>원</a:t>
                      </a:r>
                      <a:endParaRPr lang="ko-KR" sz="1300" kern="100" dirty="0">
                        <a:solidFill>
                          <a:srgbClr val="0000FF"/>
                        </a:solidFill>
                        <a:effectLst/>
                        <a:latin typeface="나눔명조" panose="02020603020101020101" pitchFamily="18" charset="-127"/>
                        <a:ea typeface="나눔명조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780" marR="17780" marT="72000" marB="7200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ko-KR" sz="1300" kern="100" spc="-5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세</a:t>
                      </a:r>
                      <a:r>
                        <a:rPr lang="ko-KR" altLang="en-US" sz="1300" kern="100" spc="-5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만기</a:t>
                      </a:r>
                      <a:endParaRPr lang="ko-KR" sz="13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 33,800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원</a:t>
                      </a:r>
                      <a:endParaRPr lang="en-US" altLang="ko-KR" sz="1300" kern="100" spc="-5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endParaRPr lang="en-US" sz="500" kern="100" spc="-5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년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갱신</a:t>
                      </a: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ko-KR" sz="13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3,000</a:t>
                      </a:r>
                      <a:r>
                        <a:rPr lang="ko-KR" sz="1300" kern="100" spc="-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 panose="02020603050405020304" pitchFamily="18" charset="0"/>
                        </a:rPr>
                        <a:t>원</a:t>
                      </a:r>
                      <a:endParaRPr lang="ko-KR" sz="13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80" marR="17780" marT="72000" marB="7200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503681"/>
                  </a:ext>
                </a:extLst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3381829" y="3194301"/>
            <a:ext cx="4082142" cy="2051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742689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(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기준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: 1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구좌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, 40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세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,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남자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, 20</a:t>
            </a:r>
            <a:r>
              <a:rPr kumimoji="0" lang="ko-KR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년납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, </a:t>
            </a:r>
            <a:r>
              <a:rPr kumimoji="0" lang="ko-KR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갱신형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)</a:t>
            </a:r>
          </a:p>
        </p:txBody>
      </p:sp>
      <p:pic>
        <p:nvPicPr>
          <p:cNvPr id="21" name="Picture 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00" y="10185400"/>
            <a:ext cx="7366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2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9093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97300" y="-1193800"/>
            <a:ext cx="15176500" cy="5105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94600" cy="2552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47300"/>
            <a:ext cx="7556500" cy="762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" y="2514600"/>
            <a:ext cx="7277100" cy="74549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" y="2057400"/>
            <a:ext cx="5575300" cy="762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7600" y="2222500"/>
            <a:ext cx="2781300" cy="381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921000" y="635000"/>
            <a:ext cx="13563600" cy="114173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-1270000000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6600" y="-88900"/>
            <a:ext cx="18796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00" y="-25400"/>
            <a:ext cx="1892300" cy="444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00" y="10160000"/>
            <a:ext cx="7366000" cy="635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" y="2120900"/>
            <a:ext cx="53594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100" y="2857500"/>
            <a:ext cx="5270500" cy="723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200" y="9525000"/>
            <a:ext cx="5600700" cy="508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25600" y="279400"/>
            <a:ext cx="11137900" cy="3149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97000" y="-406400"/>
            <a:ext cx="59309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342900"/>
            <a:ext cx="6883400" cy="10045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2374900"/>
            <a:ext cx="5156200" cy="1193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0" y="2336800"/>
            <a:ext cx="5600700" cy="19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0" y="3263900"/>
            <a:ext cx="5600700" cy="190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-143243300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200" y="-12700"/>
            <a:ext cx="749300" cy="571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700" y="-38100"/>
            <a:ext cx="1968500" cy="48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900" y="457200"/>
            <a:ext cx="673100" cy="584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00" y="9080500"/>
            <a:ext cx="1485900" cy="11303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825500"/>
            <a:ext cx="2400300" cy="5588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69900" y="8229600"/>
            <a:ext cx="6184900" cy="2908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2700" y="8966200"/>
            <a:ext cx="4686300" cy="2463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8500" y="9944100"/>
            <a:ext cx="3086100" cy="469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960000">
            <a:off x="393700" y="8864600"/>
            <a:ext cx="2514600" cy="1981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244600"/>
            <a:ext cx="7797800" cy="1689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7000" y="596900"/>
            <a:ext cx="4787900" cy="1371600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330201" y="3136900"/>
            <a:ext cx="6883400" cy="5638800"/>
            <a:chOff x="330201" y="3136900"/>
            <a:chExt cx="6883400" cy="5638800"/>
          </a:xfrm>
        </p:grpSpPr>
        <p:pic>
          <p:nvPicPr>
            <p:cNvPr id="23" name="Image 0" descr="preencoded.pn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30201" y="3136900"/>
              <a:ext cx="6883400" cy="563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직사각형 23"/>
            <p:cNvSpPr/>
            <p:nvPr/>
          </p:nvSpPr>
          <p:spPr>
            <a:xfrm>
              <a:off x="508000" y="3263900"/>
              <a:ext cx="3784600" cy="1168400"/>
            </a:xfrm>
            <a:prstGeom prst="rect">
              <a:avLst/>
            </a:prstGeom>
            <a:solidFill>
              <a:srgbClr val="6C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08525" y="4533295"/>
            <a:ext cx="21547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명조" panose="02020603020101020101" pitchFamily="18" charset="-127"/>
                <a:ea typeface="나눔명조" panose="02020603020101020101" pitchFamily="18" charset="-127"/>
              </a:rPr>
              <a:t>50</a:t>
            </a:r>
            <a:r>
              <a:rPr lang="ko-KR" altLang="en-US" sz="900" b="1" dirty="0">
                <a:latin typeface="나눔명조" panose="02020603020101020101" pitchFamily="18" charset="-127"/>
                <a:ea typeface="나눔명조" panose="02020603020101020101" pitchFamily="18" charset="-127"/>
              </a:rPr>
              <a:t>세 남자 </a:t>
            </a:r>
            <a:r>
              <a:rPr lang="en-US" altLang="ko-KR" sz="900" b="1" dirty="0">
                <a:latin typeface="나눔명조" panose="02020603020101020101" pitchFamily="18" charset="-127"/>
                <a:ea typeface="나눔명조" panose="02020603020101020101" pitchFamily="18" charset="-127"/>
              </a:rPr>
              <a:t>20</a:t>
            </a:r>
            <a:r>
              <a:rPr lang="ko-KR" altLang="en-US" sz="900" b="1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년납</a:t>
            </a:r>
            <a:r>
              <a:rPr lang="en-US" altLang="ko-KR" sz="900" b="1" dirty="0">
                <a:latin typeface="나눔명조" panose="02020603020101020101" pitchFamily="18" charset="-127"/>
                <a:ea typeface="나눔명조" panose="02020603020101020101" pitchFamily="18" charset="-127"/>
              </a:rPr>
              <a:t>, </a:t>
            </a:r>
            <a:r>
              <a:rPr lang="ko-KR" altLang="en-US" sz="900" b="1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주계약</a:t>
            </a:r>
            <a:r>
              <a:rPr lang="ko-KR" altLang="en-US" sz="900" b="1" dirty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sz="900" b="1" dirty="0">
                <a:latin typeface="나눔명조" panose="02020603020101020101" pitchFamily="18" charset="-127"/>
                <a:ea typeface="나눔명조" panose="02020603020101020101" pitchFamily="18" charset="-127"/>
              </a:rPr>
              <a:t>100</a:t>
            </a:r>
            <a:r>
              <a:rPr lang="ko-KR" altLang="en-US" sz="900" b="1" dirty="0">
                <a:latin typeface="나눔명조" panose="02020603020101020101" pitchFamily="18" charset="-127"/>
                <a:ea typeface="나눔명조" panose="02020603020101020101" pitchFamily="18" charset="-127"/>
              </a:rPr>
              <a:t>만</a:t>
            </a:r>
            <a:endParaRPr lang="en-US" altLang="ko-KR" sz="900" b="1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9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암진단특약</a:t>
            </a:r>
            <a:r>
              <a:rPr lang="en-US" altLang="ko-KR" sz="9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(</a:t>
            </a:r>
            <a:r>
              <a:rPr lang="ko-KR" altLang="en-US" sz="9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비갱신</a:t>
            </a:r>
            <a:r>
              <a:rPr lang="en-US" altLang="ko-KR" sz="9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) 1,000</a:t>
            </a:r>
            <a:r>
              <a:rPr lang="ko-KR" altLang="en-US" sz="9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만</a:t>
            </a:r>
            <a:endParaRPr lang="en-US" altLang="ko-KR" sz="9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9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소액암진단특약</a:t>
            </a:r>
            <a:r>
              <a:rPr lang="en-US" altLang="ko-KR" sz="9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(</a:t>
            </a:r>
            <a:r>
              <a:rPr lang="ko-KR" altLang="en-US" sz="9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비갱신</a:t>
            </a:r>
            <a:r>
              <a:rPr lang="en-US" altLang="ko-KR" sz="9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) 1,000</a:t>
            </a:r>
            <a:r>
              <a:rPr lang="ko-KR" altLang="en-US" sz="9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만</a:t>
            </a:r>
            <a:endParaRPr lang="en-US" altLang="ko-KR" sz="9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9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뇌혈관질환진단특약</a:t>
            </a:r>
            <a:r>
              <a:rPr lang="en-US" altLang="ko-KR" sz="9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(</a:t>
            </a:r>
            <a:r>
              <a:rPr lang="ko-KR" altLang="en-US" sz="9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비갱신</a:t>
            </a:r>
            <a:r>
              <a:rPr lang="en-US" altLang="ko-KR" sz="9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) 1,000</a:t>
            </a:r>
            <a:r>
              <a:rPr lang="ko-KR" altLang="en-US" sz="9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만</a:t>
            </a:r>
            <a:endParaRPr lang="en-US" altLang="ko-KR" sz="9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9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허혈심장질환진단특약</a:t>
            </a:r>
            <a:r>
              <a:rPr lang="en-US" altLang="ko-KR" sz="9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(</a:t>
            </a:r>
            <a:r>
              <a:rPr lang="ko-KR" altLang="en-US" sz="9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비갱신</a:t>
            </a:r>
            <a:r>
              <a:rPr lang="en-US" altLang="ko-KR" sz="9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) 1,000</a:t>
            </a:r>
            <a:r>
              <a:rPr lang="ko-KR" altLang="en-US" sz="9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만</a:t>
            </a:r>
          </a:p>
        </p:txBody>
      </p:sp>
      <p:sp>
        <p:nvSpPr>
          <p:cNvPr id="27" name="타원 26"/>
          <p:cNvSpPr/>
          <p:nvPr/>
        </p:nvSpPr>
        <p:spPr>
          <a:xfrm>
            <a:off x="6527800" y="4561870"/>
            <a:ext cx="364057" cy="3640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20603020101020101" pitchFamily="18" charset="-127"/>
                <a:ea typeface="나눔명조" panose="02020603020101020101" pitchFamily="18" charset="-127"/>
              </a:rPr>
              <a:t>가입</a:t>
            </a:r>
            <a:endParaRPr lang="en-US" altLang="ko-K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/>
            <a:r>
              <a:rPr lang="ko-KR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20603020101020101" pitchFamily="18" charset="-127"/>
                <a:ea typeface="나눔명조" panose="02020603020101020101" pitchFamily="18" charset="-127"/>
              </a:rPr>
              <a:t>예시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6600" y="4853753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20603020101020101" pitchFamily="18" charset="-127"/>
                <a:ea typeface="나눔명조" panose="02020603020101020101" pitchFamily="18" charset="-127"/>
              </a:rPr>
              <a:t>66,030</a:t>
            </a:r>
            <a:r>
              <a: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20603020101020101" pitchFamily="18" charset="-127"/>
                <a:ea typeface="나눔명조" panose="02020603020101020101" pitchFamily="18" charset="-127"/>
              </a:rPr>
              <a:t>원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83862" y="5567918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20603020101020101" pitchFamily="18" charset="-127"/>
                <a:ea typeface="나눔명조" panose="02020603020101020101" pitchFamily="18" charset="-127"/>
              </a:rPr>
              <a:t>60,490</a:t>
            </a:r>
            <a:r>
              <a: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20603020101020101" pitchFamily="18" charset="-127"/>
                <a:ea typeface="나눔명조" panose="02020603020101020101" pitchFamily="18" charset="-127"/>
              </a:rPr>
              <a:t>원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4539" y="62230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20603020101020101" pitchFamily="18" charset="-127"/>
                <a:ea typeface="나눔명조" panose="02020603020101020101" pitchFamily="18" charset="-127"/>
              </a:rPr>
              <a:t>58,190</a:t>
            </a:r>
            <a:r>
              <a: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20603020101020101" pitchFamily="18" charset="-127"/>
                <a:ea typeface="나눔명조" panose="02020603020101020101" pitchFamily="18" charset="-127"/>
              </a:rPr>
              <a:t>원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64785" y="6823168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20603020101020101" pitchFamily="18" charset="-127"/>
                <a:ea typeface="나눔명조" panose="02020603020101020101" pitchFamily="18" charset="-127"/>
              </a:rPr>
              <a:t>57,270</a:t>
            </a:r>
            <a:r>
              <a: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20603020101020101" pitchFamily="18" charset="-127"/>
                <a:ea typeface="나눔명조" panose="02020603020101020101" pitchFamily="18" charset="-127"/>
              </a:rPr>
              <a:t>원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03103" y="7482443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20603020101020101" pitchFamily="18" charset="-127"/>
                <a:ea typeface="나눔명조" panose="02020603020101020101" pitchFamily="18" charset="-127"/>
              </a:rPr>
              <a:t>55,520</a:t>
            </a:r>
            <a:r>
              <a: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20603020101020101" pitchFamily="18" charset="-127"/>
                <a:ea typeface="나눔명조" panose="02020603020101020101" pitchFamily="18" charset="-127"/>
              </a:rPr>
              <a:t>원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08400" y="8139668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20603020101020101" pitchFamily="18" charset="-127"/>
                <a:ea typeface="나눔명조" panose="02020603020101020101" pitchFamily="18" charset="-127"/>
              </a:rPr>
              <a:t>54,360</a:t>
            </a:r>
            <a:r>
              <a: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20603020101020101" pitchFamily="18" charset="-127"/>
                <a:ea typeface="나눔명조" panose="02020603020101020101" pitchFamily="18" charset="-127"/>
              </a:rPr>
              <a:t>원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24003" y="5615543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8.4</a:t>
            </a:r>
            <a:r>
              <a:rPr lang="en-US" altLang="ko-KR" sz="16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%</a:t>
            </a:r>
            <a:r>
              <a:rPr lang="ko-KR" altLang="en-US" sz="16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할인</a:t>
            </a:r>
            <a:endParaRPr lang="ko-KR" altLang="en-US" sz="1100" dirty="0"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83970" y="6248400"/>
            <a:ext cx="128913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</a:lstStyle>
          <a:p>
            <a:r>
              <a:rPr lang="en-US" altLang="ko-KR" dirty="0"/>
              <a:t>11.9%</a:t>
            </a:r>
            <a:r>
              <a:rPr lang="ko-KR" altLang="en-US" dirty="0"/>
              <a:t>할인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73846" y="6882957"/>
            <a:ext cx="128913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</a:lstStyle>
          <a:p>
            <a:r>
              <a:rPr lang="en-US" altLang="ko-KR" dirty="0"/>
              <a:t>13.3%</a:t>
            </a:r>
            <a:r>
              <a:rPr lang="ko-KR" altLang="en-US" dirty="0"/>
              <a:t>할인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62593" y="7537450"/>
            <a:ext cx="128913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</a:lstStyle>
          <a:p>
            <a:r>
              <a:rPr lang="en-US" altLang="ko-KR" dirty="0"/>
              <a:t>15.9%</a:t>
            </a:r>
            <a:r>
              <a:rPr lang="ko-KR" altLang="en-US" dirty="0"/>
              <a:t>할인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75325" y="8186494"/>
            <a:ext cx="128913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</a:lstStyle>
          <a:p>
            <a:r>
              <a:rPr lang="en-US" altLang="ko-KR" dirty="0"/>
              <a:t>17.7%</a:t>
            </a:r>
            <a:r>
              <a:rPr lang="ko-KR" altLang="en-US" dirty="0"/>
              <a:t>할인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3874" y="3388116"/>
            <a:ext cx="4937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입원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/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수술로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3.0.5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를 가입해도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ko-KR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무사고 </a:t>
            </a:r>
            <a:r>
              <a:rPr lang="en-US" altLang="ko-K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</a:t>
            </a:r>
            <a:r>
              <a:rPr lang="ko-KR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년마다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보험료를 </a:t>
            </a:r>
            <a:r>
              <a:rPr lang="ko-KR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할인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해 드립니다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종형 전환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60900" y="8483600"/>
            <a:ext cx="3035300" cy="22860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8100" y="10325100"/>
            <a:ext cx="57404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95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1590</Words>
  <Application>Microsoft Office PowerPoint</Application>
  <PresentationFormat>사용자 지정</PresentationFormat>
  <Paragraphs>445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나눔고딕</vt:lpstr>
      <vt:lpstr>나눔고딕 ExtraBold</vt:lpstr>
      <vt:lpstr>나눔명조</vt:lpstr>
      <vt:lpstr>나눔명조 ExtraBold</vt:lpstr>
      <vt:lpstr>Arial</vt:lpstr>
      <vt:lpstr>Calibri</vt:lpstr>
      <vt:lpstr>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110420201090525</dc:creator>
  <cp:lastModifiedBy>근창 오</cp:lastModifiedBy>
  <cp:revision>13</cp:revision>
  <dcterms:created xsi:type="dcterms:W3CDTF">2006-08-16T00:00:00Z</dcterms:created>
  <dcterms:modified xsi:type="dcterms:W3CDTF">2024-06-28T05:10:33Z</dcterms:modified>
</cp:coreProperties>
</file>