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8" r:id="rId4"/>
    <p:sldId id="269" r:id="rId5"/>
    <p:sldId id="270" r:id="rId6"/>
    <p:sldId id="271" r:id="rId7"/>
    <p:sldId id="275" r:id="rId8"/>
    <p:sldId id="281" r:id="rId9"/>
    <p:sldId id="268" r:id="rId10"/>
    <p:sldId id="278" r:id="rId11"/>
    <p:sldId id="279" r:id="rId12"/>
    <p:sldId id="280" r:id="rId13"/>
    <p:sldId id="282" r:id="rId14"/>
    <p:sldId id="283" r:id="rId15"/>
    <p:sldId id="284" r:id="rId16"/>
    <p:sldId id="267" r:id="rId17"/>
    <p:sldId id="26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93"/>
    <a:srgbClr val="FFCD53"/>
    <a:srgbClr val="FFBDBD"/>
    <a:srgbClr val="404040"/>
    <a:srgbClr val="EAF2FA"/>
    <a:srgbClr val="FFEEC5"/>
    <a:srgbClr val="595959"/>
    <a:srgbClr val="969696"/>
    <a:srgbClr val="860000"/>
    <a:srgbClr val="FFE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52" y="3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uwon hwang" userId="cb32f2bcca87feb4" providerId="LiveId" clId="{1233A14A-2740-4EAA-A5E3-DDFB1FAB4537}"/>
    <pc:docChg chg="delSld">
      <pc:chgData name="kyuwon hwang" userId="cb32f2bcca87feb4" providerId="LiveId" clId="{1233A14A-2740-4EAA-A5E3-DDFB1FAB4537}" dt="2025-12-29T03:42:24.539" v="3" actId="47"/>
      <pc:docMkLst>
        <pc:docMk/>
      </pc:docMkLst>
      <pc:sldChg chg="del">
        <pc:chgData name="kyuwon hwang" userId="cb32f2bcca87feb4" providerId="LiveId" clId="{1233A14A-2740-4EAA-A5E3-DDFB1FAB4537}" dt="2025-12-29T03:42:24.539" v="3" actId="47"/>
        <pc:sldMkLst>
          <pc:docMk/>
          <pc:sldMk cId="0" sldId="257"/>
        </pc:sldMkLst>
      </pc:sldChg>
      <pc:sldChg chg="del">
        <pc:chgData name="kyuwon hwang" userId="cb32f2bcca87feb4" providerId="LiveId" clId="{1233A14A-2740-4EAA-A5E3-DDFB1FAB4537}" dt="2025-12-29T03:42:07.941" v="0" actId="47"/>
        <pc:sldMkLst>
          <pc:docMk/>
          <pc:sldMk cId="3569639048" sldId="274"/>
        </pc:sldMkLst>
      </pc:sldChg>
      <pc:sldChg chg="del">
        <pc:chgData name="kyuwon hwang" userId="cb32f2bcca87feb4" providerId="LiveId" clId="{1233A14A-2740-4EAA-A5E3-DDFB1FAB4537}" dt="2025-12-29T03:42:11.067" v="1" actId="47"/>
        <pc:sldMkLst>
          <pc:docMk/>
          <pc:sldMk cId="146631378" sldId="277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3569466471" sldId="285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2187212918" sldId="286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2163841355" sldId="287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1137565194" sldId="288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3787519519" sldId="289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2039213882" sldId="290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784027527" sldId="291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1139099999" sldId="292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2029192380" sldId="293"/>
        </pc:sldMkLst>
      </pc:sldChg>
      <pc:sldChg chg="del">
        <pc:chgData name="kyuwon hwang" userId="cb32f2bcca87feb4" providerId="LiveId" clId="{1233A14A-2740-4EAA-A5E3-DDFB1FAB4537}" dt="2025-12-29T03:42:21.138" v="2" actId="47"/>
        <pc:sldMkLst>
          <pc:docMk/>
          <pc:sldMk cId="1512637739" sldId="2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186E7-D9CD-4725-8F12-556B34C0A08D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106E0-8A68-45CD-B556-A9BE3B9B4A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67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2D8068-54DA-5896-E5E4-F91115B60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092BA39-8B23-9C10-5B30-3810027B2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CFF8EC-7F5C-943E-6027-1202CB6EF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48BE38-8B74-3B19-7512-C7312C675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E9C66A-4ED4-159B-A1F4-849D2D4A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65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3985C07-76DE-FBDE-9616-B390710DD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4839211-BB68-A4E9-69C8-36967DE5C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AD64A1-E98D-FFEE-8818-B750AFAE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21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F4EC-FC75-B935-B4C3-9FACEF3A1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D11051-FCB6-9531-4C14-7FD85BDED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774325-2F82-0F98-DE84-1E762E25B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202A604-4466-9B9A-FD3D-C1EF96D75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68D151-06C8-A616-0E0B-D6CF1E3F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20550F-666E-498E-CBE4-AC87FA6A3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496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1064E3-9F59-F59B-6AD8-DE749047B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CD014F5-A3F2-6696-408B-6760DA99D4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AF99633-FF3D-388F-CE3F-E39D64D5BF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8B91E85-207A-0551-611D-7129ACF72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7F158FE-5628-B12A-E565-63A4AF2EA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5ACC40B-93EE-83A8-6E6C-90E5B9A0E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505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2063F3-78EF-162F-B066-4B05CB85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C44D891-D5AC-1451-FC82-F57D8CF2F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C1E3CF-7BA5-6FAB-43EA-8DE7ABEFD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E99E1F2-415B-B219-212E-B91559916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7F40AA-3F87-411C-5929-15D7C5E20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037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2243530-D015-2CA3-8525-E369591A5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CFD7F2-0FE9-8528-CB06-4EA6439BC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1C2A09-160B-513A-7C84-9DE682CF3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4BB5CF-820B-B29F-CACC-7F918A9E8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DFD391B-A3ED-AD09-6453-344E17D3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88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68314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841BBE-9FB3-7E58-FCF0-B7060CAD9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17BBC2-B1A7-2A28-464C-F2CAA45F1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553B76-B816-DF74-ACDA-5C8EC792D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08B30A8-68D0-5731-1817-AAE234F70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57F2210-9C4B-4C03-8CC1-329E4C41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40E0A7F-66A5-53A7-9272-AC1C5303AF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384" y="0"/>
            <a:ext cx="12330768" cy="68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2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954A706-30BB-4EA5-C32C-A5717AB1F5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5143" y="0"/>
            <a:ext cx="12271657" cy="68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9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FCD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17F8BF7B-E291-F46A-B0FA-64D487D340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3298" y="6545027"/>
            <a:ext cx="1249786" cy="205189"/>
          </a:xfrm>
          <a:prstGeom prst="rect">
            <a:avLst/>
          </a:prstGeom>
        </p:spPr>
      </p:pic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86093F2B-E7AE-AC31-C13E-A4B0D28B0B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57" y="-218"/>
            <a:ext cx="12192258" cy="732663"/>
          </a:xfrm>
          <a:prstGeom prst="rect">
            <a:avLst/>
          </a:prstGeom>
        </p:spPr>
      </p:pic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698EB319-32EF-AF5A-139B-8511A65FEB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5081" y="263662"/>
            <a:ext cx="201168" cy="201168"/>
          </a:xfrm>
          <a:prstGeom prst="rect">
            <a:avLst/>
          </a:prstGeom>
        </p:spPr>
      </p:pic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E00E312B-1443-D1C5-4116-0EBF40666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271" y="263779"/>
            <a:ext cx="201168" cy="201168"/>
          </a:xfrm>
          <a:prstGeom prst="rect">
            <a:avLst/>
          </a:prstGeom>
        </p:spPr>
      </p:pic>
      <p:pic>
        <p:nvPicPr>
          <p:cNvPr id="11" name="Image 4" descr="preencoded.png">
            <a:extLst>
              <a:ext uri="{FF2B5EF4-FFF2-40B4-BE49-F238E27FC236}">
                <a16:creationId xmlns:a16="http://schemas.microsoft.com/office/drawing/2014/main" id="{6B87D1E8-A356-3B18-9812-BEAAF5C5D33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7456" y="263766"/>
            <a:ext cx="201168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34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44098C81-99B0-172F-C396-9A5813F269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4201" y="0"/>
            <a:ext cx="12776201" cy="70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0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E1EDFD17-43E6-FC5E-E14D-45A718D3EA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09601" y="0"/>
            <a:ext cx="12801601" cy="705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3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>
            <a:extLst>
              <a:ext uri="{FF2B5EF4-FFF2-40B4-BE49-F238E27FC236}">
                <a16:creationId xmlns:a16="http://schemas.microsoft.com/office/drawing/2014/main" id="{D301C605-847F-BEEB-94A6-29586540F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04700" cy="68580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329E74F3-11D9-4627-2945-2AC39C54702C}"/>
              </a:ext>
            </a:extLst>
          </p:cNvPr>
          <p:cNvSpPr/>
          <p:nvPr userDrawn="1"/>
        </p:nvSpPr>
        <p:spPr>
          <a:xfrm>
            <a:off x="-1" y="523875"/>
            <a:ext cx="12204699" cy="6334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56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009DC0-5159-5BE6-7A5B-098BA0A34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3355CF-FCC4-529A-6FD7-684B1BE3A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51BAC43-A0C3-11DF-394D-1C3EAD54E0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4B53409-3CCE-0124-FA09-16341BA97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FD6038-FEC1-67A3-1F2E-D3033E28FB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57FD55-CCBA-1468-3C08-07FFCE1A3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0086C9-5F4F-7CAD-060B-237520618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8D18C15-B491-EC9F-D235-DC5044E1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6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0313C7-12E0-243B-5F1D-F1EA16222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D3E86AC-148B-AAB4-CBED-3158BF59D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4EB92AB-9727-FF7F-AEA9-6DF45C690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C95100-E61B-EC63-BEFE-862CD9E36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750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EF9C8BB-0060-FEDE-FCC3-D0A3DD3C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209D330-C102-136C-FC58-7E073C188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6182745-87D7-5DF7-CD68-96BEB0371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28DB5F-84FE-40EF-8D7F-5E4F9F32E834}" type="datetimeFigureOut">
              <a:rPr lang="en-GB" smtClean="0"/>
              <a:t>24/12/2025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B8EA4E6-4926-9842-BB66-DEFDB3DB1E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9AA2A8-1E48-6FBD-4F2F-81CDA72DC2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79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1" r:id="rId4"/>
    <p:sldLayoutId id="2147483652" r:id="rId5"/>
    <p:sldLayoutId id="2147483662" r:id="rId6"/>
    <p:sldLayoutId id="2147483663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908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algn="ctr" defTabSz="634959" rtl="0" eaLnBrk="1" latinLnBrk="0" hangingPunct="1">
        <a:spcBef>
          <a:spcPct val="0"/>
        </a:spcBef>
        <a:buNone/>
        <a:defRPr sz="30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10" indent="-238110" algn="l" defTabSz="634959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1pPr>
      <a:lvl2pPr marL="515904" indent="-198425" algn="l" defTabSz="634959" rtl="0" eaLnBrk="1" latinLnBrk="0" hangingPunct="1">
        <a:spcBef>
          <a:spcPct val="20000"/>
        </a:spcBef>
        <a:buFont typeface="Arial" pitchFamily="34" charset="0"/>
        <a:buChar char="–"/>
        <a:defRPr sz="1944" kern="1200">
          <a:solidFill>
            <a:schemeClr val="tx1"/>
          </a:solidFill>
          <a:latin typeface="+mn-lt"/>
          <a:ea typeface="+mn-ea"/>
          <a:cs typeface="+mn-cs"/>
        </a:defRPr>
      </a:lvl2pPr>
      <a:lvl3pPr marL="793699" indent="-158740" algn="l" defTabSz="634959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111179" indent="-158740" algn="l" defTabSz="634959" rtl="0" eaLnBrk="1" latinLnBrk="0" hangingPunct="1">
        <a:spcBef>
          <a:spcPct val="20000"/>
        </a:spcBef>
        <a:buFont typeface="Arial" pitchFamily="34" charset="0"/>
        <a:buChar char="–"/>
        <a:defRPr sz="1389" kern="1200">
          <a:solidFill>
            <a:schemeClr val="tx1"/>
          </a:solidFill>
          <a:latin typeface="+mn-lt"/>
          <a:ea typeface="+mn-ea"/>
          <a:cs typeface="+mn-cs"/>
        </a:defRPr>
      </a:lvl4pPr>
      <a:lvl5pPr marL="1428659" indent="-158740" algn="l" defTabSz="634959" rtl="0" eaLnBrk="1" latinLnBrk="0" hangingPunct="1">
        <a:spcBef>
          <a:spcPct val="20000"/>
        </a:spcBef>
        <a:buFont typeface="Arial" pitchFamily="34" charset="0"/>
        <a:buChar char="»"/>
        <a:defRPr sz="1389" kern="1200">
          <a:solidFill>
            <a:schemeClr val="tx1"/>
          </a:solidFill>
          <a:latin typeface="+mn-lt"/>
          <a:ea typeface="+mn-ea"/>
          <a:cs typeface="+mn-cs"/>
        </a:defRPr>
      </a:lvl5pPr>
      <a:lvl6pPr marL="1746138" indent="-158740" algn="l" defTabSz="634959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6pPr>
      <a:lvl7pPr marL="2063618" indent="-158740" algn="l" defTabSz="634959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7pPr>
      <a:lvl8pPr marL="2381098" indent="-158740" algn="l" defTabSz="634959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8pPr>
      <a:lvl9pPr marL="2698577" indent="-158740" algn="l" defTabSz="634959" rtl="0" eaLnBrk="1" latinLnBrk="0" hangingPunct="1">
        <a:spcBef>
          <a:spcPct val="20000"/>
        </a:spcBef>
        <a:buFont typeface="Arial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1pPr>
      <a:lvl2pPr marL="317480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63495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3pPr>
      <a:lvl4pPr marL="95243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4pPr>
      <a:lvl5pPr marL="126991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5pPr>
      <a:lvl6pPr marL="158739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190487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7pPr>
      <a:lvl8pPr marL="222235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8pPr>
      <a:lvl9pPr marL="2539837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tags" Target="../tags/tag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4" Type="http://schemas.openxmlformats.org/officeDocument/2006/relationships/tags" Target="../tags/tag4.xml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2104BD-2875-BF86-4522-EF4FED181199}"/>
              </a:ext>
            </a:extLst>
          </p:cNvPr>
          <p:cNvSpPr txBox="1"/>
          <p:nvPr/>
        </p:nvSpPr>
        <p:spPr>
          <a:xfrm>
            <a:off x="3811712" y="238404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KBFG Text Bold" panose="020B0803000000000000" pitchFamily="34" charset="-127"/>
                <a:ea typeface="KBFG Text Bold" panose="020B0803000000000000" pitchFamily="34" charset="-127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6AE9FF-7BFA-140F-CF66-CF5DCEA3EBB8}"/>
              </a:ext>
            </a:extLst>
          </p:cNvPr>
          <p:cNvSpPr txBox="1"/>
          <p:nvPr/>
        </p:nvSpPr>
        <p:spPr>
          <a:xfrm>
            <a:off x="8706612" y="6604084"/>
            <a:ext cx="17956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GA</a:t>
            </a:r>
            <a:r>
              <a:rPr lang="ko-KR" altLang="en-US" sz="105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마케팅파트</a:t>
            </a:r>
            <a:r>
              <a:rPr lang="en-US" altLang="ko-KR" sz="1050" b="1" dirty="0"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-202601-02</a:t>
            </a:r>
            <a:endParaRPr lang="ko-KR" altLang="en-US" sz="1050" b="1" dirty="0"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0790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0B67BAC5-67F8-D105-8EB5-B2A6D47091F4}"/>
              </a:ext>
            </a:extLst>
          </p:cNvPr>
          <p:cNvSpPr/>
          <p:nvPr/>
        </p:nvSpPr>
        <p:spPr>
          <a:xfrm>
            <a:off x="79434" y="963103"/>
            <a:ext cx="6084959" cy="5820497"/>
          </a:xfrm>
          <a:prstGeom prst="roundRect">
            <a:avLst>
              <a:gd name="adj" fmla="val 131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1" y="100144"/>
            <a:ext cx="3365024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이제 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 주요치료비 수술도 매회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4" name="그림 3" descr="텍스트, 의류, 사람, 클립아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7437A0B-3A42-180A-9565-D1D560C9A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240" y="1560203"/>
            <a:ext cx="5343026" cy="2313150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C346735B-A994-B9EB-148D-DE1F27B55254}"/>
              </a:ext>
            </a:extLst>
          </p:cNvPr>
          <p:cNvGrpSpPr/>
          <p:nvPr/>
        </p:nvGrpSpPr>
        <p:grpSpPr>
          <a:xfrm>
            <a:off x="6231122" y="704791"/>
            <a:ext cx="5787467" cy="742979"/>
            <a:chOff x="1" y="670379"/>
            <a:chExt cx="5787467" cy="742979"/>
          </a:xfrm>
        </p:grpSpPr>
        <p:pic>
          <p:nvPicPr>
            <p:cNvPr id="6" name="그림 5" descr="폰트, 텍스트, 그래픽 디자인, 그래픽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C98A94A7-DDFF-9290-ADF3-FF3D63626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" y="670379"/>
              <a:ext cx="5722706" cy="742979"/>
            </a:xfrm>
            <a:prstGeom prst="rect">
              <a:avLst/>
            </a:prstGeom>
          </p:spPr>
        </p:pic>
        <p:sp>
          <p:nvSpPr>
            <p:cNvPr id="7" name="이등변 삼각형 6">
              <a:extLst>
                <a:ext uri="{FF2B5EF4-FFF2-40B4-BE49-F238E27FC236}">
                  <a16:creationId xmlns:a16="http://schemas.microsoft.com/office/drawing/2014/main" id="{91059D8A-15D6-736E-8F44-8FDF71ACEF21}"/>
                </a:ext>
              </a:extLst>
            </p:cNvPr>
            <p:cNvSpPr/>
            <p:nvPr/>
          </p:nvSpPr>
          <p:spPr>
            <a:xfrm rot="18822116">
              <a:off x="5576323" y="1172689"/>
              <a:ext cx="202058" cy="2202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30EB426-C720-5F1F-96A1-1F3BB6C0DFE4}"/>
              </a:ext>
            </a:extLst>
          </p:cNvPr>
          <p:cNvGrpSpPr/>
          <p:nvPr/>
        </p:nvGrpSpPr>
        <p:grpSpPr>
          <a:xfrm>
            <a:off x="6694028" y="3873352"/>
            <a:ext cx="4913590" cy="1286696"/>
            <a:chOff x="334326" y="4255225"/>
            <a:chExt cx="3671597" cy="118218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0EC0F7-CF2E-A815-AE28-B33BDACEC9EA}"/>
                </a:ext>
              </a:extLst>
            </p:cNvPr>
            <p:cNvSpPr txBox="1"/>
            <p:nvPr/>
          </p:nvSpPr>
          <p:spPr>
            <a:xfrm>
              <a:off x="334326" y="4255225"/>
              <a:ext cx="2529233" cy="650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4000" dirty="0">
                  <a:solidFill>
                    <a:srgbClr val="002060"/>
                  </a:solidFill>
                  <a:latin typeface="Gmarket Sans TTF Bold" panose="02000000000000000000" pitchFamily="2" charset="-128"/>
                  <a:ea typeface="Gmarket Sans TTF Bold" panose="02000000000000000000" pitchFamily="2" charset="-128"/>
                </a:rPr>
                <a:t>뇌</a:t>
              </a:r>
              <a:r>
                <a:rPr lang="en-GB" altLang="ko-KR" sz="4000" dirty="0">
                  <a:solidFill>
                    <a:srgbClr val="002060"/>
                  </a:solidFill>
                  <a:latin typeface="Gmarket Sans TTF Bold" panose="02000000000000000000" pitchFamily="2" charset="-128"/>
                  <a:ea typeface="Gmarket Sans TTF Bold" panose="02000000000000000000" pitchFamily="2" charset="-128"/>
                </a:rPr>
                <a:t>/</a:t>
              </a:r>
              <a:r>
                <a:rPr lang="ko-KR" altLang="en-US" sz="4000" dirty="0">
                  <a:solidFill>
                    <a:srgbClr val="002060"/>
                  </a:solidFill>
                  <a:latin typeface="Gmarket Sans TTF Bold" panose="02000000000000000000" pitchFamily="2" charset="-128"/>
                  <a:ea typeface="Gmarket Sans TTF Bold" panose="02000000000000000000" pitchFamily="2" charset="-128"/>
                </a:rPr>
                <a:t>심 수술</a:t>
              </a:r>
              <a:endParaRPr lang="en-GB" sz="4000" dirty="0">
                <a:solidFill>
                  <a:srgbClr val="002060"/>
                </a:solidFill>
                <a:latin typeface="Gmarket Sans TTF Bold" panose="02000000000000000000" pitchFamily="2" charset="-128"/>
                <a:ea typeface="Gmarket Sans TTF Bold" panose="02000000000000000000" pitchFamily="2" charset="-12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D7AD07-A2B7-8692-7A36-A28648BA6516}"/>
                </a:ext>
              </a:extLst>
            </p:cNvPr>
            <p:cNvSpPr txBox="1"/>
            <p:nvPr/>
          </p:nvSpPr>
          <p:spPr>
            <a:xfrm>
              <a:off x="334326" y="4787019"/>
              <a:ext cx="2579095" cy="650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4000" dirty="0">
                  <a:solidFill>
                    <a:srgbClr val="002060"/>
                  </a:solidFill>
                  <a:latin typeface="Gmarket Sans TTF Bold" panose="02000000000000000000" pitchFamily="2" charset="-128"/>
                  <a:ea typeface="Gmarket Sans TTF Bold" panose="02000000000000000000" pitchFamily="2" charset="-128"/>
                </a:rPr>
                <a:t>혈전제거술</a:t>
              </a:r>
              <a:endParaRPr lang="en-GB" sz="4000" dirty="0">
                <a:solidFill>
                  <a:srgbClr val="002060"/>
                </a:solidFill>
                <a:latin typeface="Gmarket Sans TTF Bold" panose="02000000000000000000" pitchFamily="2" charset="-128"/>
                <a:ea typeface="Gmarket Sans TTF Bold" panose="02000000000000000000" pitchFamily="2" charset="-12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EBBD3A-50E8-7583-E7E3-0E846E415851}"/>
                </a:ext>
              </a:extLst>
            </p:cNvPr>
            <p:cNvSpPr txBox="1"/>
            <p:nvPr/>
          </p:nvSpPr>
          <p:spPr>
            <a:xfrm>
              <a:off x="2392224" y="4461826"/>
              <a:ext cx="1613699" cy="650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4000" dirty="0">
                  <a:solidFill>
                    <a:srgbClr val="FF0000"/>
                  </a:solidFill>
                  <a:latin typeface="Gmarket Sans TTF Bold" panose="02000000000000000000" pitchFamily="2" charset="-128"/>
                  <a:ea typeface="Gmarket Sans TTF Bold" panose="02000000000000000000" pitchFamily="2" charset="-128"/>
                </a:rPr>
                <a:t>매회지급</a:t>
              </a:r>
              <a:endParaRPr lang="en-GB" altLang="ko-KR" sz="4000" dirty="0">
                <a:solidFill>
                  <a:srgbClr val="FF0000"/>
                </a:solidFill>
                <a:latin typeface="Gmarket Sans TTF Bold" panose="02000000000000000000" pitchFamily="2" charset="-128"/>
                <a:ea typeface="Gmarket Sans TTF Bold" panose="02000000000000000000" pitchFamily="2" charset="-128"/>
              </a:endParaRPr>
            </a:p>
          </p:txBody>
        </p:sp>
      </p:grpSp>
      <p:pic>
        <p:nvPicPr>
          <p:cNvPr id="14" name="그림 13" descr="텍스트, 스크린샷, 번호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C920CFE-4399-27CF-FAC9-9378311DA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750" y="5005937"/>
            <a:ext cx="5627839" cy="16279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55F8CC-1FC0-1248-D5B5-2E3D734452C3}"/>
              </a:ext>
            </a:extLst>
          </p:cNvPr>
          <p:cNvSpPr txBox="1"/>
          <p:nvPr/>
        </p:nvSpPr>
        <p:spPr>
          <a:xfrm>
            <a:off x="305650" y="1302176"/>
            <a:ext cx="5912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AI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가 혈관</a:t>
            </a: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CT 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영상 분석 </a:t>
            </a:r>
            <a:r>
              <a:rPr lang="en-GB" altLang="ko-KR" sz="2000" b="1" dirty="0">
                <a:solidFill>
                  <a:srgbClr val="C0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‘</a:t>
            </a:r>
            <a:r>
              <a:rPr lang="ko-KR" altLang="en-US" sz="2000" b="1" dirty="0">
                <a:solidFill>
                  <a:srgbClr val="C0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관상동맥질환</a:t>
            </a:r>
            <a:r>
              <a:rPr lang="en-GB" altLang="ko-KR" sz="2000" b="1" dirty="0">
                <a:solidFill>
                  <a:srgbClr val="C0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’</a:t>
            </a: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예후까지 예측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23A9376-C188-2939-3631-72A4BB02159F}"/>
              </a:ext>
            </a:extLst>
          </p:cNvPr>
          <p:cNvGrpSpPr/>
          <p:nvPr/>
        </p:nvGrpSpPr>
        <p:grpSpPr>
          <a:xfrm>
            <a:off x="238172" y="1702286"/>
            <a:ext cx="5972402" cy="1715213"/>
            <a:chOff x="238172" y="1352970"/>
            <a:chExt cx="5972402" cy="1715213"/>
          </a:xfrm>
        </p:grpSpPr>
        <p:pic>
          <p:nvPicPr>
            <p:cNvPr id="1026" name="Picture 2" descr="GettyImages-1208111587">
              <a:extLst>
                <a:ext uri="{FF2B5EF4-FFF2-40B4-BE49-F238E27FC236}">
                  <a16:creationId xmlns:a16="http://schemas.microsoft.com/office/drawing/2014/main" id="{FA06ABE0-5D91-3CD2-357E-E0FA29C39B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72" y="1392687"/>
              <a:ext cx="2953454" cy="1619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2A7AC8-CD45-1179-E37B-933B59879442}"/>
                </a:ext>
              </a:extLst>
            </p:cNvPr>
            <p:cNvSpPr txBox="1"/>
            <p:nvPr/>
          </p:nvSpPr>
          <p:spPr>
            <a:xfrm>
              <a:off x="3087090" y="1352970"/>
              <a:ext cx="3123484" cy="171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2023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세브란스 영상의학과 연구팀 등 </a:t>
              </a:r>
              <a:endParaRPr lang="en-GB" altLang="ko-KR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i="1" u="sng" dirty="0">
                  <a:solidFill>
                    <a:srgbClr val="002060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딥러닝 모델개발</a:t>
              </a:r>
              <a:endParaRPr lang="en-GB" altLang="ko-KR" b="1" i="1" u="sng" dirty="0">
                <a:solidFill>
                  <a:srgbClr val="002060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통계 의존한 기존모델보다 </a:t>
              </a:r>
              <a:endParaRPr kumimoji="0" lang="en-GB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예측정확도 </a:t>
              </a:r>
              <a:r>
                <a:rPr kumimoji="0" lang="en-GB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14% </a:t>
              </a:r>
              <a:r>
                <a:rPr kumimoji="0" lang="ko-KR" altLang="en-US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향상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EC58F92-893D-B06A-BADF-FFDF47A21FD1}"/>
              </a:ext>
            </a:extLst>
          </p:cNvPr>
          <p:cNvSpPr txBox="1"/>
          <p:nvPr/>
        </p:nvSpPr>
        <p:spPr>
          <a:xfrm>
            <a:off x="330100" y="3473242"/>
            <a:ext cx="4596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심장마비 </a:t>
            </a: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15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분 전 경고</a:t>
            </a: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, AI</a:t>
            </a: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가 사람 살렸다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515FC2-1222-01AB-69AD-57B1ED61C5C2}"/>
              </a:ext>
            </a:extLst>
          </p:cNvPr>
          <p:cNvSpPr txBox="1"/>
          <p:nvPr/>
        </p:nvSpPr>
        <p:spPr>
          <a:xfrm>
            <a:off x="4434388" y="1601438"/>
            <a:ext cx="14814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농민신문 </a:t>
            </a:r>
            <a:r>
              <a:rPr lang="en-GB" altLang="ko-KR" sz="1100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2025.05.19 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DD93EE43-4125-D77B-4551-87C598B2FDF3}"/>
              </a:ext>
            </a:extLst>
          </p:cNvPr>
          <p:cNvGrpSpPr/>
          <p:nvPr/>
        </p:nvGrpSpPr>
        <p:grpSpPr>
          <a:xfrm>
            <a:off x="422317" y="607730"/>
            <a:ext cx="5312183" cy="668788"/>
            <a:chOff x="257933" y="587182"/>
            <a:chExt cx="5312183" cy="668788"/>
          </a:xfrm>
        </p:grpSpPr>
        <p:pic>
          <p:nvPicPr>
            <p:cNvPr id="21" name="Image 15" descr="preencoded.png">
              <a:extLst>
                <a:ext uri="{FF2B5EF4-FFF2-40B4-BE49-F238E27FC236}">
                  <a16:creationId xmlns:a16="http://schemas.microsoft.com/office/drawing/2014/main" id="{60BC3113-51A3-2F43-2140-03E111911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7379" t="27015" r="7461" b="26882"/>
            <a:stretch>
              <a:fillRect/>
            </a:stretch>
          </p:blipFill>
          <p:spPr>
            <a:xfrm>
              <a:off x="257933" y="587182"/>
              <a:ext cx="5312183" cy="668788"/>
            </a:xfrm>
            <a:prstGeom prst="rect">
              <a:avLst/>
            </a:prstGeom>
          </p:spPr>
        </p:pic>
        <p:pic>
          <p:nvPicPr>
            <p:cNvPr id="22" name="Image 17" descr="preencoded.png">
              <a:extLst>
                <a:ext uri="{FF2B5EF4-FFF2-40B4-BE49-F238E27FC236}">
                  <a16:creationId xmlns:a16="http://schemas.microsoft.com/office/drawing/2014/main" id="{AA8376D2-C8ED-4EB6-075B-ACF69273A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16493" y="731268"/>
              <a:ext cx="374617" cy="37536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F678BE-277A-1DA9-D2C4-6A23C521A6C8}"/>
                </a:ext>
              </a:extLst>
            </p:cNvPr>
            <p:cNvSpPr txBox="1"/>
            <p:nvPr/>
          </p:nvSpPr>
          <p:spPr>
            <a:xfrm>
              <a:off x="887683" y="737304"/>
              <a:ext cx="43903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→ </a:t>
              </a:r>
              <a:r>
                <a:rPr lang="en-GB" altLang="ko-KR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AI</a:t>
              </a: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가 혈관  </a:t>
              </a:r>
              <a:r>
                <a:rPr lang="en-GB" altLang="ko-KR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CT, MRI</a:t>
              </a: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를 판독하는 시대</a:t>
              </a:r>
              <a:endParaRPr kumimoji="0" lang="ko-KR" altLang="en-US" sz="2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E26D784-106C-5094-192D-7C2AB71153C5}"/>
              </a:ext>
            </a:extLst>
          </p:cNvPr>
          <p:cNvSpPr txBox="1"/>
          <p:nvPr/>
        </p:nvSpPr>
        <p:spPr>
          <a:xfrm>
            <a:off x="4437594" y="3798290"/>
            <a:ext cx="1478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조선경제</a:t>
            </a:r>
            <a:r>
              <a: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</a:t>
            </a:r>
            <a:r>
              <a:rPr lang="en-GB" altLang="ko-KR" sz="1100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2025.11.24 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F365C2-7E78-0F72-1720-4455E38CD9E9}"/>
              </a:ext>
            </a:extLst>
          </p:cNvPr>
          <p:cNvSpPr txBox="1"/>
          <p:nvPr/>
        </p:nvSpPr>
        <p:spPr>
          <a:xfrm>
            <a:off x="52702" y="3938136"/>
            <a:ext cx="5985557" cy="88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AI</a:t>
            </a:r>
            <a:r>
              <a:rPr kumimoji="0" lang="ko-KR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가 심전도 검사 도중에 </a:t>
            </a:r>
            <a:r>
              <a:rPr kumimoji="0" lang="en-GB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“</a:t>
            </a:r>
            <a:r>
              <a:rPr kumimoji="0" lang="ko-KR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위험</a:t>
            </a:r>
            <a:r>
              <a:rPr kumimoji="0" lang="en-GB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” </a:t>
            </a:r>
            <a:r>
              <a:rPr kumimoji="0" lang="ko-KR" altLang="en-US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의사가 못 보는 미세 징후 포착</a:t>
            </a:r>
            <a:endParaRPr kumimoji="0" lang="en-GB" altLang="ko-KR" b="1" i="1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 marL="0" marR="0" lvl="0" indent="0" algn="ctr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응급실 이송 뒤 심장마비 발생</a:t>
            </a:r>
            <a:r>
              <a:rPr lang="en-GB" altLang="ko-KR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</a:t>
            </a:r>
            <a:r>
              <a:rPr lang="ko-KR" altLang="en-US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신속 조치로 후유증 없이 회복</a:t>
            </a:r>
            <a:endParaRPr kumimoji="0" lang="ko-KR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4F349528-8216-C891-58A3-62A8F7EE4D82}"/>
              </a:ext>
            </a:extLst>
          </p:cNvPr>
          <p:cNvGrpSpPr/>
          <p:nvPr/>
        </p:nvGrpSpPr>
        <p:grpSpPr>
          <a:xfrm>
            <a:off x="141927" y="5253069"/>
            <a:ext cx="5829732" cy="1349138"/>
            <a:chOff x="173411" y="5045824"/>
            <a:chExt cx="5829732" cy="1349138"/>
          </a:xfrm>
        </p:grpSpPr>
        <p:sp>
          <p:nvSpPr>
            <p:cNvPr id="33" name="화살표: 왼쪽/오른쪽 32">
              <a:extLst>
                <a:ext uri="{FF2B5EF4-FFF2-40B4-BE49-F238E27FC236}">
                  <a16:creationId xmlns:a16="http://schemas.microsoft.com/office/drawing/2014/main" id="{7301B141-35DE-82B6-1441-F4F61BC8EE23}"/>
                </a:ext>
              </a:extLst>
            </p:cNvPr>
            <p:cNvSpPr/>
            <p:nvPr/>
          </p:nvSpPr>
          <p:spPr>
            <a:xfrm>
              <a:off x="190601" y="5320477"/>
              <a:ext cx="5784468" cy="800219"/>
            </a:xfrm>
            <a:prstGeom prst="leftRightArrow">
              <a:avLst>
                <a:gd name="adj1" fmla="val 60271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그림 26" descr="텍스트, 스크린샷, 그래픽, 그래픽 디자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BF5ABD8A-D385-F280-E11E-B9504BD57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b="23352"/>
            <a:stretch>
              <a:fillRect/>
            </a:stretch>
          </p:blipFill>
          <p:spPr>
            <a:xfrm>
              <a:off x="2046886" y="5045824"/>
              <a:ext cx="1944764" cy="1349138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608568D-D7B6-556C-A938-1EBBF0592DF8}"/>
                </a:ext>
              </a:extLst>
            </p:cNvPr>
            <p:cNvSpPr txBox="1"/>
            <p:nvPr/>
          </p:nvSpPr>
          <p:spPr>
            <a:xfrm>
              <a:off x="173411" y="5235581"/>
              <a:ext cx="170751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과거에 놓쳤던 </a:t>
              </a:r>
              <a:endParaRPr lang="en-GB" altLang="ko-KR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1" u="sng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미세병변의 발견</a:t>
              </a:r>
              <a:endParaRPr lang="en-GB" altLang="ko-KR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1" u="sng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유병율</a:t>
              </a:r>
              <a:r>
                <a:rPr kumimoji="0" lang="ko-KR" altLang="en-US" sz="2800" b="1" i="1" u="sng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 ↑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EE5E8EA-3B73-3732-E650-F2BC073751A7}"/>
                </a:ext>
              </a:extLst>
            </p:cNvPr>
            <p:cNvSpPr txBox="1"/>
            <p:nvPr/>
          </p:nvSpPr>
          <p:spPr>
            <a:xfrm>
              <a:off x="4058379" y="5320476"/>
              <a:ext cx="1944764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1" u="sng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조기진단에따른</a:t>
              </a:r>
              <a:endParaRPr kumimoji="0" lang="en-GB" altLang="ko-KR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b="1" i="1" u="sng" dirty="0">
                  <a:solidFill>
                    <a:srgbClr val="FF000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수술</a:t>
              </a:r>
              <a:r>
                <a:rPr lang="en-GB" altLang="ko-KR" sz="2800" b="1" i="1" u="sng" dirty="0">
                  <a:solidFill>
                    <a:srgbClr val="FF000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/</a:t>
              </a:r>
              <a:r>
                <a:rPr lang="ko-KR" altLang="en-US" sz="2800" b="1" i="1" u="sng" dirty="0">
                  <a:solidFill>
                    <a:srgbClr val="FF000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시술</a:t>
              </a:r>
              <a:r>
                <a:rPr kumimoji="0" lang="ko-KR" altLang="en-US" sz="2800" b="1" i="1" u="sng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↑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E9EE16A5-6181-0417-7156-E194627DD62F}"/>
              </a:ext>
            </a:extLst>
          </p:cNvPr>
          <p:cNvSpPr txBox="1"/>
          <p:nvPr/>
        </p:nvSpPr>
        <p:spPr>
          <a:xfrm>
            <a:off x="46361" y="4781951"/>
            <a:ext cx="2460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en-GB" altLang="ko-KR" sz="2800" b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AI</a:t>
            </a:r>
            <a:r>
              <a:rPr lang="ko-KR" altLang="en-US" sz="2000" b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시대 </a:t>
            </a:r>
            <a:r>
              <a:rPr lang="en-GB" altLang="ko-KR" sz="16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</a:t>
            </a:r>
            <a:r>
              <a:rPr lang="ko-KR" altLang="en-US" sz="16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대질환의 치료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8" name="원형: 비어 있음 37">
            <a:extLst>
              <a:ext uri="{FF2B5EF4-FFF2-40B4-BE49-F238E27FC236}">
                <a16:creationId xmlns:a16="http://schemas.microsoft.com/office/drawing/2014/main" id="{45FFE969-8A94-6598-A296-69AED497DBF5}"/>
              </a:ext>
            </a:extLst>
          </p:cNvPr>
          <p:cNvSpPr/>
          <p:nvPr/>
        </p:nvSpPr>
        <p:spPr>
          <a:xfrm>
            <a:off x="174661" y="1344216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원형: 비어 있음 38">
            <a:extLst>
              <a:ext uri="{FF2B5EF4-FFF2-40B4-BE49-F238E27FC236}">
                <a16:creationId xmlns:a16="http://schemas.microsoft.com/office/drawing/2014/main" id="{FBA9DDDE-5629-7EED-0740-41216492F527}"/>
              </a:ext>
            </a:extLst>
          </p:cNvPr>
          <p:cNvSpPr/>
          <p:nvPr/>
        </p:nvSpPr>
        <p:spPr>
          <a:xfrm>
            <a:off x="172951" y="3541180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217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4CE8E-42E0-4F84-33FE-586EFF3809CB}"/>
              </a:ext>
            </a:extLst>
          </p:cNvPr>
          <p:cNvSpPr txBox="1"/>
          <p:nvPr/>
        </p:nvSpPr>
        <p:spPr>
          <a:xfrm>
            <a:off x="908231" y="100144"/>
            <a:ext cx="3365024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이제 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 주요치료비 수술도 매회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4" name="그림 3" descr="텍스트, 스크린샷, 폰트, 노랑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EBDD5EC-7307-CCF5-8A61-17E7BD5D4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0" y="682736"/>
            <a:ext cx="5816168" cy="4471389"/>
          </a:xfrm>
          <a:prstGeom prst="rect">
            <a:avLst/>
          </a:prstGeom>
        </p:spPr>
      </p:pic>
      <p:pic>
        <p:nvPicPr>
          <p:cNvPr id="6" name="그림 5" descr="텍스트, 폰트, 만화 영화, 그래픽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80D8A2A-4C01-7C13-7D99-E5FEE1315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418" y="682736"/>
            <a:ext cx="6024990" cy="1754456"/>
          </a:xfrm>
          <a:prstGeom prst="rect">
            <a:avLst/>
          </a:prstGeom>
        </p:spPr>
      </p:pic>
      <p:pic>
        <p:nvPicPr>
          <p:cNvPr id="8" name="그림 7" descr="텍스트, 스크린샷, 폰트, 슬롯 머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310DF1-3FD9-FA07-FF20-E98E3239E6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418" y="2437192"/>
            <a:ext cx="3452758" cy="4169091"/>
          </a:xfrm>
          <a:prstGeom prst="rect">
            <a:avLst/>
          </a:prstGeom>
        </p:spPr>
      </p:pic>
      <p:pic>
        <p:nvPicPr>
          <p:cNvPr id="10" name="그림 9" descr="텍스트, 폰트, 스크린샷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A6F41B9-D221-E0E6-A803-7B0745BB8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7165" y="3062989"/>
            <a:ext cx="2585243" cy="2715639"/>
          </a:xfrm>
          <a:prstGeom prst="rect">
            <a:avLst/>
          </a:prstGeom>
        </p:spPr>
      </p:pic>
      <p:pic>
        <p:nvPicPr>
          <p:cNvPr id="12" name="그림 11" descr="텍스트, 폰트, 그래픽, 그래픽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45C0D97-9FB7-3B79-3177-1D7322C77A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020" y="5154125"/>
            <a:ext cx="5649147" cy="93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88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B186C-CB9C-F522-F392-48E1F0622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971C2E7E-D3C8-3947-B2CB-60038C2A2F9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8DBF384F-1041-AD98-EF73-7020F862A04D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4E6E021E-A27C-6F89-1AB7-DCDDB8273E4B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2CE6C9D1-07EC-4CDA-1B4E-E1F880AECF89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B1B333-7C99-AE46-8E1E-906233A84B0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BF0522A-4353-4A5B-F0E0-0AFB04DB6B53}"/>
              </a:ext>
            </a:extLst>
          </p:cNvPr>
          <p:cNvSpPr txBox="1"/>
          <p:nvPr/>
        </p:nvSpPr>
        <p:spPr>
          <a:xfrm>
            <a:off x="677323" y="3098833"/>
            <a:ext cx="110799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dirty="0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탑재상품</a:t>
            </a:r>
            <a:endParaRPr lang="en-GB" dirty="0">
              <a:latin typeface="Recipekorea Medium" panose="02020603020101020101" pitchFamily="18" charset="-127"/>
              <a:ea typeface="Recipekorea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E7D032-1118-ACB5-888D-BE054E46C9C2}"/>
              </a:ext>
            </a:extLst>
          </p:cNvPr>
          <p:cNvSpPr txBox="1"/>
          <p:nvPr/>
        </p:nvSpPr>
        <p:spPr>
          <a:xfrm>
            <a:off x="2570099" y="2886662"/>
            <a:ext cx="8157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업계최초</a:t>
            </a:r>
            <a:endParaRPr lang="en-GB" altLang="ko-K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B금융 제목체 Bold"/>
              <a:ea typeface="KB금융 본문체 Medium"/>
            </a:endParaRP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치매통합치료비 출시</a:t>
            </a:r>
            <a:r>
              <a:rPr lang="en-GB" altLang="ko-KR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!</a:t>
            </a:r>
            <a:r>
              <a:rPr lang="en-US" altLang="ko-K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7262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C2CF2A-E6D8-D42A-62C1-CECDFAC49EA0}"/>
              </a:ext>
            </a:extLst>
          </p:cNvPr>
          <p:cNvSpPr txBox="1"/>
          <p:nvPr/>
        </p:nvSpPr>
        <p:spPr>
          <a:xfrm>
            <a:off x="908231" y="100144"/>
            <a:ext cx="3797835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업계최초 치매통합치료비는 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KB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입니다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DBA4AFE-2621-8628-5304-70554FA8F452}"/>
              </a:ext>
            </a:extLst>
          </p:cNvPr>
          <p:cNvSpPr/>
          <p:nvPr/>
        </p:nvSpPr>
        <p:spPr>
          <a:xfrm>
            <a:off x="79434" y="963103"/>
            <a:ext cx="6084959" cy="5820497"/>
          </a:xfrm>
          <a:prstGeom prst="roundRect">
            <a:avLst>
              <a:gd name="adj" fmla="val 131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638301D-07F7-2B66-210E-C4AF19FE8742}"/>
              </a:ext>
            </a:extLst>
          </p:cNvPr>
          <p:cNvGrpSpPr/>
          <p:nvPr/>
        </p:nvGrpSpPr>
        <p:grpSpPr>
          <a:xfrm>
            <a:off x="422317" y="607730"/>
            <a:ext cx="5312183" cy="668788"/>
            <a:chOff x="257933" y="587182"/>
            <a:chExt cx="5312183" cy="668788"/>
          </a:xfrm>
        </p:grpSpPr>
        <p:pic>
          <p:nvPicPr>
            <p:cNvPr id="5" name="Image 15" descr="preencoded.png">
              <a:extLst>
                <a:ext uri="{FF2B5EF4-FFF2-40B4-BE49-F238E27FC236}">
                  <a16:creationId xmlns:a16="http://schemas.microsoft.com/office/drawing/2014/main" id="{1797CB53-0DAD-0B6E-4DE1-FF66FC3A5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7379" t="27015" r="7461" b="26882"/>
            <a:stretch>
              <a:fillRect/>
            </a:stretch>
          </p:blipFill>
          <p:spPr>
            <a:xfrm>
              <a:off x="257933" y="587182"/>
              <a:ext cx="5312183" cy="668788"/>
            </a:xfrm>
            <a:prstGeom prst="rect">
              <a:avLst/>
            </a:prstGeom>
          </p:spPr>
        </p:pic>
        <p:pic>
          <p:nvPicPr>
            <p:cNvPr id="6" name="Image 17" descr="preencoded.png">
              <a:extLst>
                <a:ext uri="{FF2B5EF4-FFF2-40B4-BE49-F238E27FC236}">
                  <a16:creationId xmlns:a16="http://schemas.microsoft.com/office/drawing/2014/main" id="{2AE2F26E-436A-07A8-8AE4-C84AF0595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16493" y="731268"/>
              <a:ext cx="374617" cy="37536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3E7AED8-ABD6-61FC-483A-E701A5722B1C}"/>
                </a:ext>
              </a:extLst>
            </p:cNvPr>
            <p:cNvSpPr txBox="1"/>
            <p:nvPr/>
          </p:nvSpPr>
          <p:spPr>
            <a:xfrm>
              <a:off x="887683" y="737304"/>
              <a:ext cx="41040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→ 중년에 나타나는 </a:t>
              </a:r>
              <a:r>
                <a:rPr lang="en-GB" altLang="ko-KR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‘</a:t>
              </a: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몸의경고</a:t>
              </a:r>
              <a:r>
                <a:rPr lang="en-GB" altLang="ko-KR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’ </a:t>
              </a:r>
              <a:r>
                <a:rPr lang="ko-KR" altLang="en-US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치매</a:t>
              </a:r>
              <a:r>
                <a:rPr lang="en-GB" altLang="ko-KR" sz="2000" b="1" i="1" u="sng" dirty="0">
                  <a:solidFill>
                    <a:srgbClr val="002060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??</a:t>
              </a:r>
              <a:endParaRPr kumimoji="0" lang="ko-KR" altLang="en-US" sz="2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3BE04C7-259B-E559-44C0-F79F94FCD08C}"/>
              </a:ext>
            </a:extLst>
          </p:cNvPr>
          <p:cNvSpPr txBox="1"/>
          <p:nvPr/>
        </p:nvSpPr>
        <p:spPr>
          <a:xfrm>
            <a:off x="422317" y="1354722"/>
            <a:ext cx="5235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중 노년층에서 근력이 약한 사람일수록 치매에 </a:t>
            </a:r>
            <a:endParaRPr lang="en-GB" altLang="ko-KR" sz="2000" b="1" dirty="0">
              <a:solidFill>
                <a:prstClr val="black"/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걸릴 위험이 크게 높아진다는 연구결과가 나왔다</a:t>
            </a:r>
            <a:r>
              <a:rPr kumimoji="0" lang="en-GB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.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9" name="원형: 비어 있음 8">
            <a:extLst>
              <a:ext uri="{FF2B5EF4-FFF2-40B4-BE49-F238E27FC236}">
                <a16:creationId xmlns:a16="http://schemas.microsoft.com/office/drawing/2014/main" id="{1087EA18-EF6B-F52D-A272-BBF869233FC0}"/>
              </a:ext>
            </a:extLst>
          </p:cNvPr>
          <p:cNvSpPr/>
          <p:nvPr/>
        </p:nvSpPr>
        <p:spPr>
          <a:xfrm>
            <a:off x="184935" y="1518877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2050" name="Picture 2" descr="AI 생성 이미지">
            <a:extLst>
              <a:ext uri="{FF2B5EF4-FFF2-40B4-BE49-F238E27FC236}">
                <a16:creationId xmlns:a16="http://schemas.microsoft.com/office/drawing/2014/main" id="{252CD0FC-FD2B-7A13-E7D0-3080108BF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54" y="2255763"/>
            <a:ext cx="2650194" cy="283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E8B190-677D-8D7A-FD64-1E939FC0C44D}"/>
              </a:ext>
            </a:extLst>
          </p:cNvPr>
          <p:cNvSpPr txBox="1"/>
          <p:nvPr/>
        </p:nvSpPr>
        <p:spPr>
          <a:xfrm>
            <a:off x="4400643" y="1951120"/>
            <a:ext cx="14814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헬스조선 </a:t>
            </a:r>
            <a:r>
              <a:rPr lang="en-GB" altLang="ko-KR" sz="1100" dirty="0">
                <a:solidFill>
                  <a:prstClr val="black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2025.12.28 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2DE5EE-080B-7D31-3A0D-CC49986609CF}"/>
              </a:ext>
            </a:extLst>
          </p:cNvPr>
          <p:cNvSpPr txBox="1"/>
          <p:nvPr/>
        </p:nvSpPr>
        <p:spPr>
          <a:xfrm>
            <a:off x="2807148" y="2147879"/>
            <a:ext cx="3409996" cy="1534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최근 주목받는 지표 중 하나가 바로 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'</a:t>
            </a:r>
            <a:r>
              <a:rPr lang="ko-KR" altLang="en-US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근감소증</a:t>
            </a:r>
            <a:r>
              <a:rPr lang="en-US" altLang="ko-KR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'</a:t>
            </a:r>
            <a:r>
              <a:rPr lang="ko-KR" altLang="en-US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이다</a:t>
            </a:r>
            <a:r>
              <a:rPr lang="en-US" altLang="ko-KR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 </a:t>
            </a:r>
            <a:r>
              <a:rPr lang="ko-KR" altLang="en-US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신체가 약해질수록 </a:t>
            </a:r>
            <a:endParaRPr lang="en-GB" altLang="ko-KR" sz="1600" b="1" i="1" u="sng" dirty="0">
              <a:solidFill>
                <a:srgbClr val="00206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1" i="1" u="sng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인지 기능이 떨어질 수 있다는 가능성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이 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제기돼 왔다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 </a:t>
            </a:r>
            <a:endParaRPr lang="en-GB" sz="1600" dirty="0"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522BDC-D904-8704-38D6-AF6AA399BB65}"/>
              </a:ext>
            </a:extLst>
          </p:cNvPr>
          <p:cNvSpPr txBox="1"/>
          <p:nvPr/>
        </p:nvSpPr>
        <p:spPr>
          <a:xfrm>
            <a:off x="2807148" y="3592142"/>
            <a:ext cx="3409996" cy="1534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영국의 대규모 장기 추적 조사인 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영국 고령화 종단 연구 자료를 분석했다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연구 대상은 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50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세 이상 성인 약 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6000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명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0" i="0" dirty="0" err="1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으로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,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평균 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9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년간 추적 관찰했다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</a:t>
            </a:r>
            <a:endParaRPr lang="en-GB" sz="1600" dirty="0"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F063C1-4BD8-93A6-5C7E-82D31E424B0E}"/>
              </a:ext>
            </a:extLst>
          </p:cNvPr>
          <p:cNvSpPr txBox="1"/>
          <p:nvPr/>
        </p:nvSpPr>
        <p:spPr>
          <a:xfrm>
            <a:off x="184935" y="5157810"/>
            <a:ext cx="59638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i="0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손아귀 힘이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가장 약한 그룹은 가장 강한 그룹에 비해 치매 위험이 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r>
              <a:rPr lang="ko-KR" altLang="en-US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약 </a:t>
            </a:r>
            <a:r>
              <a:rPr lang="en-US" altLang="ko-KR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2.8</a:t>
            </a:r>
            <a:r>
              <a:rPr lang="ko-KR" altLang="en-US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배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높았다</a:t>
            </a:r>
            <a:endParaRPr lang="en-GB" sz="1600" dirty="0"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D7C4EF-C3F4-2FAF-B3FE-9C593A6844E7}"/>
              </a:ext>
            </a:extLst>
          </p:cNvPr>
          <p:cNvSpPr txBox="1"/>
          <p:nvPr/>
        </p:nvSpPr>
        <p:spPr>
          <a:xfrm>
            <a:off x="156954" y="5847572"/>
            <a:ext cx="63288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i="0" dirty="0">
                <a:solidFill>
                  <a:srgbClr val="00206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하체 근력에서도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비슷한 결과가 나왔다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 </a:t>
            </a:r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의자에서 일어나는 데 가장 오래 </a:t>
            </a:r>
            <a:endParaRPr lang="en-GB" altLang="ko-KR" sz="1600" b="0" i="0" dirty="0">
              <a:solidFill>
                <a:srgbClr val="00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걸린 사람들은 그렇지 않은 사람들보다 치매 위험이 </a:t>
            </a:r>
            <a:r>
              <a:rPr lang="ko-KR" altLang="en-US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약 </a:t>
            </a:r>
            <a:r>
              <a:rPr lang="en-US" altLang="ko-KR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2.75</a:t>
            </a:r>
            <a:r>
              <a:rPr lang="ko-KR" altLang="en-US" sz="2400" b="1" i="1" u="sng" dirty="0">
                <a:solidFill>
                  <a:srgbClr val="FF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배 </a:t>
            </a:r>
            <a:endParaRPr lang="en-GB" altLang="ko-KR" sz="2400" b="1" i="1" u="sng" dirty="0">
              <a:solidFill>
                <a:srgbClr val="FF0000"/>
              </a:solidFill>
              <a:effectLst/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  <a:p>
            <a:r>
              <a:rPr lang="ko-KR" altLang="en-US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높았다</a:t>
            </a:r>
            <a:r>
              <a:rPr lang="en-US" altLang="ko-KR" sz="1600" b="0" i="0" dirty="0">
                <a:solidFill>
                  <a:srgbClr val="000000"/>
                </a:solidFill>
                <a:effectLst/>
                <a:latin typeface="KBFG Display Light" panose="020B0303000000000000" pitchFamily="34" charset="-127"/>
                <a:ea typeface="KBFG Display Light" panose="020B0303000000000000" pitchFamily="34" charset="-127"/>
              </a:rPr>
              <a:t>.</a:t>
            </a:r>
            <a:endParaRPr lang="en-GB" sz="1600" dirty="0"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pic>
        <p:nvPicPr>
          <p:cNvPr id="22" name="그림 21" descr="텍스트, 컴퓨터, 스크린샷, 의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A38621C-5263-74D2-565C-A7D584DCE6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753"/>
          <a:stretch>
            <a:fillRect/>
          </a:stretch>
        </p:blipFill>
        <p:spPr>
          <a:xfrm>
            <a:off x="6451552" y="635873"/>
            <a:ext cx="5528115" cy="613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05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AA19A-281F-AF7C-162C-E056173C9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6D201253-1572-F5ED-3B67-0109C45E4EC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E51D6246-BD52-B52F-3BE1-92EF4A80E7D3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79DB38CB-05DB-1C1D-5EED-C47CE9BCFE85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40934D59-86C7-A1E6-495D-C579EE84E1AC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E704C997-6F5A-D5DA-4009-243BB5973D82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6F90151-E544-D974-70F7-FCAE1B0894C8}"/>
              </a:ext>
            </a:extLst>
          </p:cNvPr>
          <p:cNvSpPr txBox="1"/>
          <p:nvPr/>
        </p:nvSpPr>
        <p:spPr>
          <a:xfrm>
            <a:off x="656775" y="3088559"/>
            <a:ext cx="110799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dirty="0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탑재상품</a:t>
            </a:r>
            <a:endParaRPr lang="en-GB" dirty="0">
              <a:latin typeface="Recipekorea Medium" panose="02020603020101020101" pitchFamily="18" charset="-127"/>
              <a:ea typeface="Recipekorea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F6A93-A0E0-21F0-0060-739E840BCBB6}"/>
              </a:ext>
            </a:extLst>
          </p:cNvPr>
          <p:cNvSpPr txBox="1"/>
          <p:nvPr/>
        </p:nvSpPr>
        <p:spPr>
          <a:xfrm>
            <a:off x="2570099" y="2886662"/>
            <a:ext cx="8157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간병인 지원</a:t>
            </a:r>
            <a:r>
              <a:rPr lang="en-GB" altLang="ko-K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/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사용</a:t>
            </a:r>
            <a:endParaRPr lang="en-GB" altLang="ko-K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B금융 제목체 Bold"/>
              <a:ea typeface="KB금융 본문체 Medium"/>
            </a:endParaRP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1</a:t>
            </a:r>
            <a:r>
              <a:rPr lang="ko-KR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월 변경사항</a:t>
            </a:r>
            <a:r>
              <a:rPr lang="en-US" altLang="ko-K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389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97E7EC-220B-29F4-ACA2-24EA09EA94B4}"/>
              </a:ext>
            </a:extLst>
          </p:cNvPr>
          <p:cNvSpPr txBox="1"/>
          <p:nvPr/>
        </p:nvSpPr>
        <p:spPr>
          <a:xfrm>
            <a:off x="908231" y="100144"/>
            <a:ext cx="3935693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2026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년 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1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월 간병인 지원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/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사용 변경사항</a:t>
            </a:r>
          </a:p>
        </p:txBody>
      </p:sp>
      <p:pic>
        <p:nvPicPr>
          <p:cNvPr id="16" name="그림 15" descr="텍스트, 스크린샷, 폰트,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4B05562-5745-A444-758A-89DEEB624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91" y="729464"/>
            <a:ext cx="5414789" cy="5871681"/>
          </a:xfrm>
          <a:prstGeom prst="rect">
            <a:avLst/>
          </a:prstGeom>
        </p:spPr>
      </p:pic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DC8E800-1153-C328-4A16-D3BACA200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56902"/>
              </p:ext>
            </p:extLst>
          </p:nvPr>
        </p:nvGraphicFramePr>
        <p:xfrm>
          <a:off x="5924768" y="3795087"/>
          <a:ext cx="6102849" cy="2354565"/>
        </p:xfrm>
        <a:graphic>
          <a:graphicData uri="http://schemas.openxmlformats.org/drawingml/2006/table">
            <a:tbl>
              <a:tblPr/>
              <a:tblGrid>
                <a:gridCol w="395861">
                  <a:extLst>
                    <a:ext uri="{9D8B030D-6E8A-4147-A177-3AD203B41FA5}">
                      <a16:colId xmlns:a16="http://schemas.microsoft.com/office/drawing/2014/main" val="1572178876"/>
                    </a:ext>
                  </a:extLst>
                </a:gridCol>
                <a:gridCol w="577297">
                  <a:extLst>
                    <a:ext uri="{9D8B030D-6E8A-4147-A177-3AD203B41FA5}">
                      <a16:colId xmlns:a16="http://schemas.microsoft.com/office/drawing/2014/main" val="4070537214"/>
                    </a:ext>
                  </a:extLst>
                </a:gridCol>
                <a:gridCol w="808215">
                  <a:extLst>
                    <a:ext uri="{9D8B030D-6E8A-4147-A177-3AD203B41FA5}">
                      <a16:colId xmlns:a16="http://schemas.microsoft.com/office/drawing/2014/main" val="3115397510"/>
                    </a:ext>
                  </a:extLst>
                </a:gridCol>
                <a:gridCol w="915427">
                  <a:extLst>
                    <a:ext uri="{9D8B030D-6E8A-4147-A177-3AD203B41FA5}">
                      <a16:colId xmlns:a16="http://schemas.microsoft.com/office/drawing/2014/main" val="3050415403"/>
                    </a:ext>
                  </a:extLst>
                </a:gridCol>
                <a:gridCol w="849451">
                  <a:extLst>
                    <a:ext uri="{9D8B030D-6E8A-4147-A177-3AD203B41FA5}">
                      <a16:colId xmlns:a16="http://schemas.microsoft.com/office/drawing/2014/main" val="3084993582"/>
                    </a:ext>
                  </a:extLst>
                </a:gridCol>
                <a:gridCol w="808215">
                  <a:extLst>
                    <a:ext uri="{9D8B030D-6E8A-4147-A177-3AD203B41FA5}">
                      <a16:colId xmlns:a16="http://schemas.microsoft.com/office/drawing/2014/main" val="543806339"/>
                    </a:ext>
                  </a:extLst>
                </a:gridCol>
                <a:gridCol w="940168">
                  <a:extLst>
                    <a:ext uri="{9D8B030D-6E8A-4147-A177-3AD203B41FA5}">
                      <a16:colId xmlns:a16="http://schemas.microsoft.com/office/drawing/2014/main" val="2408277724"/>
                    </a:ext>
                  </a:extLst>
                </a:gridCol>
                <a:gridCol w="808215">
                  <a:extLst>
                    <a:ext uri="{9D8B030D-6E8A-4147-A177-3AD203B41FA5}">
                      <a16:colId xmlns:a16="http://schemas.microsoft.com/office/drawing/2014/main" val="3572323664"/>
                    </a:ext>
                  </a:extLst>
                </a:gridCol>
              </a:tblGrid>
              <a:tr h="426890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간병인사용일 계산식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월</a:t>
                      </a: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10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일</a:t>
                      </a:r>
                      <a:b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</a:b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오후 </a:t>
                      </a: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7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시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월</a:t>
                      </a: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11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일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월</a:t>
                      </a: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12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일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월</a:t>
                      </a:r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13</a:t>
                      </a:r>
                      <a:r>
                        <a:rPr lang="ko-KR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일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4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월</a:t>
                      </a: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14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일 </a:t>
                      </a:r>
                      <a:endParaRPr lang="en-GB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오후 </a:t>
                      </a: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시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8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시간 산정기준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574411"/>
                  </a:ext>
                </a:extLst>
              </a:tr>
              <a:tr h="42689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간병인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사용시간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</a:t>
                      </a: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 기준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529743"/>
                  </a:ext>
                </a:extLst>
              </a:tr>
              <a:tr h="4268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 이상여부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X(50%)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지급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522215"/>
                  </a:ext>
                </a:extLst>
              </a:tr>
              <a:tr h="647005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사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간병인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사용시간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일오후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7~ 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7~ 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~ 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~ 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오후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~ 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월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오후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간병인 사용시작 </a:t>
                      </a:r>
                      <a:endParaRPr lang="en-GB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ctr">
                        <a:buNone/>
                      </a:pP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 </a:t>
                      </a: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부터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489250"/>
                  </a:ext>
                </a:extLst>
              </a:tr>
              <a:tr h="4268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일 </a:t>
                      </a: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시간 이상여부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X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685478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3DA9E2A-4247-1829-5CAF-321D1A66C17A}"/>
              </a:ext>
            </a:extLst>
          </p:cNvPr>
          <p:cNvSpPr txBox="1"/>
          <p:nvPr/>
        </p:nvSpPr>
        <p:spPr>
          <a:xfrm>
            <a:off x="5842575" y="3533477"/>
            <a:ext cx="61028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■ </a:t>
            </a:r>
            <a:r>
              <a:rPr lang="en-GB" sz="1100" dirty="0" err="1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간병인</a:t>
            </a:r>
            <a:r>
              <a:rPr lang="en-GB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</a:t>
            </a:r>
            <a:r>
              <a:rPr lang="en-GB" sz="1100" dirty="0" err="1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사용기간</a:t>
            </a:r>
            <a:r>
              <a:rPr lang="en-GB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: 2025년 4월 10일 </a:t>
            </a:r>
            <a:r>
              <a:rPr lang="en-GB" sz="1100" dirty="0" err="1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오후</a:t>
            </a:r>
            <a:r>
              <a:rPr lang="en-GB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7시 ~2025년 4월 14일 </a:t>
            </a:r>
            <a:r>
              <a:rPr lang="en-GB" sz="1100" dirty="0" err="1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오후</a:t>
            </a:r>
            <a:r>
              <a:rPr lang="en-GB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 1시 , </a:t>
            </a:r>
            <a:r>
              <a:rPr lang="ko-KR" altLang="en-US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가입금액</a:t>
            </a:r>
            <a:r>
              <a:rPr lang="en-GB" altLang="ko-KR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10</a:t>
            </a:r>
            <a:r>
              <a:rPr lang="ko-KR" altLang="en-US" sz="1100" dirty="0">
                <a:latin typeface="KBFG Display Light" panose="020B0303000000000000" pitchFamily="34" charset="-127"/>
                <a:ea typeface="KBFG Display Light" panose="020B0303000000000000" pitchFamily="34" charset="-127"/>
              </a:rPr>
              <a:t>만원</a:t>
            </a:r>
            <a:endParaRPr lang="en-GB" sz="1100" dirty="0"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E38C3E28-E12E-6449-A2A1-CB1DF5572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643" y="6203399"/>
            <a:ext cx="5612261" cy="415723"/>
          </a:xfrm>
          <a:prstGeom prst="rect">
            <a:avLst/>
          </a:prstGeom>
        </p:spPr>
      </p:pic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736EB2F1-064D-F669-8C75-A0419C43D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203421"/>
              </p:ext>
            </p:extLst>
          </p:nvPr>
        </p:nvGraphicFramePr>
        <p:xfrm>
          <a:off x="5924767" y="2233647"/>
          <a:ext cx="61028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712">
                  <a:extLst>
                    <a:ext uri="{9D8B030D-6E8A-4147-A177-3AD203B41FA5}">
                      <a16:colId xmlns:a16="http://schemas.microsoft.com/office/drawing/2014/main" val="467470347"/>
                    </a:ext>
                  </a:extLst>
                </a:gridCol>
                <a:gridCol w="1525712">
                  <a:extLst>
                    <a:ext uri="{9D8B030D-6E8A-4147-A177-3AD203B41FA5}">
                      <a16:colId xmlns:a16="http://schemas.microsoft.com/office/drawing/2014/main" val="3996737279"/>
                    </a:ext>
                  </a:extLst>
                </a:gridCol>
                <a:gridCol w="1525712">
                  <a:extLst>
                    <a:ext uri="{9D8B030D-6E8A-4147-A177-3AD203B41FA5}">
                      <a16:colId xmlns:a16="http://schemas.microsoft.com/office/drawing/2014/main" val="1471137801"/>
                    </a:ext>
                  </a:extLst>
                </a:gridCol>
                <a:gridCol w="1525712">
                  <a:extLst>
                    <a:ext uri="{9D8B030D-6E8A-4147-A177-3AD203B41FA5}">
                      <a16:colId xmlns:a16="http://schemas.microsoft.com/office/drawing/2014/main" val="3498481750"/>
                    </a:ext>
                  </a:extLst>
                </a:gridCol>
              </a:tblGrid>
              <a:tr h="19711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구분</a:t>
                      </a:r>
                      <a:endParaRPr lang="en-GB" sz="1400" dirty="0">
                        <a:solidFill>
                          <a:schemeClr val="bg1"/>
                        </a:solidFill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KB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손해보험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B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사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D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사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214039"/>
                  </a:ext>
                </a:extLst>
              </a:tr>
              <a:tr h="1971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8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시간 미만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50%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지급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rgbClr val="FFE0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미지급</a:t>
                      </a:r>
                      <a:endParaRPr lang="en-GB" sz="1400" dirty="0">
                        <a:solidFill>
                          <a:srgbClr val="FF0000"/>
                        </a:solidFill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미지급</a:t>
                      </a:r>
                      <a:endParaRPr lang="en-GB" sz="1400" dirty="0">
                        <a:solidFill>
                          <a:srgbClr val="FF0000"/>
                        </a:solidFill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8646446"/>
                  </a:ext>
                </a:extLst>
              </a:tr>
              <a:tr h="197115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8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시간 이상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100%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지급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>
                    <a:solidFill>
                      <a:srgbClr val="FFE0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100%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지급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100%</a:t>
                      </a:r>
                      <a:r>
                        <a:rPr lang="ko-KR" altLang="en-US" sz="1400" dirty="0">
                          <a:latin typeface="KBFG Display Bold" panose="020B0803000000000000" pitchFamily="34" charset="-127"/>
                          <a:ea typeface="KBFG Display Bold" panose="020B0803000000000000" pitchFamily="34" charset="-127"/>
                        </a:rPr>
                        <a:t>지급</a:t>
                      </a:r>
                      <a:endParaRPr lang="en-GB" sz="1400" dirty="0">
                        <a:latin typeface="KBFG Display Bold" panose="020B0803000000000000" pitchFamily="34" charset="-127"/>
                        <a:ea typeface="KBFG Display Bold" panose="020B0803000000000000" pitchFamily="34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3462958"/>
                  </a:ext>
                </a:extLst>
              </a:tr>
            </a:tbl>
          </a:graphicData>
        </a:graphic>
      </p:graphicFrame>
      <p:pic>
        <p:nvPicPr>
          <p:cNvPr id="28" name="그림 27" descr="폰트, 텍스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4E3A845-785A-7B5A-A189-1B9DF7200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2575" y="796138"/>
            <a:ext cx="3065119" cy="88665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DC5F36A-0FF3-16FC-C4A9-78572EAB24BE}"/>
              </a:ext>
            </a:extLst>
          </p:cNvPr>
          <p:cNvSpPr txBox="1"/>
          <p:nvPr/>
        </p:nvSpPr>
        <p:spPr>
          <a:xfrm>
            <a:off x="6171542" y="1682791"/>
            <a:ext cx="2504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26</a:t>
            </a:r>
            <a:r>
              <a:rPr lang="ko-KR" altLang="en-US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년 </a:t>
            </a:r>
            <a:r>
              <a:rPr lang="en-GB" altLang="ko-KR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</a:t>
            </a:r>
            <a:r>
              <a:rPr lang="ko-KR" altLang="en-US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월 부터 </a:t>
            </a:r>
            <a:r>
              <a:rPr lang="en-GB" altLang="ko-KR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8</a:t>
            </a:r>
            <a:r>
              <a:rPr lang="ko-KR" altLang="en-US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시간 기준 적용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02CCC2-CE0F-1918-111B-56236267C26B}"/>
              </a:ext>
            </a:extLst>
          </p:cNvPr>
          <p:cNvSpPr txBox="1"/>
          <p:nvPr/>
        </p:nvSpPr>
        <p:spPr>
          <a:xfrm>
            <a:off x="5820512" y="1927657"/>
            <a:ext cx="3688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8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시간 지급조건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간병인사용일당 꼭 비교하세요</a:t>
            </a:r>
            <a:r>
              <a:rPr kumimoji="0" lang="en-GB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 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1" name="원형: 비어 있음 30">
            <a:extLst>
              <a:ext uri="{FF2B5EF4-FFF2-40B4-BE49-F238E27FC236}">
                <a16:creationId xmlns:a16="http://schemas.microsoft.com/office/drawing/2014/main" id="{31748FB3-1AD3-C50D-C363-87FE76F5AFE1}"/>
              </a:ext>
            </a:extLst>
          </p:cNvPr>
          <p:cNvSpPr/>
          <p:nvPr/>
        </p:nvSpPr>
        <p:spPr>
          <a:xfrm>
            <a:off x="5938481" y="1693537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5E0070-AA40-C46F-D5DF-7F985C0EA1A6}"/>
              </a:ext>
            </a:extLst>
          </p:cNvPr>
          <p:cNvSpPr txBox="1"/>
          <p:nvPr/>
        </p:nvSpPr>
        <p:spPr>
          <a:xfrm>
            <a:off x="6169832" y="3242746"/>
            <a:ext cx="3797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간병인 사용 </a:t>
            </a:r>
            <a:r>
              <a:rPr lang="en-GB" altLang="ko-KR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24</a:t>
            </a:r>
            <a:r>
              <a:rPr lang="ko-KR" altLang="en-US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시간 적용 방식 다 같지 않습니다</a:t>
            </a:r>
            <a:r>
              <a:rPr lang="en-GB" altLang="ko-KR" sz="1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 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3" name="원형: 비어 있음 32">
            <a:extLst>
              <a:ext uri="{FF2B5EF4-FFF2-40B4-BE49-F238E27FC236}">
                <a16:creationId xmlns:a16="http://schemas.microsoft.com/office/drawing/2014/main" id="{EFF33782-7181-D0B9-3BA3-E889B91CA66A}"/>
              </a:ext>
            </a:extLst>
          </p:cNvPr>
          <p:cNvSpPr/>
          <p:nvPr/>
        </p:nvSpPr>
        <p:spPr>
          <a:xfrm>
            <a:off x="5936771" y="3253492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28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" y="0"/>
            <a:ext cx="12191608" cy="685778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" y="5011970"/>
            <a:ext cx="12194387" cy="184580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781" y="516213"/>
            <a:ext cx="9844565" cy="5847864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417805" y="2635357"/>
            <a:ext cx="6893795" cy="168587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defTabSz="634959"/>
            <a:r>
              <a:rPr lang="en-US" sz="8849" dirty="0" err="1">
                <a:solidFill>
                  <a:srgbClr val="505253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  <a:cs typeface="Hakgyoansim-Dunggeunmiso-B" pitchFamily="34" charset="-120"/>
              </a:rPr>
              <a:t>감사합니다</a:t>
            </a:r>
            <a:r>
              <a:rPr lang="en-US" sz="8849" dirty="0">
                <a:solidFill>
                  <a:srgbClr val="505253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  <a:cs typeface="Hakgyoansim-Dunggeunmiso-B" pitchFamily="34" charset="-120"/>
              </a:rPr>
              <a:t> !</a:t>
            </a:r>
            <a:endParaRPr lang="en-US" sz="8849" dirty="0">
              <a:solidFill>
                <a:prstClr val="black"/>
              </a:solidFill>
              <a:latin typeface="Gmarket Sans Bold" panose="02000000000000000000" pitchFamily="50" charset="-128"/>
              <a:ea typeface="Gmarket Sans Bold" panose="02000000000000000000" pitchFamily="50" charset="-128"/>
              <a:cs typeface="Arial"/>
            </a:endParaRPr>
          </a:p>
        </p:txBody>
      </p:sp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4833" y="5729047"/>
            <a:ext cx="1397253" cy="1136911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7384" y="2557672"/>
            <a:ext cx="2088785" cy="1699662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" y="6476791"/>
            <a:ext cx="12191608" cy="380988"/>
          </a:xfrm>
          <a:prstGeom prst="rect">
            <a:avLst/>
          </a:prstGeom>
        </p:spPr>
      </p:pic>
      <p:pic>
        <p:nvPicPr>
          <p:cNvPr id="11" name="Image 5" descr="preencoded.png">
            <a:extLst>
              <a:ext uri="{FF2B5EF4-FFF2-40B4-BE49-F238E27FC236}">
                <a16:creationId xmlns:a16="http://schemas.microsoft.com/office/drawing/2014/main" id="{75BE9275-7FD4-340E-9C64-3AC78AF359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2493" y="5316356"/>
            <a:ext cx="1701745" cy="27939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C1ADF161-4329-4B9A-9596-8F2BC48832A7}"/>
              </a:ext>
            </a:extLst>
          </p:cNvPr>
          <p:cNvSpPr/>
          <p:nvPr/>
        </p:nvSpPr>
        <p:spPr>
          <a:xfrm>
            <a:off x="1230260" y="1739405"/>
            <a:ext cx="9731479" cy="8165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4000" kern="0" spc="-232" dirty="0" err="1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고당지</a:t>
            </a:r>
            <a:r>
              <a:rPr lang="ko-KR" altLang="en-US" sz="4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맞춤 간편건강보험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 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3.10.5 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출시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40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BE8715-5412-84ED-B256-E1F1401D9324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1</a:t>
            </a: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C7A77691-12D0-45AA-8EC5-73D6F2E33FBA}"/>
              </a:ext>
            </a:extLst>
          </p:cNvPr>
          <p:cNvSpPr/>
          <p:nvPr/>
        </p:nvSpPr>
        <p:spPr>
          <a:xfrm>
            <a:off x="2185030" y="266327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chemeClr val="accent4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혈압 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2600" kern="0" spc="-232" dirty="0">
                <a:solidFill>
                  <a:schemeClr val="accent4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당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뇨 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2600" kern="0" spc="-232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</a:t>
            </a:r>
            <a:r>
              <a:rPr lang="ko-KR" altLang="en-US" sz="2600" kern="0" spc="-232" dirty="0" err="1">
                <a:solidFill>
                  <a:schemeClr val="accent4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지</a:t>
            </a:r>
            <a:r>
              <a:rPr lang="ko-KR" altLang="en-US" sz="2600" kern="0" spc="-232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혈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추가 고지 기존 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3.10.5 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보다 </a:t>
            </a:r>
            <a:r>
              <a:rPr lang="en-GB" altLang="ko-KR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8~10%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저렴</a:t>
            </a:r>
            <a:endParaRPr lang="en-GB" altLang="ko-KR" sz="2600" kern="0" spc="-232" dirty="0">
              <a:solidFill>
                <a:schemeClr val="tx1">
                  <a:lumMod val="75000"/>
                  <a:lumOff val="25000"/>
                </a:schemeClr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455883E5-BEDC-442B-551B-EAAFC6593C64}"/>
              </a:ext>
            </a:extLst>
          </p:cNvPr>
          <p:cNvGrpSpPr/>
          <p:nvPr/>
        </p:nvGrpSpPr>
        <p:grpSpPr>
          <a:xfrm>
            <a:off x="1720459" y="2640401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CCC5811D-4F00-E576-B1DC-86AEAC38C8EB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8CA9518E-D335-F4EC-5E81-F7417F24BA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C210928F-DCEE-87D8-102A-22BB3D9A084D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984840BC-8C7F-C31C-D388-FAE5F1373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DEA1AF2A-69F2-FD28-EE97-E37DD17C5A7B}"/>
              </a:ext>
            </a:extLst>
          </p:cNvPr>
          <p:cNvSpPr/>
          <p:nvPr/>
        </p:nvSpPr>
        <p:spPr>
          <a:xfrm>
            <a:off x="2185030" y="3302941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가지 만성 질환 중 하나만 없어도 기존 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3.10.5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보다 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할인된 보험료</a:t>
            </a:r>
            <a:endParaRPr lang="en-GB" altLang="ko-KR" sz="2600" kern="0" spc="-232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60A7286D-EEC2-700D-FAE3-FF2DE2B7C04D}"/>
              </a:ext>
            </a:extLst>
          </p:cNvPr>
          <p:cNvGrpSpPr/>
          <p:nvPr/>
        </p:nvGrpSpPr>
        <p:grpSpPr>
          <a:xfrm>
            <a:off x="1720459" y="3280067"/>
            <a:ext cx="8655948" cy="443535"/>
            <a:chOff x="1515076" y="2735603"/>
            <a:chExt cx="8655948" cy="443535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E44EEA70-A1F8-8EFF-CB32-2D40A6181BE9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30" name="Image 11" descr="preencoded.png">
                <a:extLst>
                  <a:ext uri="{FF2B5EF4-FFF2-40B4-BE49-F238E27FC236}">
                    <a16:creationId xmlns:a16="http://schemas.microsoft.com/office/drawing/2014/main" id="{7FBD8AF6-80F2-3E69-D887-8E593134AC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31" name="Text 4">
                <a:extLst>
                  <a:ext uri="{FF2B5EF4-FFF2-40B4-BE49-F238E27FC236}">
                    <a16:creationId xmlns:a16="http://schemas.microsoft.com/office/drawing/2014/main" id="{BBFAFB23-1489-6B90-2CE3-D82BFCCACC7B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29" name="Image 16" descr="preencoded.png">
              <a:extLst>
                <a:ext uri="{FF2B5EF4-FFF2-40B4-BE49-F238E27FC236}">
                  <a16:creationId xmlns:a16="http://schemas.microsoft.com/office/drawing/2014/main" id="{4C5FB96E-07AB-18D8-816C-0AE4CBD67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5" name="Text 3">
            <a:extLst>
              <a:ext uri="{FF2B5EF4-FFF2-40B4-BE49-F238E27FC236}">
                <a16:creationId xmlns:a16="http://schemas.microsoft.com/office/drawing/2014/main" id="{ED96340B-A9A4-1114-568B-57CC860B3F4D}"/>
              </a:ext>
            </a:extLst>
          </p:cNvPr>
          <p:cNvSpPr/>
          <p:nvPr/>
        </p:nvSpPr>
        <p:spPr>
          <a:xfrm>
            <a:off x="7285148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초경증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ko-KR" altLang="en-US" sz="3600" kern="0" spc="-232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유병자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GB" altLang="ko-KR" sz="36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1</a:t>
            </a:r>
            <a:r>
              <a:rPr lang="ko-KR" altLang="en-US" sz="36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순위 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선택</a:t>
            </a:r>
            <a:endParaRPr lang="en-US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38FBBE3F-E1D8-2462-BCA4-6B0D11EB60CB}"/>
              </a:ext>
            </a:extLst>
          </p:cNvPr>
          <p:cNvSpPr/>
          <p:nvPr/>
        </p:nvSpPr>
        <p:spPr>
          <a:xfrm>
            <a:off x="1443116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만성질환 중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하나만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없어도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E45E77B2-8379-80F0-A095-D6601B19D7AE}"/>
              </a:ext>
            </a:extLst>
          </p:cNvPr>
          <p:cNvSpPr/>
          <p:nvPr/>
        </p:nvSpPr>
        <p:spPr>
          <a:xfrm>
            <a:off x="4364132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보험료가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할인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되는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7D6CBA-7162-8D45-DA2A-00A8BF1F8453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</p:spTree>
    <p:extLst>
      <p:ext uri="{BB962C8B-B14F-4D97-AF65-F5344CB8AC3E}">
        <p14:creationId xmlns:p14="http://schemas.microsoft.com/office/powerpoint/2010/main" val="2071203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5BD09-63B9-8E70-7190-FE582AB58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3974CAAA-789B-6D65-8EC9-31E0C8053F8B}"/>
              </a:ext>
            </a:extLst>
          </p:cNvPr>
          <p:cNvSpPr/>
          <p:nvPr/>
        </p:nvSpPr>
        <p:spPr>
          <a:xfrm>
            <a:off x="1230260" y="1739405"/>
            <a:ext cx="9731479" cy="8165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KB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2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대주요치료비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4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수술 매회보장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 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탑재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40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FEECC9-8A2E-4EB1-E0EC-B337EDE451F1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2</a:t>
            </a: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0781D182-AAE1-8C30-01DA-8D671823B511}"/>
              </a:ext>
            </a:extLst>
          </p:cNvPr>
          <p:cNvSpPr/>
          <p:nvPr/>
        </p:nvSpPr>
        <p:spPr>
          <a:xfrm>
            <a:off x="2185030" y="266327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순환계 주요치료비 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2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대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뇌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</a:t>
            </a:r>
            <a:r>
              <a:rPr lang="ko-KR" altLang="en-US" sz="2600" kern="0" spc="-232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허혈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주요치료비 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 매회보장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실시</a:t>
            </a:r>
            <a:endParaRPr lang="en-GB" altLang="ko-KR" sz="2600" kern="0" spc="-232" dirty="0">
              <a:solidFill>
                <a:schemeClr val="tx1">
                  <a:lumMod val="75000"/>
                  <a:lumOff val="25000"/>
                </a:schemeClr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D4CFEE1-5CDF-9706-0DF9-263459F6797C}"/>
              </a:ext>
            </a:extLst>
          </p:cNvPr>
          <p:cNvGrpSpPr/>
          <p:nvPr/>
        </p:nvGrpSpPr>
        <p:grpSpPr>
          <a:xfrm>
            <a:off x="1720459" y="2640401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518D7A03-05C2-8C44-0016-635BD8B10434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11C4D76C-A10B-70ED-7F88-709F5C67C4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5F20CCD9-E51F-152E-AC0F-A39243267934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691C09AB-FD75-40EA-6C13-84BD68030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24F39DED-088D-A729-4F0E-98636928898C}"/>
              </a:ext>
            </a:extLst>
          </p:cNvPr>
          <p:cNvSpPr/>
          <p:nvPr/>
        </p:nvSpPr>
        <p:spPr>
          <a:xfrm>
            <a:off x="2185030" y="3302941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혈전제거술도 매회 보장 </a:t>
            </a:r>
            <a:r>
              <a:rPr lang="ko-KR" altLang="en-US" sz="2600" kern="0" spc="-232" dirty="0" err="1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으로</a:t>
            </a:r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타사 대비 압도적인 보장횟수 제공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endParaRPr lang="en-GB" altLang="ko-KR" sz="2600" kern="0" spc="-232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E5A6F57E-7899-48CE-1D01-DE60DBA7ABF3}"/>
              </a:ext>
            </a:extLst>
          </p:cNvPr>
          <p:cNvGrpSpPr/>
          <p:nvPr/>
        </p:nvGrpSpPr>
        <p:grpSpPr>
          <a:xfrm>
            <a:off x="1720459" y="3280067"/>
            <a:ext cx="8655948" cy="443535"/>
            <a:chOff x="1515076" y="2735603"/>
            <a:chExt cx="8655948" cy="443535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23D7E302-AF5F-444D-7DEE-FDDFD64855C4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30" name="Image 11" descr="preencoded.png">
                <a:extLst>
                  <a:ext uri="{FF2B5EF4-FFF2-40B4-BE49-F238E27FC236}">
                    <a16:creationId xmlns:a16="http://schemas.microsoft.com/office/drawing/2014/main" id="{09D51ACA-169C-69BA-595C-8C0866B16A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31" name="Text 4">
                <a:extLst>
                  <a:ext uri="{FF2B5EF4-FFF2-40B4-BE49-F238E27FC236}">
                    <a16:creationId xmlns:a16="http://schemas.microsoft.com/office/drawing/2014/main" id="{58E30BA2-AFFC-7154-8211-CFFC53AD9366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29" name="Image 16" descr="preencoded.png">
              <a:extLst>
                <a:ext uri="{FF2B5EF4-FFF2-40B4-BE49-F238E27FC236}">
                  <a16:creationId xmlns:a16="http://schemas.microsoft.com/office/drawing/2014/main" id="{9748D877-057F-BBD0-11C4-551406DF6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5" name="Text 3">
            <a:extLst>
              <a:ext uri="{FF2B5EF4-FFF2-40B4-BE49-F238E27FC236}">
                <a16:creationId xmlns:a16="http://schemas.microsoft.com/office/drawing/2014/main" id="{85E410BD-41AA-91D5-969B-6A85608FB18E}"/>
              </a:ext>
            </a:extLst>
          </p:cNvPr>
          <p:cNvSpPr/>
          <p:nvPr/>
        </p:nvSpPr>
        <p:spPr>
          <a:xfrm>
            <a:off x="7398162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다시 한번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앞서갑니다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F0BD3317-862C-1389-28BA-625311AB1398}"/>
              </a:ext>
            </a:extLst>
          </p:cNvPr>
          <p:cNvSpPr/>
          <p:nvPr/>
        </p:nvSpPr>
        <p:spPr>
          <a:xfrm>
            <a:off x="1289006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2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대</a:t>
            </a:r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(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뇌</a:t>
            </a:r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/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심</a:t>
            </a:r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)</a:t>
            </a:r>
          </a:p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보장은 항상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32C42DAB-C05B-6B95-AA26-76C5BC1B9E91}"/>
              </a:ext>
            </a:extLst>
          </p:cNvPr>
          <p:cNvSpPr/>
          <p:nvPr/>
        </p:nvSpPr>
        <p:spPr>
          <a:xfrm>
            <a:off x="4343584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매회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수술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매회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혈전제거술</a:t>
            </a:r>
            <a:endParaRPr lang="en-US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23E83-ADAC-B86F-C6DC-396D436277D4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</p:spTree>
    <p:extLst>
      <p:ext uri="{BB962C8B-B14F-4D97-AF65-F5344CB8AC3E}">
        <p14:creationId xmlns:p14="http://schemas.microsoft.com/office/powerpoint/2010/main" val="1381825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F9D4D-B48E-F0C5-5100-338C2FCD6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0CAC1C5A-0346-4BEB-4F19-96CD8A066C46}"/>
              </a:ext>
            </a:extLst>
          </p:cNvPr>
          <p:cNvSpPr/>
          <p:nvPr/>
        </p:nvSpPr>
        <p:spPr>
          <a:xfrm>
            <a:off x="1230260" y="1739405"/>
            <a:ext cx="9731479" cy="8165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업계최초 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40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치매통합치료비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 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출시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40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9A971D-D3EA-EF30-3500-8ADA7460BBC5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3</a:t>
            </a: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528EC8EC-CA7D-2853-4D3B-57545686539E}"/>
              </a:ext>
            </a:extLst>
          </p:cNvPr>
          <p:cNvSpPr/>
          <p:nvPr/>
        </p:nvSpPr>
        <p:spPr>
          <a:xfrm>
            <a:off x="2185030" y="266327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최신 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표적치매 치료비 </a:t>
            </a:r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포함</a:t>
            </a:r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검사</a:t>
            </a:r>
            <a:r>
              <a:rPr lang="en-GB" altLang="ko-KR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치료</a:t>
            </a:r>
            <a:r>
              <a:rPr lang="en-GB" altLang="ko-KR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통원 </a:t>
            </a:r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보장을 한번에</a:t>
            </a:r>
            <a:r>
              <a:rPr lang="en-GB" altLang="ko-KR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ED3D345-AF7C-957E-8340-C7FC9CA1B0F8}"/>
              </a:ext>
            </a:extLst>
          </p:cNvPr>
          <p:cNvGrpSpPr/>
          <p:nvPr/>
        </p:nvGrpSpPr>
        <p:grpSpPr>
          <a:xfrm>
            <a:off x="1720459" y="2640401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8E7AC4EA-4EB0-AA96-D993-5DC0934E9049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B2F1678E-5DE0-7C90-8376-CC217357F9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48DB028C-BE86-EABF-33DD-029CEF25BD40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2FEBBF31-ED22-75E4-670A-A1FC97B30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7A6AD37B-BE81-D682-9D70-AC353A61B881}"/>
              </a:ext>
            </a:extLst>
          </p:cNvPr>
          <p:cNvSpPr/>
          <p:nvPr/>
        </p:nvSpPr>
        <p:spPr>
          <a:xfrm>
            <a:off x="2185030" y="3302941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종합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600" kern="0" spc="-232" dirty="0" err="1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유병자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치매상품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담보 탑재로 접근성 확대</a:t>
            </a:r>
            <a:r>
              <a:rPr lang="en-GB" altLang="ko-KR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endParaRPr lang="en-GB" altLang="ko-KR" sz="2600" kern="0" spc="-232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E0D8F458-2F24-7BF4-0B5D-75CC76C7B5EF}"/>
              </a:ext>
            </a:extLst>
          </p:cNvPr>
          <p:cNvGrpSpPr/>
          <p:nvPr/>
        </p:nvGrpSpPr>
        <p:grpSpPr>
          <a:xfrm>
            <a:off x="1720459" y="3280067"/>
            <a:ext cx="8655948" cy="443535"/>
            <a:chOff x="1515076" y="2735603"/>
            <a:chExt cx="8655948" cy="443535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CD6C2951-E6AF-1D26-7ED2-1766A971ABEC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30" name="Image 11" descr="preencoded.png">
                <a:extLst>
                  <a:ext uri="{FF2B5EF4-FFF2-40B4-BE49-F238E27FC236}">
                    <a16:creationId xmlns:a16="http://schemas.microsoft.com/office/drawing/2014/main" id="{1DED8559-225D-85AB-5C72-68DC4B1CAA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31" name="Text 4">
                <a:extLst>
                  <a:ext uri="{FF2B5EF4-FFF2-40B4-BE49-F238E27FC236}">
                    <a16:creationId xmlns:a16="http://schemas.microsoft.com/office/drawing/2014/main" id="{FABEFD2C-52BB-6182-7CA6-705ED1F1473D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29" name="Image 16" descr="preencoded.png">
              <a:extLst>
                <a:ext uri="{FF2B5EF4-FFF2-40B4-BE49-F238E27FC236}">
                  <a16:creationId xmlns:a16="http://schemas.microsoft.com/office/drawing/2014/main" id="{FD38A494-01A9-C301-3234-55655D422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8" name="Text 3">
            <a:extLst>
              <a:ext uri="{FF2B5EF4-FFF2-40B4-BE49-F238E27FC236}">
                <a16:creationId xmlns:a16="http://schemas.microsoft.com/office/drawing/2014/main" id="{CF7D62BF-4EB1-0908-02B8-DBD7E2F17093}"/>
              </a:ext>
            </a:extLst>
          </p:cNvPr>
          <p:cNvSpPr/>
          <p:nvPr/>
        </p:nvSpPr>
        <p:spPr>
          <a:xfrm>
            <a:off x="1443116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치매 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검사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부터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치료</a:t>
            </a:r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,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통원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까지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1E31F6DA-3EB7-C9B0-012B-0DE1408A42D1}"/>
              </a:ext>
            </a:extLst>
          </p:cNvPr>
          <p:cNvSpPr/>
          <p:nvPr/>
        </p:nvSpPr>
        <p:spPr>
          <a:xfrm>
            <a:off x="4434353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KB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는</a:t>
            </a:r>
            <a:endParaRPr lang="en-US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en-US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ALL IN </a:t>
            </a:r>
            <a:r>
              <a:rPr lang="en-US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ONE</a:t>
            </a: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497119CF-C649-4C9B-4052-B73C676D96B0}"/>
              </a:ext>
            </a:extLst>
          </p:cNvPr>
          <p:cNvSpPr/>
          <p:nvPr/>
        </p:nvSpPr>
        <p:spPr>
          <a:xfrm>
            <a:off x="7425590" y="3940377"/>
            <a:ext cx="338454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치매 보장도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치료비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시대 </a:t>
            </a:r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3600" kern="0" spc="-232" dirty="0">
              <a:solidFill>
                <a:srgbClr val="FFC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BC6904-AB98-496F-E868-C142C3736D59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</p:spTree>
    <p:extLst>
      <p:ext uri="{BB962C8B-B14F-4D97-AF65-F5344CB8AC3E}">
        <p14:creationId xmlns:p14="http://schemas.microsoft.com/office/powerpoint/2010/main" val="1781558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364D4-3264-688E-74A7-147B9F10B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9C6D593D-E5ED-FE24-EB0F-5C46A4569273}"/>
              </a:ext>
            </a:extLst>
          </p:cNvPr>
          <p:cNvSpPr/>
          <p:nvPr/>
        </p:nvSpPr>
        <p:spPr>
          <a:xfrm>
            <a:off x="1230260" y="1739405"/>
            <a:ext cx="9731479" cy="8165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금쪽같은 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Pet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『</a:t>
            </a:r>
            <a:r>
              <a:rPr lang="ko-KR" altLang="en-US" sz="4000" kern="0" spc="-232" dirty="0" err="1">
                <a:solidFill>
                  <a:srgbClr val="FF0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펫주요치료비</a:t>
            </a:r>
            <a:r>
              <a:rPr lang="en-US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』 </a:t>
            </a:r>
            <a:r>
              <a:rPr lang="ko-KR" altLang="en-US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출시</a:t>
            </a:r>
            <a:r>
              <a:rPr lang="en-GB" altLang="ko-KR" sz="4000" kern="0" spc="-232" dirty="0">
                <a:solidFill>
                  <a:srgbClr val="0070C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  <a:endParaRPr lang="en-US" altLang="ko-KR" sz="4000" kern="0" spc="-232" dirty="0">
              <a:solidFill>
                <a:srgbClr val="C00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B699B8-AF6D-7E8B-84B7-60D355879CCF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4</a:t>
            </a: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5D2C32DA-0E31-9093-5B06-149ECE0E24DB}"/>
              </a:ext>
            </a:extLst>
          </p:cNvPr>
          <p:cNvSpPr/>
          <p:nvPr/>
        </p:nvSpPr>
        <p:spPr>
          <a:xfrm>
            <a:off x="2185030" y="266327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chemeClr val="tx1">
                    <a:lumMod val="75000"/>
                    <a:lumOff val="2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다수 의료비 확장보장을 </a:t>
            </a:r>
            <a:r>
              <a:rPr lang="en-GB" altLang="ko-KR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주요치료비</a:t>
            </a:r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하나로</a:t>
            </a:r>
            <a:r>
              <a:rPr lang="en-GB" altLang="ko-KR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4A960CF5-5539-888C-7890-A821D712C708}"/>
              </a:ext>
            </a:extLst>
          </p:cNvPr>
          <p:cNvGrpSpPr/>
          <p:nvPr/>
        </p:nvGrpSpPr>
        <p:grpSpPr>
          <a:xfrm>
            <a:off x="1720459" y="2640401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3105E6A3-2829-13BF-AD94-3C91A0ABC28D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3C66F991-279F-10D6-8936-3474BD4314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867CBE5F-6287-0513-DA7D-475F2EF5C234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B7E1F660-4F60-171B-9BDC-893E3C6EF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BD3F3F72-EDCC-BE87-B1C5-B9BBFCD8FF9B}"/>
              </a:ext>
            </a:extLst>
          </p:cNvPr>
          <p:cNvSpPr/>
          <p:nvPr/>
        </p:nvSpPr>
        <p:spPr>
          <a:xfrm>
            <a:off x="2185030" y="3302941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의료비 연간 보장한도 </a:t>
            </a:r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입 </a:t>
            </a:r>
            <a:r>
              <a:rPr lang="ko-KR" altLang="en-US" sz="2600" kern="0" spc="-232" dirty="0">
                <a:solidFill>
                  <a:srgbClr val="00B0F0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∙ </a:t>
            </a:r>
            <a:r>
              <a:rPr lang="ko-KR" altLang="en-US" sz="2600" kern="0" spc="-232" dirty="0">
                <a:solidFill>
                  <a:srgbClr val="00B0F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통원 </a:t>
            </a:r>
            <a:r>
              <a:rPr lang="ko-KR" altLang="en-US" sz="2600" kern="0" spc="-232" dirty="0">
                <a:solidFill>
                  <a:srgbClr val="40404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분리 </a:t>
            </a:r>
            <a:r>
              <a:rPr lang="ko-KR" altLang="en-US" sz="2600" kern="0" spc="-232" dirty="0">
                <a:solidFill>
                  <a:srgbClr val="FF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연간 최대 </a:t>
            </a:r>
            <a:r>
              <a:rPr lang="en-GB" altLang="ko-KR" sz="2600" kern="0" spc="-232" dirty="0">
                <a:solidFill>
                  <a:srgbClr val="FF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4</a:t>
            </a:r>
            <a:r>
              <a:rPr lang="ko-KR" altLang="en-US" sz="2600" kern="0" spc="-232" dirty="0">
                <a:solidFill>
                  <a:srgbClr val="FF000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천만원 </a:t>
            </a:r>
            <a:r>
              <a:rPr lang="ko-KR" altLang="en-US" sz="2600" kern="0" spc="-232" dirty="0">
                <a:solidFill>
                  <a:srgbClr val="404040"/>
                </a:solidFill>
                <a:latin typeface="Gmarket Sans Bold" panose="02000000000000000000" pitchFamily="50" charset="-128"/>
                <a:ea typeface="Gmarket Sans Bold" panose="02000000000000000000" pitchFamily="50" charset="-128"/>
              </a:rPr>
              <a:t>보장</a:t>
            </a:r>
            <a:endParaRPr lang="en-GB" altLang="ko-KR" sz="2600" kern="0" spc="-232" dirty="0">
              <a:solidFill>
                <a:srgbClr val="404040"/>
              </a:solidFill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6EF3FD72-5698-DE95-6DF4-643D35C01990}"/>
              </a:ext>
            </a:extLst>
          </p:cNvPr>
          <p:cNvGrpSpPr/>
          <p:nvPr/>
        </p:nvGrpSpPr>
        <p:grpSpPr>
          <a:xfrm>
            <a:off x="1720459" y="3280067"/>
            <a:ext cx="8655948" cy="443535"/>
            <a:chOff x="1515076" y="2735603"/>
            <a:chExt cx="8655948" cy="443535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47E94120-8511-CA70-397A-C88B4B4B979A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30" name="Image 11" descr="preencoded.png">
                <a:extLst>
                  <a:ext uri="{FF2B5EF4-FFF2-40B4-BE49-F238E27FC236}">
                    <a16:creationId xmlns:a16="http://schemas.microsoft.com/office/drawing/2014/main" id="{CBD6A634-6304-6CC5-C18F-697A65A04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31" name="Text 4">
                <a:extLst>
                  <a:ext uri="{FF2B5EF4-FFF2-40B4-BE49-F238E27FC236}">
                    <a16:creationId xmlns:a16="http://schemas.microsoft.com/office/drawing/2014/main" id="{AB5B2D51-D1C8-A129-ABC7-C95FCF463E05}"/>
                  </a:ext>
                </a:extLst>
              </p:cNvPr>
              <p:cNvSpPr/>
              <p:nvPr/>
            </p:nvSpPr>
            <p:spPr>
              <a:xfrm>
                <a:off x="1610819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29" name="Image 16" descr="preencoded.png">
              <a:extLst>
                <a:ext uri="{FF2B5EF4-FFF2-40B4-BE49-F238E27FC236}">
                  <a16:creationId xmlns:a16="http://schemas.microsoft.com/office/drawing/2014/main" id="{18FAFB80-4D29-6770-386F-ED608AF3C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8" name="Text 3">
            <a:extLst>
              <a:ext uri="{FF2B5EF4-FFF2-40B4-BE49-F238E27FC236}">
                <a16:creationId xmlns:a16="http://schemas.microsoft.com/office/drawing/2014/main" id="{91E26C47-8533-ECB6-A893-55EB4C7523D6}"/>
              </a:ext>
            </a:extLst>
          </p:cNvPr>
          <p:cNvSpPr/>
          <p:nvPr/>
        </p:nvSpPr>
        <p:spPr>
          <a:xfrm>
            <a:off x="2665740" y="4330793"/>
            <a:ext cx="2450799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GB" altLang="ko-KR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2026</a:t>
            </a:r>
            <a:r>
              <a:rPr lang="ko-KR" altLang="en-US" sz="3600" kern="0" spc="-232" dirty="0">
                <a:solidFill>
                  <a:schemeClr val="tx1">
                    <a:lumMod val="65000"/>
                    <a:lumOff val="35000"/>
                  </a:schemeClr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년</a:t>
            </a:r>
            <a:endParaRPr lang="en-GB" altLang="ko-KR" sz="3600" kern="0" spc="-232" dirty="0">
              <a:solidFill>
                <a:schemeClr val="tx1">
                  <a:lumMod val="65000"/>
                  <a:lumOff val="35000"/>
                </a:schemeClr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en-GB" altLang="ko-KR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Pet 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보험</a:t>
            </a:r>
            <a:endParaRPr lang="en-GB" altLang="ko-KR" sz="3600" kern="0" spc="-232" dirty="0">
              <a:solidFill>
                <a:srgbClr val="FFC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952CFB5B-B2B0-35E9-3236-1B3254CFC6D8}"/>
              </a:ext>
            </a:extLst>
          </p:cNvPr>
          <p:cNvSpPr/>
          <p:nvPr/>
        </p:nvSpPr>
        <p:spPr>
          <a:xfrm>
            <a:off x="5198729" y="4330793"/>
            <a:ext cx="4384863" cy="150128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3600" kern="0" spc="-232" dirty="0">
                <a:solidFill>
                  <a:srgbClr val="595959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업계 </a:t>
            </a:r>
            <a:r>
              <a:rPr lang="ko-KR" altLang="en-US" sz="36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최대보장</a:t>
            </a:r>
            <a:r>
              <a:rPr lang="ko-KR" altLang="en-US" sz="3600" kern="0" spc="-232" dirty="0">
                <a:solidFill>
                  <a:srgbClr val="595959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으로 </a:t>
            </a:r>
            <a:endParaRPr lang="en-GB" altLang="ko-KR" sz="3600" kern="0" spc="-232" dirty="0">
              <a:solidFill>
                <a:srgbClr val="595959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/>
            <a:r>
              <a:rPr lang="ko-KR" altLang="en-US" sz="3600" kern="0" spc="-232" dirty="0">
                <a:solidFill>
                  <a:srgbClr val="595959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다시한번 앞서 갑니다</a:t>
            </a:r>
            <a:r>
              <a:rPr lang="en-GB" altLang="ko-KR" sz="3600" kern="0" spc="-232" dirty="0">
                <a:solidFill>
                  <a:srgbClr val="595959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!</a:t>
            </a: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56F4EF6C-761F-F7B0-6E94-B8B920175411}"/>
              </a:ext>
            </a:extLst>
          </p:cNvPr>
          <p:cNvSpPr/>
          <p:nvPr/>
        </p:nvSpPr>
        <p:spPr>
          <a:xfrm>
            <a:off x="2183320" y="3917678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srgbClr val="00B0F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항암약물 치료보장 </a:t>
            </a:r>
            <a:r>
              <a:rPr lang="ko-KR" altLang="en-US" sz="2600" kern="0" spc="-232" dirty="0">
                <a:solidFill>
                  <a:srgbClr val="40404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 보장회수 </a:t>
            </a:r>
            <a:r>
              <a:rPr lang="ko-KR" altLang="en-US" sz="2600" kern="0" spc="-23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업계 최대 제공</a:t>
            </a:r>
            <a:endParaRPr lang="en-GB" altLang="ko-KR" sz="2600" kern="0" spc="-232" dirty="0">
              <a:solidFill>
                <a:srgbClr val="FF0000"/>
              </a:solidFill>
              <a:latin typeface="Gmarket Sans Bold" panose="02000000000000000000" pitchFamily="50" charset="-128"/>
              <a:ea typeface="Gmarket Sans Bold" panose="02000000000000000000" pitchFamily="50" charset="-128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A7B5793-968C-CDC9-8DA0-37A6287A85DB}"/>
              </a:ext>
            </a:extLst>
          </p:cNvPr>
          <p:cNvGrpSpPr/>
          <p:nvPr/>
        </p:nvGrpSpPr>
        <p:grpSpPr>
          <a:xfrm>
            <a:off x="1718749" y="3894804"/>
            <a:ext cx="8655948" cy="443535"/>
            <a:chOff x="1515076" y="2735603"/>
            <a:chExt cx="8655948" cy="443535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BA9849F-5B1B-ECAA-9C49-A03E3C5DB85A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14" name="Image 11" descr="preencoded.png">
                <a:extLst>
                  <a:ext uri="{FF2B5EF4-FFF2-40B4-BE49-F238E27FC236}">
                    <a16:creationId xmlns:a16="http://schemas.microsoft.com/office/drawing/2014/main" id="{C2E307F1-A206-6B97-9B55-14625B4D96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6" name="Text 4">
                <a:extLst>
                  <a:ext uri="{FF2B5EF4-FFF2-40B4-BE49-F238E27FC236}">
                    <a16:creationId xmlns:a16="http://schemas.microsoft.com/office/drawing/2014/main" id="{38D95486-A3C7-8711-466D-957F55A74490}"/>
                  </a:ext>
                </a:extLst>
              </p:cNvPr>
              <p:cNvSpPr/>
              <p:nvPr/>
            </p:nvSpPr>
            <p:spPr>
              <a:xfrm>
                <a:off x="1610819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nanumsqure-neo-B" pitchFamily="34" charset="0"/>
                    <a:ea typeface="nanumsqure-neo-B" pitchFamily="34" charset="-122"/>
                    <a:cs typeface="Arial"/>
                  </a:rPr>
                  <a:t>3</a:t>
                </a:r>
                <a:endParaRPr lang="en-US" sz="1700" dirty="0">
                  <a:solidFill>
                    <a:prstClr val="black"/>
                  </a:solidFill>
                  <a:latin typeface="Calibri" panose="020F0502020204030204"/>
                  <a:ea typeface="Calibri" panose="020F0502020204030204"/>
                  <a:cs typeface="Arial"/>
                </a:endParaRPr>
              </a:p>
            </p:txBody>
          </p:sp>
        </p:grpSp>
        <p:pic>
          <p:nvPicPr>
            <p:cNvPr id="13" name="Image 16" descr="preencoded.png">
              <a:extLst>
                <a:ext uri="{FF2B5EF4-FFF2-40B4-BE49-F238E27FC236}">
                  <a16:creationId xmlns:a16="http://schemas.microsoft.com/office/drawing/2014/main" id="{E5034CAD-8ABD-C3D6-F18C-6C7858ED6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29DCF38-6E89-8137-4BAE-5D5F24FB0A46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</p:spTree>
    <p:extLst>
      <p:ext uri="{BB962C8B-B14F-4D97-AF65-F5344CB8AC3E}">
        <p14:creationId xmlns:p14="http://schemas.microsoft.com/office/powerpoint/2010/main" val="2417195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DE72CFAA-1D15-46B2-9A7D-0B87AB60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3814338-1357-C884-F257-3FD8E738E40A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4FC6765F-CB2C-2939-C5C0-A553746C2FB1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D5C4CD35-3308-3369-33AC-45E4F5957D63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03DD497-5807-FAC0-219F-55A06466EFF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F6B9B28-0484-1A13-F4A9-C71C8CA103EC}"/>
              </a:ext>
            </a:extLst>
          </p:cNvPr>
          <p:cNvSpPr txBox="1"/>
          <p:nvPr/>
        </p:nvSpPr>
        <p:spPr>
          <a:xfrm>
            <a:off x="542475" y="3057737"/>
            <a:ext cx="139172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dirty="0" err="1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유병자</a:t>
            </a:r>
            <a:r>
              <a:rPr lang="ko-KR" altLang="en-US" dirty="0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 상품</a:t>
            </a:r>
            <a:endParaRPr lang="en-GB" dirty="0">
              <a:latin typeface="Recipekorea Medium" panose="02020603020101020101" pitchFamily="18" charset="-127"/>
              <a:ea typeface="Recipekorea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802BB0-0CC9-D042-49C8-E50F013CBA2C}"/>
              </a:ext>
            </a:extLst>
          </p:cNvPr>
          <p:cNvSpPr txBox="1"/>
          <p:nvPr/>
        </p:nvSpPr>
        <p:spPr>
          <a:xfrm>
            <a:off x="2535991" y="2899362"/>
            <a:ext cx="932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고</a:t>
            </a:r>
            <a:r>
              <a:rPr lang="en-GB" altLang="ko-K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.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당</a:t>
            </a:r>
            <a:r>
              <a:rPr lang="en-GB" altLang="ko-K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.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지 </a:t>
            </a:r>
            <a:r>
              <a:rPr lang="ko-KR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맞춤 간편건강보험</a:t>
            </a:r>
            <a:r>
              <a:rPr lang="en-GB" altLang="ko-K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(3.10.5)</a:t>
            </a:r>
            <a:r>
              <a:rPr lang="en-US" altLang="ko-K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81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ED0FB-47C7-4210-738F-03F464A31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사각형: 둥근 모서리 1024">
            <a:extLst>
              <a:ext uri="{FF2B5EF4-FFF2-40B4-BE49-F238E27FC236}">
                <a16:creationId xmlns:a16="http://schemas.microsoft.com/office/drawing/2014/main" id="{E3E1C4F3-180F-D393-331D-AA69E58B4D49}"/>
              </a:ext>
            </a:extLst>
          </p:cNvPr>
          <p:cNvSpPr/>
          <p:nvPr/>
        </p:nvSpPr>
        <p:spPr>
          <a:xfrm>
            <a:off x="79434" y="963103"/>
            <a:ext cx="6084959" cy="5820497"/>
          </a:xfrm>
          <a:prstGeom prst="roundRect">
            <a:avLst>
              <a:gd name="adj" fmla="val 131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Image 15" descr="preencoded.png">
            <a:extLst>
              <a:ext uri="{FF2B5EF4-FFF2-40B4-BE49-F238E27FC236}">
                <a16:creationId xmlns:a16="http://schemas.microsoft.com/office/drawing/2014/main" id="{53C025AE-4696-BD0C-89E2-9234926C6B2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7379" t="27015" r="7461" b="26882"/>
          <a:stretch>
            <a:fillRect/>
          </a:stretch>
        </p:blipFill>
        <p:spPr>
          <a:xfrm>
            <a:off x="453139" y="587182"/>
            <a:ext cx="5312183" cy="6687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4FEA01-5CC3-E29B-B918-32788A9DB193}"/>
              </a:ext>
            </a:extLst>
          </p:cNvPr>
          <p:cNvSpPr txBox="1"/>
          <p:nvPr/>
        </p:nvSpPr>
        <p:spPr>
          <a:xfrm>
            <a:off x="908231" y="100144"/>
            <a:ext cx="3424335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모든게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오른다</a:t>
            </a:r>
            <a:r>
              <a:rPr lang="en-GB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,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보험료도 오른다 ↑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8" name="그림 7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D3D7E6E-4347-08CA-098C-D9586B3F40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8" t="11521" r="29983" b="68106"/>
          <a:stretch>
            <a:fillRect/>
          </a:stretch>
        </p:blipFill>
        <p:spPr>
          <a:xfrm>
            <a:off x="6747588" y="1106636"/>
            <a:ext cx="4920642" cy="16409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6778411-22B7-A05D-453D-942B374E7348}"/>
              </a:ext>
            </a:extLst>
          </p:cNvPr>
          <p:cNvSpPr txBox="1"/>
          <p:nvPr/>
        </p:nvSpPr>
        <p:spPr>
          <a:xfrm>
            <a:off x="6336870" y="652041"/>
            <a:ext cx="5649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i="1" u="sng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모든게</a:t>
            </a:r>
            <a:r>
              <a:rPr lang="ko-KR" altLang="en-US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ko-KR" altLang="en-US" b="1" i="1" u="sng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다오르는</a:t>
            </a:r>
            <a:r>
              <a:rPr lang="ko-KR" altLang="en-US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요즘</a:t>
            </a:r>
            <a:r>
              <a:rPr lang="en-GB" altLang="ko-KR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 </a:t>
            </a:r>
            <a:r>
              <a:rPr lang="ko-KR" altLang="en-US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할인 해주는 </a:t>
            </a:r>
            <a:r>
              <a:rPr lang="en-GB" altLang="ko-KR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KB</a:t>
            </a:r>
            <a:r>
              <a:rPr lang="ko-KR" altLang="en-US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손해보험 </a:t>
            </a:r>
            <a:r>
              <a:rPr lang="ko-KR" altLang="en-US" sz="2400" b="1" i="1" u="sng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신상품</a:t>
            </a:r>
            <a:r>
              <a:rPr lang="en-GB" altLang="ko-KR" sz="2400" b="1" i="1" u="sng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b="1" i="1" u="sng" strike="noStrike" kern="1200" cap="none" spc="0" normalizeH="0" baseline="0" noProof="0" dirty="0">
              <a:solidFill>
                <a:srgbClr val="FF0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79C602DA-9220-F334-006F-961E96650E90}"/>
              </a:ext>
            </a:extLst>
          </p:cNvPr>
          <p:cNvGrpSpPr/>
          <p:nvPr/>
        </p:nvGrpSpPr>
        <p:grpSpPr>
          <a:xfrm>
            <a:off x="6221172" y="3181201"/>
            <a:ext cx="2160762" cy="3007752"/>
            <a:chOff x="6276204" y="2924174"/>
            <a:chExt cx="2160762" cy="3007752"/>
          </a:xfrm>
        </p:grpSpPr>
        <p:pic>
          <p:nvPicPr>
            <p:cNvPr id="9" name="그림 8" descr="상징, 그래픽, 폰트, 디자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C941ACF1-5BB5-6ED0-B621-CEF233601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76204" y="2924174"/>
              <a:ext cx="1111636" cy="891358"/>
            </a:xfrm>
            <a:prstGeom prst="rect">
              <a:avLst/>
            </a:prstGeom>
          </p:spPr>
        </p:pic>
        <p:pic>
          <p:nvPicPr>
            <p:cNvPr id="10" name="그림 9" descr="상징, 클립아트, 디자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6EBCE02B-62EE-5728-C58A-1C349041E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276204" y="3979366"/>
              <a:ext cx="1046074" cy="897368"/>
            </a:xfrm>
            <a:prstGeom prst="rect">
              <a:avLst/>
            </a:prstGeom>
          </p:spPr>
        </p:pic>
        <p:pic>
          <p:nvPicPr>
            <p:cNvPr id="11" name="그림 10" descr="클립아트, 상징, 폰트, 그래픽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EE2F3477-2409-AA8A-8A3B-7DBF27C2D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76204" y="5040568"/>
              <a:ext cx="1054774" cy="891358"/>
            </a:xfrm>
            <a:prstGeom prst="rect">
              <a:avLst/>
            </a:prstGeom>
          </p:spPr>
        </p:pic>
        <p:pic>
          <p:nvPicPr>
            <p:cNvPr id="20" name="그림 19" descr="그래픽, 만화 영화, 일러스트레이션, 클립아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E528C565-E135-AE45-1F0C-0E781783E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19803" y="2948388"/>
              <a:ext cx="1017163" cy="836225"/>
            </a:xfrm>
            <a:prstGeom prst="rect">
              <a:avLst/>
            </a:prstGeom>
          </p:spPr>
        </p:pic>
        <p:pic>
          <p:nvPicPr>
            <p:cNvPr id="31" name="그림 30" descr="만화 영화, 클립아트, 일러스트레이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1F6CCD0C-1E3E-53CD-5030-49D393BF6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5525"/>
            <a:stretch>
              <a:fillRect/>
            </a:stretch>
          </p:blipFill>
          <p:spPr>
            <a:xfrm>
              <a:off x="7419803" y="4022044"/>
              <a:ext cx="1017163" cy="836225"/>
            </a:xfrm>
            <a:prstGeom prst="rect">
              <a:avLst/>
            </a:prstGeom>
          </p:spPr>
        </p:pic>
        <p:pic>
          <p:nvPicPr>
            <p:cNvPr id="43" name="그림 42" descr="그래픽, 일러스트레이션, 만화 영화, 클립아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DDFEBFA4-B4B5-F2E5-0F9C-4D019DAD1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19803" y="5095701"/>
              <a:ext cx="968797" cy="836225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A789ED3-07F6-64D1-6743-6AD923531699}"/>
              </a:ext>
            </a:extLst>
          </p:cNvPr>
          <p:cNvSpPr txBox="1"/>
          <p:nvPr/>
        </p:nvSpPr>
        <p:spPr>
          <a:xfrm>
            <a:off x="6879231" y="2700072"/>
            <a:ext cx="4655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i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기존 탑클래스 </a:t>
            </a:r>
            <a:r>
              <a:rPr lang="en-GB" altLang="ko-KR" sz="2000" b="1" i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3.10.5</a:t>
            </a:r>
            <a:r>
              <a:rPr lang="ko-KR" altLang="en-US" sz="2000" b="1" i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간편건강보험 보다</a:t>
            </a:r>
            <a:r>
              <a:rPr lang="en-GB" altLang="ko-KR" sz="2000" b="1" i="1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~ </a:t>
            </a:r>
            <a:endParaRPr kumimoji="0" lang="ko-KR" altLang="en-US" sz="2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8BCC719-D2F2-3798-34DB-5798F04E740E}"/>
              </a:ext>
            </a:extLst>
          </p:cNvPr>
          <p:cNvSpPr txBox="1"/>
          <p:nvPr/>
        </p:nvSpPr>
        <p:spPr>
          <a:xfrm>
            <a:off x="8356819" y="3200239"/>
            <a:ext cx="36519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담보별</a:t>
            </a:r>
            <a:r>
              <a:rPr lang="en-GB" altLang="ko-KR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최대 </a:t>
            </a:r>
            <a:endParaRPr kumimoji="0" lang="en-GB" altLang="ko-KR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400" b="1" i="1" u="sng" strike="noStrike" kern="1200" cap="none" spc="0" normalizeH="0" baseline="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5~10%!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할인된 보험료로 </a:t>
            </a:r>
            <a:r>
              <a:rPr kumimoji="0" lang="en-GB" altLang="ko-KR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  <a:endParaRPr kumimoji="0" lang="ko-KR" altLang="en-US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7D09B9-6AE9-69EC-6E0A-4E30ED661D96}"/>
              </a:ext>
            </a:extLst>
          </p:cNvPr>
          <p:cNvSpPr txBox="1"/>
          <p:nvPr/>
        </p:nvSpPr>
        <p:spPr>
          <a:xfrm>
            <a:off x="8356819" y="4163456"/>
            <a:ext cx="34612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담보별</a:t>
            </a:r>
            <a:r>
              <a:rPr lang="en-GB" altLang="ko-KR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최대 </a:t>
            </a:r>
            <a:endParaRPr kumimoji="0" lang="en-GB" altLang="ko-KR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2400" b="1" i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</a:t>
            </a:r>
            <a:r>
              <a:rPr kumimoji="0" lang="en-GB" altLang="ko-KR" sz="2400" b="1" i="1" u="sng" strike="noStrike" kern="1200" cap="none" spc="0" normalizeH="0" baseline="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~5%!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할인된 보험료로 </a:t>
            </a:r>
            <a:r>
              <a:rPr kumimoji="0" lang="en-GB" altLang="ko-KR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  <a:endParaRPr kumimoji="0" lang="ko-KR" altLang="en-US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2725955-03BE-4F5A-62EF-39328F1DDA9A}"/>
              </a:ext>
            </a:extLst>
          </p:cNvPr>
          <p:cNvSpPr txBox="1"/>
          <p:nvPr/>
        </p:nvSpPr>
        <p:spPr>
          <a:xfrm>
            <a:off x="8356819" y="5251050"/>
            <a:ext cx="34612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담보별</a:t>
            </a:r>
            <a:r>
              <a:rPr lang="en-GB" altLang="ko-KR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최대 </a:t>
            </a:r>
            <a:endParaRPr kumimoji="0" lang="en-GB" altLang="ko-KR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400" b="1" i="1" u="sng" strike="noStrike" kern="1200" cap="none" spc="0" normalizeH="0" baseline="0" noProof="0" dirty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4~7%! </a:t>
            </a:r>
            <a:r>
              <a:rPr kumimoji="0" lang="ko-KR" altLang="en-US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할인된 보험료로 </a:t>
            </a:r>
            <a:r>
              <a:rPr kumimoji="0" lang="en-GB" altLang="ko-KR" sz="2400" b="1" i="1" u="sng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  <a:endParaRPr kumimoji="0" lang="ko-KR" altLang="en-US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BFF21FE-DED3-89B5-5917-EFB1138006FF}"/>
              </a:ext>
            </a:extLst>
          </p:cNvPr>
          <p:cNvSpPr txBox="1"/>
          <p:nvPr/>
        </p:nvSpPr>
        <p:spPr>
          <a:xfrm>
            <a:off x="6221172" y="6217801"/>
            <a:ext cx="6001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다 없으면</a:t>
            </a:r>
            <a:r>
              <a:rPr lang="en-GB" altLang="ko-KR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~! </a:t>
            </a:r>
            <a:r>
              <a:rPr lang="ko-KR" altLang="en-US" sz="2800" b="1" i="1" u="sng" dirty="0">
                <a:solidFill>
                  <a:srgbClr val="C0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최대 </a:t>
            </a:r>
            <a:r>
              <a:rPr lang="en-GB" altLang="ko-KR" sz="2800" b="1" i="1" u="sng" dirty="0">
                <a:solidFill>
                  <a:srgbClr val="C0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8~10% </a:t>
            </a:r>
            <a:r>
              <a:rPr lang="ko-KR" altLang="en-US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할인된 보험료로</a:t>
            </a:r>
            <a:r>
              <a:rPr lang="en-GB" altLang="ko-KR" sz="2400" b="1" i="1" u="sng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2400" b="1" i="1" u="sng" strike="noStrike" kern="1200" cap="none" spc="0" normalizeH="0" baseline="0" noProof="0" dirty="0"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128D89-5B60-DBBD-E917-69ED17CD3834}"/>
              </a:ext>
            </a:extLst>
          </p:cNvPr>
          <p:cNvSpPr txBox="1"/>
          <p:nvPr/>
        </p:nvSpPr>
        <p:spPr>
          <a:xfrm>
            <a:off x="1003540" y="733590"/>
            <a:ext cx="4733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→ 요즘 뉴스들을 보면 온통</a:t>
            </a:r>
            <a:r>
              <a:rPr lang="en-GB" altLang="ko-KR" sz="2000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 </a:t>
            </a:r>
            <a:r>
              <a:rPr lang="ko-KR" altLang="en-US" sz="2000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오른다는 소식</a:t>
            </a:r>
            <a:r>
              <a:rPr lang="en-GB" altLang="ko-KR" sz="2000" b="1" i="1" u="sng" dirty="0">
                <a:solidFill>
                  <a:srgbClr val="00206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2000" b="1" i="1" u="sng" strike="noStrike" kern="1200" cap="none" spc="0" normalizeH="0" baseline="0" noProof="0" dirty="0">
              <a:solidFill>
                <a:srgbClr val="00206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58" name="Image 17" descr="preencoded.png">
            <a:extLst>
              <a:ext uri="{FF2B5EF4-FFF2-40B4-BE49-F238E27FC236}">
                <a16:creationId xmlns:a16="http://schemas.microsoft.com/office/drawing/2014/main" id="{88CC4AD3-7630-0B24-BCFC-635E0D3D0464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1699" y="731268"/>
            <a:ext cx="374617" cy="375368"/>
          </a:xfrm>
          <a:prstGeom prst="rect">
            <a:avLst/>
          </a:prstGeom>
        </p:spPr>
      </p:pic>
      <p:grpSp>
        <p:nvGrpSpPr>
          <p:cNvPr id="1032" name="그룹 1031">
            <a:extLst>
              <a:ext uri="{FF2B5EF4-FFF2-40B4-BE49-F238E27FC236}">
                <a16:creationId xmlns:a16="http://schemas.microsoft.com/office/drawing/2014/main" id="{F8C24C1E-8732-3CBD-0706-60EE28F04341}"/>
              </a:ext>
            </a:extLst>
          </p:cNvPr>
          <p:cNvGrpSpPr/>
          <p:nvPr/>
        </p:nvGrpSpPr>
        <p:grpSpPr>
          <a:xfrm>
            <a:off x="2055856" y="3518410"/>
            <a:ext cx="1833658" cy="1302252"/>
            <a:chOff x="2055856" y="3384821"/>
            <a:chExt cx="1833658" cy="1302252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FCB6292F-91F6-0052-B7D9-8DDA22D00F5E}"/>
                </a:ext>
              </a:extLst>
            </p:cNvPr>
            <p:cNvGrpSpPr/>
            <p:nvPr/>
          </p:nvGrpSpPr>
          <p:grpSpPr>
            <a:xfrm>
              <a:off x="2055856" y="3384821"/>
              <a:ext cx="1833658" cy="891358"/>
              <a:chOff x="1904266" y="3100182"/>
              <a:chExt cx="1833658" cy="891358"/>
            </a:xfrm>
          </p:grpSpPr>
          <p:sp>
            <p:nvSpPr>
              <p:cNvPr id="3" name="화살표: 위쪽 2">
                <a:extLst>
                  <a:ext uri="{FF2B5EF4-FFF2-40B4-BE49-F238E27FC236}">
                    <a16:creationId xmlns:a16="http://schemas.microsoft.com/office/drawing/2014/main" id="{01F10F4F-59E7-C325-0326-49CE88119D8F}"/>
                  </a:ext>
                </a:extLst>
              </p:cNvPr>
              <p:cNvSpPr/>
              <p:nvPr/>
            </p:nvSpPr>
            <p:spPr>
              <a:xfrm>
                <a:off x="1904266" y="3100182"/>
                <a:ext cx="806441" cy="891358"/>
              </a:xfrm>
              <a:prstGeom prst="upArrow">
                <a:avLst>
                  <a:gd name="adj1" fmla="val 61103"/>
                  <a:gd name="adj2" fmla="val 48020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화살표: 위쪽 4">
                <a:extLst>
                  <a:ext uri="{FF2B5EF4-FFF2-40B4-BE49-F238E27FC236}">
                    <a16:creationId xmlns:a16="http://schemas.microsoft.com/office/drawing/2014/main" id="{5CA460E6-825F-6126-0EF1-BDA09BE9914A}"/>
                  </a:ext>
                </a:extLst>
              </p:cNvPr>
              <p:cNvSpPr/>
              <p:nvPr/>
            </p:nvSpPr>
            <p:spPr>
              <a:xfrm>
                <a:off x="2746939" y="3347980"/>
                <a:ext cx="482514" cy="643559"/>
              </a:xfrm>
              <a:prstGeom prst="upArrow">
                <a:avLst>
                  <a:gd name="adj1" fmla="val 61103"/>
                  <a:gd name="adj2" fmla="val 4802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화살표: 위쪽 5">
                <a:extLst>
                  <a:ext uri="{FF2B5EF4-FFF2-40B4-BE49-F238E27FC236}">
                    <a16:creationId xmlns:a16="http://schemas.microsoft.com/office/drawing/2014/main" id="{A553FDDD-623D-4464-5258-97B569506C96}"/>
                  </a:ext>
                </a:extLst>
              </p:cNvPr>
              <p:cNvSpPr/>
              <p:nvPr/>
            </p:nvSpPr>
            <p:spPr>
              <a:xfrm>
                <a:off x="3255410" y="3627951"/>
                <a:ext cx="482514" cy="363588"/>
              </a:xfrm>
              <a:prstGeom prst="upArrow">
                <a:avLst>
                  <a:gd name="adj1" fmla="val 61103"/>
                  <a:gd name="adj2" fmla="val 48020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42A333-98B7-1E09-2E9B-6B6AE7C2C1D6}"/>
                </a:ext>
              </a:extLst>
            </p:cNvPr>
            <p:cNvSpPr txBox="1"/>
            <p:nvPr/>
          </p:nvSpPr>
          <p:spPr>
            <a:xfrm>
              <a:off x="2127777" y="428696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모든게</a:t>
              </a:r>
              <a:r>
                <a:rPr lang="ko-KR" altLang="en-US" sz="2000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 오른다</a:t>
              </a:r>
              <a:r>
                <a:rPr lang="en-GB" altLang="ko-KR" sz="2000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!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DB1FB0A-17EB-9D14-D25C-8E1CB0D009E3}"/>
              </a:ext>
            </a:extLst>
          </p:cNvPr>
          <p:cNvGrpSpPr/>
          <p:nvPr/>
        </p:nvGrpSpPr>
        <p:grpSpPr>
          <a:xfrm>
            <a:off x="410756" y="1473873"/>
            <a:ext cx="5387537" cy="1001861"/>
            <a:chOff x="411493" y="754689"/>
            <a:chExt cx="5387537" cy="100186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487BF70-1578-C46C-CCFD-734CEAEAE366}"/>
                </a:ext>
              </a:extLst>
            </p:cNvPr>
            <p:cNvSpPr txBox="1"/>
            <p:nvPr/>
          </p:nvSpPr>
          <p:spPr>
            <a:xfrm>
              <a:off x="486847" y="842342"/>
              <a:ext cx="48494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“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물가 오르고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, </a:t>
              </a:r>
              <a:r>
                <a:rPr lang="ko-KR" altLang="en-US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활율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 치솟는데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” 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내소득은 </a:t>
              </a:r>
              <a:r>
                <a:rPr lang="ko-KR" altLang="en-US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더욱줄어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,</a:t>
              </a:r>
            </a:p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소비심리 꽁꽁</a:t>
              </a:r>
              <a:endPara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03747E2-8650-17F1-5DDC-AE009B42BCA8}"/>
                </a:ext>
              </a:extLst>
            </p:cNvPr>
            <p:cNvSpPr txBox="1"/>
            <p:nvPr/>
          </p:nvSpPr>
          <p:spPr>
            <a:xfrm>
              <a:off x="411493" y="1448773"/>
              <a:ext cx="53875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ko-KR" altLang="en-US" sz="14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소비심리 </a:t>
              </a:r>
              <a:r>
                <a:rPr lang="en-GB" altLang="ko-KR" sz="14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1</a:t>
              </a:r>
              <a:r>
                <a:rPr lang="ko-KR" altLang="en-US" sz="1400" dirty="0" err="1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년만에</a:t>
              </a:r>
              <a:r>
                <a:rPr lang="ko-KR" altLang="en-US" sz="14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 최대 폭 하락</a:t>
              </a:r>
              <a:r>
                <a:rPr lang="en-GB" altLang="ko-KR" sz="14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 </a:t>
              </a:r>
              <a:r>
                <a:rPr kumimoji="0" lang="ko-KR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소비자 심리지수 </a:t>
              </a:r>
              <a:r>
                <a:rPr kumimoji="0" lang="en-GB" altLang="ko-KR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109.9 , 2.5</a:t>
              </a:r>
              <a:r>
                <a:rPr kumimoji="0" lang="ko-KR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포인트 ↓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AEE9A9-AA37-10CE-3FF5-2A3FF389B058}"/>
                </a:ext>
              </a:extLst>
            </p:cNvPr>
            <p:cNvSpPr txBox="1"/>
            <p:nvPr/>
          </p:nvSpPr>
          <p:spPr>
            <a:xfrm>
              <a:off x="3777237" y="1171792"/>
              <a:ext cx="147989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매일경제 </a:t>
              </a:r>
              <a:r>
                <a:rPr lang="en-GB" altLang="ko-KR" sz="11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2025.12.24 </a:t>
              </a:r>
              <a:endPara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</p:txBody>
        </p:sp>
        <p:sp>
          <p:nvSpPr>
            <p:cNvPr id="32" name="Freeform 1754">
              <a:extLst>
                <a:ext uri="{FF2B5EF4-FFF2-40B4-BE49-F238E27FC236}">
                  <a16:creationId xmlns:a16="http://schemas.microsoft.com/office/drawing/2014/main" id="{0CCDADDA-1133-FEBB-7DD1-5870E5621DDC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>
              <a:off x="443324" y="754689"/>
              <a:ext cx="252281" cy="255704"/>
            </a:xfrm>
            <a:custGeom>
              <a:avLst/>
              <a:gdLst>
                <a:gd name="T0" fmla="*/ 2147483647 w 4916"/>
                <a:gd name="T1" fmla="*/ 2147483647 h 3388"/>
                <a:gd name="T2" fmla="*/ 2147483647 w 4916"/>
                <a:gd name="T3" fmla="*/ 2147483647 h 3388"/>
                <a:gd name="T4" fmla="*/ 2147483647 w 4916"/>
                <a:gd name="T5" fmla="*/ 2147483647 h 3388"/>
                <a:gd name="T6" fmla="*/ 2147483647 w 4916"/>
                <a:gd name="T7" fmla="*/ 2147483647 h 3388"/>
                <a:gd name="T8" fmla="*/ 2147483647 w 4916"/>
                <a:gd name="T9" fmla="*/ 2147483647 h 3388"/>
                <a:gd name="T10" fmla="*/ 2147483647 w 4916"/>
                <a:gd name="T11" fmla="*/ 2147483647 h 3388"/>
                <a:gd name="T12" fmla="*/ 2147483647 w 4916"/>
                <a:gd name="T13" fmla="*/ 2147483647 h 3388"/>
                <a:gd name="T14" fmla="*/ 2147483647 w 4916"/>
                <a:gd name="T15" fmla="*/ 2147483647 h 3388"/>
                <a:gd name="T16" fmla="*/ 2147483647 w 4916"/>
                <a:gd name="T17" fmla="*/ 2147483647 h 3388"/>
                <a:gd name="T18" fmla="*/ 2147483647 w 4916"/>
                <a:gd name="T19" fmla="*/ 2147483647 h 3388"/>
                <a:gd name="T20" fmla="*/ 2147483647 w 4916"/>
                <a:gd name="T21" fmla="*/ 2147483647 h 3388"/>
                <a:gd name="T22" fmla="*/ 2147483647 w 4916"/>
                <a:gd name="T23" fmla="*/ 2147483647 h 3388"/>
                <a:gd name="T24" fmla="*/ 2147483647 w 4916"/>
                <a:gd name="T25" fmla="*/ 2147483647 h 3388"/>
                <a:gd name="T26" fmla="*/ 2147483647 w 4916"/>
                <a:gd name="T27" fmla="*/ 2147483647 h 3388"/>
                <a:gd name="T28" fmla="*/ 2147483647 w 4916"/>
                <a:gd name="T29" fmla="*/ 2147483647 h 3388"/>
                <a:gd name="T30" fmla="*/ 2147483647 w 4916"/>
                <a:gd name="T31" fmla="*/ 2147483647 h 3388"/>
                <a:gd name="T32" fmla="*/ 2147483647 w 4916"/>
                <a:gd name="T33" fmla="*/ 2147483647 h 3388"/>
                <a:gd name="T34" fmla="*/ 2147483647 w 4916"/>
                <a:gd name="T35" fmla="*/ 2147483647 h 3388"/>
                <a:gd name="T36" fmla="*/ 2147483647 w 4916"/>
                <a:gd name="T37" fmla="*/ 2147483647 h 3388"/>
                <a:gd name="T38" fmla="*/ 2147483647 w 4916"/>
                <a:gd name="T39" fmla="*/ 2147483647 h 3388"/>
                <a:gd name="T40" fmla="*/ 2147483647 w 4916"/>
                <a:gd name="T41" fmla="*/ 2147483647 h 3388"/>
                <a:gd name="T42" fmla="*/ 2147483647 w 4916"/>
                <a:gd name="T43" fmla="*/ 2147483647 h 3388"/>
                <a:gd name="T44" fmla="*/ 2147483647 w 4916"/>
                <a:gd name="T45" fmla="*/ 2147483647 h 3388"/>
                <a:gd name="T46" fmla="*/ 2147483647 w 4916"/>
                <a:gd name="T47" fmla="*/ 2147483647 h 3388"/>
                <a:gd name="T48" fmla="*/ 2147483647 w 4916"/>
                <a:gd name="T49" fmla="*/ 2147483647 h 3388"/>
                <a:gd name="T50" fmla="*/ 2147483647 w 4916"/>
                <a:gd name="T51" fmla="*/ 2147483647 h 3388"/>
                <a:gd name="T52" fmla="*/ 2147483647 w 4916"/>
                <a:gd name="T53" fmla="*/ 2147483647 h 3388"/>
                <a:gd name="T54" fmla="*/ 2147483647 w 4916"/>
                <a:gd name="T55" fmla="*/ 2147483647 h 3388"/>
                <a:gd name="T56" fmla="*/ 2147483647 w 4916"/>
                <a:gd name="T57" fmla="*/ 2147483647 h 3388"/>
                <a:gd name="T58" fmla="*/ 2147483647 w 4916"/>
                <a:gd name="T59" fmla="*/ 2147483647 h 3388"/>
                <a:gd name="T60" fmla="*/ 2147483647 w 4916"/>
                <a:gd name="T61" fmla="*/ 2147483647 h 3388"/>
                <a:gd name="T62" fmla="*/ 2147483647 w 4916"/>
                <a:gd name="T63" fmla="*/ 2147483647 h 3388"/>
                <a:gd name="T64" fmla="*/ 2147483647 w 4916"/>
                <a:gd name="T65" fmla="*/ 2147483647 h 3388"/>
                <a:gd name="T66" fmla="*/ 2147483647 w 4916"/>
                <a:gd name="T67" fmla="*/ 2147483647 h 3388"/>
                <a:gd name="T68" fmla="*/ 2147483647 w 4916"/>
                <a:gd name="T69" fmla="*/ 2147483647 h 3388"/>
                <a:gd name="T70" fmla="*/ 2147483647 w 4916"/>
                <a:gd name="T71" fmla="*/ 2147483647 h 3388"/>
                <a:gd name="T72" fmla="*/ 2147483647 w 4916"/>
                <a:gd name="T73" fmla="*/ 2147483647 h 3388"/>
                <a:gd name="T74" fmla="*/ 2147483647 w 4916"/>
                <a:gd name="T75" fmla="*/ 2147483647 h 3388"/>
                <a:gd name="T76" fmla="*/ 2147483647 w 4916"/>
                <a:gd name="T77" fmla="*/ 2147483647 h 3388"/>
                <a:gd name="T78" fmla="*/ 2147483647 w 4916"/>
                <a:gd name="T79" fmla="*/ 2147483647 h 3388"/>
                <a:gd name="T80" fmla="*/ 2147483647 w 4916"/>
                <a:gd name="T81" fmla="*/ 2147483647 h 3388"/>
                <a:gd name="T82" fmla="*/ 2147483647 w 4916"/>
                <a:gd name="T83" fmla="*/ 2147483647 h 3388"/>
                <a:gd name="T84" fmla="*/ 2147483647 w 4916"/>
                <a:gd name="T85" fmla="*/ 2147483647 h 3388"/>
                <a:gd name="T86" fmla="*/ 2147483647 w 4916"/>
                <a:gd name="T87" fmla="*/ 2147483647 h 3388"/>
                <a:gd name="T88" fmla="*/ 2147483647 w 4916"/>
                <a:gd name="T89" fmla="*/ 2147483647 h 3388"/>
                <a:gd name="T90" fmla="*/ 2147483647 w 4916"/>
                <a:gd name="T91" fmla="*/ 2147483647 h 3388"/>
                <a:gd name="T92" fmla="*/ 2147483647 w 4916"/>
                <a:gd name="T93" fmla="*/ 2147483647 h 3388"/>
                <a:gd name="T94" fmla="*/ 2147483647 w 4916"/>
                <a:gd name="T95" fmla="*/ 2147483647 h 3388"/>
                <a:gd name="T96" fmla="*/ 2147483647 w 4916"/>
                <a:gd name="T97" fmla="*/ 2147483647 h 3388"/>
                <a:gd name="T98" fmla="*/ 2147483647 w 4916"/>
                <a:gd name="T99" fmla="*/ 2147483647 h 3388"/>
                <a:gd name="T100" fmla="*/ 2147483647 w 4916"/>
                <a:gd name="T101" fmla="*/ 2147483647 h 3388"/>
                <a:gd name="T102" fmla="*/ 2147483647 w 4916"/>
                <a:gd name="T103" fmla="*/ 2147483647 h 3388"/>
                <a:gd name="T104" fmla="*/ 2147483647 w 4916"/>
                <a:gd name="T105" fmla="*/ 2147483647 h 3388"/>
                <a:gd name="T106" fmla="*/ 2147483647 w 4916"/>
                <a:gd name="T107" fmla="*/ 2147483647 h 3388"/>
                <a:gd name="T108" fmla="*/ 2147483647 w 4916"/>
                <a:gd name="T109" fmla="*/ 2147483647 h 3388"/>
                <a:gd name="T110" fmla="*/ 2147483647 w 4916"/>
                <a:gd name="T111" fmla="*/ 2147483647 h 3388"/>
                <a:gd name="T112" fmla="*/ 2147483647 w 4916"/>
                <a:gd name="T113" fmla="*/ 2147483647 h 3388"/>
                <a:gd name="T114" fmla="*/ 2147483647 w 4916"/>
                <a:gd name="T115" fmla="*/ 2147483647 h 3388"/>
                <a:gd name="T116" fmla="*/ 2147483647 w 4916"/>
                <a:gd name="T117" fmla="*/ 2147483647 h 3388"/>
                <a:gd name="T118" fmla="*/ 2147483647 w 4916"/>
                <a:gd name="T119" fmla="*/ 2147483647 h 3388"/>
                <a:gd name="T120" fmla="*/ 2147483647 w 4916"/>
                <a:gd name="T121" fmla="*/ 2147483647 h 33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16"/>
                <a:gd name="T184" fmla="*/ 0 h 3388"/>
                <a:gd name="T185" fmla="*/ 4916 w 4916"/>
                <a:gd name="T186" fmla="*/ 3388 h 33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16" h="3388">
                  <a:moveTo>
                    <a:pt x="0" y="1792"/>
                  </a:moveTo>
                  <a:lnTo>
                    <a:pt x="12" y="1808"/>
                  </a:lnTo>
                  <a:lnTo>
                    <a:pt x="25" y="1823"/>
                  </a:lnTo>
                  <a:lnTo>
                    <a:pt x="38" y="1838"/>
                  </a:lnTo>
                  <a:lnTo>
                    <a:pt x="53" y="1853"/>
                  </a:lnTo>
                  <a:lnTo>
                    <a:pt x="68" y="1867"/>
                  </a:lnTo>
                  <a:lnTo>
                    <a:pt x="83" y="1883"/>
                  </a:lnTo>
                  <a:lnTo>
                    <a:pt x="100" y="1897"/>
                  </a:lnTo>
                  <a:lnTo>
                    <a:pt x="116" y="1911"/>
                  </a:lnTo>
                  <a:lnTo>
                    <a:pt x="131" y="1927"/>
                  </a:lnTo>
                  <a:lnTo>
                    <a:pt x="148" y="1941"/>
                  </a:lnTo>
                  <a:lnTo>
                    <a:pt x="162" y="1955"/>
                  </a:lnTo>
                  <a:lnTo>
                    <a:pt x="178" y="1971"/>
                  </a:lnTo>
                  <a:lnTo>
                    <a:pt x="193" y="1985"/>
                  </a:lnTo>
                  <a:lnTo>
                    <a:pt x="206" y="2000"/>
                  </a:lnTo>
                  <a:lnTo>
                    <a:pt x="219" y="2014"/>
                  </a:lnTo>
                  <a:lnTo>
                    <a:pt x="231" y="2030"/>
                  </a:lnTo>
                  <a:lnTo>
                    <a:pt x="244" y="2058"/>
                  </a:lnTo>
                  <a:lnTo>
                    <a:pt x="261" y="2080"/>
                  </a:lnTo>
                  <a:lnTo>
                    <a:pt x="281" y="2098"/>
                  </a:lnTo>
                  <a:lnTo>
                    <a:pt x="301" y="2114"/>
                  </a:lnTo>
                  <a:lnTo>
                    <a:pt x="322" y="2129"/>
                  </a:lnTo>
                  <a:lnTo>
                    <a:pt x="342" y="2148"/>
                  </a:lnTo>
                  <a:lnTo>
                    <a:pt x="359" y="2169"/>
                  </a:lnTo>
                  <a:lnTo>
                    <a:pt x="375" y="2195"/>
                  </a:lnTo>
                  <a:lnTo>
                    <a:pt x="391" y="2223"/>
                  </a:lnTo>
                  <a:lnTo>
                    <a:pt x="415" y="2256"/>
                  </a:lnTo>
                  <a:lnTo>
                    <a:pt x="441" y="2294"/>
                  </a:lnTo>
                  <a:lnTo>
                    <a:pt x="471" y="2333"/>
                  </a:lnTo>
                  <a:lnTo>
                    <a:pt x="501" y="2373"/>
                  </a:lnTo>
                  <a:lnTo>
                    <a:pt x="527" y="2409"/>
                  </a:lnTo>
                  <a:lnTo>
                    <a:pt x="551" y="2442"/>
                  </a:lnTo>
                  <a:lnTo>
                    <a:pt x="569" y="2469"/>
                  </a:lnTo>
                  <a:lnTo>
                    <a:pt x="580" y="2492"/>
                  </a:lnTo>
                  <a:lnTo>
                    <a:pt x="597" y="2519"/>
                  </a:lnTo>
                  <a:lnTo>
                    <a:pt x="616" y="2552"/>
                  </a:lnTo>
                  <a:lnTo>
                    <a:pt x="638" y="2586"/>
                  </a:lnTo>
                  <a:lnTo>
                    <a:pt x="663" y="2626"/>
                  </a:lnTo>
                  <a:lnTo>
                    <a:pt x="689" y="2666"/>
                  </a:lnTo>
                  <a:lnTo>
                    <a:pt x="717" y="2708"/>
                  </a:lnTo>
                  <a:lnTo>
                    <a:pt x="747" y="2752"/>
                  </a:lnTo>
                  <a:lnTo>
                    <a:pt x="775" y="2794"/>
                  </a:lnTo>
                  <a:lnTo>
                    <a:pt x="803" y="2838"/>
                  </a:lnTo>
                  <a:lnTo>
                    <a:pt x="830" y="2878"/>
                  </a:lnTo>
                  <a:lnTo>
                    <a:pt x="855" y="2916"/>
                  </a:lnTo>
                  <a:lnTo>
                    <a:pt x="878" y="2952"/>
                  </a:lnTo>
                  <a:lnTo>
                    <a:pt x="897" y="2983"/>
                  </a:lnTo>
                  <a:lnTo>
                    <a:pt x="914" y="3011"/>
                  </a:lnTo>
                  <a:lnTo>
                    <a:pt x="926" y="3032"/>
                  </a:lnTo>
                  <a:lnTo>
                    <a:pt x="937" y="3034"/>
                  </a:lnTo>
                  <a:lnTo>
                    <a:pt x="946" y="3035"/>
                  </a:lnTo>
                  <a:lnTo>
                    <a:pt x="957" y="3037"/>
                  </a:lnTo>
                  <a:lnTo>
                    <a:pt x="966" y="3039"/>
                  </a:lnTo>
                  <a:lnTo>
                    <a:pt x="977" y="3039"/>
                  </a:lnTo>
                  <a:lnTo>
                    <a:pt x="987" y="3042"/>
                  </a:lnTo>
                  <a:lnTo>
                    <a:pt x="997" y="3043"/>
                  </a:lnTo>
                  <a:lnTo>
                    <a:pt x="1007" y="3045"/>
                  </a:lnTo>
                  <a:lnTo>
                    <a:pt x="1009" y="3055"/>
                  </a:lnTo>
                  <a:lnTo>
                    <a:pt x="1012" y="3064"/>
                  </a:lnTo>
                  <a:lnTo>
                    <a:pt x="1014" y="3073"/>
                  </a:lnTo>
                  <a:lnTo>
                    <a:pt x="1016" y="3083"/>
                  </a:lnTo>
                  <a:lnTo>
                    <a:pt x="1025" y="3083"/>
                  </a:lnTo>
                  <a:lnTo>
                    <a:pt x="1033" y="3085"/>
                  </a:lnTo>
                  <a:lnTo>
                    <a:pt x="1043" y="3086"/>
                  </a:lnTo>
                  <a:lnTo>
                    <a:pt x="1052" y="3087"/>
                  </a:lnTo>
                  <a:lnTo>
                    <a:pt x="1060" y="3090"/>
                  </a:lnTo>
                  <a:lnTo>
                    <a:pt x="1069" y="3091"/>
                  </a:lnTo>
                  <a:lnTo>
                    <a:pt x="1079" y="3092"/>
                  </a:lnTo>
                  <a:lnTo>
                    <a:pt x="1088" y="3093"/>
                  </a:lnTo>
                  <a:lnTo>
                    <a:pt x="1104" y="3103"/>
                  </a:lnTo>
                  <a:lnTo>
                    <a:pt x="1121" y="3113"/>
                  </a:lnTo>
                  <a:lnTo>
                    <a:pt x="1137" y="3121"/>
                  </a:lnTo>
                  <a:lnTo>
                    <a:pt x="1152" y="3130"/>
                  </a:lnTo>
                  <a:lnTo>
                    <a:pt x="1168" y="3139"/>
                  </a:lnTo>
                  <a:lnTo>
                    <a:pt x="1185" y="3147"/>
                  </a:lnTo>
                  <a:lnTo>
                    <a:pt x="1202" y="3156"/>
                  </a:lnTo>
                  <a:lnTo>
                    <a:pt x="1217" y="3165"/>
                  </a:lnTo>
                  <a:lnTo>
                    <a:pt x="1229" y="3166"/>
                  </a:lnTo>
                  <a:lnTo>
                    <a:pt x="1240" y="3167"/>
                  </a:lnTo>
                  <a:lnTo>
                    <a:pt x="1251" y="3169"/>
                  </a:lnTo>
                  <a:lnTo>
                    <a:pt x="1262" y="3170"/>
                  </a:lnTo>
                  <a:lnTo>
                    <a:pt x="1274" y="3170"/>
                  </a:lnTo>
                  <a:lnTo>
                    <a:pt x="1285" y="3171"/>
                  </a:lnTo>
                  <a:lnTo>
                    <a:pt x="1297" y="3172"/>
                  </a:lnTo>
                  <a:lnTo>
                    <a:pt x="1308" y="3172"/>
                  </a:lnTo>
                  <a:lnTo>
                    <a:pt x="1317" y="3183"/>
                  </a:lnTo>
                  <a:lnTo>
                    <a:pt x="1326" y="3195"/>
                  </a:lnTo>
                  <a:lnTo>
                    <a:pt x="1335" y="3206"/>
                  </a:lnTo>
                  <a:lnTo>
                    <a:pt x="1343" y="3215"/>
                  </a:lnTo>
                  <a:lnTo>
                    <a:pt x="1363" y="3217"/>
                  </a:lnTo>
                  <a:lnTo>
                    <a:pt x="1383" y="3219"/>
                  </a:lnTo>
                  <a:lnTo>
                    <a:pt x="1403" y="3221"/>
                  </a:lnTo>
                  <a:lnTo>
                    <a:pt x="1422" y="3221"/>
                  </a:lnTo>
                  <a:lnTo>
                    <a:pt x="1443" y="3223"/>
                  </a:lnTo>
                  <a:lnTo>
                    <a:pt x="1462" y="3223"/>
                  </a:lnTo>
                  <a:lnTo>
                    <a:pt x="1482" y="3224"/>
                  </a:lnTo>
                  <a:lnTo>
                    <a:pt x="1502" y="3225"/>
                  </a:lnTo>
                  <a:lnTo>
                    <a:pt x="1525" y="3238"/>
                  </a:lnTo>
                  <a:lnTo>
                    <a:pt x="1547" y="3251"/>
                  </a:lnTo>
                  <a:lnTo>
                    <a:pt x="1571" y="3264"/>
                  </a:lnTo>
                  <a:lnTo>
                    <a:pt x="1595" y="3278"/>
                  </a:lnTo>
                  <a:lnTo>
                    <a:pt x="1619" y="3293"/>
                  </a:lnTo>
                  <a:lnTo>
                    <a:pt x="1643" y="3306"/>
                  </a:lnTo>
                  <a:lnTo>
                    <a:pt x="1667" y="3319"/>
                  </a:lnTo>
                  <a:lnTo>
                    <a:pt x="1692" y="3332"/>
                  </a:lnTo>
                  <a:lnTo>
                    <a:pt x="1701" y="3332"/>
                  </a:lnTo>
                  <a:lnTo>
                    <a:pt x="1711" y="3332"/>
                  </a:lnTo>
                  <a:lnTo>
                    <a:pt x="1721" y="3332"/>
                  </a:lnTo>
                  <a:lnTo>
                    <a:pt x="1732" y="3332"/>
                  </a:lnTo>
                  <a:lnTo>
                    <a:pt x="1742" y="3332"/>
                  </a:lnTo>
                  <a:lnTo>
                    <a:pt x="1751" y="3332"/>
                  </a:lnTo>
                  <a:lnTo>
                    <a:pt x="1762" y="3332"/>
                  </a:lnTo>
                  <a:lnTo>
                    <a:pt x="1772" y="3332"/>
                  </a:lnTo>
                  <a:lnTo>
                    <a:pt x="1780" y="3340"/>
                  </a:lnTo>
                  <a:lnTo>
                    <a:pt x="1790" y="3346"/>
                  </a:lnTo>
                  <a:lnTo>
                    <a:pt x="1799" y="3352"/>
                  </a:lnTo>
                  <a:lnTo>
                    <a:pt x="1809" y="3358"/>
                  </a:lnTo>
                  <a:lnTo>
                    <a:pt x="1817" y="3364"/>
                  </a:lnTo>
                  <a:lnTo>
                    <a:pt x="1826" y="3368"/>
                  </a:lnTo>
                  <a:lnTo>
                    <a:pt x="1835" y="3373"/>
                  </a:lnTo>
                  <a:lnTo>
                    <a:pt x="1843" y="3378"/>
                  </a:lnTo>
                  <a:lnTo>
                    <a:pt x="1871" y="3385"/>
                  </a:lnTo>
                  <a:lnTo>
                    <a:pt x="1889" y="3388"/>
                  </a:lnTo>
                  <a:lnTo>
                    <a:pt x="1901" y="3384"/>
                  </a:lnTo>
                  <a:lnTo>
                    <a:pt x="1905" y="3377"/>
                  </a:lnTo>
                  <a:lnTo>
                    <a:pt x="1905" y="3368"/>
                  </a:lnTo>
                  <a:lnTo>
                    <a:pt x="1899" y="3355"/>
                  </a:lnTo>
                  <a:lnTo>
                    <a:pt x="1891" y="3341"/>
                  </a:lnTo>
                  <a:lnTo>
                    <a:pt x="1883" y="3327"/>
                  </a:lnTo>
                  <a:lnTo>
                    <a:pt x="1876" y="3312"/>
                  </a:lnTo>
                  <a:lnTo>
                    <a:pt x="1868" y="3298"/>
                  </a:lnTo>
                  <a:lnTo>
                    <a:pt x="1864" y="3286"/>
                  </a:lnTo>
                  <a:lnTo>
                    <a:pt x="1863" y="3275"/>
                  </a:lnTo>
                  <a:lnTo>
                    <a:pt x="1867" y="3268"/>
                  </a:lnTo>
                  <a:lnTo>
                    <a:pt x="1877" y="3264"/>
                  </a:lnTo>
                  <a:lnTo>
                    <a:pt x="1896" y="3266"/>
                  </a:lnTo>
                  <a:lnTo>
                    <a:pt x="1922" y="3273"/>
                  </a:lnTo>
                  <a:lnTo>
                    <a:pt x="1935" y="3251"/>
                  </a:lnTo>
                  <a:lnTo>
                    <a:pt x="1947" y="3231"/>
                  </a:lnTo>
                  <a:lnTo>
                    <a:pt x="1957" y="3213"/>
                  </a:lnTo>
                  <a:lnTo>
                    <a:pt x="1965" y="3194"/>
                  </a:lnTo>
                  <a:lnTo>
                    <a:pt x="1975" y="3176"/>
                  </a:lnTo>
                  <a:lnTo>
                    <a:pt x="1984" y="3154"/>
                  </a:lnTo>
                  <a:lnTo>
                    <a:pt x="1995" y="3134"/>
                  </a:lnTo>
                  <a:lnTo>
                    <a:pt x="2007" y="3111"/>
                  </a:lnTo>
                  <a:lnTo>
                    <a:pt x="2008" y="3098"/>
                  </a:lnTo>
                  <a:lnTo>
                    <a:pt x="2013" y="3083"/>
                  </a:lnTo>
                  <a:lnTo>
                    <a:pt x="2019" y="3067"/>
                  </a:lnTo>
                  <a:lnTo>
                    <a:pt x="2026" y="3049"/>
                  </a:lnTo>
                  <a:lnTo>
                    <a:pt x="2035" y="3030"/>
                  </a:lnTo>
                  <a:lnTo>
                    <a:pt x="2041" y="3013"/>
                  </a:lnTo>
                  <a:lnTo>
                    <a:pt x="2045" y="2998"/>
                  </a:lnTo>
                  <a:lnTo>
                    <a:pt x="2046" y="2985"/>
                  </a:lnTo>
                  <a:lnTo>
                    <a:pt x="2059" y="2966"/>
                  </a:lnTo>
                  <a:lnTo>
                    <a:pt x="2071" y="2946"/>
                  </a:lnTo>
                  <a:lnTo>
                    <a:pt x="2085" y="2927"/>
                  </a:lnTo>
                  <a:lnTo>
                    <a:pt x="2096" y="2908"/>
                  </a:lnTo>
                  <a:lnTo>
                    <a:pt x="2107" y="2890"/>
                  </a:lnTo>
                  <a:lnTo>
                    <a:pt x="2118" y="2872"/>
                  </a:lnTo>
                  <a:lnTo>
                    <a:pt x="2130" y="2854"/>
                  </a:lnTo>
                  <a:lnTo>
                    <a:pt x="2142" y="2835"/>
                  </a:lnTo>
                  <a:lnTo>
                    <a:pt x="2148" y="2782"/>
                  </a:lnTo>
                  <a:lnTo>
                    <a:pt x="2159" y="2741"/>
                  </a:lnTo>
                  <a:lnTo>
                    <a:pt x="2171" y="2700"/>
                  </a:lnTo>
                  <a:lnTo>
                    <a:pt x="2174" y="2648"/>
                  </a:lnTo>
                  <a:lnTo>
                    <a:pt x="2187" y="2640"/>
                  </a:lnTo>
                  <a:lnTo>
                    <a:pt x="2201" y="2628"/>
                  </a:lnTo>
                  <a:lnTo>
                    <a:pt x="2217" y="2616"/>
                  </a:lnTo>
                  <a:lnTo>
                    <a:pt x="2232" y="2603"/>
                  </a:lnTo>
                  <a:lnTo>
                    <a:pt x="2247" y="2589"/>
                  </a:lnTo>
                  <a:lnTo>
                    <a:pt x="2263" y="2576"/>
                  </a:lnTo>
                  <a:lnTo>
                    <a:pt x="2276" y="2565"/>
                  </a:lnTo>
                  <a:lnTo>
                    <a:pt x="2289" y="2556"/>
                  </a:lnTo>
                  <a:lnTo>
                    <a:pt x="2298" y="2505"/>
                  </a:lnTo>
                  <a:lnTo>
                    <a:pt x="2304" y="2464"/>
                  </a:lnTo>
                  <a:lnTo>
                    <a:pt x="2309" y="2424"/>
                  </a:lnTo>
                  <a:lnTo>
                    <a:pt x="2320" y="2370"/>
                  </a:lnTo>
                  <a:lnTo>
                    <a:pt x="2330" y="2360"/>
                  </a:lnTo>
                  <a:lnTo>
                    <a:pt x="2347" y="2349"/>
                  </a:lnTo>
                  <a:lnTo>
                    <a:pt x="2366" y="2336"/>
                  </a:lnTo>
                  <a:lnTo>
                    <a:pt x="2388" y="2322"/>
                  </a:lnTo>
                  <a:lnTo>
                    <a:pt x="2412" y="2307"/>
                  </a:lnTo>
                  <a:lnTo>
                    <a:pt x="2431" y="2294"/>
                  </a:lnTo>
                  <a:lnTo>
                    <a:pt x="2448" y="2284"/>
                  </a:lnTo>
                  <a:lnTo>
                    <a:pt x="2457" y="2274"/>
                  </a:lnTo>
                  <a:lnTo>
                    <a:pt x="2455" y="2260"/>
                  </a:lnTo>
                  <a:lnTo>
                    <a:pt x="2455" y="2246"/>
                  </a:lnTo>
                  <a:lnTo>
                    <a:pt x="2459" y="2234"/>
                  </a:lnTo>
                  <a:lnTo>
                    <a:pt x="2462" y="2221"/>
                  </a:lnTo>
                  <a:lnTo>
                    <a:pt x="2467" y="2208"/>
                  </a:lnTo>
                  <a:lnTo>
                    <a:pt x="2470" y="2195"/>
                  </a:lnTo>
                  <a:lnTo>
                    <a:pt x="2472" y="2180"/>
                  </a:lnTo>
                  <a:lnTo>
                    <a:pt x="2470" y="2167"/>
                  </a:lnTo>
                  <a:lnTo>
                    <a:pt x="2482" y="2165"/>
                  </a:lnTo>
                  <a:lnTo>
                    <a:pt x="2493" y="2161"/>
                  </a:lnTo>
                  <a:lnTo>
                    <a:pt x="2504" y="2158"/>
                  </a:lnTo>
                  <a:lnTo>
                    <a:pt x="2516" y="2154"/>
                  </a:lnTo>
                  <a:lnTo>
                    <a:pt x="2528" y="2150"/>
                  </a:lnTo>
                  <a:lnTo>
                    <a:pt x="2538" y="2147"/>
                  </a:lnTo>
                  <a:lnTo>
                    <a:pt x="2549" y="2141"/>
                  </a:lnTo>
                  <a:lnTo>
                    <a:pt x="2560" y="2138"/>
                  </a:lnTo>
                  <a:lnTo>
                    <a:pt x="2565" y="2118"/>
                  </a:lnTo>
                  <a:lnTo>
                    <a:pt x="2573" y="2099"/>
                  </a:lnTo>
                  <a:lnTo>
                    <a:pt x="2580" y="2080"/>
                  </a:lnTo>
                  <a:lnTo>
                    <a:pt x="2589" y="2059"/>
                  </a:lnTo>
                  <a:lnTo>
                    <a:pt x="2597" y="2063"/>
                  </a:lnTo>
                  <a:lnTo>
                    <a:pt x="2603" y="2065"/>
                  </a:lnTo>
                  <a:lnTo>
                    <a:pt x="2610" y="2068"/>
                  </a:lnTo>
                  <a:lnTo>
                    <a:pt x="2618" y="2070"/>
                  </a:lnTo>
                  <a:lnTo>
                    <a:pt x="2625" y="2073"/>
                  </a:lnTo>
                  <a:lnTo>
                    <a:pt x="2634" y="2075"/>
                  </a:lnTo>
                  <a:lnTo>
                    <a:pt x="2642" y="2078"/>
                  </a:lnTo>
                  <a:lnTo>
                    <a:pt x="2650" y="2080"/>
                  </a:lnTo>
                  <a:lnTo>
                    <a:pt x="2657" y="2063"/>
                  </a:lnTo>
                  <a:lnTo>
                    <a:pt x="2664" y="2046"/>
                  </a:lnTo>
                  <a:lnTo>
                    <a:pt x="2668" y="2028"/>
                  </a:lnTo>
                  <a:lnTo>
                    <a:pt x="2673" y="2012"/>
                  </a:lnTo>
                  <a:lnTo>
                    <a:pt x="2678" y="2007"/>
                  </a:lnTo>
                  <a:lnTo>
                    <a:pt x="2683" y="2002"/>
                  </a:lnTo>
                  <a:lnTo>
                    <a:pt x="2689" y="1998"/>
                  </a:lnTo>
                  <a:lnTo>
                    <a:pt x="2694" y="1991"/>
                  </a:lnTo>
                  <a:lnTo>
                    <a:pt x="2700" y="1987"/>
                  </a:lnTo>
                  <a:lnTo>
                    <a:pt x="2705" y="1982"/>
                  </a:lnTo>
                  <a:lnTo>
                    <a:pt x="2712" y="1976"/>
                  </a:lnTo>
                  <a:lnTo>
                    <a:pt x="2716" y="1971"/>
                  </a:lnTo>
                  <a:lnTo>
                    <a:pt x="2726" y="1955"/>
                  </a:lnTo>
                  <a:lnTo>
                    <a:pt x="2736" y="1940"/>
                  </a:lnTo>
                  <a:lnTo>
                    <a:pt x="2747" y="1924"/>
                  </a:lnTo>
                  <a:lnTo>
                    <a:pt x="2760" y="1908"/>
                  </a:lnTo>
                  <a:lnTo>
                    <a:pt x="2771" y="1892"/>
                  </a:lnTo>
                  <a:lnTo>
                    <a:pt x="2783" y="1877"/>
                  </a:lnTo>
                  <a:lnTo>
                    <a:pt x="2798" y="1860"/>
                  </a:lnTo>
                  <a:lnTo>
                    <a:pt x="2811" y="1844"/>
                  </a:lnTo>
                  <a:lnTo>
                    <a:pt x="2834" y="1825"/>
                  </a:lnTo>
                  <a:lnTo>
                    <a:pt x="2859" y="1804"/>
                  </a:lnTo>
                  <a:lnTo>
                    <a:pt x="2882" y="1783"/>
                  </a:lnTo>
                  <a:lnTo>
                    <a:pt x="2906" y="1764"/>
                  </a:lnTo>
                  <a:lnTo>
                    <a:pt x="2929" y="1743"/>
                  </a:lnTo>
                  <a:lnTo>
                    <a:pt x="2953" y="1722"/>
                  </a:lnTo>
                  <a:lnTo>
                    <a:pt x="2974" y="1700"/>
                  </a:lnTo>
                  <a:lnTo>
                    <a:pt x="2998" y="1678"/>
                  </a:lnTo>
                  <a:lnTo>
                    <a:pt x="3019" y="1656"/>
                  </a:lnTo>
                  <a:lnTo>
                    <a:pt x="3043" y="1635"/>
                  </a:lnTo>
                  <a:lnTo>
                    <a:pt x="3067" y="1612"/>
                  </a:lnTo>
                  <a:lnTo>
                    <a:pt x="3089" y="1589"/>
                  </a:lnTo>
                  <a:lnTo>
                    <a:pt x="3112" y="1565"/>
                  </a:lnTo>
                  <a:lnTo>
                    <a:pt x="3135" y="1542"/>
                  </a:lnTo>
                  <a:lnTo>
                    <a:pt x="3160" y="1520"/>
                  </a:lnTo>
                  <a:lnTo>
                    <a:pt x="3183" y="1496"/>
                  </a:lnTo>
                  <a:lnTo>
                    <a:pt x="3208" y="1471"/>
                  </a:lnTo>
                  <a:lnTo>
                    <a:pt x="3233" y="1448"/>
                  </a:lnTo>
                  <a:lnTo>
                    <a:pt x="3259" y="1424"/>
                  </a:lnTo>
                  <a:lnTo>
                    <a:pt x="3284" y="1400"/>
                  </a:lnTo>
                  <a:lnTo>
                    <a:pt x="3311" y="1375"/>
                  </a:lnTo>
                  <a:lnTo>
                    <a:pt x="3339" y="1350"/>
                  </a:lnTo>
                  <a:lnTo>
                    <a:pt x="3368" y="1326"/>
                  </a:lnTo>
                  <a:lnTo>
                    <a:pt x="3397" y="1302"/>
                  </a:lnTo>
                  <a:lnTo>
                    <a:pt x="3428" y="1277"/>
                  </a:lnTo>
                  <a:lnTo>
                    <a:pt x="3458" y="1252"/>
                  </a:lnTo>
                  <a:lnTo>
                    <a:pt x="3489" y="1227"/>
                  </a:lnTo>
                  <a:lnTo>
                    <a:pt x="3523" y="1201"/>
                  </a:lnTo>
                  <a:lnTo>
                    <a:pt x="3556" y="1178"/>
                  </a:lnTo>
                  <a:lnTo>
                    <a:pt x="3591" y="1152"/>
                  </a:lnTo>
                  <a:lnTo>
                    <a:pt x="3628" y="1127"/>
                  </a:lnTo>
                  <a:lnTo>
                    <a:pt x="3666" y="1102"/>
                  </a:lnTo>
                  <a:lnTo>
                    <a:pt x="3682" y="1091"/>
                  </a:lnTo>
                  <a:lnTo>
                    <a:pt x="3700" y="1080"/>
                  </a:lnTo>
                  <a:lnTo>
                    <a:pt x="3717" y="1070"/>
                  </a:lnTo>
                  <a:lnTo>
                    <a:pt x="3733" y="1059"/>
                  </a:lnTo>
                  <a:lnTo>
                    <a:pt x="3751" y="1050"/>
                  </a:lnTo>
                  <a:lnTo>
                    <a:pt x="3768" y="1039"/>
                  </a:lnTo>
                  <a:lnTo>
                    <a:pt x="3785" y="1029"/>
                  </a:lnTo>
                  <a:lnTo>
                    <a:pt x="3805" y="1020"/>
                  </a:lnTo>
                  <a:lnTo>
                    <a:pt x="3814" y="1013"/>
                  </a:lnTo>
                  <a:lnTo>
                    <a:pt x="3825" y="1009"/>
                  </a:lnTo>
                  <a:lnTo>
                    <a:pt x="3836" y="1004"/>
                  </a:lnTo>
                  <a:lnTo>
                    <a:pt x="3846" y="1000"/>
                  </a:lnTo>
                  <a:lnTo>
                    <a:pt x="3856" y="994"/>
                  </a:lnTo>
                  <a:lnTo>
                    <a:pt x="3866" y="990"/>
                  </a:lnTo>
                  <a:lnTo>
                    <a:pt x="3876" y="983"/>
                  </a:lnTo>
                  <a:lnTo>
                    <a:pt x="3888" y="978"/>
                  </a:lnTo>
                  <a:lnTo>
                    <a:pt x="3906" y="967"/>
                  </a:lnTo>
                  <a:lnTo>
                    <a:pt x="3925" y="956"/>
                  </a:lnTo>
                  <a:lnTo>
                    <a:pt x="3943" y="946"/>
                  </a:lnTo>
                  <a:lnTo>
                    <a:pt x="3961" y="933"/>
                  </a:lnTo>
                  <a:lnTo>
                    <a:pt x="3980" y="923"/>
                  </a:lnTo>
                  <a:lnTo>
                    <a:pt x="3998" y="910"/>
                  </a:lnTo>
                  <a:lnTo>
                    <a:pt x="4017" y="899"/>
                  </a:lnTo>
                  <a:lnTo>
                    <a:pt x="4035" y="887"/>
                  </a:lnTo>
                  <a:lnTo>
                    <a:pt x="4047" y="879"/>
                  </a:lnTo>
                  <a:lnTo>
                    <a:pt x="4060" y="869"/>
                  </a:lnTo>
                  <a:lnTo>
                    <a:pt x="4071" y="860"/>
                  </a:lnTo>
                  <a:lnTo>
                    <a:pt x="4085" y="851"/>
                  </a:lnTo>
                  <a:lnTo>
                    <a:pt x="4097" y="842"/>
                  </a:lnTo>
                  <a:lnTo>
                    <a:pt x="4111" y="833"/>
                  </a:lnTo>
                  <a:lnTo>
                    <a:pt x="4123" y="825"/>
                  </a:lnTo>
                  <a:lnTo>
                    <a:pt x="4136" y="815"/>
                  </a:lnTo>
                  <a:lnTo>
                    <a:pt x="4141" y="803"/>
                  </a:lnTo>
                  <a:lnTo>
                    <a:pt x="4146" y="792"/>
                  </a:lnTo>
                  <a:lnTo>
                    <a:pt x="4152" y="781"/>
                  </a:lnTo>
                  <a:lnTo>
                    <a:pt x="4156" y="772"/>
                  </a:lnTo>
                  <a:lnTo>
                    <a:pt x="4165" y="764"/>
                  </a:lnTo>
                  <a:lnTo>
                    <a:pt x="4172" y="759"/>
                  </a:lnTo>
                  <a:lnTo>
                    <a:pt x="4180" y="751"/>
                  </a:lnTo>
                  <a:lnTo>
                    <a:pt x="4189" y="745"/>
                  </a:lnTo>
                  <a:lnTo>
                    <a:pt x="4198" y="738"/>
                  </a:lnTo>
                  <a:lnTo>
                    <a:pt x="4207" y="732"/>
                  </a:lnTo>
                  <a:lnTo>
                    <a:pt x="4215" y="725"/>
                  </a:lnTo>
                  <a:lnTo>
                    <a:pt x="4224" y="719"/>
                  </a:lnTo>
                  <a:lnTo>
                    <a:pt x="4227" y="725"/>
                  </a:lnTo>
                  <a:lnTo>
                    <a:pt x="4230" y="731"/>
                  </a:lnTo>
                  <a:lnTo>
                    <a:pt x="4233" y="737"/>
                  </a:lnTo>
                  <a:lnTo>
                    <a:pt x="4235" y="743"/>
                  </a:lnTo>
                  <a:lnTo>
                    <a:pt x="4249" y="734"/>
                  </a:lnTo>
                  <a:lnTo>
                    <a:pt x="4261" y="728"/>
                  </a:lnTo>
                  <a:lnTo>
                    <a:pt x="4275" y="719"/>
                  </a:lnTo>
                  <a:lnTo>
                    <a:pt x="4289" y="711"/>
                  </a:lnTo>
                  <a:lnTo>
                    <a:pt x="4302" y="704"/>
                  </a:lnTo>
                  <a:lnTo>
                    <a:pt x="4316" y="695"/>
                  </a:lnTo>
                  <a:lnTo>
                    <a:pt x="4330" y="688"/>
                  </a:lnTo>
                  <a:lnTo>
                    <a:pt x="4341" y="681"/>
                  </a:lnTo>
                  <a:lnTo>
                    <a:pt x="4351" y="666"/>
                  </a:lnTo>
                  <a:lnTo>
                    <a:pt x="4360" y="649"/>
                  </a:lnTo>
                  <a:lnTo>
                    <a:pt x="4369" y="633"/>
                  </a:lnTo>
                  <a:lnTo>
                    <a:pt x="4378" y="619"/>
                  </a:lnTo>
                  <a:lnTo>
                    <a:pt x="4389" y="609"/>
                  </a:lnTo>
                  <a:lnTo>
                    <a:pt x="4401" y="600"/>
                  </a:lnTo>
                  <a:lnTo>
                    <a:pt x="4413" y="592"/>
                  </a:lnTo>
                  <a:lnTo>
                    <a:pt x="4426" y="584"/>
                  </a:lnTo>
                  <a:lnTo>
                    <a:pt x="4437" y="576"/>
                  </a:lnTo>
                  <a:lnTo>
                    <a:pt x="4449" y="567"/>
                  </a:lnTo>
                  <a:lnTo>
                    <a:pt x="4459" y="556"/>
                  </a:lnTo>
                  <a:lnTo>
                    <a:pt x="4470" y="548"/>
                  </a:lnTo>
                  <a:lnTo>
                    <a:pt x="4475" y="534"/>
                  </a:lnTo>
                  <a:lnTo>
                    <a:pt x="4479" y="519"/>
                  </a:lnTo>
                  <a:lnTo>
                    <a:pt x="4483" y="505"/>
                  </a:lnTo>
                  <a:lnTo>
                    <a:pt x="4490" y="489"/>
                  </a:lnTo>
                  <a:lnTo>
                    <a:pt x="4500" y="481"/>
                  </a:lnTo>
                  <a:lnTo>
                    <a:pt x="4514" y="473"/>
                  </a:lnTo>
                  <a:lnTo>
                    <a:pt x="4525" y="466"/>
                  </a:lnTo>
                  <a:lnTo>
                    <a:pt x="4537" y="457"/>
                  </a:lnTo>
                  <a:lnTo>
                    <a:pt x="4548" y="448"/>
                  </a:lnTo>
                  <a:lnTo>
                    <a:pt x="4561" y="439"/>
                  </a:lnTo>
                  <a:lnTo>
                    <a:pt x="4571" y="432"/>
                  </a:lnTo>
                  <a:lnTo>
                    <a:pt x="4581" y="424"/>
                  </a:lnTo>
                  <a:lnTo>
                    <a:pt x="4595" y="420"/>
                  </a:lnTo>
                  <a:lnTo>
                    <a:pt x="4609" y="416"/>
                  </a:lnTo>
                  <a:lnTo>
                    <a:pt x="4622" y="412"/>
                  </a:lnTo>
                  <a:lnTo>
                    <a:pt x="4634" y="408"/>
                  </a:lnTo>
                  <a:lnTo>
                    <a:pt x="4648" y="403"/>
                  </a:lnTo>
                  <a:lnTo>
                    <a:pt x="4660" y="400"/>
                  </a:lnTo>
                  <a:lnTo>
                    <a:pt x="4672" y="395"/>
                  </a:lnTo>
                  <a:lnTo>
                    <a:pt x="4685" y="392"/>
                  </a:lnTo>
                  <a:lnTo>
                    <a:pt x="4692" y="384"/>
                  </a:lnTo>
                  <a:lnTo>
                    <a:pt x="4698" y="375"/>
                  </a:lnTo>
                  <a:lnTo>
                    <a:pt x="4704" y="368"/>
                  </a:lnTo>
                  <a:lnTo>
                    <a:pt x="4710" y="359"/>
                  </a:lnTo>
                  <a:lnTo>
                    <a:pt x="4716" y="351"/>
                  </a:lnTo>
                  <a:lnTo>
                    <a:pt x="4722" y="342"/>
                  </a:lnTo>
                  <a:lnTo>
                    <a:pt x="4728" y="333"/>
                  </a:lnTo>
                  <a:lnTo>
                    <a:pt x="4735" y="324"/>
                  </a:lnTo>
                  <a:lnTo>
                    <a:pt x="4745" y="318"/>
                  </a:lnTo>
                  <a:lnTo>
                    <a:pt x="4755" y="311"/>
                  </a:lnTo>
                  <a:lnTo>
                    <a:pt x="4764" y="305"/>
                  </a:lnTo>
                  <a:lnTo>
                    <a:pt x="4773" y="298"/>
                  </a:lnTo>
                  <a:lnTo>
                    <a:pt x="4784" y="291"/>
                  </a:lnTo>
                  <a:lnTo>
                    <a:pt x="4793" y="284"/>
                  </a:lnTo>
                  <a:lnTo>
                    <a:pt x="4802" y="277"/>
                  </a:lnTo>
                  <a:lnTo>
                    <a:pt x="4810" y="269"/>
                  </a:lnTo>
                  <a:lnTo>
                    <a:pt x="4816" y="274"/>
                  </a:lnTo>
                  <a:lnTo>
                    <a:pt x="4824" y="279"/>
                  </a:lnTo>
                  <a:lnTo>
                    <a:pt x="4831" y="285"/>
                  </a:lnTo>
                  <a:lnTo>
                    <a:pt x="4835" y="290"/>
                  </a:lnTo>
                  <a:lnTo>
                    <a:pt x="4845" y="282"/>
                  </a:lnTo>
                  <a:lnTo>
                    <a:pt x="4856" y="274"/>
                  </a:lnTo>
                  <a:lnTo>
                    <a:pt x="4865" y="266"/>
                  </a:lnTo>
                  <a:lnTo>
                    <a:pt x="4876" y="258"/>
                  </a:lnTo>
                  <a:lnTo>
                    <a:pt x="4885" y="248"/>
                  </a:lnTo>
                  <a:lnTo>
                    <a:pt x="4895" y="239"/>
                  </a:lnTo>
                  <a:lnTo>
                    <a:pt x="4906" y="231"/>
                  </a:lnTo>
                  <a:lnTo>
                    <a:pt x="4916" y="222"/>
                  </a:lnTo>
                  <a:lnTo>
                    <a:pt x="4904" y="228"/>
                  </a:lnTo>
                  <a:lnTo>
                    <a:pt x="4893" y="234"/>
                  </a:lnTo>
                  <a:lnTo>
                    <a:pt x="4881" y="241"/>
                  </a:lnTo>
                  <a:lnTo>
                    <a:pt x="4867" y="245"/>
                  </a:lnTo>
                  <a:lnTo>
                    <a:pt x="4856" y="251"/>
                  </a:lnTo>
                  <a:lnTo>
                    <a:pt x="4845" y="256"/>
                  </a:lnTo>
                  <a:lnTo>
                    <a:pt x="4833" y="261"/>
                  </a:lnTo>
                  <a:lnTo>
                    <a:pt x="4821" y="266"/>
                  </a:lnTo>
                  <a:lnTo>
                    <a:pt x="4832" y="241"/>
                  </a:lnTo>
                  <a:lnTo>
                    <a:pt x="4841" y="218"/>
                  </a:lnTo>
                  <a:lnTo>
                    <a:pt x="4847" y="194"/>
                  </a:lnTo>
                  <a:lnTo>
                    <a:pt x="4852" y="171"/>
                  </a:lnTo>
                  <a:lnTo>
                    <a:pt x="4844" y="178"/>
                  </a:lnTo>
                  <a:lnTo>
                    <a:pt x="4835" y="187"/>
                  </a:lnTo>
                  <a:lnTo>
                    <a:pt x="4826" y="195"/>
                  </a:lnTo>
                  <a:lnTo>
                    <a:pt x="4815" y="203"/>
                  </a:lnTo>
                  <a:lnTo>
                    <a:pt x="4806" y="211"/>
                  </a:lnTo>
                  <a:lnTo>
                    <a:pt x="4796" y="219"/>
                  </a:lnTo>
                  <a:lnTo>
                    <a:pt x="4785" y="228"/>
                  </a:lnTo>
                  <a:lnTo>
                    <a:pt x="4775" y="237"/>
                  </a:lnTo>
                  <a:lnTo>
                    <a:pt x="4768" y="247"/>
                  </a:lnTo>
                  <a:lnTo>
                    <a:pt x="4759" y="256"/>
                  </a:lnTo>
                  <a:lnTo>
                    <a:pt x="4752" y="266"/>
                  </a:lnTo>
                  <a:lnTo>
                    <a:pt x="4745" y="277"/>
                  </a:lnTo>
                  <a:lnTo>
                    <a:pt x="4738" y="288"/>
                  </a:lnTo>
                  <a:lnTo>
                    <a:pt x="4729" y="298"/>
                  </a:lnTo>
                  <a:lnTo>
                    <a:pt x="4722" y="309"/>
                  </a:lnTo>
                  <a:lnTo>
                    <a:pt x="4715" y="320"/>
                  </a:lnTo>
                  <a:lnTo>
                    <a:pt x="4708" y="324"/>
                  </a:lnTo>
                  <a:lnTo>
                    <a:pt x="4701" y="329"/>
                  </a:lnTo>
                  <a:lnTo>
                    <a:pt x="4694" y="335"/>
                  </a:lnTo>
                  <a:lnTo>
                    <a:pt x="4687" y="341"/>
                  </a:lnTo>
                  <a:lnTo>
                    <a:pt x="4679" y="346"/>
                  </a:lnTo>
                  <a:lnTo>
                    <a:pt x="4673" y="351"/>
                  </a:lnTo>
                  <a:lnTo>
                    <a:pt x="4667" y="355"/>
                  </a:lnTo>
                  <a:lnTo>
                    <a:pt x="4660" y="360"/>
                  </a:lnTo>
                  <a:lnTo>
                    <a:pt x="4655" y="359"/>
                  </a:lnTo>
                  <a:lnTo>
                    <a:pt x="4650" y="358"/>
                  </a:lnTo>
                  <a:lnTo>
                    <a:pt x="4646" y="355"/>
                  </a:lnTo>
                  <a:lnTo>
                    <a:pt x="4641" y="354"/>
                  </a:lnTo>
                  <a:lnTo>
                    <a:pt x="4636" y="353"/>
                  </a:lnTo>
                  <a:lnTo>
                    <a:pt x="4632" y="351"/>
                  </a:lnTo>
                  <a:lnTo>
                    <a:pt x="4626" y="349"/>
                  </a:lnTo>
                  <a:lnTo>
                    <a:pt x="4622" y="349"/>
                  </a:lnTo>
                  <a:lnTo>
                    <a:pt x="4600" y="366"/>
                  </a:lnTo>
                  <a:lnTo>
                    <a:pt x="4579" y="384"/>
                  </a:lnTo>
                  <a:lnTo>
                    <a:pt x="4558" y="402"/>
                  </a:lnTo>
                  <a:lnTo>
                    <a:pt x="4536" y="420"/>
                  </a:lnTo>
                  <a:lnTo>
                    <a:pt x="4514" y="438"/>
                  </a:lnTo>
                  <a:lnTo>
                    <a:pt x="4490" y="457"/>
                  </a:lnTo>
                  <a:lnTo>
                    <a:pt x="4469" y="476"/>
                  </a:lnTo>
                  <a:lnTo>
                    <a:pt x="4445" y="494"/>
                  </a:lnTo>
                  <a:lnTo>
                    <a:pt x="4435" y="499"/>
                  </a:lnTo>
                  <a:lnTo>
                    <a:pt x="4426" y="505"/>
                  </a:lnTo>
                  <a:lnTo>
                    <a:pt x="4415" y="509"/>
                  </a:lnTo>
                  <a:lnTo>
                    <a:pt x="4406" y="515"/>
                  </a:lnTo>
                  <a:lnTo>
                    <a:pt x="4396" y="519"/>
                  </a:lnTo>
                  <a:lnTo>
                    <a:pt x="4388" y="524"/>
                  </a:lnTo>
                  <a:lnTo>
                    <a:pt x="4378" y="530"/>
                  </a:lnTo>
                  <a:lnTo>
                    <a:pt x="4369" y="535"/>
                  </a:lnTo>
                  <a:lnTo>
                    <a:pt x="4363" y="533"/>
                  </a:lnTo>
                  <a:lnTo>
                    <a:pt x="4357" y="530"/>
                  </a:lnTo>
                  <a:lnTo>
                    <a:pt x="4351" y="528"/>
                  </a:lnTo>
                  <a:lnTo>
                    <a:pt x="4347" y="524"/>
                  </a:lnTo>
                  <a:lnTo>
                    <a:pt x="4340" y="522"/>
                  </a:lnTo>
                  <a:lnTo>
                    <a:pt x="4336" y="519"/>
                  </a:lnTo>
                  <a:lnTo>
                    <a:pt x="4330" y="517"/>
                  </a:lnTo>
                  <a:lnTo>
                    <a:pt x="4324" y="515"/>
                  </a:lnTo>
                  <a:lnTo>
                    <a:pt x="4299" y="533"/>
                  </a:lnTo>
                  <a:lnTo>
                    <a:pt x="4274" y="549"/>
                  </a:lnTo>
                  <a:lnTo>
                    <a:pt x="4249" y="568"/>
                  </a:lnTo>
                  <a:lnTo>
                    <a:pt x="4224" y="585"/>
                  </a:lnTo>
                  <a:lnTo>
                    <a:pt x="4201" y="602"/>
                  </a:lnTo>
                  <a:lnTo>
                    <a:pt x="4174" y="620"/>
                  </a:lnTo>
                  <a:lnTo>
                    <a:pt x="4150" y="637"/>
                  </a:lnTo>
                  <a:lnTo>
                    <a:pt x="4125" y="654"/>
                  </a:lnTo>
                  <a:lnTo>
                    <a:pt x="4099" y="671"/>
                  </a:lnTo>
                  <a:lnTo>
                    <a:pt x="4075" y="691"/>
                  </a:lnTo>
                  <a:lnTo>
                    <a:pt x="4050" y="707"/>
                  </a:lnTo>
                  <a:lnTo>
                    <a:pt x="4025" y="725"/>
                  </a:lnTo>
                  <a:lnTo>
                    <a:pt x="4000" y="742"/>
                  </a:lnTo>
                  <a:lnTo>
                    <a:pt x="3975" y="760"/>
                  </a:lnTo>
                  <a:lnTo>
                    <a:pt x="3950" y="778"/>
                  </a:lnTo>
                  <a:lnTo>
                    <a:pt x="3925" y="797"/>
                  </a:lnTo>
                  <a:lnTo>
                    <a:pt x="3918" y="788"/>
                  </a:lnTo>
                  <a:lnTo>
                    <a:pt x="3912" y="781"/>
                  </a:lnTo>
                  <a:lnTo>
                    <a:pt x="3906" y="771"/>
                  </a:lnTo>
                  <a:lnTo>
                    <a:pt x="3902" y="761"/>
                  </a:lnTo>
                  <a:lnTo>
                    <a:pt x="3912" y="754"/>
                  </a:lnTo>
                  <a:lnTo>
                    <a:pt x="3920" y="747"/>
                  </a:lnTo>
                  <a:lnTo>
                    <a:pt x="3931" y="738"/>
                  </a:lnTo>
                  <a:lnTo>
                    <a:pt x="3939" y="730"/>
                  </a:lnTo>
                  <a:lnTo>
                    <a:pt x="3949" y="721"/>
                  </a:lnTo>
                  <a:lnTo>
                    <a:pt x="3958" y="713"/>
                  </a:lnTo>
                  <a:lnTo>
                    <a:pt x="3969" y="704"/>
                  </a:lnTo>
                  <a:lnTo>
                    <a:pt x="3979" y="696"/>
                  </a:lnTo>
                  <a:lnTo>
                    <a:pt x="3986" y="694"/>
                  </a:lnTo>
                  <a:lnTo>
                    <a:pt x="3993" y="691"/>
                  </a:lnTo>
                  <a:lnTo>
                    <a:pt x="4000" y="691"/>
                  </a:lnTo>
                  <a:lnTo>
                    <a:pt x="4009" y="688"/>
                  </a:lnTo>
                  <a:lnTo>
                    <a:pt x="4017" y="685"/>
                  </a:lnTo>
                  <a:lnTo>
                    <a:pt x="4024" y="683"/>
                  </a:lnTo>
                  <a:lnTo>
                    <a:pt x="4033" y="680"/>
                  </a:lnTo>
                  <a:lnTo>
                    <a:pt x="4040" y="677"/>
                  </a:lnTo>
                  <a:lnTo>
                    <a:pt x="4044" y="670"/>
                  </a:lnTo>
                  <a:lnTo>
                    <a:pt x="4049" y="663"/>
                  </a:lnTo>
                  <a:lnTo>
                    <a:pt x="4054" y="657"/>
                  </a:lnTo>
                  <a:lnTo>
                    <a:pt x="4060" y="650"/>
                  </a:lnTo>
                  <a:lnTo>
                    <a:pt x="4064" y="643"/>
                  </a:lnTo>
                  <a:lnTo>
                    <a:pt x="4069" y="636"/>
                  </a:lnTo>
                  <a:lnTo>
                    <a:pt x="4075" y="628"/>
                  </a:lnTo>
                  <a:lnTo>
                    <a:pt x="4080" y="621"/>
                  </a:lnTo>
                  <a:lnTo>
                    <a:pt x="4090" y="617"/>
                  </a:lnTo>
                  <a:lnTo>
                    <a:pt x="4098" y="611"/>
                  </a:lnTo>
                  <a:lnTo>
                    <a:pt x="4109" y="606"/>
                  </a:lnTo>
                  <a:lnTo>
                    <a:pt x="4119" y="600"/>
                  </a:lnTo>
                  <a:lnTo>
                    <a:pt x="4127" y="595"/>
                  </a:lnTo>
                  <a:lnTo>
                    <a:pt x="4136" y="590"/>
                  </a:lnTo>
                  <a:lnTo>
                    <a:pt x="4146" y="584"/>
                  </a:lnTo>
                  <a:lnTo>
                    <a:pt x="4156" y="579"/>
                  </a:lnTo>
                  <a:lnTo>
                    <a:pt x="4163" y="565"/>
                  </a:lnTo>
                  <a:lnTo>
                    <a:pt x="4170" y="552"/>
                  </a:lnTo>
                  <a:lnTo>
                    <a:pt x="4176" y="539"/>
                  </a:lnTo>
                  <a:lnTo>
                    <a:pt x="4184" y="524"/>
                  </a:lnTo>
                  <a:lnTo>
                    <a:pt x="4190" y="517"/>
                  </a:lnTo>
                  <a:lnTo>
                    <a:pt x="4198" y="511"/>
                  </a:lnTo>
                  <a:lnTo>
                    <a:pt x="4205" y="505"/>
                  </a:lnTo>
                  <a:lnTo>
                    <a:pt x="4211" y="499"/>
                  </a:lnTo>
                  <a:lnTo>
                    <a:pt x="4218" y="493"/>
                  </a:lnTo>
                  <a:lnTo>
                    <a:pt x="4226" y="487"/>
                  </a:lnTo>
                  <a:lnTo>
                    <a:pt x="4234" y="481"/>
                  </a:lnTo>
                  <a:lnTo>
                    <a:pt x="4242" y="475"/>
                  </a:lnTo>
                  <a:lnTo>
                    <a:pt x="4235" y="473"/>
                  </a:lnTo>
                  <a:lnTo>
                    <a:pt x="4230" y="470"/>
                  </a:lnTo>
                  <a:lnTo>
                    <a:pt x="4224" y="468"/>
                  </a:lnTo>
                  <a:lnTo>
                    <a:pt x="4218" y="464"/>
                  </a:lnTo>
                  <a:lnTo>
                    <a:pt x="4213" y="462"/>
                  </a:lnTo>
                  <a:lnTo>
                    <a:pt x="4207" y="458"/>
                  </a:lnTo>
                  <a:lnTo>
                    <a:pt x="4202" y="455"/>
                  </a:lnTo>
                  <a:lnTo>
                    <a:pt x="4196" y="450"/>
                  </a:lnTo>
                  <a:lnTo>
                    <a:pt x="4207" y="442"/>
                  </a:lnTo>
                  <a:lnTo>
                    <a:pt x="4217" y="433"/>
                  </a:lnTo>
                  <a:lnTo>
                    <a:pt x="4228" y="425"/>
                  </a:lnTo>
                  <a:lnTo>
                    <a:pt x="4241" y="416"/>
                  </a:lnTo>
                  <a:lnTo>
                    <a:pt x="4252" y="408"/>
                  </a:lnTo>
                  <a:lnTo>
                    <a:pt x="4263" y="400"/>
                  </a:lnTo>
                  <a:lnTo>
                    <a:pt x="4274" y="392"/>
                  </a:lnTo>
                  <a:lnTo>
                    <a:pt x="4286" y="383"/>
                  </a:lnTo>
                  <a:lnTo>
                    <a:pt x="4291" y="377"/>
                  </a:lnTo>
                  <a:lnTo>
                    <a:pt x="4299" y="372"/>
                  </a:lnTo>
                  <a:lnTo>
                    <a:pt x="4307" y="366"/>
                  </a:lnTo>
                  <a:lnTo>
                    <a:pt x="4312" y="359"/>
                  </a:lnTo>
                  <a:lnTo>
                    <a:pt x="4321" y="349"/>
                  </a:lnTo>
                  <a:lnTo>
                    <a:pt x="4332" y="337"/>
                  </a:lnTo>
                  <a:lnTo>
                    <a:pt x="4339" y="326"/>
                  </a:lnTo>
                  <a:lnTo>
                    <a:pt x="4347" y="315"/>
                  </a:lnTo>
                  <a:lnTo>
                    <a:pt x="4356" y="304"/>
                  </a:lnTo>
                  <a:lnTo>
                    <a:pt x="4364" y="293"/>
                  </a:lnTo>
                  <a:lnTo>
                    <a:pt x="4374" y="282"/>
                  </a:lnTo>
                  <a:lnTo>
                    <a:pt x="4382" y="271"/>
                  </a:lnTo>
                  <a:lnTo>
                    <a:pt x="4360" y="281"/>
                  </a:lnTo>
                  <a:lnTo>
                    <a:pt x="4341" y="290"/>
                  </a:lnTo>
                  <a:lnTo>
                    <a:pt x="4320" y="299"/>
                  </a:lnTo>
                  <a:lnTo>
                    <a:pt x="4301" y="308"/>
                  </a:lnTo>
                  <a:lnTo>
                    <a:pt x="4279" y="318"/>
                  </a:lnTo>
                  <a:lnTo>
                    <a:pt x="4259" y="327"/>
                  </a:lnTo>
                  <a:lnTo>
                    <a:pt x="4238" y="338"/>
                  </a:lnTo>
                  <a:lnTo>
                    <a:pt x="4217" y="349"/>
                  </a:lnTo>
                  <a:lnTo>
                    <a:pt x="4213" y="346"/>
                  </a:lnTo>
                  <a:lnTo>
                    <a:pt x="4209" y="343"/>
                  </a:lnTo>
                  <a:lnTo>
                    <a:pt x="4204" y="342"/>
                  </a:lnTo>
                  <a:lnTo>
                    <a:pt x="4200" y="339"/>
                  </a:lnTo>
                  <a:lnTo>
                    <a:pt x="4194" y="338"/>
                  </a:lnTo>
                  <a:lnTo>
                    <a:pt x="4189" y="335"/>
                  </a:lnTo>
                  <a:lnTo>
                    <a:pt x="4185" y="335"/>
                  </a:lnTo>
                  <a:lnTo>
                    <a:pt x="4180" y="334"/>
                  </a:lnTo>
                  <a:lnTo>
                    <a:pt x="4186" y="328"/>
                  </a:lnTo>
                  <a:lnTo>
                    <a:pt x="4194" y="322"/>
                  </a:lnTo>
                  <a:lnTo>
                    <a:pt x="4200" y="316"/>
                  </a:lnTo>
                  <a:lnTo>
                    <a:pt x="4205" y="309"/>
                  </a:lnTo>
                  <a:lnTo>
                    <a:pt x="4211" y="303"/>
                  </a:lnTo>
                  <a:lnTo>
                    <a:pt x="4217" y="297"/>
                  </a:lnTo>
                  <a:lnTo>
                    <a:pt x="4224" y="291"/>
                  </a:lnTo>
                  <a:lnTo>
                    <a:pt x="4232" y="285"/>
                  </a:lnTo>
                  <a:lnTo>
                    <a:pt x="4251" y="271"/>
                  </a:lnTo>
                  <a:lnTo>
                    <a:pt x="4272" y="253"/>
                  </a:lnTo>
                  <a:lnTo>
                    <a:pt x="4297" y="234"/>
                  </a:lnTo>
                  <a:lnTo>
                    <a:pt x="4324" y="214"/>
                  </a:lnTo>
                  <a:lnTo>
                    <a:pt x="4351" y="195"/>
                  </a:lnTo>
                  <a:lnTo>
                    <a:pt x="4376" y="177"/>
                  </a:lnTo>
                  <a:lnTo>
                    <a:pt x="4398" y="162"/>
                  </a:lnTo>
                  <a:lnTo>
                    <a:pt x="4414" y="147"/>
                  </a:lnTo>
                  <a:lnTo>
                    <a:pt x="4419" y="124"/>
                  </a:lnTo>
                  <a:lnTo>
                    <a:pt x="4415" y="112"/>
                  </a:lnTo>
                  <a:lnTo>
                    <a:pt x="4408" y="112"/>
                  </a:lnTo>
                  <a:lnTo>
                    <a:pt x="4399" y="119"/>
                  </a:lnTo>
                  <a:lnTo>
                    <a:pt x="4387" y="127"/>
                  </a:lnTo>
                  <a:lnTo>
                    <a:pt x="4376" y="135"/>
                  </a:lnTo>
                  <a:lnTo>
                    <a:pt x="4367" y="140"/>
                  </a:lnTo>
                  <a:lnTo>
                    <a:pt x="4360" y="139"/>
                  </a:lnTo>
                  <a:lnTo>
                    <a:pt x="4351" y="146"/>
                  </a:lnTo>
                  <a:lnTo>
                    <a:pt x="4338" y="152"/>
                  </a:lnTo>
                  <a:lnTo>
                    <a:pt x="4322" y="160"/>
                  </a:lnTo>
                  <a:lnTo>
                    <a:pt x="4307" y="165"/>
                  </a:lnTo>
                  <a:lnTo>
                    <a:pt x="4291" y="173"/>
                  </a:lnTo>
                  <a:lnTo>
                    <a:pt x="4275" y="178"/>
                  </a:lnTo>
                  <a:lnTo>
                    <a:pt x="4261" y="187"/>
                  </a:lnTo>
                  <a:lnTo>
                    <a:pt x="4251" y="194"/>
                  </a:lnTo>
                  <a:lnTo>
                    <a:pt x="4247" y="203"/>
                  </a:lnTo>
                  <a:lnTo>
                    <a:pt x="4244" y="213"/>
                  </a:lnTo>
                  <a:lnTo>
                    <a:pt x="4241" y="223"/>
                  </a:lnTo>
                  <a:lnTo>
                    <a:pt x="4238" y="234"/>
                  </a:lnTo>
                  <a:lnTo>
                    <a:pt x="4232" y="239"/>
                  </a:lnTo>
                  <a:lnTo>
                    <a:pt x="4227" y="245"/>
                  </a:lnTo>
                  <a:lnTo>
                    <a:pt x="4221" y="251"/>
                  </a:lnTo>
                  <a:lnTo>
                    <a:pt x="4215" y="256"/>
                  </a:lnTo>
                  <a:lnTo>
                    <a:pt x="4207" y="262"/>
                  </a:lnTo>
                  <a:lnTo>
                    <a:pt x="4202" y="267"/>
                  </a:lnTo>
                  <a:lnTo>
                    <a:pt x="4194" y="273"/>
                  </a:lnTo>
                  <a:lnTo>
                    <a:pt x="4186" y="278"/>
                  </a:lnTo>
                  <a:lnTo>
                    <a:pt x="4180" y="271"/>
                  </a:lnTo>
                  <a:lnTo>
                    <a:pt x="4176" y="264"/>
                  </a:lnTo>
                  <a:lnTo>
                    <a:pt x="4170" y="258"/>
                  </a:lnTo>
                  <a:lnTo>
                    <a:pt x="4163" y="251"/>
                  </a:lnTo>
                  <a:lnTo>
                    <a:pt x="4158" y="244"/>
                  </a:lnTo>
                  <a:lnTo>
                    <a:pt x="4150" y="238"/>
                  </a:lnTo>
                  <a:lnTo>
                    <a:pt x="4143" y="232"/>
                  </a:lnTo>
                  <a:lnTo>
                    <a:pt x="4138" y="225"/>
                  </a:lnTo>
                  <a:lnTo>
                    <a:pt x="4146" y="212"/>
                  </a:lnTo>
                  <a:lnTo>
                    <a:pt x="4154" y="200"/>
                  </a:lnTo>
                  <a:lnTo>
                    <a:pt x="4161" y="187"/>
                  </a:lnTo>
                  <a:lnTo>
                    <a:pt x="4170" y="173"/>
                  </a:lnTo>
                  <a:lnTo>
                    <a:pt x="4180" y="167"/>
                  </a:lnTo>
                  <a:lnTo>
                    <a:pt x="4188" y="160"/>
                  </a:lnTo>
                  <a:lnTo>
                    <a:pt x="4197" y="152"/>
                  </a:lnTo>
                  <a:lnTo>
                    <a:pt x="4205" y="145"/>
                  </a:lnTo>
                  <a:lnTo>
                    <a:pt x="4214" y="137"/>
                  </a:lnTo>
                  <a:lnTo>
                    <a:pt x="4222" y="130"/>
                  </a:lnTo>
                  <a:lnTo>
                    <a:pt x="4230" y="123"/>
                  </a:lnTo>
                  <a:lnTo>
                    <a:pt x="4238" y="116"/>
                  </a:lnTo>
                  <a:lnTo>
                    <a:pt x="4245" y="106"/>
                  </a:lnTo>
                  <a:lnTo>
                    <a:pt x="4249" y="99"/>
                  </a:lnTo>
                  <a:lnTo>
                    <a:pt x="4255" y="90"/>
                  </a:lnTo>
                  <a:lnTo>
                    <a:pt x="4260" y="82"/>
                  </a:lnTo>
                  <a:lnTo>
                    <a:pt x="4266" y="73"/>
                  </a:lnTo>
                  <a:lnTo>
                    <a:pt x="4271" y="65"/>
                  </a:lnTo>
                  <a:lnTo>
                    <a:pt x="4277" y="55"/>
                  </a:lnTo>
                  <a:lnTo>
                    <a:pt x="4284" y="47"/>
                  </a:lnTo>
                  <a:lnTo>
                    <a:pt x="4274" y="48"/>
                  </a:lnTo>
                  <a:lnTo>
                    <a:pt x="4264" y="50"/>
                  </a:lnTo>
                  <a:lnTo>
                    <a:pt x="4255" y="52"/>
                  </a:lnTo>
                  <a:lnTo>
                    <a:pt x="4245" y="52"/>
                  </a:lnTo>
                  <a:lnTo>
                    <a:pt x="4234" y="55"/>
                  </a:lnTo>
                  <a:lnTo>
                    <a:pt x="4224" y="56"/>
                  </a:lnTo>
                  <a:lnTo>
                    <a:pt x="4214" y="59"/>
                  </a:lnTo>
                  <a:lnTo>
                    <a:pt x="4204" y="60"/>
                  </a:lnTo>
                  <a:lnTo>
                    <a:pt x="4207" y="44"/>
                  </a:lnTo>
                  <a:lnTo>
                    <a:pt x="4211" y="30"/>
                  </a:lnTo>
                  <a:lnTo>
                    <a:pt x="4213" y="16"/>
                  </a:lnTo>
                  <a:lnTo>
                    <a:pt x="4215" y="0"/>
                  </a:lnTo>
                  <a:lnTo>
                    <a:pt x="4205" y="7"/>
                  </a:lnTo>
                  <a:lnTo>
                    <a:pt x="4196" y="13"/>
                  </a:lnTo>
                  <a:lnTo>
                    <a:pt x="4185" y="19"/>
                  </a:lnTo>
                  <a:lnTo>
                    <a:pt x="4176" y="26"/>
                  </a:lnTo>
                  <a:lnTo>
                    <a:pt x="4167" y="33"/>
                  </a:lnTo>
                  <a:lnTo>
                    <a:pt x="4158" y="41"/>
                  </a:lnTo>
                  <a:lnTo>
                    <a:pt x="4150" y="48"/>
                  </a:lnTo>
                  <a:lnTo>
                    <a:pt x="4139" y="55"/>
                  </a:lnTo>
                  <a:lnTo>
                    <a:pt x="4134" y="63"/>
                  </a:lnTo>
                  <a:lnTo>
                    <a:pt x="4129" y="73"/>
                  </a:lnTo>
                  <a:lnTo>
                    <a:pt x="4123" y="82"/>
                  </a:lnTo>
                  <a:lnTo>
                    <a:pt x="4119" y="92"/>
                  </a:lnTo>
                  <a:lnTo>
                    <a:pt x="4113" y="102"/>
                  </a:lnTo>
                  <a:lnTo>
                    <a:pt x="4108" y="112"/>
                  </a:lnTo>
                  <a:lnTo>
                    <a:pt x="4101" y="123"/>
                  </a:lnTo>
                  <a:lnTo>
                    <a:pt x="4097" y="134"/>
                  </a:lnTo>
                  <a:lnTo>
                    <a:pt x="4088" y="134"/>
                  </a:lnTo>
                  <a:lnTo>
                    <a:pt x="4080" y="134"/>
                  </a:lnTo>
                  <a:lnTo>
                    <a:pt x="4071" y="134"/>
                  </a:lnTo>
                  <a:lnTo>
                    <a:pt x="4064" y="134"/>
                  </a:lnTo>
                  <a:lnTo>
                    <a:pt x="4054" y="134"/>
                  </a:lnTo>
                  <a:lnTo>
                    <a:pt x="4047" y="134"/>
                  </a:lnTo>
                  <a:lnTo>
                    <a:pt x="4038" y="134"/>
                  </a:lnTo>
                  <a:lnTo>
                    <a:pt x="4030" y="133"/>
                  </a:lnTo>
                  <a:lnTo>
                    <a:pt x="4016" y="143"/>
                  </a:lnTo>
                  <a:lnTo>
                    <a:pt x="4000" y="154"/>
                  </a:lnTo>
                  <a:lnTo>
                    <a:pt x="3986" y="165"/>
                  </a:lnTo>
                  <a:lnTo>
                    <a:pt x="3972" y="175"/>
                  </a:lnTo>
                  <a:lnTo>
                    <a:pt x="3956" y="186"/>
                  </a:lnTo>
                  <a:lnTo>
                    <a:pt x="3941" y="197"/>
                  </a:lnTo>
                  <a:lnTo>
                    <a:pt x="3928" y="207"/>
                  </a:lnTo>
                  <a:lnTo>
                    <a:pt x="3910" y="218"/>
                  </a:lnTo>
                  <a:lnTo>
                    <a:pt x="3863" y="251"/>
                  </a:lnTo>
                  <a:lnTo>
                    <a:pt x="3815" y="280"/>
                  </a:lnTo>
                  <a:lnTo>
                    <a:pt x="3768" y="307"/>
                  </a:lnTo>
                  <a:lnTo>
                    <a:pt x="3720" y="331"/>
                  </a:lnTo>
                  <a:lnTo>
                    <a:pt x="3672" y="357"/>
                  </a:lnTo>
                  <a:lnTo>
                    <a:pt x="3625" y="381"/>
                  </a:lnTo>
                  <a:lnTo>
                    <a:pt x="3577" y="405"/>
                  </a:lnTo>
                  <a:lnTo>
                    <a:pt x="3530" y="428"/>
                  </a:lnTo>
                  <a:lnTo>
                    <a:pt x="3483" y="456"/>
                  </a:lnTo>
                  <a:lnTo>
                    <a:pt x="3436" y="485"/>
                  </a:lnTo>
                  <a:lnTo>
                    <a:pt x="3389" y="516"/>
                  </a:lnTo>
                  <a:lnTo>
                    <a:pt x="3342" y="549"/>
                  </a:lnTo>
                  <a:lnTo>
                    <a:pt x="3296" y="590"/>
                  </a:lnTo>
                  <a:lnTo>
                    <a:pt x="3250" y="633"/>
                  </a:lnTo>
                  <a:lnTo>
                    <a:pt x="3203" y="682"/>
                  </a:lnTo>
                  <a:lnTo>
                    <a:pt x="3155" y="736"/>
                  </a:lnTo>
                  <a:lnTo>
                    <a:pt x="3112" y="764"/>
                  </a:lnTo>
                  <a:lnTo>
                    <a:pt x="3078" y="786"/>
                  </a:lnTo>
                  <a:lnTo>
                    <a:pt x="3052" y="803"/>
                  </a:lnTo>
                  <a:lnTo>
                    <a:pt x="3036" y="812"/>
                  </a:lnTo>
                  <a:lnTo>
                    <a:pt x="3028" y="815"/>
                  </a:lnTo>
                  <a:lnTo>
                    <a:pt x="3026" y="814"/>
                  </a:lnTo>
                  <a:lnTo>
                    <a:pt x="3028" y="809"/>
                  </a:lnTo>
                  <a:lnTo>
                    <a:pt x="3035" y="800"/>
                  </a:lnTo>
                  <a:lnTo>
                    <a:pt x="3044" y="790"/>
                  </a:lnTo>
                  <a:lnTo>
                    <a:pt x="3055" y="778"/>
                  </a:lnTo>
                  <a:lnTo>
                    <a:pt x="3070" y="766"/>
                  </a:lnTo>
                  <a:lnTo>
                    <a:pt x="3083" y="754"/>
                  </a:lnTo>
                  <a:lnTo>
                    <a:pt x="3094" y="743"/>
                  </a:lnTo>
                  <a:lnTo>
                    <a:pt x="3104" y="732"/>
                  </a:lnTo>
                  <a:lnTo>
                    <a:pt x="3112" y="725"/>
                  </a:lnTo>
                  <a:lnTo>
                    <a:pt x="3114" y="721"/>
                  </a:lnTo>
                  <a:lnTo>
                    <a:pt x="3136" y="710"/>
                  </a:lnTo>
                  <a:lnTo>
                    <a:pt x="3154" y="700"/>
                  </a:lnTo>
                  <a:lnTo>
                    <a:pt x="3167" y="691"/>
                  </a:lnTo>
                  <a:lnTo>
                    <a:pt x="3175" y="685"/>
                  </a:lnTo>
                  <a:lnTo>
                    <a:pt x="3180" y="682"/>
                  </a:lnTo>
                  <a:lnTo>
                    <a:pt x="3183" y="677"/>
                  </a:lnTo>
                  <a:lnTo>
                    <a:pt x="3180" y="675"/>
                  </a:lnTo>
                  <a:lnTo>
                    <a:pt x="3177" y="674"/>
                  </a:lnTo>
                  <a:lnTo>
                    <a:pt x="3173" y="674"/>
                  </a:lnTo>
                  <a:lnTo>
                    <a:pt x="3169" y="674"/>
                  </a:lnTo>
                  <a:lnTo>
                    <a:pt x="3164" y="673"/>
                  </a:lnTo>
                  <a:lnTo>
                    <a:pt x="3160" y="671"/>
                  </a:lnTo>
                  <a:lnTo>
                    <a:pt x="3158" y="669"/>
                  </a:lnTo>
                  <a:lnTo>
                    <a:pt x="3158" y="666"/>
                  </a:lnTo>
                  <a:lnTo>
                    <a:pt x="3160" y="660"/>
                  </a:lnTo>
                  <a:lnTo>
                    <a:pt x="3165" y="654"/>
                  </a:lnTo>
                  <a:lnTo>
                    <a:pt x="3173" y="645"/>
                  </a:lnTo>
                  <a:lnTo>
                    <a:pt x="3185" y="633"/>
                  </a:lnTo>
                  <a:lnTo>
                    <a:pt x="3203" y="620"/>
                  </a:lnTo>
                  <a:lnTo>
                    <a:pt x="3225" y="603"/>
                  </a:lnTo>
                  <a:lnTo>
                    <a:pt x="3253" y="584"/>
                  </a:lnTo>
                  <a:lnTo>
                    <a:pt x="3287" y="560"/>
                  </a:lnTo>
                  <a:lnTo>
                    <a:pt x="3327" y="533"/>
                  </a:lnTo>
                  <a:lnTo>
                    <a:pt x="3375" y="503"/>
                  </a:lnTo>
                  <a:lnTo>
                    <a:pt x="3432" y="466"/>
                  </a:lnTo>
                  <a:lnTo>
                    <a:pt x="3495" y="426"/>
                  </a:lnTo>
                  <a:lnTo>
                    <a:pt x="3569" y="383"/>
                  </a:lnTo>
                  <a:lnTo>
                    <a:pt x="3651" y="331"/>
                  </a:lnTo>
                  <a:lnTo>
                    <a:pt x="3744" y="278"/>
                  </a:lnTo>
                  <a:lnTo>
                    <a:pt x="3849" y="216"/>
                  </a:lnTo>
                  <a:lnTo>
                    <a:pt x="3962" y="150"/>
                  </a:lnTo>
                  <a:lnTo>
                    <a:pt x="3989" y="133"/>
                  </a:lnTo>
                  <a:lnTo>
                    <a:pt x="4011" y="116"/>
                  </a:lnTo>
                  <a:lnTo>
                    <a:pt x="4029" y="99"/>
                  </a:lnTo>
                  <a:lnTo>
                    <a:pt x="4042" y="84"/>
                  </a:lnTo>
                  <a:lnTo>
                    <a:pt x="4050" y="71"/>
                  </a:lnTo>
                  <a:lnTo>
                    <a:pt x="4054" y="61"/>
                  </a:lnTo>
                  <a:lnTo>
                    <a:pt x="4054" y="54"/>
                  </a:lnTo>
                  <a:lnTo>
                    <a:pt x="4050" y="52"/>
                  </a:lnTo>
                  <a:lnTo>
                    <a:pt x="4025" y="56"/>
                  </a:lnTo>
                  <a:lnTo>
                    <a:pt x="3998" y="69"/>
                  </a:lnTo>
                  <a:lnTo>
                    <a:pt x="3972" y="88"/>
                  </a:lnTo>
                  <a:lnTo>
                    <a:pt x="3944" y="106"/>
                  </a:lnTo>
                  <a:lnTo>
                    <a:pt x="3920" y="126"/>
                  </a:lnTo>
                  <a:lnTo>
                    <a:pt x="3899" y="139"/>
                  </a:lnTo>
                  <a:lnTo>
                    <a:pt x="3883" y="143"/>
                  </a:lnTo>
                  <a:lnTo>
                    <a:pt x="3870" y="133"/>
                  </a:lnTo>
                  <a:lnTo>
                    <a:pt x="3857" y="154"/>
                  </a:lnTo>
                  <a:lnTo>
                    <a:pt x="3855" y="162"/>
                  </a:lnTo>
                  <a:lnTo>
                    <a:pt x="3857" y="160"/>
                  </a:lnTo>
                  <a:lnTo>
                    <a:pt x="3860" y="151"/>
                  </a:lnTo>
                  <a:lnTo>
                    <a:pt x="3858" y="143"/>
                  </a:lnTo>
                  <a:lnTo>
                    <a:pt x="3845" y="143"/>
                  </a:lnTo>
                  <a:lnTo>
                    <a:pt x="3813" y="152"/>
                  </a:lnTo>
                  <a:lnTo>
                    <a:pt x="3759" y="177"/>
                  </a:lnTo>
                  <a:lnTo>
                    <a:pt x="3741" y="187"/>
                  </a:lnTo>
                  <a:lnTo>
                    <a:pt x="3722" y="197"/>
                  </a:lnTo>
                  <a:lnTo>
                    <a:pt x="3702" y="208"/>
                  </a:lnTo>
                  <a:lnTo>
                    <a:pt x="3678" y="222"/>
                  </a:lnTo>
                  <a:lnTo>
                    <a:pt x="3656" y="237"/>
                  </a:lnTo>
                  <a:lnTo>
                    <a:pt x="3630" y="251"/>
                  </a:lnTo>
                  <a:lnTo>
                    <a:pt x="3603" y="267"/>
                  </a:lnTo>
                  <a:lnTo>
                    <a:pt x="3577" y="284"/>
                  </a:lnTo>
                  <a:lnTo>
                    <a:pt x="3548" y="301"/>
                  </a:lnTo>
                  <a:lnTo>
                    <a:pt x="3520" y="318"/>
                  </a:lnTo>
                  <a:lnTo>
                    <a:pt x="3491" y="337"/>
                  </a:lnTo>
                  <a:lnTo>
                    <a:pt x="3460" y="357"/>
                  </a:lnTo>
                  <a:lnTo>
                    <a:pt x="3431" y="375"/>
                  </a:lnTo>
                  <a:lnTo>
                    <a:pt x="3400" y="395"/>
                  </a:lnTo>
                  <a:lnTo>
                    <a:pt x="3368" y="415"/>
                  </a:lnTo>
                  <a:lnTo>
                    <a:pt x="3338" y="435"/>
                  </a:lnTo>
                  <a:lnTo>
                    <a:pt x="3307" y="456"/>
                  </a:lnTo>
                  <a:lnTo>
                    <a:pt x="3274" y="476"/>
                  </a:lnTo>
                  <a:lnTo>
                    <a:pt x="3244" y="496"/>
                  </a:lnTo>
                  <a:lnTo>
                    <a:pt x="3214" y="516"/>
                  </a:lnTo>
                  <a:lnTo>
                    <a:pt x="3184" y="535"/>
                  </a:lnTo>
                  <a:lnTo>
                    <a:pt x="3154" y="556"/>
                  </a:lnTo>
                  <a:lnTo>
                    <a:pt x="3127" y="574"/>
                  </a:lnTo>
                  <a:lnTo>
                    <a:pt x="3098" y="594"/>
                  </a:lnTo>
                  <a:lnTo>
                    <a:pt x="3072" y="611"/>
                  </a:lnTo>
                  <a:lnTo>
                    <a:pt x="3046" y="628"/>
                  </a:lnTo>
                  <a:lnTo>
                    <a:pt x="3022" y="645"/>
                  </a:lnTo>
                  <a:lnTo>
                    <a:pt x="2998" y="660"/>
                  </a:lnTo>
                  <a:lnTo>
                    <a:pt x="2974" y="677"/>
                  </a:lnTo>
                  <a:lnTo>
                    <a:pt x="2955" y="691"/>
                  </a:lnTo>
                  <a:lnTo>
                    <a:pt x="2936" y="704"/>
                  </a:lnTo>
                  <a:lnTo>
                    <a:pt x="2918" y="715"/>
                  </a:lnTo>
                  <a:lnTo>
                    <a:pt x="2869" y="749"/>
                  </a:lnTo>
                  <a:lnTo>
                    <a:pt x="2819" y="783"/>
                  </a:lnTo>
                  <a:lnTo>
                    <a:pt x="2771" y="816"/>
                  </a:lnTo>
                  <a:lnTo>
                    <a:pt x="2723" y="847"/>
                  </a:lnTo>
                  <a:lnTo>
                    <a:pt x="2675" y="879"/>
                  </a:lnTo>
                  <a:lnTo>
                    <a:pt x="2628" y="910"/>
                  </a:lnTo>
                  <a:lnTo>
                    <a:pt x="2581" y="940"/>
                  </a:lnTo>
                  <a:lnTo>
                    <a:pt x="2536" y="970"/>
                  </a:lnTo>
                  <a:lnTo>
                    <a:pt x="2491" y="1000"/>
                  </a:lnTo>
                  <a:lnTo>
                    <a:pt x="2447" y="1031"/>
                  </a:lnTo>
                  <a:lnTo>
                    <a:pt x="2402" y="1060"/>
                  </a:lnTo>
                  <a:lnTo>
                    <a:pt x="2359" y="1089"/>
                  </a:lnTo>
                  <a:lnTo>
                    <a:pt x="2316" y="1117"/>
                  </a:lnTo>
                  <a:lnTo>
                    <a:pt x="2273" y="1148"/>
                  </a:lnTo>
                  <a:lnTo>
                    <a:pt x="2232" y="1178"/>
                  </a:lnTo>
                  <a:lnTo>
                    <a:pt x="2191" y="1206"/>
                  </a:lnTo>
                  <a:lnTo>
                    <a:pt x="2168" y="1227"/>
                  </a:lnTo>
                  <a:lnTo>
                    <a:pt x="2146" y="1249"/>
                  </a:lnTo>
                  <a:lnTo>
                    <a:pt x="2125" y="1271"/>
                  </a:lnTo>
                  <a:lnTo>
                    <a:pt x="2104" y="1293"/>
                  </a:lnTo>
                  <a:lnTo>
                    <a:pt x="2085" y="1316"/>
                  </a:lnTo>
                  <a:lnTo>
                    <a:pt x="2065" y="1338"/>
                  </a:lnTo>
                  <a:lnTo>
                    <a:pt x="2048" y="1362"/>
                  </a:lnTo>
                  <a:lnTo>
                    <a:pt x="2029" y="1384"/>
                  </a:lnTo>
                  <a:lnTo>
                    <a:pt x="2010" y="1407"/>
                  </a:lnTo>
                  <a:lnTo>
                    <a:pt x="1994" y="1430"/>
                  </a:lnTo>
                  <a:lnTo>
                    <a:pt x="1975" y="1453"/>
                  </a:lnTo>
                  <a:lnTo>
                    <a:pt x="1957" y="1475"/>
                  </a:lnTo>
                  <a:lnTo>
                    <a:pt x="1938" y="1498"/>
                  </a:lnTo>
                  <a:lnTo>
                    <a:pt x="1920" y="1518"/>
                  </a:lnTo>
                  <a:lnTo>
                    <a:pt x="1901" y="1539"/>
                  </a:lnTo>
                  <a:lnTo>
                    <a:pt x="1881" y="1559"/>
                  </a:lnTo>
                  <a:lnTo>
                    <a:pt x="1859" y="1580"/>
                  </a:lnTo>
                  <a:lnTo>
                    <a:pt x="1835" y="1607"/>
                  </a:lnTo>
                  <a:lnTo>
                    <a:pt x="1811" y="1637"/>
                  </a:lnTo>
                  <a:lnTo>
                    <a:pt x="1786" y="1671"/>
                  </a:lnTo>
                  <a:lnTo>
                    <a:pt x="1762" y="1704"/>
                  </a:lnTo>
                  <a:lnTo>
                    <a:pt x="1738" y="1734"/>
                  </a:lnTo>
                  <a:lnTo>
                    <a:pt x="1717" y="1760"/>
                  </a:lnTo>
                  <a:lnTo>
                    <a:pt x="1697" y="1779"/>
                  </a:lnTo>
                  <a:lnTo>
                    <a:pt x="1669" y="1799"/>
                  </a:lnTo>
                  <a:lnTo>
                    <a:pt x="1651" y="1814"/>
                  </a:lnTo>
                  <a:lnTo>
                    <a:pt x="1638" y="1823"/>
                  </a:lnTo>
                  <a:lnTo>
                    <a:pt x="1629" y="1830"/>
                  </a:lnTo>
                  <a:lnTo>
                    <a:pt x="1618" y="1836"/>
                  </a:lnTo>
                  <a:lnTo>
                    <a:pt x="1607" y="1846"/>
                  </a:lnTo>
                  <a:lnTo>
                    <a:pt x="1593" y="1859"/>
                  </a:lnTo>
                  <a:lnTo>
                    <a:pt x="1571" y="1880"/>
                  </a:lnTo>
                  <a:lnTo>
                    <a:pt x="1550" y="1913"/>
                  </a:lnTo>
                  <a:lnTo>
                    <a:pt x="1531" y="1947"/>
                  </a:lnTo>
                  <a:lnTo>
                    <a:pt x="1514" y="1983"/>
                  </a:lnTo>
                  <a:lnTo>
                    <a:pt x="1499" y="2021"/>
                  </a:lnTo>
                  <a:lnTo>
                    <a:pt x="1482" y="2057"/>
                  </a:lnTo>
                  <a:lnTo>
                    <a:pt x="1466" y="2093"/>
                  </a:lnTo>
                  <a:lnTo>
                    <a:pt x="1452" y="2128"/>
                  </a:lnTo>
                  <a:lnTo>
                    <a:pt x="1435" y="2161"/>
                  </a:lnTo>
                  <a:lnTo>
                    <a:pt x="1420" y="2132"/>
                  </a:lnTo>
                  <a:lnTo>
                    <a:pt x="1402" y="2104"/>
                  </a:lnTo>
                  <a:lnTo>
                    <a:pt x="1383" y="2075"/>
                  </a:lnTo>
                  <a:lnTo>
                    <a:pt x="1363" y="2046"/>
                  </a:lnTo>
                  <a:lnTo>
                    <a:pt x="1340" y="2018"/>
                  </a:lnTo>
                  <a:lnTo>
                    <a:pt x="1319" y="1989"/>
                  </a:lnTo>
                  <a:lnTo>
                    <a:pt x="1296" y="1961"/>
                  </a:lnTo>
                  <a:lnTo>
                    <a:pt x="1274" y="1933"/>
                  </a:lnTo>
                  <a:lnTo>
                    <a:pt x="1251" y="1903"/>
                  </a:lnTo>
                  <a:lnTo>
                    <a:pt x="1230" y="1874"/>
                  </a:lnTo>
                  <a:lnTo>
                    <a:pt x="1210" y="1847"/>
                  </a:lnTo>
                  <a:lnTo>
                    <a:pt x="1192" y="1818"/>
                  </a:lnTo>
                  <a:lnTo>
                    <a:pt x="1175" y="1789"/>
                  </a:lnTo>
                  <a:lnTo>
                    <a:pt x="1159" y="1761"/>
                  </a:lnTo>
                  <a:lnTo>
                    <a:pt x="1146" y="1732"/>
                  </a:lnTo>
                  <a:lnTo>
                    <a:pt x="1137" y="1705"/>
                  </a:lnTo>
                  <a:lnTo>
                    <a:pt x="1121" y="1665"/>
                  </a:lnTo>
                  <a:lnTo>
                    <a:pt x="1105" y="1624"/>
                  </a:lnTo>
                  <a:lnTo>
                    <a:pt x="1087" y="1580"/>
                  </a:lnTo>
                  <a:lnTo>
                    <a:pt x="1068" y="1537"/>
                  </a:lnTo>
                  <a:lnTo>
                    <a:pt x="1050" y="1493"/>
                  </a:lnTo>
                  <a:lnTo>
                    <a:pt x="1032" y="1449"/>
                  </a:lnTo>
                  <a:lnTo>
                    <a:pt x="1016" y="1407"/>
                  </a:lnTo>
                  <a:lnTo>
                    <a:pt x="1003" y="1367"/>
                  </a:lnTo>
                  <a:lnTo>
                    <a:pt x="979" y="1376"/>
                  </a:lnTo>
                  <a:lnTo>
                    <a:pt x="958" y="1386"/>
                  </a:lnTo>
                  <a:lnTo>
                    <a:pt x="935" y="1394"/>
                  </a:lnTo>
                  <a:lnTo>
                    <a:pt x="914" y="1403"/>
                  </a:lnTo>
                  <a:lnTo>
                    <a:pt x="891" y="1411"/>
                  </a:lnTo>
                  <a:lnTo>
                    <a:pt x="870" y="1418"/>
                  </a:lnTo>
                  <a:lnTo>
                    <a:pt x="847" y="1426"/>
                  </a:lnTo>
                  <a:lnTo>
                    <a:pt x="825" y="1435"/>
                  </a:lnTo>
                  <a:lnTo>
                    <a:pt x="808" y="1443"/>
                  </a:lnTo>
                  <a:lnTo>
                    <a:pt x="790" y="1450"/>
                  </a:lnTo>
                  <a:lnTo>
                    <a:pt x="773" y="1459"/>
                  </a:lnTo>
                  <a:lnTo>
                    <a:pt x="755" y="1467"/>
                  </a:lnTo>
                  <a:lnTo>
                    <a:pt x="738" y="1475"/>
                  </a:lnTo>
                  <a:lnTo>
                    <a:pt x="721" y="1484"/>
                  </a:lnTo>
                  <a:lnTo>
                    <a:pt x="704" y="1491"/>
                  </a:lnTo>
                  <a:lnTo>
                    <a:pt x="687" y="1499"/>
                  </a:lnTo>
                  <a:lnTo>
                    <a:pt x="669" y="1507"/>
                  </a:lnTo>
                  <a:lnTo>
                    <a:pt x="652" y="1515"/>
                  </a:lnTo>
                  <a:lnTo>
                    <a:pt x="636" y="1522"/>
                  </a:lnTo>
                  <a:lnTo>
                    <a:pt x="619" y="1531"/>
                  </a:lnTo>
                  <a:lnTo>
                    <a:pt x="602" y="1537"/>
                  </a:lnTo>
                  <a:lnTo>
                    <a:pt x="586" y="1546"/>
                  </a:lnTo>
                  <a:lnTo>
                    <a:pt x="569" y="1553"/>
                  </a:lnTo>
                  <a:lnTo>
                    <a:pt x="553" y="1561"/>
                  </a:lnTo>
                  <a:lnTo>
                    <a:pt x="550" y="1561"/>
                  </a:lnTo>
                  <a:lnTo>
                    <a:pt x="541" y="1561"/>
                  </a:lnTo>
                  <a:lnTo>
                    <a:pt x="527" y="1563"/>
                  </a:lnTo>
                  <a:lnTo>
                    <a:pt x="511" y="1567"/>
                  </a:lnTo>
                  <a:lnTo>
                    <a:pt x="491" y="1571"/>
                  </a:lnTo>
                  <a:lnTo>
                    <a:pt x="469" y="1577"/>
                  </a:lnTo>
                  <a:lnTo>
                    <a:pt x="445" y="1585"/>
                  </a:lnTo>
                  <a:lnTo>
                    <a:pt x="421" y="1592"/>
                  </a:lnTo>
                  <a:lnTo>
                    <a:pt x="396" y="1598"/>
                  </a:lnTo>
                  <a:lnTo>
                    <a:pt x="373" y="1605"/>
                  </a:lnTo>
                  <a:lnTo>
                    <a:pt x="351" y="1612"/>
                  </a:lnTo>
                  <a:lnTo>
                    <a:pt x="333" y="1616"/>
                  </a:lnTo>
                  <a:lnTo>
                    <a:pt x="315" y="1620"/>
                  </a:lnTo>
                  <a:lnTo>
                    <a:pt x="304" y="1624"/>
                  </a:lnTo>
                  <a:lnTo>
                    <a:pt x="297" y="1624"/>
                  </a:lnTo>
                  <a:lnTo>
                    <a:pt x="294" y="1622"/>
                  </a:lnTo>
                  <a:lnTo>
                    <a:pt x="275" y="1633"/>
                  </a:lnTo>
                  <a:lnTo>
                    <a:pt x="256" y="1643"/>
                  </a:lnTo>
                  <a:lnTo>
                    <a:pt x="237" y="1654"/>
                  </a:lnTo>
                  <a:lnTo>
                    <a:pt x="219" y="1665"/>
                  </a:lnTo>
                  <a:lnTo>
                    <a:pt x="199" y="1675"/>
                  </a:lnTo>
                  <a:lnTo>
                    <a:pt x="180" y="1685"/>
                  </a:lnTo>
                  <a:lnTo>
                    <a:pt x="161" y="1696"/>
                  </a:lnTo>
                  <a:lnTo>
                    <a:pt x="143" y="1707"/>
                  </a:lnTo>
                  <a:lnTo>
                    <a:pt x="124" y="1718"/>
                  </a:lnTo>
                  <a:lnTo>
                    <a:pt x="106" y="1729"/>
                  </a:lnTo>
                  <a:lnTo>
                    <a:pt x="87" y="1739"/>
                  </a:lnTo>
                  <a:lnTo>
                    <a:pt x="70" y="1750"/>
                  </a:lnTo>
                  <a:lnTo>
                    <a:pt x="53" y="1760"/>
                  </a:lnTo>
                  <a:lnTo>
                    <a:pt x="35" y="1771"/>
                  </a:lnTo>
                  <a:lnTo>
                    <a:pt x="18" y="1781"/>
                  </a:lnTo>
                  <a:lnTo>
                    <a:pt x="0" y="17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 b="1" kern="0" dirty="0">
                <a:solidFill>
                  <a:srgbClr val="FF0000"/>
                </a:solidFill>
                <a:latin typeface="굴림" charset="-127"/>
                <a:ea typeface="가는각진제목체" pitchFamily="18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16695AE6-41AD-8F49-D844-D7FA140C6FC3}"/>
              </a:ext>
            </a:extLst>
          </p:cNvPr>
          <p:cNvGrpSpPr/>
          <p:nvPr/>
        </p:nvGrpSpPr>
        <p:grpSpPr>
          <a:xfrm>
            <a:off x="488520" y="2828386"/>
            <a:ext cx="5109091" cy="646331"/>
            <a:chOff x="6254266" y="841253"/>
            <a:chExt cx="5109091" cy="64633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E1000C8-D78B-27C9-B493-0BBC8EC85DA0}"/>
                </a:ext>
              </a:extLst>
            </p:cNvPr>
            <p:cNvSpPr txBox="1"/>
            <p:nvPr/>
          </p:nvSpPr>
          <p:spPr>
            <a:xfrm>
              <a:off x="6254266" y="841253"/>
              <a:ext cx="5109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실손보험료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 가파른 인상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… 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내년 평균 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7.8%, 4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세대는</a:t>
              </a:r>
              <a:endParaRPr lang="en-GB" altLang="ko-KR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endParaRPr>
            </a:p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20%</a:t>
              </a:r>
              <a:r>
                <a:rPr kumimoji="0" lang="ko-KR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대 </a:t>
              </a:r>
              <a:r>
                <a:rPr kumimoji="0" lang="en-GB" altLang="ko-KR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‘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껑충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’</a:t>
              </a:r>
              <a:endPara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B461E89-56D2-5BFE-778F-84130B5AC708}"/>
                </a:ext>
              </a:extLst>
            </p:cNvPr>
            <p:cNvSpPr txBox="1"/>
            <p:nvPr/>
          </p:nvSpPr>
          <p:spPr>
            <a:xfrm>
              <a:off x="9906781" y="1219629"/>
              <a:ext cx="135485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100" dirty="0" err="1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한겨례</a:t>
              </a:r>
              <a:r>
                <a:rPr kumimoji="0" lang="ko-KR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 </a:t>
              </a:r>
              <a:r>
                <a:rPr lang="en-GB" altLang="ko-KR" sz="11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2025.12.24 </a:t>
              </a:r>
              <a:endPara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C544EC3A-4597-89B8-EB70-BD6729E10BD6}"/>
              </a:ext>
            </a:extLst>
          </p:cNvPr>
          <p:cNvGrpSpPr/>
          <p:nvPr/>
        </p:nvGrpSpPr>
        <p:grpSpPr>
          <a:xfrm>
            <a:off x="525088" y="4943158"/>
            <a:ext cx="5015445" cy="615784"/>
            <a:chOff x="6254266" y="2354283"/>
            <a:chExt cx="5015445" cy="61578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BFEEC29-F99E-900B-8427-FFE611BD12CD}"/>
                </a:ext>
              </a:extLst>
            </p:cNvPr>
            <p:cNvSpPr txBox="1"/>
            <p:nvPr/>
          </p:nvSpPr>
          <p:spPr>
            <a:xfrm>
              <a:off x="6254266" y="2354283"/>
              <a:ext cx="41504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車보험 </a:t>
              </a:r>
              <a:r>
                <a:rPr lang="ko-KR" altLang="en-US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손해율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 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92% 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보험료 인상압력 커져</a:t>
              </a:r>
              <a:endPara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7DFE3B8-4AB2-CEBD-4BEA-90198D9BB215}"/>
                </a:ext>
              </a:extLst>
            </p:cNvPr>
            <p:cNvSpPr txBox="1"/>
            <p:nvPr/>
          </p:nvSpPr>
          <p:spPr>
            <a:xfrm>
              <a:off x="9788215" y="2708457"/>
              <a:ext cx="148149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서울경제 </a:t>
              </a:r>
              <a:r>
                <a:rPr lang="en-GB" altLang="ko-KR" sz="11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2025.12.24 </a:t>
              </a:r>
              <a:endPara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7F365AEE-28FF-00AD-0B92-F870F4EB3089}"/>
              </a:ext>
            </a:extLst>
          </p:cNvPr>
          <p:cNvGrpSpPr/>
          <p:nvPr/>
        </p:nvGrpSpPr>
        <p:grpSpPr>
          <a:xfrm>
            <a:off x="473618" y="5825334"/>
            <a:ext cx="5263910" cy="598152"/>
            <a:chOff x="6254266" y="3688536"/>
            <a:chExt cx="5263910" cy="598152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A473259-4F85-3532-DAA7-D35FB1C97EC4}"/>
                </a:ext>
              </a:extLst>
            </p:cNvPr>
            <p:cNvSpPr txBox="1"/>
            <p:nvPr/>
          </p:nvSpPr>
          <p:spPr>
            <a:xfrm>
              <a:off x="6254266" y="3688536"/>
              <a:ext cx="5178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보험사들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, 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내년 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1</a:t>
              </a:r>
              <a:r>
                <a:rPr lang="ko-KR" altLang="en-US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월부터 장기보험 보험료 </a:t>
              </a:r>
              <a:r>
                <a:rPr lang="en-GB" altLang="ko-KR" b="1" dirty="0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10%</a:t>
              </a:r>
              <a:r>
                <a:rPr lang="ko-KR" altLang="en-US" b="1" dirty="0" err="1">
                  <a:solidFill>
                    <a:prstClr val="black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대인상</a:t>
              </a:r>
              <a:endParaRPr lang="en-GB" altLang="ko-KR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4A99B92-EA91-8A50-8518-EDC7EDDB893E}"/>
                </a:ext>
              </a:extLst>
            </p:cNvPr>
            <p:cNvSpPr txBox="1"/>
            <p:nvPr/>
          </p:nvSpPr>
          <p:spPr>
            <a:xfrm>
              <a:off x="9788215" y="4025078"/>
              <a:ext cx="1729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중앙이코노미</a:t>
              </a:r>
              <a:r>
                <a:rPr kumimoji="0" lang="ko-KR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 </a:t>
              </a:r>
              <a:r>
                <a:rPr lang="en-GB" altLang="ko-KR" sz="1100" dirty="0">
                  <a:solidFill>
                    <a:prstClr val="black"/>
                  </a:solidFill>
                  <a:latin typeface="KBFG Display Light" panose="020B0303000000000000" pitchFamily="34" charset="-127"/>
                  <a:ea typeface="KBFG Display Light" panose="020B0303000000000000" pitchFamily="34" charset="-127"/>
                </a:rPr>
                <a:t>2025.12.02 </a:t>
              </a:r>
              <a:endParaRPr kumimoji="0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FG Display Light" panose="020B0303000000000000" pitchFamily="34" charset="-127"/>
                <a:ea typeface="KBFG Display Light" panose="020B0303000000000000" pitchFamily="34" charset="-127"/>
              </a:endParaRPr>
            </a:p>
          </p:txBody>
        </p:sp>
      </p:grpSp>
      <p:sp>
        <p:nvSpPr>
          <p:cNvPr id="1031" name="Freeform 1754">
            <a:extLst>
              <a:ext uri="{FF2B5EF4-FFF2-40B4-BE49-F238E27FC236}">
                <a16:creationId xmlns:a16="http://schemas.microsoft.com/office/drawing/2014/main" id="{7B079B37-C00D-F5A7-456F-562F6C917ED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451147" y="2705057"/>
            <a:ext cx="252281" cy="255704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400" b="1" kern="0" dirty="0">
              <a:solidFill>
                <a:srgbClr val="FF0000"/>
              </a:solidFill>
              <a:latin typeface="굴림" charset="-127"/>
              <a:ea typeface="가는각진제목체" pitchFamily="18" charset="-127"/>
            </a:endParaRPr>
          </a:p>
        </p:txBody>
      </p:sp>
      <p:sp>
        <p:nvSpPr>
          <p:cNvPr id="1033" name="Freeform 1754">
            <a:extLst>
              <a:ext uri="{FF2B5EF4-FFF2-40B4-BE49-F238E27FC236}">
                <a16:creationId xmlns:a16="http://schemas.microsoft.com/office/drawing/2014/main" id="{9E0E5764-4184-4F95-9040-CD664EA8AC4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gray">
          <a:xfrm>
            <a:off x="490532" y="4840365"/>
            <a:ext cx="252281" cy="255704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400" b="1" kern="0" dirty="0">
              <a:solidFill>
                <a:srgbClr val="FF0000"/>
              </a:solidFill>
              <a:latin typeface="굴림" charset="-127"/>
              <a:ea typeface="가는각진제목체" pitchFamily="18" charset="-127"/>
            </a:endParaRPr>
          </a:p>
        </p:txBody>
      </p:sp>
      <p:sp>
        <p:nvSpPr>
          <p:cNvPr id="1034" name="Freeform 1754">
            <a:extLst>
              <a:ext uri="{FF2B5EF4-FFF2-40B4-BE49-F238E27FC236}">
                <a16:creationId xmlns:a16="http://schemas.microsoft.com/office/drawing/2014/main" id="{72A7A763-86D7-609E-B4FD-ACD045647A86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gray">
          <a:xfrm>
            <a:off x="2738867" y="5670857"/>
            <a:ext cx="252281" cy="255704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400" b="1" kern="0" dirty="0">
              <a:solidFill>
                <a:srgbClr val="FF0000"/>
              </a:solidFill>
              <a:latin typeface="굴림" charset="-127"/>
              <a:ea typeface="가는각진제목체" pitchFamily="18" charset="-127"/>
            </a:endParaRPr>
          </a:p>
        </p:txBody>
      </p:sp>
      <p:sp>
        <p:nvSpPr>
          <p:cNvPr id="1035" name="직사각형 1034">
            <a:extLst>
              <a:ext uri="{FF2B5EF4-FFF2-40B4-BE49-F238E27FC236}">
                <a16:creationId xmlns:a16="http://schemas.microsoft.com/office/drawing/2014/main" id="{50D0AEA3-472B-3720-C0CA-36DCB5F9DE91}"/>
              </a:ext>
            </a:extLst>
          </p:cNvPr>
          <p:cNvSpPr/>
          <p:nvPr/>
        </p:nvSpPr>
        <p:spPr>
          <a:xfrm>
            <a:off x="561754" y="2864174"/>
            <a:ext cx="2254736" cy="256080"/>
          </a:xfrm>
          <a:prstGeom prst="rect">
            <a:avLst/>
          </a:prstGeom>
          <a:solidFill>
            <a:srgbClr val="FFBDBD">
              <a:alpha val="2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36" name="직사각형 1035">
            <a:extLst>
              <a:ext uri="{FF2B5EF4-FFF2-40B4-BE49-F238E27FC236}">
                <a16:creationId xmlns:a16="http://schemas.microsoft.com/office/drawing/2014/main" id="{33F47279-D6B2-61F6-B1E0-5F70CB76A4CD}"/>
              </a:ext>
            </a:extLst>
          </p:cNvPr>
          <p:cNvSpPr/>
          <p:nvPr/>
        </p:nvSpPr>
        <p:spPr>
          <a:xfrm>
            <a:off x="577174" y="4980144"/>
            <a:ext cx="1970817" cy="256080"/>
          </a:xfrm>
          <a:prstGeom prst="rect">
            <a:avLst/>
          </a:prstGeom>
          <a:solidFill>
            <a:srgbClr val="FFBDBD">
              <a:alpha val="2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37" name="직사각형 1036">
            <a:extLst>
              <a:ext uri="{FF2B5EF4-FFF2-40B4-BE49-F238E27FC236}">
                <a16:creationId xmlns:a16="http://schemas.microsoft.com/office/drawing/2014/main" id="{B058EDA1-86D2-7B49-52A5-8A22A2CED556}"/>
              </a:ext>
            </a:extLst>
          </p:cNvPr>
          <p:cNvSpPr/>
          <p:nvPr/>
        </p:nvSpPr>
        <p:spPr>
          <a:xfrm>
            <a:off x="2818694" y="5860460"/>
            <a:ext cx="2677199" cy="256080"/>
          </a:xfrm>
          <a:prstGeom prst="rect">
            <a:avLst/>
          </a:prstGeom>
          <a:solidFill>
            <a:srgbClr val="FFBDBD">
              <a:alpha val="21961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38" name="원형: 비어 있음 1037">
            <a:extLst>
              <a:ext uri="{FF2B5EF4-FFF2-40B4-BE49-F238E27FC236}">
                <a16:creationId xmlns:a16="http://schemas.microsoft.com/office/drawing/2014/main" id="{CD401405-BA36-2B17-CA4A-3879FC591BB4}"/>
              </a:ext>
            </a:extLst>
          </p:cNvPr>
          <p:cNvSpPr/>
          <p:nvPr/>
        </p:nvSpPr>
        <p:spPr>
          <a:xfrm>
            <a:off x="191786" y="1734632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39" name="원형: 비어 있음 1038">
            <a:extLst>
              <a:ext uri="{FF2B5EF4-FFF2-40B4-BE49-F238E27FC236}">
                <a16:creationId xmlns:a16="http://schemas.microsoft.com/office/drawing/2014/main" id="{D15C4EA4-4106-28EB-A8A3-B0FDEDFBEBE3}"/>
              </a:ext>
            </a:extLst>
          </p:cNvPr>
          <p:cNvSpPr/>
          <p:nvPr/>
        </p:nvSpPr>
        <p:spPr>
          <a:xfrm>
            <a:off x="191786" y="2904171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40" name="원형: 비어 있음 1039">
            <a:extLst>
              <a:ext uri="{FF2B5EF4-FFF2-40B4-BE49-F238E27FC236}">
                <a16:creationId xmlns:a16="http://schemas.microsoft.com/office/drawing/2014/main" id="{EFA31A19-0A86-A5A3-52A0-3C1DD9288F5A}"/>
              </a:ext>
            </a:extLst>
          </p:cNvPr>
          <p:cNvSpPr/>
          <p:nvPr/>
        </p:nvSpPr>
        <p:spPr>
          <a:xfrm>
            <a:off x="191786" y="4977830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41" name="원형: 비어 있음 1040">
            <a:extLst>
              <a:ext uri="{FF2B5EF4-FFF2-40B4-BE49-F238E27FC236}">
                <a16:creationId xmlns:a16="http://schemas.microsoft.com/office/drawing/2014/main" id="{311F6F7D-DC92-66F9-23EA-0233A91296DD}"/>
              </a:ext>
            </a:extLst>
          </p:cNvPr>
          <p:cNvSpPr/>
          <p:nvPr/>
        </p:nvSpPr>
        <p:spPr>
          <a:xfrm>
            <a:off x="191786" y="5828870"/>
            <a:ext cx="247656" cy="256854"/>
          </a:xfrm>
          <a:prstGeom prst="donut">
            <a:avLst>
              <a:gd name="adj" fmla="val 32322"/>
            </a:avLst>
          </a:prstGeom>
          <a:solidFill>
            <a:srgbClr val="FFCD5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8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21C298A5-8278-A349-EF84-F150EB73EDA6}"/>
              </a:ext>
            </a:extLst>
          </p:cNvPr>
          <p:cNvSpPr/>
          <p:nvPr/>
        </p:nvSpPr>
        <p:spPr>
          <a:xfrm>
            <a:off x="644631" y="1451727"/>
            <a:ext cx="2776662" cy="27504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2400" kern="0" spc="-232" dirty="0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만성질환 </a:t>
            </a:r>
            <a:r>
              <a:rPr lang="en-GB" altLang="ko-KR" sz="3200" kern="0" spc="-232" dirty="0">
                <a:solidFill>
                  <a:srgbClr val="FFEEC5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3</a:t>
            </a:r>
            <a:r>
              <a:rPr lang="ko-KR" altLang="en-US" sz="3200" kern="0" spc="-232" dirty="0">
                <a:solidFill>
                  <a:srgbClr val="FFEEC5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개</a:t>
            </a:r>
            <a:r>
              <a:rPr lang="ko-KR" altLang="en-US" sz="2400" kern="0" spc="-232" dirty="0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중</a:t>
            </a:r>
            <a:endParaRPr lang="en-GB" altLang="ko-KR" sz="2400" kern="0" spc="-232" dirty="0">
              <a:solidFill>
                <a:schemeClr val="bg1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400" kern="0" spc="-232" dirty="0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하나만  없어도</a:t>
            </a:r>
            <a:endParaRPr lang="en-GB" altLang="ko-KR" sz="2400" kern="0" spc="-232" dirty="0">
              <a:solidFill>
                <a:schemeClr val="bg1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400" kern="0" spc="-232" dirty="0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할인 되는 </a:t>
            </a:r>
            <a:endParaRPr lang="en-GB" altLang="ko-KR" sz="2400" kern="0" spc="-232" dirty="0">
              <a:solidFill>
                <a:schemeClr val="bg1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400" kern="0" spc="-232" dirty="0" err="1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초경증</a:t>
            </a:r>
            <a:r>
              <a:rPr lang="ko-KR" altLang="en-US" sz="2400" kern="0" spc="-232" dirty="0">
                <a:solidFill>
                  <a:schemeClr val="bg1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간편보험</a:t>
            </a:r>
            <a:endParaRPr lang="en-US" altLang="ko-KR" sz="2400" kern="0" spc="-232" dirty="0">
              <a:solidFill>
                <a:schemeClr val="bg1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C7371B-1C29-9B1B-AA5B-A911F369DFBB}"/>
              </a:ext>
            </a:extLst>
          </p:cNvPr>
          <p:cNvSpPr txBox="1"/>
          <p:nvPr/>
        </p:nvSpPr>
        <p:spPr>
          <a:xfrm>
            <a:off x="908231" y="100144"/>
            <a:ext cx="5173211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2026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년 첫 신상품 </a:t>
            </a: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고당지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</a:t>
            </a: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맞춤간편건강보험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(3.10.5)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BC7F7F92-D737-FD1A-73FA-14596125B158}"/>
              </a:ext>
            </a:extLst>
          </p:cNvPr>
          <p:cNvSpPr/>
          <p:nvPr/>
        </p:nvSpPr>
        <p:spPr>
          <a:xfrm>
            <a:off x="644631" y="4202130"/>
            <a:ext cx="2776662" cy="19507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28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KB</a:t>
            </a:r>
            <a:r>
              <a:rPr lang="ko-KR" altLang="en-US" sz="28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손해보험에서</a:t>
            </a:r>
            <a:endParaRPr lang="en-GB" altLang="ko-KR" sz="2800" kern="0" spc="-232" dirty="0">
              <a:solidFill>
                <a:srgbClr val="FFC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8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가장 저렴한</a:t>
            </a:r>
            <a:endParaRPr lang="en-GB" altLang="ko-KR" sz="2800" kern="0" spc="-232" dirty="0">
              <a:solidFill>
                <a:srgbClr val="FFC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800" kern="0" spc="-232" dirty="0" err="1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유병자</a:t>
            </a:r>
            <a:r>
              <a:rPr lang="ko-KR" altLang="en-US" sz="2800" kern="0" spc="-232" dirty="0">
                <a:solidFill>
                  <a:srgbClr val="FFC000"/>
                </a:solidFill>
                <a:latin typeface="레시피코리아 Medium" panose="02020603020101020101" pitchFamily="18" charset="-127"/>
                <a:ea typeface="레시피코리아 Medium" panose="02020603020101020101" pitchFamily="18" charset="-127"/>
              </a:rPr>
              <a:t> 상품</a:t>
            </a:r>
            <a:endParaRPr lang="en-US" altLang="ko-KR" sz="2800" kern="0" spc="-232" dirty="0">
              <a:solidFill>
                <a:srgbClr val="FFC000"/>
              </a:solidFill>
              <a:latin typeface="레시피코리아 Medium" panose="02020603020101020101" pitchFamily="18" charset="-127"/>
              <a:ea typeface="레시피코리아 Medium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59DA91E6-2E6B-9FF3-5962-FA40BF041C89}"/>
              </a:ext>
            </a:extLst>
          </p:cNvPr>
          <p:cNvGrpSpPr/>
          <p:nvPr/>
        </p:nvGrpSpPr>
        <p:grpSpPr>
          <a:xfrm>
            <a:off x="3787714" y="1437357"/>
            <a:ext cx="1909267" cy="1909267"/>
            <a:chOff x="716890" y="1239926"/>
            <a:chExt cx="1909267" cy="1909267"/>
          </a:xfrm>
        </p:grpSpPr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65A58448-BEF3-5AB3-38BA-FD05B7B6EACD}"/>
                </a:ext>
              </a:extLst>
            </p:cNvPr>
            <p:cNvSpPr/>
            <p:nvPr/>
          </p:nvSpPr>
          <p:spPr>
            <a:xfrm>
              <a:off x="716890" y="1239926"/>
              <a:ext cx="1909267" cy="190926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2C2AB2-1C30-A7AA-A020-883A83D751C8}"/>
                </a:ext>
              </a:extLst>
            </p:cNvPr>
            <p:cNvSpPr txBox="1"/>
            <p:nvPr/>
          </p:nvSpPr>
          <p:spPr>
            <a:xfrm>
              <a:off x="849710" y="1601710"/>
              <a:ext cx="166103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b="1" dirty="0" err="1">
                  <a:solidFill>
                    <a:schemeClr val="bg1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유병자</a:t>
              </a:r>
              <a:r>
                <a:rPr lang="ko-KR" altLang="en-US" sz="2400" b="1" dirty="0">
                  <a:solidFill>
                    <a:schemeClr val="bg1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 상품</a:t>
              </a:r>
              <a:endParaRPr lang="en-GB" altLang="ko-KR" sz="2400" b="1" dirty="0">
                <a:solidFill>
                  <a:schemeClr val="bg1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가입하는 </a:t>
              </a:r>
              <a:endParaRPr kumimoji="0" lang="en-GB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  <a:p>
              <a:pPr marL="0" marR="0" lvl="0" indent="0" algn="ctr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b="1" dirty="0">
                  <a:solidFill>
                    <a:schemeClr val="bg1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이유</a:t>
              </a:r>
              <a:r>
                <a:rPr lang="en-GB" altLang="ko-KR" sz="2400" b="1" dirty="0">
                  <a:solidFill>
                    <a:schemeClr val="bg1"/>
                  </a:solidFill>
                  <a:latin typeface="KB금융 제목체 Bold" panose="020B0803000000000000" pitchFamily="50" charset="-127"/>
                  <a:ea typeface="KB금융 제목체 Bold" panose="020B0803000000000000" pitchFamily="50" charset="-127"/>
                </a:rPr>
                <a:t>!</a:t>
              </a:r>
              <a:endPara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6DC3A78-667B-2C0C-2C6E-95CD5D7A9E2C}"/>
              </a:ext>
            </a:extLst>
          </p:cNvPr>
          <p:cNvSpPr txBox="1"/>
          <p:nvPr/>
        </p:nvSpPr>
        <p:spPr>
          <a:xfrm>
            <a:off x="5384060" y="1357429"/>
            <a:ext cx="3076483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표준형 상품의 인수가 </a:t>
            </a: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어려울때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47A496-7378-F23B-415D-F3FA5D5D3AAD}"/>
              </a:ext>
            </a:extLst>
          </p:cNvPr>
          <p:cNvSpPr txBox="1"/>
          <p:nvPr/>
        </p:nvSpPr>
        <p:spPr>
          <a:xfrm>
            <a:off x="5551831" y="1663587"/>
            <a:ext cx="3313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→ 과거 질병력으로 </a:t>
            </a:r>
            <a:r>
              <a:rPr lang="ko-KR" altLang="en-US" sz="1400" b="1" dirty="0" err="1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부담보</a:t>
            </a:r>
            <a:r>
              <a:rPr lang="en-GB" altLang="ko-KR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, </a:t>
            </a:r>
            <a:r>
              <a:rPr lang="ko-KR" altLang="en-US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할증 또는 거절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9A1F9-A897-07AE-ABF5-1CB5AF9735D5}"/>
              </a:ext>
            </a:extLst>
          </p:cNvPr>
          <p:cNvSpPr txBox="1"/>
          <p:nvPr/>
        </p:nvSpPr>
        <p:spPr>
          <a:xfrm>
            <a:off x="5660817" y="2087726"/>
            <a:ext cx="3062057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완치가 아니라 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‘</a:t>
            </a: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관리중</a:t>
            </a:r>
            <a:r>
              <a:rPr kumimoji="0" lang="en-GB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’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인 경우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5F03C8-C8A9-4503-BA87-BDFEF7BC0369}"/>
              </a:ext>
            </a:extLst>
          </p:cNvPr>
          <p:cNvSpPr txBox="1"/>
          <p:nvPr/>
        </p:nvSpPr>
        <p:spPr>
          <a:xfrm>
            <a:off x="5828588" y="2393884"/>
            <a:ext cx="3206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→ 약 먹으며 조절하거나 지속적으로 관찰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FF71B-B6DD-B711-DEEE-7AD6E49089DA}"/>
              </a:ext>
            </a:extLst>
          </p:cNvPr>
          <p:cNvSpPr txBox="1"/>
          <p:nvPr/>
        </p:nvSpPr>
        <p:spPr>
          <a:xfrm>
            <a:off x="5549870" y="2737559"/>
            <a:ext cx="3203121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나이때문에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가입한도가 </a:t>
            </a: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낮을경우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7C4679-5AC2-E256-F886-FB795973FDFF}"/>
              </a:ext>
            </a:extLst>
          </p:cNvPr>
          <p:cNvSpPr txBox="1"/>
          <p:nvPr/>
        </p:nvSpPr>
        <p:spPr>
          <a:xfrm>
            <a:off x="5717641" y="3043717"/>
            <a:ext cx="3211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→ 고령자 가입한도는 </a:t>
            </a:r>
            <a:r>
              <a:rPr lang="ko-KR" altLang="en-US" sz="1400" b="1" dirty="0" err="1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유병자</a:t>
            </a:r>
            <a:r>
              <a:rPr lang="ko-KR" altLang="en-US" sz="1400" b="1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보험이 높음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5C07B6-FE8B-C1A3-4E5C-65919C1CD4C5}"/>
              </a:ext>
            </a:extLst>
          </p:cNvPr>
          <p:cNvSpPr txBox="1"/>
          <p:nvPr/>
        </p:nvSpPr>
        <p:spPr>
          <a:xfrm>
            <a:off x="3691828" y="3444776"/>
            <a:ext cx="56573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위험율이 높아 표준형 보다 보험료가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할증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된 상품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83AB8B1-5316-33DE-5BD1-34EE408C2774}"/>
              </a:ext>
            </a:extLst>
          </p:cNvPr>
          <p:cNvSpPr/>
          <p:nvPr/>
        </p:nvSpPr>
        <p:spPr>
          <a:xfrm>
            <a:off x="9395288" y="1639344"/>
            <a:ext cx="2663519" cy="228751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DA29C78-4D6F-ADE9-3053-788B08B7D2C7}"/>
              </a:ext>
            </a:extLst>
          </p:cNvPr>
          <p:cNvGrpSpPr/>
          <p:nvPr/>
        </p:nvGrpSpPr>
        <p:grpSpPr>
          <a:xfrm>
            <a:off x="9688682" y="1358317"/>
            <a:ext cx="1978287" cy="562053"/>
            <a:chOff x="446229" y="3565675"/>
            <a:chExt cx="1978287" cy="562053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DC1941BE-A687-213F-E7BC-5893BBEEAACB}"/>
                </a:ext>
              </a:extLst>
            </p:cNvPr>
            <p:cNvSpPr/>
            <p:nvPr/>
          </p:nvSpPr>
          <p:spPr>
            <a:xfrm>
              <a:off x="446229" y="3565675"/>
              <a:ext cx="1978287" cy="56205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CA3BCEE-168C-DEA8-CFE2-7FBEC64EFB62}"/>
                </a:ext>
              </a:extLst>
            </p:cNvPr>
            <p:cNvSpPr txBox="1"/>
            <p:nvPr/>
          </p:nvSpPr>
          <p:spPr>
            <a:xfrm>
              <a:off x="726067" y="3657930"/>
              <a:ext cx="14125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202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유병자</a:t>
              </a:r>
              <a:r>
                <a: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B금융 제목체 Bold" panose="020B0803000000000000" pitchFamily="50" charset="-127"/>
                  <a:ea typeface="KB금융 제목체 Bold" panose="020B0803000000000000" pitchFamily="50" charset="-127"/>
                  <a:cs typeface="+mn-cs"/>
                </a:rPr>
                <a:t> 상품</a:t>
              </a:r>
              <a:endParaRPr kumimoji="0" lang="en-GB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5CD84F8-5D37-BED0-7668-99B521D5B082}"/>
              </a:ext>
            </a:extLst>
          </p:cNvPr>
          <p:cNvSpPr txBox="1"/>
          <p:nvPr/>
        </p:nvSpPr>
        <p:spPr>
          <a:xfrm>
            <a:off x="9431863" y="1871230"/>
            <a:ext cx="2031325" cy="1433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marR="0" lvl="0" indent="-457200" algn="l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고객의</a:t>
            </a:r>
            <a:r>
              <a:rPr lang="en-GB" altLang="ko-KR" sz="20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병명</a:t>
            </a:r>
            <a:r>
              <a:rPr kumimoji="0" lang="en-GB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</a:t>
            </a:r>
          </a:p>
          <a:p>
            <a:pPr marL="457200" marR="0" lvl="0" indent="-457200" algn="l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진단시기</a:t>
            </a:r>
            <a:endParaRPr kumimoji="0" lang="en-GB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  <a:p>
            <a:pPr marL="457200" marR="0" lvl="0" indent="-457200" algn="l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치료종료여부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270DE3-8C49-78A3-9634-2FD2DB05B8B1}"/>
              </a:ext>
            </a:extLst>
          </p:cNvPr>
          <p:cNvSpPr txBox="1"/>
          <p:nvPr/>
        </p:nvSpPr>
        <p:spPr>
          <a:xfrm>
            <a:off x="9521476" y="3305149"/>
            <a:ext cx="1978287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묻지</a:t>
            </a:r>
            <a:r>
              <a:rPr lang="en-GB" altLang="ko-KR" sz="2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X </a:t>
            </a:r>
            <a:r>
              <a:rPr lang="ko-KR" altLang="en-US" sz="2400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보험료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21" name="화살표: 아래쪽 20">
            <a:extLst>
              <a:ext uri="{FF2B5EF4-FFF2-40B4-BE49-F238E27FC236}">
                <a16:creationId xmlns:a16="http://schemas.microsoft.com/office/drawing/2014/main" id="{9D17512F-1704-021D-1ADF-F254D7A49A4F}"/>
              </a:ext>
            </a:extLst>
          </p:cNvPr>
          <p:cNvSpPr/>
          <p:nvPr/>
        </p:nvSpPr>
        <p:spPr>
          <a:xfrm flipV="1">
            <a:off x="11437127" y="3399560"/>
            <a:ext cx="377648" cy="41573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52773E4C-5F79-1643-383E-96076F5F74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830070"/>
              </p:ext>
            </p:extLst>
          </p:nvPr>
        </p:nvGraphicFramePr>
        <p:xfrm>
          <a:off x="3895513" y="4832108"/>
          <a:ext cx="8051884" cy="1552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1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271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8817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60</a:t>
                      </a:r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신상품</a:t>
                      </a:r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 3.10.5</a:t>
                      </a:r>
                      <a:r>
                        <a:rPr lang="en-US" altLang="ko-KR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 </a:t>
                      </a:r>
                      <a:r>
                        <a:rPr lang="ko-KR" altLang="en-US" sz="18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고당지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1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고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당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고</a:t>
                      </a:r>
                      <a:r>
                        <a:rPr lang="en-US" altLang="ko-KR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+</a:t>
                      </a:r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당</a:t>
                      </a:r>
                      <a:r>
                        <a:rPr lang="en-US" altLang="ko-KR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+</a:t>
                      </a:r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고</a:t>
                      </a:r>
                      <a:r>
                        <a:rPr lang="en-US" altLang="ko-KR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+</a:t>
                      </a:r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당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고</a:t>
                      </a:r>
                      <a:r>
                        <a:rPr lang="en-US" altLang="ko-KR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+</a:t>
                      </a:r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당</a:t>
                      </a:r>
                      <a:r>
                        <a:rPr lang="en-US" altLang="ko-KR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+</a:t>
                      </a:r>
                      <a:r>
                        <a:rPr lang="ko-KR" altLang="en-US" sz="1800" b="1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남자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88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u="none" strike="noStrike" dirty="0"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</a:rPr>
                        <a:t>여자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Light" panose="020B0303000000000000" pitchFamily="50" charset="-127"/>
                        <a:ea typeface="KB금융 본문체 Light" panose="020B0303000000000000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B금융 본문체 Light" panose="020B0303000000000000" pitchFamily="50" charset="-127"/>
                          <a:ea typeface="KB금융 본문체 Light" panose="020B0303000000000000" pitchFamily="50" charset="-127"/>
                          <a:cs typeface="+mn-cs"/>
                        </a:rPr>
                        <a:t>92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23" name="TextBox 89">
            <a:extLst>
              <a:ext uri="{FF2B5EF4-FFF2-40B4-BE49-F238E27FC236}">
                <a16:creationId xmlns:a16="http://schemas.microsoft.com/office/drawing/2014/main" id="{6D61DFCE-0CFD-1AFE-017F-152C5E866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3777" y="4514337"/>
            <a:ext cx="3834079" cy="26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0" rIns="0" bIns="0" anchor="ctr" anchorCtr="0"/>
          <a:lstStyle/>
          <a:p>
            <a:pPr>
              <a:lnSpc>
                <a:spcPct val="120000"/>
              </a:lnSpc>
            </a:pPr>
            <a:r>
              <a:rPr lang="ko-KR" altLang="en-US" b="1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■</a:t>
            </a:r>
            <a:r>
              <a:rPr lang="en-US" altLang="ko-KR" b="1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 3.10.5 </a:t>
            </a:r>
            <a:r>
              <a:rPr lang="ko-KR" altLang="en-US" b="1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比 가격지수</a:t>
            </a:r>
            <a:r>
              <a:rPr lang="en-US" altLang="ko-KR" sz="1400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(</a:t>
            </a:r>
            <a:r>
              <a:rPr lang="ko-KR" altLang="en-US" sz="1400" dirty="0" err="1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세만기</a:t>
            </a:r>
            <a:r>
              <a:rPr lang="ko-KR" altLang="en-US" sz="1400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 무해지 기준</a:t>
            </a:r>
            <a:r>
              <a:rPr lang="en-US" altLang="ko-KR" sz="1400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)</a:t>
            </a:r>
            <a:r>
              <a:rPr lang="ko-KR" altLang="en-US" b="1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  </a:t>
            </a:r>
            <a:r>
              <a:rPr lang="en-US" altLang="ko-KR" b="1" dirty="0">
                <a:latin typeface="KB금융 본문체 Light" panose="020B0303000000000000" pitchFamily="50" charset="-127"/>
                <a:ea typeface="KB금융 본문체 Light" panose="020B0303000000000000" pitchFamily="50" charset="-127"/>
                <a:cs typeface="Arial" panose="020B0604020202020204" pitchFamily="34" charset="0"/>
                <a:sym typeface="Wingdings" pitchFamily="2" charset="2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7CAB21-036D-76CD-C58A-219E3E28D73F}"/>
              </a:ext>
            </a:extLst>
          </p:cNvPr>
          <p:cNvSpPr txBox="1"/>
          <p:nvPr/>
        </p:nvSpPr>
        <p:spPr>
          <a:xfrm>
            <a:off x="4396032" y="4036168"/>
            <a:ext cx="6973384" cy="368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i="1" u="sng" dirty="0" err="1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고당지</a:t>
            </a:r>
            <a:r>
              <a:rPr lang="ko-KR" altLang="en-US" b="1" i="1" u="sng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en-GB" altLang="ko-KR" b="1" i="1" u="sng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3.10.5</a:t>
            </a:r>
            <a:r>
              <a:rPr lang="ko-KR" altLang="en-US" b="1" i="1" u="sng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는 만성질환 유</a:t>
            </a:r>
            <a:r>
              <a:rPr lang="en-GB" altLang="ko-KR" b="1" i="1" u="sng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/</a:t>
            </a:r>
            <a:r>
              <a:rPr lang="ko-KR" altLang="en-US" b="1" i="1" u="sng" dirty="0">
                <a:solidFill>
                  <a:schemeClr val="accent2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무를 묻기 때문에 더 할인된 보험료를 제공</a:t>
            </a:r>
            <a:endParaRPr kumimoji="0" lang="ko-KR" altLang="en-US" b="1" i="1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490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6E0EB-A0A6-FE30-9CD9-AAB3F1B67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60CE59C6-F4FD-D265-634F-86E2BC324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0A5060D0-94B4-0441-8B98-C5AD2D5965B6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BFD24B92-9F46-2534-851A-8C3154125070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8C451A4C-5851-0A1C-BAB2-6FB2B1E06669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2DF1349-A6DE-05F2-5F62-F3146C4482D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085AB13-E706-7A7D-5870-35DB62871711}"/>
              </a:ext>
            </a:extLst>
          </p:cNvPr>
          <p:cNvSpPr txBox="1"/>
          <p:nvPr/>
        </p:nvSpPr>
        <p:spPr>
          <a:xfrm>
            <a:off x="656775" y="3057737"/>
            <a:ext cx="116089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탑재 </a:t>
            </a:r>
            <a:r>
              <a:rPr lang="ko-KR" altLang="en-US" dirty="0">
                <a:latin typeface="Recipekorea Medium" panose="02020603020101020101" pitchFamily="18" charset="-127"/>
                <a:ea typeface="Recipekorea Medium" panose="02020603020101020101" pitchFamily="18" charset="-127"/>
              </a:rPr>
              <a:t>상품</a:t>
            </a:r>
            <a:endParaRPr lang="en-GB" dirty="0">
              <a:latin typeface="Recipekorea Medium" panose="02020603020101020101" pitchFamily="18" charset="-127"/>
              <a:ea typeface="Recipekorea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23B8B4-BDC2-B200-13A8-46E6810BC30E}"/>
              </a:ext>
            </a:extLst>
          </p:cNvPr>
          <p:cNvSpPr txBox="1"/>
          <p:nvPr/>
        </p:nvSpPr>
        <p:spPr>
          <a:xfrm>
            <a:off x="2570099" y="2886662"/>
            <a:ext cx="8157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KB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</a:t>
            </a:r>
            <a:r>
              <a:rPr lang="en-GB" altLang="ko-K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2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대주요치료비</a:t>
            </a:r>
            <a:endParaRPr lang="en-GB" altLang="ko-K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B금융 제목체 Bold"/>
              <a:ea typeface="KB금융 본문체 Medium"/>
            </a:endParaRP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매회 수술</a:t>
            </a:r>
            <a:r>
              <a:rPr lang="en-GB" altLang="ko-KR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, </a:t>
            </a:r>
            <a:r>
              <a:rPr lang="ko-KR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혈전제거술 실시</a:t>
            </a:r>
            <a:r>
              <a:rPr lang="en-GB" altLang="ko-KR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!</a:t>
            </a:r>
            <a:r>
              <a:rPr lang="en-US" altLang="ko-K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/>
                <a:ea typeface="KB금융 본문체 Medium"/>
              </a:rPr>
              <a:t> 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/>
              <a:ea typeface="KB금융 본문체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9997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7556</TotalTime>
  <Words>1003</Words>
  <Application>Microsoft Office PowerPoint</Application>
  <PresentationFormat>와이드스크린</PresentationFormat>
  <Paragraphs>242</Paragraphs>
  <Slides>16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36" baseType="lpstr">
      <vt:lpstr>G마켓 산스 Bold</vt:lpstr>
      <vt:lpstr>G마켓 산스 Bold</vt:lpstr>
      <vt:lpstr>Gmarket Sans TTF Bold</vt:lpstr>
      <vt:lpstr>굴림</vt:lpstr>
      <vt:lpstr>KBFG Display Bold</vt:lpstr>
      <vt:lpstr>KBFG Display Bold</vt:lpstr>
      <vt:lpstr>KBFG Display Light</vt:lpstr>
      <vt:lpstr>KBFG Text Bold</vt:lpstr>
      <vt:lpstr>KB금융 본문체 Light</vt:lpstr>
      <vt:lpstr>nanumsqure-neo-B</vt:lpstr>
      <vt:lpstr>레시피코리아 Medium</vt:lpstr>
      <vt:lpstr>레시피코리아 Medium</vt:lpstr>
      <vt:lpstr>Aptos</vt:lpstr>
      <vt:lpstr>Aptos Display</vt:lpstr>
      <vt:lpstr>Aptos Narrow</vt:lpstr>
      <vt:lpstr>Arial</vt:lpstr>
      <vt:lpstr>Calibri</vt:lpstr>
      <vt:lpstr>Wingdings</vt:lpstr>
      <vt:lpstr>Office 테마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kyuwon hwang</dc:creator>
  <cp:lastModifiedBy>kyuwon hwang</cp:lastModifiedBy>
  <cp:revision>2</cp:revision>
  <dcterms:created xsi:type="dcterms:W3CDTF">2025-12-22T06:02:45Z</dcterms:created>
  <dcterms:modified xsi:type="dcterms:W3CDTF">2025-12-29T03:42:26Z</dcterms:modified>
</cp:coreProperties>
</file>