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527" r:id="rId2"/>
    <p:sldId id="582" r:id="rId3"/>
    <p:sldId id="351" r:id="rId4"/>
    <p:sldId id="352" r:id="rId5"/>
    <p:sldId id="568" r:id="rId6"/>
    <p:sldId id="390" r:id="rId7"/>
    <p:sldId id="590" r:id="rId8"/>
    <p:sldId id="569" r:id="rId9"/>
    <p:sldId id="573" r:id="rId10"/>
    <p:sldId id="257" r:id="rId11"/>
    <p:sldId id="259" r:id="rId12"/>
    <p:sldId id="511" r:id="rId13"/>
    <p:sldId id="574" r:id="rId14"/>
    <p:sldId id="588" r:id="rId15"/>
    <p:sldId id="576" r:id="rId16"/>
    <p:sldId id="525" r:id="rId17"/>
    <p:sldId id="338" r:id="rId18"/>
    <p:sldId id="507" r:id="rId19"/>
    <p:sldId id="594" r:id="rId20"/>
    <p:sldId id="544" r:id="rId21"/>
    <p:sldId id="497" r:id="rId22"/>
    <p:sldId id="546" r:id="rId23"/>
    <p:sldId id="589" r:id="rId24"/>
    <p:sldId id="584" r:id="rId25"/>
    <p:sldId id="572" r:id="rId26"/>
    <p:sldId id="571" r:id="rId27"/>
    <p:sldId id="559" r:id="rId28"/>
    <p:sldId id="552" r:id="rId29"/>
    <p:sldId id="551" r:id="rId30"/>
    <p:sldId id="593" r:id="rId31"/>
    <p:sldId id="553" r:id="rId32"/>
    <p:sldId id="583" r:id="rId33"/>
    <p:sldId id="586" r:id="rId34"/>
    <p:sldId id="587" r:id="rId35"/>
    <p:sldId id="585" r:id="rId36"/>
    <p:sldId id="577" r:id="rId37"/>
    <p:sldId id="580" r:id="rId38"/>
    <p:sldId id="591" r:id="rId39"/>
    <p:sldId id="547" r:id="rId40"/>
    <p:sldId id="540" r:id="rId41"/>
    <p:sldId id="261" r:id="rId4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128"/>
    <a:srgbClr val="B1C9BB"/>
    <a:srgbClr val="009178"/>
    <a:srgbClr val="FFE06A"/>
    <a:srgbClr val="92B4A0"/>
    <a:srgbClr val="004F43"/>
    <a:srgbClr val="FFFFFF"/>
    <a:srgbClr val="D1D1D1"/>
    <a:srgbClr val="FAE2AB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4" autoAdjust="0"/>
    <p:restoredTop sz="96085" autoAdjust="0"/>
  </p:normalViewPr>
  <p:slideViewPr>
    <p:cSldViewPr snapToGrid="0">
      <p:cViewPr varScale="1">
        <p:scale>
          <a:sx n="105" d="100"/>
          <a:sy n="105" d="100"/>
        </p:scale>
        <p:origin x="7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99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22년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1세대</c:v>
                </c:pt>
                <c:pt idx="1">
                  <c:v>2세대</c:v>
                </c:pt>
                <c:pt idx="2">
                  <c:v>3세대</c:v>
                </c:pt>
                <c:pt idx="3">
                  <c:v>4세대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113.2</c:v>
                </c:pt>
                <c:pt idx="1">
                  <c:v>93.2</c:v>
                </c:pt>
                <c:pt idx="2">
                  <c:v>118.7</c:v>
                </c:pt>
                <c:pt idx="3">
                  <c:v>91.5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93-4672-AA5D-5B692797402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23년</c:v>
                </c:pt>
              </c:strCache>
            </c:strRef>
          </c:tx>
          <c:spPr>
            <a:solidFill>
              <a:srgbClr val="009178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1세대</c:v>
                </c:pt>
                <c:pt idx="1">
                  <c:v>2세대</c:v>
                </c:pt>
                <c:pt idx="2">
                  <c:v>3세대</c:v>
                </c:pt>
                <c:pt idx="3">
                  <c:v>4세대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110.5</c:v>
                </c:pt>
                <c:pt idx="1">
                  <c:v>92.7</c:v>
                </c:pt>
                <c:pt idx="2">
                  <c:v>137.19999999999999</c:v>
                </c:pt>
                <c:pt idx="3">
                  <c:v>113.8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93-4672-AA5D-5B692797402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24년</c:v>
                </c:pt>
              </c:strCache>
            </c:strRef>
          </c:tx>
          <c:spPr>
            <a:solidFill>
              <a:srgbClr val="004F4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1세대</c:v>
                </c:pt>
                <c:pt idx="1">
                  <c:v>2세대</c:v>
                </c:pt>
                <c:pt idx="2">
                  <c:v>3세대</c:v>
                </c:pt>
                <c:pt idx="3">
                  <c:v>4세대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97.7</c:v>
                </c:pt>
                <c:pt idx="1">
                  <c:v>92.5</c:v>
                </c:pt>
                <c:pt idx="2">
                  <c:v>128.5</c:v>
                </c:pt>
                <c:pt idx="3">
                  <c:v>111.9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93-4672-AA5D-5B69279740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10707343"/>
        <c:axId val="1910690543"/>
      </c:barChart>
      <c:catAx>
        <c:axId val="1910707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  <a:cs typeface="+mn-cs"/>
              </a:defRPr>
            </a:pPr>
            <a:endParaRPr lang="ko-KR"/>
          </a:p>
        </c:txPr>
        <c:crossAx val="1910690543"/>
        <c:crossesAt val="0"/>
        <c:auto val="1"/>
        <c:lblAlgn val="ctr"/>
        <c:lblOffset val="100"/>
        <c:noMultiLvlLbl val="0"/>
      </c:catAx>
      <c:valAx>
        <c:axId val="1910690543"/>
        <c:scaling>
          <c:orientation val="minMax"/>
          <c:max val="1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페이퍼로지 4 Regular" pitchFamily="2" charset="-127"/>
                <a:ea typeface="페이퍼로지 4 Regular" pitchFamily="2" charset="-127"/>
                <a:cs typeface="+mn-cs"/>
              </a:defRPr>
            </a:pPr>
            <a:endParaRPr lang="ko-KR"/>
          </a:p>
        </c:txPr>
        <c:crossAx val="1910707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1512510036682817"/>
          <c:y val="0.89795980901762185"/>
          <c:w val="0.16808711099468757"/>
          <c:h val="7.84552415228820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페이퍼로지 4 Regular" pitchFamily="2" charset="-127"/>
              <a:ea typeface="페이퍼로지 4 Regular" pitchFamily="2" charset="-127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열1</c:v>
                </c:pt>
              </c:strCache>
            </c:strRef>
          </c:tx>
          <c:dPt>
            <c:idx val="0"/>
            <c:bubble3D val="0"/>
            <c:spPr>
              <a:solidFill>
                <a:srgbClr val="0093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5B-4F14-BF19-4D428EAFE9B1}"/>
              </c:ext>
            </c:extLst>
          </c:dPt>
          <c:dPt>
            <c:idx val="1"/>
            <c:bubble3D val="0"/>
            <c:spPr>
              <a:solidFill>
                <a:srgbClr val="0093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B5B-4F14-BF19-4D428EAFE9B1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5B-4F14-BF19-4D428EAFE9B1}"/>
              </c:ext>
            </c:extLst>
          </c:dPt>
          <c:dPt>
            <c:idx val="3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8B5B-4F14-BF19-4D428EAFE9B1}"/>
              </c:ext>
            </c:extLst>
          </c:dPt>
          <c:cat>
            <c:strRef>
              <c:f>Sheet1!$A$2:$A$5</c:f>
              <c:strCache>
                <c:ptCount val="4"/>
                <c:pt idx="0">
                  <c:v>1분기</c:v>
                </c:pt>
                <c:pt idx="1">
                  <c:v>2분기</c:v>
                </c:pt>
                <c:pt idx="2">
                  <c:v>3분기</c:v>
                </c:pt>
                <c:pt idx="3">
                  <c:v>4분기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21.5</c:v>
                </c:pt>
                <c:pt idx="1">
                  <c:v>24</c:v>
                </c:pt>
                <c:pt idx="2">
                  <c:v>20.2</c:v>
                </c:pt>
                <c:pt idx="3">
                  <c:v>34.299999999999997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5B-4F14-BF19-4D428EAFE9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3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952651033892194E-2"/>
          <c:y val="5.8410238396826582E-2"/>
          <c:w val="0.72584822695482021"/>
          <c:h val="0.8831795232063468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2</c:v>
                </c:pt>
              </c:strCache>
            </c:strRef>
          </c:tx>
          <c:spPr>
            <a:ln w="28575" cap="rnd">
              <a:solidFill>
                <a:srgbClr val="00937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3"/>
                <c:pt idx="0">
                  <c:v>항목 2</c:v>
                </c:pt>
                <c:pt idx="1">
                  <c:v>항목 3</c:v>
                </c:pt>
                <c:pt idx="2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21.5</c:v>
                </c:pt>
                <c:pt idx="1">
                  <c:v>21.2</c:v>
                </c:pt>
                <c:pt idx="2">
                  <c:v>22.3</c:v>
                </c:pt>
                <c:pt idx="3">
                  <c:v>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E43-4978-ADEA-EF151F2C24A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3</c:v>
                </c:pt>
              </c:strCache>
            </c:strRef>
          </c:tx>
          <c:spPr>
            <a:ln w="28575" cap="rnd">
              <a:solidFill>
                <a:srgbClr val="00937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3"/>
                <c:pt idx="0">
                  <c:v>항목 2</c:v>
                </c:pt>
                <c:pt idx="1">
                  <c:v>항목 3</c:v>
                </c:pt>
                <c:pt idx="2">
                  <c:v>항목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18.8</c:v>
                </c:pt>
                <c:pt idx="1">
                  <c:v>19.8</c:v>
                </c:pt>
                <c:pt idx="2">
                  <c:v>20.100000000000001</c:v>
                </c:pt>
                <c:pt idx="3">
                  <c:v>21.5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E43-4978-ADEA-EF151F2C24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4216255"/>
        <c:axId val="244217215"/>
      </c:lineChart>
      <c:catAx>
        <c:axId val="2442162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44217215"/>
        <c:crosses val="autoZero"/>
        <c:auto val="1"/>
        <c:lblAlgn val="ctr"/>
        <c:lblOffset val="100"/>
        <c:noMultiLvlLbl val="0"/>
      </c:catAx>
      <c:valAx>
        <c:axId val="244217215"/>
        <c:scaling>
          <c:orientation val="minMax"/>
          <c:max val="25"/>
          <c:min val="18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44216255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0653A-B735-421E-9036-8FB3FD7EDD51}" type="datetimeFigureOut">
              <a:rPr lang="ko-KR" altLang="en-US" smtClean="0"/>
              <a:t>2025-12-31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FC7FA-6D3A-4D35-B69D-6F35086C61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4227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kormedi.com/2769764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>
                <a:hlinkClick r:id="rId3"/>
              </a:rPr>
              <a:t>“</a:t>
            </a:r>
            <a:r>
              <a:rPr lang="ko-KR" altLang="en-US" dirty="0" err="1">
                <a:hlinkClick r:id="rId3"/>
              </a:rPr>
              <a:t>레켐비</a:t>
            </a:r>
            <a:r>
              <a:rPr lang="en-US" altLang="ko-KR" dirty="0">
                <a:hlinkClick r:id="rId3"/>
              </a:rPr>
              <a:t>, </a:t>
            </a:r>
            <a:r>
              <a:rPr lang="ko-KR" altLang="en-US" dirty="0">
                <a:hlinkClick r:id="rId3"/>
              </a:rPr>
              <a:t>알츠하이머병 진행 최대 </a:t>
            </a:r>
            <a:r>
              <a:rPr lang="en-US" altLang="ko-KR" dirty="0">
                <a:hlinkClick r:id="rId3"/>
              </a:rPr>
              <a:t>8.3</a:t>
            </a:r>
            <a:r>
              <a:rPr lang="ko-KR" altLang="en-US" dirty="0">
                <a:hlinkClick r:id="rId3"/>
              </a:rPr>
              <a:t>년 늦춰” </a:t>
            </a:r>
            <a:r>
              <a:rPr lang="en-US" altLang="ko-KR" dirty="0">
                <a:hlinkClick r:id="rId3"/>
              </a:rPr>
              <a:t>- </a:t>
            </a:r>
            <a:r>
              <a:rPr lang="ko-KR" altLang="en-US" dirty="0" err="1">
                <a:hlinkClick r:id="rId3"/>
              </a:rPr>
              <a:t>코메디닷컴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FC7FA-6D3A-4D35-B69D-6F35086C613C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159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MRI </a:t>
            </a:r>
            <a:r>
              <a:rPr lang="ko-KR" altLang="en-US" dirty="0"/>
              <a:t>촬영이 불가능한 환자는 투여하지 말아야 한다는 내용 포함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FC7FA-6D3A-4D35-B69D-6F35086C613C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087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MRI </a:t>
            </a:r>
            <a:r>
              <a:rPr lang="ko-KR" altLang="en-US" dirty="0"/>
              <a:t>촬영이 불가능한 환자는 투여하지 말아야 한다는 내용 포함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FC7FA-6D3A-4D35-B69D-6F35086C613C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859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BE104A-EF64-42C7-ABFD-6028892491EC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0424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FC7FA-6D3A-4D35-B69D-6F35086C613C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583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3.5.5 </a:t>
            </a:r>
            <a:r>
              <a:rPr lang="ko-KR" altLang="en-US" dirty="0"/>
              <a:t>기준 질병입원비 </a:t>
            </a:r>
            <a:r>
              <a:rPr lang="en-US" altLang="ko-KR" dirty="0"/>
              <a:t>2</a:t>
            </a:r>
            <a:r>
              <a:rPr lang="ko-KR" altLang="en-US" dirty="0"/>
              <a:t>만원에 보험료 </a:t>
            </a:r>
            <a:r>
              <a:rPr lang="en-US" altLang="ko-KR" dirty="0"/>
              <a:t>4</a:t>
            </a:r>
            <a:r>
              <a:rPr lang="ko-KR" altLang="en-US" dirty="0"/>
              <a:t>만원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FC7FA-6D3A-4D35-B69D-6F35086C613C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0741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폐는 잘라도 다시 커지는 장기가 아니기 때문에 환자가 숨을 버틸 수 있는 한계를 넘기지 않기 위해 의도적으로 단계벌로 하는 경우 많음</a:t>
            </a:r>
            <a:r>
              <a:rPr lang="en-US" altLang="ko-KR" dirty="0"/>
              <a:t>. </a:t>
            </a:r>
            <a:r>
              <a:rPr lang="ko-KR" altLang="en-US" dirty="0"/>
              <a:t>살수 있는 여지를 최대한 남기기 위해서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FC7FA-6D3A-4D35-B69D-6F35086C613C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1827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FC7FA-6D3A-4D35-B69D-6F35086C613C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774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FC7FA-6D3A-4D35-B69D-6F35086C613C}" type="slidenum">
              <a:rPr lang="ko-KR" altLang="en-US" smtClean="0"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359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AC21F4-1F08-3002-8084-D88B53E2D5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1DA4103-049F-D826-027C-4091B27885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B01F82-E9FA-9D9D-DE8C-DCCADD0AD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2AE0-E658-4329-96BE-D9F9754B88D8}" type="datetimeFigureOut">
              <a:rPr lang="ko-KR" altLang="en-US" smtClean="0"/>
              <a:t>2025-12-31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93004CD-E897-6D94-72F9-539CAD48B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37BAAAB-3A45-2B10-4D02-E007B0B7F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E3AB-3BA3-4616-985D-ED84E42A0C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8191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12041188" y="0"/>
            <a:ext cx="15081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/>
          </a:p>
        </p:txBody>
      </p:sp>
      <p:sp>
        <p:nvSpPr>
          <p:cNvPr id="13" name="직사각형 12"/>
          <p:cNvSpPr/>
          <p:nvPr userDrawn="1"/>
        </p:nvSpPr>
        <p:spPr>
          <a:xfrm>
            <a:off x="0" y="0"/>
            <a:ext cx="15081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>
            <a:off x="0" y="6426200"/>
            <a:ext cx="12192000" cy="431800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/>
          </a:p>
        </p:txBody>
      </p:sp>
      <p:sp>
        <p:nvSpPr>
          <p:cNvPr id="15" name="Slide Number Placeholder 5"/>
          <p:cNvSpPr txBox="1"/>
          <p:nvPr userDrawn="1"/>
        </p:nvSpPr>
        <p:spPr>
          <a:xfrm>
            <a:off x="11679238" y="6497638"/>
            <a:ext cx="266700" cy="288925"/>
          </a:xfrm>
          <a:prstGeom prst="rect">
            <a:avLst/>
          </a:prstGeom>
        </p:spPr>
        <p:txBody>
          <a:bodyPr wrap="none" lIns="0" tIns="0" rIns="0" bIns="0" anchor="ctr"/>
          <a:lstStyle>
            <a:defPPr>
              <a:defRPr lang="ko-KR"/>
            </a:defPPr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514600" indent="-228600" algn="l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971800" indent="-228600" algn="l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429000" indent="-228600" algn="l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886200" indent="-228600" algn="l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altLang="ko-KR" sz="60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</a:rPr>
              <a:t>|  </a:t>
            </a:r>
            <a:fld id="{86FCFC05-D0CD-473D-BE6A-701852E363A9}" type="slidenum">
              <a:rPr lang="ko-KR" altLang="en-US" sz="600" smtClean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</a:rPr>
              <a:pPr algn="ctr" eaLnBrk="1" hangingPunct="1">
                <a:defRPr/>
              </a:pPr>
              <a:t>‹#›</a:t>
            </a:fld>
            <a:r>
              <a:rPr lang="en-US" altLang="ko-KR" sz="60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</a:rPr>
              <a:t>p</a:t>
            </a:r>
            <a:endParaRPr lang="ko-KR" altLang="en-US" sz="600">
              <a:solidFill>
                <a:schemeClr val="bg1"/>
              </a:solidFill>
              <a:latin typeface="하나2.0 M" panose="020B0603000000000000" pitchFamily="50" charset="-127"/>
              <a:ea typeface="하나2.0 M" panose="020B0603000000000000" pitchFamily="50" charset="-127"/>
            </a:endParaRPr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7382595" y="6560004"/>
            <a:ext cx="4291801" cy="161925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>
              <a:buNone/>
              <a:defRPr lang="ko-KR" altLang="en-US" sz="800" kern="1200" smtClean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>
              <a:defRPr lang="ko-KR" altLang="en-US" sz="554" kern="1200" smtClean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2pPr>
            <a:lvl3pPr>
              <a:defRPr lang="ko-KR" altLang="en-US" sz="554" kern="1200" smtClean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3pPr>
            <a:lvl4pPr>
              <a:defRPr lang="ko-KR" altLang="en-US" sz="554" kern="1200" smtClean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4pPr>
            <a:lvl5pPr>
              <a:defRPr lang="ko-KR" altLang="en-US" sz="554" kern="120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5pPr>
          </a:lstStyle>
          <a:p>
            <a:pPr lvl="0"/>
            <a:r>
              <a:rPr lang="ko-KR" altLang="en-US"/>
              <a:t>작성 자료명을 입력해 주세요</a:t>
            </a:r>
          </a:p>
        </p:txBody>
      </p:sp>
      <p:sp>
        <p:nvSpPr>
          <p:cNvPr id="8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32000" y="242307"/>
            <a:ext cx="3557613" cy="20481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100">
                <a:solidFill>
                  <a:srgbClr val="009178"/>
                </a:solidFill>
                <a:latin typeface="하나2.0 M" panose="020B0603000000000000" pitchFamily="50" charset="-127"/>
                <a:ea typeface="하나2.0 M" panose="020B0603000000000000" pitchFamily="50" charset="-127"/>
              </a:defRPr>
            </a:lvl1pPr>
          </a:lstStyle>
          <a:p>
            <a:pPr lvl="0"/>
            <a:r>
              <a:rPr lang="ko-KR" altLang="en-US" dirty="0"/>
              <a:t>목차 이름</a:t>
            </a:r>
            <a:r>
              <a:rPr lang="en-US" altLang="ko-KR" dirty="0"/>
              <a:t>(</a:t>
            </a:r>
            <a:r>
              <a:rPr lang="ko-KR" altLang="en-US" dirty="0"/>
              <a:t>개요</a:t>
            </a:r>
            <a:r>
              <a:rPr lang="en-US" altLang="ko-KR" dirty="0"/>
              <a:t>)</a:t>
            </a:r>
            <a:r>
              <a:rPr lang="ko-KR" altLang="en-US" dirty="0"/>
              <a:t>를 작성해 주세요 </a:t>
            </a:r>
            <a:r>
              <a:rPr lang="en-US" altLang="ko-KR" dirty="0"/>
              <a:t>: </a:t>
            </a:r>
            <a:r>
              <a:rPr lang="ko-KR" altLang="en-US" dirty="0"/>
              <a:t>하나</a:t>
            </a:r>
            <a:r>
              <a:rPr lang="en-US" altLang="ko-KR" dirty="0"/>
              <a:t>2.0 M 11pt</a:t>
            </a:r>
            <a:endParaRPr lang="ko-KR" altLang="en-US" dirty="0"/>
          </a:p>
        </p:txBody>
      </p:sp>
      <p:sp>
        <p:nvSpPr>
          <p:cNvPr id="9" name="텍스트 개체 틀 12"/>
          <p:cNvSpPr>
            <a:spLocks noGrp="1"/>
          </p:cNvSpPr>
          <p:nvPr>
            <p:ph type="body" sz="quarter" idx="12" hasCustomPrompt="1"/>
          </p:nvPr>
        </p:nvSpPr>
        <p:spPr>
          <a:xfrm>
            <a:off x="432000" y="504366"/>
            <a:ext cx="9768455" cy="432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ko-KR" altLang="en-US" sz="3200" kern="120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</a:lstStyle>
          <a:p>
            <a:pPr lvl="0"/>
            <a:r>
              <a:rPr lang="ko-KR" altLang="en-US" dirty="0"/>
              <a:t>주요 핵심 내용을 작성해 주세요 </a:t>
            </a:r>
            <a:r>
              <a:rPr lang="en-US" altLang="ko-KR" dirty="0"/>
              <a:t>: </a:t>
            </a:r>
            <a:r>
              <a:rPr lang="ko-KR" altLang="en-US" dirty="0"/>
              <a:t>하나</a:t>
            </a:r>
            <a:r>
              <a:rPr lang="en-US" altLang="ko-KR" dirty="0"/>
              <a:t>2.0 B 32pt</a:t>
            </a:r>
            <a:endParaRPr lang="ko-KR" altLang="en-US" dirty="0"/>
          </a:p>
        </p:txBody>
      </p:sp>
      <p:sp>
        <p:nvSpPr>
          <p:cNvPr id="10" name="텍스트 개체 틀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1004020"/>
            <a:ext cx="11079683" cy="27406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ko-KR" altLang="en-US" sz="1600" kern="1200">
                <a:solidFill>
                  <a:schemeClr val="tx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</a:lstStyle>
          <a:p>
            <a:pPr lvl="0"/>
            <a:r>
              <a:rPr lang="ko-KR" altLang="en-US" dirty="0"/>
              <a:t>상세 내용을 정리해서 작성해 주세요 </a:t>
            </a:r>
            <a:r>
              <a:rPr lang="en-US" altLang="ko-KR" dirty="0"/>
              <a:t>: </a:t>
            </a:r>
            <a:r>
              <a:rPr lang="ko-KR" altLang="en-US" dirty="0"/>
              <a:t>하나</a:t>
            </a:r>
            <a:r>
              <a:rPr lang="en-US" altLang="ko-KR" dirty="0"/>
              <a:t>2.0 M 16pt</a:t>
            </a:r>
            <a:endParaRPr lang="ko-KR" altLang="en-US" dirty="0"/>
          </a:p>
        </p:txBody>
      </p:sp>
      <p:sp>
        <p:nvSpPr>
          <p:cNvPr id="11" name="텍스트 개체 틀 12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1318079"/>
            <a:ext cx="11079683" cy="27406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lang="ko-KR" altLang="en-US" sz="1600" kern="1200">
                <a:solidFill>
                  <a:schemeClr val="tx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</a:lstStyle>
          <a:p>
            <a:pPr lvl="0"/>
            <a:r>
              <a:rPr lang="ko-KR" altLang="en-US" dirty="0"/>
              <a:t>상세 내용을 정리해서 작성해 주세요 </a:t>
            </a:r>
            <a:r>
              <a:rPr lang="en-US" altLang="ko-KR" dirty="0"/>
              <a:t>: </a:t>
            </a:r>
            <a:r>
              <a:rPr lang="ko-KR" altLang="en-US" dirty="0"/>
              <a:t>하나</a:t>
            </a:r>
            <a:r>
              <a:rPr lang="en-US" altLang="ko-KR" dirty="0"/>
              <a:t>2.0 M 16pt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71338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22903D-36E1-1302-A664-0D8B82FAA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96CE2BD-6410-9BC9-50E1-855C4341F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23A460-2FC6-2E87-FBE7-54FBC4BB5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2AE0-E658-4329-96BE-D9F9754B88D8}" type="datetimeFigureOut">
              <a:rPr lang="ko-KR" altLang="en-US" smtClean="0"/>
              <a:t>2025-12-31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9865232-2D75-5236-D046-321BA7ED1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B2D2AA-74DD-7CD2-ED94-C85C465B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E3AB-3BA3-4616-985D-ED84E42A0C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2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512503-10A3-9816-187C-AF46B07D4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91CE000-AEFB-EA3C-CBDF-6FCC1E8F19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7EAE9C-5F87-38F2-2EF6-A096AB71E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2AE0-E658-4329-96BE-D9F9754B88D8}" type="datetimeFigureOut">
              <a:rPr lang="ko-KR" altLang="en-US" smtClean="0"/>
              <a:t>2025-12-31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E648C0-AB2A-9030-C4D6-1A9FAEFDB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E797414-5A5B-F0AE-D26C-55DF05B2E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E3AB-3BA3-4616-985D-ED84E42A0C8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C0BE33-3C90-3132-3B43-F135187D6F1A}"/>
              </a:ext>
            </a:extLst>
          </p:cNvPr>
          <p:cNvSpPr txBox="1"/>
          <p:nvPr userDrawn="1"/>
        </p:nvSpPr>
        <p:spPr>
          <a:xfrm>
            <a:off x="1233348" y="6612596"/>
            <a:ext cx="9725305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1050" b="0" i="0" u="none" strike="noStrike" cap="none" spc="0" normalizeH="0" baseline="0" dirty="0">
                <a:ln>
                  <a:noFill/>
                </a:ln>
                <a:effectLst/>
                <a:uFillTx/>
                <a:latin typeface="페이퍼로지 5 Medium" pitchFamily="2" charset="-127"/>
                <a:ea typeface="페이퍼로지 5 Medium" pitchFamily="2" charset="-127"/>
                <a:sym typeface="Apple SD 산돌고딕 Neo 옅은체"/>
              </a:rPr>
              <a:t>본 자료는 </a:t>
            </a:r>
            <a:r>
              <a:rPr kumimoji="0" lang="ko-KR" altLang="en-US" sz="1050" dirty="0">
                <a:latin typeface="페이퍼로지 5 Medium" pitchFamily="2" charset="-127"/>
                <a:ea typeface="페이퍼로지 5 Medium" pitchFamily="2" charset="-127"/>
              </a:rPr>
              <a:t>설계사 교육용으로 고객에게 제공하거나 영업활동에 이용할 수 없으며</a:t>
            </a:r>
            <a:r>
              <a:rPr kumimoji="0" lang="en-US" altLang="ko-KR" sz="1050" dirty="0">
                <a:latin typeface="페이퍼로지 5 Medium" pitchFamily="2" charset="-127"/>
                <a:ea typeface="페이퍼로지 5 Medium" pitchFamily="2" charset="-127"/>
              </a:rPr>
              <a:t>,</a:t>
            </a:r>
            <a:r>
              <a:rPr kumimoji="0" lang="ko-KR" altLang="en-US" sz="1050" b="0" i="0" u="none" strike="noStrike" cap="none" spc="0" normalizeH="0" baseline="0" dirty="0">
                <a:ln>
                  <a:noFill/>
                </a:ln>
                <a:effectLst/>
                <a:uFillTx/>
                <a:latin typeface="페이퍼로지 5 Medium" pitchFamily="2" charset="-127"/>
                <a:ea typeface="페이퍼로지 5 Medium" pitchFamily="2" charset="-127"/>
                <a:sym typeface="Apple SD 산돌고딕 Neo 옅은체"/>
              </a:rPr>
              <a:t>무단 사용시 금융소비자보호법 위반으로 과태료가 부과될 수 있습니다</a:t>
            </a:r>
            <a:r>
              <a:rPr kumimoji="0" lang="en-US" altLang="ko-KR" sz="1050" b="0" i="0" u="none" strike="noStrike" cap="none" spc="0" normalizeH="0" baseline="0" dirty="0">
                <a:ln>
                  <a:noFill/>
                </a:ln>
                <a:effectLst/>
                <a:uFillTx/>
                <a:latin typeface="페이퍼로지 5 Medium" pitchFamily="2" charset="-127"/>
                <a:ea typeface="페이퍼로지 5 Medium" pitchFamily="2" charset="-127"/>
                <a:sym typeface="Apple SD 산돌고딕 Neo 옅은체"/>
              </a:rPr>
              <a:t>.</a:t>
            </a:r>
            <a:endParaRPr kumimoji="0" lang="ko-KR" altLang="en-US" sz="1050" b="0" i="0" u="none" strike="noStrike" cap="none" spc="0" normalizeH="0" baseline="0" dirty="0">
              <a:ln>
                <a:noFill/>
              </a:ln>
              <a:effectLst/>
              <a:uFillTx/>
              <a:latin typeface="페이퍼로지 5 Medium" pitchFamily="2" charset="-127"/>
              <a:ea typeface="페이퍼로지 5 Medium" pitchFamily="2" charset="-127"/>
              <a:sym typeface="Apple SD 산돌고딕 Neo 옅은체"/>
            </a:endParaRPr>
          </a:p>
        </p:txBody>
      </p:sp>
    </p:spTree>
    <p:extLst>
      <p:ext uri="{BB962C8B-B14F-4D97-AF65-F5344CB8AC3E}">
        <p14:creationId xmlns:p14="http://schemas.microsoft.com/office/powerpoint/2010/main" val="396329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5FA8EC-E121-02AB-06B9-15EEA1FC7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06F2CE0-43ED-B6BE-05E2-796057073D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C411F5E-52F0-C713-38C3-7593BA75B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353A89-479A-25B8-8714-253CC3A04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2AE0-E658-4329-96BE-D9F9754B88D8}" type="datetimeFigureOut">
              <a:rPr lang="ko-KR" altLang="en-US" smtClean="0"/>
              <a:t>2025-12-31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AFF87DC-D201-0DFC-4341-7B77E9435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7E87BC8-84F1-CA84-8B83-0026AA3CC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E3AB-3BA3-4616-985D-ED84E42A0C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0727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543DD7-1F33-596F-5289-F71F5EF84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8CD785C-E9BC-F076-2C49-331BFFA1A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D2B98F8-9E9C-DC29-689A-F5FD4D090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9A87679-EE51-9598-E7BF-833F6CE688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1E65E53-38F4-AE0E-5B2A-208F897A3B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0E4BEF5-4FC8-AC04-5E0D-0391440F1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2AE0-E658-4329-96BE-D9F9754B88D8}" type="datetimeFigureOut">
              <a:rPr lang="ko-KR" altLang="en-US" smtClean="0"/>
              <a:t>2025-12-31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0BDAA8E-C567-7FFB-1E49-9A619CCD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C290F94-DD1D-D761-31EE-63BFFC4D3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E3AB-3BA3-4616-985D-ED84E42A0C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6879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CC3611-6E51-5ED4-78E0-6BE462FD3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175F329-8AD7-64BD-214D-759B8EBDD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2AE0-E658-4329-96BE-D9F9754B88D8}" type="datetimeFigureOut">
              <a:rPr lang="ko-KR" altLang="en-US" smtClean="0"/>
              <a:t>2025-12-31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7F02EC8-FC88-94A0-585C-89F15E2B9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70E7B91-C542-8DFC-012F-4CC3842DC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E3AB-3BA3-4616-985D-ED84E42A0C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421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6AC6933-2CEB-1B6B-890E-FC82142C8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2AE0-E658-4329-96BE-D9F9754B88D8}" type="datetimeFigureOut">
              <a:rPr lang="ko-KR" altLang="en-US" smtClean="0"/>
              <a:t>2025-12-31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B375A80-4376-158D-4199-D178B1CFC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BD39307-544C-1F81-9AE9-456761393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E3AB-3BA3-4616-985D-ED84E42A0C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878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E492CE-50C9-CEE8-707B-B0C1A8124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D16D5E8-3D0F-FEF1-5FDA-FA99C9E9F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D8B398-AE6E-1E4F-C9CB-CE3395AE3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2AE0-E658-4329-96BE-D9F9754B88D8}" type="datetimeFigureOut">
              <a:rPr lang="ko-KR" altLang="en-US" smtClean="0"/>
              <a:t>2025-12-31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AF7CFF4-241B-344A-9376-F998E6C1C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3433175-1F73-141C-DA30-C85E831EA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E3AB-3BA3-4616-985D-ED84E42A0C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679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bg>
      <p:bgPr>
        <a:solidFill>
          <a:srgbClr val="0091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텍스트 개체 틀 3"/>
          <p:cNvSpPr>
            <a:spLocks noGrp="1"/>
          </p:cNvSpPr>
          <p:nvPr>
            <p:ph type="body" sz="quarter" idx="12" hasCustomPrompt="1"/>
          </p:nvPr>
        </p:nvSpPr>
        <p:spPr>
          <a:xfrm>
            <a:off x="342000" y="2084336"/>
            <a:ext cx="6474279" cy="17081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>
              <a:buNone/>
              <a:defRPr sz="1200">
                <a:solidFill>
                  <a:srgbClr val="A7D8B7"/>
                </a:solidFill>
                <a:latin typeface="하나2.0 M" panose="020B0603000000000000" pitchFamily="50" charset="-127"/>
                <a:ea typeface="하나2.0 M" panose="020B0603000000000000" pitchFamily="50" charset="-127"/>
              </a:defRPr>
            </a:lvl1pPr>
          </a:lstStyle>
          <a:p>
            <a:pPr lvl="0"/>
            <a:r>
              <a:rPr lang="ko-KR" altLang="en-US"/>
              <a:t>작성 자료명을 입력해 주세요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6" hasCustomPrompt="1"/>
          </p:nvPr>
        </p:nvSpPr>
        <p:spPr>
          <a:xfrm>
            <a:off x="342000" y="2348880"/>
            <a:ext cx="9396082" cy="5409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800">
                <a:solidFill>
                  <a:schemeClr val="bg1"/>
                </a:solidFill>
                <a:latin typeface="하나2.0 B" panose="020B0303000000000000" pitchFamily="50" charset="-127"/>
                <a:ea typeface="하나2.0 B" panose="020B0303000000000000" pitchFamily="50" charset="-127"/>
              </a:defRPr>
            </a:lvl1pPr>
          </a:lstStyle>
          <a:p>
            <a:pPr lvl="0"/>
            <a:r>
              <a:rPr lang="ko-KR" altLang="en-US" err="1"/>
              <a:t>목차명을 입력해 주세요</a:t>
            </a:r>
            <a:endParaRPr lang="ko-KR" altLang="en-US"/>
          </a:p>
        </p:txBody>
      </p:sp>
      <p:sp>
        <p:nvSpPr>
          <p:cNvPr id="5" name="직사각형 4"/>
          <p:cNvSpPr/>
          <p:nvPr userDrawn="1"/>
        </p:nvSpPr>
        <p:spPr>
          <a:xfrm>
            <a:off x="0" y="6516688"/>
            <a:ext cx="12192000" cy="341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/>
          </a:p>
        </p:txBody>
      </p:sp>
      <p:sp>
        <p:nvSpPr>
          <p:cNvPr id="6" name="텍스트 개체 틀 3"/>
          <p:cNvSpPr>
            <a:spLocks noGrp="1"/>
          </p:cNvSpPr>
          <p:nvPr>
            <p:ph type="body" sz="quarter" idx="17" hasCustomPrompt="1"/>
          </p:nvPr>
        </p:nvSpPr>
        <p:spPr>
          <a:xfrm>
            <a:off x="342000" y="3167621"/>
            <a:ext cx="6474279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</a:defRPr>
            </a:lvl1pPr>
          </a:lstStyle>
          <a:p>
            <a:pPr lvl="0"/>
            <a:r>
              <a:rPr lang="ko-KR" altLang="en-US" dirty="0"/>
              <a:t>① </a:t>
            </a:r>
            <a:r>
              <a:rPr lang="ko-KR" altLang="en-US" dirty="0" err="1"/>
              <a:t>소목차를</a:t>
            </a:r>
            <a:r>
              <a:rPr lang="ko-KR" altLang="en-US" dirty="0"/>
              <a:t> 작성해 주세요</a:t>
            </a:r>
            <a:r>
              <a:rPr lang="en-US" altLang="ko-KR" dirty="0"/>
              <a:t>: </a:t>
            </a:r>
            <a:r>
              <a:rPr lang="ko-KR" altLang="en-US" dirty="0"/>
              <a:t>하나</a:t>
            </a:r>
            <a:r>
              <a:rPr lang="en-US" altLang="ko-KR" dirty="0"/>
              <a:t>2.0 M 18pt</a:t>
            </a:r>
            <a:endParaRPr lang="ko-KR" altLang="en-US" dirty="0"/>
          </a:p>
        </p:txBody>
      </p:sp>
      <p:sp>
        <p:nvSpPr>
          <p:cNvPr id="7" name="텍스트 개체 틀 3"/>
          <p:cNvSpPr>
            <a:spLocks noGrp="1"/>
          </p:cNvSpPr>
          <p:nvPr>
            <p:ph type="body" sz="quarter" idx="18" hasCustomPrompt="1"/>
          </p:nvPr>
        </p:nvSpPr>
        <p:spPr>
          <a:xfrm>
            <a:off x="342000" y="3606488"/>
            <a:ext cx="6474279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</a:defRPr>
            </a:lvl1pPr>
          </a:lstStyle>
          <a:p>
            <a:pPr lvl="0"/>
            <a:r>
              <a:rPr lang="ko-KR" altLang="en-US" dirty="0"/>
              <a:t>② </a:t>
            </a:r>
            <a:r>
              <a:rPr lang="ko-KR" altLang="en-US" dirty="0" err="1"/>
              <a:t>소목차를</a:t>
            </a:r>
            <a:r>
              <a:rPr lang="ko-KR" altLang="en-US" dirty="0"/>
              <a:t> 작성해 주세요</a:t>
            </a:r>
            <a:r>
              <a:rPr lang="en-US" altLang="ko-KR" dirty="0"/>
              <a:t>: </a:t>
            </a:r>
            <a:r>
              <a:rPr lang="ko-KR" altLang="en-US" dirty="0"/>
              <a:t>하나</a:t>
            </a:r>
            <a:r>
              <a:rPr lang="en-US" altLang="ko-KR" dirty="0"/>
              <a:t>2.0 M 18pt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475037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86FE6EB-58F3-4357-DDD1-0832971EE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B4955AA-797F-3A78-1180-9471A04633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6EA3065-02C5-4D59-8674-0D17B0FD50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412AE0-E658-4329-96BE-D9F9754B88D8}" type="datetimeFigureOut">
              <a:rPr lang="ko-KR" altLang="en-US" smtClean="0"/>
              <a:t>2025-12-31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B39B79-BE32-8F02-C286-46B3237787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B5F1BAC-43F6-AB7A-E5F4-120896BAD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D3E3AB-3BA3-4616-985D-ED84E42A0C8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619CC6-FEE0-8F14-CDC8-F78596611021}"/>
              </a:ext>
            </a:extLst>
          </p:cNvPr>
          <p:cNvSpPr txBox="1"/>
          <p:nvPr userDrawn="1"/>
        </p:nvSpPr>
        <p:spPr>
          <a:xfrm>
            <a:off x="1233348" y="6612596"/>
            <a:ext cx="9725305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ko-KR" altLang="en-US" sz="1050" b="0" i="0" u="none" strike="noStrike" cap="none" spc="0" normalizeH="0" baseline="0" dirty="0">
                <a:ln>
                  <a:noFill/>
                </a:ln>
                <a:effectLst/>
                <a:uFillTx/>
                <a:latin typeface="페이퍼로지 5 Medium" pitchFamily="2" charset="-127"/>
                <a:ea typeface="페이퍼로지 5 Medium" pitchFamily="2" charset="-127"/>
                <a:sym typeface="Apple SD 산돌고딕 Neo 옅은체"/>
              </a:rPr>
              <a:t>본 자료는 </a:t>
            </a:r>
            <a:r>
              <a:rPr kumimoji="0" lang="ko-KR" altLang="en-US" sz="1050" dirty="0">
                <a:latin typeface="페이퍼로지 5 Medium" pitchFamily="2" charset="-127"/>
                <a:ea typeface="페이퍼로지 5 Medium" pitchFamily="2" charset="-127"/>
              </a:rPr>
              <a:t>설계사 교육용으로 고객에게 제공하거나 영업활동에 이용할 수 없으며</a:t>
            </a:r>
            <a:r>
              <a:rPr kumimoji="0" lang="en-US" altLang="ko-KR" sz="1050" dirty="0">
                <a:latin typeface="페이퍼로지 5 Medium" pitchFamily="2" charset="-127"/>
                <a:ea typeface="페이퍼로지 5 Medium" pitchFamily="2" charset="-127"/>
              </a:rPr>
              <a:t>,</a:t>
            </a:r>
            <a:r>
              <a:rPr kumimoji="0" lang="ko-KR" altLang="en-US" sz="1050" b="0" i="0" u="none" strike="noStrike" cap="none" spc="0" normalizeH="0" baseline="0" dirty="0">
                <a:ln>
                  <a:noFill/>
                </a:ln>
                <a:effectLst/>
                <a:uFillTx/>
                <a:latin typeface="페이퍼로지 5 Medium" pitchFamily="2" charset="-127"/>
                <a:ea typeface="페이퍼로지 5 Medium" pitchFamily="2" charset="-127"/>
                <a:sym typeface="Apple SD 산돌고딕 Neo 옅은체"/>
              </a:rPr>
              <a:t>무단 사용시 금융소비자보호법 위반으로 과태료가 부과될 수 있습니다</a:t>
            </a:r>
            <a:r>
              <a:rPr kumimoji="0" lang="en-US" altLang="ko-KR" sz="1050" b="0" i="0" u="none" strike="noStrike" cap="none" spc="0" normalizeH="0" baseline="0" dirty="0">
                <a:ln>
                  <a:noFill/>
                </a:ln>
                <a:effectLst/>
                <a:uFillTx/>
                <a:latin typeface="페이퍼로지 5 Medium" pitchFamily="2" charset="-127"/>
                <a:ea typeface="페이퍼로지 5 Medium" pitchFamily="2" charset="-127"/>
                <a:sym typeface="Apple SD 산돌고딕 Neo 옅은체"/>
              </a:rPr>
              <a:t>.</a:t>
            </a:r>
            <a:endParaRPr kumimoji="0" lang="ko-KR" altLang="en-US" sz="1050" b="0" i="0" u="none" strike="noStrike" cap="none" spc="0" normalizeH="0" baseline="0" dirty="0">
              <a:ln>
                <a:noFill/>
              </a:ln>
              <a:effectLst/>
              <a:uFillTx/>
              <a:latin typeface="페이퍼로지 5 Medium" pitchFamily="2" charset="-127"/>
              <a:ea typeface="페이퍼로지 5 Medium" pitchFamily="2" charset="-127"/>
              <a:sym typeface="Apple SD 산돌고딕 Neo 옅은체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2C6CEA-C858-978E-CD94-7AB4C94EC089}"/>
              </a:ext>
            </a:extLst>
          </p:cNvPr>
          <p:cNvSpPr txBox="1"/>
          <p:nvPr userDrawn="1"/>
        </p:nvSpPr>
        <p:spPr>
          <a:xfrm>
            <a:off x="5848716" y="51281"/>
            <a:ext cx="554054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800" dirty="0" err="1">
                <a:latin typeface="G마켓 산스 Light" panose="02000000000000000000" pitchFamily="50" charset="-127"/>
                <a:ea typeface="G마켓 산스 Light" panose="02000000000000000000" pitchFamily="50" charset="-127"/>
              </a:rPr>
              <a:t>준법감시인확인필</a:t>
            </a:r>
            <a:r>
              <a:rPr lang="ko-KR" altLang="en-US" sz="800" dirty="0">
                <a:latin typeface="G마켓 산스 Light" panose="02000000000000000000" pitchFamily="50" charset="-127"/>
                <a:ea typeface="G마켓 산스 Light" panose="02000000000000000000" pitchFamily="50" charset="-127"/>
              </a:rPr>
              <a:t> 제</a:t>
            </a:r>
            <a:r>
              <a:rPr lang="en-US" altLang="ko-KR" sz="800" dirty="0">
                <a:latin typeface="G마켓 산스 Light" panose="02000000000000000000" pitchFamily="50" charset="-127"/>
                <a:ea typeface="G마켓 산스 Light" panose="02000000000000000000" pitchFamily="50" charset="-127"/>
              </a:rPr>
              <a:t>202512-090</a:t>
            </a:r>
            <a:r>
              <a:rPr lang="ko-KR" altLang="en-US" sz="800" dirty="0">
                <a:latin typeface="G마켓 산스 Light" panose="02000000000000000000" pitchFamily="50" charset="-127"/>
                <a:ea typeface="G마켓 산스 Light" panose="02000000000000000000" pitchFamily="50" charset="-127"/>
              </a:rPr>
              <a:t>호</a:t>
            </a:r>
            <a:r>
              <a:rPr lang="en-US" altLang="ko-KR" sz="800" dirty="0">
                <a:latin typeface="G마켓 산스 Light" panose="02000000000000000000" pitchFamily="50" charset="-127"/>
                <a:ea typeface="G마켓 산스 Light" panose="02000000000000000000" pitchFamily="50" charset="-127"/>
              </a:rPr>
              <a:t>(2025.12.31)/</a:t>
            </a:r>
            <a:r>
              <a:rPr lang="ko-KR" altLang="en-US" sz="800" dirty="0">
                <a:latin typeface="G마켓 산스 Light" panose="02000000000000000000" pitchFamily="50" charset="-127"/>
                <a:ea typeface="G마켓 산스 Light" panose="02000000000000000000" pitchFamily="50" charset="-127"/>
              </a:rPr>
              <a:t>작성부서 </a:t>
            </a:r>
            <a:r>
              <a:rPr lang="en-US" altLang="ko-KR" sz="800" dirty="0">
                <a:latin typeface="G마켓 산스 Light" panose="02000000000000000000" pitchFamily="50" charset="-127"/>
                <a:ea typeface="G마켓 산스 Light" panose="02000000000000000000" pitchFamily="50" charset="-127"/>
              </a:rPr>
              <a:t>: GA</a:t>
            </a:r>
            <a:r>
              <a:rPr lang="ko-KR" altLang="en-US" sz="800" dirty="0">
                <a:latin typeface="G마켓 산스 Light" panose="02000000000000000000" pitchFamily="50" charset="-127"/>
                <a:ea typeface="G마켓 산스 Light" panose="02000000000000000000" pitchFamily="50" charset="-127"/>
              </a:rPr>
              <a:t>교육</a:t>
            </a:r>
            <a:r>
              <a:rPr lang="en-US" altLang="ko-KR" sz="800" dirty="0">
                <a:latin typeface="G마켓 산스 Light" panose="02000000000000000000" pitchFamily="50" charset="-127"/>
                <a:ea typeface="G마켓 산스 Light" panose="02000000000000000000" pitchFamily="50" charset="-127"/>
              </a:rPr>
              <a:t>TFT</a:t>
            </a:r>
            <a:endParaRPr lang="ko-KR" altLang="en-US" sz="800" dirty="0">
              <a:latin typeface="G마켓 산스 Light" panose="02000000000000000000" pitchFamily="50" charset="-127"/>
              <a:ea typeface="G마켓 산스 Light" panose="02000000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0134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72" r:id="rId9"/>
    <p:sldLayoutId id="2147483673" r:id="rId10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18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53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19483"/>
            </a:gs>
            <a:gs pos="24000">
              <a:srgbClr val="F6C29B"/>
            </a:gs>
            <a:gs pos="66000">
              <a:srgbClr val="B1C9BB"/>
            </a:gs>
            <a:gs pos="48000">
              <a:srgbClr val="FAE2AB"/>
            </a:gs>
            <a:gs pos="84000">
              <a:srgbClr val="B7DECB"/>
            </a:gs>
            <a:gs pos="100000">
              <a:srgbClr val="5DB6A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도넛 4">
            <a:extLst>
              <a:ext uri="{FF2B5EF4-FFF2-40B4-BE49-F238E27FC236}">
                <a16:creationId xmlns:a16="http://schemas.microsoft.com/office/drawing/2014/main" id="{8AAEDA19-44A9-8AFA-4F2C-15F8C399891F}"/>
              </a:ext>
            </a:extLst>
          </p:cNvPr>
          <p:cNvSpPr/>
          <p:nvPr/>
        </p:nvSpPr>
        <p:spPr>
          <a:xfrm>
            <a:off x="872247" y="885413"/>
            <a:ext cx="4793464" cy="4793464"/>
          </a:xfrm>
          <a:prstGeom prst="donut">
            <a:avLst>
              <a:gd name="adj" fmla="val 8446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3" name="타원 82">
            <a:extLst>
              <a:ext uri="{FF2B5EF4-FFF2-40B4-BE49-F238E27FC236}">
                <a16:creationId xmlns:a16="http://schemas.microsoft.com/office/drawing/2014/main" id="{9A4FF566-36ED-9E7D-FA8F-7AA564760CDD}"/>
              </a:ext>
            </a:extLst>
          </p:cNvPr>
          <p:cNvSpPr/>
          <p:nvPr/>
        </p:nvSpPr>
        <p:spPr>
          <a:xfrm>
            <a:off x="1348740" y="1371600"/>
            <a:ext cx="3823990" cy="382399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타원 83">
            <a:extLst>
              <a:ext uri="{FF2B5EF4-FFF2-40B4-BE49-F238E27FC236}">
                <a16:creationId xmlns:a16="http://schemas.microsoft.com/office/drawing/2014/main" id="{F241E185-9EDA-76F8-F1CE-D015F7CA62FD}"/>
              </a:ext>
            </a:extLst>
          </p:cNvPr>
          <p:cNvSpPr/>
          <p:nvPr/>
        </p:nvSpPr>
        <p:spPr>
          <a:xfrm>
            <a:off x="5143500" y="1371600"/>
            <a:ext cx="914400" cy="9144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타원 84">
            <a:extLst>
              <a:ext uri="{FF2B5EF4-FFF2-40B4-BE49-F238E27FC236}">
                <a16:creationId xmlns:a16="http://schemas.microsoft.com/office/drawing/2014/main" id="{45EDCD2B-1A31-82FF-F02C-D45841015C03}"/>
              </a:ext>
            </a:extLst>
          </p:cNvPr>
          <p:cNvSpPr/>
          <p:nvPr/>
        </p:nvSpPr>
        <p:spPr>
          <a:xfrm>
            <a:off x="5541766" y="2646567"/>
            <a:ext cx="914400" cy="9144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타원 85">
            <a:extLst>
              <a:ext uri="{FF2B5EF4-FFF2-40B4-BE49-F238E27FC236}">
                <a16:creationId xmlns:a16="http://schemas.microsoft.com/office/drawing/2014/main" id="{36BF7BCB-97F1-3F17-8C60-F98C18D81B0D}"/>
              </a:ext>
            </a:extLst>
          </p:cNvPr>
          <p:cNvSpPr/>
          <p:nvPr/>
        </p:nvSpPr>
        <p:spPr>
          <a:xfrm>
            <a:off x="5322812" y="3898674"/>
            <a:ext cx="914400" cy="9144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타원 86">
            <a:extLst>
              <a:ext uri="{FF2B5EF4-FFF2-40B4-BE49-F238E27FC236}">
                <a16:creationId xmlns:a16="http://schemas.microsoft.com/office/drawing/2014/main" id="{45242B0F-095E-5B14-7357-59D800CC3429}"/>
              </a:ext>
            </a:extLst>
          </p:cNvPr>
          <p:cNvSpPr/>
          <p:nvPr/>
        </p:nvSpPr>
        <p:spPr>
          <a:xfrm>
            <a:off x="4555218" y="4933611"/>
            <a:ext cx="914400" cy="9144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1DE5657-AEC4-5A7B-39F7-035A758E4F2E}"/>
              </a:ext>
            </a:extLst>
          </p:cNvPr>
          <p:cNvSpPr txBox="1"/>
          <p:nvPr/>
        </p:nvSpPr>
        <p:spPr>
          <a:xfrm>
            <a:off x="7283329" y="2452525"/>
            <a:ext cx="34156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200" dirty="0">
                <a:solidFill>
                  <a:srgbClr val="014935"/>
                </a:solidFill>
                <a:latin typeface="페이퍼로지 7 Bold" pitchFamily="2" charset="-127"/>
                <a:ea typeface="페이퍼로지 7 Bold" pitchFamily="2" charset="-127"/>
              </a:rPr>
              <a:t>1</a:t>
            </a:r>
            <a:r>
              <a:rPr lang="ko-KR" altLang="en-US" sz="7200" dirty="0">
                <a:solidFill>
                  <a:srgbClr val="014935"/>
                </a:solidFill>
                <a:latin typeface="페이퍼로지 7 Bold" pitchFamily="2" charset="-127"/>
                <a:ea typeface="페이퍼로지 7 Bold" pitchFamily="2" charset="-127"/>
              </a:rPr>
              <a:t>월</a:t>
            </a:r>
            <a:endParaRPr lang="en-US" altLang="ko-KR" sz="7200" dirty="0">
              <a:solidFill>
                <a:srgbClr val="014935"/>
              </a:solidFill>
              <a:latin typeface="페이퍼로지 7 Bold" pitchFamily="2" charset="-127"/>
              <a:ea typeface="페이퍼로지 7 Bold" pitchFamily="2" charset="-127"/>
            </a:endParaRPr>
          </a:p>
          <a:p>
            <a:r>
              <a:rPr lang="ko-KR" altLang="en-US" sz="7200" dirty="0">
                <a:solidFill>
                  <a:srgbClr val="014935"/>
                </a:solidFill>
                <a:latin typeface="페이퍼로지 7 Bold" pitchFamily="2" charset="-127"/>
                <a:ea typeface="페이퍼로지 7 Bold" pitchFamily="2" charset="-127"/>
              </a:rPr>
              <a:t>영업방향</a:t>
            </a:r>
          </a:p>
        </p:txBody>
      </p:sp>
      <p:pic>
        <p:nvPicPr>
          <p:cNvPr id="90" name="그래픽 89" descr="ATOM 단색으로 채워진">
            <a:extLst>
              <a:ext uri="{FF2B5EF4-FFF2-40B4-BE49-F238E27FC236}">
                <a16:creationId xmlns:a16="http://schemas.microsoft.com/office/drawing/2014/main" id="{20CCD997-A76D-122B-41EC-3B8C5E314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75619" y="5051127"/>
            <a:ext cx="687003" cy="687003"/>
          </a:xfrm>
          <a:prstGeom prst="rect">
            <a:avLst/>
          </a:prstGeom>
        </p:spPr>
      </p:pic>
      <p:pic>
        <p:nvPicPr>
          <p:cNvPr id="92" name="그래픽 91" descr="연결 단색으로 채워진">
            <a:extLst>
              <a:ext uri="{FF2B5EF4-FFF2-40B4-BE49-F238E27FC236}">
                <a16:creationId xmlns:a16="http://schemas.microsoft.com/office/drawing/2014/main" id="{EF82D250-58CD-F5B0-22FB-81B9F8A289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18906" y="1499381"/>
            <a:ext cx="624548" cy="624548"/>
          </a:xfrm>
          <a:prstGeom prst="rect">
            <a:avLst/>
          </a:prstGeom>
        </p:spPr>
      </p:pic>
      <p:pic>
        <p:nvPicPr>
          <p:cNvPr id="94" name="그래픽 93" descr="프레젠테이션 막대형 차트 단색으로 채워진">
            <a:extLst>
              <a:ext uri="{FF2B5EF4-FFF2-40B4-BE49-F238E27FC236}">
                <a16:creationId xmlns:a16="http://schemas.microsoft.com/office/drawing/2014/main" id="{0543FFEC-BF32-E934-551B-00CB7B0561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59100" y="4031423"/>
            <a:ext cx="687003" cy="687003"/>
          </a:xfrm>
          <a:prstGeom prst="rect">
            <a:avLst/>
          </a:prstGeom>
        </p:spPr>
      </p:pic>
      <p:pic>
        <p:nvPicPr>
          <p:cNvPr id="96" name="그래픽 95" descr="연구 단색으로 채워진">
            <a:extLst>
              <a:ext uri="{FF2B5EF4-FFF2-40B4-BE49-F238E27FC236}">
                <a16:creationId xmlns:a16="http://schemas.microsoft.com/office/drawing/2014/main" id="{302E1824-5F4A-B060-E4A6-E7953BD27A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66774" y="2790224"/>
            <a:ext cx="687003" cy="687003"/>
          </a:xfrm>
          <a:prstGeom prst="rect">
            <a:avLst/>
          </a:prstGeom>
        </p:spPr>
      </p:pic>
      <p:sp>
        <p:nvSpPr>
          <p:cNvPr id="4" name="사각형: 둥근 위쪽 모서리 3">
            <a:extLst>
              <a:ext uri="{FF2B5EF4-FFF2-40B4-BE49-F238E27FC236}">
                <a16:creationId xmlns:a16="http://schemas.microsoft.com/office/drawing/2014/main" id="{6110D4A1-BAE6-F1B7-52B5-854A456E8817}"/>
              </a:ext>
            </a:extLst>
          </p:cNvPr>
          <p:cNvSpPr/>
          <p:nvPr/>
        </p:nvSpPr>
        <p:spPr>
          <a:xfrm rot="10800000">
            <a:off x="217476" y="0"/>
            <a:ext cx="1818166" cy="402126"/>
          </a:xfrm>
          <a:prstGeom prst="round2SameRect">
            <a:avLst>
              <a:gd name="adj1" fmla="val 4051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B496E28-49DD-9BDB-8A68-A94DE8704D08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080" y="-30973"/>
            <a:ext cx="1555080" cy="429436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F9232C93-F159-B51E-1571-F8B51B9C968B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17205" t="35190" r="5092" b="466"/>
          <a:stretch/>
        </p:blipFill>
        <p:spPr>
          <a:xfrm>
            <a:off x="1473025" y="1542737"/>
            <a:ext cx="3593737" cy="3489922"/>
          </a:xfrm>
          <a:prstGeom prst="ellipse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BFE2FE97-1CA7-2637-FDA0-FC24607C90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2026" y="1889597"/>
            <a:ext cx="2627604" cy="859611"/>
          </a:xfrm>
          <a:prstGeom prst="rect">
            <a:avLst/>
          </a:prstGeom>
        </p:spPr>
      </p:pic>
      <p:grpSp>
        <p:nvGrpSpPr>
          <p:cNvPr id="6" name="object 3">
            <a:extLst>
              <a:ext uri="{FF2B5EF4-FFF2-40B4-BE49-F238E27FC236}">
                <a16:creationId xmlns:a16="http://schemas.microsoft.com/office/drawing/2014/main" id="{3655FB98-F609-6B87-00DA-D2253522D585}"/>
              </a:ext>
            </a:extLst>
          </p:cNvPr>
          <p:cNvGrpSpPr/>
          <p:nvPr/>
        </p:nvGrpSpPr>
        <p:grpSpPr>
          <a:xfrm>
            <a:off x="-15576" y="4706766"/>
            <a:ext cx="10028378" cy="2199633"/>
            <a:chOff x="0" y="7052705"/>
            <a:chExt cx="10028378" cy="2199633"/>
          </a:xfrm>
        </p:grpSpPr>
        <p:pic>
          <p:nvPicPr>
            <p:cNvPr id="8" name="object 4">
              <a:extLst>
                <a:ext uri="{FF2B5EF4-FFF2-40B4-BE49-F238E27FC236}">
                  <a16:creationId xmlns:a16="http://schemas.microsoft.com/office/drawing/2014/main" id="{8083EED5-A9A6-23CF-68DF-A3971997530C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0" y="7052705"/>
              <a:ext cx="6049556" cy="2199295"/>
            </a:xfrm>
            <a:prstGeom prst="rect">
              <a:avLst/>
            </a:prstGeom>
          </p:spPr>
        </p:pic>
        <p:sp>
          <p:nvSpPr>
            <p:cNvPr id="9" name="object 5">
              <a:extLst>
                <a:ext uri="{FF2B5EF4-FFF2-40B4-BE49-F238E27FC236}">
                  <a16:creationId xmlns:a16="http://schemas.microsoft.com/office/drawing/2014/main" id="{0442B362-7422-41B7-D80F-5CB0A1B34E78}"/>
                </a:ext>
              </a:extLst>
            </p:cNvPr>
            <p:cNvSpPr/>
            <p:nvPr/>
          </p:nvSpPr>
          <p:spPr>
            <a:xfrm>
              <a:off x="4519118" y="7586178"/>
              <a:ext cx="5509260" cy="1654175"/>
            </a:xfrm>
            <a:custGeom>
              <a:avLst/>
              <a:gdLst/>
              <a:ahLst/>
              <a:cxnLst/>
              <a:rect l="l" t="t" r="r" b="b"/>
              <a:pathLst>
                <a:path w="5509260" h="1654175">
                  <a:moveTo>
                    <a:pt x="0" y="1515066"/>
                  </a:moveTo>
                  <a:lnTo>
                    <a:pt x="0" y="1653687"/>
                  </a:lnTo>
                  <a:lnTo>
                    <a:pt x="5509226" y="1653687"/>
                  </a:lnTo>
                  <a:lnTo>
                    <a:pt x="5509226" y="1561706"/>
                  </a:lnTo>
                  <a:lnTo>
                    <a:pt x="60596" y="1561706"/>
                  </a:lnTo>
                  <a:lnTo>
                    <a:pt x="22378" y="1530901"/>
                  </a:lnTo>
                  <a:lnTo>
                    <a:pt x="0" y="1515066"/>
                  </a:lnTo>
                  <a:close/>
                </a:path>
                <a:path w="5509260" h="1654175">
                  <a:moveTo>
                    <a:pt x="486719" y="1087805"/>
                  </a:moveTo>
                  <a:lnTo>
                    <a:pt x="440027" y="1090320"/>
                  </a:lnTo>
                  <a:lnTo>
                    <a:pt x="394792" y="1097689"/>
                  </a:lnTo>
                  <a:lnTo>
                    <a:pt x="351274" y="1109652"/>
                  </a:lnTo>
                  <a:lnTo>
                    <a:pt x="309735" y="1125947"/>
                  </a:lnTo>
                  <a:lnTo>
                    <a:pt x="270436" y="1146312"/>
                  </a:lnTo>
                  <a:lnTo>
                    <a:pt x="233640" y="1170487"/>
                  </a:lnTo>
                  <a:lnTo>
                    <a:pt x="199607" y="1198209"/>
                  </a:lnTo>
                  <a:lnTo>
                    <a:pt x="168599" y="1229218"/>
                  </a:lnTo>
                  <a:lnTo>
                    <a:pt x="140877" y="1263252"/>
                  </a:lnTo>
                  <a:lnTo>
                    <a:pt x="116702" y="1300050"/>
                  </a:lnTo>
                  <a:lnTo>
                    <a:pt x="96337" y="1339349"/>
                  </a:lnTo>
                  <a:lnTo>
                    <a:pt x="80043" y="1380890"/>
                  </a:lnTo>
                  <a:lnTo>
                    <a:pt x="68080" y="1424409"/>
                  </a:lnTo>
                  <a:lnTo>
                    <a:pt x="60710" y="1469647"/>
                  </a:lnTo>
                  <a:lnTo>
                    <a:pt x="58196" y="1516341"/>
                  </a:lnTo>
                  <a:lnTo>
                    <a:pt x="58351" y="1527793"/>
                  </a:lnTo>
                  <a:lnTo>
                    <a:pt x="58810" y="1539171"/>
                  </a:lnTo>
                  <a:lnTo>
                    <a:pt x="59562" y="1550476"/>
                  </a:lnTo>
                  <a:lnTo>
                    <a:pt x="60596" y="1561706"/>
                  </a:lnTo>
                  <a:lnTo>
                    <a:pt x="5509226" y="1561706"/>
                  </a:lnTo>
                  <a:lnTo>
                    <a:pt x="5509226" y="1393964"/>
                  </a:lnTo>
                  <a:lnTo>
                    <a:pt x="2795986" y="1393964"/>
                  </a:lnTo>
                  <a:lnTo>
                    <a:pt x="2752727" y="1367803"/>
                  </a:lnTo>
                  <a:lnTo>
                    <a:pt x="2707774" y="1344299"/>
                  </a:lnTo>
                  <a:lnTo>
                    <a:pt x="2661234" y="1323565"/>
                  </a:lnTo>
                  <a:lnTo>
                    <a:pt x="2613215" y="1305713"/>
                  </a:lnTo>
                  <a:lnTo>
                    <a:pt x="2563823" y="1290856"/>
                  </a:lnTo>
                  <a:lnTo>
                    <a:pt x="2513165" y="1279104"/>
                  </a:lnTo>
                  <a:lnTo>
                    <a:pt x="2461350" y="1270572"/>
                  </a:lnTo>
                  <a:lnTo>
                    <a:pt x="2447658" y="1269225"/>
                  </a:lnTo>
                  <a:lnTo>
                    <a:pt x="2260427" y="1269225"/>
                  </a:lnTo>
                  <a:lnTo>
                    <a:pt x="2238988" y="1225444"/>
                  </a:lnTo>
                  <a:lnTo>
                    <a:pt x="2238530" y="1224635"/>
                  </a:lnTo>
                  <a:lnTo>
                    <a:pt x="800524" y="1224635"/>
                  </a:lnTo>
                  <a:lnTo>
                    <a:pt x="765009" y="1190567"/>
                  </a:lnTo>
                  <a:lnTo>
                    <a:pt x="725776" y="1160719"/>
                  </a:lnTo>
                  <a:lnTo>
                    <a:pt x="683194" y="1135463"/>
                  </a:lnTo>
                  <a:lnTo>
                    <a:pt x="637630" y="1115171"/>
                  </a:lnTo>
                  <a:lnTo>
                    <a:pt x="589451" y="1100216"/>
                  </a:lnTo>
                  <a:lnTo>
                    <a:pt x="539025" y="1090970"/>
                  </a:lnTo>
                  <a:lnTo>
                    <a:pt x="486719" y="1087805"/>
                  </a:lnTo>
                  <a:close/>
                </a:path>
                <a:path w="5509260" h="1654175">
                  <a:moveTo>
                    <a:pt x="3464450" y="692251"/>
                  </a:moveTo>
                  <a:lnTo>
                    <a:pt x="3416561" y="694830"/>
                  </a:lnTo>
                  <a:lnTo>
                    <a:pt x="3370164" y="702388"/>
                  </a:lnTo>
                  <a:lnTo>
                    <a:pt x="3325530" y="714656"/>
                  </a:lnTo>
                  <a:lnTo>
                    <a:pt x="3282925" y="731368"/>
                  </a:lnTo>
                  <a:lnTo>
                    <a:pt x="3242618" y="752254"/>
                  </a:lnTo>
                  <a:lnTo>
                    <a:pt x="3204877" y="777047"/>
                  </a:lnTo>
                  <a:lnTo>
                    <a:pt x="3169970" y="805479"/>
                  </a:lnTo>
                  <a:lnTo>
                    <a:pt x="3138166" y="837281"/>
                  </a:lnTo>
                  <a:lnTo>
                    <a:pt x="3109732" y="872186"/>
                  </a:lnTo>
                  <a:lnTo>
                    <a:pt x="3084938" y="909925"/>
                  </a:lnTo>
                  <a:lnTo>
                    <a:pt x="3064049" y="950231"/>
                  </a:lnTo>
                  <a:lnTo>
                    <a:pt x="3047336" y="992836"/>
                  </a:lnTo>
                  <a:lnTo>
                    <a:pt x="3035066" y="1037471"/>
                  </a:lnTo>
                  <a:lnTo>
                    <a:pt x="3027508" y="1083868"/>
                  </a:lnTo>
                  <a:lnTo>
                    <a:pt x="3024929" y="1131760"/>
                  </a:lnTo>
                  <a:lnTo>
                    <a:pt x="3025224" y="1147614"/>
                  </a:lnTo>
                  <a:lnTo>
                    <a:pt x="3026092" y="1163319"/>
                  </a:lnTo>
                  <a:lnTo>
                    <a:pt x="3027506" y="1178873"/>
                  </a:lnTo>
                  <a:lnTo>
                    <a:pt x="3029437" y="1194269"/>
                  </a:lnTo>
                  <a:lnTo>
                    <a:pt x="2985365" y="1221290"/>
                  </a:lnTo>
                  <a:lnTo>
                    <a:pt x="2943205" y="1250967"/>
                  </a:lnTo>
                  <a:lnTo>
                    <a:pt x="2903072" y="1283187"/>
                  </a:lnTo>
                  <a:lnTo>
                    <a:pt x="2865081" y="1317836"/>
                  </a:lnTo>
                  <a:lnTo>
                    <a:pt x="2829347" y="1354799"/>
                  </a:lnTo>
                  <a:lnTo>
                    <a:pt x="2795986" y="1393964"/>
                  </a:lnTo>
                  <a:lnTo>
                    <a:pt x="5509226" y="1393964"/>
                  </a:lnTo>
                  <a:lnTo>
                    <a:pt x="5509226" y="717397"/>
                  </a:lnTo>
                  <a:lnTo>
                    <a:pt x="3611110" y="717397"/>
                  </a:lnTo>
                  <a:lnTo>
                    <a:pt x="3576075" y="706621"/>
                  </a:lnTo>
                  <a:lnTo>
                    <a:pt x="3539866" y="698738"/>
                  </a:lnTo>
                  <a:lnTo>
                    <a:pt x="3502614" y="693898"/>
                  </a:lnTo>
                  <a:lnTo>
                    <a:pt x="3464450" y="692251"/>
                  </a:lnTo>
                  <a:close/>
                </a:path>
                <a:path w="5509260" h="1654175">
                  <a:moveTo>
                    <a:pt x="2354673" y="1263611"/>
                  </a:moveTo>
                  <a:lnTo>
                    <a:pt x="2330839" y="1263987"/>
                  </a:lnTo>
                  <a:lnTo>
                    <a:pt x="2307188" y="1265080"/>
                  </a:lnTo>
                  <a:lnTo>
                    <a:pt x="2283718" y="1266842"/>
                  </a:lnTo>
                  <a:lnTo>
                    <a:pt x="2260427" y="1269225"/>
                  </a:lnTo>
                  <a:lnTo>
                    <a:pt x="2447658" y="1269225"/>
                  </a:lnTo>
                  <a:lnTo>
                    <a:pt x="2408483" y="1265370"/>
                  </a:lnTo>
                  <a:lnTo>
                    <a:pt x="2354673" y="1263611"/>
                  </a:lnTo>
                  <a:close/>
                </a:path>
                <a:path w="5509260" h="1654175">
                  <a:moveTo>
                    <a:pt x="1519585" y="791133"/>
                  </a:moveTo>
                  <a:lnTo>
                    <a:pt x="1467959" y="792748"/>
                  </a:lnTo>
                  <a:lnTo>
                    <a:pt x="1417180" y="797526"/>
                  </a:lnTo>
                  <a:lnTo>
                    <a:pt x="1367485" y="805344"/>
                  </a:lnTo>
                  <a:lnTo>
                    <a:pt x="1318758" y="816139"/>
                  </a:lnTo>
                  <a:lnTo>
                    <a:pt x="1271176" y="829803"/>
                  </a:lnTo>
                  <a:lnTo>
                    <a:pt x="1224836" y="846240"/>
                  </a:lnTo>
                  <a:lnTo>
                    <a:pt x="1179834" y="865352"/>
                  </a:lnTo>
                  <a:lnTo>
                    <a:pt x="1136266" y="887045"/>
                  </a:lnTo>
                  <a:lnTo>
                    <a:pt x="1094227" y="911220"/>
                  </a:lnTo>
                  <a:lnTo>
                    <a:pt x="1053813" y="937782"/>
                  </a:lnTo>
                  <a:lnTo>
                    <a:pt x="1015121" y="966634"/>
                  </a:lnTo>
                  <a:lnTo>
                    <a:pt x="978246" y="997680"/>
                  </a:lnTo>
                  <a:lnTo>
                    <a:pt x="943284" y="1030824"/>
                  </a:lnTo>
                  <a:lnTo>
                    <a:pt x="910331" y="1065970"/>
                  </a:lnTo>
                  <a:lnTo>
                    <a:pt x="879482" y="1103020"/>
                  </a:lnTo>
                  <a:lnTo>
                    <a:pt x="850834" y="1141878"/>
                  </a:lnTo>
                  <a:lnTo>
                    <a:pt x="824483" y="1182449"/>
                  </a:lnTo>
                  <a:lnTo>
                    <a:pt x="800524" y="1224635"/>
                  </a:lnTo>
                  <a:lnTo>
                    <a:pt x="2238530" y="1224635"/>
                  </a:lnTo>
                  <a:lnTo>
                    <a:pt x="2215055" y="1183184"/>
                  </a:lnTo>
                  <a:lnTo>
                    <a:pt x="2188722" y="1142542"/>
                  </a:lnTo>
                  <a:lnTo>
                    <a:pt x="2160087" y="1103614"/>
                  </a:lnTo>
                  <a:lnTo>
                    <a:pt x="2129245" y="1066497"/>
                  </a:lnTo>
                  <a:lnTo>
                    <a:pt x="2096292" y="1031287"/>
                  </a:lnTo>
                  <a:lnTo>
                    <a:pt x="2061325" y="998082"/>
                  </a:lnTo>
                  <a:lnTo>
                    <a:pt x="2024439" y="966977"/>
                  </a:lnTo>
                  <a:lnTo>
                    <a:pt x="1985732" y="938070"/>
                  </a:lnTo>
                  <a:lnTo>
                    <a:pt x="1945298" y="911457"/>
                  </a:lnTo>
                  <a:lnTo>
                    <a:pt x="1903235" y="887235"/>
                  </a:lnTo>
                  <a:lnTo>
                    <a:pt x="1859637" y="865501"/>
                  </a:lnTo>
                  <a:lnTo>
                    <a:pt x="1814602" y="846351"/>
                  </a:lnTo>
                  <a:lnTo>
                    <a:pt x="1768226" y="829881"/>
                  </a:lnTo>
                  <a:lnTo>
                    <a:pt x="1720604" y="816190"/>
                  </a:lnTo>
                  <a:lnTo>
                    <a:pt x="1671833" y="805373"/>
                  </a:lnTo>
                  <a:lnTo>
                    <a:pt x="1622008" y="797526"/>
                  </a:lnTo>
                  <a:lnTo>
                    <a:pt x="1571121" y="792744"/>
                  </a:lnTo>
                  <a:lnTo>
                    <a:pt x="1519585" y="791133"/>
                  </a:lnTo>
                  <a:close/>
                </a:path>
                <a:path w="5509260" h="1654175">
                  <a:moveTo>
                    <a:pt x="4134718" y="483476"/>
                  </a:moveTo>
                  <a:lnTo>
                    <a:pt x="4083175" y="485337"/>
                  </a:lnTo>
                  <a:lnTo>
                    <a:pt x="4032642" y="490835"/>
                  </a:lnTo>
                  <a:lnTo>
                    <a:pt x="3983174" y="499859"/>
                  </a:lnTo>
                  <a:lnTo>
                    <a:pt x="3935123" y="512222"/>
                  </a:lnTo>
                  <a:lnTo>
                    <a:pt x="3888393" y="527854"/>
                  </a:lnTo>
                  <a:lnTo>
                    <a:pt x="3843186" y="546606"/>
                  </a:lnTo>
                  <a:lnTo>
                    <a:pt x="3799631" y="568348"/>
                  </a:lnTo>
                  <a:lnTo>
                    <a:pt x="3757855" y="592952"/>
                  </a:lnTo>
                  <a:lnTo>
                    <a:pt x="3717987" y="620288"/>
                  </a:lnTo>
                  <a:lnTo>
                    <a:pt x="3680155" y="650227"/>
                  </a:lnTo>
                  <a:lnTo>
                    <a:pt x="3644487" y="682639"/>
                  </a:lnTo>
                  <a:lnTo>
                    <a:pt x="3611110" y="717397"/>
                  </a:lnTo>
                  <a:lnTo>
                    <a:pt x="5509226" y="717397"/>
                  </a:lnTo>
                  <a:lnTo>
                    <a:pt x="5509226" y="499859"/>
                  </a:lnTo>
                  <a:lnTo>
                    <a:pt x="4285569" y="499859"/>
                  </a:lnTo>
                  <a:lnTo>
                    <a:pt x="4248773" y="492814"/>
                  </a:lnTo>
                  <a:lnTo>
                    <a:pt x="4211339" y="487681"/>
                  </a:lnTo>
                  <a:lnTo>
                    <a:pt x="4173306" y="484541"/>
                  </a:lnTo>
                  <a:lnTo>
                    <a:pt x="4134718" y="483476"/>
                  </a:lnTo>
                  <a:close/>
                </a:path>
                <a:path w="5509260" h="1654175">
                  <a:moveTo>
                    <a:pt x="4958808" y="0"/>
                  </a:moveTo>
                  <a:lnTo>
                    <a:pt x="4909082" y="1731"/>
                  </a:lnTo>
                  <a:lnTo>
                    <a:pt x="4860290" y="6848"/>
                  </a:lnTo>
                  <a:lnTo>
                    <a:pt x="4812548" y="15235"/>
                  </a:lnTo>
                  <a:lnTo>
                    <a:pt x="4765971" y="26776"/>
                  </a:lnTo>
                  <a:lnTo>
                    <a:pt x="4720675" y="41357"/>
                  </a:lnTo>
                  <a:lnTo>
                    <a:pt x="4676775" y="58861"/>
                  </a:lnTo>
                  <a:lnTo>
                    <a:pt x="4634386" y="79172"/>
                  </a:lnTo>
                  <a:lnTo>
                    <a:pt x="4593624" y="102176"/>
                  </a:lnTo>
                  <a:lnTo>
                    <a:pt x="4554603" y="127757"/>
                  </a:lnTo>
                  <a:lnTo>
                    <a:pt x="4517440" y="155799"/>
                  </a:lnTo>
                  <a:lnTo>
                    <a:pt x="4482249" y="186186"/>
                  </a:lnTo>
                  <a:lnTo>
                    <a:pt x="4449146" y="218804"/>
                  </a:lnTo>
                  <a:lnTo>
                    <a:pt x="4418247" y="253535"/>
                  </a:lnTo>
                  <a:lnTo>
                    <a:pt x="4389665" y="290266"/>
                  </a:lnTo>
                  <a:lnTo>
                    <a:pt x="4363517" y="328880"/>
                  </a:lnTo>
                  <a:lnTo>
                    <a:pt x="4339918" y="369262"/>
                  </a:lnTo>
                  <a:lnTo>
                    <a:pt x="4318984" y="411296"/>
                  </a:lnTo>
                  <a:lnTo>
                    <a:pt x="4300829" y="454867"/>
                  </a:lnTo>
                  <a:lnTo>
                    <a:pt x="4285569" y="499859"/>
                  </a:lnTo>
                  <a:lnTo>
                    <a:pt x="5509226" y="499859"/>
                  </a:lnTo>
                  <a:lnTo>
                    <a:pt x="5509226" y="265798"/>
                  </a:lnTo>
                  <a:lnTo>
                    <a:pt x="5478276" y="229487"/>
                  </a:lnTo>
                  <a:lnTo>
                    <a:pt x="5444974" y="195360"/>
                  </a:lnTo>
                  <a:lnTo>
                    <a:pt x="5409443" y="163544"/>
                  </a:lnTo>
                  <a:lnTo>
                    <a:pt x="5371807" y="134163"/>
                  </a:lnTo>
                  <a:lnTo>
                    <a:pt x="5332190" y="107342"/>
                  </a:lnTo>
                  <a:lnTo>
                    <a:pt x="5290716" y="83207"/>
                  </a:lnTo>
                  <a:lnTo>
                    <a:pt x="5247509" y="61884"/>
                  </a:lnTo>
                  <a:lnTo>
                    <a:pt x="5202693" y="43497"/>
                  </a:lnTo>
                  <a:lnTo>
                    <a:pt x="5156392" y="28172"/>
                  </a:lnTo>
                  <a:lnTo>
                    <a:pt x="5108729" y="16035"/>
                  </a:lnTo>
                  <a:lnTo>
                    <a:pt x="5059828" y="7210"/>
                  </a:lnTo>
                  <a:lnTo>
                    <a:pt x="5009813" y="1823"/>
                  </a:lnTo>
                  <a:lnTo>
                    <a:pt x="4958808" y="0"/>
                  </a:lnTo>
                  <a:close/>
                </a:path>
              </a:pathLst>
            </a:custGeom>
            <a:solidFill>
              <a:srgbClr val="8FC8BA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object 7">
              <a:extLst>
                <a:ext uri="{FF2B5EF4-FFF2-40B4-BE49-F238E27FC236}">
                  <a16:creationId xmlns:a16="http://schemas.microsoft.com/office/drawing/2014/main" id="{BB91F47F-BCB1-8B3C-BFA7-5247C3132CC1}"/>
                </a:ext>
              </a:extLst>
            </p:cNvPr>
            <p:cNvSpPr/>
            <p:nvPr/>
          </p:nvSpPr>
          <p:spPr>
            <a:xfrm>
              <a:off x="0" y="7665969"/>
              <a:ext cx="2871470" cy="1269365"/>
            </a:xfrm>
            <a:custGeom>
              <a:avLst/>
              <a:gdLst/>
              <a:ahLst/>
              <a:cxnLst/>
              <a:rect l="l" t="t" r="r" b="b"/>
              <a:pathLst>
                <a:path w="2871470" h="1269365">
                  <a:moveTo>
                    <a:pt x="0" y="0"/>
                  </a:moveTo>
                  <a:lnTo>
                    <a:pt x="0" y="1269357"/>
                  </a:lnTo>
                  <a:lnTo>
                    <a:pt x="2870930" y="1269357"/>
                  </a:lnTo>
                  <a:lnTo>
                    <a:pt x="2846644" y="1229726"/>
                  </a:lnTo>
                  <a:lnTo>
                    <a:pt x="2818754" y="1192745"/>
                  </a:lnTo>
                  <a:lnTo>
                    <a:pt x="2787502" y="1158661"/>
                  </a:lnTo>
                  <a:lnTo>
                    <a:pt x="2753128" y="1127720"/>
                  </a:lnTo>
                  <a:lnTo>
                    <a:pt x="2715875" y="1100169"/>
                  </a:lnTo>
                  <a:lnTo>
                    <a:pt x="2675985" y="1076254"/>
                  </a:lnTo>
                  <a:lnTo>
                    <a:pt x="2672607" y="1028050"/>
                  </a:lnTo>
                  <a:lnTo>
                    <a:pt x="2664601" y="981271"/>
                  </a:lnTo>
                  <a:lnTo>
                    <a:pt x="2652199" y="936150"/>
                  </a:lnTo>
                  <a:lnTo>
                    <a:pt x="2635631" y="892919"/>
                  </a:lnTo>
                  <a:lnTo>
                    <a:pt x="2615131" y="851812"/>
                  </a:lnTo>
                  <a:lnTo>
                    <a:pt x="2590929" y="813059"/>
                  </a:lnTo>
                  <a:lnTo>
                    <a:pt x="2563258" y="776894"/>
                  </a:lnTo>
                  <a:lnTo>
                    <a:pt x="2532349" y="743549"/>
                  </a:lnTo>
                  <a:lnTo>
                    <a:pt x="2498435" y="713256"/>
                  </a:lnTo>
                  <a:lnTo>
                    <a:pt x="2461748" y="686249"/>
                  </a:lnTo>
                  <a:lnTo>
                    <a:pt x="2422518" y="662758"/>
                  </a:lnTo>
                  <a:lnTo>
                    <a:pt x="2380978" y="643018"/>
                  </a:lnTo>
                  <a:lnTo>
                    <a:pt x="2344001" y="629658"/>
                  </a:lnTo>
                  <a:lnTo>
                    <a:pt x="2048084" y="629658"/>
                  </a:lnTo>
                  <a:lnTo>
                    <a:pt x="2024888" y="586899"/>
                  </a:lnTo>
                  <a:lnTo>
                    <a:pt x="1997625" y="546894"/>
                  </a:lnTo>
                  <a:lnTo>
                    <a:pt x="1966571" y="509920"/>
                  </a:lnTo>
                  <a:lnTo>
                    <a:pt x="1932004" y="476256"/>
                  </a:lnTo>
                  <a:lnTo>
                    <a:pt x="1894201" y="446180"/>
                  </a:lnTo>
                  <a:lnTo>
                    <a:pt x="1863060" y="426154"/>
                  </a:lnTo>
                  <a:lnTo>
                    <a:pt x="574122" y="426154"/>
                  </a:lnTo>
                  <a:lnTo>
                    <a:pt x="527342" y="404564"/>
                  </a:lnTo>
                  <a:lnTo>
                    <a:pt x="478724" y="386508"/>
                  </a:lnTo>
                  <a:lnTo>
                    <a:pt x="451953" y="378871"/>
                  </a:lnTo>
                  <a:lnTo>
                    <a:pt x="84474" y="378871"/>
                  </a:lnTo>
                  <a:lnTo>
                    <a:pt x="88528" y="355718"/>
                  </a:lnTo>
                  <a:lnTo>
                    <a:pt x="91467" y="332202"/>
                  </a:lnTo>
                  <a:lnTo>
                    <a:pt x="93255" y="308348"/>
                  </a:lnTo>
                  <a:lnTo>
                    <a:pt x="93859" y="284180"/>
                  </a:lnTo>
                  <a:lnTo>
                    <a:pt x="91352" y="234837"/>
                  </a:lnTo>
                  <a:lnTo>
                    <a:pt x="83996" y="186931"/>
                  </a:lnTo>
                  <a:lnTo>
                    <a:pt x="72035" y="140707"/>
                  </a:lnTo>
                  <a:lnTo>
                    <a:pt x="55717" y="96410"/>
                  </a:lnTo>
                  <a:lnTo>
                    <a:pt x="35285" y="54285"/>
                  </a:lnTo>
                  <a:lnTo>
                    <a:pt x="10987" y="14578"/>
                  </a:lnTo>
                  <a:lnTo>
                    <a:pt x="0" y="0"/>
                  </a:lnTo>
                  <a:close/>
                </a:path>
                <a:path w="2871470" h="1269365">
                  <a:moveTo>
                    <a:pt x="2196357" y="606201"/>
                  </a:moveTo>
                  <a:lnTo>
                    <a:pt x="2157919" y="607736"/>
                  </a:lnTo>
                  <a:lnTo>
                    <a:pt x="2120325" y="612248"/>
                  </a:lnTo>
                  <a:lnTo>
                    <a:pt x="2083678" y="619601"/>
                  </a:lnTo>
                  <a:lnTo>
                    <a:pt x="2048084" y="629658"/>
                  </a:lnTo>
                  <a:lnTo>
                    <a:pt x="2344001" y="629658"/>
                  </a:lnTo>
                  <a:lnTo>
                    <a:pt x="2337360" y="627259"/>
                  </a:lnTo>
                  <a:lnTo>
                    <a:pt x="2291896" y="615715"/>
                  </a:lnTo>
                  <a:lnTo>
                    <a:pt x="2244818" y="608619"/>
                  </a:lnTo>
                  <a:lnTo>
                    <a:pt x="2196357" y="606201"/>
                  </a:lnTo>
                  <a:close/>
                </a:path>
                <a:path w="2871470" h="1269365">
                  <a:moveTo>
                    <a:pt x="1017390" y="130256"/>
                  </a:moveTo>
                  <a:lnTo>
                    <a:pt x="968068" y="132761"/>
                  </a:lnTo>
                  <a:lnTo>
                    <a:pt x="920182" y="140111"/>
                  </a:lnTo>
                  <a:lnTo>
                    <a:pt x="873976" y="152062"/>
                  </a:lnTo>
                  <a:lnTo>
                    <a:pt x="829695" y="168368"/>
                  </a:lnTo>
                  <a:lnTo>
                    <a:pt x="787584" y="188784"/>
                  </a:lnTo>
                  <a:lnTo>
                    <a:pt x="747888" y="213063"/>
                  </a:lnTo>
                  <a:lnTo>
                    <a:pt x="710852" y="240962"/>
                  </a:lnTo>
                  <a:lnTo>
                    <a:pt x="676719" y="272235"/>
                  </a:lnTo>
                  <a:lnTo>
                    <a:pt x="645735" y="306635"/>
                  </a:lnTo>
                  <a:lnTo>
                    <a:pt x="618144" y="343919"/>
                  </a:lnTo>
                  <a:lnTo>
                    <a:pt x="594192" y="383840"/>
                  </a:lnTo>
                  <a:lnTo>
                    <a:pt x="574122" y="426154"/>
                  </a:lnTo>
                  <a:lnTo>
                    <a:pt x="1863060" y="426154"/>
                  </a:lnTo>
                  <a:lnTo>
                    <a:pt x="1853441" y="419968"/>
                  </a:lnTo>
                  <a:lnTo>
                    <a:pt x="1809999" y="397899"/>
                  </a:lnTo>
                  <a:lnTo>
                    <a:pt x="1785545" y="388485"/>
                  </a:lnTo>
                  <a:lnTo>
                    <a:pt x="1442993" y="388485"/>
                  </a:lnTo>
                  <a:lnTo>
                    <a:pt x="1419203" y="347889"/>
                  </a:lnTo>
                  <a:lnTo>
                    <a:pt x="1391678" y="309957"/>
                  </a:lnTo>
                  <a:lnTo>
                    <a:pt x="1360669" y="274943"/>
                  </a:lnTo>
                  <a:lnTo>
                    <a:pt x="1326429" y="243100"/>
                  </a:lnTo>
                  <a:lnTo>
                    <a:pt x="1289208" y="214681"/>
                  </a:lnTo>
                  <a:lnTo>
                    <a:pt x="1249258" y="189940"/>
                  </a:lnTo>
                  <a:lnTo>
                    <a:pt x="1206832" y="169129"/>
                  </a:lnTo>
                  <a:lnTo>
                    <a:pt x="1162180" y="152502"/>
                  </a:lnTo>
                  <a:lnTo>
                    <a:pt x="1115555" y="140312"/>
                  </a:lnTo>
                  <a:lnTo>
                    <a:pt x="1067208" y="132812"/>
                  </a:lnTo>
                  <a:lnTo>
                    <a:pt x="1017390" y="130256"/>
                  </a:lnTo>
                  <a:close/>
                </a:path>
                <a:path w="2871470" h="1269365">
                  <a:moveTo>
                    <a:pt x="1614976" y="356608"/>
                  </a:moveTo>
                  <a:lnTo>
                    <a:pt x="1570035" y="358705"/>
                  </a:lnTo>
                  <a:lnTo>
                    <a:pt x="1526274" y="364855"/>
                  </a:lnTo>
                  <a:lnTo>
                    <a:pt x="1483869" y="374852"/>
                  </a:lnTo>
                  <a:lnTo>
                    <a:pt x="1442993" y="388485"/>
                  </a:lnTo>
                  <a:lnTo>
                    <a:pt x="1785545" y="388485"/>
                  </a:lnTo>
                  <a:lnTo>
                    <a:pt x="1764155" y="380251"/>
                  </a:lnTo>
                  <a:lnTo>
                    <a:pt x="1716184" y="367301"/>
                  </a:lnTo>
                  <a:lnTo>
                    <a:pt x="1666366" y="359328"/>
                  </a:lnTo>
                  <a:lnTo>
                    <a:pt x="1614976" y="356608"/>
                  </a:lnTo>
                  <a:close/>
                </a:path>
                <a:path w="2871470" h="1269365">
                  <a:moveTo>
                    <a:pt x="269068" y="353116"/>
                  </a:moveTo>
                  <a:lnTo>
                    <a:pt x="221460" y="354788"/>
                  </a:lnTo>
                  <a:lnTo>
                    <a:pt x="174756" y="359721"/>
                  </a:lnTo>
                  <a:lnTo>
                    <a:pt x="129060" y="367791"/>
                  </a:lnTo>
                  <a:lnTo>
                    <a:pt x="84474" y="378871"/>
                  </a:lnTo>
                  <a:lnTo>
                    <a:pt x="451953" y="378871"/>
                  </a:lnTo>
                  <a:lnTo>
                    <a:pt x="428429" y="372161"/>
                  </a:lnTo>
                  <a:lnTo>
                    <a:pt x="376615" y="361697"/>
                  </a:lnTo>
                  <a:lnTo>
                    <a:pt x="323442" y="355290"/>
                  </a:lnTo>
                  <a:lnTo>
                    <a:pt x="269068" y="353116"/>
                  </a:lnTo>
                  <a:close/>
                </a:path>
              </a:pathLst>
            </a:custGeom>
            <a:solidFill>
              <a:srgbClr val="8FC8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8">
              <a:extLst>
                <a:ext uri="{FF2B5EF4-FFF2-40B4-BE49-F238E27FC236}">
                  <a16:creationId xmlns:a16="http://schemas.microsoft.com/office/drawing/2014/main" id="{AD5E4613-A396-9EB6-BDCF-10700DE242BF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7334377"/>
              <a:ext cx="3097258" cy="1917623"/>
            </a:xfrm>
            <a:prstGeom prst="rect">
              <a:avLst/>
            </a:prstGeom>
          </p:spPr>
        </p:pic>
        <p:sp>
          <p:nvSpPr>
            <p:cNvPr id="13" name="object 9">
              <a:extLst>
                <a:ext uri="{FF2B5EF4-FFF2-40B4-BE49-F238E27FC236}">
                  <a16:creationId xmlns:a16="http://schemas.microsoft.com/office/drawing/2014/main" id="{B8E03068-0C40-D437-5F6B-D1B1B87FE09C}"/>
                </a:ext>
              </a:extLst>
            </p:cNvPr>
            <p:cNvSpPr/>
            <p:nvPr/>
          </p:nvSpPr>
          <p:spPr>
            <a:xfrm>
              <a:off x="0" y="7334638"/>
              <a:ext cx="3098165" cy="1917700"/>
            </a:xfrm>
            <a:custGeom>
              <a:avLst/>
              <a:gdLst/>
              <a:ahLst/>
              <a:cxnLst/>
              <a:rect l="l" t="t" r="r" b="b"/>
              <a:pathLst>
                <a:path w="3098165" h="1917700">
                  <a:moveTo>
                    <a:pt x="3043688" y="1917362"/>
                  </a:moveTo>
                  <a:lnTo>
                    <a:pt x="3059268" y="1898666"/>
                  </a:lnTo>
                  <a:lnTo>
                    <a:pt x="3078642" y="1864722"/>
                  </a:lnTo>
                  <a:lnTo>
                    <a:pt x="3091620" y="1827131"/>
                  </a:lnTo>
                  <a:lnTo>
                    <a:pt x="3097728" y="1785840"/>
                  </a:lnTo>
                  <a:lnTo>
                    <a:pt x="3096489" y="1740798"/>
                  </a:lnTo>
                  <a:lnTo>
                    <a:pt x="3076399" y="1671066"/>
                  </a:lnTo>
                  <a:lnTo>
                    <a:pt x="3034298" y="1612992"/>
                  </a:lnTo>
                  <a:lnTo>
                    <a:pt x="2973073" y="1567945"/>
                  </a:lnTo>
                  <a:lnTo>
                    <a:pt x="2936192" y="1550735"/>
                  </a:lnTo>
                  <a:lnTo>
                    <a:pt x="2895612" y="1537296"/>
                  </a:lnTo>
                  <a:lnTo>
                    <a:pt x="2851694" y="1527799"/>
                  </a:lnTo>
                  <a:lnTo>
                    <a:pt x="2804800" y="1522416"/>
                  </a:lnTo>
                  <a:lnTo>
                    <a:pt x="2755291" y="1521318"/>
                  </a:lnTo>
                  <a:lnTo>
                    <a:pt x="2703526" y="1524676"/>
                  </a:lnTo>
                  <a:lnTo>
                    <a:pt x="2649868" y="1532661"/>
                  </a:lnTo>
                  <a:lnTo>
                    <a:pt x="2594676" y="1545446"/>
                  </a:lnTo>
                  <a:lnTo>
                    <a:pt x="2538312" y="1563201"/>
                  </a:lnTo>
                  <a:lnTo>
                    <a:pt x="2496491" y="1521136"/>
                  </a:lnTo>
                  <a:lnTo>
                    <a:pt x="2453838" y="1486106"/>
                  </a:lnTo>
                  <a:lnTo>
                    <a:pt x="2410608" y="1457845"/>
                  </a:lnTo>
                  <a:lnTo>
                    <a:pt x="2367056" y="1436086"/>
                  </a:lnTo>
                  <a:lnTo>
                    <a:pt x="2323438" y="1420562"/>
                  </a:lnTo>
                  <a:lnTo>
                    <a:pt x="2280008" y="1411008"/>
                  </a:lnTo>
                  <a:lnTo>
                    <a:pt x="2237022" y="1407158"/>
                  </a:lnTo>
                  <a:lnTo>
                    <a:pt x="2194734" y="1408744"/>
                  </a:lnTo>
                  <a:lnTo>
                    <a:pt x="2153401" y="1415500"/>
                  </a:lnTo>
                  <a:lnTo>
                    <a:pt x="2113276" y="1427161"/>
                  </a:lnTo>
                  <a:lnTo>
                    <a:pt x="2074616" y="1443460"/>
                  </a:lnTo>
                  <a:lnTo>
                    <a:pt x="2037676" y="1464130"/>
                  </a:lnTo>
                  <a:lnTo>
                    <a:pt x="2002710" y="1488905"/>
                  </a:lnTo>
                  <a:lnTo>
                    <a:pt x="1969974" y="1517519"/>
                  </a:lnTo>
                  <a:lnTo>
                    <a:pt x="1935080" y="1484856"/>
                  </a:lnTo>
                  <a:lnTo>
                    <a:pt x="1898563" y="1456685"/>
                  </a:lnTo>
                  <a:lnTo>
                    <a:pt x="1860588" y="1432970"/>
                  </a:lnTo>
                  <a:lnTo>
                    <a:pt x="1821324" y="1413673"/>
                  </a:lnTo>
                  <a:lnTo>
                    <a:pt x="1780938" y="1398757"/>
                  </a:lnTo>
                  <a:lnTo>
                    <a:pt x="1739598" y="1388186"/>
                  </a:lnTo>
                  <a:lnTo>
                    <a:pt x="1697470" y="1381921"/>
                  </a:lnTo>
                  <a:lnTo>
                    <a:pt x="1654722" y="1379926"/>
                  </a:lnTo>
                  <a:lnTo>
                    <a:pt x="1611522" y="1382163"/>
                  </a:lnTo>
                  <a:lnTo>
                    <a:pt x="1568037" y="1388596"/>
                  </a:lnTo>
                  <a:lnTo>
                    <a:pt x="1524434" y="1399187"/>
                  </a:lnTo>
                  <a:lnTo>
                    <a:pt x="1480881" y="1413899"/>
                  </a:lnTo>
                  <a:lnTo>
                    <a:pt x="1437545" y="1432695"/>
                  </a:lnTo>
                  <a:lnTo>
                    <a:pt x="1394594" y="1455537"/>
                  </a:lnTo>
                  <a:lnTo>
                    <a:pt x="1352195" y="1482389"/>
                  </a:lnTo>
                  <a:lnTo>
                    <a:pt x="1310515" y="1513214"/>
                  </a:lnTo>
                  <a:lnTo>
                    <a:pt x="1269721" y="1547974"/>
                  </a:lnTo>
                  <a:lnTo>
                    <a:pt x="1236365" y="1497839"/>
                  </a:lnTo>
                  <a:lnTo>
                    <a:pt x="1199059" y="1454752"/>
                  </a:lnTo>
                  <a:lnTo>
                    <a:pt x="1160625" y="1419842"/>
                  </a:lnTo>
                  <a:lnTo>
                    <a:pt x="1123882" y="1394235"/>
                  </a:lnTo>
                  <a:lnTo>
                    <a:pt x="1066750" y="1375444"/>
                  </a:lnTo>
                  <a:lnTo>
                    <a:pt x="1088073" y="1366258"/>
                  </a:lnTo>
                  <a:lnTo>
                    <a:pt x="1138024" y="1342740"/>
                  </a:lnTo>
                  <a:lnTo>
                    <a:pt x="1193531" y="1311777"/>
                  </a:lnTo>
                  <a:lnTo>
                    <a:pt x="1249570" y="1272670"/>
                  </a:lnTo>
                  <a:lnTo>
                    <a:pt x="1301118" y="1224719"/>
                  </a:lnTo>
                  <a:lnTo>
                    <a:pt x="1343151" y="1167223"/>
                  </a:lnTo>
                  <a:lnTo>
                    <a:pt x="1370646" y="1099481"/>
                  </a:lnTo>
                  <a:lnTo>
                    <a:pt x="1377372" y="1061550"/>
                  </a:lnTo>
                  <a:lnTo>
                    <a:pt x="1378580" y="1020794"/>
                  </a:lnTo>
                  <a:lnTo>
                    <a:pt x="1373642" y="977128"/>
                  </a:lnTo>
                  <a:lnTo>
                    <a:pt x="1361929" y="930462"/>
                  </a:lnTo>
                  <a:lnTo>
                    <a:pt x="1342815" y="880710"/>
                  </a:lnTo>
                  <a:lnTo>
                    <a:pt x="1315671" y="827785"/>
                  </a:lnTo>
                  <a:lnTo>
                    <a:pt x="1279869" y="771597"/>
                  </a:lnTo>
                  <a:lnTo>
                    <a:pt x="1296432" y="745590"/>
                  </a:lnTo>
                  <a:lnTo>
                    <a:pt x="1320750" y="687332"/>
                  </a:lnTo>
                  <a:lnTo>
                    <a:pt x="1333466" y="622875"/>
                  </a:lnTo>
                  <a:lnTo>
                    <a:pt x="1335527" y="589118"/>
                  </a:lnTo>
                  <a:lnTo>
                    <a:pt x="1334754" y="554767"/>
                  </a:lnTo>
                  <a:lnTo>
                    <a:pt x="1324787" y="485557"/>
                  </a:lnTo>
                  <a:lnTo>
                    <a:pt x="1303738" y="417795"/>
                  </a:lnTo>
                  <a:lnTo>
                    <a:pt x="1271781" y="354030"/>
                  </a:lnTo>
                  <a:lnTo>
                    <a:pt x="1229089" y="296810"/>
                  </a:lnTo>
                  <a:lnTo>
                    <a:pt x="1175835" y="248686"/>
                  </a:lnTo>
                  <a:lnTo>
                    <a:pt x="1112192" y="212206"/>
                  </a:lnTo>
                  <a:lnTo>
                    <a:pt x="1038334" y="189920"/>
                  </a:lnTo>
                  <a:lnTo>
                    <a:pt x="997629" y="184896"/>
                  </a:lnTo>
                  <a:lnTo>
                    <a:pt x="954434" y="184376"/>
                  </a:lnTo>
                  <a:lnTo>
                    <a:pt x="908772" y="188680"/>
                  </a:lnTo>
                  <a:lnTo>
                    <a:pt x="860665" y="198125"/>
                  </a:lnTo>
                  <a:lnTo>
                    <a:pt x="810134" y="213030"/>
                  </a:lnTo>
                  <a:lnTo>
                    <a:pt x="757200" y="233714"/>
                  </a:lnTo>
                  <a:lnTo>
                    <a:pt x="749457" y="217529"/>
                  </a:lnTo>
                  <a:lnTo>
                    <a:pt x="723469" y="182998"/>
                  </a:lnTo>
                  <a:lnTo>
                    <a:pt x="684829" y="147048"/>
                  </a:lnTo>
                  <a:lnTo>
                    <a:pt x="635155" y="111437"/>
                  </a:lnTo>
                  <a:lnTo>
                    <a:pt x="576066" y="77924"/>
                  </a:lnTo>
                  <a:lnTo>
                    <a:pt x="509182" y="48266"/>
                  </a:lnTo>
                  <a:lnTo>
                    <a:pt x="436120" y="24220"/>
                  </a:lnTo>
                  <a:lnTo>
                    <a:pt x="397779" y="14852"/>
                  </a:lnTo>
                  <a:lnTo>
                    <a:pt x="358501" y="7546"/>
                  </a:lnTo>
                  <a:lnTo>
                    <a:pt x="318487" y="2522"/>
                  </a:lnTo>
                  <a:lnTo>
                    <a:pt x="277942" y="0"/>
                  </a:lnTo>
                  <a:lnTo>
                    <a:pt x="237066" y="199"/>
                  </a:lnTo>
                  <a:lnTo>
                    <a:pt x="196063" y="3340"/>
                  </a:lnTo>
                  <a:lnTo>
                    <a:pt x="155134" y="9641"/>
                  </a:lnTo>
                  <a:lnTo>
                    <a:pt x="114482" y="19324"/>
                  </a:lnTo>
                  <a:lnTo>
                    <a:pt x="74310" y="32606"/>
                  </a:lnTo>
                  <a:lnTo>
                    <a:pt x="34819" y="49709"/>
                  </a:lnTo>
                  <a:lnTo>
                    <a:pt x="0" y="68778"/>
                  </a:lnTo>
                </a:path>
              </a:pathLst>
            </a:custGeom>
            <a:ln w="13995">
              <a:solidFill>
                <a:srgbClr val="83C3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0">
              <a:extLst>
                <a:ext uri="{FF2B5EF4-FFF2-40B4-BE49-F238E27FC236}">
                  <a16:creationId xmlns:a16="http://schemas.microsoft.com/office/drawing/2014/main" id="{DAFE8040-916B-4905-166D-AC20445BF5ED}"/>
                </a:ext>
              </a:extLst>
            </p:cNvPr>
            <p:cNvSpPr/>
            <p:nvPr/>
          </p:nvSpPr>
          <p:spPr>
            <a:xfrm>
              <a:off x="1102448" y="8691575"/>
              <a:ext cx="1478280" cy="283210"/>
            </a:xfrm>
            <a:custGeom>
              <a:avLst/>
              <a:gdLst/>
              <a:ahLst/>
              <a:cxnLst/>
              <a:rect l="l" t="t" r="r" b="b"/>
              <a:pathLst>
                <a:path w="1478280" h="283209">
                  <a:moveTo>
                    <a:pt x="861796" y="163410"/>
                  </a:moveTo>
                  <a:lnTo>
                    <a:pt x="841400" y="128282"/>
                  </a:lnTo>
                  <a:lnTo>
                    <a:pt x="802386" y="90868"/>
                  </a:lnTo>
                  <a:lnTo>
                    <a:pt x="760412" y="57988"/>
                  </a:lnTo>
                  <a:lnTo>
                    <a:pt x="692835" y="22428"/>
                  </a:lnTo>
                  <a:lnTo>
                    <a:pt x="652792" y="9994"/>
                  </a:lnTo>
                  <a:lnTo>
                    <a:pt x="610819" y="2501"/>
                  </a:lnTo>
                  <a:lnTo>
                    <a:pt x="567029" y="0"/>
                  </a:lnTo>
                  <a:lnTo>
                    <a:pt x="518172" y="3009"/>
                  </a:lnTo>
                  <a:lnTo>
                    <a:pt x="468325" y="11836"/>
                  </a:lnTo>
                  <a:lnTo>
                    <a:pt x="418223" y="26238"/>
                  </a:lnTo>
                  <a:lnTo>
                    <a:pt x="368642" y="45935"/>
                  </a:lnTo>
                  <a:lnTo>
                    <a:pt x="320332" y="70688"/>
                  </a:lnTo>
                  <a:lnTo>
                    <a:pt x="274066" y="100228"/>
                  </a:lnTo>
                  <a:lnTo>
                    <a:pt x="225386" y="138277"/>
                  </a:lnTo>
                  <a:lnTo>
                    <a:pt x="184645" y="177660"/>
                  </a:lnTo>
                  <a:lnTo>
                    <a:pt x="182511" y="178587"/>
                  </a:lnTo>
                  <a:lnTo>
                    <a:pt x="180314" y="178587"/>
                  </a:lnTo>
                  <a:lnTo>
                    <a:pt x="176237" y="177977"/>
                  </a:lnTo>
                  <a:lnTo>
                    <a:pt x="173977" y="176174"/>
                  </a:lnTo>
                  <a:lnTo>
                    <a:pt x="172948" y="173659"/>
                  </a:lnTo>
                  <a:lnTo>
                    <a:pt x="152615" y="136398"/>
                  </a:lnTo>
                  <a:lnTo>
                    <a:pt x="124879" y="103974"/>
                  </a:lnTo>
                  <a:lnTo>
                    <a:pt x="91109" y="77698"/>
                  </a:lnTo>
                  <a:lnTo>
                    <a:pt x="52666" y="58851"/>
                  </a:lnTo>
                  <a:lnTo>
                    <a:pt x="48348" y="57937"/>
                  </a:lnTo>
                  <a:lnTo>
                    <a:pt x="24257" y="50507"/>
                  </a:lnTo>
                  <a:lnTo>
                    <a:pt x="17386" y="49060"/>
                  </a:lnTo>
                  <a:lnTo>
                    <a:pt x="11049" y="48501"/>
                  </a:lnTo>
                  <a:lnTo>
                    <a:pt x="3632" y="48501"/>
                  </a:lnTo>
                  <a:lnTo>
                    <a:pt x="1384" y="51308"/>
                  </a:lnTo>
                  <a:lnTo>
                    <a:pt x="76" y="54317"/>
                  </a:lnTo>
                  <a:lnTo>
                    <a:pt x="0" y="56857"/>
                  </a:lnTo>
                  <a:lnTo>
                    <a:pt x="1155" y="58254"/>
                  </a:lnTo>
                  <a:lnTo>
                    <a:pt x="12217" y="60210"/>
                  </a:lnTo>
                  <a:lnTo>
                    <a:pt x="19392" y="61709"/>
                  </a:lnTo>
                  <a:lnTo>
                    <a:pt x="59766" y="78320"/>
                  </a:lnTo>
                  <a:lnTo>
                    <a:pt x="95377" y="103314"/>
                  </a:lnTo>
                  <a:lnTo>
                    <a:pt x="124777" y="135432"/>
                  </a:lnTo>
                  <a:lnTo>
                    <a:pt x="146545" y="173393"/>
                  </a:lnTo>
                  <a:lnTo>
                    <a:pt x="155854" y="200317"/>
                  </a:lnTo>
                  <a:lnTo>
                    <a:pt x="156819" y="202857"/>
                  </a:lnTo>
                  <a:lnTo>
                    <a:pt x="160743" y="218528"/>
                  </a:lnTo>
                  <a:lnTo>
                    <a:pt x="166331" y="222656"/>
                  </a:lnTo>
                  <a:lnTo>
                    <a:pt x="169367" y="223875"/>
                  </a:lnTo>
                  <a:lnTo>
                    <a:pt x="172237" y="223875"/>
                  </a:lnTo>
                  <a:lnTo>
                    <a:pt x="178549" y="222097"/>
                  </a:lnTo>
                  <a:lnTo>
                    <a:pt x="184988" y="217411"/>
                  </a:lnTo>
                  <a:lnTo>
                    <a:pt x="191490" y="210832"/>
                  </a:lnTo>
                  <a:lnTo>
                    <a:pt x="206908" y="193230"/>
                  </a:lnTo>
                  <a:lnTo>
                    <a:pt x="211582" y="188696"/>
                  </a:lnTo>
                  <a:lnTo>
                    <a:pt x="216446" y="184861"/>
                  </a:lnTo>
                  <a:lnTo>
                    <a:pt x="233324" y="169557"/>
                  </a:lnTo>
                  <a:lnTo>
                    <a:pt x="251345" y="154622"/>
                  </a:lnTo>
                  <a:lnTo>
                    <a:pt x="291287" y="125425"/>
                  </a:lnTo>
                  <a:lnTo>
                    <a:pt x="338226" y="96583"/>
                  </a:lnTo>
                  <a:lnTo>
                    <a:pt x="396252" y="67970"/>
                  </a:lnTo>
                  <a:lnTo>
                    <a:pt x="440651" y="51727"/>
                  </a:lnTo>
                  <a:lnTo>
                    <a:pt x="485686" y="39890"/>
                  </a:lnTo>
                  <a:lnTo>
                    <a:pt x="530656" y="32651"/>
                  </a:lnTo>
                  <a:lnTo>
                    <a:pt x="574878" y="30200"/>
                  </a:lnTo>
                  <a:lnTo>
                    <a:pt x="626262" y="33629"/>
                  </a:lnTo>
                  <a:lnTo>
                    <a:pt x="674662" y="43891"/>
                  </a:lnTo>
                  <a:lnTo>
                    <a:pt x="719874" y="60909"/>
                  </a:lnTo>
                  <a:lnTo>
                    <a:pt x="761758" y="84645"/>
                  </a:lnTo>
                  <a:lnTo>
                    <a:pt x="804913" y="117043"/>
                  </a:lnTo>
                  <a:lnTo>
                    <a:pt x="817803" y="128676"/>
                  </a:lnTo>
                  <a:lnTo>
                    <a:pt x="823010" y="132486"/>
                  </a:lnTo>
                  <a:lnTo>
                    <a:pt x="827874" y="137172"/>
                  </a:lnTo>
                  <a:lnTo>
                    <a:pt x="832459" y="142417"/>
                  </a:lnTo>
                  <a:lnTo>
                    <a:pt x="842086" y="154305"/>
                  </a:lnTo>
                  <a:lnTo>
                    <a:pt x="847305" y="159956"/>
                  </a:lnTo>
                  <a:lnTo>
                    <a:pt x="852487" y="163982"/>
                  </a:lnTo>
                  <a:lnTo>
                    <a:pt x="857580" y="165506"/>
                  </a:lnTo>
                  <a:lnTo>
                    <a:pt x="858647" y="165506"/>
                  </a:lnTo>
                  <a:lnTo>
                    <a:pt x="860971" y="164833"/>
                  </a:lnTo>
                  <a:lnTo>
                    <a:pt x="861796" y="163410"/>
                  </a:lnTo>
                  <a:close/>
                </a:path>
                <a:path w="1478280" h="283209">
                  <a:moveTo>
                    <a:pt x="1478102" y="274739"/>
                  </a:moveTo>
                  <a:lnTo>
                    <a:pt x="1476133" y="271132"/>
                  </a:lnTo>
                  <a:lnTo>
                    <a:pt x="1473606" y="268147"/>
                  </a:lnTo>
                  <a:lnTo>
                    <a:pt x="1451267" y="223558"/>
                  </a:lnTo>
                  <a:lnTo>
                    <a:pt x="1423212" y="183438"/>
                  </a:lnTo>
                  <a:lnTo>
                    <a:pt x="1389557" y="146862"/>
                  </a:lnTo>
                  <a:lnTo>
                    <a:pt x="1351140" y="114388"/>
                  </a:lnTo>
                  <a:lnTo>
                    <a:pt x="1308811" y="86575"/>
                  </a:lnTo>
                  <a:lnTo>
                    <a:pt x="1263408" y="63957"/>
                  </a:lnTo>
                  <a:lnTo>
                    <a:pt x="1215796" y="47129"/>
                  </a:lnTo>
                  <a:lnTo>
                    <a:pt x="1166799" y="36614"/>
                  </a:lnTo>
                  <a:lnTo>
                    <a:pt x="1117295" y="32981"/>
                  </a:lnTo>
                  <a:lnTo>
                    <a:pt x="1070749" y="36487"/>
                  </a:lnTo>
                  <a:lnTo>
                    <a:pt x="1027061" y="46888"/>
                  </a:lnTo>
                  <a:lnTo>
                    <a:pt x="986574" y="64033"/>
                  </a:lnTo>
                  <a:lnTo>
                    <a:pt x="949617" y="87795"/>
                  </a:lnTo>
                  <a:lnTo>
                    <a:pt x="916584" y="118021"/>
                  </a:lnTo>
                  <a:lnTo>
                    <a:pt x="898309" y="144767"/>
                  </a:lnTo>
                  <a:lnTo>
                    <a:pt x="900099" y="148170"/>
                  </a:lnTo>
                  <a:lnTo>
                    <a:pt x="902309" y="149606"/>
                  </a:lnTo>
                  <a:lnTo>
                    <a:pt x="905306" y="149606"/>
                  </a:lnTo>
                  <a:lnTo>
                    <a:pt x="906310" y="149072"/>
                  </a:lnTo>
                  <a:lnTo>
                    <a:pt x="907376" y="147840"/>
                  </a:lnTo>
                  <a:lnTo>
                    <a:pt x="940015" y="117627"/>
                  </a:lnTo>
                  <a:lnTo>
                    <a:pt x="976604" y="93853"/>
                  </a:lnTo>
                  <a:lnTo>
                    <a:pt x="1016774" y="76682"/>
                  </a:lnTo>
                  <a:lnTo>
                    <a:pt x="1060170" y="66268"/>
                  </a:lnTo>
                  <a:lnTo>
                    <a:pt x="1106436" y="62763"/>
                  </a:lnTo>
                  <a:lnTo>
                    <a:pt x="1155788" y="66395"/>
                  </a:lnTo>
                  <a:lnTo>
                    <a:pt x="1205179" y="76936"/>
                  </a:lnTo>
                  <a:lnTo>
                    <a:pt x="1253680" y="93840"/>
                  </a:lnTo>
                  <a:lnTo>
                    <a:pt x="1300340" y="116598"/>
                  </a:lnTo>
                  <a:lnTo>
                    <a:pt x="1344231" y="144678"/>
                  </a:lnTo>
                  <a:lnTo>
                    <a:pt x="1384388" y="177546"/>
                  </a:lnTo>
                  <a:lnTo>
                    <a:pt x="1419898" y="214655"/>
                  </a:lnTo>
                  <a:lnTo>
                    <a:pt x="1449806" y="255498"/>
                  </a:lnTo>
                  <a:lnTo>
                    <a:pt x="1465795" y="279527"/>
                  </a:lnTo>
                  <a:lnTo>
                    <a:pt x="1467459" y="281597"/>
                  </a:lnTo>
                  <a:lnTo>
                    <a:pt x="1469174" y="282651"/>
                  </a:lnTo>
                  <a:lnTo>
                    <a:pt x="1470875" y="282651"/>
                  </a:lnTo>
                  <a:lnTo>
                    <a:pt x="1472946" y="282651"/>
                  </a:lnTo>
                  <a:lnTo>
                    <a:pt x="1475193" y="280987"/>
                  </a:lnTo>
                  <a:lnTo>
                    <a:pt x="1478102" y="274739"/>
                  </a:lnTo>
                  <a:close/>
                </a:path>
              </a:pathLst>
            </a:custGeom>
            <a:solidFill>
              <a:srgbClr val="5EB6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1">
              <a:extLst>
                <a:ext uri="{FF2B5EF4-FFF2-40B4-BE49-F238E27FC236}">
                  <a16:creationId xmlns:a16="http://schemas.microsoft.com/office/drawing/2014/main" id="{058DF7EC-C9F7-6FA7-3D33-394CF7F2E38C}"/>
                </a:ext>
              </a:extLst>
            </p:cNvPr>
            <p:cNvSpPr/>
            <p:nvPr/>
          </p:nvSpPr>
          <p:spPr>
            <a:xfrm>
              <a:off x="2482050" y="8835771"/>
              <a:ext cx="629920" cy="416559"/>
            </a:xfrm>
            <a:custGeom>
              <a:avLst/>
              <a:gdLst/>
              <a:ahLst/>
              <a:cxnLst/>
              <a:rect l="l" t="t" r="r" b="b"/>
              <a:pathLst>
                <a:path w="629919" h="416559">
                  <a:moveTo>
                    <a:pt x="257009" y="416229"/>
                  </a:moveTo>
                  <a:lnTo>
                    <a:pt x="228561" y="371195"/>
                  </a:lnTo>
                  <a:lnTo>
                    <a:pt x="195249" y="339496"/>
                  </a:lnTo>
                  <a:lnTo>
                    <a:pt x="148742" y="309181"/>
                  </a:lnTo>
                  <a:lnTo>
                    <a:pt x="86868" y="281940"/>
                  </a:lnTo>
                  <a:lnTo>
                    <a:pt x="7467" y="259473"/>
                  </a:lnTo>
                  <a:lnTo>
                    <a:pt x="4775" y="259473"/>
                  </a:lnTo>
                  <a:lnTo>
                    <a:pt x="241" y="260057"/>
                  </a:lnTo>
                  <a:lnTo>
                    <a:pt x="0" y="267550"/>
                  </a:lnTo>
                  <a:lnTo>
                    <a:pt x="3987" y="273240"/>
                  </a:lnTo>
                  <a:lnTo>
                    <a:pt x="13627" y="273850"/>
                  </a:lnTo>
                  <a:lnTo>
                    <a:pt x="14325" y="273989"/>
                  </a:lnTo>
                  <a:lnTo>
                    <a:pt x="52984" y="288366"/>
                  </a:lnTo>
                  <a:lnTo>
                    <a:pt x="93802" y="306476"/>
                  </a:lnTo>
                  <a:lnTo>
                    <a:pt x="134607" y="328688"/>
                  </a:lnTo>
                  <a:lnTo>
                    <a:pt x="172529" y="355130"/>
                  </a:lnTo>
                  <a:lnTo>
                    <a:pt x="204762" y="385927"/>
                  </a:lnTo>
                  <a:lnTo>
                    <a:pt x="225082" y="416229"/>
                  </a:lnTo>
                  <a:lnTo>
                    <a:pt x="257009" y="416229"/>
                  </a:lnTo>
                  <a:close/>
                </a:path>
                <a:path w="629919" h="416559">
                  <a:moveTo>
                    <a:pt x="629513" y="305168"/>
                  </a:moveTo>
                  <a:lnTo>
                    <a:pt x="629043" y="263804"/>
                  </a:lnTo>
                  <a:lnTo>
                    <a:pt x="622198" y="216865"/>
                  </a:lnTo>
                  <a:lnTo>
                    <a:pt x="607606" y="173342"/>
                  </a:lnTo>
                  <a:lnTo>
                    <a:pt x="585444" y="133578"/>
                  </a:lnTo>
                  <a:lnTo>
                    <a:pt x="555917" y="97955"/>
                  </a:lnTo>
                  <a:lnTo>
                    <a:pt x="519214" y="66802"/>
                  </a:lnTo>
                  <a:lnTo>
                    <a:pt x="480987" y="43307"/>
                  </a:lnTo>
                  <a:lnTo>
                    <a:pt x="440817" y="25501"/>
                  </a:lnTo>
                  <a:lnTo>
                    <a:pt x="438962" y="24676"/>
                  </a:lnTo>
                  <a:lnTo>
                    <a:pt x="393827" y="11099"/>
                  </a:lnTo>
                  <a:lnTo>
                    <a:pt x="346290" y="2806"/>
                  </a:lnTo>
                  <a:lnTo>
                    <a:pt x="297053" y="0"/>
                  </a:lnTo>
                  <a:lnTo>
                    <a:pt x="271246" y="787"/>
                  </a:lnTo>
                  <a:lnTo>
                    <a:pt x="245884" y="3124"/>
                  </a:lnTo>
                  <a:lnTo>
                    <a:pt x="221094" y="6985"/>
                  </a:lnTo>
                  <a:lnTo>
                    <a:pt x="197002" y="12369"/>
                  </a:lnTo>
                  <a:lnTo>
                    <a:pt x="191198" y="14211"/>
                  </a:lnTo>
                  <a:lnTo>
                    <a:pt x="174777" y="18376"/>
                  </a:lnTo>
                  <a:lnTo>
                    <a:pt x="146380" y="26111"/>
                  </a:lnTo>
                  <a:lnTo>
                    <a:pt x="121437" y="34658"/>
                  </a:lnTo>
                  <a:lnTo>
                    <a:pt x="103708" y="44030"/>
                  </a:lnTo>
                  <a:lnTo>
                    <a:pt x="96951" y="54241"/>
                  </a:lnTo>
                  <a:lnTo>
                    <a:pt x="99250" y="57721"/>
                  </a:lnTo>
                  <a:lnTo>
                    <a:pt x="103644" y="57721"/>
                  </a:lnTo>
                  <a:lnTo>
                    <a:pt x="116217" y="52628"/>
                  </a:lnTo>
                  <a:lnTo>
                    <a:pt x="156616" y="40894"/>
                  </a:lnTo>
                  <a:lnTo>
                    <a:pt x="198081" y="32410"/>
                  </a:lnTo>
                  <a:lnTo>
                    <a:pt x="240030" y="27241"/>
                  </a:lnTo>
                  <a:lnTo>
                    <a:pt x="281863" y="25501"/>
                  </a:lnTo>
                  <a:lnTo>
                    <a:pt x="323672" y="27330"/>
                  </a:lnTo>
                  <a:lnTo>
                    <a:pt x="369976" y="33985"/>
                  </a:lnTo>
                  <a:lnTo>
                    <a:pt x="418553" y="47180"/>
                  </a:lnTo>
                  <a:lnTo>
                    <a:pt x="467169" y="68618"/>
                  </a:lnTo>
                  <a:lnTo>
                    <a:pt x="513600" y="100037"/>
                  </a:lnTo>
                  <a:lnTo>
                    <a:pt x="546328" y="133959"/>
                  </a:lnTo>
                  <a:lnTo>
                    <a:pt x="571296" y="171742"/>
                  </a:lnTo>
                  <a:lnTo>
                    <a:pt x="588137" y="212483"/>
                  </a:lnTo>
                  <a:lnTo>
                    <a:pt x="596468" y="255308"/>
                  </a:lnTo>
                  <a:lnTo>
                    <a:pt x="595922" y="299313"/>
                  </a:lnTo>
                  <a:lnTo>
                    <a:pt x="586460" y="342252"/>
                  </a:lnTo>
                  <a:lnTo>
                    <a:pt x="568667" y="382016"/>
                  </a:lnTo>
                  <a:lnTo>
                    <a:pt x="544233" y="416229"/>
                  </a:lnTo>
                  <a:lnTo>
                    <a:pt x="578510" y="416229"/>
                  </a:lnTo>
                  <a:lnTo>
                    <a:pt x="603542" y="382358"/>
                  </a:lnTo>
                  <a:lnTo>
                    <a:pt x="620991" y="344716"/>
                  </a:lnTo>
                  <a:lnTo>
                    <a:pt x="629513" y="305168"/>
                  </a:lnTo>
                  <a:close/>
                </a:path>
              </a:pathLst>
            </a:custGeom>
            <a:solidFill>
              <a:srgbClr val="BD94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2">
              <a:extLst>
                <a:ext uri="{FF2B5EF4-FFF2-40B4-BE49-F238E27FC236}">
                  <a16:creationId xmlns:a16="http://schemas.microsoft.com/office/drawing/2014/main" id="{48FCC47C-5F99-F6DE-BFEC-3C10FE372751}"/>
                </a:ext>
              </a:extLst>
            </p:cNvPr>
            <p:cNvSpPr/>
            <p:nvPr/>
          </p:nvSpPr>
          <p:spPr>
            <a:xfrm>
              <a:off x="0" y="7314692"/>
              <a:ext cx="1397635" cy="1441450"/>
            </a:xfrm>
            <a:custGeom>
              <a:avLst/>
              <a:gdLst/>
              <a:ahLst/>
              <a:cxnLst/>
              <a:rect l="l" t="t" r="r" b="b"/>
              <a:pathLst>
                <a:path w="1397635" h="1441450">
                  <a:moveTo>
                    <a:pt x="1075870" y="207802"/>
                  </a:moveTo>
                  <a:lnTo>
                    <a:pt x="942604" y="207802"/>
                  </a:lnTo>
                  <a:lnTo>
                    <a:pt x="992767" y="211220"/>
                  </a:lnTo>
                  <a:lnTo>
                    <a:pt x="1041507" y="221247"/>
                  </a:lnTo>
                  <a:lnTo>
                    <a:pt x="1088247" y="237545"/>
                  </a:lnTo>
                  <a:lnTo>
                    <a:pt x="1132411" y="259775"/>
                  </a:lnTo>
                  <a:lnTo>
                    <a:pt x="1173423" y="287598"/>
                  </a:lnTo>
                  <a:lnTo>
                    <a:pt x="1210705" y="320675"/>
                  </a:lnTo>
                  <a:lnTo>
                    <a:pt x="1243681" y="358667"/>
                  </a:lnTo>
                  <a:lnTo>
                    <a:pt x="1271775" y="401236"/>
                  </a:lnTo>
                  <a:lnTo>
                    <a:pt x="1293243" y="445423"/>
                  </a:lnTo>
                  <a:lnTo>
                    <a:pt x="1308292" y="490970"/>
                  </a:lnTo>
                  <a:lnTo>
                    <a:pt x="1316931" y="537474"/>
                  </a:lnTo>
                  <a:lnTo>
                    <a:pt x="1319168" y="584530"/>
                  </a:lnTo>
                  <a:lnTo>
                    <a:pt x="1315010" y="631734"/>
                  </a:lnTo>
                  <a:lnTo>
                    <a:pt x="1304465" y="678683"/>
                  </a:lnTo>
                  <a:lnTo>
                    <a:pt x="1287540" y="724971"/>
                  </a:lnTo>
                  <a:lnTo>
                    <a:pt x="1264244" y="770196"/>
                  </a:lnTo>
                  <a:lnTo>
                    <a:pt x="1263075" y="771707"/>
                  </a:lnTo>
                  <a:lnTo>
                    <a:pt x="1256257" y="782806"/>
                  </a:lnTo>
                  <a:lnTo>
                    <a:pt x="1257975" y="794964"/>
                  </a:lnTo>
                  <a:lnTo>
                    <a:pt x="1268053" y="810452"/>
                  </a:lnTo>
                  <a:lnTo>
                    <a:pt x="1286316" y="831537"/>
                  </a:lnTo>
                  <a:lnTo>
                    <a:pt x="1307932" y="856167"/>
                  </a:lnTo>
                  <a:lnTo>
                    <a:pt x="1330031" y="885762"/>
                  </a:lnTo>
                  <a:lnTo>
                    <a:pt x="1349618" y="921448"/>
                  </a:lnTo>
                  <a:lnTo>
                    <a:pt x="1363701" y="964354"/>
                  </a:lnTo>
                  <a:lnTo>
                    <a:pt x="1369286" y="1015605"/>
                  </a:lnTo>
                  <a:lnTo>
                    <a:pt x="1363380" y="1076330"/>
                  </a:lnTo>
                  <a:lnTo>
                    <a:pt x="1339842" y="1148556"/>
                  </a:lnTo>
                  <a:lnTo>
                    <a:pt x="1320945" y="1185985"/>
                  </a:lnTo>
                  <a:lnTo>
                    <a:pt x="1297046" y="1223405"/>
                  </a:lnTo>
                  <a:lnTo>
                    <a:pt x="1267959" y="1260153"/>
                  </a:lnTo>
                  <a:lnTo>
                    <a:pt x="1233494" y="1295562"/>
                  </a:lnTo>
                  <a:lnTo>
                    <a:pt x="1193465" y="1328971"/>
                  </a:lnTo>
                  <a:lnTo>
                    <a:pt x="1147685" y="1359713"/>
                  </a:lnTo>
                  <a:lnTo>
                    <a:pt x="1095966" y="1387125"/>
                  </a:lnTo>
                  <a:lnTo>
                    <a:pt x="1038120" y="1410543"/>
                  </a:lnTo>
                  <a:lnTo>
                    <a:pt x="978859" y="1425680"/>
                  </a:lnTo>
                  <a:lnTo>
                    <a:pt x="926779" y="1431091"/>
                  </a:lnTo>
                  <a:lnTo>
                    <a:pt x="922449" y="1434635"/>
                  </a:lnTo>
                  <a:lnTo>
                    <a:pt x="920658" y="1436971"/>
                  </a:lnTo>
                  <a:lnTo>
                    <a:pt x="919960" y="1438026"/>
                  </a:lnTo>
                  <a:lnTo>
                    <a:pt x="922347" y="1439169"/>
                  </a:lnTo>
                  <a:lnTo>
                    <a:pt x="928634" y="1441061"/>
                  </a:lnTo>
                  <a:lnTo>
                    <a:pt x="944140" y="1441061"/>
                  </a:lnTo>
                  <a:lnTo>
                    <a:pt x="985382" y="1437976"/>
                  </a:lnTo>
                  <a:lnTo>
                    <a:pt x="1013190" y="1432653"/>
                  </a:lnTo>
                  <a:lnTo>
                    <a:pt x="1063317" y="1418460"/>
                  </a:lnTo>
                  <a:lnTo>
                    <a:pt x="1111942" y="1399437"/>
                  </a:lnTo>
                  <a:lnTo>
                    <a:pt x="1158982" y="1375737"/>
                  </a:lnTo>
                  <a:lnTo>
                    <a:pt x="1203766" y="1347665"/>
                  </a:lnTo>
                  <a:lnTo>
                    <a:pt x="1244900" y="1315766"/>
                  </a:lnTo>
                  <a:lnTo>
                    <a:pt x="1282005" y="1280687"/>
                  </a:lnTo>
                  <a:lnTo>
                    <a:pt x="1314966" y="1242543"/>
                  </a:lnTo>
                  <a:lnTo>
                    <a:pt x="1343670" y="1201450"/>
                  </a:lnTo>
                  <a:lnTo>
                    <a:pt x="1366507" y="1160226"/>
                  </a:lnTo>
                  <a:lnTo>
                    <a:pt x="1382970" y="1117182"/>
                  </a:lnTo>
                  <a:lnTo>
                    <a:pt x="1393142" y="1073028"/>
                  </a:lnTo>
                  <a:lnTo>
                    <a:pt x="1397108" y="1028476"/>
                  </a:lnTo>
                  <a:lnTo>
                    <a:pt x="1394951" y="984236"/>
                  </a:lnTo>
                  <a:lnTo>
                    <a:pt x="1386755" y="941018"/>
                  </a:lnTo>
                  <a:lnTo>
                    <a:pt x="1372605" y="899533"/>
                  </a:lnTo>
                  <a:lnTo>
                    <a:pt x="1352585" y="860493"/>
                  </a:lnTo>
                  <a:lnTo>
                    <a:pt x="1326779" y="824607"/>
                  </a:lnTo>
                  <a:lnTo>
                    <a:pt x="1295270" y="792586"/>
                  </a:lnTo>
                  <a:lnTo>
                    <a:pt x="1292374" y="790072"/>
                  </a:lnTo>
                  <a:lnTo>
                    <a:pt x="1291676" y="785842"/>
                  </a:lnTo>
                  <a:lnTo>
                    <a:pt x="1318027" y="734756"/>
                  </a:lnTo>
                  <a:lnTo>
                    <a:pt x="1335667" y="685804"/>
                  </a:lnTo>
                  <a:lnTo>
                    <a:pt x="1346558" y="636113"/>
                  </a:lnTo>
                  <a:lnTo>
                    <a:pt x="1350694" y="586111"/>
                  </a:lnTo>
                  <a:lnTo>
                    <a:pt x="1348068" y="536227"/>
                  </a:lnTo>
                  <a:lnTo>
                    <a:pt x="1338673" y="486887"/>
                  </a:lnTo>
                  <a:lnTo>
                    <a:pt x="1322503" y="438522"/>
                  </a:lnTo>
                  <a:lnTo>
                    <a:pt x="1299550" y="391558"/>
                  </a:lnTo>
                  <a:lnTo>
                    <a:pt x="1273492" y="351478"/>
                  </a:lnTo>
                  <a:lnTo>
                    <a:pt x="1243435" y="315175"/>
                  </a:lnTo>
                  <a:lnTo>
                    <a:pt x="1209803" y="282899"/>
                  </a:lnTo>
                  <a:lnTo>
                    <a:pt x="1173017" y="254901"/>
                  </a:lnTo>
                  <a:lnTo>
                    <a:pt x="1133499" y="231431"/>
                  </a:lnTo>
                  <a:lnTo>
                    <a:pt x="1091672" y="212740"/>
                  </a:lnTo>
                  <a:lnTo>
                    <a:pt x="1075870" y="207802"/>
                  </a:lnTo>
                  <a:close/>
                </a:path>
                <a:path w="1397635" h="1441450">
                  <a:moveTo>
                    <a:pt x="493292" y="32097"/>
                  </a:moveTo>
                  <a:lnTo>
                    <a:pt x="295348" y="32097"/>
                  </a:lnTo>
                  <a:lnTo>
                    <a:pt x="348418" y="34223"/>
                  </a:lnTo>
                  <a:lnTo>
                    <a:pt x="399979" y="40531"/>
                  </a:lnTo>
                  <a:lnTo>
                    <a:pt x="449834" y="50924"/>
                  </a:lnTo>
                  <a:lnTo>
                    <a:pt x="497784" y="65300"/>
                  </a:lnTo>
                  <a:lnTo>
                    <a:pt x="543633" y="83560"/>
                  </a:lnTo>
                  <a:lnTo>
                    <a:pt x="587182" y="105603"/>
                  </a:lnTo>
                  <a:lnTo>
                    <a:pt x="628235" y="131331"/>
                  </a:lnTo>
                  <a:lnTo>
                    <a:pt x="666595" y="160642"/>
                  </a:lnTo>
                  <a:lnTo>
                    <a:pt x="702062" y="193437"/>
                  </a:lnTo>
                  <a:lnTo>
                    <a:pt x="734441" y="229616"/>
                  </a:lnTo>
                  <a:lnTo>
                    <a:pt x="763534" y="269079"/>
                  </a:lnTo>
                  <a:lnTo>
                    <a:pt x="767899" y="274469"/>
                  </a:lnTo>
                  <a:lnTo>
                    <a:pt x="771824" y="280260"/>
                  </a:lnTo>
                  <a:lnTo>
                    <a:pt x="775439" y="286287"/>
                  </a:lnTo>
                  <a:lnTo>
                    <a:pt x="778875" y="292384"/>
                  </a:lnTo>
                  <a:lnTo>
                    <a:pt x="783622" y="300688"/>
                  </a:lnTo>
                  <a:lnTo>
                    <a:pt x="788367" y="307800"/>
                  </a:lnTo>
                  <a:lnTo>
                    <a:pt x="793243" y="312767"/>
                  </a:lnTo>
                  <a:lnTo>
                    <a:pt x="798382" y="314634"/>
                  </a:lnTo>
                  <a:lnTo>
                    <a:pt x="799106" y="314634"/>
                  </a:lnTo>
                  <a:lnTo>
                    <a:pt x="799881" y="314533"/>
                  </a:lnTo>
                  <a:lnTo>
                    <a:pt x="800694" y="314342"/>
                  </a:lnTo>
                  <a:lnTo>
                    <a:pt x="802894" y="308768"/>
                  </a:lnTo>
                  <a:lnTo>
                    <a:pt x="800986" y="301169"/>
                  </a:lnTo>
                  <a:lnTo>
                    <a:pt x="795782" y="291547"/>
                  </a:lnTo>
                  <a:lnTo>
                    <a:pt x="788095" y="279900"/>
                  </a:lnTo>
                  <a:lnTo>
                    <a:pt x="783973" y="273821"/>
                  </a:lnTo>
                  <a:lnTo>
                    <a:pt x="780036" y="267700"/>
                  </a:lnTo>
                  <a:lnTo>
                    <a:pt x="776524" y="261596"/>
                  </a:lnTo>
                  <a:lnTo>
                    <a:pt x="773681" y="255567"/>
                  </a:lnTo>
                  <a:lnTo>
                    <a:pt x="772093" y="251642"/>
                  </a:lnTo>
                  <a:lnTo>
                    <a:pt x="773859" y="247159"/>
                  </a:lnTo>
                  <a:lnTo>
                    <a:pt x="777694" y="245369"/>
                  </a:lnTo>
                  <a:lnTo>
                    <a:pt x="798097" y="237101"/>
                  </a:lnTo>
                  <a:lnTo>
                    <a:pt x="762454" y="237101"/>
                  </a:lnTo>
                  <a:lnTo>
                    <a:pt x="759927" y="235818"/>
                  </a:lnTo>
                  <a:lnTo>
                    <a:pt x="758416" y="233494"/>
                  </a:lnTo>
                  <a:lnTo>
                    <a:pt x="730585" y="195100"/>
                  </a:lnTo>
                  <a:lnTo>
                    <a:pt x="699168" y="159755"/>
                  </a:lnTo>
                  <a:lnTo>
                    <a:pt x="664418" y="127588"/>
                  </a:lnTo>
                  <a:lnTo>
                    <a:pt x="626586" y="98727"/>
                  </a:lnTo>
                  <a:lnTo>
                    <a:pt x="585926" y="73299"/>
                  </a:lnTo>
                  <a:lnTo>
                    <a:pt x="542689" y="51432"/>
                  </a:lnTo>
                  <a:lnTo>
                    <a:pt x="497129" y="33255"/>
                  </a:lnTo>
                  <a:lnTo>
                    <a:pt x="493292" y="32097"/>
                  </a:lnTo>
                  <a:close/>
                </a:path>
                <a:path w="1397635" h="1441450">
                  <a:moveTo>
                    <a:pt x="956561" y="187850"/>
                  </a:moveTo>
                  <a:lnTo>
                    <a:pt x="908659" y="190893"/>
                  </a:lnTo>
                  <a:lnTo>
                    <a:pt x="861287" y="199991"/>
                  </a:lnTo>
                  <a:lnTo>
                    <a:pt x="814613" y="215100"/>
                  </a:lnTo>
                  <a:lnTo>
                    <a:pt x="768804" y="236174"/>
                  </a:lnTo>
                  <a:lnTo>
                    <a:pt x="767610" y="236796"/>
                  </a:lnTo>
                  <a:lnTo>
                    <a:pt x="766328" y="237101"/>
                  </a:lnTo>
                  <a:lnTo>
                    <a:pt x="798097" y="237101"/>
                  </a:lnTo>
                  <a:lnTo>
                    <a:pt x="818134" y="228981"/>
                  </a:lnTo>
                  <a:lnTo>
                    <a:pt x="859196" y="217236"/>
                  </a:lnTo>
                  <a:lnTo>
                    <a:pt x="900734" y="210166"/>
                  </a:lnTo>
                  <a:lnTo>
                    <a:pt x="942604" y="207802"/>
                  </a:lnTo>
                  <a:lnTo>
                    <a:pt x="1075870" y="207802"/>
                  </a:lnTo>
                  <a:lnTo>
                    <a:pt x="1047959" y="199080"/>
                  </a:lnTo>
                  <a:lnTo>
                    <a:pt x="1002781" y="190699"/>
                  </a:lnTo>
                  <a:lnTo>
                    <a:pt x="956561" y="187850"/>
                  </a:lnTo>
                  <a:close/>
                </a:path>
                <a:path w="1397635" h="1441450">
                  <a:moveTo>
                    <a:pt x="296893" y="0"/>
                  </a:moveTo>
                  <a:lnTo>
                    <a:pt x="296534" y="0"/>
                  </a:lnTo>
                  <a:lnTo>
                    <a:pt x="240903" y="2447"/>
                  </a:lnTo>
                  <a:lnTo>
                    <a:pt x="185821" y="9743"/>
                  </a:lnTo>
                  <a:lnTo>
                    <a:pt x="131937" y="21770"/>
                  </a:lnTo>
                  <a:lnTo>
                    <a:pt x="79726" y="38423"/>
                  </a:lnTo>
                  <a:lnTo>
                    <a:pt x="29664" y="59593"/>
                  </a:lnTo>
                  <a:lnTo>
                    <a:pt x="0" y="75226"/>
                  </a:lnTo>
                  <a:lnTo>
                    <a:pt x="0" y="103278"/>
                  </a:lnTo>
                  <a:lnTo>
                    <a:pt x="4144" y="100967"/>
                  </a:lnTo>
                  <a:lnTo>
                    <a:pt x="49379" y="80307"/>
                  </a:lnTo>
                  <a:lnTo>
                    <a:pt x="96317" y="63197"/>
                  </a:lnTo>
                  <a:lnTo>
                    <a:pt x="144671" y="49729"/>
                  </a:lnTo>
                  <a:lnTo>
                    <a:pt x="194153" y="39995"/>
                  </a:lnTo>
                  <a:lnTo>
                    <a:pt x="244474" y="34087"/>
                  </a:lnTo>
                  <a:lnTo>
                    <a:pt x="295348" y="32097"/>
                  </a:lnTo>
                  <a:lnTo>
                    <a:pt x="493292" y="32097"/>
                  </a:lnTo>
                  <a:lnTo>
                    <a:pt x="449498" y="18894"/>
                  </a:lnTo>
                  <a:lnTo>
                    <a:pt x="400049" y="8478"/>
                  </a:lnTo>
                  <a:lnTo>
                    <a:pt x="349035" y="2135"/>
                  </a:lnTo>
                  <a:lnTo>
                    <a:pt x="296893" y="0"/>
                  </a:lnTo>
                  <a:close/>
                </a:path>
              </a:pathLst>
            </a:custGeom>
            <a:solidFill>
              <a:srgbClr val="5EB6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3">
              <a:extLst>
                <a:ext uri="{FF2B5EF4-FFF2-40B4-BE49-F238E27FC236}">
                  <a16:creationId xmlns:a16="http://schemas.microsoft.com/office/drawing/2014/main" id="{AAAEA0D6-89E9-913A-8337-BA7319E90993}"/>
                </a:ext>
              </a:extLst>
            </p:cNvPr>
            <p:cNvSpPr/>
            <p:nvPr/>
          </p:nvSpPr>
          <p:spPr>
            <a:xfrm>
              <a:off x="0" y="7696473"/>
              <a:ext cx="788670" cy="619125"/>
            </a:xfrm>
            <a:custGeom>
              <a:avLst/>
              <a:gdLst/>
              <a:ahLst/>
              <a:cxnLst/>
              <a:rect l="l" t="t" r="r" b="b"/>
              <a:pathLst>
                <a:path w="788670" h="619125">
                  <a:moveTo>
                    <a:pt x="547434" y="198654"/>
                  </a:moveTo>
                  <a:lnTo>
                    <a:pt x="406906" y="198654"/>
                  </a:lnTo>
                  <a:lnTo>
                    <a:pt x="456455" y="202743"/>
                  </a:lnTo>
                  <a:lnTo>
                    <a:pt x="505442" y="214575"/>
                  </a:lnTo>
                  <a:lnTo>
                    <a:pt x="552870" y="233494"/>
                  </a:lnTo>
                  <a:lnTo>
                    <a:pt x="597743" y="258845"/>
                  </a:lnTo>
                  <a:lnTo>
                    <a:pt x="639063" y="289973"/>
                  </a:lnTo>
                  <a:lnTo>
                    <a:pt x="675833" y="326223"/>
                  </a:lnTo>
                  <a:lnTo>
                    <a:pt x="707056" y="366940"/>
                  </a:lnTo>
                  <a:lnTo>
                    <a:pt x="731734" y="411468"/>
                  </a:lnTo>
                  <a:lnTo>
                    <a:pt x="750713" y="461387"/>
                  </a:lnTo>
                  <a:lnTo>
                    <a:pt x="760162" y="512307"/>
                  </a:lnTo>
                  <a:lnTo>
                    <a:pt x="759968" y="562992"/>
                  </a:lnTo>
                  <a:lnTo>
                    <a:pt x="750022" y="612204"/>
                  </a:lnTo>
                  <a:lnTo>
                    <a:pt x="749286" y="614744"/>
                  </a:lnTo>
                  <a:lnTo>
                    <a:pt x="750238" y="617436"/>
                  </a:lnTo>
                  <a:lnTo>
                    <a:pt x="774024" y="577360"/>
                  </a:lnTo>
                  <a:lnTo>
                    <a:pt x="777454" y="515201"/>
                  </a:lnTo>
                  <a:lnTo>
                    <a:pt x="777505" y="507111"/>
                  </a:lnTo>
                  <a:lnTo>
                    <a:pt x="777632" y="501434"/>
                  </a:lnTo>
                  <a:lnTo>
                    <a:pt x="778991" y="499009"/>
                  </a:lnTo>
                  <a:lnTo>
                    <a:pt x="782509" y="496735"/>
                  </a:lnTo>
                  <a:lnTo>
                    <a:pt x="784020" y="496304"/>
                  </a:lnTo>
                  <a:lnTo>
                    <a:pt x="788136" y="496304"/>
                  </a:lnTo>
                  <a:lnTo>
                    <a:pt x="781290" y="487452"/>
                  </a:lnTo>
                  <a:lnTo>
                    <a:pt x="778064" y="486753"/>
                  </a:lnTo>
                  <a:lnTo>
                    <a:pt x="775600" y="484124"/>
                  </a:lnTo>
                  <a:lnTo>
                    <a:pt x="775117" y="480848"/>
                  </a:lnTo>
                  <a:lnTo>
                    <a:pt x="764810" y="435808"/>
                  </a:lnTo>
                  <a:lnTo>
                    <a:pt x="747856" y="392356"/>
                  </a:lnTo>
                  <a:lnTo>
                    <a:pt x="724922" y="351060"/>
                  </a:lnTo>
                  <a:lnTo>
                    <a:pt x="696677" y="312491"/>
                  </a:lnTo>
                  <a:lnTo>
                    <a:pt x="663789" y="277218"/>
                  </a:lnTo>
                  <a:lnTo>
                    <a:pt x="626925" y="245809"/>
                  </a:lnTo>
                  <a:lnTo>
                    <a:pt x="586755" y="218834"/>
                  </a:lnTo>
                  <a:lnTo>
                    <a:pt x="547434" y="198654"/>
                  </a:lnTo>
                  <a:close/>
                </a:path>
                <a:path w="788670" h="619125">
                  <a:moveTo>
                    <a:pt x="788136" y="496304"/>
                  </a:moveTo>
                  <a:lnTo>
                    <a:pt x="786573" y="496304"/>
                  </a:lnTo>
                  <a:lnTo>
                    <a:pt x="787627" y="496507"/>
                  </a:lnTo>
                  <a:lnTo>
                    <a:pt x="788617" y="496926"/>
                  </a:lnTo>
                  <a:lnTo>
                    <a:pt x="788136" y="496304"/>
                  </a:lnTo>
                  <a:close/>
                </a:path>
                <a:path w="788670" h="619125">
                  <a:moveTo>
                    <a:pt x="0" y="0"/>
                  </a:moveTo>
                  <a:lnTo>
                    <a:pt x="0" y="18309"/>
                  </a:lnTo>
                  <a:lnTo>
                    <a:pt x="25760" y="24159"/>
                  </a:lnTo>
                  <a:lnTo>
                    <a:pt x="71878" y="42896"/>
                  </a:lnTo>
                  <a:lnTo>
                    <a:pt x="110939" y="67163"/>
                  </a:lnTo>
                  <a:lnTo>
                    <a:pt x="142923" y="95827"/>
                  </a:lnTo>
                  <a:lnTo>
                    <a:pt x="167810" y="127756"/>
                  </a:lnTo>
                  <a:lnTo>
                    <a:pt x="185580" y="161817"/>
                  </a:lnTo>
                  <a:lnTo>
                    <a:pt x="197622" y="203959"/>
                  </a:lnTo>
                  <a:lnTo>
                    <a:pt x="198791" y="230505"/>
                  </a:lnTo>
                  <a:lnTo>
                    <a:pt x="199234" y="248934"/>
                  </a:lnTo>
                  <a:lnTo>
                    <a:pt x="200836" y="264079"/>
                  </a:lnTo>
                  <a:lnTo>
                    <a:pt x="204438" y="274341"/>
                  </a:lnTo>
                  <a:lnTo>
                    <a:pt x="210882" y="278118"/>
                  </a:lnTo>
                  <a:lnTo>
                    <a:pt x="213460" y="278118"/>
                  </a:lnTo>
                  <a:lnTo>
                    <a:pt x="218178" y="277218"/>
                  </a:lnTo>
                  <a:lnTo>
                    <a:pt x="225842" y="273025"/>
                  </a:lnTo>
                  <a:lnTo>
                    <a:pt x="264787" y="240873"/>
                  </a:lnTo>
                  <a:lnTo>
                    <a:pt x="302497" y="220726"/>
                  </a:lnTo>
                  <a:lnTo>
                    <a:pt x="236218" y="220726"/>
                  </a:lnTo>
                  <a:lnTo>
                    <a:pt x="235101" y="220498"/>
                  </a:lnTo>
                  <a:lnTo>
                    <a:pt x="231481" y="218859"/>
                  </a:lnTo>
                  <a:lnTo>
                    <a:pt x="229703" y="216408"/>
                  </a:lnTo>
                  <a:lnTo>
                    <a:pt x="229398" y="213576"/>
                  </a:lnTo>
                  <a:lnTo>
                    <a:pt x="217645" y="158773"/>
                  </a:lnTo>
                  <a:lnTo>
                    <a:pt x="194338" y="111149"/>
                  </a:lnTo>
                  <a:lnTo>
                    <a:pt x="159581" y="70857"/>
                  </a:lnTo>
                  <a:lnTo>
                    <a:pt x="113473" y="38049"/>
                  </a:lnTo>
                  <a:lnTo>
                    <a:pt x="71476" y="18640"/>
                  </a:lnTo>
                  <a:lnTo>
                    <a:pt x="24331" y="4282"/>
                  </a:lnTo>
                  <a:lnTo>
                    <a:pt x="0" y="0"/>
                  </a:lnTo>
                  <a:close/>
                </a:path>
                <a:path w="788670" h="619125">
                  <a:moveTo>
                    <a:pt x="406360" y="166662"/>
                  </a:moveTo>
                  <a:lnTo>
                    <a:pt x="361902" y="169971"/>
                  </a:lnTo>
                  <a:lnTo>
                    <a:pt x="319589" y="179867"/>
                  </a:lnTo>
                  <a:lnTo>
                    <a:pt x="279564" y="196302"/>
                  </a:lnTo>
                  <a:lnTo>
                    <a:pt x="241971" y="219228"/>
                  </a:lnTo>
                  <a:lnTo>
                    <a:pt x="240600" y="220218"/>
                  </a:lnTo>
                  <a:lnTo>
                    <a:pt x="238961" y="220726"/>
                  </a:lnTo>
                  <a:lnTo>
                    <a:pt x="302497" y="220726"/>
                  </a:lnTo>
                  <a:lnTo>
                    <a:pt x="308369" y="217589"/>
                  </a:lnTo>
                  <a:lnTo>
                    <a:pt x="355953" y="203430"/>
                  </a:lnTo>
                  <a:lnTo>
                    <a:pt x="406906" y="198654"/>
                  </a:lnTo>
                  <a:lnTo>
                    <a:pt x="547434" y="198654"/>
                  </a:lnTo>
                  <a:lnTo>
                    <a:pt x="543945" y="196863"/>
                  </a:lnTo>
                  <a:lnTo>
                    <a:pt x="499164" y="180464"/>
                  </a:lnTo>
                  <a:lnTo>
                    <a:pt x="453080" y="170208"/>
                  </a:lnTo>
                  <a:lnTo>
                    <a:pt x="406360" y="166662"/>
                  </a:lnTo>
                  <a:close/>
                </a:path>
              </a:pathLst>
            </a:custGeom>
            <a:solidFill>
              <a:srgbClr val="B8DB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6">
              <a:extLst>
                <a:ext uri="{FF2B5EF4-FFF2-40B4-BE49-F238E27FC236}">
                  <a16:creationId xmlns:a16="http://schemas.microsoft.com/office/drawing/2014/main" id="{D66CC557-BA64-48BD-FF99-BFF66098C6C5}"/>
                </a:ext>
              </a:extLst>
            </p:cNvPr>
            <p:cNvSpPr/>
            <p:nvPr/>
          </p:nvSpPr>
          <p:spPr>
            <a:xfrm>
              <a:off x="335652" y="8666948"/>
              <a:ext cx="525780" cy="258445"/>
            </a:xfrm>
            <a:custGeom>
              <a:avLst/>
              <a:gdLst/>
              <a:ahLst/>
              <a:cxnLst/>
              <a:rect l="l" t="t" r="r" b="b"/>
              <a:pathLst>
                <a:path w="525780" h="258445">
                  <a:moveTo>
                    <a:pt x="196011" y="0"/>
                  </a:moveTo>
                  <a:lnTo>
                    <a:pt x="151408" y="5160"/>
                  </a:lnTo>
                  <a:lnTo>
                    <a:pt x="108592" y="17268"/>
                  </a:lnTo>
                  <a:lnTo>
                    <a:pt x="68275" y="36229"/>
                  </a:lnTo>
                  <a:lnTo>
                    <a:pt x="63830" y="39239"/>
                  </a:lnTo>
                  <a:lnTo>
                    <a:pt x="34782" y="55664"/>
                  </a:lnTo>
                  <a:lnTo>
                    <a:pt x="17699" y="66649"/>
                  </a:lnTo>
                  <a:lnTo>
                    <a:pt x="4322" y="78028"/>
                  </a:lnTo>
                  <a:lnTo>
                    <a:pt x="0" y="88070"/>
                  </a:lnTo>
                  <a:lnTo>
                    <a:pt x="5313" y="89460"/>
                  </a:lnTo>
                  <a:lnTo>
                    <a:pt x="13115" y="86900"/>
                  </a:lnTo>
                  <a:lnTo>
                    <a:pt x="22370" y="81843"/>
                  </a:lnTo>
                  <a:lnTo>
                    <a:pt x="45966" y="67147"/>
                  </a:lnTo>
                  <a:lnTo>
                    <a:pt x="52564" y="63812"/>
                  </a:lnTo>
                  <a:lnTo>
                    <a:pt x="58889" y="61527"/>
                  </a:lnTo>
                  <a:lnTo>
                    <a:pt x="101446" y="43236"/>
                  </a:lnTo>
                  <a:lnTo>
                    <a:pt x="145873" y="32038"/>
                  </a:lnTo>
                  <a:lnTo>
                    <a:pt x="191323" y="27706"/>
                  </a:lnTo>
                  <a:lnTo>
                    <a:pt x="236947" y="30011"/>
                  </a:lnTo>
                  <a:lnTo>
                    <a:pt x="281897" y="38724"/>
                  </a:lnTo>
                  <a:lnTo>
                    <a:pt x="325325" y="53618"/>
                  </a:lnTo>
                  <a:lnTo>
                    <a:pt x="366382" y="74462"/>
                  </a:lnTo>
                  <a:lnTo>
                    <a:pt x="404221" y="101029"/>
                  </a:lnTo>
                  <a:lnTo>
                    <a:pt x="437994" y="133091"/>
                  </a:lnTo>
                  <a:lnTo>
                    <a:pt x="466852" y="170417"/>
                  </a:lnTo>
                  <a:lnTo>
                    <a:pt x="517652" y="258352"/>
                  </a:lnTo>
                  <a:lnTo>
                    <a:pt x="520103" y="258200"/>
                  </a:lnTo>
                  <a:lnTo>
                    <a:pt x="523290" y="256752"/>
                  </a:lnTo>
                  <a:lnTo>
                    <a:pt x="525348" y="255329"/>
                  </a:lnTo>
                  <a:lnTo>
                    <a:pt x="521811" y="244495"/>
                  </a:lnTo>
                  <a:lnTo>
                    <a:pt x="505655" y="200577"/>
                  </a:lnTo>
                  <a:lnTo>
                    <a:pt x="460248" y="124017"/>
                  </a:lnTo>
                  <a:lnTo>
                    <a:pt x="424590" y="86128"/>
                  </a:lnTo>
                  <a:lnTo>
                    <a:pt x="383348" y="54176"/>
                  </a:lnTo>
                  <a:lnTo>
                    <a:pt x="337427" y="28864"/>
                  </a:lnTo>
                  <a:lnTo>
                    <a:pt x="287731" y="10892"/>
                  </a:lnTo>
                  <a:lnTo>
                    <a:pt x="241689" y="1879"/>
                  </a:lnTo>
                  <a:lnTo>
                    <a:pt x="196011" y="0"/>
                  </a:lnTo>
                  <a:close/>
                </a:path>
              </a:pathLst>
            </a:custGeom>
            <a:solidFill>
              <a:srgbClr val="9DCF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7">
              <a:extLst>
                <a:ext uri="{FF2B5EF4-FFF2-40B4-BE49-F238E27FC236}">
                  <a16:creationId xmlns:a16="http://schemas.microsoft.com/office/drawing/2014/main" id="{9265F9D8-AC3B-2D2E-12E5-056F77AE6EDC}"/>
                </a:ext>
              </a:extLst>
            </p:cNvPr>
            <p:cNvSpPr/>
            <p:nvPr/>
          </p:nvSpPr>
          <p:spPr>
            <a:xfrm>
              <a:off x="2341956" y="8782177"/>
              <a:ext cx="797560" cy="143510"/>
            </a:xfrm>
            <a:custGeom>
              <a:avLst/>
              <a:gdLst/>
              <a:ahLst/>
              <a:cxnLst/>
              <a:rect l="l" t="t" r="r" b="b"/>
              <a:pathLst>
                <a:path w="797560" h="143509">
                  <a:moveTo>
                    <a:pt x="78371" y="17868"/>
                  </a:moveTo>
                  <a:lnTo>
                    <a:pt x="53784" y="17868"/>
                  </a:lnTo>
                  <a:lnTo>
                    <a:pt x="53784" y="63309"/>
                  </a:lnTo>
                  <a:lnTo>
                    <a:pt x="52641" y="75933"/>
                  </a:lnTo>
                  <a:lnTo>
                    <a:pt x="49479" y="85559"/>
                  </a:lnTo>
                  <a:lnTo>
                    <a:pt x="44716" y="91694"/>
                  </a:lnTo>
                  <a:lnTo>
                    <a:pt x="38735" y="93840"/>
                  </a:lnTo>
                  <a:lnTo>
                    <a:pt x="32816" y="91643"/>
                  </a:lnTo>
                  <a:lnTo>
                    <a:pt x="28041" y="85445"/>
                  </a:lnTo>
                  <a:lnTo>
                    <a:pt x="24892" y="75806"/>
                  </a:lnTo>
                  <a:lnTo>
                    <a:pt x="23825" y="63309"/>
                  </a:lnTo>
                  <a:lnTo>
                    <a:pt x="24917" y="50241"/>
                  </a:lnTo>
                  <a:lnTo>
                    <a:pt x="28117" y="40246"/>
                  </a:lnTo>
                  <a:lnTo>
                    <a:pt x="32931" y="33845"/>
                  </a:lnTo>
                  <a:lnTo>
                    <a:pt x="38874" y="31584"/>
                  </a:lnTo>
                  <a:lnTo>
                    <a:pt x="44894" y="33718"/>
                  </a:lnTo>
                  <a:lnTo>
                    <a:pt x="49618" y="39903"/>
                  </a:lnTo>
                  <a:lnTo>
                    <a:pt x="52679" y="49872"/>
                  </a:lnTo>
                  <a:lnTo>
                    <a:pt x="53784" y="63309"/>
                  </a:lnTo>
                  <a:lnTo>
                    <a:pt x="53784" y="17868"/>
                  </a:lnTo>
                  <a:lnTo>
                    <a:pt x="49631" y="17868"/>
                  </a:lnTo>
                  <a:lnTo>
                    <a:pt x="49631" y="3721"/>
                  </a:lnTo>
                  <a:lnTo>
                    <a:pt x="28117" y="3721"/>
                  </a:lnTo>
                  <a:lnTo>
                    <a:pt x="28117" y="17868"/>
                  </a:lnTo>
                  <a:lnTo>
                    <a:pt x="0" y="17868"/>
                  </a:lnTo>
                  <a:lnTo>
                    <a:pt x="0" y="31267"/>
                  </a:lnTo>
                  <a:lnTo>
                    <a:pt x="14135" y="31267"/>
                  </a:lnTo>
                  <a:lnTo>
                    <a:pt x="9550" y="37795"/>
                  </a:lnTo>
                  <a:lnTo>
                    <a:pt x="6070" y="45402"/>
                  </a:lnTo>
                  <a:lnTo>
                    <a:pt x="3848" y="53949"/>
                  </a:lnTo>
                  <a:lnTo>
                    <a:pt x="3073" y="63309"/>
                  </a:lnTo>
                  <a:lnTo>
                    <a:pt x="5638" y="80822"/>
                  </a:lnTo>
                  <a:lnTo>
                    <a:pt x="12903" y="94780"/>
                  </a:lnTo>
                  <a:lnTo>
                    <a:pt x="24206" y="103987"/>
                  </a:lnTo>
                  <a:lnTo>
                    <a:pt x="38874" y="107251"/>
                  </a:lnTo>
                  <a:lnTo>
                    <a:pt x="53238" y="103924"/>
                  </a:lnTo>
                  <a:lnTo>
                    <a:pt x="64477" y="94729"/>
                  </a:lnTo>
                  <a:lnTo>
                    <a:pt x="64947" y="93840"/>
                  </a:lnTo>
                  <a:lnTo>
                    <a:pt x="71831" y="80797"/>
                  </a:lnTo>
                  <a:lnTo>
                    <a:pt x="74523" y="63309"/>
                  </a:lnTo>
                  <a:lnTo>
                    <a:pt x="73660" y="53949"/>
                  </a:lnTo>
                  <a:lnTo>
                    <a:pt x="71399" y="45402"/>
                  </a:lnTo>
                  <a:lnTo>
                    <a:pt x="67894" y="37795"/>
                  </a:lnTo>
                  <a:lnTo>
                    <a:pt x="63525" y="31584"/>
                  </a:lnTo>
                  <a:lnTo>
                    <a:pt x="63309" y="31267"/>
                  </a:lnTo>
                  <a:lnTo>
                    <a:pt x="78371" y="31267"/>
                  </a:lnTo>
                  <a:lnTo>
                    <a:pt x="78371" y="17868"/>
                  </a:lnTo>
                  <a:close/>
                </a:path>
                <a:path w="797560" h="143509">
                  <a:moveTo>
                    <a:pt x="132918" y="44691"/>
                  </a:moveTo>
                  <a:lnTo>
                    <a:pt x="112941" y="44691"/>
                  </a:lnTo>
                  <a:lnTo>
                    <a:pt x="112941" y="3721"/>
                  </a:lnTo>
                  <a:lnTo>
                    <a:pt x="92202" y="3721"/>
                  </a:lnTo>
                  <a:lnTo>
                    <a:pt x="92202" y="138531"/>
                  </a:lnTo>
                  <a:lnTo>
                    <a:pt x="112941" y="138531"/>
                  </a:lnTo>
                  <a:lnTo>
                    <a:pt x="112941" y="58089"/>
                  </a:lnTo>
                  <a:lnTo>
                    <a:pt x="132918" y="58089"/>
                  </a:lnTo>
                  <a:lnTo>
                    <a:pt x="132918" y="44691"/>
                  </a:lnTo>
                  <a:close/>
                </a:path>
                <a:path w="797560" h="143509">
                  <a:moveTo>
                    <a:pt x="272364" y="44691"/>
                  </a:moveTo>
                  <a:lnTo>
                    <a:pt x="252387" y="44691"/>
                  </a:lnTo>
                  <a:lnTo>
                    <a:pt x="252387" y="3721"/>
                  </a:lnTo>
                  <a:lnTo>
                    <a:pt x="231635" y="3721"/>
                  </a:lnTo>
                  <a:lnTo>
                    <a:pt x="231635" y="82372"/>
                  </a:lnTo>
                  <a:lnTo>
                    <a:pt x="225323" y="84886"/>
                  </a:lnTo>
                  <a:lnTo>
                    <a:pt x="219265" y="86067"/>
                  </a:lnTo>
                  <a:lnTo>
                    <a:pt x="213106" y="86398"/>
                  </a:lnTo>
                  <a:lnTo>
                    <a:pt x="171564" y="86398"/>
                  </a:lnTo>
                  <a:lnTo>
                    <a:pt x="167106" y="86398"/>
                  </a:lnTo>
                  <a:lnTo>
                    <a:pt x="164795" y="84315"/>
                  </a:lnTo>
                  <a:lnTo>
                    <a:pt x="164795" y="9677"/>
                  </a:lnTo>
                  <a:lnTo>
                    <a:pt x="144056" y="9677"/>
                  </a:lnTo>
                  <a:lnTo>
                    <a:pt x="144056" y="91313"/>
                  </a:lnTo>
                  <a:lnTo>
                    <a:pt x="150964" y="99809"/>
                  </a:lnTo>
                  <a:lnTo>
                    <a:pt x="205981" y="99809"/>
                  </a:lnTo>
                  <a:lnTo>
                    <a:pt x="212674" y="99618"/>
                  </a:lnTo>
                  <a:lnTo>
                    <a:pt x="219392" y="98971"/>
                  </a:lnTo>
                  <a:lnTo>
                    <a:pt x="225818" y="97739"/>
                  </a:lnTo>
                  <a:lnTo>
                    <a:pt x="231635" y="95796"/>
                  </a:lnTo>
                  <a:lnTo>
                    <a:pt x="231635" y="138531"/>
                  </a:lnTo>
                  <a:lnTo>
                    <a:pt x="252387" y="138531"/>
                  </a:lnTo>
                  <a:lnTo>
                    <a:pt x="252387" y="58089"/>
                  </a:lnTo>
                  <a:lnTo>
                    <a:pt x="272364" y="58089"/>
                  </a:lnTo>
                  <a:lnTo>
                    <a:pt x="272364" y="44691"/>
                  </a:lnTo>
                  <a:close/>
                </a:path>
                <a:path w="797560" h="143509">
                  <a:moveTo>
                    <a:pt x="387934" y="85356"/>
                  </a:moveTo>
                  <a:lnTo>
                    <a:pt x="367195" y="85356"/>
                  </a:lnTo>
                  <a:lnTo>
                    <a:pt x="367195" y="98755"/>
                  </a:lnTo>
                  <a:lnTo>
                    <a:pt x="367195" y="126619"/>
                  </a:lnTo>
                  <a:lnTo>
                    <a:pt x="317411" y="126619"/>
                  </a:lnTo>
                  <a:lnTo>
                    <a:pt x="314947" y="125133"/>
                  </a:lnTo>
                  <a:lnTo>
                    <a:pt x="314947" y="98755"/>
                  </a:lnTo>
                  <a:lnTo>
                    <a:pt x="367195" y="98755"/>
                  </a:lnTo>
                  <a:lnTo>
                    <a:pt x="367195" y="85356"/>
                  </a:lnTo>
                  <a:lnTo>
                    <a:pt x="294208" y="85356"/>
                  </a:lnTo>
                  <a:lnTo>
                    <a:pt x="294208" y="131686"/>
                  </a:lnTo>
                  <a:lnTo>
                    <a:pt x="300659" y="140017"/>
                  </a:lnTo>
                  <a:lnTo>
                    <a:pt x="387934" y="140017"/>
                  </a:lnTo>
                  <a:lnTo>
                    <a:pt x="387934" y="126619"/>
                  </a:lnTo>
                  <a:lnTo>
                    <a:pt x="387934" y="98755"/>
                  </a:lnTo>
                  <a:lnTo>
                    <a:pt x="387934" y="85356"/>
                  </a:lnTo>
                  <a:close/>
                </a:path>
                <a:path w="797560" h="143509">
                  <a:moveTo>
                    <a:pt x="403301" y="58686"/>
                  </a:moveTo>
                  <a:lnTo>
                    <a:pt x="384251" y="58686"/>
                  </a:lnTo>
                  <a:lnTo>
                    <a:pt x="385902" y="52628"/>
                  </a:lnTo>
                  <a:lnTo>
                    <a:pt x="387096" y="45986"/>
                  </a:lnTo>
                  <a:lnTo>
                    <a:pt x="387832" y="38785"/>
                  </a:lnTo>
                  <a:lnTo>
                    <a:pt x="388073" y="31724"/>
                  </a:lnTo>
                  <a:lnTo>
                    <a:pt x="388086" y="6692"/>
                  </a:lnTo>
                  <a:lnTo>
                    <a:pt x="294360" y="6692"/>
                  </a:lnTo>
                  <a:lnTo>
                    <a:pt x="294360" y="20104"/>
                  </a:lnTo>
                  <a:lnTo>
                    <a:pt x="367347" y="20104"/>
                  </a:lnTo>
                  <a:lnTo>
                    <a:pt x="367347" y="31724"/>
                  </a:lnTo>
                  <a:lnTo>
                    <a:pt x="367182" y="38950"/>
                  </a:lnTo>
                  <a:lnTo>
                    <a:pt x="366649" y="45986"/>
                  </a:lnTo>
                  <a:lnTo>
                    <a:pt x="365645" y="52692"/>
                  </a:lnTo>
                  <a:lnTo>
                    <a:pt x="364121" y="58686"/>
                  </a:lnTo>
                  <a:lnTo>
                    <a:pt x="278841" y="58686"/>
                  </a:lnTo>
                  <a:lnTo>
                    <a:pt x="278841" y="72097"/>
                  </a:lnTo>
                  <a:lnTo>
                    <a:pt x="403301" y="72097"/>
                  </a:lnTo>
                  <a:lnTo>
                    <a:pt x="403301" y="58686"/>
                  </a:lnTo>
                  <a:close/>
                </a:path>
                <a:path w="797560" h="143509">
                  <a:moveTo>
                    <a:pt x="537730" y="56019"/>
                  </a:moveTo>
                  <a:lnTo>
                    <a:pt x="506082" y="56019"/>
                  </a:lnTo>
                  <a:lnTo>
                    <a:pt x="506603" y="55422"/>
                  </a:lnTo>
                  <a:lnTo>
                    <a:pt x="511149" y="50203"/>
                  </a:lnTo>
                  <a:lnTo>
                    <a:pt x="514019" y="42722"/>
                  </a:lnTo>
                  <a:lnTo>
                    <a:pt x="514070" y="34404"/>
                  </a:lnTo>
                  <a:lnTo>
                    <a:pt x="511238" y="21374"/>
                  </a:lnTo>
                  <a:lnTo>
                    <a:pt x="505498" y="13398"/>
                  </a:lnTo>
                  <a:lnTo>
                    <a:pt x="503326" y="10401"/>
                  </a:lnTo>
                  <a:lnTo>
                    <a:pt x="493483" y="4267"/>
                  </a:lnTo>
                  <a:lnTo>
                    <a:pt x="493483" y="110832"/>
                  </a:lnTo>
                  <a:lnTo>
                    <a:pt x="491858" y="119049"/>
                  </a:lnTo>
                  <a:lnTo>
                    <a:pt x="487641" y="124904"/>
                  </a:lnTo>
                  <a:lnTo>
                    <a:pt x="481812" y="128422"/>
                  </a:lnTo>
                  <a:lnTo>
                    <a:pt x="475348" y="129590"/>
                  </a:lnTo>
                  <a:lnTo>
                    <a:pt x="468757" y="128384"/>
                  </a:lnTo>
                  <a:lnTo>
                    <a:pt x="462953" y="124802"/>
                  </a:lnTo>
                  <a:lnTo>
                    <a:pt x="458851" y="118922"/>
                  </a:lnTo>
                  <a:lnTo>
                    <a:pt x="457365" y="110832"/>
                  </a:lnTo>
                  <a:lnTo>
                    <a:pt x="457365" y="106819"/>
                  </a:lnTo>
                  <a:lnTo>
                    <a:pt x="458292" y="103530"/>
                  </a:lnTo>
                  <a:lnTo>
                    <a:pt x="459828" y="100685"/>
                  </a:lnTo>
                  <a:lnTo>
                    <a:pt x="463207" y="94754"/>
                  </a:lnTo>
                  <a:lnTo>
                    <a:pt x="469671" y="91757"/>
                  </a:lnTo>
                  <a:lnTo>
                    <a:pt x="475513" y="91757"/>
                  </a:lnTo>
                  <a:lnTo>
                    <a:pt x="482003" y="93065"/>
                  </a:lnTo>
                  <a:lnTo>
                    <a:pt x="487768" y="96824"/>
                  </a:lnTo>
                  <a:lnTo>
                    <a:pt x="491896" y="102819"/>
                  </a:lnTo>
                  <a:lnTo>
                    <a:pt x="493483" y="110832"/>
                  </a:lnTo>
                  <a:lnTo>
                    <a:pt x="493483" y="4267"/>
                  </a:lnTo>
                  <a:lnTo>
                    <a:pt x="493331" y="4165"/>
                  </a:lnTo>
                  <a:lnTo>
                    <a:pt x="493331" y="34404"/>
                  </a:lnTo>
                  <a:lnTo>
                    <a:pt x="491883" y="42722"/>
                  </a:lnTo>
                  <a:lnTo>
                    <a:pt x="491172" y="43992"/>
                  </a:lnTo>
                  <a:lnTo>
                    <a:pt x="491172" y="69418"/>
                  </a:lnTo>
                  <a:lnTo>
                    <a:pt x="491172" y="81178"/>
                  </a:lnTo>
                  <a:lnTo>
                    <a:pt x="490778" y="81038"/>
                  </a:lnTo>
                  <a:lnTo>
                    <a:pt x="486257" y="79400"/>
                  </a:lnTo>
                  <a:lnTo>
                    <a:pt x="480872" y="78346"/>
                  </a:lnTo>
                  <a:lnTo>
                    <a:pt x="469976" y="78346"/>
                  </a:lnTo>
                  <a:lnTo>
                    <a:pt x="464743" y="79248"/>
                  </a:lnTo>
                  <a:lnTo>
                    <a:pt x="459828" y="81038"/>
                  </a:lnTo>
                  <a:lnTo>
                    <a:pt x="459828" y="69418"/>
                  </a:lnTo>
                  <a:lnTo>
                    <a:pt x="491172" y="69418"/>
                  </a:lnTo>
                  <a:lnTo>
                    <a:pt x="491172" y="43992"/>
                  </a:lnTo>
                  <a:lnTo>
                    <a:pt x="488124" y="49390"/>
                  </a:lnTo>
                  <a:lnTo>
                    <a:pt x="482536" y="53822"/>
                  </a:lnTo>
                  <a:lnTo>
                    <a:pt x="457987" y="34404"/>
                  </a:lnTo>
                  <a:lnTo>
                    <a:pt x="459232" y="26225"/>
                  </a:lnTo>
                  <a:lnTo>
                    <a:pt x="462902" y="19545"/>
                  </a:lnTo>
                  <a:lnTo>
                    <a:pt x="468528" y="15049"/>
                  </a:lnTo>
                  <a:lnTo>
                    <a:pt x="475653" y="13398"/>
                  </a:lnTo>
                  <a:lnTo>
                    <a:pt x="482409" y="15087"/>
                  </a:lnTo>
                  <a:lnTo>
                    <a:pt x="487997" y="19659"/>
                  </a:lnTo>
                  <a:lnTo>
                    <a:pt x="491845" y="26352"/>
                  </a:lnTo>
                  <a:lnTo>
                    <a:pt x="493331" y="34404"/>
                  </a:lnTo>
                  <a:lnTo>
                    <a:pt x="493331" y="4165"/>
                  </a:lnTo>
                  <a:lnTo>
                    <a:pt x="491185" y="2819"/>
                  </a:lnTo>
                  <a:lnTo>
                    <a:pt x="475653" y="0"/>
                  </a:lnTo>
                  <a:lnTo>
                    <a:pt x="459930" y="2908"/>
                  </a:lnTo>
                  <a:lnTo>
                    <a:pt x="447802" y="10617"/>
                  </a:lnTo>
                  <a:lnTo>
                    <a:pt x="440004" y="21615"/>
                  </a:lnTo>
                  <a:lnTo>
                    <a:pt x="437248" y="34404"/>
                  </a:lnTo>
                  <a:lnTo>
                    <a:pt x="437286" y="42722"/>
                  </a:lnTo>
                  <a:lnTo>
                    <a:pt x="440004" y="50050"/>
                  </a:lnTo>
                  <a:lnTo>
                    <a:pt x="445084" y="56019"/>
                  </a:lnTo>
                  <a:lnTo>
                    <a:pt x="413270" y="56019"/>
                  </a:lnTo>
                  <a:lnTo>
                    <a:pt x="413270" y="69418"/>
                  </a:lnTo>
                  <a:lnTo>
                    <a:pt x="438937" y="69418"/>
                  </a:lnTo>
                  <a:lnTo>
                    <a:pt x="438937" y="99504"/>
                  </a:lnTo>
                  <a:lnTo>
                    <a:pt x="437400" y="102933"/>
                  </a:lnTo>
                  <a:lnTo>
                    <a:pt x="436626" y="106819"/>
                  </a:lnTo>
                  <a:lnTo>
                    <a:pt x="436626" y="110832"/>
                  </a:lnTo>
                  <a:lnTo>
                    <a:pt x="439775" y="124345"/>
                  </a:lnTo>
                  <a:lnTo>
                    <a:pt x="448284" y="134467"/>
                  </a:lnTo>
                  <a:lnTo>
                    <a:pt x="460679" y="140817"/>
                  </a:lnTo>
                  <a:lnTo>
                    <a:pt x="475513" y="143014"/>
                  </a:lnTo>
                  <a:lnTo>
                    <a:pt x="489585" y="140855"/>
                  </a:lnTo>
                  <a:lnTo>
                    <a:pt x="502005" y="134581"/>
                  </a:lnTo>
                  <a:lnTo>
                    <a:pt x="506361" y="129590"/>
                  </a:lnTo>
                  <a:lnTo>
                    <a:pt x="510844" y="124472"/>
                  </a:lnTo>
                  <a:lnTo>
                    <a:pt x="514223" y="110832"/>
                  </a:lnTo>
                  <a:lnTo>
                    <a:pt x="514184" y="106819"/>
                  </a:lnTo>
                  <a:lnTo>
                    <a:pt x="513461" y="103378"/>
                  </a:lnTo>
                  <a:lnTo>
                    <a:pt x="512076" y="99949"/>
                  </a:lnTo>
                  <a:lnTo>
                    <a:pt x="512076" y="91757"/>
                  </a:lnTo>
                  <a:lnTo>
                    <a:pt x="512076" y="81178"/>
                  </a:lnTo>
                  <a:lnTo>
                    <a:pt x="512076" y="69418"/>
                  </a:lnTo>
                  <a:lnTo>
                    <a:pt x="537730" y="69418"/>
                  </a:lnTo>
                  <a:lnTo>
                    <a:pt x="537730" y="56019"/>
                  </a:lnTo>
                  <a:close/>
                </a:path>
                <a:path w="797560" h="143509">
                  <a:moveTo>
                    <a:pt x="662940" y="105765"/>
                  </a:moveTo>
                  <a:lnTo>
                    <a:pt x="640816" y="105765"/>
                  </a:lnTo>
                  <a:lnTo>
                    <a:pt x="643839" y="97853"/>
                  </a:lnTo>
                  <a:lnTo>
                    <a:pt x="645998" y="88646"/>
                  </a:lnTo>
                  <a:lnTo>
                    <a:pt x="647293" y="78206"/>
                  </a:lnTo>
                  <a:lnTo>
                    <a:pt x="647725" y="66586"/>
                  </a:lnTo>
                  <a:lnTo>
                    <a:pt x="647725" y="11163"/>
                  </a:lnTo>
                  <a:lnTo>
                    <a:pt x="553986" y="11163"/>
                  </a:lnTo>
                  <a:lnTo>
                    <a:pt x="553986" y="24574"/>
                  </a:lnTo>
                  <a:lnTo>
                    <a:pt x="626986" y="24574"/>
                  </a:lnTo>
                  <a:lnTo>
                    <a:pt x="626986" y="66738"/>
                  </a:lnTo>
                  <a:lnTo>
                    <a:pt x="626732" y="77381"/>
                  </a:lnTo>
                  <a:lnTo>
                    <a:pt x="625817" y="87541"/>
                  </a:lnTo>
                  <a:lnTo>
                    <a:pt x="623938" y="97053"/>
                  </a:lnTo>
                  <a:lnTo>
                    <a:pt x="620839" y="105765"/>
                  </a:lnTo>
                  <a:lnTo>
                    <a:pt x="538480" y="105765"/>
                  </a:lnTo>
                  <a:lnTo>
                    <a:pt x="538480" y="119176"/>
                  </a:lnTo>
                  <a:lnTo>
                    <a:pt x="662940" y="119176"/>
                  </a:lnTo>
                  <a:lnTo>
                    <a:pt x="662940" y="105765"/>
                  </a:lnTo>
                  <a:close/>
                </a:path>
                <a:path w="797560" h="143509">
                  <a:moveTo>
                    <a:pt x="782167" y="90881"/>
                  </a:moveTo>
                  <a:lnTo>
                    <a:pt x="761428" y="90881"/>
                  </a:lnTo>
                  <a:lnTo>
                    <a:pt x="761428" y="102793"/>
                  </a:lnTo>
                  <a:lnTo>
                    <a:pt x="761428" y="116192"/>
                  </a:lnTo>
                  <a:lnTo>
                    <a:pt x="761428" y="126631"/>
                  </a:lnTo>
                  <a:lnTo>
                    <a:pt x="711784" y="126631"/>
                  </a:lnTo>
                  <a:lnTo>
                    <a:pt x="709168" y="124536"/>
                  </a:lnTo>
                  <a:lnTo>
                    <a:pt x="709168" y="116192"/>
                  </a:lnTo>
                  <a:lnTo>
                    <a:pt x="761428" y="116192"/>
                  </a:lnTo>
                  <a:lnTo>
                    <a:pt x="761428" y="102793"/>
                  </a:lnTo>
                  <a:lnTo>
                    <a:pt x="709168" y="102793"/>
                  </a:lnTo>
                  <a:lnTo>
                    <a:pt x="709168" y="90881"/>
                  </a:lnTo>
                  <a:lnTo>
                    <a:pt x="688428" y="90881"/>
                  </a:lnTo>
                  <a:lnTo>
                    <a:pt x="688428" y="131838"/>
                  </a:lnTo>
                  <a:lnTo>
                    <a:pt x="695960" y="140030"/>
                  </a:lnTo>
                  <a:lnTo>
                    <a:pt x="782167" y="140030"/>
                  </a:lnTo>
                  <a:lnTo>
                    <a:pt x="782167" y="126631"/>
                  </a:lnTo>
                  <a:lnTo>
                    <a:pt x="782167" y="116192"/>
                  </a:lnTo>
                  <a:lnTo>
                    <a:pt x="782167" y="102793"/>
                  </a:lnTo>
                  <a:lnTo>
                    <a:pt x="782167" y="90881"/>
                  </a:lnTo>
                  <a:close/>
                </a:path>
                <a:path w="797560" h="143509">
                  <a:moveTo>
                    <a:pt x="783704" y="48120"/>
                  </a:moveTo>
                  <a:lnTo>
                    <a:pt x="711479" y="48120"/>
                  </a:lnTo>
                  <a:lnTo>
                    <a:pt x="709168" y="46037"/>
                  </a:lnTo>
                  <a:lnTo>
                    <a:pt x="709168" y="40081"/>
                  </a:lnTo>
                  <a:lnTo>
                    <a:pt x="777405" y="40081"/>
                  </a:lnTo>
                  <a:lnTo>
                    <a:pt x="782167" y="34112"/>
                  </a:lnTo>
                  <a:lnTo>
                    <a:pt x="782167" y="5219"/>
                  </a:lnTo>
                  <a:lnTo>
                    <a:pt x="688428" y="5219"/>
                  </a:lnTo>
                  <a:lnTo>
                    <a:pt x="688428" y="18618"/>
                  </a:lnTo>
                  <a:lnTo>
                    <a:pt x="761428" y="18618"/>
                  </a:lnTo>
                  <a:lnTo>
                    <a:pt x="761428" y="26670"/>
                  </a:lnTo>
                  <a:lnTo>
                    <a:pt x="688428" y="26670"/>
                  </a:lnTo>
                  <a:lnTo>
                    <a:pt x="688428" y="53035"/>
                  </a:lnTo>
                  <a:lnTo>
                    <a:pt x="695960" y="61531"/>
                  </a:lnTo>
                  <a:lnTo>
                    <a:pt x="783704" y="61531"/>
                  </a:lnTo>
                  <a:lnTo>
                    <a:pt x="783704" y="48120"/>
                  </a:lnTo>
                  <a:close/>
                </a:path>
                <a:path w="797560" h="143509">
                  <a:moveTo>
                    <a:pt x="797369" y="70015"/>
                  </a:moveTo>
                  <a:lnTo>
                    <a:pt x="672909" y="70015"/>
                  </a:lnTo>
                  <a:lnTo>
                    <a:pt x="672909" y="83413"/>
                  </a:lnTo>
                  <a:lnTo>
                    <a:pt x="724687" y="83413"/>
                  </a:lnTo>
                  <a:lnTo>
                    <a:pt x="724687" y="96837"/>
                  </a:lnTo>
                  <a:lnTo>
                    <a:pt x="745591" y="96837"/>
                  </a:lnTo>
                  <a:lnTo>
                    <a:pt x="745591" y="83413"/>
                  </a:lnTo>
                  <a:lnTo>
                    <a:pt x="797369" y="83413"/>
                  </a:lnTo>
                  <a:lnTo>
                    <a:pt x="797369" y="70015"/>
                  </a:lnTo>
                  <a:close/>
                </a:path>
              </a:pathLst>
            </a:custGeom>
            <a:solidFill>
              <a:srgbClr val="008E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18">
              <a:extLst>
                <a:ext uri="{FF2B5EF4-FFF2-40B4-BE49-F238E27FC236}">
                  <a16:creationId xmlns:a16="http://schemas.microsoft.com/office/drawing/2014/main" id="{D8D38D6C-4D0F-E21E-DE42-ABFB1CD6110F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124052" y="8757003"/>
              <a:ext cx="193128" cy="193200"/>
            </a:xfrm>
            <a:prstGeom prst="rect">
              <a:avLst/>
            </a:prstGeom>
          </p:spPr>
        </p:pic>
        <p:pic>
          <p:nvPicPr>
            <p:cNvPr id="22" name="object 19">
              <a:extLst>
                <a:ext uri="{FF2B5EF4-FFF2-40B4-BE49-F238E27FC236}">
                  <a16:creationId xmlns:a16="http://schemas.microsoft.com/office/drawing/2014/main" id="{152F51DF-6E04-7BA4-B522-E87979785201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338379" y="8794717"/>
              <a:ext cx="361245" cy="117909"/>
            </a:xfrm>
            <a:prstGeom prst="rect">
              <a:avLst/>
            </a:prstGeom>
          </p:spPr>
        </p:pic>
        <p:sp>
          <p:nvSpPr>
            <p:cNvPr id="23" name="object 20">
              <a:extLst>
                <a:ext uri="{FF2B5EF4-FFF2-40B4-BE49-F238E27FC236}">
                  <a16:creationId xmlns:a16="http://schemas.microsoft.com/office/drawing/2014/main" id="{805E39B7-C4E4-BA99-7471-1C6CF6A30F9C}"/>
                </a:ext>
              </a:extLst>
            </p:cNvPr>
            <p:cNvSpPr/>
            <p:nvPr/>
          </p:nvSpPr>
          <p:spPr>
            <a:xfrm>
              <a:off x="3735413" y="8794724"/>
              <a:ext cx="690880" cy="118110"/>
            </a:xfrm>
            <a:custGeom>
              <a:avLst/>
              <a:gdLst/>
              <a:ahLst/>
              <a:cxnLst/>
              <a:rect l="l" t="t" r="r" b="b"/>
              <a:pathLst>
                <a:path w="690879" h="118109">
                  <a:moveTo>
                    <a:pt x="20853" y="0"/>
                  </a:moveTo>
                  <a:lnTo>
                    <a:pt x="0" y="0"/>
                  </a:lnTo>
                  <a:lnTo>
                    <a:pt x="0" y="115989"/>
                  </a:lnTo>
                  <a:lnTo>
                    <a:pt x="20853" y="115989"/>
                  </a:lnTo>
                  <a:lnTo>
                    <a:pt x="20853" y="0"/>
                  </a:lnTo>
                  <a:close/>
                </a:path>
                <a:path w="690879" h="118109">
                  <a:moveTo>
                    <a:pt x="115684" y="60363"/>
                  </a:moveTo>
                  <a:lnTo>
                    <a:pt x="113309" y="46037"/>
                  </a:lnTo>
                  <a:lnTo>
                    <a:pt x="106464" y="35267"/>
                  </a:lnTo>
                  <a:lnTo>
                    <a:pt x="95643" y="28486"/>
                  </a:lnTo>
                  <a:lnTo>
                    <a:pt x="81280" y="26123"/>
                  </a:lnTo>
                  <a:lnTo>
                    <a:pt x="74739" y="26606"/>
                  </a:lnTo>
                  <a:lnTo>
                    <a:pt x="68211" y="28282"/>
                  </a:lnTo>
                  <a:lnTo>
                    <a:pt x="61823" y="31419"/>
                  </a:lnTo>
                  <a:lnTo>
                    <a:pt x="55702" y="36309"/>
                  </a:lnTo>
                  <a:lnTo>
                    <a:pt x="55702" y="27749"/>
                  </a:lnTo>
                  <a:lnTo>
                    <a:pt x="36372" y="27749"/>
                  </a:lnTo>
                  <a:lnTo>
                    <a:pt x="36372" y="115989"/>
                  </a:lnTo>
                  <a:lnTo>
                    <a:pt x="55854" y="115989"/>
                  </a:lnTo>
                  <a:lnTo>
                    <a:pt x="55854" y="64198"/>
                  </a:lnTo>
                  <a:lnTo>
                    <a:pt x="57442" y="53873"/>
                  </a:lnTo>
                  <a:lnTo>
                    <a:pt x="61772" y="46126"/>
                  </a:lnTo>
                  <a:lnTo>
                    <a:pt x="68249" y="41249"/>
                  </a:lnTo>
                  <a:lnTo>
                    <a:pt x="76250" y="39560"/>
                  </a:lnTo>
                  <a:lnTo>
                    <a:pt x="84670" y="41287"/>
                  </a:lnTo>
                  <a:lnTo>
                    <a:pt x="90881" y="46164"/>
                  </a:lnTo>
                  <a:lnTo>
                    <a:pt x="94729" y="53746"/>
                  </a:lnTo>
                  <a:lnTo>
                    <a:pt x="96037" y="63614"/>
                  </a:lnTo>
                  <a:lnTo>
                    <a:pt x="96037" y="115989"/>
                  </a:lnTo>
                  <a:lnTo>
                    <a:pt x="115684" y="115989"/>
                  </a:lnTo>
                  <a:lnTo>
                    <a:pt x="115684" y="60363"/>
                  </a:lnTo>
                  <a:close/>
                </a:path>
                <a:path w="690879" h="118109">
                  <a:moveTo>
                    <a:pt x="184950" y="92976"/>
                  </a:moveTo>
                  <a:lnTo>
                    <a:pt x="155765" y="59321"/>
                  </a:lnTo>
                  <a:lnTo>
                    <a:pt x="150266" y="54076"/>
                  </a:lnTo>
                  <a:lnTo>
                    <a:pt x="147967" y="48107"/>
                  </a:lnTo>
                  <a:lnTo>
                    <a:pt x="147967" y="41757"/>
                  </a:lnTo>
                  <a:lnTo>
                    <a:pt x="152996" y="38658"/>
                  </a:lnTo>
                  <a:lnTo>
                    <a:pt x="165925" y="38658"/>
                  </a:lnTo>
                  <a:lnTo>
                    <a:pt x="172326" y="40144"/>
                  </a:lnTo>
                  <a:lnTo>
                    <a:pt x="179019" y="44564"/>
                  </a:lnTo>
                  <a:lnTo>
                    <a:pt x="182372" y="31584"/>
                  </a:lnTo>
                  <a:lnTo>
                    <a:pt x="176428" y="28194"/>
                  </a:lnTo>
                  <a:lnTo>
                    <a:pt x="167754" y="26123"/>
                  </a:lnTo>
                  <a:lnTo>
                    <a:pt x="159385" y="26123"/>
                  </a:lnTo>
                  <a:lnTo>
                    <a:pt x="146735" y="27698"/>
                  </a:lnTo>
                  <a:lnTo>
                    <a:pt x="137045" y="32283"/>
                  </a:lnTo>
                  <a:lnTo>
                    <a:pt x="130822" y="39700"/>
                  </a:lnTo>
                  <a:lnTo>
                    <a:pt x="128638" y="49745"/>
                  </a:lnTo>
                  <a:lnTo>
                    <a:pt x="130314" y="57391"/>
                  </a:lnTo>
                  <a:lnTo>
                    <a:pt x="134874" y="63830"/>
                  </a:lnTo>
                  <a:lnTo>
                    <a:pt x="141605" y="69621"/>
                  </a:lnTo>
                  <a:lnTo>
                    <a:pt x="149796" y="75260"/>
                  </a:lnTo>
                  <a:lnTo>
                    <a:pt x="160299" y="82207"/>
                  </a:lnTo>
                  <a:lnTo>
                    <a:pt x="165620" y="87071"/>
                  </a:lnTo>
                  <a:lnTo>
                    <a:pt x="165620" y="100342"/>
                  </a:lnTo>
                  <a:lnTo>
                    <a:pt x="160147" y="104775"/>
                  </a:lnTo>
                  <a:lnTo>
                    <a:pt x="144919" y="104775"/>
                  </a:lnTo>
                  <a:lnTo>
                    <a:pt x="136550" y="102260"/>
                  </a:lnTo>
                  <a:lnTo>
                    <a:pt x="129387" y="96964"/>
                  </a:lnTo>
                  <a:lnTo>
                    <a:pt x="125285" y="110680"/>
                  </a:lnTo>
                  <a:lnTo>
                    <a:pt x="131419" y="113639"/>
                  </a:lnTo>
                  <a:lnTo>
                    <a:pt x="138315" y="115811"/>
                  </a:lnTo>
                  <a:lnTo>
                    <a:pt x="145465" y="117157"/>
                  </a:lnTo>
                  <a:lnTo>
                    <a:pt x="152387" y="117614"/>
                  </a:lnTo>
                  <a:lnTo>
                    <a:pt x="165811" y="115773"/>
                  </a:lnTo>
                  <a:lnTo>
                    <a:pt x="176072" y="110667"/>
                  </a:lnTo>
                  <a:lnTo>
                    <a:pt x="182638" y="102870"/>
                  </a:lnTo>
                  <a:lnTo>
                    <a:pt x="184950" y="92976"/>
                  </a:lnTo>
                  <a:close/>
                </a:path>
                <a:path w="690879" h="118109">
                  <a:moveTo>
                    <a:pt x="275374" y="27749"/>
                  </a:moveTo>
                  <a:lnTo>
                    <a:pt x="255892" y="27749"/>
                  </a:lnTo>
                  <a:lnTo>
                    <a:pt x="255892" y="79540"/>
                  </a:lnTo>
                  <a:lnTo>
                    <a:pt x="254317" y="89865"/>
                  </a:lnTo>
                  <a:lnTo>
                    <a:pt x="249974" y="97612"/>
                  </a:lnTo>
                  <a:lnTo>
                    <a:pt x="243497" y="102489"/>
                  </a:lnTo>
                  <a:lnTo>
                    <a:pt x="235483" y="104178"/>
                  </a:lnTo>
                  <a:lnTo>
                    <a:pt x="227063" y="102450"/>
                  </a:lnTo>
                  <a:lnTo>
                    <a:pt x="220865" y="97574"/>
                  </a:lnTo>
                  <a:lnTo>
                    <a:pt x="217030" y="89979"/>
                  </a:lnTo>
                  <a:lnTo>
                    <a:pt x="215709" y="80124"/>
                  </a:lnTo>
                  <a:lnTo>
                    <a:pt x="215709" y="27749"/>
                  </a:lnTo>
                  <a:lnTo>
                    <a:pt x="196062" y="27749"/>
                  </a:lnTo>
                  <a:lnTo>
                    <a:pt x="196062" y="83375"/>
                  </a:lnTo>
                  <a:lnTo>
                    <a:pt x="198437" y="97688"/>
                  </a:lnTo>
                  <a:lnTo>
                    <a:pt x="205270" y="108470"/>
                  </a:lnTo>
                  <a:lnTo>
                    <a:pt x="216103" y="115252"/>
                  </a:lnTo>
                  <a:lnTo>
                    <a:pt x="230466" y="117614"/>
                  </a:lnTo>
                  <a:lnTo>
                    <a:pt x="236956" y="117119"/>
                  </a:lnTo>
                  <a:lnTo>
                    <a:pt x="243484" y="115468"/>
                  </a:lnTo>
                  <a:lnTo>
                    <a:pt x="249910" y="112382"/>
                  </a:lnTo>
                  <a:lnTo>
                    <a:pt x="256044" y="107581"/>
                  </a:lnTo>
                  <a:lnTo>
                    <a:pt x="256044" y="115989"/>
                  </a:lnTo>
                  <a:lnTo>
                    <a:pt x="275374" y="115989"/>
                  </a:lnTo>
                  <a:lnTo>
                    <a:pt x="275374" y="27749"/>
                  </a:lnTo>
                  <a:close/>
                </a:path>
                <a:path w="690879" h="118109">
                  <a:moveTo>
                    <a:pt x="347700" y="29210"/>
                  </a:moveTo>
                  <a:lnTo>
                    <a:pt x="342061" y="26263"/>
                  </a:lnTo>
                  <a:lnTo>
                    <a:pt x="332778" y="26123"/>
                  </a:lnTo>
                  <a:lnTo>
                    <a:pt x="326567" y="27051"/>
                  </a:lnTo>
                  <a:lnTo>
                    <a:pt x="320598" y="29591"/>
                  </a:lnTo>
                  <a:lnTo>
                    <a:pt x="314960" y="33337"/>
                  </a:lnTo>
                  <a:lnTo>
                    <a:pt x="309791" y="37922"/>
                  </a:lnTo>
                  <a:lnTo>
                    <a:pt x="309791" y="27749"/>
                  </a:lnTo>
                  <a:lnTo>
                    <a:pt x="290309" y="27749"/>
                  </a:lnTo>
                  <a:lnTo>
                    <a:pt x="290309" y="115989"/>
                  </a:lnTo>
                  <a:lnTo>
                    <a:pt x="309943" y="115989"/>
                  </a:lnTo>
                  <a:lnTo>
                    <a:pt x="309943" y="64477"/>
                  </a:lnTo>
                  <a:lnTo>
                    <a:pt x="311962" y="53454"/>
                  </a:lnTo>
                  <a:lnTo>
                    <a:pt x="316979" y="45986"/>
                  </a:lnTo>
                  <a:lnTo>
                    <a:pt x="323418" y="41643"/>
                  </a:lnTo>
                  <a:lnTo>
                    <a:pt x="329730" y="39992"/>
                  </a:lnTo>
                  <a:lnTo>
                    <a:pt x="333540" y="39700"/>
                  </a:lnTo>
                  <a:lnTo>
                    <a:pt x="339013" y="40144"/>
                  </a:lnTo>
                  <a:lnTo>
                    <a:pt x="344043" y="42659"/>
                  </a:lnTo>
                  <a:lnTo>
                    <a:pt x="347700" y="29210"/>
                  </a:lnTo>
                  <a:close/>
                </a:path>
                <a:path w="690879" h="118109">
                  <a:moveTo>
                    <a:pt x="427304" y="115989"/>
                  </a:moveTo>
                  <a:lnTo>
                    <a:pt x="424408" y="109207"/>
                  </a:lnTo>
                  <a:lnTo>
                    <a:pt x="424078" y="106248"/>
                  </a:lnTo>
                  <a:lnTo>
                    <a:pt x="423875" y="104482"/>
                  </a:lnTo>
                  <a:lnTo>
                    <a:pt x="423494" y="101079"/>
                  </a:lnTo>
                  <a:lnTo>
                    <a:pt x="423494" y="71716"/>
                  </a:lnTo>
                  <a:lnTo>
                    <a:pt x="423494" y="58153"/>
                  </a:lnTo>
                  <a:lnTo>
                    <a:pt x="420154" y="42938"/>
                  </a:lnTo>
                  <a:lnTo>
                    <a:pt x="416839" y="39103"/>
                  </a:lnTo>
                  <a:lnTo>
                    <a:pt x="411594" y="33058"/>
                  </a:lnTo>
                  <a:lnTo>
                    <a:pt x="404012" y="29578"/>
                  </a:lnTo>
                  <a:lnTo>
                    <a:pt x="404012" y="71716"/>
                  </a:lnTo>
                  <a:lnTo>
                    <a:pt x="403923" y="80797"/>
                  </a:lnTo>
                  <a:lnTo>
                    <a:pt x="402424" y="92087"/>
                  </a:lnTo>
                  <a:lnTo>
                    <a:pt x="398094" y="99555"/>
                  </a:lnTo>
                  <a:lnTo>
                    <a:pt x="391756" y="103390"/>
                  </a:lnTo>
                  <a:lnTo>
                    <a:pt x="384073" y="104482"/>
                  </a:lnTo>
                  <a:lnTo>
                    <a:pt x="377228" y="104482"/>
                  </a:lnTo>
                  <a:lnTo>
                    <a:pt x="371132" y="99021"/>
                  </a:lnTo>
                  <a:lnTo>
                    <a:pt x="371132" y="90614"/>
                  </a:lnTo>
                  <a:lnTo>
                    <a:pt x="404012" y="71716"/>
                  </a:lnTo>
                  <a:lnTo>
                    <a:pt x="404012" y="29578"/>
                  </a:lnTo>
                  <a:lnTo>
                    <a:pt x="399999" y="27724"/>
                  </a:lnTo>
                  <a:lnTo>
                    <a:pt x="387578" y="26123"/>
                  </a:lnTo>
                  <a:lnTo>
                    <a:pt x="378815" y="26682"/>
                  </a:lnTo>
                  <a:lnTo>
                    <a:pt x="370878" y="28333"/>
                  </a:lnTo>
                  <a:lnTo>
                    <a:pt x="363562" y="31102"/>
                  </a:lnTo>
                  <a:lnTo>
                    <a:pt x="356679" y="34975"/>
                  </a:lnTo>
                  <a:lnTo>
                    <a:pt x="360032" y="49288"/>
                  </a:lnTo>
                  <a:lnTo>
                    <a:pt x="365848" y="45275"/>
                  </a:lnTo>
                  <a:lnTo>
                    <a:pt x="372237" y="42037"/>
                  </a:lnTo>
                  <a:lnTo>
                    <a:pt x="379031" y="39890"/>
                  </a:lnTo>
                  <a:lnTo>
                    <a:pt x="386054" y="39103"/>
                  </a:lnTo>
                  <a:lnTo>
                    <a:pt x="392671" y="40081"/>
                  </a:lnTo>
                  <a:lnTo>
                    <a:pt x="398310" y="43421"/>
                  </a:lnTo>
                  <a:lnTo>
                    <a:pt x="402234" y="49695"/>
                  </a:lnTo>
                  <a:lnTo>
                    <a:pt x="403707" y="59474"/>
                  </a:lnTo>
                  <a:lnTo>
                    <a:pt x="383006" y="61683"/>
                  </a:lnTo>
                  <a:lnTo>
                    <a:pt x="369392" y="65163"/>
                  </a:lnTo>
                  <a:lnTo>
                    <a:pt x="359308" y="71780"/>
                  </a:lnTo>
                  <a:lnTo>
                    <a:pt x="353047" y="80797"/>
                  </a:lnTo>
                  <a:lnTo>
                    <a:pt x="351066" y="90614"/>
                  </a:lnTo>
                  <a:lnTo>
                    <a:pt x="351002" y="92087"/>
                  </a:lnTo>
                  <a:lnTo>
                    <a:pt x="352958" y="102412"/>
                  </a:lnTo>
                  <a:lnTo>
                    <a:pt x="358673" y="110731"/>
                  </a:lnTo>
                  <a:lnTo>
                    <a:pt x="367271" y="116039"/>
                  </a:lnTo>
                  <a:lnTo>
                    <a:pt x="377990" y="117906"/>
                  </a:lnTo>
                  <a:lnTo>
                    <a:pt x="384644" y="117335"/>
                  </a:lnTo>
                  <a:lnTo>
                    <a:pt x="391629" y="115404"/>
                  </a:lnTo>
                  <a:lnTo>
                    <a:pt x="398640" y="111810"/>
                  </a:lnTo>
                  <a:lnTo>
                    <a:pt x="405371" y="106248"/>
                  </a:lnTo>
                  <a:lnTo>
                    <a:pt x="405676" y="110832"/>
                  </a:lnTo>
                  <a:lnTo>
                    <a:pt x="407504" y="114808"/>
                  </a:lnTo>
                  <a:lnTo>
                    <a:pt x="408584" y="115989"/>
                  </a:lnTo>
                  <a:lnTo>
                    <a:pt x="427304" y="115989"/>
                  </a:lnTo>
                  <a:close/>
                </a:path>
                <a:path w="690879" h="118109">
                  <a:moveTo>
                    <a:pt x="518947" y="60363"/>
                  </a:moveTo>
                  <a:lnTo>
                    <a:pt x="516572" y="46037"/>
                  </a:lnTo>
                  <a:lnTo>
                    <a:pt x="509739" y="35267"/>
                  </a:lnTo>
                  <a:lnTo>
                    <a:pt x="498906" y="28486"/>
                  </a:lnTo>
                  <a:lnTo>
                    <a:pt x="484543" y="26123"/>
                  </a:lnTo>
                  <a:lnTo>
                    <a:pt x="478002" y="26606"/>
                  </a:lnTo>
                  <a:lnTo>
                    <a:pt x="471474" y="28282"/>
                  </a:lnTo>
                  <a:lnTo>
                    <a:pt x="465086" y="31419"/>
                  </a:lnTo>
                  <a:lnTo>
                    <a:pt x="458978" y="36309"/>
                  </a:lnTo>
                  <a:lnTo>
                    <a:pt x="458978" y="27749"/>
                  </a:lnTo>
                  <a:lnTo>
                    <a:pt x="439648" y="27749"/>
                  </a:lnTo>
                  <a:lnTo>
                    <a:pt x="439648" y="115989"/>
                  </a:lnTo>
                  <a:lnTo>
                    <a:pt x="459130" y="115989"/>
                  </a:lnTo>
                  <a:lnTo>
                    <a:pt x="459130" y="64198"/>
                  </a:lnTo>
                  <a:lnTo>
                    <a:pt x="460717" y="53873"/>
                  </a:lnTo>
                  <a:lnTo>
                    <a:pt x="465048" y="46126"/>
                  </a:lnTo>
                  <a:lnTo>
                    <a:pt x="471525" y="41249"/>
                  </a:lnTo>
                  <a:lnTo>
                    <a:pt x="479526" y="39560"/>
                  </a:lnTo>
                  <a:lnTo>
                    <a:pt x="487946" y="41287"/>
                  </a:lnTo>
                  <a:lnTo>
                    <a:pt x="494157" y="46164"/>
                  </a:lnTo>
                  <a:lnTo>
                    <a:pt x="498005" y="53746"/>
                  </a:lnTo>
                  <a:lnTo>
                    <a:pt x="499313" y="63614"/>
                  </a:lnTo>
                  <a:lnTo>
                    <a:pt x="499313" y="115989"/>
                  </a:lnTo>
                  <a:lnTo>
                    <a:pt x="518947" y="115989"/>
                  </a:lnTo>
                  <a:lnTo>
                    <a:pt x="518947" y="60363"/>
                  </a:lnTo>
                  <a:close/>
                </a:path>
                <a:path w="690879" h="118109">
                  <a:moveTo>
                    <a:pt x="602983" y="110832"/>
                  </a:moveTo>
                  <a:lnTo>
                    <a:pt x="600849" y="97243"/>
                  </a:lnTo>
                  <a:lnTo>
                    <a:pt x="593852" y="102133"/>
                  </a:lnTo>
                  <a:lnTo>
                    <a:pt x="586549" y="104190"/>
                  </a:lnTo>
                  <a:lnTo>
                    <a:pt x="580161" y="104190"/>
                  </a:lnTo>
                  <a:lnTo>
                    <a:pt x="568312" y="101498"/>
                  </a:lnTo>
                  <a:lnTo>
                    <a:pt x="559181" y="94297"/>
                  </a:lnTo>
                  <a:lnTo>
                    <a:pt x="553313" y="83896"/>
                  </a:lnTo>
                  <a:lnTo>
                    <a:pt x="551230" y="71577"/>
                  </a:lnTo>
                  <a:lnTo>
                    <a:pt x="553847" y="57607"/>
                  </a:lnTo>
                  <a:lnTo>
                    <a:pt x="560616" y="47586"/>
                  </a:lnTo>
                  <a:lnTo>
                    <a:pt x="569925" y="41567"/>
                  </a:lnTo>
                  <a:lnTo>
                    <a:pt x="580161" y="39560"/>
                  </a:lnTo>
                  <a:lnTo>
                    <a:pt x="586244" y="39560"/>
                  </a:lnTo>
                  <a:lnTo>
                    <a:pt x="592632" y="41186"/>
                  </a:lnTo>
                  <a:lnTo>
                    <a:pt x="598424" y="44716"/>
                  </a:lnTo>
                  <a:lnTo>
                    <a:pt x="601154" y="31737"/>
                  </a:lnTo>
                  <a:lnTo>
                    <a:pt x="594156" y="27597"/>
                  </a:lnTo>
                  <a:lnTo>
                    <a:pt x="586397" y="26123"/>
                  </a:lnTo>
                  <a:lnTo>
                    <a:pt x="579234" y="26123"/>
                  </a:lnTo>
                  <a:lnTo>
                    <a:pt x="558558" y="30099"/>
                  </a:lnTo>
                  <a:lnTo>
                    <a:pt x="543483" y="40576"/>
                  </a:lnTo>
                  <a:lnTo>
                    <a:pt x="534263" y="55384"/>
                  </a:lnTo>
                  <a:lnTo>
                    <a:pt x="531139" y="72313"/>
                  </a:lnTo>
                  <a:lnTo>
                    <a:pt x="533666" y="87541"/>
                  </a:lnTo>
                  <a:lnTo>
                    <a:pt x="541807" y="102209"/>
                  </a:lnTo>
                  <a:lnTo>
                    <a:pt x="556374" y="113245"/>
                  </a:lnTo>
                  <a:lnTo>
                    <a:pt x="578167" y="117614"/>
                  </a:lnTo>
                  <a:lnTo>
                    <a:pt x="583653" y="117233"/>
                  </a:lnTo>
                  <a:lnTo>
                    <a:pt x="589953" y="116039"/>
                  </a:lnTo>
                  <a:lnTo>
                    <a:pt x="596557" y="113944"/>
                  </a:lnTo>
                  <a:lnTo>
                    <a:pt x="602983" y="110832"/>
                  </a:lnTo>
                  <a:close/>
                </a:path>
                <a:path w="690879" h="118109">
                  <a:moveTo>
                    <a:pt x="690829" y="67741"/>
                  </a:moveTo>
                  <a:lnTo>
                    <a:pt x="690029" y="62877"/>
                  </a:lnTo>
                  <a:lnTo>
                    <a:pt x="688098" y="51092"/>
                  </a:lnTo>
                  <a:lnTo>
                    <a:pt x="680237" y="37922"/>
                  </a:lnTo>
                  <a:lnTo>
                    <a:pt x="672096" y="32321"/>
                  </a:lnTo>
                  <a:lnTo>
                    <a:pt x="672096" y="62877"/>
                  </a:lnTo>
                  <a:lnTo>
                    <a:pt x="629323" y="62877"/>
                  </a:lnTo>
                  <a:lnTo>
                    <a:pt x="631088" y="52997"/>
                  </a:lnTo>
                  <a:lnTo>
                    <a:pt x="635584" y="45085"/>
                  </a:lnTo>
                  <a:lnTo>
                    <a:pt x="642277" y="39827"/>
                  </a:lnTo>
                  <a:lnTo>
                    <a:pt x="650646" y="37922"/>
                  </a:lnTo>
                  <a:lnTo>
                    <a:pt x="659130" y="39801"/>
                  </a:lnTo>
                  <a:lnTo>
                    <a:pt x="665924" y="45021"/>
                  </a:lnTo>
                  <a:lnTo>
                    <a:pt x="670458" y="52933"/>
                  </a:lnTo>
                  <a:lnTo>
                    <a:pt x="672096" y="62877"/>
                  </a:lnTo>
                  <a:lnTo>
                    <a:pt x="672096" y="32321"/>
                  </a:lnTo>
                  <a:lnTo>
                    <a:pt x="667639" y="29235"/>
                  </a:lnTo>
                  <a:lnTo>
                    <a:pt x="650798" y="26123"/>
                  </a:lnTo>
                  <a:lnTo>
                    <a:pt x="634758" y="29083"/>
                  </a:lnTo>
                  <a:lnTo>
                    <a:pt x="621753" y="37757"/>
                  </a:lnTo>
                  <a:lnTo>
                    <a:pt x="613041" y="51841"/>
                  </a:lnTo>
                  <a:lnTo>
                    <a:pt x="609854" y="70993"/>
                  </a:lnTo>
                  <a:lnTo>
                    <a:pt x="612927" y="90106"/>
                  </a:lnTo>
                  <a:lnTo>
                    <a:pt x="621703" y="104813"/>
                  </a:lnTo>
                  <a:lnTo>
                    <a:pt x="635469" y="114274"/>
                  </a:lnTo>
                  <a:lnTo>
                    <a:pt x="653529" y="117614"/>
                  </a:lnTo>
                  <a:lnTo>
                    <a:pt x="661835" y="117182"/>
                  </a:lnTo>
                  <a:lnTo>
                    <a:pt x="670039" y="115760"/>
                  </a:lnTo>
                  <a:lnTo>
                    <a:pt x="678014" y="113118"/>
                  </a:lnTo>
                  <a:lnTo>
                    <a:pt x="685647" y="109054"/>
                  </a:lnTo>
                  <a:lnTo>
                    <a:pt x="684669" y="104635"/>
                  </a:lnTo>
                  <a:lnTo>
                    <a:pt x="682752" y="95923"/>
                  </a:lnTo>
                  <a:lnTo>
                    <a:pt x="676351" y="100025"/>
                  </a:lnTo>
                  <a:lnTo>
                    <a:pt x="669836" y="102717"/>
                  </a:lnTo>
                  <a:lnTo>
                    <a:pt x="662990" y="104178"/>
                  </a:lnTo>
                  <a:lnTo>
                    <a:pt x="655662" y="104635"/>
                  </a:lnTo>
                  <a:lnTo>
                    <a:pt x="645033" y="102514"/>
                  </a:lnTo>
                  <a:lnTo>
                    <a:pt x="636600" y="96456"/>
                  </a:lnTo>
                  <a:lnTo>
                    <a:pt x="630961" y="86880"/>
                  </a:lnTo>
                  <a:lnTo>
                    <a:pt x="628726" y="74231"/>
                  </a:lnTo>
                  <a:lnTo>
                    <a:pt x="690664" y="74231"/>
                  </a:lnTo>
                  <a:lnTo>
                    <a:pt x="690829" y="72161"/>
                  </a:lnTo>
                  <a:lnTo>
                    <a:pt x="690829" y="67741"/>
                  </a:lnTo>
                  <a:close/>
                </a:path>
              </a:pathLst>
            </a:custGeom>
            <a:solidFill>
              <a:srgbClr val="008E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1">
              <a:extLst>
                <a:ext uri="{FF2B5EF4-FFF2-40B4-BE49-F238E27FC236}">
                  <a16:creationId xmlns:a16="http://schemas.microsoft.com/office/drawing/2014/main" id="{B0F3830D-EBAC-549B-6313-BCD3CB17E551}"/>
                </a:ext>
              </a:extLst>
            </p:cNvPr>
            <p:cNvSpPr/>
            <p:nvPr/>
          </p:nvSpPr>
          <p:spPr>
            <a:xfrm>
              <a:off x="3236132" y="8801714"/>
              <a:ext cx="0" cy="105410"/>
            </a:xfrm>
            <a:custGeom>
              <a:avLst/>
              <a:gdLst/>
              <a:ahLst/>
              <a:cxnLst/>
              <a:rect l="l" t="t" r="r" b="b"/>
              <a:pathLst>
                <a:path h="105409">
                  <a:moveTo>
                    <a:pt x="0" y="0"/>
                  </a:moveTo>
                  <a:lnTo>
                    <a:pt x="0" y="105105"/>
                  </a:lnTo>
                </a:path>
              </a:pathLst>
            </a:custGeom>
            <a:ln w="6350">
              <a:solidFill>
                <a:srgbClr val="008E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" name="object 14">
            <a:extLst>
              <a:ext uri="{FF2B5EF4-FFF2-40B4-BE49-F238E27FC236}">
                <a16:creationId xmlns:a16="http://schemas.microsoft.com/office/drawing/2014/main" id="{D362FBE8-7A63-71FC-1AE9-6DF713F728F6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7758255" y="4844734"/>
            <a:ext cx="4433745" cy="201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285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041188" y="0"/>
            <a:ext cx="15081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15081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/>
          </a:p>
        </p:txBody>
      </p:sp>
      <p:sp>
        <p:nvSpPr>
          <p:cNvPr id="10" name="텍스트 개체 틀 2"/>
          <p:cNvSpPr txBox="1">
            <a:spLocks/>
          </p:cNvSpPr>
          <p:nvPr/>
        </p:nvSpPr>
        <p:spPr>
          <a:xfrm>
            <a:off x="5916920" y="694673"/>
            <a:ext cx="4079824" cy="3385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ctr" defTabSz="914400" rtl="0" eaLnBrk="1" latinLnBrk="1" hangingPunct="1">
              <a:buNone/>
              <a:defRPr sz="2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>
                <a:latin typeface="페이퍼로지 7 Bold" pitchFamily="2" charset="-127"/>
                <a:ea typeface="페이퍼로지 7 Bold" pitchFamily="2" charset="-127"/>
              </a:rPr>
              <a:t>1.2026</a:t>
            </a:r>
            <a:r>
              <a:rPr lang="ko-KR" altLang="en-US" dirty="0">
                <a:latin typeface="페이퍼로지 7 Bold" pitchFamily="2" charset="-127"/>
                <a:ea typeface="페이퍼로지 7 Bold" pitchFamily="2" charset="-127"/>
              </a:rPr>
              <a:t>년 치매시장 </a:t>
            </a:r>
            <a:r>
              <a:rPr lang="en-US" altLang="ko-KR" dirty="0">
                <a:latin typeface="페이퍼로지 7 Bold" pitchFamily="2" charset="-127"/>
                <a:ea typeface="페이퍼로지 7 Bold" pitchFamily="2" charset="-127"/>
              </a:rPr>
              <a:t>‘</a:t>
            </a:r>
            <a:r>
              <a:rPr lang="ko-KR" altLang="en-US" dirty="0">
                <a:latin typeface="페이퍼로지 7 Bold" pitchFamily="2" charset="-127"/>
                <a:ea typeface="페이퍼로지 7 Bold" pitchFamily="2" charset="-127"/>
              </a:rPr>
              <a:t>하트</a:t>
            </a:r>
            <a:r>
              <a:rPr lang="en-US" altLang="ko-KR" dirty="0">
                <a:latin typeface="페이퍼로지 7 Bold" pitchFamily="2" charset="-127"/>
                <a:ea typeface="페이퍼로지 7 Bold" pitchFamily="2" charset="-127"/>
              </a:rPr>
              <a:t>’</a:t>
            </a:r>
            <a:r>
              <a:rPr lang="ko-KR" altLang="en-US" dirty="0">
                <a:latin typeface="페이퍼로지 7 Bold" pitchFamily="2" charset="-127"/>
                <a:ea typeface="페이퍼로지 7 Bold" pitchFamily="2" charset="-127"/>
              </a:rPr>
              <a:t>로 시작</a:t>
            </a:r>
          </a:p>
        </p:txBody>
      </p:sp>
      <p:sp>
        <p:nvSpPr>
          <p:cNvPr id="14" name="텍스트 개체 틀 2"/>
          <p:cNvSpPr txBox="1">
            <a:spLocks/>
          </p:cNvSpPr>
          <p:nvPr/>
        </p:nvSpPr>
        <p:spPr>
          <a:xfrm>
            <a:off x="432000" y="693097"/>
            <a:ext cx="4079824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l" defTabSz="914400" rtl="0" eaLnBrk="1" latinLnBrk="1" hangingPunct="1">
              <a:buNone/>
              <a:defRPr sz="3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latin typeface="페이퍼로지 7 Bold" pitchFamily="2" charset="-127"/>
                <a:ea typeface="페이퍼로지 7 Bold" pitchFamily="2" charset="-127"/>
              </a:rPr>
              <a:t>CONTENTS</a:t>
            </a:r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C47B4F22-4E58-1DE6-02CC-2C153A797D22}"/>
              </a:ext>
            </a:extLst>
          </p:cNvPr>
          <p:cNvSpPr/>
          <p:nvPr/>
        </p:nvSpPr>
        <p:spPr>
          <a:xfrm>
            <a:off x="498035" y="4437628"/>
            <a:ext cx="3958494" cy="107573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CBCF1CA8-2079-030F-E2AF-CBB937A4A5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2" t="17894" r="21650" b="15493"/>
          <a:stretch/>
        </p:blipFill>
        <p:spPr>
          <a:xfrm flipH="1">
            <a:off x="1447805" y="2227151"/>
            <a:ext cx="2752530" cy="28365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F4019DC-7AF3-3A96-8ECE-71E7874AB39D}"/>
              </a:ext>
            </a:extLst>
          </p:cNvPr>
          <p:cNvSpPr txBox="1"/>
          <p:nvPr/>
        </p:nvSpPr>
        <p:spPr>
          <a:xfrm>
            <a:off x="11644013" y="49638"/>
            <a:ext cx="506303" cy="195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/>
              <a:t>교육용</a:t>
            </a:r>
          </a:p>
        </p:txBody>
      </p:sp>
      <p:sp>
        <p:nvSpPr>
          <p:cNvPr id="19" name="텍스트 개체 틀 3">
            <a:extLst>
              <a:ext uri="{FF2B5EF4-FFF2-40B4-BE49-F238E27FC236}">
                <a16:creationId xmlns:a16="http://schemas.microsoft.com/office/drawing/2014/main" id="{DDB4AFFC-9B12-3D5A-8534-02523B965D1E}"/>
              </a:ext>
            </a:extLst>
          </p:cNvPr>
          <p:cNvSpPr txBox="1">
            <a:spLocks/>
          </p:cNvSpPr>
          <p:nvPr/>
        </p:nvSpPr>
        <p:spPr>
          <a:xfrm>
            <a:off x="5926346" y="1175396"/>
            <a:ext cx="4738639" cy="2562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레켐비를</a:t>
            </a:r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주목해야 하는 이유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C006E49-0EE2-7284-D54F-3B99A645927E}"/>
              </a:ext>
            </a:extLst>
          </p:cNvPr>
          <p:cNvSpPr txBox="1">
            <a:spLocks/>
          </p:cNvSpPr>
          <p:nvPr/>
        </p:nvSpPr>
        <p:spPr>
          <a:xfrm>
            <a:off x="5916920" y="3403756"/>
            <a:ext cx="5489530" cy="3046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latin typeface="페이퍼로지 7 Bold" pitchFamily="2" charset="-127"/>
                <a:ea typeface="페이퍼로지 7 Bold" pitchFamily="2" charset="-127"/>
              </a:rPr>
              <a:t>2. 2026</a:t>
            </a:r>
            <a:r>
              <a:rPr lang="ko-KR" altLang="en-US" dirty="0">
                <a:latin typeface="페이퍼로지 7 Bold" pitchFamily="2" charset="-127"/>
                <a:ea typeface="페이퍼로지 7 Bold" pitchFamily="2" charset="-127"/>
              </a:rPr>
              <a:t>년 상반기 키워드 </a:t>
            </a:r>
            <a:r>
              <a:rPr lang="en-US" altLang="ko-KR" dirty="0">
                <a:latin typeface="페이퍼로지 7 Bold" pitchFamily="2" charset="-127"/>
                <a:ea typeface="페이퍼로지 7 Bold" pitchFamily="2" charset="-127"/>
              </a:rPr>
              <a:t>‘</a:t>
            </a:r>
            <a:r>
              <a:rPr lang="ko-KR" altLang="en-US" dirty="0">
                <a:latin typeface="페이퍼로지 7 Bold" pitchFamily="2" charset="-127"/>
                <a:ea typeface="페이퍼로지 7 Bold" pitchFamily="2" charset="-127"/>
              </a:rPr>
              <a:t>비급여 보장</a:t>
            </a:r>
            <a:r>
              <a:rPr lang="en-US" altLang="ko-KR" dirty="0">
                <a:latin typeface="페이퍼로지 7 Bold" pitchFamily="2" charset="-127"/>
                <a:ea typeface="페이퍼로지 7 Bold" pitchFamily="2" charset="-127"/>
              </a:rPr>
              <a:t>’</a:t>
            </a:r>
            <a:endParaRPr lang="ko-KR" altLang="en-US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7" name="텍스트 개체 틀 3">
            <a:extLst>
              <a:ext uri="{FF2B5EF4-FFF2-40B4-BE49-F238E27FC236}">
                <a16:creationId xmlns:a16="http://schemas.microsoft.com/office/drawing/2014/main" id="{3BA5FC88-5D6E-3CF9-9A17-8714F7694414}"/>
              </a:ext>
            </a:extLst>
          </p:cNvPr>
          <p:cNvSpPr txBox="1">
            <a:spLocks/>
          </p:cNvSpPr>
          <p:nvPr/>
        </p:nvSpPr>
        <p:spPr>
          <a:xfrm>
            <a:off x="5926346" y="1585622"/>
            <a:ext cx="2897143" cy="2492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② 업계 최대 </a:t>
            </a:r>
            <a:r>
              <a:rPr lang="ko-KR" altLang="en-US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레켐비</a:t>
            </a:r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보장</a:t>
            </a:r>
          </a:p>
        </p:txBody>
      </p:sp>
      <p:sp>
        <p:nvSpPr>
          <p:cNvPr id="8" name="텍스트 개체 틀 3">
            <a:extLst>
              <a:ext uri="{FF2B5EF4-FFF2-40B4-BE49-F238E27FC236}">
                <a16:creationId xmlns:a16="http://schemas.microsoft.com/office/drawing/2014/main" id="{64B796E9-F038-6E16-E93D-2F8B83A305A2}"/>
              </a:ext>
            </a:extLst>
          </p:cNvPr>
          <p:cNvSpPr txBox="1">
            <a:spLocks/>
          </p:cNvSpPr>
          <p:nvPr/>
        </p:nvSpPr>
        <p:spPr>
          <a:xfrm>
            <a:off x="5937920" y="1998664"/>
            <a:ext cx="3449093" cy="2562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③ 초기 치매 </a:t>
            </a:r>
            <a:r>
              <a:rPr lang="ko-KR" altLang="en-US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올케어</a:t>
            </a:r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보장 </a:t>
            </a:r>
          </a:p>
        </p:txBody>
      </p:sp>
      <p:sp>
        <p:nvSpPr>
          <p:cNvPr id="18" name="텍스트 개체 틀 2">
            <a:extLst>
              <a:ext uri="{FF2B5EF4-FFF2-40B4-BE49-F238E27FC236}">
                <a16:creationId xmlns:a16="http://schemas.microsoft.com/office/drawing/2014/main" id="{BD8DCC94-9CF7-887F-6D53-7927E1C4CF93}"/>
              </a:ext>
            </a:extLst>
          </p:cNvPr>
          <p:cNvSpPr txBox="1">
            <a:spLocks/>
          </p:cNvSpPr>
          <p:nvPr/>
        </p:nvSpPr>
        <p:spPr>
          <a:xfrm>
            <a:off x="5937920" y="5257577"/>
            <a:ext cx="4000606" cy="3131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latin typeface="페이퍼로지 7 Bold" pitchFamily="2" charset="-127"/>
                <a:ea typeface="페이퍼로지 7 Bold" pitchFamily="2" charset="-127"/>
              </a:rPr>
              <a:t>3. 26</a:t>
            </a:r>
            <a:r>
              <a:rPr lang="ko-KR" altLang="en-US" dirty="0">
                <a:latin typeface="페이퍼로지 7 Bold" pitchFamily="2" charset="-127"/>
                <a:ea typeface="페이퍼로지 7 Bold" pitchFamily="2" charset="-127"/>
              </a:rPr>
              <a:t>년도 운전자보험은 하나로</a:t>
            </a:r>
          </a:p>
        </p:txBody>
      </p:sp>
      <p:sp>
        <p:nvSpPr>
          <p:cNvPr id="20" name="텍스트 개체 틀 3">
            <a:extLst>
              <a:ext uri="{FF2B5EF4-FFF2-40B4-BE49-F238E27FC236}">
                <a16:creationId xmlns:a16="http://schemas.microsoft.com/office/drawing/2014/main" id="{BB54DF77-A529-C7B7-EB4F-1B76A362226D}"/>
              </a:ext>
            </a:extLst>
          </p:cNvPr>
          <p:cNvSpPr txBox="1">
            <a:spLocks/>
          </p:cNvSpPr>
          <p:nvPr/>
        </p:nvSpPr>
        <p:spPr>
          <a:xfrm>
            <a:off x="5946394" y="5650978"/>
            <a:ext cx="4738639" cy="2562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업계유일 </a:t>
            </a:r>
            <a:r>
              <a:rPr lang="ko-KR" altLang="en-US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교사처</a:t>
            </a:r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사망 </a:t>
            </a:r>
            <a:r>
              <a:rPr lang="en-US" altLang="ko-KR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2.5</a:t>
            </a:r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억</a:t>
            </a:r>
          </a:p>
        </p:txBody>
      </p:sp>
      <p:sp>
        <p:nvSpPr>
          <p:cNvPr id="2" name="텍스트 개체 틀 3">
            <a:extLst>
              <a:ext uri="{FF2B5EF4-FFF2-40B4-BE49-F238E27FC236}">
                <a16:creationId xmlns:a16="http://schemas.microsoft.com/office/drawing/2014/main" id="{7926A503-9BD5-7984-7558-4BC6737462ED}"/>
              </a:ext>
            </a:extLst>
          </p:cNvPr>
          <p:cNvSpPr txBox="1">
            <a:spLocks/>
          </p:cNvSpPr>
          <p:nvPr/>
        </p:nvSpPr>
        <p:spPr>
          <a:xfrm>
            <a:off x="5937753" y="3779561"/>
            <a:ext cx="4738639" cy="2562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8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종합병원 수술입원일당</a:t>
            </a:r>
            <a:endParaRPr lang="ko-KR" altLang="en-US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1" name="텍스트 개체 틀 3">
            <a:extLst>
              <a:ext uri="{FF2B5EF4-FFF2-40B4-BE49-F238E27FC236}">
                <a16:creationId xmlns:a16="http://schemas.microsoft.com/office/drawing/2014/main" id="{35EAB05A-23A1-3DF5-BE9C-0492F13C09B8}"/>
              </a:ext>
            </a:extLst>
          </p:cNvPr>
          <p:cNvSpPr txBox="1">
            <a:spLocks/>
          </p:cNvSpPr>
          <p:nvPr/>
        </p:nvSpPr>
        <p:spPr>
          <a:xfrm>
            <a:off x="5937753" y="4189787"/>
            <a:ext cx="4385823" cy="2492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② 만기보장 종합병원 </a:t>
            </a:r>
            <a:r>
              <a:rPr lang="ko-KR" altLang="en-US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매회수술 암주요치료비</a:t>
            </a:r>
            <a:endParaRPr lang="ko-KR" altLang="en-US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5" name="텍스트 개체 틀 3">
            <a:extLst>
              <a:ext uri="{FF2B5EF4-FFF2-40B4-BE49-F238E27FC236}">
                <a16:creationId xmlns:a16="http://schemas.microsoft.com/office/drawing/2014/main" id="{2E2AB0D5-47CF-5E74-CEA8-9367BA14E046}"/>
              </a:ext>
            </a:extLst>
          </p:cNvPr>
          <p:cNvSpPr txBox="1">
            <a:spLocks/>
          </p:cNvSpPr>
          <p:nvPr/>
        </p:nvSpPr>
        <p:spPr>
          <a:xfrm>
            <a:off x="5939900" y="4606291"/>
            <a:ext cx="3958494" cy="2492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③ </a:t>
            </a:r>
            <a:r>
              <a:rPr lang="ko-KR" altLang="en-US" sz="18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만기보장 </a:t>
            </a:r>
            <a:r>
              <a:rPr lang="ko-KR" altLang="en-US" sz="180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종합병원 </a:t>
            </a:r>
            <a:r>
              <a:rPr lang="ko-KR" altLang="en-US" sz="18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전이암주요치료비</a:t>
            </a:r>
            <a:endParaRPr lang="ko-KR" altLang="en-US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7829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1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3"/>
          <p:cNvSpPr txBox="1">
            <a:spLocks/>
          </p:cNvSpPr>
          <p:nvPr/>
        </p:nvSpPr>
        <p:spPr>
          <a:xfrm>
            <a:off x="342000" y="1996455"/>
            <a:ext cx="6134214" cy="5409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bg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페이퍼로지 7 Bold" pitchFamily="2" charset="-127"/>
                <a:ea typeface="페이퍼로지 7 Bold" pitchFamily="2" charset="-127"/>
              </a:rPr>
              <a:t>초기치매 하나로 꽉 잡다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94D548-C1D2-50F9-DD0C-8C127F49827C}"/>
              </a:ext>
            </a:extLst>
          </p:cNvPr>
          <p:cNvSpPr txBox="1"/>
          <p:nvPr/>
        </p:nvSpPr>
        <p:spPr>
          <a:xfrm>
            <a:off x="11644013" y="49638"/>
            <a:ext cx="506303" cy="195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교육용</a:t>
            </a:r>
          </a:p>
        </p:txBody>
      </p:sp>
      <p:sp>
        <p:nvSpPr>
          <p:cNvPr id="3" name="텍스트 개체 틀 3">
            <a:extLst>
              <a:ext uri="{FF2B5EF4-FFF2-40B4-BE49-F238E27FC236}">
                <a16:creationId xmlns:a16="http://schemas.microsoft.com/office/drawing/2014/main" id="{85B953AD-C4EE-5E8A-603B-EDDCE1E7FCAB}"/>
              </a:ext>
            </a:extLst>
          </p:cNvPr>
          <p:cNvSpPr txBox="1">
            <a:spLocks/>
          </p:cNvSpPr>
          <p:nvPr/>
        </p:nvSpPr>
        <p:spPr>
          <a:xfrm>
            <a:off x="405526" y="2928781"/>
            <a:ext cx="4738639" cy="2562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dirty="0" err="1">
                <a:latin typeface="페이퍼로지 5 Medium" pitchFamily="2" charset="-127"/>
                <a:ea typeface="페이퍼로지 5 Medium" pitchFamily="2" charset="-127"/>
              </a:rPr>
              <a:t>레켐비를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 주목해야 하는 이유</a:t>
            </a:r>
          </a:p>
        </p:txBody>
      </p:sp>
      <p:sp>
        <p:nvSpPr>
          <p:cNvPr id="7" name="텍스트 개체 틀 3">
            <a:extLst>
              <a:ext uri="{FF2B5EF4-FFF2-40B4-BE49-F238E27FC236}">
                <a16:creationId xmlns:a16="http://schemas.microsoft.com/office/drawing/2014/main" id="{35BB66D0-5296-D4D9-499F-AF265284ACFB}"/>
              </a:ext>
            </a:extLst>
          </p:cNvPr>
          <p:cNvSpPr txBox="1">
            <a:spLocks/>
          </p:cNvSpPr>
          <p:nvPr/>
        </p:nvSpPr>
        <p:spPr>
          <a:xfrm>
            <a:off x="405526" y="3339007"/>
            <a:ext cx="2897143" cy="2492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② </a:t>
            </a:r>
            <a:r>
              <a:rPr lang="ko-KR" altLang="en-US" sz="1800" dirty="0">
                <a:latin typeface="페이퍼로지 5 Medium" pitchFamily="2" charset="-127"/>
                <a:ea typeface="페이퍼로지 5 Medium" pitchFamily="2" charset="-127"/>
              </a:rPr>
              <a:t>업계최대 </a:t>
            </a:r>
            <a:r>
              <a:rPr lang="ko-KR" altLang="en-US" sz="1800" dirty="0" err="1">
                <a:latin typeface="페이퍼로지 5 Medium" pitchFamily="2" charset="-127"/>
                <a:ea typeface="페이퍼로지 5 Medium" pitchFamily="2" charset="-127"/>
              </a:rPr>
              <a:t>레켐비</a:t>
            </a:r>
            <a:r>
              <a:rPr lang="ko-KR" altLang="en-US" sz="1800" dirty="0">
                <a:latin typeface="페이퍼로지 5 Medium" pitchFamily="2" charset="-127"/>
                <a:ea typeface="페이퍼로지 5 Medium" pitchFamily="2" charset="-127"/>
              </a:rPr>
              <a:t> 보장</a:t>
            </a: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4" name="텍스트 개체 틀 3">
            <a:extLst>
              <a:ext uri="{FF2B5EF4-FFF2-40B4-BE49-F238E27FC236}">
                <a16:creationId xmlns:a16="http://schemas.microsoft.com/office/drawing/2014/main" id="{6D133744-DAFF-5C70-2F8C-7E8D97AD4EFD}"/>
              </a:ext>
            </a:extLst>
          </p:cNvPr>
          <p:cNvSpPr txBox="1">
            <a:spLocks/>
          </p:cNvSpPr>
          <p:nvPr/>
        </p:nvSpPr>
        <p:spPr>
          <a:xfrm>
            <a:off x="426527" y="3752049"/>
            <a:ext cx="3449093" cy="2562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③ 초기 치매 </a:t>
            </a:r>
            <a:r>
              <a:rPr lang="ko-KR" altLang="en-US" dirty="0" err="1">
                <a:latin typeface="페이퍼로지 5 Medium" pitchFamily="2" charset="-127"/>
                <a:ea typeface="페이퍼로지 5 Medium" pitchFamily="2" charset="-127"/>
              </a:rPr>
              <a:t>올케어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 보장</a:t>
            </a:r>
          </a:p>
        </p:txBody>
      </p:sp>
    </p:spTree>
    <p:extLst>
      <p:ext uri="{BB962C8B-B14F-4D97-AF65-F5344CB8AC3E}">
        <p14:creationId xmlns:p14="http://schemas.microsoft.com/office/powerpoint/2010/main" val="2694969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5880CD60-1353-1007-2140-AE41F32B61BC}"/>
              </a:ext>
            </a:extLst>
          </p:cNvPr>
          <p:cNvSpPr txBox="1"/>
          <p:nvPr/>
        </p:nvSpPr>
        <p:spPr>
          <a:xfrm>
            <a:off x="11659062" y="65243"/>
            <a:ext cx="45397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003E0B-BD30-DDC5-F5AF-251D762392F8}"/>
              </a:ext>
            </a:extLst>
          </p:cNvPr>
          <p:cNvSpPr txBox="1"/>
          <p:nvPr/>
        </p:nvSpPr>
        <p:spPr>
          <a:xfrm>
            <a:off x="1334661" y="1423184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ko-KR" altLang="en-US" sz="2400" b="1" i="0" u="none" strike="noStrike" dirty="0">
                <a:solidFill>
                  <a:srgbClr val="000000"/>
                </a:solidFill>
                <a:effectLst/>
                <a:latin typeface="Noto Sans KR"/>
              </a:rPr>
              <a:t>“</a:t>
            </a:r>
            <a:r>
              <a:rPr lang="ko-KR" altLang="en-US" sz="2400" b="1" i="0" u="none" strike="noStrike" dirty="0" err="1">
                <a:solidFill>
                  <a:srgbClr val="000000"/>
                </a:solidFill>
                <a:effectLst/>
                <a:latin typeface="Noto Sans KR"/>
              </a:rPr>
              <a:t>레켐비</a:t>
            </a:r>
            <a:r>
              <a:rPr lang="en-US" altLang="ko-KR" sz="2400" b="1" i="0" u="none" strike="noStrike" dirty="0">
                <a:solidFill>
                  <a:srgbClr val="000000"/>
                </a:solidFill>
                <a:effectLst/>
                <a:latin typeface="Noto Sans KR"/>
              </a:rPr>
              <a:t>, </a:t>
            </a:r>
            <a:r>
              <a:rPr lang="ko-KR" altLang="en-US" sz="2400" b="1" i="0" u="none" strike="noStrike" dirty="0">
                <a:solidFill>
                  <a:srgbClr val="000000"/>
                </a:solidFill>
                <a:effectLst/>
                <a:latin typeface="Noto Sans KR"/>
              </a:rPr>
              <a:t>알츠하이머병 진행 최대 </a:t>
            </a:r>
            <a:r>
              <a:rPr lang="en-US" altLang="ko-KR" sz="2400" b="1" i="0" u="none" strike="noStrike" dirty="0">
                <a:solidFill>
                  <a:srgbClr val="000000"/>
                </a:solidFill>
                <a:effectLst/>
                <a:latin typeface="Noto Sans KR"/>
              </a:rPr>
              <a:t>8.3</a:t>
            </a:r>
            <a:r>
              <a:rPr lang="ko-KR" altLang="en-US" sz="2400" b="1" i="0" u="none" strike="noStrike" dirty="0">
                <a:solidFill>
                  <a:srgbClr val="000000"/>
                </a:solidFill>
                <a:effectLst/>
                <a:latin typeface="Noto Sans KR"/>
              </a:rPr>
              <a:t>년 늦춰”</a:t>
            </a:r>
            <a:endParaRPr lang="ko-KR" altLang="en-US" sz="2400" b="1" i="0" dirty="0">
              <a:solidFill>
                <a:srgbClr val="000000"/>
              </a:solidFill>
              <a:effectLst/>
              <a:latin typeface="Noto Sans KR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496349-5A12-3E29-F9EF-218232FF6055}"/>
              </a:ext>
            </a:extLst>
          </p:cNvPr>
          <p:cNvSpPr txBox="1"/>
          <p:nvPr/>
        </p:nvSpPr>
        <p:spPr>
          <a:xfrm>
            <a:off x="548173" y="2042155"/>
            <a:ext cx="11012455" cy="4104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알츠하이머병 초기 환자가 표적치료제 ‘</a:t>
            </a:r>
            <a:r>
              <a:rPr lang="ko-KR" altLang="en-US" sz="1600" b="0" i="0" dirty="0" err="1">
                <a:solidFill>
                  <a:srgbClr val="DA2128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레켐비</a:t>
            </a:r>
            <a:r>
              <a:rPr lang="en-US" altLang="ko-KR" sz="1600" b="0" i="0" dirty="0">
                <a:solidFill>
                  <a:srgbClr val="DA2128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sz="1600" b="0" i="0" dirty="0" err="1">
                <a:solidFill>
                  <a:srgbClr val="DA2128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레카네맙</a:t>
            </a:r>
            <a:r>
              <a:rPr lang="en-US" altLang="ko-KR" sz="1600" b="0" i="0" dirty="0">
                <a:solidFill>
                  <a:srgbClr val="DA2128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)’</a:t>
            </a:r>
            <a:r>
              <a:rPr lang="ko-KR" altLang="en-US" sz="1600" b="0" i="0" dirty="0">
                <a:solidFill>
                  <a:srgbClr val="DA2128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를 꾸준히 투여하면 질병 진행을 몇 </a:t>
            </a:r>
            <a:r>
              <a:rPr lang="ko-KR" altLang="en-US" sz="1600" b="0" i="0" dirty="0" err="1">
                <a:solidFill>
                  <a:srgbClr val="DA2128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년씩</a:t>
            </a:r>
            <a:r>
              <a:rPr lang="ko-KR" altLang="en-US" sz="1600" b="0" i="0" dirty="0">
                <a:solidFill>
                  <a:srgbClr val="DA2128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늦출 수 있다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는 장기 분석 결과가 국제 학회에서 발표됐다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.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특히 뇌에 </a:t>
            </a: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아밀로이드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단백이 덜 쌓인 환자군에선 병의 진행이 </a:t>
            </a:r>
            <a:r>
              <a:rPr lang="ko-KR" altLang="en-US" sz="1600" b="0" i="0" dirty="0">
                <a:solidFill>
                  <a:srgbClr val="DA2128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최대 </a:t>
            </a:r>
            <a:r>
              <a:rPr lang="en-US" altLang="ko-KR" sz="1600" b="0" i="0" dirty="0">
                <a:solidFill>
                  <a:srgbClr val="DA2128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8.3</a:t>
            </a:r>
            <a:r>
              <a:rPr lang="ko-KR" altLang="en-US" sz="1600" b="0" i="0" dirty="0">
                <a:solidFill>
                  <a:srgbClr val="DA2128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년까지 늦춰졌다</a:t>
            </a:r>
            <a:r>
              <a:rPr lang="en-US" altLang="ko-KR" sz="1600" b="0" i="0" dirty="0">
                <a:solidFill>
                  <a:srgbClr val="DA2128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한국에자이는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알츠하이머병 치료제 </a:t>
            </a: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레켐비의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장기 치료 효과를 분석한 연구 결과가 미국 샌디에이고에서 열린 알츠하이머병 임상연구 학회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(CTAD 2025)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에서 공유됐다고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5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일 밝혔다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.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이번 분석은 기존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3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상 ‘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Clarity AD’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공개연장연구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(OLE)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에 </a:t>
            </a: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단일클론항체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관련 임상 데이터와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ADNI(Alzheimer’s Disease Neuroimaging Initiative)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자연 경과 자료를 결합해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10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년 규모로 질환 진행과 치료 효과를 추정한 것이다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레켐비는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알츠하이머병의 핵심 병리로 알려진 베타 </a:t>
            </a: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아밀로이드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(Aβ)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단백질 덩어리를 제거하는 항체 치료제다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.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국내에는 지난해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11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월 알츠하이머병으로 인한 경도 인지장애 또는 경증의 알츠하이머병 성인 환자를 대상으로 출시됐다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.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회사 측은 “</a:t>
            </a: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아밀로이드가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낮은 초기 단계에서 치료를 시작할수록 장기 지연 효과가 커졌고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플라크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제거 이후에도 지속 치료 시 추가 지연 효과가 </a:t>
            </a: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추정됐다”고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설명했다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고홍병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한국에자이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대표는 “이번 결과는 조기 진단과 적기 치료의 중요성을 재확인한 </a:t>
            </a: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것”이라며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“국내 환자들이 의미 있는 일상을 더 오래 유지할 수 있도록 치료 접근성을 </a:t>
            </a:r>
            <a:r>
              <a:rPr lang="ko-KR" altLang="en-US" sz="1600" b="0" i="0" dirty="0" err="1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높이겠다”고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말했다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DB5497-BD26-C4D7-207C-15F017418F4B}"/>
              </a:ext>
            </a:extLst>
          </p:cNvPr>
          <p:cNvSpPr txBox="1"/>
          <p:nvPr/>
        </p:nvSpPr>
        <p:spPr>
          <a:xfrm>
            <a:off x="8182946" y="6042308"/>
            <a:ext cx="3284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출처</a:t>
            </a:r>
            <a:r>
              <a:rPr lang="en-US" altLang="ko-K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페이퍼로지 4 Regular" pitchFamily="2" charset="-127"/>
                <a:ea typeface="페이퍼로지 4 Regular" pitchFamily="2" charset="-127"/>
              </a:rPr>
              <a:t>:Kormedi.com. 2025.12.05</a:t>
            </a:r>
            <a:endParaRPr lang="ko-KR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pic>
        <p:nvPicPr>
          <p:cNvPr id="4" name="그림 3" descr="다채로움, 스크린샷, 그래픽, 창의성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482C5207-8119-2A3C-9ED1-274B4321FD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68" y="1204992"/>
            <a:ext cx="576193" cy="765888"/>
          </a:xfrm>
          <a:prstGeom prst="rect">
            <a:avLst/>
          </a:prstGeom>
        </p:spPr>
      </p:pic>
      <p:sp>
        <p:nvSpPr>
          <p:cNvPr id="2" name="텍스트 개체 틀 3">
            <a:extLst>
              <a:ext uri="{FF2B5EF4-FFF2-40B4-BE49-F238E27FC236}">
                <a16:creationId xmlns:a16="http://schemas.microsoft.com/office/drawing/2014/main" id="{F6A9A753-B7D7-1BDB-3D1B-6FD5DE42789B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레켐비를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주목해야 하는 이유</a:t>
            </a:r>
          </a:p>
        </p:txBody>
      </p:sp>
    </p:spTree>
    <p:extLst>
      <p:ext uri="{BB962C8B-B14F-4D97-AF65-F5344CB8AC3E}">
        <p14:creationId xmlns:p14="http://schemas.microsoft.com/office/powerpoint/2010/main" val="380343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BB8937F0-41F4-8D83-5BA1-129FB8C048A1}"/>
              </a:ext>
            </a:extLst>
          </p:cNvPr>
          <p:cNvCxnSpPr/>
          <p:nvPr/>
        </p:nvCxnSpPr>
        <p:spPr>
          <a:xfrm>
            <a:off x="1059148" y="5980927"/>
            <a:ext cx="1007370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직사각형 9">
            <a:extLst>
              <a:ext uri="{FF2B5EF4-FFF2-40B4-BE49-F238E27FC236}">
                <a16:creationId xmlns:a16="http://schemas.microsoft.com/office/drawing/2014/main" id="{18347E7B-12D0-C434-329A-1611534B1A0D}"/>
              </a:ext>
            </a:extLst>
          </p:cNvPr>
          <p:cNvSpPr/>
          <p:nvPr/>
        </p:nvSpPr>
        <p:spPr>
          <a:xfrm>
            <a:off x="1337869" y="5598372"/>
            <a:ext cx="599296" cy="382555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5100CDE-F8F2-9376-2512-6B68D29DFB7A}"/>
              </a:ext>
            </a:extLst>
          </p:cNvPr>
          <p:cNvSpPr/>
          <p:nvPr/>
        </p:nvSpPr>
        <p:spPr>
          <a:xfrm>
            <a:off x="2258482" y="5309129"/>
            <a:ext cx="599296" cy="67179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0A1A5C03-D13C-373F-D37B-C33C991F10BD}"/>
              </a:ext>
            </a:extLst>
          </p:cNvPr>
          <p:cNvSpPr/>
          <p:nvPr/>
        </p:nvSpPr>
        <p:spPr>
          <a:xfrm>
            <a:off x="3197761" y="4805276"/>
            <a:ext cx="599296" cy="1175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65ED972-0E9F-6B30-5911-C5EA33CF2A44}"/>
              </a:ext>
            </a:extLst>
          </p:cNvPr>
          <p:cNvSpPr/>
          <p:nvPr/>
        </p:nvSpPr>
        <p:spPr>
          <a:xfrm>
            <a:off x="4146370" y="4463171"/>
            <a:ext cx="599296" cy="15177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4CA78F21-8F09-6748-1720-8A09223FAE4B}"/>
              </a:ext>
            </a:extLst>
          </p:cNvPr>
          <p:cNvSpPr/>
          <p:nvPr/>
        </p:nvSpPr>
        <p:spPr>
          <a:xfrm>
            <a:off x="5094976" y="3870080"/>
            <a:ext cx="599296" cy="21108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7F3C633-F53F-A15D-7DB4-9E9954CD367F}"/>
              </a:ext>
            </a:extLst>
          </p:cNvPr>
          <p:cNvSpPr/>
          <p:nvPr/>
        </p:nvSpPr>
        <p:spPr>
          <a:xfrm>
            <a:off x="6043585" y="3320671"/>
            <a:ext cx="599296" cy="266025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310219B-1A71-0AEC-9C4C-3218C92B71B2}"/>
              </a:ext>
            </a:extLst>
          </p:cNvPr>
          <p:cNvSpPr/>
          <p:nvPr/>
        </p:nvSpPr>
        <p:spPr>
          <a:xfrm>
            <a:off x="6982865" y="2771262"/>
            <a:ext cx="599296" cy="3209660"/>
          </a:xfrm>
          <a:prstGeom prst="rect">
            <a:avLst/>
          </a:prstGeom>
          <a:solidFill>
            <a:srgbClr val="D1D1D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72F44C0-89CB-E36E-3EC0-61D9F9742BFE}"/>
              </a:ext>
            </a:extLst>
          </p:cNvPr>
          <p:cNvSpPr/>
          <p:nvPr/>
        </p:nvSpPr>
        <p:spPr>
          <a:xfrm>
            <a:off x="7978126" y="2117587"/>
            <a:ext cx="599296" cy="3863334"/>
          </a:xfrm>
          <a:prstGeom prst="rect">
            <a:avLst/>
          </a:prstGeom>
          <a:solidFill>
            <a:srgbClr val="D1D1D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CB535C8-5056-B630-0AE0-32589D133859}"/>
              </a:ext>
            </a:extLst>
          </p:cNvPr>
          <p:cNvSpPr/>
          <p:nvPr/>
        </p:nvSpPr>
        <p:spPr>
          <a:xfrm>
            <a:off x="8964056" y="1698812"/>
            <a:ext cx="599296" cy="4282108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80212F-9C58-E00B-F146-E74514F71258}"/>
              </a:ext>
            </a:extLst>
          </p:cNvPr>
          <p:cNvSpPr txBox="1"/>
          <p:nvPr/>
        </p:nvSpPr>
        <p:spPr>
          <a:xfrm>
            <a:off x="1186409" y="5999719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24.12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월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C5604A-870A-9206-172C-3A12CEC7F82B}"/>
              </a:ext>
            </a:extLst>
          </p:cNvPr>
          <p:cNvSpPr txBox="1"/>
          <p:nvPr/>
        </p:nvSpPr>
        <p:spPr>
          <a:xfrm>
            <a:off x="2107022" y="6004315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25.01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월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1A14F5-1EE2-2706-59D7-E5D80C51A58C}"/>
              </a:ext>
            </a:extLst>
          </p:cNvPr>
          <p:cNvSpPr txBox="1"/>
          <p:nvPr/>
        </p:nvSpPr>
        <p:spPr>
          <a:xfrm>
            <a:off x="3106606" y="5995123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24.02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월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9452C9-02C9-9ED3-F742-29AA080D266A}"/>
              </a:ext>
            </a:extLst>
          </p:cNvPr>
          <p:cNvSpPr txBox="1"/>
          <p:nvPr/>
        </p:nvSpPr>
        <p:spPr>
          <a:xfrm>
            <a:off x="4055215" y="5999719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25.03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월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0850F7-1735-D795-4CC7-7E4D6237BE92}"/>
              </a:ext>
            </a:extLst>
          </p:cNvPr>
          <p:cNvSpPr txBox="1"/>
          <p:nvPr/>
        </p:nvSpPr>
        <p:spPr>
          <a:xfrm>
            <a:off x="4989478" y="6009189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24.04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월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F58442-5135-E1ED-3C7D-8006562BA947}"/>
              </a:ext>
            </a:extLst>
          </p:cNvPr>
          <p:cNvSpPr txBox="1"/>
          <p:nvPr/>
        </p:nvSpPr>
        <p:spPr>
          <a:xfrm>
            <a:off x="5938087" y="6013785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25.05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월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E52675-DEB4-FB04-5355-F36B65F13E2E}"/>
              </a:ext>
            </a:extLst>
          </p:cNvPr>
          <p:cNvSpPr txBox="1"/>
          <p:nvPr/>
        </p:nvSpPr>
        <p:spPr>
          <a:xfrm>
            <a:off x="6863024" y="6013924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24.06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월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E075B9-2B5D-58D4-F6D3-7B1E59C83728}"/>
              </a:ext>
            </a:extLst>
          </p:cNvPr>
          <p:cNvSpPr txBox="1"/>
          <p:nvPr/>
        </p:nvSpPr>
        <p:spPr>
          <a:xfrm>
            <a:off x="7858285" y="6018520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25.07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월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52BD55-96D4-C473-48AE-CA25BC23825F}"/>
              </a:ext>
            </a:extLst>
          </p:cNvPr>
          <p:cNvSpPr txBox="1"/>
          <p:nvPr/>
        </p:nvSpPr>
        <p:spPr>
          <a:xfrm>
            <a:off x="8829872" y="6018659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24.08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월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59490F-8237-070F-DB96-5D4DD3DDCF57}"/>
              </a:ext>
            </a:extLst>
          </p:cNvPr>
          <p:cNvSpPr txBox="1"/>
          <p:nvPr/>
        </p:nvSpPr>
        <p:spPr>
          <a:xfrm>
            <a:off x="10070428" y="6009253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26.01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월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7DD556-4005-0635-0EE9-B492788735F2}"/>
              </a:ext>
            </a:extLst>
          </p:cNvPr>
          <p:cNvSpPr txBox="1"/>
          <p:nvPr/>
        </p:nvSpPr>
        <p:spPr>
          <a:xfrm>
            <a:off x="1337869" y="1718628"/>
            <a:ext cx="6158204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ko-KR" sz="3200" dirty="0">
                <a:solidFill>
                  <a:srgbClr val="009178"/>
                </a:solidFill>
                <a:latin typeface="페이퍼로지 8 ExtraBold" pitchFamily="2" charset="-127"/>
                <a:ea typeface="페이퍼로지 8 ExtraBold" pitchFamily="2" charset="-127"/>
              </a:rPr>
              <a:t>8</a:t>
            </a:r>
            <a:r>
              <a:rPr lang="ko-KR" altLang="en-US" sz="3200" dirty="0">
                <a:solidFill>
                  <a:srgbClr val="009178"/>
                </a:solidFill>
                <a:latin typeface="페이퍼로지 8 ExtraBold" pitchFamily="2" charset="-127"/>
                <a:ea typeface="페이퍼로지 8 ExtraBold" pitchFamily="2" charset="-127"/>
              </a:rPr>
              <a:t>개월동안 </a:t>
            </a:r>
            <a:r>
              <a:rPr lang="en-US" altLang="ko-KR" sz="4400" dirty="0">
                <a:solidFill>
                  <a:srgbClr val="009178"/>
                </a:solidFill>
                <a:latin typeface="페이퍼로지 8 ExtraBold" pitchFamily="2" charset="-127"/>
                <a:ea typeface="페이퍼로지 8 ExtraBold" pitchFamily="2" charset="-127"/>
              </a:rPr>
              <a:t>1,556</a:t>
            </a:r>
            <a:r>
              <a:rPr lang="en-US" altLang="ko-KR" sz="3200" dirty="0">
                <a:solidFill>
                  <a:srgbClr val="009178"/>
                </a:solidFill>
                <a:latin typeface="페이퍼로지 8 ExtraBold" pitchFamily="2" charset="-127"/>
                <a:ea typeface="페이퍼로지 8 ExtraBold" pitchFamily="2" charset="-127"/>
              </a:rPr>
              <a:t>%</a:t>
            </a:r>
            <a:r>
              <a:rPr lang="en-US" altLang="ko-KR" sz="4400" dirty="0">
                <a:solidFill>
                  <a:srgbClr val="009178"/>
                </a:solidFill>
                <a:latin typeface="페이퍼로지 8 ExtraBold" pitchFamily="2" charset="-127"/>
                <a:ea typeface="페이퍼로지 8 ExtraBold" pitchFamily="2" charset="-127"/>
              </a:rPr>
              <a:t> </a:t>
            </a:r>
            <a:r>
              <a:rPr lang="ko-KR" altLang="en-US" sz="3200" dirty="0">
                <a:solidFill>
                  <a:srgbClr val="009178"/>
                </a:solidFill>
                <a:latin typeface="페이퍼로지 8 ExtraBold" pitchFamily="2" charset="-127"/>
                <a:ea typeface="페이퍼로지 8 ExtraBold" pitchFamily="2" charset="-127"/>
              </a:rPr>
              <a:t>증가</a:t>
            </a:r>
            <a:endParaRPr lang="ko-KR" altLang="en-US" sz="4400" dirty="0">
              <a:solidFill>
                <a:srgbClr val="009178"/>
              </a:solidFill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DD162EF-C965-A200-7B23-A548AE2EF1ED}"/>
              </a:ext>
            </a:extLst>
          </p:cNvPr>
          <p:cNvSpPr txBox="1"/>
          <p:nvPr/>
        </p:nvSpPr>
        <p:spPr>
          <a:xfrm>
            <a:off x="5228997" y="6354419"/>
            <a:ext cx="60975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200" b="0" i="0" dirty="0">
                <a:solidFill>
                  <a:schemeClr val="bg2">
                    <a:lumMod val="25000"/>
                  </a:schemeClr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출처 </a:t>
            </a:r>
            <a:r>
              <a:rPr lang="en-US" altLang="ko-KR" sz="1200" b="0" i="0" dirty="0">
                <a:solidFill>
                  <a:schemeClr val="bg2">
                    <a:lumMod val="25000"/>
                  </a:schemeClr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: </a:t>
            </a:r>
            <a:r>
              <a:rPr lang="ko-KR" altLang="en-US" sz="1200" b="0" i="0" dirty="0">
                <a:solidFill>
                  <a:schemeClr val="bg2">
                    <a:lumMod val="25000"/>
                  </a:schemeClr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보건복지위원회 김미애 </a:t>
            </a:r>
            <a:r>
              <a:rPr lang="ko-KR" altLang="en-US" sz="1200" b="0" i="0" dirty="0" err="1">
                <a:solidFill>
                  <a:schemeClr val="bg2">
                    <a:lumMod val="25000"/>
                  </a:schemeClr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국민의힘</a:t>
            </a:r>
            <a:r>
              <a:rPr lang="ko-KR" altLang="en-US" sz="1200" b="0" i="0" dirty="0">
                <a:solidFill>
                  <a:schemeClr val="bg2">
                    <a:lumMod val="25000"/>
                  </a:schemeClr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의원실 발표 자료 </a:t>
            </a:r>
            <a:r>
              <a:rPr lang="en-US" altLang="ko-KR" sz="1200" b="0" i="0" dirty="0">
                <a:solidFill>
                  <a:schemeClr val="bg2">
                    <a:lumMod val="25000"/>
                  </a:schemeClr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/ </a:t>
            </a:r>
            <a:r>
              <a:rPr lang="ko-KR" altLang="en-US" sz="1200" b="0" i="0" dirty="0">
                <a:solidFill>
                  <a:schemeClr val="bg2">
                    <a:lumMod val="25000"/>
                  </a:schemeClr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전자신문 </a:t>
            </a:r>
            <a:r>
              <a:rPr lang="en-US" altLang="ko-KR" sz="1200" b="0" i="0" dirty="0">
                <a:solidFill>
                  <a:schemeClr val="bg2">
                    <a:lumMod val="25000"/>
                  </a:schemeClr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2025-09-22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pic>
        <p:nvPicPr>
          <p:cNvPr id="38" name="그림 37">
            <a:extLst>
              <a:ext uri="{FF2B5EF4-FFF2-40B4-BE49-F238E27FC236}">
                <a16:creationId xmlns:a16="http://schemas.microsoft.com/office/drawing/2014/main" id="{BE1B0D2C-54BB-B6E4-7492-F72C754D93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321" t="19714" r="22697" b="33115"/>
          <a:stretch/>
        </p:blipFill>
        <p:spPr>
          <a:xfrm>
            <a:off x="9786569" y="2741642"/>
            <a:ext cx="1705359" cy="19329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08F4D5-86B7-F5F5-1F75-13FADE6863C0}"/>
              </a:ext>
            </a:extLst>
          </p:cNvPr>
          <p:cNvSpPr txBox="1"/>
          <p:nvPr/>
        </p:nvSpPr>
        <p:spPr>
          <a:xfrm>
            <a:off x="1218163" y="5262270"/>
            <a:ext cx="8201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>
                <a:latin typeface="페이퍼로지 4 Regular" pitchFamily="2" charset="-127"/>
                <a:ea typeface="페이퍼로지 4 Regular" pitchFamily="2" charset="-127"/>
              </a:rPr>
              <a:t>167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건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63138BA-B00E-50C2-9F6E-8718D98403CB}"/>
              </a:ext>
            </a:extLst>
          </p:cNvPr>
          <p:cNvSpPr txBox="1"/>
          <p:nvPr/>
        </p:nvSpPr>
        <p:spPr>
          <a:xfrm>
            <a:off x="2148110" y="5001348"/>
            <a:ext cx="8201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449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건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FDCFF7C-C8BE-7898-3581-ECF44CF1358A}"/>
              </a:ext>
            </a:extLst>
          </p:cNvPr>
          <p:cNvSpPr txBox="1"/>
          <p:nvPr/>
        </p:nvSpPr>
        <p:spPr>
          <a:xfrm>
            <a:off x="3078874" y="4463171"/>
            <a:ext cx="8201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889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건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72E3BEA-6B05-915C-2A66-ACD92351854A}"/>
              </a:ext>
            </a:extLst>
          </p:cNvPr>
          <p:cNvSpPr txBox="1"/>
          <p:nvPr/>
        </p:nvSpPr>
        <p:spPr>
          <a:xfrm>
            <a:off x="3994910" y="4156744"/>
            <a:ext cx="902215" cy="268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1,128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건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7364F8E-8AD2-0430-A876-05AD86ADE8EB}"/>
              </a:ext>
            </a:extLst>
          </p:cNvPr>
          <p:cNvSpPr txBox="1"/>
          <p:nvPr/>
        </p:nvSpPr>
        <p:spPr>
          <a:xfrm>
            <a:off x="4953810" y="3495365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1,655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건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C531D26-85D6-EFB1-E4EE-A0F8A093F376}"/>
              </a:ext>
            </a:extLst>
          </p:cNvPr>
          <p:cNvSpPr txBox="1"/>
          <p:nvPr/>
        </p:nvSpPr>
        <p:spPr>
          <a:xfrm>
            <a:off x="5912710" y="2983274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1,929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건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C5C6F2B-EC93-7209-C863-A7706E5B1AC9}"/>
              </a:ext>
            </a:extLst>
          </p:cNvPr>
          <p:cNvSpPr txBox="1"/>
          <p:nvPr/>
        </p:nvSpPr>
        <p:spPr>
          <a:xfrm>
            <a:off x="6852948" y="2433865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2,093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건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EEB265-1323-E637-88AD-589244DBAEFA}"/>
              </a:ext>
            </a:extLst>
          </p:cNvPr>
          <p:cNvSpPr txBox="1"/>
          <p:nvPr/>
        </p:nvSpPr>
        <p:spPr>
          <a:xfrm>
            <a:off x="7830510" y="1772488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2,643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건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C82115E-ECB0-1286-6D8F-9C594CD37D62}"/>
              </a:ext>
            </a:extLst>
          </p:cNvPr>
          <p:cNvSpPr txBox="1"/>
          <p:nvPr/>
        </p:nvSpPr>
        <p:spPr>
          <a:xfrm>
            <a:off x="8798741" y="1353715"/>
            <a:ext cx="902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2,766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건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A537301-A584-8FD0-2ED2-EC163CCA3F43}"/>
              </a:ext>
            </a:extLst>
          </p:cNvPr>
          <p:cNvSpPr txBox="1"/>
          <p:nvPr/>
        </p:nvSpPr>
        <p:spPr>
          <a:xfrm>
            <a:off x="1608862" y="603840"/>
            <a:ext cx="8974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폭발적으로 증가 중인 </a:t>
            </a:r>
            <a:r>
              <a:rPr lang="ko-KR" altLang="en-US" sz="2800" dirty="0" err="1">
                <a:latin typeface="페이퍼로지 7 Bold" pitchFamily="2" charset="-127"/>
                <a:ea typeface="페이퍼로지 7 Bold" pitchFamily="2" charset="-127"/>
              </a:rPr>
              <a:t>레켐비</a:t>
            </a:r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 처방 건수</a:t>
            </a:r>
            <a:endParaRPr lang="en-US" altLang="ko-KR" sz="28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pic>
        <p:nvPicPr>
          <p:cNvPr id="47" name="그림 46" descr="블랙, 어둠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00805E6C-9BBC-37C4-4EA2-5C44A184559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00917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82" b="31702"/>
          <a:stretch/>
        </p:blipFill>
        <p:spPr>
          <a:xfrm rot="21436616">
            <a:off x="1083525" y="2656689"/>
            <a:ext cx="5667768" cy="1939303"/>
          </a:xfrm>
          <a:prstGeom prst="rect">
            <a:avLst/>
          </a:prstGeom>
        </p:spPr>
      </p:pic>
      <p:sp>
        <p:nvSpPr>
          <p:cNvPr id="2" name="텍스트 개체 틀 3">
            <a:extLst>
              <a:ext uri="{FF2B5EF4-FFF2-40B4-BE49-F238E27FC236}">
                <a16:creationId xmlns:a16="http://schemas.microsoft.com/office/drawing/2014/main" id="{E1B4608F-7582-4A01-715F-E7C480477162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레켐비를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주목해야 하는 이유</a:t>
            </a:r>
          </a:p>
        </p:txBody>
      </p:sp>
    </p:spTree>
    <p:extLst>
      <p:ext uri="{BB962C8B-B14F-4D97-AF65-F5344CB8AC3E}">
        <p14:creationId xmlns:p14="http://schemas.microsoft.com/office/powerpoint/2010/main" val="215397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BF33858-5199-5190-40CF-B1C569366212}"/>
              </a:ext>
            </a:extLst>
          </p:cNvPr>
          <p:cNvSpPr txBox="1"/>
          <p:nvPr/>
        </p:nvSpPr>
        <p:spPr>
          <a:xfrm>
            <a:off x="11659062" y="65243"/>
            <a:ext cx="45397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98BB94D-BD37-3352-BDCC-8142C6F32C07}"/>
              </a:ext>
            </a:extLst>
          </p:cNvPr>
          <p:cNvSpPr txBox="1"/>
          <p:nvPr/>
        </p:nvSpPr>
        <p:spPr>
          <a:xfrm>
            <a:off x="1713919" y="566514"/>
            <a:ext cx="87641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잠깐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! 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알고 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계신가요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?</a:t>
            </a:r>
          </a:p>
          <a:p>
            <a:pPr algn="ctr"/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대한치매학회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레켐비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사용 권고내용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03B7968-CA2F-1212-4A73-6DBBC60FE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305" y="1861006"/>
            <a:ext cx="6281964" cy="1270610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1FB24847-B3A5-F2C1-3458-607C9824D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4916" y="3280453"/>
            <a:ext cx="6732791" cy="672193"/>
          </a:xfrm>
          <a:prstGeom prst="rect">
            <a:avLst/>
          </a:prstGeom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FEEAC308-2BB3-3BE7-4377-3210BC973E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8863" y="4083226"/>
            <a:ext cx="6667739" cy="1203447"/>
          </a:xfrm>
          <a:prstGeom prst="rect">
            <a:avLst/>
          </a:prstGeom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9EDA26AC-087F-C070-AF78-55F4F081BE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7574" y="5309316"/>
            <a:ext cx="6743632" cy="1203447"/>
          </a:xfrm>
          <a:prstGeom prst="rect">
            <a:avLst/>
          </a:prstGeom>
        </p:spPr>
      </p:pic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9CAAE3EE-9601-2E9A-B90B-D93747EE74E2}"/>
              </a:ext>
            </a:extLst>
          </p:cNvPr>
          <p:cNvCxnSpPr/>
          <p:nvPr/>
        </p:nvCxnSpPr>
        <p:spPr>
          <a:xfrm>
            <a:off x="6729984" y="3630168"/>
            <a:ext cx="2852928" cy="0"/>
          </a:xfrm>
          <a:prstGeom prst="line">
            <a:avLst/>
          </a:prstGeom>
          <a:ln>
            <a:solidFill>
              <a:srgbClr val="DA212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579E924A-FA0A-AA3B-BCC2-70D1AF585FFE}"/>
              </a:ext>
            </a:extLst>
          </p:cNvPr>
          <p:cNvCxnSpPr/>
          <p:nvPr/>
        </p:nvCxnSpPr>
        <p:spPr>
          <a:xfrm>
            <a:off x="3029784" y="3915322"/>
            <a:ext cx="2039417" cy="0"/>
          </a:xfrm>
          <a:prstGeom prst="line">
            <a:avLst/>
          </a:prstGeom>
          <a:ln>
            <a:solidFill>
              <a:srgbClr val="DA212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671767A1-3482-9C96-ACC0-875AF17DE86F}"/>
              </a:ext>
            </a:extLst>
          </p:cNvPr>
          <p:cNvCxnSpPr/>
          <p:nvPr/>
        </p:nvCxnSpPr>
        <p:spPr>
          <a:xfrm>
            <a:off x="7832181" y="4436146"/>
            <a:ext cx="1603664" cy="0"/>
          </a:xfrm>
          <a:prstGeom prst="line">
            <a:avLst/>
          </a:prstGeom>
          <a:ln>
            <a:solidFill>
              <a:srgbClr val="DA212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24177119-826A-0EF6-FA91-52F3F7BDF872}"/>
              </a:ext>
            </a:extLst>
          </p:cNvPr>
          <p:cNvCxnSpPr/>
          <p:nvPr/>
        </p:nvCxnSpPr>
        <p:spPr>
          <a:xfrm>
            <a:off x="3763573" y="4426815"/>
            <a:ext cx="1603664" cy="0"/>
          </a:xfrm>
          <a:prstGeom prst="line">
            <a:avLst/>
          </a:prstGeom>
          <a:ln>
            <a:solidFill>
              <a:srgbClr val="DA212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>
            <a:extLst>
              <a:ext uri="{FF2B5EF4-FFF2-40B4-BE49-F238E27FC236}">
                <a16:creationId xmlns:a16="http://schemas.microsoft.com/office/drawing/2014/main" id="{82ECE67A-897A-2AA9-A4CA-BC8C12DCE24C}"/>
              </a:ext>
            </a:extLst>
          </p:cNvPr>
          <p:cNvCxnSpPr>
            <a:cxnSpLocks/>
          </p:cNvCxnSpPr>
          <p:nvPr/>
        </p:nvCxnSpPr>
        <p:spPr>
          <a:xfrm>
            <a:off x="3456110" y="5982334"/>
            <a:ext cx="2639890" cy="0"/>
          </a:xfrm>
          <a:prstGeom prst="line">
            <a:avLst/>
          </a:prstGeom>
          <a:ln>
            <a:solidFill>
              <a:srgbClr val="DA212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텍스트 개체 틀 3">
            <a:extLst>
              <a:ext uri="{FF2B5EF4-FFF2-40B4-BE49-F238E27FC236}">
                <a16:creationId xmlns:a16="http://schemas.microsoft.com/office/drawing/2014/main" id="{0065D8F7-0239-C317-5ED4-07980E944F90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레켐비를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주목해야 하는 이유</a:t>
            </a:r>
          </a:p>
        </p:txBody>
      </p:sp>
    </p:spTree>
    <p:extLst>
      <p:ext uri="{BB962C8B-B14F-4D97-AF65-F5344CB8AC3E}">
        <p14:creationId xmlns:p14="http://schemas.microsoft.com/office/powerpoint/2010/main" val="1071352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BF33858-5199-5190-40CF-B1C569366212}"/>
              </a:ext>
            </a:extLst>
          </p:cNvPr>
          <p:cNvSpPr txBox="1"/>
          <p:nvPr/>
        </p:nvSpPr>
        <p:spPr>
          <a:xfrm>
            <a:off x="11659062" y="65243"/>
            <a:ext cx="45397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98BB94D-BD37-3352-BDCC-8142C6F32C07}"/>
              </a:ext>
            </a:extLst>
          </p:cNvPr>
          <p:cNvSpPr txBox="1"/>
          <p:nvPr/>
        </p:nvSpPr>
        <p:spPr>
          <a:xfrm>
            <a:off x="1713919" y="566514"/>
            <a:ext cx="87641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잠깐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! 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알고 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계신가요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?</a:t>
            </a:r>
          </a:p>
          <a:p>
            <a:pPr algn="ctr"/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대한치매학회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레켐비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사용 권고내용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07D602-CE18-5F3E-BBCF-92B9FB699338}"/>
              </a:ext>
            </a:extLst>
          </p:cNvPr>
          <p:cNvSpPr txBox="1"/>
          <p:nvPr/>
        </p:nvSpPr>
        <p:spPr>
          <a:xfrm>
            <a:off x="1773924" y="1883155"/>
            <a:ext cx="7845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페이퍼로지 4 Regular" pitchFamily="2" charset="-127"/>
                <a:ea typeface="페이퍼로지 4 Regular" pitchFamily="2" charset="-127"/>
              </a:rPr>
              <a:t>약 사용 하기 </a:t>
            </a:r>
            <a:r>
              <a:rPr lang="en-US" altLang="ko-KR" sz="2400" dirty="0">
                <a:latin typeface="페이퍼로지 4 Regular" pitchFamily="2" charset="-127"/>
                <a:ea typeface="페이퍼로지 4 Regular" pitchFamily="2" charset="-127"/>
              </a:rPr>
              <a:t>1</a:t>
            </a:r>
            <a:r>
              <a:rPr lang="ko-KR" altLang="en-US" sz="2400" dirty="0">
                <a:latin typeface="페이퍼로지 4 Regular" pitchFamily="2" charset="-127"/>
                <a:ea typeface="페이퍼로지 4 Regular" pitchFamily="2" charset="-127"/>
              </a:rPr>
              <a:t>년 이내 </a:t>
            </a:r>
            <a:r>
              <a:rPr lang="en-US" altLang="ko-KR" sz="2400" dirty="0">
                <a:latin typeface="페이퍼로지 4 Regular" pitchFamily="2" charset="-127"/>
                <a:ea typeface="페이퍼로지 4 Regular" pitchFamily="2" charset="-127"/>
              </a:rPr>
              <a:t>MRI</a:t>
            </a:r>
            <a:r>
              <a:rPr lang="ko-KR" altLang="en-US" sz="2400" dirty="0">
                <a:latin typeface="페이퍼로지 4 Regular" pitchFamily="2" charset="-127"/>
                <a:ea typeface="페이퍼로지 4 Regular" pitchFamily="2" charset="-127"/>
              </a:rPr>
              <a:t>를 통한 알츠하이머병의 병리 확인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7C096A-E22D-A0E3-A13B-929825CA693D}"/>
              </a:ext>
            </a:extLst>
          </p:cNvPr>
          <p:cNvSpPr txBox="1"/>
          <p:nvPr/>
        </p:nvSpPr>
        <p:spPr>
          <a:xfrm>
            <a:off x="1833930" y="3424415"/>
            <a:ext cx="5460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페이퍼로지 4 Regular" pitchFamily="2" charset="-127"/>
                <a:ea typeface="페이퍼로지 4 Regular" pitchFamily="2" charset="-127"/>
              </a:rPr>
              <a:t>주기적  </a:t>
            </a:r>
            <a:r>
              <a:rPr lang="en-US" altLang="ko-KR" sz="2400" dirty="0">
                <a:latin typeface="페이퍼로지 4 Regular" pitchFamily="2" charset="-127"/>
                <a:ea typeface="페이퍼로지 4 Regular" pitchFamily="2" charset="-127"/>
              </a:rPr>
              <a:t>MRI</a:t>
            </a:r>
            <a:r>
              <a:rPr lang="ko-KR" altLang="en-US" sz="2400" dirty="0">
                <a:latin typeface="페이퍼로지 4 Regular" pitchFamily="2" charset="-127"/>
                <a:ea typeface="페이퍼로지 4 Regular" pitchFamily="2" charset="-127"/>
              </a:rPr>
              <a:t>영상을 통한 추적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C57F3D-72E3-C293-8E9E-3F5449D3BE0E}"/>
              </a:ext>
            </a:extLst>
          </p:cNvPr>
          <p:cNvSpPr txBox="1"/>
          <p:nvPr/>
        </p:nvSpPr>
        <p:spPr>
          <a:xfrm>
            <a:off x="1833930" y="4955840"/>
            <a:ext cx="5460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페이퍼로지 4 Regular" pitchFamily="2" charset="-127"/>
                <a:ea typeface="페이퍼로지 4 Regular" pitchFamily="2" charset="-127"/>
              </a:rPr>
              <a:t>환자들에게 </a:t>
            </a:r>
            <a:r>
              <a:rPr lang="en-US" altLang="ko-KR" sz="2400" dirty="0">
                <a:latin typeface="페이퍼로지 4 Regular" pitchFamily="2" charset="-127"/>
                <a:ea typeface="페이퍼로지 4 Regular" pitchFamily="2" charset="-127"/>
              </a:rPr>
              <a:t>18</a:t>
            </a:r>
            <a:r>
              <a:rPr lang="ko-KR" altLang="en-US" sz="2400" dirty="0">
                <a:latin typeface="페이퍼로지 4 Regular" pitchFamily="2" charset="-127"/>
                <a:ea typeface="페이퍼로지 4 Regular" pitchFamily="2" charset="-127"/>
              </a:rPr>
              <a:t>개월 사용</a:t>
            </a:r>
            <a:r>
              <a:rPr lang="en-US" altLang="ko-KR" sz="2400" dirty="0">
                <a:latin typeface="페이퍼로지 4 Regular" pitchFamily="2" charset="-127"/>
                <a:ea typeface="페이퍼로지 4 Regular" pitchFamily="2" charset="-127"/>
              </a:rPr>
              <a:t>.</a:t>
            </a:r>
          </a:p>
          <a:p>
            <a:r>
              <a:rPr lang="en-US" altLang="ko-KR" sz="2400" dirty="0"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sz="2400" dirty="0">
                <a:latin typeface="페이퍼로지 4 Regular" pitchFamily="2" charset="-127"/>
                <a:ea typeface="페이퍼로지 4 Regular" pitchFamily="2" charset="-127"/>
              </a:rPr>
              <a:t>적절한 기간에 대해서는 의사가 판단 권고</a:t>
            </a:r>
            <a:r>
              <a:rPr lang="en-US" altLang="ko-KR" sz="2400" dirty="0">
                <a:latin typeface="페이퍼로지 4 Regular" pitchFamily="2" charset="-127"/>
                <a:ea typeface="페이퍼로지 4 Regular" pitchFamily="2" charset="-127"/>
              </a:rPr>
              <a:t>)</a:t>
            </a:r>
            <a:endParaRPr lang="ko-KR" altLang="en-US" sz="24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4AD8FD88-D176-544D-BDC4-5E4A5FCB8F6D}"/>
              </a:ext>
            </a:extLst>
          </p:cNvPr>
          <p:cNvGrpSpPr/>
          <p:nvPr/>
        </p:nvGrpSpPr>
        <p:grpSpPr>
          <a:xfrm>
            <a:off x="1039981" y="1727208"/>
            <a:ext cx="632965" cy="632965"/>
            <a:chOff x="1021617" y="1558013"/>
            <a:chExt cx="575423" cy="575423"/>
          </a:xfrm>
        </p:grpSpPr>
        <p:sp>
          <p:nvSpPr>
            <p:cNvPr id="42" name="사각형: 둥근 모서리 41">
              <a:extLst>
                <a:ext uri="{FF2B5EF4-FFF2-40B4-BE49-F238E27FC236}">
                  <a16:creationId xmlns:a16="http://schemas.microsoft.com/office/drawing/2014/main" id="{A67E16AC-8CE5-08EE-1DA7-45851C1FEC9C}"/>
                </a:ext>
              </a:extLst>
            </p:cNvPr>
            <p:cNvSpPr/>
            <p:nvPr/>
          </p:nvSpPr>
          <p:spPr>
            <a:xfrm>
              <a:off x="1046596" y="1673462"/>
              <a:ext cx="450050" cy="447921"/>
            </a:xfrm>
            <a:prstGeom prst="roundRect">
              <a:avLst>
                <a:gd name="adj" fmla="val 50000"/>
              </a:avLst>
            </a:prstGeom>
            <a:solidFill>
              <a:srgbClr val="009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latin typeface="페이퍼로지 7 Bold" pitchFamily="2" charset="-127"/>
                <a:ea typeface="페이퍼로지 7 Bold" pitchFamily="2" charset="-127"/>
              </a:endParaRPr>
            </a:p>
          </p:txBody>
        </p:sp>
        <p:pic>
          <p:nvPicPr>
            <p:cNvPr id="9" name="그림 8" descr="그래픽, 스크린샷, 그래픽 디자인, 디자인이(가) 표시된 사진&#10;&#10;AI가 생성한 콘텐츠는 부정확할 수 있습니다.">
              <a:extLst>
                <a:ext uri="{FF2B5EF4-FFF2-40B4-BE49-F238E27FC236}">
                  <a16:creationId xmlns:a16="http://schemas.microsoft.com/office/drawing/2014/main" id="{3E6328E5-B5D8-28B4-73E1-89B21D459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617" y="1558013"/>
              <a:ext cx="575423" cy="575423"/>
            </a:xfrm>
            <a:prstGeom prst="rect">
              <a:avLst/>
            </a:prstGeom>
          </p:spPr>
        </p:pic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03A81D6-FED8-27FA-3359-A3F5FDD29BBA}"/>
              </a:ext>
            </a:extLst>
          </p:cNvPr>
          <p:cNvGrpSpPr/>
          <p:nvPr/>
        </p:nvGrpSpPr>
        <p:grpSpPr>
          <a:xfrm>
            <a:off x="1067458" y="3253115"/>
            <a:ext cx="632965" cy="632965"/>
            <a:chOff x="1021617" y="1558013"/>
            <a:chExt cx="575423" cy="575423"/>
          </a:xfrm>
        </p:grpSpPr>
        <p:sp>
          <p:nvSpPr>
            <p:cNvPr id="12" name="사각형: 둥근 모서리 11">
              <a:extLst>
                <a:ext uri="{FF2B5EF4-FFF2-40B4-BE49-F238E27FC236}">
                  <a16:creationId xmlns:a16="http://schemas.microsoft.com/office/drawing/2014/main" id="{2812207B-3C4C-6C46-4D5F-AC6FF3383A4D}"/>
                </a:ext>
              </a:extLst>
            </p:cNvPr>
            <p:cNvSpPr/>
            <p:nvPr/>
          </p:nvSpPr>
          <p:spPr>
            <a:xfrm>
              <a:off x="1046596" y="1673462"/>
              <a:ext cx="450050" cy="447921"/>
            </a:xfrm>
            <a:prstGeom prst="roundRect">
              <a:avLst>
                <a:gd name="adj" fmla="val 50000"/>
              </a:avLst>
            </a:prstGeom>
            <a:solidFill>
              <a:srgbClr val="009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latin typeface="페이퍼로지 7 Bold" pitchFamily="2" charset="-127"/>
                <a:ea typeface="페이퍼로지 7 Bold" pitchFamily="2" charset="-127"/>
              </a:endParaRPr>
            </a:p>
          </p:txBody>
        </p:sp>
        <p:pic>
          <p:nvPicPr>
            <p:cNvPr id="13" name="그림 12" descr="그래픽, 스크린샷, 그래픽 디자인, 디자인이(가) 표시된 사진&#10;&#10;AI가 생성한 콘텐츠는 부정확할 수 있습니다.">
              <a:extLst>
                <a:ext uri="{FF2B5EF4-FFF2-40B4-BE49-F238E27FC236}">
                  <a16:creationId xmlns:a16="http://schemas.microsoft.com/office/drawing/2014/main" id="{AA4D3FCA-D1CF-5B13-774A-8DBED74E4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617" y="1558013"/>
              <a:ext cx="575423" cy="575423"/>
            </a:xfrm>
            <a:prstGeom prst="rect">
              <a:avLst/>
            </a:prstGeom>
          </p:spPr>
        </p:pic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BD858D71-429C-9565-9DFA-C85F17F5B9BD}"/>
              </a:ext>
            </a:extLst>
          </p:cNvPr>
          <p:cNvGrpSpPr/>
          <p:nvPr/>
        </p:nvGrpSpPr>
        <p:grpSpPr>
          <a:xfrm>
            <a:off x="1094935" y="4901568"/>
            <a:ext cx="632965" cy="632965"/>
            <a:chOff x="1021617" y="1558013"/>
            <a:chExt cx="575423" cy="575423"/>
          </a:xfrm>
        </p:grpSpPr>
        <p:sp>
          <p:nvSpPr>
            <p:cNvPr id="15" name="사각형: 둥근 모서리 14">
              <a:extLst>
                <a:ext uri="{FF2B5EF4-FFF2-40B4-BE49-F238E27FC236}">
                  <a16:creationId xmlns:a16="http://schemas.microsoft.com/office/drawing/2014/main" id="{B27BEEBB-2E93-4041-F928-4BB1B723C0B4}"/>
                </a:ext>
              </a:extLst>
            </p:cNvPr>
            <p:cNvSpPr/>
            <p:nvPr/>
          </p:nvSpPr>
          <p:spPr>
            <a:xfrm>
              <a:off x="1046596" y="1673462"/>
              <a:ext cx="450050" cy="447921"/>
            </a:xfrm>
            <a:prstGeom prst="roundRect">
              <a:avLst>
                <a:gd name="adj" fmla="val 50000"/>
              </a:avLst>
            </a:prstGeom>
            <a:solidFill>
              <a:srgbClr val="0093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latin typeface="페이퍼로지 7 Bold" pitchFamily="2" charset="-127"/>
                <a:ea typeface="페이퍼로지 7 Bold" pitchFamily="2" charset="-127"/>
              </a:endParaRPr>
            </a:p>
          </p:txBody>
        </p:sp>
        <p:pic>
          <p:nvPicPr>
            <p:cNvPr id="16" name="그림 15" descr="그래픽, 스크린샷, 그래픽 디자인, 디자인이(가) 표시된 사진&#10;&#10;AI가 생성한 콘텐츠는 부정확할 수 있습니다.">
              <a:extLst>
                <a:ext uri="{FF2B5EF4-FFF2-40B4-BE49-F238E27FC236}">
                  <a16:creationId xmlns:a16="http://schemas.microsoft.com/office/drawing/2014/main" id="{37503B4A-892A-E901-B812-0600B97112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617" y="1558013"/>
              <a:ext cx="575423" cy="575423"/>
            </a:xfrm>
            <a:prstGeom prst="rect">
              <a:avLst/>
            </a:prstGeom>
          </p:spPr>
        </p:pic>
      </p:grp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91E6DE26-A76F-82EC-E9E5-CAC27895CBEA}"/>
              </a:ext>
            </a:extLst>
          </p:cNvPr>
          <p:cNvCxnSpPr/>
          <p:nvPr/>
        </p:nvCxnSpPr>
        <p:spPr>
          <a:xfrm>
            <a:off x="2358997" y="2353039"/>
            <a:ext cx="740122" cy="369295"/>
          </a:xfrm>
          <a:prstGeom prst="bentConnector3">
            <a:avLst>
              <a:gd name="adj1" fmla="val -1579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연결선: 꺾임 20">
            <a:extLst>
              <a:ext uri="{FF2B5EF4-FFF2-40B4-BE49-F238E27FC236}">
                <a16:creationId xmlns:a16="http://schemas.microsoft.com/office/drawing/2014/main" id="{59E2238A-ACC3-4EC8-F4C5-39149CE3A0C3}"/>
              </a:ext>
            </a:extLst>
          </p:cNvPr>
          <p:cNvCxnSpPr/>
          <p:nvPr/>
        </p:nvCxnSpPr>
        <p:spPr>
          <a:xfrm>
            <a:off x="2358997" y="3950643"/>
            <a:ext cx="740122" cy="335723"/>
          </a:xfrm>
          <a:prstGeom prst="bentConnector3">
            <a:avLst>
              <a:gd name="adj1" fmla="val -1579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9CEBA561-2277-A9A7-7555-CED8991EEBFE}"/>
              </a:ext>
            </a:extLst>
          </p:cNvPr>
          <p:cNvCxnSpPr/>
          <p:nvPr/>
        </p:nvCxnSpPr>
        <p:spPr>
          <a:xfrm>
            <a:off x="2358997" y="5888977"/>
            <a:ext cx="740122" cy="335723"/>
          </a:xfrm>
          <a:prstGeom prst="bentConnector3">
            <a:avLst>
              <a:gd name="adj1" fmla="val -1579"/>
            </a:avLst>
          </a:prstGeom>
          <a:ln w="317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그림 25" descr="클립아트, 만화 영화, 그림, 일러스트레이션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10AD5601-6F38-36A9-8D6A-3BED27C528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785" y="3789745"/>
            <a:ext cx="1673257" cy="2598619"/>
          </a:xfrm>
          <a:prstGeom prst="rect">
            <a:avLst/>
          </a:prstGeom>
        </p:spPr>
      </p:pic>
      <p:pic>
        <p:nvPicPr>
          <p:cNvPr id="27" name="Image 11" descr="preencoded.png">
            <a:extLst>
              <a:ext uri="{FF2B5EF4-FFF2-40B4-BE49-F238E27FC236}">
                <a16:creationId xmlns:a16="http://schemas.microsoft.com/office/drawing/2014/main" id="{11386442-BF0A-64B9-6563-06450811A3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383090">
            <a:off x="10545484" y="3790081"/>
            <a:ext cx="380734" cy="358449"/>
          </a:xfrm>
          <a:prstGeom prst="rect">
            <a:avLst/>
          </a:prstGeom>
        </p:spPr>
      </p:pic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9EAA655-3CAC-10D2-700F-42369A700642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레켐비를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주목해야 하는 이유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DBBF1C1-DE16-8D51-7425-9167AD8AE3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9119" y="2431088"/>
            <a:ext cx="4986960" cy="646232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2DB9A2A0-F641-BAFD-7398-E03FC3268A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9119" y="4028066"/>
            <a:ext cx="4986960" cy="646232"/>
          </a:xfrm>
          <a:prstGeom prst="rect">
            <a:avLst/>
          </a:prstGeom>
        </p:spPr>
      </p:pic>
      <p:pic>
        <p:nvPicPr>
          <p:cNvPr id="28" name="그림 27">
            <a:extLst>
              <a:ext uri="{FF2B5EF4-FFF2-40B4-BE49-F238E27FC236}">
                <a16:creationId xmlns:a16="http://schemas.microsoft.com/office/drawing/2014/main" id="{3A6EC00E-310B-7F27-B4E1-82C472F743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1795" y="5959039"/>
            <a:ext cx="646232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414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BF33858-5199-5190-40CF-B1C569366212}"/>
              </a:ext>
            </a:extLst>
          </p:cNvPr>
          <p:cNvSpPr txBox="1"/>
          <p:nvPr/>
        </p:nvSpPr>
        <p:spPr>
          <a:xfrm>
            <a:off x="11659062" y="65243"/>
            <a:ext cx="45397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FFB508F-0F8B-4F9D-5BF5-9A8FB8B21677}"/>
              </a:ext>
            </a:extLst>
          </p:cNvPr>
          <p:cNvSpPr/>
          <p:nvPr/>
        </p:nvSpPr>
        <p:spPr>
          <a:xfrm>
            <a:off x="1485868" y="911571"/>
            <a:ext cx="9220264" cy="7414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1538" rtlCol="0" anchor="ctr"/>
          <a:lstStyle/>
          <a:p>
            <a:pPr algn="ctr" fontAlgn="ctr"/>
            <a:r>
              <a:rPr lang="ko-KR" altLang="en-US" sz="3200" b="0" i="0" u="none" strike="noStrike" dirty="0">
                <a:solidFill>
                  <a:schemeClr val="tx1"/>
                </a:solidFill>
                <a:effectLst/>
                <a:latin typeface="페이퍼로지 7 Bold" pitchFamily="2" charset="-127"/>
                <a:ea typeface="페이퍼로지 7 Bold" pitchFamily="2" charset="-127"/>
              </a:rPr>
              <a:t>진단부터 치료</a:t>
            </a:r>
            <a:r>
              <a:rPr lang="en-US" altLang="ko-KR" sz="3200" b="0" i="0" u="none" strike="noStrike" dirty="0">
                <a:solidFill>
                  <a:schemeClr val="tx1"/>
                </a:solidFill>
                <a:effectLst/>
                <a:latin typeface="페이퍼로지 7 Bold" pitchFamily="2" charset="-127"/>
                <a:ea typeface="페이퍼로지 7 Bold" pitchFamily="2" charset="-127"/>
              </a:rPr>
              <a:t>,</a:t>
            </a:r>
            <a:r>
              <a:rPr lang="ko-KR" altLang="en-US" sz="3200" b="0" i="0" u="none" strike="noStrike" dirty="0">
                <a:solidFill>
                  <a:schemeClr val="tx1"/>
                </a:solidFill>
                <a:effectLst/>
                <a:latin typeface="페이퍼로지 7 Bold" pitchFamily="2" charset="-127"/>
                <a:ea typeface="페이퍼로지 7 Bold" pitchFamily="2" charset="-127"/>
              </a:rPr>
              <a:t> 맞춤 교육까지 책임지는 </a:t>
            </a:r>
            <a:r>
              <a:rPr lang="ko-KR" altLang="en-US" sz="3200" b="0" i="0" u="none" strike="noStrike" dirty="0" err="1">
                <a:solidFill>
                  <a:schemeClr val="tx1"/>
                </a:solidFill>
                <a:effectLst/>
                <a:latin typeface="페이퍼로지 7 Bold" pitchFamily="2" charset="-127"/>
                <a:ea typeface="페이퍼로지 7 Bold" pitchFamily="2" charset="-127"/>
              </a:rPr>
              <a:t>올케어</a:t>
            </a:r>
            <a:r>
              <a:rPr lang="ko-KR" altLang="en-US" sz="3200" b="0" i="0" u="none" strike="noStrike" dirty="0">
                <a:solidFill>
                  <a:schemeClr val="tx1"/>
                </a:solidFill>
                <a:effectLst/>
                <a:latin typeface="페이퍼로지 7 Bold" pitchFamily="2" charset="-127"/>
                <a:ea typeface="페이퍼로지 7 Bold" pitchFamily="2" charset="-127"/>
              </a:rPr>
              <a:t> 프로세스</a:t>
            </a:r>
            <a:endParaRPr lang="en-US" altLang="ko-KR" sz="3200" b="0" i="0" u="none" strike="noStrike" dirty="0">
              <a:solidFill>
                <a:schemeClr val="tx1"/>
              </a:solidFill>
              <a:effectLst/>
              <a:latin typeface="페이퍼로지 7 Bold" pitchFamily="2" charset="-127"/>
              <a:ea typeface="페이퍼로지 7 Bold" pitchFamily="2" charset="-127"/>
            </a:endParaRPr>
          </a:p>
        </p:txBody>
      </p: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DE7A8CBF-060E-0198-45A7-3EA59D53F6D5}"/>
              </a:ext>
            </a:extLst>
          </p:cNvPr>
          <p:cNvCxnSpPr>
            <a:cxnSpLocks/>
          </p:cNvCxnSpPr>
          <p:nvPr/>
        </p:nvCxnSpPr>
        <p:spPr>
          <a:xfrm>
            <a:off x="900546" y="2892491"/>
            <a:ext cx="10390909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타원 43">
            <a:extLst>
              <a:ext uri="{FF2B5EF4-FFF2-40B4-BE49-F238E27FC236}">
                <a16:creationId xmlns:a16="http://schemas.microsoft.com/office/drawing/2014/main" id="{7EAFB42B-9092-032F-6136-E4E4EDCD37D4}"/>
              </a:ext>
            </a:extLst>
          </p:cNvPr>
          <p:cNvSpPr/>
          <p:nvPr/>
        </p:nvSpPr>
        <p:spPr>
          <a:xfrm>
            <a:off x="1437612" y="2622600"/>
            <a:ext cx="539787" cy="539787"/>
          </a:xfrm>
          <a:prstGeom prst="ellipse">
            <a:avLst/>
          </a:prstGeom>
          <a:solidFill>
            <a:srgbClr val="00917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1</a:t>
            </a:r>
            <a:endParaRPr lang="ko-KR" altLang="en-US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8CE4C6BC-302A-2734-7E8A-DD472D1D4223}"/>
              </a:ext>
            </a:extLst>
          </p:cNvPr>
          <p:cNvSpPr/>
          <p:nvPr/>
        </p:nvSpPr>
        <p:spPr>
          <a:xfrm>
            <a:off x="3642742" y="2622599"/>
            <a:ext cx="539787" cy="539787"/>
          </a:xfrm>
          <a:prstGeom prst="ellipse">
            <a:avLst/>
          </a:prstGeom>
          <a:solidFill>
            <a:srgbClr val="00917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2</a:t>
            </a:r>
            <a:endParaRPr lang="ko-KR" altLang="en-US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28627A60-D70C-5F99-02BC-63D6BDAE8080}"/>
              </a:ext>
            </a:extLst>
          </p:cNvPr>
          <p:cNvSpPr/>
          <p:nvPr/>
        </p:nvSpPr>
        <p:spPr>
          <a:xfrm>
            <a:off x="5826107" y="2622598"/>
            <a:ext cx="539787" cy="539787"/>
          </a:xfrm>
          <a:prstGeom prst="ellipse">
            <a:avLst/>
          </a:prstGeom>
          <a:solidFill>
            <a:srgbClr val="00917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3</a:t>
            </a:r>
            <a:endParaRPr lang="ko-KR" altLang="en-US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32358773-F2A8-8519-6F07-1AA7EC20EAB8}"/>
              </a:ext>
            </a:extLst>
          </p:cNvPr>
          <p:cNvSpPr/>
          <p:nvPr/>
        </p:nvSpPr>
        <p:spPr>
          <a:xfrm>
            <a:off x="8099663" y="2622597"/>
            <a:ext cx="539787" cy="539787"/>
          </a:xfrm>
          <a:prstGeom prst="ellipse">
            <a:avLst/>
          </a:prstGeom>
          <a:solidFill>
            <a:srgbClr val="00917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4</a:t>
            </a:r>
            <a:endParaRPr lang="ko-KR" altLang="en-US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7BB3D0F7-0996-5A72-20F3-B17D4E7D5C33}"/>
              </a:ext>
            </a:extLst>
          </p:cNvPr>
          <p:cNvSpPr/>
          <p:nvPr/>
        </p:nvSpPr>
        <p:spPr>
          <a:xfrm>
            <a:off x="10220835" y="2622596"/>
            <a:ext cx="539787" cy="539787"/>
          </a:xfrm>
          <a:prstGeom prst="ellipse">
            <a:avLst/>
          </a:prstGeom>
          <a:solidFill>
            <a:srgbClr val="00917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5</a:t>
            </a:r>
            <a:endParaRPr lang="ko-KR" altLang="en-US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BDFAC9B3-9CDE-250A-0828-7248C9B91F01}"/>
              </a:ext>
            </a:extLst>
          </p:cNvPr>
          <p:cNvSpPr/>
          <p:nvPr/>
        </p:nvSpPr>
        <p:spPr>
          <a:xfrm>
            <a:off x="737117" y="3323032"/>
            <a:ext cx="1912775" cy="758267"/>
          </a:xfrm>
          <a:prstGeom prst="roundRect">
            <a:avLst>
              <a:gd name="adj" fmla="val 11481"/>
            </a:avLst>
          </a:prstGeom>
          <a:noFill/>
          <a:ln>
            <a:solidFill>
              <a:srgbClr val="DA212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인지기능검사비</a:t>
            </a: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5FBFAFE4-85C9-A088-671A-81F00E477B9C}"/>
              </a:ext>
            </a:extLst>
          </p:cNvPr>
          <p:cNvSpPr/>
          <p:nvPr/>
        </p:nvSpPr>
        <p:spPr>
          <a:xfrm>
            <a:off x="2956247" y="3323032"/>
            <a:ext cx="1912775" cy="758267"/>
          </a:xfrm>
          <a:prstGeom prst="roundRect">
            <a:avLst>
              <a:gd name="adj" fmla="val 11481"/>
            </a:avLst>
          </a:prstGeom>
          <a:noFill/>
          <a:ln>
            <a:solidFill>
              <a:srgbClr val="0091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치매감별검사비</a:t>
            </a:r>
            <a:endParaRPr lang="ko-KR" altLang="en-US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A4925FD1-C8F7-BBF6-38C5-44C8C6E3074B}"/>
              </a:ext>
            </a:extLst>
          </p:cNvPr>
          <p:cNvSpPr/>
          <p:nvPr/>
        </p:nvSpPr>
        <p:spPr>
          <a:xfrm>
            <a:off x="5139612" y="3323032"/>
            <a:ext cx="1912775" cy="758267"/>
          </a:xfrm>
          <a:prstGeom prst="roundRect">
            <a:avLst>
              <a:gd name="adj" fmla="val 11481"/>
            </a:avLst>
          </a:prstGeom>
          <a:noFill/>
          <a:ln>
            <a:solidFill>
              <a:srgbClr val="0091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표적치매</a:t>
            </a:r>
            <a:endParaRPr lang="en-US" altLang="ko-KR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약물허가치료비</a:t>
            </a:r>
          </a:p>
        </p:txBody>
      </p: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EEDADA3F-6E5A-469D-93B4-604FE7E67BDC}"/>
              </a:ext>
            </a:extLst>
          </p:cNvPr>
          <p:cNvSpPr/>
          <p:nvPr/>
        </p:nvSpPr>
        <p:spPr>
          <a:xfrm>
            <a:off x="7358743" y="3310947"/>
            <a:ext cx="1912775" cy="758267"/>
          </a:xfrm>
          <a:prstGeom prst="roundRect">
            <a:avLst>
              <a:gd name="adj" fmla="val 11481"/>
            </a:avLst>
          </a:prstGeom>
          <a:noFill/>
          <a:ln>
            <a:solidFill>
              <a:srgbClr val="0091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CT</a:t>
            </a:r>
            <a:r>
              <a:rPr lang="en-US" altLang="ko-KR" dirty="0">
                <a:solidFill>
                  <a:schemeClr val="tx1"/>
                </a:solidFill>
                <a:latin typeface="Calibri" panose="020F0502020204030204" pitchFamily="34" charset="0"/>
                <a:ea typeface="페이퍼로지 4 Regular" pitchFamily="2" charset="-127"/>
                <a:cs typeface="Calibri" panose="020F0502020204030204" pitchFamily="34" charset="0"/>
              </a:rPr>
              <a:t>∙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MRI</a:t>
            </a:r>
            <a:r>
              <a:rPr lang="en-US" altLang="ko-KR" dirty="0">
                <a:solidFill>
                  <a:schemeClr val="tx1"/>
                </a:solidFill>
                <a:latin typeface="Calibri" panose="020F0502020204030204" pitchFamily="34" charset="0"/>
                <a:ea typeface="페이퍼로지 4 Regular" pitchFamily="2" charset="-127"/>
                <a:cs typeface="Calibri" panose="020F0502020204030204" pitchFamily="34" charset="0"/>
              </a:rPr>
              <a:t>∙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PET</a:t>
            </a: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검사비용지원</a:t>
            </a: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05E56B0F-47B1-6D7B-C28D-632E48E7D80C}"/>
              </a:ext>
            </a:extLst>
          </p:cNvPr>
          <p:cNvSpPr/>
          <p:nvPr/>
        </p:nvSpPr>
        <p:spPr>
          <a:xfrm>
            <a:off x="9542108" y="3310947"/>
            <a:ext cx="1912775" cy="758267"/>
          </a:xfrm>
          <a:prstGeom prst="roundRect">
            <a:avLst>
              <a:gd name="adj" fmla="val 11481"/>
            </a:avLst>
          </a:prstGeom>
          <a:noFill/>
          <a:ln>
            <a:solidFill>
              <a:srgbClr val="DA212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경도인지장애</a:t>
            </a:r>
            <a:endParaRPr lang="en-US" altLang="ko-KR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방문인지교육</a:t>
            </a:r>
          </a:p>
        </p:txBody>
      </p:sp>
      <p:sp>
        <p:nvSpPr>
          <p:cNvPr id="69" name="사각형: 둥근 모서리 68">
            <a:extLst>
              <a:ext uri="{FF2B5EF4-FFF2-40B4-BE49-F238E27FC236}">
                <a16:creationId xmlns:a16="http://schemas.microsoft.com/office/drawing/2014/main" id="{17DD82FE-6FA6-4778-24D0-C0E591029419}"/>
              </a:ext>
            </a:extLst>
          </p:cNvPr>
          <p:cNvSpPr/>
          <p:nvPr/>
        </p:nvSpPr>
        <p:spPr>
          <a:xfrm>
            <a:off x="1080651" y="2258008"/>
            <a:ext cx="1272356" cy="279919"/>
          </a:xfrm>
          <a:prstGeom prst="roundRect">
            <a:avLst>
              <a:gd name="adj" fmla="val 50000"/>
            </a:avLst>
          </a:prstGeom>
          <a:solidFill>
            <a:srgbClr val="DA21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배타적사용권</a:t>
            </a:r>
          </a:p>
        </p:txBody>
      </p:sp>
      <p:sp>
        <p:nvSpPr>
          <p:cNvPr id="70" name="사각형: 둥근 모서리 69">
            <a:extLst>
              <a:ext uri="{FF2B5EF4-FFF2-40B4-BE49-F238E27FC236}">
                <a16:creationId xmlns:a16="http://schemas.microsoft.com/office/drawing/2014/main" id="{6D6A0F4E-EEB1-C775-697B-460795E5E7C0}"/>
              </a:ext>
            </a:extLst>
          </p:cNvPr>
          <p:cNvSpPr/>
          <p:nvPr/>
        </p:nvSpPr>
        <p:spPr>
          <a:xfrm>
            <a:off x="9866830" y="2196170"/>
            <a:ext cx="1272356" cy="279919"/>
          </a:xfrm>
          <a:prstGeom prst="roundRect">
            <a:avLst>
              <a:gd name="adj" fmla="val 50000"/>
            </a:avLst>
          </a:prstGeom>
          <a:solidFill>
            <a:srgbClr val="DA21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배타적사용권</a:t>
            </a:r>
          </a:p>
        </p:txBody>
      </p:sp>
      <p:sp>
        <p:nvSpPr>
          <p:cNvPr id="2" name="텍스트 개체 틀 3">
            <a:extLst>
              <a:ext uri="{FF2B5EF4-FFF2-40B4-BE49-F238E27FC236}">
                <a16:creationId xmlns:a16="http://schemas.microsoft.com/office/drawing/2014/main" id="{353817BF-C4C7-3598-EB61-B959EDC7CC6A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레켐비를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주목해야 하는 이유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5BD4772-3154-9177-07B8-41AFA0B9B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240" y="4241944"/>
            <a:ext cx="1390008" cy="774259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68A51B28-599D-C8CC-CF69-06E8A08FD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4734" y="4241944"/>
            <a:ext cx="1755800" cy="1322947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0F239B06-759A-8CCE-6D33-7D24C5A898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995" y="4241943"/>
            <a:ext cx="1390008" cy="1322947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D243C94A-22B9-C003-55A8-76BCBBFAB6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6967" y="4275884"/>
            <a:ext cx="1536325" cy="1322947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95A33C11-093A-B309-6F43-A44FC92450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2898" y="4241942"/>
            <a:ext cx="1591194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452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2BC1FC-3CB0-AE71-50AE-64AD03AC05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E5F351-ECC8-C50F-A3DF-43C5F4ABA5C8}"/>
              </a:ext>
            </a:extLst>
          </p:cNvPr>
          <p:cNvSpPr txBox="1"/>
          <p:nvPr/>
        </p:nvSpPr>
        <p:spPr>
          <a:xfrm>
            <a:off x="11644013" y="49638"/>
            <a:ext cx="506303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CC458C96-312C-8DA0-46E6-2E56BDE4CBE7}"/>
              </a:ext>
            </a:extLst>
          </p:cNvPr>
          <p:cNvSpPr/>
          <p:nvPr/>
        </p:nvSpPr>
        <p:spPr>
          <a:xfrm>
            <a:off x="0" y="3614651"/>
            <a:ext cx="12192000" cy="1966899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AC69E5-D277-D5F6-EC3C-86B5EDB7FAC2}"/>
              </a:ext>
            </a:extLst>
          </p:cNvPr>
          <p:cNvSpPr txBox="1"/>
          <p:nvPr/>
        </p:nvSpPr>
        <p:spPr>
          <a:xfrm>
            <a:off x="1949243" y="3902696"/>
            <a:ext cx="82935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800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페이퍼로지 8 ExtraBold" pitchFamily="2" charset="-127"/>
                <a:ea typeface="페이퍼로지 8 ExtraBold" pitchFamily="2" charset="-127"/>
              </a:rPr>
              <a:t>레켐비</a:t>
            </a:r>
            <a:r>
              <a:rPr lang="ko-KR" altLang="en-US" sz="66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페이퍼로지 8 ExtraBold" pitchFamily="2" charset="-127"/>
                <a:ea typeface="페이퍼로지 8 ExtraBold" pitchFamily="2" charset="-127"/>
              </a:rPr>
              <a:t> 회당</a:t>
            </a:r>
            <a:endParaRPr lang="ko-KR" altLang="en-US" sz="6600" dirty="0">
              <a:ln>
                <a:solidFill>
                  <a:schemeClr val="tx1"/>
                </a:solidFill>
              </a:ln>
              <a:solidFill>
                <a:srgbClr val="FFE06A"/>
              </a:solidFill>
              <a:latin typeface="페이퍼로지 8 ExtraBold" pitchFamily="2" charset="-127"/>
              <a:ea typeface="페이퍼로지 8 ExtraBold" pitchFamily="2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AD6BE49A-F0D9-ACE3-9669-2671B7620B6F}"/>
              </a:ext>
            </a:extLst>
          </p:cNvPr>
          <p:cNvCxnSpPr/>
          <p:nvPr/>
        </p:nvCxnSpPr>
        <p:spPr>
          <a:xfrm>
            <a:off x="0" y="3576943"/>
            <a:ext cx="12192000" cy="0"/>
          </a:xfrm>
          <a:prstGeom prst="line">
            <a:avLst/>
          </a:prstGeom>
          <a:ln w="79375">
            <a:solidFill>
              <a:srgbClr val="B1C9B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6C4F6EF0-F371-2955-29C3-00CA4B1333AF}"/>
              </a:ext>
            </a:extLst>
          </p:cNvPr>
          <p:cNvCxnSpPr/>
          <p:nvPr/>
        </p:nvCxnSpPr>
        <p:spPr>
          <a:xfrm>
            <a:off x="0" y="5581550"/>
            <a:ext cx="12192000" cy="0"/>
          </a:xfrm>
          <a:prstGeom prst="line">
            <a:avLst/>
          </a:prstGeom>
          <a:ln w="79375">
            <a:solidFill>
              <a:srgbClr val="B1C9B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age 3" descr="preencoded.png">
            <a:extLst>
              <a:ext uri="{FF2B5EF4-FFF2-40B4-BE49-F238E27FC236}">
                <a16:creationId xmlns:a16="http://schemas.microsoft.com/office/drawing/2014/main" id="{55EBBA88-1236-DFC1-8583-8F41D9E02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3533" y="3822721"/>
            <a:ext cx="1077855" cy="10669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1A85C9-6C74-7F06-6EF5-042AA2F1E6C6}"/>
              </a:ext>
            </a:extLst>
          </p:cNvPr>
          <p:cNvSpPr txBox="1"/>
          <p:nvPr/>
        </p:nvSpPr>
        <p:spPr>
          <a:xfrm>
            <a:off x="6725497" y="4138812"/>
            <a:ext cx="35172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600" dirty="0">
                <a:ln>
                  <a:solidFill>
                    <a:schemeClr val="tx1"/>
                  </a:solidFill>
                </a:ln>
                <a:solidFill>
                  <a:srgbClr val="FFE06A"/>
                </a:solidFill>
                <a:latin typeface="페이퍼로지 8 ExtraBold" pitchFamily="2" charset="-127"/>
                <a:ea typeface="페이퍼로지 8 ExtraBold" pitchFamily="2" charset="-127"/>
              </a:rPr>
              <a:t>100</a:t>
            </a:r>
            <a:r>
              <a:rPr lang="ko-KR" altLang="en-US" sz="6600" dirty="0">
                <a:ln>
                  <a:solidFill>
                    <a:schemeClr val="tx1"/>
                  </a:solidFill>
                </a:ln>
                <a:solidFill>
                  <a:srgbClr val="FFE06A"/>
                </a:solidFill>
                <a:latin typeface="페이퍼로지 8 ExtraBold" pitchFamily="2" charset="-127"/>
                <a:ea typeface="페이퍼로지 8 ExtraBold" pitchFamily="2" charset="-127"/>
              </a:rPr>
              <a:t>만원</a:t>
            </a:r>
          </a:p>
        </p:txBody>
      </p:sp>
      <p:pic>
        <p:nvPicPr>
          <p:cNvPr id="13" name="그림 12" descr="시계, 벽시계, 쿼츠 시계, 손목시계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BFF2D5EC-2BC8-3F32-7EBE-BDE93584A90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1" t="10612" r="19995" b="6530"/>
          <a:stretch/>
        </p:blipFill>
        <p:spPr>
          <a:xfrm>
            <a:off x="2079872" y="1031842"/>
            <a:ext cx="1329260" cy="14963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A6D425-3F55-F0E0-65E9-C1D0E8D7EA5B}"/>
              </a:ext>
            </a:extLst>
          </p:cNvPr>
          <p:cNvSpPr txBox="1"/>
          <p:nvPr/>
        </p:nvSpPr>
        <p:spPr>
          <a:xfrm>
            <a:off x="1608861" y="932541"/>
            <a:ext cx="89742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0" dirty="0">
                <a:latin typeface="페이퍼로지 7 Bold" pitchFamily="2" charset="-127"/>
                <a:ea typeface="페이퍼로지 7 Bold" pitchFamily="2" charset="-127"/>
              </a:rPr>
              <a:t>돈보다 중요한 </a:t>
            </a:r>
            <a:endParaRPr lang="en-US" altLang="ko-KR" sz="6000" dirty="0">
              <a:latin typeface="페이퍼로지 7 Bold" pitchFamily="2" charset="-127"/>
              <a:ea typeface="페이퍼로지 7 Bold" pitchFamily="2" charset="-127"/>
            </a:endParaRPr>
          </a:p>
          <a:p>
            <a:pPr algn="ctr"/>
            <a:r>
              <a:rPr lang="en-US" altLang="ko-KR" sz="6000" dirty="0">
                <a:solidFill>
                  <a:srgbClr val="DA2128"/>
                </a:solidFill>
                <a:latin typeface="페이퍼로지 7 Bold" pitchFamily="2" charset="-127"/>
                <a:ea typeface="페이퍼로지 7 Bold" pitchFamily="2" charset="-127"/>
              </a:rPr>
              <a:t>‘</a:t>
            </a:r>
            <a:r>
              <a:rPr lang="ko-KR" altLang="en-US" sz="6000" dirty="0">
                <a:solidFill>
                  <a:srgbClr val="DA2128"/>
                </a:solidFill>
                <a:latin typeface="페이퍼로지 7 Bold" pitchFamily="2" charset="-127"/>
                <a:ea typeface="페이퍼로지 7 Bold" pitchFamily="2" charset="-127"/>
              </a:rPr>
              <a:t>시간</a:t>
            </a:r>
            <a:r>
              <a:rPr lang="en-US" altLang="ko-KR" sz="6000" dirty="0">
                <a:solidFill>
                  <a:srgbClr val="DA2128"/>
                </a:solidFill>
                <a:latin typeface="페이퍼로지 7 Bold" pitchFamily="2" charset="-127"/>
                <a:ea typeface="페이퍼로지 7 Bold" pitchFamily="2" charset="-127"/>
              </a:rPr>
              <a:t>’</a:t>
            </a:r>
            <a:r>
              <a:rPr lang="ko-KR" altLang="en-US" sz="6000" dirty="0">
                <a:latin typeface="페이퍼로지 7 Bold" pitchFamily="2" charset="-127"/>
                <a:ea typeface="페이퍼로지 7 Bold" pitchFamily="2" charset="-127"/>
              </a:rPr>
              <a:t>을 벌어주는 치료제</a:t>
            </a:r>
            <a:endParaRPr lang="en-US" altLang="ko-KR" sz="60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3" name="텍스트 개체 틀 3">
            <a:extLst>
              <a:ext uri="{FF2B5EF4-FFF2-40B4-BE49-F238E27FC236}">
                <a16:creationId xmlns:a16="http://schemas.microsoft.com/office/drawing/2014/main" id="{5AC99C9F-3F5F-3545-70B3-E1420AB6D0E9}"/>
              </a:ext>
            </a:extLst>
          </p:cNvPr>
          <p:cNvSpPr txBox="1">
            <a:spLocks/>
          </p:cNvSpPr>
          <p:nvPr/>
        </p:nvSpPr>
        <p:spPr>
          <a:xfrm>
            <a:off x="201919" y="73304"/>
            <a:ext cx="2312681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②업계 최대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레켐비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보장</a:t>
            </a:r>
          </a:p>
        </p:txBody>
      </p:sp>
    </p:spTree>
    <p:extLst>
      <p:ext uri="{BB962C8B-B14F-4D97-AF65-F5344CB8AC3E}">
        <p14:creationId xmlns:p14="http://schemas.microsoft.com/office/powerpoint/2010/main" val="99028825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>
            <a:extLst>
              <a:ext uri="{FF2B5EF4-FFF2-40B4-BE49-F238E27FC236}">
                <a16:creationId xmlns:a16="http://schemas.microsoft.com/office/drawing/2014/main" id="{4BFBFCC6-096D-523F-0E7F-BFBA90D5CBC4}"/>
              </a:ext>
            </a:extLst>
          </p:cNvPr>
          <p:cNvGrpSpPr/>
          <p:nvPr/>
        </p:nvGrpSpPr>
        <p:grpSpPr>
          <a:xfrm>
            <a:off x="638556" y="1730800"/>
            <a:ext cx="4828987" cy="584775"/>
            <a:chOff x="616624" y="1065228"/>
            <a:chExt cx="5143712" cy="584775"/>
          </a:xfrm>
          <a:solidFill>
            <a:schemeClr val="bg1"/>
          </a:solidFill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40FBFF2-CFF5-7555-155A-1B9E467A1D36}"/>
                </a:ext>
              </a:extLst>
            </p:cNvPr>
            <p:cNvSpPr txBox="1"/>
            <p:nvPr/>
          </p:nvSpPr>
          <p:spPr>
            <a:xfrm>
              <a:off x="616624" y="1065228"/>
              <a:ext cx="747816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>
                  <a:solidFill>
                    <a:srgbClr val="DA2128"/>
                  </a:solidFill>
                  <a:latin typeface="여기어때 잘난체" panose="020B0600000101010101" pitchFamily="50" charset="-127"/>
                  <a:ea typeface="여기어때 잘난체" panose="020B0600000101010101" pitchFamily="50" charset="-127"/>
                </a:rPr>
                <a:t>&gt;&gt;</a:t>
              </a:r>
              <a:endParaRPr lang="ko-KR" altLang="en-US" sz="3200" dirty="0">
                <a:latin typeface="페이퍼로지 7 Bold" pitchFamily="2" charset="-127"/>
                <a:ea typeface="페이퍼로지 7 Bold" pitchFamily="2" charset="-127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BBB7EB0-6EBC-B6A4-48E3-47153FBC4930}"/>
                </a:ext>
              </a:extLst>
            </p:cNvPr>
            <p:cNvSpPr txBox="1"/>
            <p:nvPr/>
          </p:nvSpPr>
          <p:spPr>
            <a:xfrm>
              <a:off x="1233350" y="1138706"/>
              <a:ext cx="4526986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atin typeface="페이퍼로지 7 Bold" pitchFamily="2" charset="-127"/>
                  <a:ea typeface="페이퍼로지 7 Bold" pitchFamily="2" charset="-127"/>
                </a:rPr>
                <a:t>횟수별 보장</a:t>
              </a:r>
              <a:endParaRPr lang="ko-KR" altLang="en-US" sz="3600" dirty="0">
                <a:latin typeface="페이퍼로지 7 Bold" pitchFamily="2" charset="-127"/>
                <a:ea typeface="페이퍼로지 7 Bold" pitchFamily="2" charset="-127"/>
              </a:endParaRPr>
            </a:p>
          </p:txBody>
        </p:sp>
      </p:grp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52B7E183-D17A-8257-E1ED-1D8E0CB93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241469"/>
              </p:ext>
            </p:extLst>
          </p:nvPr>
        </p:nvGraphicFramePr>
        <p:xfrm>
          <a:off x="571891" y="2466711"/>
          <a:ext cx="4612842" cy="2610116"/>
        </p:xfrm>
        <a:graphic>
          <a:graphicData uri="http://schemas.openxmlformats.org/drawingml/2006/table">
            <a:tbl>
              <a:tblPr/>
              <a:tblGrid>
                <a:gridCol w="3189404">
                  <a:extLst>
                    <a:ext uri="{9D8B030D-6E8A-4147-A177-3AD203B41FA5}">
                      <a16:colId xmlns:a16="http://schemas.microsoft.com/office/drawing/2014/main" val="3044469190"/>
                    </a:ext>
                  </a:extLst>
                </a:gridCol>
                <a:gridCol w="1423438">
                  <a:extLst>
                    <a:ext uri="{9D8B030D-6E8A-4147-A177-3AD203B41FA5}">
                      <a16:colId xmlns:a16="http://schemas.microsoft.com/office/drawing/2014/main" val="355780096"/>
                    </a:ext>
                  </a:extLst>
                </a:gridCol>
              </a:tblGrid>
              <a:tr h="3702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지급 기준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최대 가입금액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2247005"/>
                  </a:ext>
                </a:extLst>
              </a:tr>
              <a:tr h="5599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 1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회 이상 치료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7 Bold" pitchFamily="2" charset="-127"/>
                        <a:ea typeface="페이퍼로지 7 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300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만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7 Bold" pitchFamily="2" charset="-127"/>
                        <a:ea typeface="페이퍼로지 7 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455787"/>
                  </a:ext>
                </a:extLst>
              </a:tr>
              <a:tr h="5599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 7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회 이상 치료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7 Bold" pitchFamily="2" charset="-127"/>
                        <a:ea typeface="페이퍼로지 7 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1,000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만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7 Bold" pitchFamily="2" charset="-127"/>
                        <a:ea typeface="페이퍼로지 7 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6090546"/>
                  </a:ext>
                </a:extLst>
              </a:tr>
              <a:tr h="5599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 14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회 이상 치료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7 Bold" pitchFamily="2" charset="-127"/>
                        <a:ea typeface="페이퍼로지 7 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1,000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만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7 Bold" pitchFamily="2" charset="-127"/>
                        <a:ea typeface="페이퍼로지 7 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81668"/>
                  </a:ext>
                </a:extLst>
              </a:tr>
              <a:tr h="5599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 26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회 이상 치료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1,000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만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7 Bold" pitchFamily="2" charset="-127"/>
                        <a:ea typeface="페이퍼로지 7 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425270"/>
                  </a:ext>
                </a:extLst>
              </a:tr>
            </a:tbl>
          </a:graphicData>
        </a:graphic>
      </p:graphicFrame>
      <p:sp>
        <p:nvSpPr>
          <p:cNvPr id="9" name="오른쪽 중괄호 8">
            <a:extLst>
              <a:ext uri="{FF2B5EF4-FFF2-40B4-BE49-F238E27FC236}">
                <a16:creationId xmlns:a16="http://schemas.microsoft.com/office/drawing/2014/main" id="{E621B4FA-E9E4-6C5B-86EB-0548566A9A46}"/>
              </a:ext>
            </a:extLst>
          </p:cNvPr>
          <p:cNvSpPr/>
          <p:nvPr/>
        </p:nvSpPr>
        <p:spPr>
          <a:xfrm>
            <a:off x="5184736" y="2799409"/>
            <a:ext cx="461032" cy="2058341"/>
          </a:xfrm>
          <a:prstGeom prst="rightBrace">
            <a:avLst>
              <a:gd name="adj1" fmla="val 29481"/>
              <a:gd name="adj2" fmla="val 48997"/>
            </a:avLst>
          </a:prstGeom>
          <a:ln w="25400">
            <a:solidFill>
              <a:srgbClr val="00917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FDA0D2-60AA-BC3C-C54D-56F6898CE221}"/>
              </a:ext>
            </a:extLst>
          </p:cNvPr>
          <p:cNvSpPr txBox="1"/>
          <p:nvPr/>
        </p:nvSpPr>
        <p:spPr>
          <a:xfrm>
            <a:off x="5600060" y="3366914"/>
            <a:ext cx="591829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각</a:t>
            </a:r>
            <a:endParaRPr lang="en-US" altLang="ko-KR" dirty="0">
              <a:solidFill>
                <a:srgbClr val="009178"/>
              </a:solidFill>
              <a:latin typeface="페이퍼로지 7 Bold" pitchFamily="2" charset="-127"/>
              <a:ea typeface="페이퍼로지 7 Bold" pitchFamily="2" charset="-127"/>
            </a:endParaRPr>
          </a:p>
          <a:p>
            <a:pPr algn="ctr"/>
            <a:r>
              <a:rPr lang="ko-KR" altLang="en-US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최초</a:t>
            </a:r>
            <a:endParaRPr lang="en-US" altLang="ko-KR" dirty="0">
              <a:solidFill>
                <a:srgbClr val="009178"/>
              </a:solidFill>
              <a:latin typeface="페이퍼로지 7 Bold" pitchFamily="2" charset="-127"/>
              <a:ea typeface="페이퍼로지 7 Bold" pitchFamily="2" charset="-127"/>
            </a:endParaRPr>
          </a:p>
          <a:p>
            <a:pPr algn="ctr"/>
            <a:r>
              <a:rPr lang="en-US" altLang="ko-KR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1</a:t>
            </a:r>
            <a:r>
              <a:rPr lang="ko-KR" altLang="en-US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회</a:t>
            </a: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698726B2-BA05-B468-2874-D100B575001F}"/>
              </a:ext>
            </a:extLst>
          </p:cNvPr>
          <p:cNvGrpSpPr/>
          <p:nvPr/>
        </p:nvGrpSpPr>
        <p:grpSpPr>
          <a:xfrm>
            <a:off x="7044089" y="1727494"/>
            <a:ext cx="3875308" cy="584775"/>
            <a:chOff x="616624" y="1065228"/>
            <a:chExt cx="4127878" cy="584775"/>
          </a:xfrm>
          <a:solidFill>
            <a:schemeClr val="bg1"/>
          </a:solidFill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8D5A16-840D-98A3-6AE5-C8F81E8F8FB2}"/>
                </a:ext>
              </a:extLst>
            </p:cNvPr>
            <p:cNvSpPr txBox="1"/>
            <p:nvPr/>
          </p:nvSpPr>
          <p:spPr>
            <a:xfrm>
              <a:off x="616624" y="1065228"/>
              <a:ext cx="747816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3200" dirty="0">
                  <a:solidFill>
                    <a:srgbClr val="DA2128"/>
                  </a:solidFill>
                  <a:latin typeface="여기어때 잘난체" panose="020B0600000101010101" pitchFamily="50" charset="-127"/>
                  <a:ea typeface="여기어때 잘난체" panose="020B0600000101010101" pitchFamily="50" charset="-127"/>
                </a:rPr>
                <a:t>&gt;&gt;</a:t>
              </a:r>
              <a:endParaRPr lang="ko-KR" altLang="en-US" sz="3200" dirty="0">
                <a:latin typeface="페이퍼로지 7 Bold" pitchFamily="2" charset="-127"/>
                <a:ea typeface="페이퍼로지 7 Bold" pitchFamily="2" charset="-12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E97916D-58EE-58E3-DFCC-595EC6DC9984}"/>
                </a:ext>
              </a:extLst>
            </p:cNvPr>
            <p:cNvSpPr txBox="1"/>
            <p:nvPr/>
          </p:nvSpPr>
          <p:spPr>
            <a:xfrm>
              <a:off x="1233350" y="1138706"/>
              <a:ext cx="3511152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atin typeface="페이퍼로지 7 Bold" pitchFamily="2" charset="-127"/>
                  <a:ea typeface="페이퍼로지 7 Bold" pitchFamily="2" charset="-127"/>
                </a:rPr>
                <a:t>회당 보장</a:t>
              </a:r>
            </a:p>
          </p:txBody>
        </p:sp>
      </p:grpSp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3AA8D409-C566-2638-4299-1AEF752F2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129457"/>
              </p:ext>
            </p:extLst>
          </p:nvPr>
        </p:nvGraphicFramePr>
        <p:xfrm>
          <a:off x="7007266" y="2457767"/>
          <a:ext cx="4615991" cy="2610116"/>
        </p:xfrm>
        <a:graphic>
          <a:graphicData uri="http://schemas.openxmlformats.org/drawingml/2006/table">
            <a:tbl>
              <a:tblPr/>
              <a:tblGrid>
                <a:gridCol w="3163608">
                  <a:extLst>
                    <a:ext uri="{9D8B030D-6E8A-4147-A177-3AD203B41FA5}">
                      <a16:colId xmlns:a16="http://schemas.microsoft.com/office/drawing/2014/main" val="847787746"/>
                    </a:ext>
                  </a:extLst>
                </a:gridCol>
                <a:gridCol w="1452383">
                  <a:extLst>
                    <a:ext uri="{9D8B030D-6E8A-4147-A177-3AD203B41FA5}">
                      <a16:colId xmlns:a16="http://schemas.microsoft.com/office/drawing/2014/main" val="4021667731"/>
                    </a:ext>
                  </a:extLst>
                </a:gridCol>
              </a:tblGrid>
              <a:tr h="36078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지급 기준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최대 가입금액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789626"/>
                  </a:ext>
                </a:extLst>
              </a:tr>
              <a:tr h="64398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 1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회당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100</a:t>
                      </a:r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만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7 Bold" pitchFamily="2" charset="-127"/>
                        <a:ea typeface="페이퍼로지 7 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4027340"/>
                  </a:ext>
                </a:extLst>
              </a:tr>
              <a:tr h="1605344"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ts val="2000"/>
                        </a:lnSpc>
                      </a:pPr>
                      <a:r>
                        <a:rPr lang="en-US" altLang="ko-K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 </a:t>
                      </a:r>
                      <a:r>
                        <a:rPr lang="ko-KR" alt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최대 </a:t>
                      </a:r>
                      <a:r>
                        <a:rPr lang="en-US" altLang="ko-K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36</a:t>
                      </a:r>
                      <a:r>
                        <a:rPr lang="ko-KR" alt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회한으로 보장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ts val="2000"/>
                        </a:lnSpc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7 Bold" pitchFamily="2" charset="-127"/>
                        <a:ea typeface="페이퍼로지 7 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3694095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87C2BF3A-304B-3AEF-9B27-CCA93703AE42}"/>
              </a:ext>
            </a:extLst>
          </p:cNvPr>
          <p:cNvSpPr txBox="1"/>
          <p:nvPr/>
        </p:nvSpPr>
        <p:spPr>
          <a:xfrm>
            <a:off x="11659062" y="65243"/>
            <a:ext cx="45397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4113C6-6328-C309-F3D3-C79C38C5CF49}"/>
              </a:ext>
            </a:extLst>
          </p:cNvPr>
          <p:cNvSpPr txBox="1"/>
          <p:nvPr/>
        </p:nvSpPr>
        <p:spPr>
          <a:xfrm>
            <a:off x="3433958" y="5934023"/>
            <a:ext cx="532408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>
                <a:latin typeface="페이퍼로지 7 Bold" pitchFamily="2" charset="-127"/>
                <a:ea typeface="페이퍼로지 7 Bold" pitchFamily="2" charset="-127"/>
              </a:rPr>
              <a:t>횟수별과 회당 보장은 중복 가입 불가</a:t>
            </a:r>
            <a:endParaRPr lang="ko-KR" altLang="en-US" sz="36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4DA7494-A960-3CA6-8094-EB6150BADC9E}"/>
              </a:ext>
            </a:extLst>
          </p:cNvPr>
          <p:cNvSpPr/>
          <p:nvPr/>
        </p:nvSpPr>
        <p:spPr>
          <a:xfrm>
            <a:off x="571891" y="5067883"/>
            <a:ext cx="4612842" cy="633553"/>
          </a:xfrm>
          <a:prstGeom prst="rect">
            <a:avLst/>
          </a:prstGeom>
          <a:solidFill>
            <a:srgbClr val="009178"/>
          </a:solidFill>
          <a:ln>
            <a:solidFill>
              <a:srgbClr val="0091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최대  </a:t>
            </a:r>
            <a:r>
              <a:rPr lang="en-US" altLang="ko-KR" sz="2800" dirty="0">
                <a:latin typeface="페이퍼로지 7 Bold" pitchFamily="2" charset="-127"/>
                <a:ea typeface="페이퍼로지 7 Bold" pitchFamily="2" charset="-127"/>
              </a:rPr>
              <a:t>2,300</a:t>
            </a:r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만원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BC8CC4CB-ACE9-6BFC-F8EA-0558ADEDD4B4}"/>
              </a:ext>
            </a:extLst>
          </p:cNvPr>
          <p:cNvSpPr/>
          <p:nvPr/>
        </p:nvSpPr>
        <p:spPr>
          <a:xfrm>
            <a:off x="7016791" y="5072350"/>
            <a:ext cx="4612842" cy="633553"/>
          </a:xfrm>
          <a:prstGeom prst="rect">
            <a:avLst/>
          </a:prstGeom>
          <a:solidFill>
            <a:srgbClr val="DA2128"/>
          </a:solidFill>
          <a:ln>
            <a:solidFill>
              <a:srgbClr val="DA212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최대  </a:t>
            </a:r>
            <a:r>
              <a:rPr lang="en-US" altLang="ko-KR" sz="2800" dirty="0">
                <a:latin typeface="페이퍼로지 7 Bold" pitchFamily="2" charset="-127"/>
                <a:ea typeface="페이퍼로지 7 Bold" pitchFamily="2" charset="-127"/>
              </a:rPr>
              <a:t>3,600</a:t>
            </a:r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만원</a:t>
            </a:r>
            <a:endParaRPr lang="en-US" altLang="ko-KR" sz="28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D15952-EAA7-EE7F-8FA8-FB0619E5AE3D}"/>
              </a:ext>
            </a:extLst>
          </p:cNvPr>
          <p:cNvSpPr txBox="1"/>
          <p:nvPr/>
        </p:nvSpPr>
        <p:spPr>
          <a:xfrm>
            <a:off x="845817" y="599974"/>
            <a:ext cx="10500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>
                <a:latin typeface="페이퍼로지 9 Black" pitchFamily="2" charset="-127"/>
                <a:ea typeface="페이퍼로지 9 Black" pitchFamily="2" charset="-127"/>
              </a:rPr>
              <a:t>알츠하이머 원인 물질을 제거하는 신약</a:t>
            </a:r>
            <a:r>
              <a:rPr lang="en-US" altLang="ko-KR" sz="2400" dirty="0">
                <a:latin typeface="페이퍼로지 9 Black" pitchFamily="2" charset="-127"/>
                <a:ea typeface="페이퍼로지 9 Black" pitchFamily="2" charset="-127"/>
              </a:rPr>
              <a:t> </a:t>
            </a:r>
            <a:r>
              <a:rPr lang="en-US" altLang="ko-KR" sz="4000" dirty="0">
                <a:latin typeface="페이퍼로지 9 Black" pitchFamily="2" charset="-127"/>
                <a:ea typeface="페이퍼로지 9 Black" pitchFamily="2" charset="-127"/>
              </a:rPr>
              <a:t>‘</a:t>
            </a:r>
            <a:r>
              <a:rPr lang="ko-KR" altLang="en-US" sz="4000" dirty="0" err="1">
                <a:latin typeface="페이퍼로지 9 Black" pitchFamily="2" charset="-127"/>
                <a:ea typeface="페이퍼로지 9 Black" pitchFamily="2" charset="-127"/>
              </a:rPr>
              <a:t>레카네맙</a:t>
            </a:r>
            <a:r>
              <a:rPr lang="ko-KR" altLang="en-US" sz="4000" dirty="0">
                <a:latin typeface="페이퍼로지 9 Black" pitchFamily="2" charset="-127"/>
                <a:ea typeface="페이퍼로지 9 Black" pitchFamily="2" charset="-127"/>
              </a:rPr>
              <a:t> 일명 </a:t>
            </a:r>
            <a:r>
              <a:rPr lang="ko-KR" altLang="en-US" sz="4000" dirty="0" err="1">
                <a:solidFill>
                  <a:srgbClr val="009376"/>
                </a:solidFill>
                <a:latin typeface="페이퍼로지 9 Black" pitchFamily="2" charset="-127"/>
                <a:ea typeface="페이퍼로지 9 Black" pitchFamily="2" charset="-127"/>
              </a:rPr>
              <a:t>레켐비</a:t>
            </a:r>
            <a:r>
              <a:rPr lang="en-US" altLang="ko-KR" sz="4000" dirty="0">
                <a:latin typeface="페이퍼로지 9 Black" pitchFamily="2" charset="-127"/>
                <a:ea typeface="페이퍼로지 9 Black" pitchFamily="2" charset="-127"/>
              </a:rPr>
              <a:t>’</a:t>
            </a:r>
            <a:endParaRPr lang="ko-KR" altLang="en-US" sz="4800" dirty="0">
              <a:latin typeface="페이퍼로지 9 Black" pitchFamily="2" charset="-127"/>
              <a:ea typeface="페이퍼로지 9 Black" pitchFamily="2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FFFBFD-091C-7C31-158E-B56F288B0BDC}"/>
              </a:ext>
            </a:extLst>
          </p:cNvPr>
          <p:cNvSpPr txBox="1"/>
          <p:nvPr/>
        </p:nvSpPr>
        <p:spPr>
          <a:xfrm>
            <a:off x="5509668" y="5172229"/>
            <a:ext cx="1172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latin typeface="페이퍼로지 9 Black" pitchFamily="2" charset="-127"/>
                <a:ea typeface="페이퍼로지 9 Black" pitchFamily="2" charset="-127"/>
              </a:rPr>
              <a:t>or</a:t>
            </a:r>
            <a:endParaRPr lang="ko-KR" altLang="en-US" sz="4800" dirty="0">
              <a:latin typeface="페이퍼로지 9 Black" pitchFamily="2" charset="-127"/>
              <a:ea typeface="페이퍼로지 9 Black" pitchFamily="2" charset="-127"/>
            </a:endParaRP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1A4A054-4451-FF50-B97E-509B34E861D0}"/>
              </a:ext>
            </a:extLst>
          </p:cNvPr>
          <p:cNvSpPr txBox="1">
            <a:spLocks/>
          </p:cNvSpPr>
          <p:nvPr/>
        </p:nvSpPr>
        <p:spPr>
          <a:xfrm>
            <a:off x="201919" y="73304"/>
            <a:ext cx="2312681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②업계 최대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레켐비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보장</a:t>
            </a:r>
          </a:p>
        </p:txBody>
      </p:sp>
    </p:spTree>
    <p:extLst>
      <p:ext uri="{BB962C8B-B14F-4D97-AF65-F5344CB8AC3E}">
        <p14:creationId xmlns:p14="http://schemas.microsoft.com/office/powerpoint/2010/main" val="68986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4981310-F9CA-2A9E-CC79-18B6A8C25C7D}"/>
              </a:ext>
            </a:extLst>
          </p:cNvPr>
          <p:cNvSpPr txBox="1">
            <a:spLocks/>
          </p:cNvSpPr>
          <p:nvPr/>
        </p:nvSpPr>
        <p:spPr>
          <a:xfrm>
            <a:off x="201919" y="73304"/>
            <a:ext cx="2312681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②업계 최대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레켐비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보장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2FCF0EC-2B00-316E-4F76-6EEF8A48E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887" y="1733735"/>
            <a:ext cx="9928226" cy="4659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999703-9634-7ADE-3B6B-A09E2691B0AF}"/>
              </a:ext>
            </a:extLst>
          </p:cNvPr>
          <p:cNvSpPr txBox="1"/>
          <p:nvPr/>
        </p:nvSpPr>
        <p:spPr>
          <a:xfrm>
            <a:off x="1603311" y="671804"/>
            <a:ext cx="8985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같은 이름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, 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다른 보장 꼭 확인하세요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!</a:t>
            </a:r>
            <a:endParaRPr lang="ko-KR" altLang="en-US" sz="3200" dirty="0">
              <a:latin typeface="페이퍼로지 7 Bold" pitchFamily="2" charset="-127"/>
              <a:ea typeface="페이퍼로지 7 Bold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5627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146183B5-83A1-4ED2-85E9-4170DEC78B79}"/>
              </a:ext>
            </a:extLst>
          </p:cNvPr>
          <p:cNvSpPr txBox="1"/>
          <p:nvPr/>
        </p:nvSpPr>
        <p:spPr>
          <a:xfrm>
            <a:off x="6569543" y="2368412"/>
            <a:ext cx="38612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‘</a:t>
            </a:r>
            <a:r>
              <a:rPr lang="ko-KR" altLang="en-US" sz="3200" dirty="0">
                <a:solidFill>
                  <a:srgbClr val="004F43"/>
                </a:solidFill>
                <a:latin typeface="페이퍼로지 7 Bold" pitchFamily="2" charset="-127"/>
                <a:ea typeface="페이퍼로지 7 Bold" pitchFamily="2" charset="-127"/>
              </a:rPr>
              <a:t>하트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손해보험 입니다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’</a:t>
            </a:r>
          </a:p>
          <a:p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  <a:p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‘</a:t>
            </a:r>
            <a:r>
              <a:rPr lang="ko-KR" altLang="en-US" sz="3200" dirty="0">
                <a:solidFill>
                  <a:srgbClr val="004F43"/>
                </a:solidFill>
                <a:latin typeface="페이퍼로지 7 Bold" pitchFamily="2" charset="-127"/>
                <a:ea typeface="페이퍼로지 7 Bold" pitchFamily="2" charset="-127"/>
              </a:rPr>
              <a:t>하트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지점장입니다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’</a:t>
            </a:r>
          </a:p>
          <a:p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  <a:p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‘</a:t>
            </a:r>
            <a:r>
              <a:rPr lang="ko-KR" altLang="en-US" sz="3200" dirty="0">
                <a:solidFill>
                  <a:srgbClr val="004F43"/>
                </a:solidFill>
                <a:latin typeface="페이퍼로지 7 Bold" pitchFamily="2" charset="-127"/>
                <a:ea typeface="페이퍼로지 7 Bold" pitchFamily="2" charset="-127"/>
              </a:rPr>
              <a:t>하트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부지점장입니다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’</a:t>
            </a:r>
          </a:p>
          <a:p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  <a:p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‘</a:t>
            </a:r>
            <a:r>
              <a:rPr lang="ko-KR" altLang="en-US" sz="3200" dirty="0">
                <a:solidFill>
                  <a:srgbClr val="004F43"/>
                </a:solidFill>
                <a:latin typeface="페이퍼로지 7 Bold" pitchFamily="2" charset="-127"/>
                <a:ea typeface="페이퍼로지 7 Bold" pitchFamily="2" charset="-127"/>
              </a:rPr>
              <a:t>하트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매니저입니다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’</a:t>
            </a:r>
          </a:p>
        </p:txBody>
      </p:sp>
      <p:pic>
        <p:nvPicPr>
          <p:cNvPr id="6" name="그림 5" descr="클립아트, 만화 영화, 그림, 일러스트레이션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6959B3BF-DCCE-8629-241A-F8FC83432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885" y="1253963"/>
            <a:ext cx="3314786" cy="5152516"/>
          </a:xfrm>
          <a:prstGeom prst="rect">
            <a:avLst/>
          </a:prstGeom>
        </p:spPr>
      </p:pic>
      <p:pic>
        <p:nvPicPr>
          <p:cNvPr id="10" name="Image 11" descr="preencoded.png">
            <a:extLst>
              <a:ext uri="{FF2B5EF4-FFF2-40B4-BE49-F238E27FC236}">
                <a16:creationId xmlns:a16="http://schemas.microsoft.com/office/drawing/2014/main" id="{092C2EBD-1CDD-77C4-7DE6-6F3429B9A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77490">
            <a:off x="2558356" y="1424711"/>
            <a:ext cx="674494" cy="635015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48F211CB-6373-54A6-FAEF-CB8EFEE12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4447" y="1205723"/>
            <a:ext cx="6139204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771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9E2C2AB-6CDD-B211-CB5A-4A67909A01E5}"/>
              </a:ext>
            </a:extLst>
          </p:cNvPr>
          <p:cNvSpPr txBox="1"/>
          <p:nvPr/>
        </p:nvSpPr>
        <p:spPr>
          <a:xfrm>
            <a:off x="11659062" y="65243"/>
            <a:ext cx="45397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2" name="텍스트 개체 틀 3">
            <a:extLst>
              <a:ext uri="{FF2B5EF4-FFF2-40B4-BE49-F238E27FC236}">
                <a16:creationId xmlns:a16="http://schemas.microsoft.com/office/drawing/2014/main" id="{7BFEF01A-7A1D-B628-AE3E-006C3F504AFF}"/>
              </a:ext>
            </a:extLst>
          </p:cNvPr>
          <p:cNvSpPr txBox="1">
            <a:spLocks/>
          </p:cNvSpPr>
          <p:nvPr/>
        </p:nvSpPr>
        <p:spPr>
          <a:xfrm>
            <a:off x="201919" y="73304"/>
            <a:ext cx="2312681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③ 초기치매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올케어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보장</a:t>
            </a:r>
          </a:p>
        </p:txBody>
      </p:sp>
      <p:pic>
        <p:nvPicPr>
          <p:cNvPr id="4" name="object 54">
            <a:extLst>
              <a:ext uri="{FF2B5EF4-FFF2-40B4-BE49-F238E27FC236}">
                <a16:creationId xmlns:a16="http://schemas.microsoft.com/office/drawing/2014/main" id="{8D66BD30-2396-2A85-7564-D8829A1C6D6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4892" y="1102663"/>
            <a:ext cx="3301990" cy="2625891"/>
          </a:xfrm>
          <a:prstGeom prst="rect">
            <a:avLst/>
          </a:prstGeom>
        </p:spPr>
      </p:pic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4E5949B5-6EFA-6ECC-A57F-E2C9F989F501}"/>
              </a:ext>
            </a:extLst>
          </p:cNvPr>
          <p:cNvSpPr/>
          <p:nvPr/>
        </p:nvSpPr>
        <p:spPr>
          <a:xfrm>
            <a:off x="811763" y="910763"/>
            <a:ext cx="10636898" cy="3020210"/>
          </a:xfrm>
          <a:prstGeom prst="roundRect">
            <a:avLst>
              <a:gd name="adj" fmla="val 4901"/>
            </a:avLst>
          </a:prstGeom>
          <a:noFill/>
          <a:ln w="22225">
            <a:solidFill>
              <a:srgbClr val="0091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EB107FFE-FA48-70E2-572B-3DC98915F276}"/>
              </a:ext>
            </a:extLst>
          </p:cNvPr>
          <p:cNvSpPr/>
          <p:nvPr/>
        </p:nvSpPr>
        <p:spPr>
          <a:xfrm>
            <a:off x="5056968" y="1143796"/>
            <a:ext cx="2818072" cy="602505"/>
          </a:xfrm>
          <a:prstGeom prst="roundRect">
            <a:avLst>
              <a:gd name="adj" fmla="val 50000"/>
            </a:avLst>
          </a:prstGeom>
          <a:solidFill>
            <a:srgbClr val="D604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5C2D2D-89F9-4984-9F14-3F6C65C7BEE3}"/>
              </a:ext>
            </a:extLst>
          </p:cNvPr>
          <p:cNvSpPr txBox="1"/>
          <p:nvPr/>
        </p:nvSpPr>
        <p:spPr>
          <a:xfrm>
            <a:off x="5102716" y="1172701"/>
            <a:ext cx="281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페이퍼로지 7 Bold" pitchFamily="2" charset="-127"/>
                <a:ea typeface="페이퍼로지 7 Bold" pitchFamily="2" charset="-127"/>
                <a:cs typeface="+mn-cs"/>
              </a:rPr>
              <a:t>대면 방문교육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페이퍼로지 7 Bold" pitchFamily="2" charset="-127"/>
              <a:ea typeface="페이퍼로지 7 Bold" pitchFamily="2" charset="-127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EBD901-95C8-20E7-B5D9-D5771C4E5C69}"/>
              </a:ext>
            </a:extLst>
          </p:cNvPr>
          <p:cNvSpPr txBox="1"/>
          <p:nvPr/>
        </p:nvSpPr>
        <p:spPr>
          <a:xfrm>
            <a:off x="7920788" y="1163370"/>
            <a:ext cx="1091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페이퍼로지 7 Bold" pitchFamily="2" charset="-127"/>
                <a:ea typeface="페이퍼로지 7 Bold" pitchFamily="2" charset="-127"/>
                <a:cs typeface="+mn-cs"/>
              </a:rPr>
              <a:t>보장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페이퍼로지 7 Bold" pitchFamily="2" charset="-127"/>
              <a:ea typeface="페이퍼로지 7 Bold" pitchFamily="2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C3DA4C-05A5-91A3-480A-99853C1DB065}"/>
              </a:ext>
            </a:extLst>
          </p:cNvPr>
          <p:cNvSpPr txBox="1"/>
          <p:nvPr/>
        </p:nvSpPr>
        <p:spPr>
          <a:xfrm>
            <a:off x="5056968" y="1853070"/>
            <a:ext cx="4247288" cy="1678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매주 월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4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회 방문</a:t>
            </a:r>
            <a:endParaRPr kumimoji="0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페이퍼로지 5 Medium" pitchFamily="2" charset="-127"/>
              <a:ea typeface="페이퍼로지 5 Medium" pitchFamily="2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1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년간 맞춤 학습지 교육 </a:t>
            </a:r>
            <a:endParaRPr lang="en-US" altLang="ko-KR" sz="2400" dirty="0">
              <a:solidFill>
                <a:prstClr val="black"/>
              </a:solidFill>
              <a:latin typeface="페이퍼로지 5 Medium" pitchFamily="2" charset="-127"/>
              <a:ea typeface="페이퍼로지 5 Medium" pitchFamily="2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업체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: 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대교 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뉴이프</a:t>
            </a:r>
            <a:endParaRPr kumimoji="0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페이퍼로지 5 Medium" pitchFamily="2" charset="-127"/>
              <a:ea typeface="페이퍼로지 5 Medium" pitchFamily="2" charset="-127"/>
              <a:cs typeface="+mn-cs"/>
            </a:endParaRP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F4B1ADFC-E776-C6C5-C9DE-6012CF150D41}"/>
              </a:ext>
            </a:extLst>
          </p:cNvPr>
          <p:cNvSpPr/>
          <p:nvPr/>
        </p:nvSpPr>
        <p:spPr>
          <a:xfrm>
            <a:off x="824981" y="4672040"/>
            <a:ext cx="3155281" cy="766605"/>
          </a:xfrm>
          <a:prstGeom prst="roundRect">
            <a:avLst/>
          </a:prstGeom>
          <a:solidFill>
            <a:schemeClr val="bg1">
              <a:lumMod val="85000"/>
              <a:alpha val="99000"/>
            </a:schemeClr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E687163F-1259-0580-05CA-0BF4EF7B3FAE}"/>
              </a:ext>
            </a:extLst>
          </p:cNvPr>
          <p:cNvSpPr/>
          <p:nvPr/>
        </p:nvSpPr>
        <p:spPr>
          <a:xfrm>
            <a:off x="4518359" y="4695582"/>
            <a:ext cx="3155281" cy="766605"/>
          </a:xfrm>
          <a:prstGeom prst="roundRect">
            <a:avLst/>
          </a:prstGeom>
          <a:solidFill>
            <a:schemeClr val="bg1">
              <a:lumMod val="85000"/>
              <a:alpha val="99000"/>
            </a:schemeClr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12CDE8EB-15C2-F77A-51C5-1F003FE9B4D7}"/>
              </a:ext>
            </a:extLst>
          </p:cNvPr>
          <p:cNvSpPr/>
          <p:nvPr/>
        </p:nvSpPr>
        <p:spPr>
          <a:xfrm>
            <a:off x="8211737" y="4719124"/>
            <a:ext cx="3155281" cy="766605"/>
          </a:xfrm>
          <a:prstGeom prst="roundRect">
            <a:avLst/>
          </a:prstGeom>
          <a:solidFill>
            <a:schemeClr val="bg1">
              <a:lumMod val="85000"/>
              <a:alpha val="99000"/>
            </a:schemeClr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E1B8EC28-9099-CC4A-758E-78BC52FC336F}"/>
              </a:ext>
            </a:extLst>
          </p:cNvPr>
          <p:cNvSpPr/>
          <p:nvPr/>
        </p:nvSpPr>
        <p:spPr>
          <a:xfrm>
            <a:off x="806691" y="5553899"/>
            <a:ext cx="3155281" cy="766605"/>
          </a:xfrm>
          <a:prstGeom prst="roundRect">
            <a:avLst/>
          </a:prstGeom>
          <a:solidFill>
            <a:schemeClr val="bg1">
              <a:lumMod val="85000"/>
              <a:alpha val="99000"/>
            </a:schemeClr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A048422E-BDF1-17AC-0EA2-FA3DB62632BF}"/>
              </a:ext>
            </a:extLst>
          </p:cNvPr>
          <p:cNvSpPr/>
          <p:nvPr/>
        </p:nvSpPr>
        <p:spPr>
          <a:xfrm>
            <a:off x="4500069" y="5539110"/>
            <a:ext cx="3155281" cy="843266"/>
          </a:xfrm>
          <a:prstGeom prst="roundRect">
            <a:avLst/>
          </a:prstGeom>
          <a:solidFill>
            <a:schemeClr val="bg1">
              <a:lumMod val="85000"/>
              <a:alpha val="99000"/>
            </a:schemeClr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7F6C29AD-7AE3-AF54-09AD-0765E31D4CA3}"/>
              </a:ext>
            </a:extLst>
          </p:cNvPr>
          <p:cNvSpPr/>
          <p:nvPr/>
        </p:nvSpPr>
        <p:spPr>
          <a:xfrm>
            <a:off x="8193447" y="5562652"/>
            <a:ext cx="3155281" cy="843266"/>
          </a:xfrm>
          <a:prstGeom prst="roundRect">
            <a:avLst/>
          </a:prstGeom>
          <a:solidFill>
            <a:schemeClr val="bg1">
              <a:lumMod val="85000"/>
              <a:alpha val="99000"/>
            </a:schemeClr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BBD58C-83B1-D7E7-186E-C32E74D52A8A}"/>
              </a:ext>
            </a:extLst>
          </p:cNvPr>
          <p:cNvSpPr txBox="1"/>
          <p:nvPr/>
        </p:nvSpPr>
        <p:spPr>
          <a:xfrm>
            <a:off x="1015596" y="4867217"/>
            <a:ext cx="2755195" cy="36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latin typeface="페이퍼로지 7 Bold" pitchFamily="2" charset="-127"/>
                <a:ea typeface="페이퍼로지 7 Bold" pitchFamily="2" charset="-127"/>
              </a:rPr>
              <a:t>언어처리</a:t>
            </a:r>
            <a:r>
              <a:rPr lang="en-US" altLang="ko-KR" sz="2000" dirty="0">
                <a:latin typeface="페이퍼로지 7 Bold" pitchFamily="2" charset="-127"/>
                <a:ea typeface="페이퍼로지 7 Bold" pitchFamily="2" charset="-127"/>
              </a:rPr>
              <a:t>, </a:t>
            </a:r>
            <a:r>
              <a:rPr lang="ko-KR" altLang="en-US" sz="2000" dirty="0">
                <a:latin typeface="페이퍼로지 7 Bold" pitchFamily="2" charset="-127"/>
                <a:ea typeface="페이퍼로지 7 Bold" pitchFamily="2" charset="-127"/>
              </a:rPr>
              <a:t>의사소통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06B10C3-CB98-D59A-B5EF-F1B68C5D0ADD}"/>
              </a:ext>
            </a:extLst>
          </p:cNvPr>
          <p:cNvSpPr txBox="1"/>
          <p:nvPr/>
        </p:nvSpPr>
        <p:spPr>
          <a:xfrm>
            <a:off x="4700111" y="4875303"/>
            <a:ext cx="2755195" cy="36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latin typeface="페이퍼로지 7 Bold" pitchFamily="2" charset="-127"/>
                <a:ea typeface="페이퍼로지 7 Bold" pitchFamily="2" charset="-127"/>
              </a:rPr>
              <a:t>판단력</a:t>
            </a:r>
            <a:r>
              <a:rPr lang="en-US" altLang="ko-KR" sz="2000" dirty="0">
                <a:latin typeface="페이퍼로지 7 Bold" pitchFamily="2" charset="-127"/>
                <a:ea typeface="페이퍼로지 7 Bold" pitchFamily="2" charset="-127"/>
              </a:rPr>
              <a:t>, </a:t>
            </a:r>
            <a:r>
              <a:rPr lang="ko-KR" altLang="en-US" sz="2000" dirty="0">
                <a:latin typeface="페이퍼로지 7 Bold" pitchFamily="2" charset="-127"/>
                <a:ea typeface="페이퍼로지 7 Bold" pitchFamily="2" charset="-127"/>
              </a:rPr>
              <a:t>집중력</a:t>
            </a:r>
            <a:r>
              <a:rPr lang="en-US" altLang="ko-KR" sz="2000" dirty="0">
                <a:latin typeface="페이퍼로지 7 Bold" pitchFamily="2" charset="-127"/>
                <a:ea typeface="페이퍼로지 7 Bold" pitchFamily="2" charset="-127"/>
              </a:rPr>
              <a:t>, </a:t>
            </a:r>
            <a:r>
              <a:rPr lang="ko-KR" altLang="en-US" sz="2000" dirty="0" err="1">
                <a:latin typeface="페이퍼로지 7 Bold" pitchFamily="2" charset="-127"/>
                <a:ea typeface="페이퍼로지 7 Bold" pitchFamily="2" charset="-127"/>
              </a:rPr>
              <a:t>지남력</a:t>
            </a:r>
            <a:endParaRPr lang="ko-KR" altLang="en-US" sz="20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CDD0DE0-4824-66D6-EEED-0D5EE7942039}"/>
              </a:ext>
            </a:extLst>
          </p:cNvPr>
          <p:cNvSpPr txBox="1"/>
          <p:nvPr/>
        </p:nvSpPr>
        <p:spPr>
          <a:xfrm>
            <a:off x="8411779" y="4904004"/>
            <a:ext cx="2755195" cy="36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latin typeface="페이퍼로지 7 Bold" pitchFamily="2" charset="-127"/>
                <a:ea typeface="페이퍼로지 7 Bold" pitchFamily="2" charset="-127"/>
              </a:rPr>
              <a:t>실행능력</a:t>
            </a:r>
            <a:r>
              <a:rPr lang="en-US" altLang="ko-KR" sz="2000" dirty="0">
                <a:latin typeface="페이퍼로지 7 Bold" pitchFamily="2" charset="-127"/>
                <a:ea typeface="페이퍼로지 7 Bold" pitchFamily="2" charset="-127"/>
              </a:rPr>
              <a:t>, </a:t>
            </a:r>
            <a:r>
              <a:rPr lang="ko-KR" altLang="en-US" sz="2000" dirty="0">
                <a:latin typeface="페이퍼로지 7 Bold" pitchFamily="2" charset="-127"/>
                <a:ea typeface="페이퍼로지 7 Bold" pitchFamily="2" charset="-127"/>
              </a:rPr>
              <a:t>능동적 자세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6E238EA-51FA-1F37-0EC0-FAD6914693A7}"/>
              </a:ext>
            </a:extLst>
          </p:cNvPr>
          <p:cNvSpPr txBox="1"/>
          <p:nvPr/>
        </p:nvSpPr>
        <p:spPr>
          <a:xfrm>
            <a:off x="1015596" y="5757719"/>
            <a:ext cx="2755195" cy="36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latin typeface="페이퍼로지 7 Bold" pitchFamily="2" charset="-127"/>
                <a:ea typeface="페이퍼로지 7 Bold" pitchFamily="2" charset="-127"/>
              </a:rPr>
              <a:t>뇌 활동 촉진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8E5966E-E086-E6A7-EF05-FD418216C7A3}"/>
              </a:ext>
            </a:extLst>
          </p:cNvPr>
          <p:cNvSpPr txBox="1"/>
          <p:nvPr/>
        </p:nvSpPr>
        <p:spPr>
          <a:xfrm>
            <a:off x="4700111" y="5765805"/>
            <a:ext cx="2755195" cy="36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latin typeface="페이퍼로지 7 Bold" pitchFamily="2" charset="-127"/>
                <a:ea typeface="페이퍼로지 7 Bold" pitchFamily="2" charset="-127"/>
              </a:rPr>
              <a:t>사회 적응력 유지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98BF1A-1ACC-43A6-E7CC-288B92A44524}"/>
              </a:ext>
            </a:extLst>
          </p:cNvPr>
          <p:cNvSpPr txBox="1"/>
          <p:nvPr/>
        </p:nvSpPr>
        <p:spPr>
          <a:xfrm>
            <a:off x="8411779" y="5794506"/>
            <a:ext cx="2755195" cy="36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latin typeface="페이퍼로지 7 Bold" pitchFamily="2" charset="-127"/>
                <a:ea typeface="페이퍼로지 7 Bold" pitchFamily="2" charset="-127"/>
              </a:rPr>
              <a:t>시지각능력</a:t>
            </a:r>
            <a:r>
              <a:rPr lang="en-US" altLang="ko-KR" sz="2000" dirty="0">
                <a:latin typeface="페이퍼로지 7 Bold" pitchFamily="2" charset="-127"/>
                <a:ea typeface="페이퍼로지 7 Bold" pitchFamily="2" charset="-127"/>
              </a:rPr>
              <a:t>, </a:t>
            </a:r>
            <a:r>
              <a:rPr lang="ko-KR" altLang="en-US" sz="2000" dirty="0">
                <a:latin typeface="페이퍼로지 7 Bold" pitchFamily="2" charset="-127"/>
                <a:ea typeface="페이퍼로지 7 Bold" pitchFamily="2" charset="-127"/>
              </a:rPr>
              <a:t>추리력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42CBEEB1-1DF9-819E-E4C6-92BECE768BC7}"/>
              </a:ext>
            </a:extLst>
          </p:cNvPr>
          <p:cNvSpPr/>
          <p:nvPr/>
        </p:nvSpPr>
        <p:spPr>
          <a:xfrm>
            <a:off x="766249" y="4165681"/>
            <a:ext cx="8220443" cy="4603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1538" rtlCol="0" anchor="ctr"/>
          <a:lstStyle/>
          <a:p>
            <a:pPr algn="l" fontAlgn="ctr"/>
            <a:r>
              <a:rPr lang="ko-KR" altLang="en-US" sz="2000" b="0" i="0" u="none" strike="noStrike" dirty="0">
                <a:solidFill>
                  <a:schemeClr val="tx1"/>
                </a:solidFill>
                <a:effectLst/>
                <a:latin typeface="페이퍼로지 7 Bold" pitchFamily="2" charset="-127"/>
                <a:ea typeface="페이퍼로지 7 Bold" pitchFamily="2" charset="-127"/>
              </a:rPr>
              <a:t>브레인 트레이닝 내용</a:t>
            </a:r>
            <a:endParaRPr lang="en-US" altLang="ko-KR" sz="2000" b="0" i="0" u="none" strike="noStrike" dirty="0">
              <a:solidFill>
                <a:schemeClr val="tx1"/>
              </a:solidFill>
              <a:effectLst/>
              <a:latin typeface="페이퍼로지 7 Bold" pitchFamily="2" charset="-127"/>
              <a:ea typeface="페이퍼로지 7 Bold" pitchFamily="2" charset="-127"/>
            </a:endParaRPr>
          </a:p>
        </p:txBody>
      </p:sp>
      <p:pic>
        <p:nvPicPr>
          <p:cNvPr id="3" name="Image 11" descr="preencoded.png">
            <a:extLst>
              <a:ext uri="{FF2B5EF4-FFF2-40B4-BE49-F238E27FC236}">
                <a16:creationId xmlns:a16="http://schemas.microsoft.com/office/drawing/2014/main" id="{72DF2758-FB65-E873-1C76-79B4D61D7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83090">
            <a:off x="3471941" y="1635761"/>
            <a:ext cx="314656" cy="29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323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ject 8">
            <a:extLst>
              <a:ext uri="{FF2B5EF4-FFF2-40B4-BE49-F238E27FC236}">
                <a16:creationId xmlns:a16="http://schemas.microsoft.com/office/drawing/2014/main" id="{7E624B8B-198A-0040-0A25-40B6C7619070}"/>
              </a:ext>
            </a:extLst>
          </p:cNvPr>
          <p:cNvPicPr/>
          <p:nvPr/>
        </p:nvPicPr>
        <p:blipFill>
          <a:blip r:embed="rId3" cstate="print"/>
          <a:srcRect b="27489"/>
          <a:stretch/>
        </p:blipFill>
        <p:spPr>
          <a:xfrm>
            <a:off x="10092871" y="333400"/>
            <a:ext cx="1131773" cy="11696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3901203-7D21-8151-9072-F8F33FEDC7F8}"/>
              </a:ext>
            </a:extLst>
          </p:cNvPr>
          <p:cNvSpPr txBox="1"/>
          <p:nvPr/>
        </p:nvSpPr>
        <p:spPr>
          <a:xfrm>
            <a:off x="11659062" y="65243"/>
            <a:ext cx="45397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08261F39-4A05-A95B-4007-A74FC30AC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217145"/>
              </p:ext>
            </p:extLst>
          </p:nvPr>
        </p:nvGraphicFramePr>
        <p:xfrm>
          <a:off x="6325388" y="1380525"/>
          <a:ext cx="5609619" cy="3472125"/>
        </p:xfrm>
        <a:graphic>
          <a:graphicData uri="http://schemas.openxmlformats.org/drawingml/2006/table">
            <a:tbl>
              <a:tblPr/>
              <a:tblGrid>
                <a:gridCol w="2884603">
                  <a:extLst>
                    <a:ext uri="{9D8B030D-6E8A-4147-A177-3AD203B41FA5}">
                      <a16:colId xmlns:a16="http://schemas.microsoft.com/office/drawing/2014/main" val="3980835683"/>
                    </a:ext>
                  </a:extLst>
                </a:gridCol>
                <a:gridCol w="1489435">
                  <a:extLst>
                    <a:ext uri="{9D8B030D-6E8A-4147-A177-3AD203B41FA5}">
                      <a16:colId xmlns:a16="http://schemas.microsoft.com/office/drawing/2014/main" val="3096714726"/>
                    </a:ext>
                  </a:extLst>
                </a:gridCol>
                <a:gridCol w="1235581">
                  <a:extLst>
                    <a:ext uri="{9D8B030D-6E8A-4147-A177-3AD203B41FA5}">
                      <a16:colId xmlns:a16="http://schemas.microsoft.com/office/drawing/2014/main" val="2075070428"/>
                    </a:ext>
                  </a:extLst>
                </a:gridCol>
              </a:tblGrid>
              <a:tr h="48220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보장명</a:t>
                      </a:r>
                      <a:endParaRPr lang="ko-KR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9813" marR="9813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813" marR="981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D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가입금액</a:t>
                      </a:r>
                    </a:p>
                  </a:txBody>
                  <a:tcPr marL="9813" marR="981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472994"/>
                  </a:ext>
                </a:extLst>
              </a:tr>
              <a:tr h="57891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  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01.</a:t>
                      </a:r>
                      <a:r>
                        <a:rPr lang="ko-KR" alt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경도인지장애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  <a:cs typeface="Calibri" panose="020F0502020204030204" pitchFamily="34" charset="0"/>
                        </a:rPr>
                        <a:t>∙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치매신경인지기능</a:t>
                      </a:r>
                      <a:r>
                        <a:rPr lang="en-US" altLang="ko-KR" sz="1600" dirty="0">
                          <a:solidFill>
                            <a:schemeClr val="tx1"/>
                          </a:solidFill>
                          <a:latin typeface="페이퍼로지 5 Medium" pitchFamily="2" charset="-127"/>
                          <a:ea typeface="페이퍼로지 5 Medium" pitchFamily="2" charset="-127"/>
                        </a:rPr>
                        <a:t> </a:t>
                      </a:r>
                    </a:p>
                    <a:p>
                      <a:pPr algn="l" fontAlgn="ctr"/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          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검사지원비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(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종합검사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)</a:t>
                      </a:r>
                      <a:endParaRPr lang="ko-KR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9813" marR="9813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813" marR="981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5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만</a:t>
                      </a:r>
                    </a:p>
                  </a:txBody>
                  <a:tcPr marL="9813" marR="981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615417"/>
                  </a:ext>
                </a:extLst>
              </a:tr>
              <a:tr h="48220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  02.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급여치매감별검사비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(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최초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회한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)</a:t>
                      </a:r>
                    </a:p>
                  </a:txBody>
                  <a:tcPr marL="9813" marR="9813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813" marR="981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100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만　</a:t>
                      </a:r>
                    </a:p>
                  </a:txBody>
                  <a:tcPr marL="9813" marR="981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1387686"/>
                  </a:ext>
                </a:extLst>
              </a:tr>
              <a:tr h="48220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  </a:t>
                      </a:r>
                      <a:r>
                        <a:rPr lang="en-US" altLang="ko-K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03.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표적치매약물허가치료비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  <a:p>
                      <a:pPr algn="l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           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페이퍼로지 5 Medium" pitchFamily="2" charset="-127"/>
                          <a:ea typeface="페이퍼로지 5 Medium" pitchFamily="2" charset="-127"/>
                        </a:rPr>
                        <a:t>(20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페이퍼로지 5 Medium" pitchFamily="2" charset="-127"/>
                          <a:ea typeface="페이퍼로지 5 Medium" pitchFamily="2" charset="-127"/>
                        </a:rPr>
                        <a:t>년갱신형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페이퍼로지 5 Medium" pitchFamily="2" charset="-127"/>
                          <a:ea typeface="페이퍼로지 5 Medium" pitchFamily="2" charset="-127"/>
                        </a:rPr>
                        <a:t>)</a:t>
                      </a:r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9813" marR="9813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횟수당</a:t>
                      </a:r>
                    </a:p>
                  </a:txBody>
                  <a:tcPr marL="18198" marR="18198" marT="20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2,300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만</a:t>
                      </a:r>
                    </a:p>
                  </a:txBody>
                  <a:tcPr marL="9813" marR="981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7954903"/>
                  </a:ext>
                </a:extLst>
              </a:tr>
              <a:tr h="482201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9813" marR="9813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회당 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36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회</a:t>
                      </a:r>
                    </a:p>
                  </a:txBody>
                  <a:tcPr marL="18198" marR="18198" marT="20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3,600</a:t>
                      </a:r>
                      <a:r>
                        <a:rPr lang="ko-KR" altLang="en-US" sz="20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만</a:t>
                      </a:r>
                    </a:p>
                  </a:txBody>
                  <a:tcPr marL="9813" marR="981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1353018"/>
                  </a:ext>
                </a:extLst>
              </a:tr>
              <a:tr h="48220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  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04. 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치매 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CT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  <a:cs typeface="Calibri" panose="020F0502020204030204" pitchFamily="34" charset="0"/>
                        </a:rPr>
                        <a:t>∙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MRI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  <a:cs typeface="Calibri" panose="020F0502020204030204" pitchFamily="34" charset="0"/>
                        </a:rPr>
                        <a:t>∙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PET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검사비용지원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(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연간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회한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)</a:t>
                      </a:r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9813" marR="9813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18198" marR="18198" marT="20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50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만</a:t>
                      </a:r>
                    </a:p>
                  </a:txBody>
                  <a:tcPr marL="9813" marR="981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1790069"/>
                  </a:ext>
                </a:extLst>
              </a:tr>
              <a:tr h="48220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  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05. 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경도인지장애보장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(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방문인지교육제공형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)</a:t>
                      </a:r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5 Medium" pitchFamily="2" charset="-127"/>
                        <a:ea typeface="페이퍼로지 5 Medium" pitchFamily="2" charset="-127"/>
                      </a:endParaRPr>
                    </a:p>
                  </a:txBody>
                  <a:tcPr marL="9813" marR="9813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18198" marR="18198" marT="204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5 Medium" pitchFamily="2" charset="-127"/>
                          <a:ea typeface="페이퍼로지 5 Medium" pitchFamily="2" charset="-127"/>
                        </a:rPr>
                        <a:t>가입</a:t>
                      </a:r>
                    </a:p>
                  </a:txBody>
                  <a:tcPr marL="9813" marR="981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04660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FE3F352-2BD0-277C-9FB0-360D7E1CE342}"/>
              </a:ext>
            </a:extLst>
          </p:cNvPr>
          <p:cNvSpPr txBox="1"/>
          <p:nvPr/>
        </p:nvSpPr>
        <p:spPr>
          <a:xfrm>
            <a:off x="8537510" y="6447538"/>
            <a:ext cx="34009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dirty="0">
                <a:latin typeface="페이퍼로지 5 Medium" pitchFamily="2" charset="-127"/>
                <a:ea typeface="페이퍼로지 5 Medium" pitchFamily="2" charset="-127"/>
              </a:rPr>
              <a:t>20</a:t>
            </a:r>
            <a:r>
              <a:rPr lang="ko-KR" altLang="en-US" sz="1050" dirty="0" err="1">
                <a:latin typeface="페이퍼로지 5 Medium" pitchFamily="2" charset="-127"/>
                <a:ea typeface="페이퍼로지 5 Medium" pitchFamily="2" charset="-127"/>
              </a:rPr>
              <a:t>년납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 </a:t>
            </a:r>
            <a:r>
              <a:rPr lang="en-US" altLang="ko-KR" sz="1050" dirty="0">
                <a:latin typeface="페이퍼로지 5 Medium" pitchFamily="2" charset="-127"/>
                <a:ea typeface="페이퍼로지 5 Medium" pitchFamily="2" charset="-127"/>
              </a:rPr>
              <a:t>100</a:t>
            </a:r>
            <a:r>
              <a:rPr lang="ko-KR" altLang="en-US" sz="1050" dirty="0" err="1">
                <a:latin typeface="페이퍼로지 5 Medium" pitchFamily="2" charset="-127"/>
                <a:ea typeface="페이퍼로지 5 Medium" pitchFamily="2" charset="-127"/>
              </a:rPr>
              <a:t>세만기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 무해지 </a:t>
            </a:r>
            <a:r>
              <a:rPr lang="ko-KR" altLang="en-US" sz="1050" dirty="0" err="1">
                <a:latin typeface="페이퍼로지 5 Medium" pitchFamily="2" charset="-127"/>
                <a:ea typeface="페이퍼로지 5 Medium" pitchFamily="2" charset="-127"/>
              </a:rPr>
              <a:t>납면미적용형</a:t>
            </a:r>
            <a:r>
              <a:rPr lang="en-US" altLang="ko-KR" sz="1050" dirty="0"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기본계약 </a:t>
            </a:r>
            <a:r>
              <a:rPr lang="en-US" altLang="ko-KR" sz="1050" dirty="0">
                <a:latin typeface="페이퍼로지 5 Medium" pitchFamily="2" charset="-127"/>
                <a:ea typeface="페이퍼로지 5 Medium" pitchFamily="2" charset="-127"/>
              </a:rPr>
              <a:t>100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만</a:t>
            </a:r>
            <a:endParaRPr lang="ko-KR" altLang="en-US" sz="1200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3C18E0B8-F1B3-16A6-D4E6-BC4566A84F47}"/>
              </a:ext>
            </a:extLst>
          </p:cNvPr>
          <p:cNvSpPr/>
          <p:nvPr/>
        </p:nvSpPr>
        <p:spPr>
          <a:xfrm>
            <a:off x="451166" y="1669112"/>
            <a:ext cx="1141425" cy="416182"/>
          </a:xfrm>
          <a:prstGeom prst="rect">
            <a:avLst/>
          </a:prstGeom>
          <a:solidFill>
            <a:srgbClr val="0093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STEP 1</a:t>
            </a:r>
            <a:endParaRPr lang="ko-KR" altLang="en-US" sz="1600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5D041930-22F3-7D7E-5D14-6C8426D80F69}"/>
              </a:ext>
            </a:extLst>
          </p:cNvPr>
          <p:cNvCxnSpPr>
            <a:cxnSpLocks/>
          </p:cNvCxnSpPr>
          <p:nvPr/>
        </p:nvCxnSpPr>
        <p:spPr>
          <a:xfrm>
            <a:off x="195491" y="1380525"/>
            <a:ext cx="5720624" cy="0"/>
          </a:xfrm>
          <a:prstGeom prst="line">
            <a:avLst/>
          </a:prstGeom>
          <a:ln w="25400">
            <a:solidFill>
              <a:srgbClr val="00937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8988D173-E97F-E9C9-DD14-E1998D2E3478}"/>
              </a:ext>
            </a:extLst>
          </p:cNvPr>
          <p:cNvCxnSpPr>
            <a:cxnSpLocks/>
          </p:cNvCxnSpPr>
          <p:nvPr/>
        </p:nvCxnSpPr>
        <p:spPr>
          <a:xfrm>
            <a:off x="195491" y="4850669"/>
            <a:ext cx="5720624" cy="0"/>
          </a:xfrm>
          <a:prstGeom prst="line">
            <a:avLst/>
          </a:prstGeom>
          <a:ln w="25400">
            <a:solidFill>
              <a:srgbClr val="00937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280451F-4965-B1C1-C273-E8C5257C2C44}"/>
              </a:ext>
            </a:extLst>
          </p:cNvPr>
          <p:cNvSpPr/>
          <p:nvPr/>
        </p:nvSpPr>
        <p:spPr>
          <a:xfrm>
            <a:off x="451166" y="2315652"/>
            <a:ext cx="1141425" cy="416182"/>
          </a:xfrm>
          <a:prstGeom prst="rect">
            <a:avLst/>
          </a:prstGeom>
          <a:solidFill>
            <a:srgbClr val="0093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STEP 2</a:t>
            </a:r>
            <a:endParaRPr lang="ko-KR" altLang="en-US" sz="1600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D8B811F8-6B40-DA6C-8CCD-6B280C348835}"/>
              </a:ext>
            </a:extLst>
          </p:cNvPr>
          <p:cNvSpPr/>
          <p:nvPr/>
        </p:nvSpPr>
        <p:spPr>
          <a:xfrm>
            <a:off x="455062" y="2943188"/>
            <a:ext cx="1141425" cy="416182"/>
          </a:xfrm>
          <a:prstGeom prst="rect">
            <a:avLst/>
          </a:prstGeom>
          <a:solidFill>
            <a:srgbClr val="0093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STEP 3</a:t>
            </a:r>
            <a:endParaRPr lang="ko-KR" altLang="en-US" sz="1600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F3234C08-FBF9-9857-06C9-79E1253B9AE0}"/>
              </a:ext>
            </a:extLst>
          </p:cNvPr>
          <p:cNvSpPr/>
          <p:nvPr/>
        </p:nvSpPr>
        <p:spPr>
          <a:xfrm>
            <a:off x="458958" y="3570724"/>
            <a:ext cx="1141425" cy="416182"/>
          </a:xfrm>
          <a:prstGeom prst="rect">
            <a:avLst/>
          </a:prstGeom>
          <a:solidFill>
            <a:srgbClr val="0093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STEP 4</a:t>
            </a:r>
            <a:endParaRPr lang="ko-KR" altLang="en-US" sz="1600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054891FB-AF48-9B96-2C41-3CCDE2C931DC}"/>
              </a:ext>
            </a:extLst>
          </p:cNvPr>
          <p:cNvSpPr/>
          <p:nvPr/>
        </p:nvSpPr>
        <p:spPr>
          <a:xfrm>
            <a:off x="462854" y="4198260"/>
            <a:ext cx="1141425" cy="416182"/>
          </a:xfrm>
          <a:prstGeom prst="rect">
            <a:avLst/>
          </a:prstGeom>
          <a:solidFill>
            <a:srgbClr val="0093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STEP 5</a:t>
            </a:r>
            <a:endParaRPr lang="ko-KR" altLang="en-US" sz="1600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F6E0DB-59A6-954A-B55D-7908CD95341D}"/>
              </a:ext>
            </a:extLst>
          </p:cNvPr>
          <p:cNvSpPr txBox="1"/>
          <p:nvPr/>
        </p:nvSpPr>
        <p:spPr>
          <a:xfrm>
            <a:off x="1655290" y="1675923"/>
            <a:ext cx="309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질환 의심 시 </a:t>
            </a:r>
            <a:r>
              <a:rPr lang="ko-KR" altLang="en-US" dirty="0">
                <a:solidFill>
                  <a:srgbClr val="009376"/>
                </a:solidFill>
                <a:latin typeface="페이퍼로지 7 Bold" pitchFamily="2" charset="-127"/>
                <a:ea typeface="페이퍼로지 7 Bold" pitchFamily="2" charset="-127"/>
              </a:rPr>
              <a:t>진단검사비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 받고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8B2D45-1FE6-A64F-E837-2565829EEBA5}"/>
              </a:ext>
            </a:extLst>
          </p:cNvPr>
          <p:cNvSpPr txBox="1"/>
          <p:nvPr/>
        </p:nvSpPr>
        <p:spPr>
          <a:xfrm>
            <a:off x="1655290" y="2341661"/>
            <a:ext cx="3276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원인 확인을 위한 </a:t>
            </a:r>
            <a:r>
              <a:rPr lang="ko-KR" altLang="en-US" dirty="0">
                <a:solidFill>
                  <a:srgbClr val="009376"/>
                </a:solidFill>
                <a:latin typeface="페이퍼로지 7 Bold" pitchFamily="2" charset="-127"/>
                <a:ea typeface="페이퍼로지 7 Bold" pitchFamily="2" charset="-127"/>
              </a:rPr>
              <a:t>감별검사비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 받고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EB4729-99D3-314C-FA4C-14AD1418B095}"/>
              </a:ext>
            </a:extLst>
          </p:cNvPr>
          <p:cNvSpPr txBox="1"/>
          <p:nvPr/>
        </p:nvSpPr>
        <p:spPr>
          <a:xfrm>
            <a:off x="1655290" y="2933926"/>
            <a:ext cx="355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치료를 위한 </a:t>
            </a:r>
            <a:r>
              <a:rPr lang="ko-KR" altLang="en-US" dirty="0" err="1">
                <a:solidFill>
                  <a:srgbClr val="009376"/>
                </a:solidFill>
                <a:latin typeface="페이퍼로지 7 Bold" pitchFamily="2" charset="-127"/>
                <a:ea typeface="페이퍼로지 7 Bold" pitchFamily="2" charset="-127"/>
              </a:rPr>
              <a:t>레켐비치료비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 받고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F6AF48-64E2-A986-3D6F-11C7A775410A}"/>
              </a:ext>
            </a:extLst>
          </p:cNvPr>
          <p:cNvSpPr txBox="1"/>
          <p:nvPr/>
        </p:nvSpPr>
        <p:spPr>
          <a:xfrm rot="5400000">
            <a:off x="917374" y="2040792"/>
            <a:ext cx="320492" cy="25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rgbClr val="009376"/>
                </a:solidFill>
              </a:rPr>
              <a:t>▶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F9FAA42-0432-A377-14C8-295612A1D578}"/>
              </a:ext>
            </a:extLst>
          </p:cNvPr>
          <p:cNvSpPr txBox="1"/>
          <p:nvPr/>
        </p:nvSpPr>
        <p:spPr>
          <a:xfrm rot="5400000">
            <a:off x="930884" y="2677859"/>
            <a:ext cx="320492" cy="25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rgbClr val="009376"/>
                </a:solidFill>
              </a:rPr>
              <a:t>▶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51CBAB-410F-095D-9AF9-4812A8914D60}"/>
              </a:ext>
            </a:extLst>
          </p:cNvPr>
          <p:cNvSpPr txBox="1"/>
          <p:nvPr/>
        </p:nvSpPr>
        <p:spPr>
          <a:xfrm rot="5400000">
            <a:off x="944394" y="3314926"/>
            <a:ext cx="320492" cy="25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rgbClr val="009376"/>
                </a:solidFill>
              </a:rPr>
              <a:t>▶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76C52D-AA32-E156-F21E-C3CFA4B62F35}"/>
              </a:ext>
            </a:extLst>
          </p:cNvPr>
          <p:cNvSpPr txBox="1"/>
          <p:nvPr/>
        </p:nvSpPr>
        <p:spPr>
          <a:xfrm rot="5400000">
            <a:off x="957904" y="3951993"/>
            <a:ext cx="320492" cy="25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rgbClr val="009376"/>
                </a:solidFill>
              </a:rPr>
              <a:t>▶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C86E12-35AF-C59E-A46D-DB32B3FF7C54}"/>
              </a:ext>
            </a:extLst>
          </p:cNvPr>
          <p:cNvSpPr txBox="1"/>
          <p:nvPr/>
        </p:nvSpPr>
        <p:spPr>
          <a:xfrm>
            <a:off x="1664206" y="3581642"/>
            <a:ext cx="355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치료 중간 </a:t>
            </a:r>
            <a:r>
              <a:rPr lang="ko-KR" altLang="en-US" dirty="0">
                <a:solidFill>
                  <a:srgbClr val="009376"/>
                </a:solidFill>
                <a:latin typeface="페이퍼로지 7 Bold" pitchFamily="2" charset="-127"/>
                <a:ea typeface="페이퍼로지 7 Bold" pitchFamily="2" charset="-127"/>
              </a:rPr>
              <a:t>모니터링검사비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 받고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E78C269-55D1-25D5-926F-11D8D9610ABC}"/>
              </a:ext>
            </a:extLst>
          </p:cNvPr>
          <p:cNvSpPr txBox="1"/>
          <p:nvPr/>
        </p:nvSpPr>
        <p:spPr>
          <a:xfrm>
            <a:off x="1673122" y="4229358"/>
            <a:ext cx="355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집에서 </a:t>
            </a:r>
            <a:r>
              <a:rPr lang="ko-KR" altLang="en-US" dirty="0">
                <a:solidFill>
                  <a:srgbClr val="009376"/>
                </a:solidFill>
                <a:latin typeface="페이퍼로지 7 Bold" pitchFamily="2" charset="-127"/>
                <a:ea typeface="페이퍼로지 7 Bold" pitchFamily="2" charset="-127"/>
              </a:rPr>
              <a:t>방문교육지원 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받고 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C0794A05-DDA2-8FAC-12CB-521936B4DFAF}"/>
              </a:ext>
            </a:extLst>
          </p:cNvPr>
          <p:cNvSpPr/>
          <p:nvPr/>
        </p:nvSpPr>
        <p:spPr>
          <a:xfrm>
            <a:off x="234862" y="358623"/>
            <a:ext cx="9042487" cy="7414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1538" rtlCol="0" anchor="ctr"/>
          <a:lstStyle/>
          <a:p>
            <a:pPr algn="l" fontAlgn="ctr"/>
            <a:r>
              <a:rPr lang="ko-KR" altLang="en-US" sz="3200" b="0" i="0" u="none" strike="noStrike" dirty="0">
                <a:solidFill>
                  <a:schemeClr val="tx1"/>
                </a:solidFill>
                <a:effectLst/>
                <a:latin typeface="페이퍼로지 7 Bold" pitchFamily="2" charset="-127"/>
                <a:ea typeface="페이퍼로지 7 Bold" pitchFamily="2" charset="-127"/>
              </a:rPr>
              <a:t>초기 치매에 대한 필요한 전과정을 담았습니다</a:t>
            </a:r>
            <a:endParaRPr lang="en-US" altLang="ko-KR" sz="3200" b="0" i="0" u="none" strike="noStrike" dirty="0">
              <a:solidFill>
                <a:schemeClr val="tx1"/>
              </a:solidFill>
              <a:effectLst/>
              <a:latin typeface="페이퍼로지 7 Bold" pitchFamily="2" charset="-127"/>
              <a:ea typeface="페이퍼로지 7 Bold" pitchFamily="2" charset="-127"/>
            </a:endParaRPr>
          </a:p>
        </p:txBody>
      </p: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57258F82-EB8B-B0CC-6800-74D856DE3CC7}"/>
              </a:ext>
            </a:extLst>
          </p:cNvPr>
          <p:cNvGrpSpPr/>
          <p:nvPr/>
        </p:nvGrpSpPr>
        <p:grpSpPr>
          <a:xfrm>
            <a:off x="9677264" y="1929189"/>
            <a:ext cx="761750" cy="323459"/>
            <a:chOff x="8640306" y="1825493"/>
            <a:chExt cx="761750" cy="323459"/>
          </a:xfrm>
        </p:grpSpPr>
        <p:sp>
          <p:nvSpPr>
            <p:cNvPr id="42" name="말풍선: 모서리가 둥근 사각형 41">
              <a:extLst>
                <a:ext uri="{FF2B5EF4-FFF2-40B4-BE49-F238E27FC236}">
                  <a16:creationId xmlns:a16="http://schemas.microsoft.com/office/drawing/2014/main" id="{9223EC6C-A0B8-A233-C3B4-552B26AEAB4C}"/>
                </a:ext>
              </a:extLst>
            </p:cNvPr>
            <p:cNvSpPr/>
            <p:nvPr/>
          </p:nvSpPr>
          <p:spPr>
            <a:xfrm>
              <a:off x="8640306" y="1825493"/>
              <a:ext cx="761750" cy="323459"/>
            </a:xfrm>
            <a:prstGeom prst="wedgeRoundRectCallout">
              <a:avLst>
                <a:gd name="adj1" fmla="val -70833"/>
                <a:gd name="adj2" fmla="val -12990"/>
                <a:gd name="adj3" fmla="val 16667"/>
              </a:avLst>
            </a:prstGeom>
            <a:solidFill>
              <a:srgbClr val="DA212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object 110">
              <a:extLst>
                <a:ext uri="{FF2B5EF4-FFF2-40B4-BE49-F238E27FC236}">
                  <a16:creationId xmlns:a16="http://schemas.microsoft.com/office/drawing/2014/main" id="{7EAF9BA1-0928-B8BF-F945-EBAF728E4C0A}"/>
                </a:ext>
              </a:extLst>
            </p:cNvPr>
            <p:cNvSpPr txBox="1"/>
            <p:nvPr/>
          </p:nvSpPr>
          <p:spPr>
            <a:xfrm flipH="1">
              <a:off x="8676370" y="1895278"/>
              <a:ext cx="687585" cy="19749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ko-KR" altLang="en-US" sz="1200" spc="-25" dirty="0">
                  <a:solidFill>
                    <a:srgbClr val="FFE55F"/>
                  </a:solidFill>
                  <a:latin typeface="페이퍼로지 7 Bold" pitchFamily="2" charset="-127"/>
                  <a:ea typeface="페이퍼로지 7 Bold" pitchFamily="2" charset="-127"/>
                  <a:cs typeface="하나2.0 H"/>
                </a:rPr>
                <a:t>업계 유일</a:t>
              </a:r>
              <a:endParaRPr sz="1200" dirty="0">
                <a:latin typeface="페이퍼로지 7 Bold" pitchFamily="2" charset="-127"/>
                <a:ea typeface="페이퍼로지 7 Bold" pitchFamily="2" charset="-127"/>
                <a:cs typeface="하나2.0 H"/>
              </a:endParaRP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7382B571-3AE4-C796-49D6-5966405CD888}"/>
              </a:ext>
            </a:extLst>
          </p:cNvPr>
          <p:cNvGrpSpPr/>
          <p:nvPr/>
        </p:nvGrpSpPr>
        <p:grpSpPr>
          <a:xfrm>
            <a:off x="10094463" y="4500535"/>
            <a:ext cx="761750" cy="323459"/>
            <a:chOff x="8640306" y="1825493"/>
            <a:chExt cx="761750" cy="323459"/>
          </a:xfrm>
        </p:grpSpPr>
        <p:sp>
          <p:nvSpPr>
            <p:cNvPr id="45" name="말풍선: 모서리가 둥근 사각형 44">
              <a:extLst>
                <a:ext uri="{FF2B5EF4-FFF2-40B4-BE49-F238E27FC236}">
                  <a16:creationId xmlns:a16="http://schemas.microsoft.com/office/drawing/2014/main" id="{4CF510B1-DCEA-BF10-E66E-1EECBF99EA37}"/>
                </a:ext>
              </a:extLst>
            </p:cNvPr>
            <p:cNvSpPr/>
            <p:nvPr/>
          </p:nvSpPr>
          <p:spPr>
            <a:xfrm>
              <a:off x="8640306" y="1825493"/>
              <a:ext cx="761750" cy="323459"/>
            </a:xfrm>
            <a:prstGeom prst="wedgeRoundRectCallout">
              <a:avLst>
                <a:gd name="adj1" fmla="val -70833"/>
                <a:gd name="adj2" fmla="val -12990"/>
                <a:gd name="adj3" fmla="val 16667"/>
              </a:avLst>
            </a:prstGeom>
            <a:solidFill>
              <a:srgbClr val="DA212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object 110">
              <a:extLst>
                <a:ext uri="{FF2B5EF4-FFF2-40B4-BE49-F238E27FC236}">
                  <a16:creationId xmlns:a16="http://schemas.microsoft.com/office/drawing/2014/main" id="{800E2CDC-3CA2-52BB-03D2-8F28B3B0ED4C}"/>
                </a:ext>
              </a:extLst>
            </p:cNvPr>
            <p:cNvSpPr txBox="1"/>
            <p:nvPr/>
          </p:nvSpPr>
          <p:spPr>
            <a:xfrm flipH="1">
              <a:off x="8676370" y="1895278"/>
              <a:ext cx="687585" cy="19749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ko-KR" altLang="en-US" sz="1200" spc="-25" dirty="0">
                  <a:solidFill>
                    <a:srgbClr val="FFE55F"/>
                  </a:solidFill>
                  <a:latin typeface="페이퍼로지 7 Bold" pitchFamily="2" charset="-127"/>
                  <a:ea typeface="페이퍼로지 7 Bold" pitchFamily="2" charset="-127"/>
                  <a:cs typeface="하나2.0 H"/>
                </a:rPr>
                <a:t>업계 유일</a:t>
              </a:r>
              <a:endParaRPr sz="1200" dirty="0">
                <a:latin typeface="페이퍼로지 7 Bold" pitchFamily="2" charset="-127"/>
                <a:ea typeface="페이퍼로지 7 Bold" pitchFamily="2" charset="-127"/>
                <a:cs typeface="하나2.0 H"/>
              </a:endParaRPr>
            </a:p>
          </p:txBody>
        </p:sp>
      </p:grpSp>
      <p:grpSp>
        <p:nvGrpSpPr>
          <p:cNvPr id="23" name="object 34">
            <a:extLst>
              <a:ext uri="{FF2B5EF4-FFF2-40B4-BE49-F238E27FC236}">
                <a16:creationId xmlns:a16="http://schemas.microsoft.com/office/drawing/2014/main" id="{F6DF25B6-AF7E-A643-EE32-F35C635CEE08}"/>
              </a:ext>
            </a:extLst>
          </p:cNvPr>
          <p:cNvGrpSpPr/>
          <p:nvPr/>
        </p:nvGrpSpPr>
        <p:grpSpPr>
          <a:xfrm>
            <a:off x="10106366" y="1246563"/>
            <a:ext cx="1053527" cy="210185"/>
            <a:chOff x="4887442" y="2327090"/>
            <a:chExt cx="1053527" cy="210185"/>
          </a:xfrm>
        </p:grpSpPr>
        <p:sp>
          <p:nvSpPr>
            <p:cNvPr id="32" name="object 35">
              <a:extLst>
                <a:ext uri="{FF2B5EF4-FFF2-40B4-BE49-F238E27FC236}">
                  <a16:creationId xmlns:a16="http://schemas.microsoft.com/office/drawing/2014/main" id="{CD1C3517-C330-91B8-A6E1-0CCAAE57D18D}"/>
                </a:ext>
              </a:extLst>
            </p:cNvPr>
            <p:cNvSpPr/>
            <p:nvPr/>
          </p:nvSpPr>
          <p:spPr>
            <a:xfrm>
              <a:off x="5643789" y="2327090"/>
              <a:ext cx="297180" cy="210185"/>
            </a:xfrm>
            <a:custGeom>
              <a:avLst/>
              <a:gdLst/>
              <a:ahLst/>
              <a:cxnLst/>
              <a:rect l="l" t="t" r="r" b="b"/>
              <a:pathLst>
                <a:path w="297179" h="210185">
                  <a:moveTo>
                    <a:pt x="148386" y="0"/>
                  </a:moveTo>
                  <a:lnTo>
                    <a:pt x="101484" y="3617"/>
                  </a:lnTo>
                  <a:lnTo>
                    <a:pt x="60750" y="15054"/>
                  </a:lnTo>
                  <a:lnTo>
                    <a:pt x="7564" y="64890"/>
                  </a:lnTo>
                  <a:lnTo>
                    <a:pt x="0" y="105041"/>
                  </a:lnTo>
                  <a:lnTo>
                    <a:pt x="11660" y="145921"/>
                  </a:lnTo>
                  <a:lnTo>
                    <a:pt x="43460" y="179306"/>
                  </a:lnTo>
                  <a:lnTo>
                    <a:pt x="90627" y="201816"/>
                  </a:lnTo>
                  <a:lnTo>
                    <a:pt x="148386" y="210070"/>
                  </a:lnTo>
                  <a:lnTo>
                    <a:pt x="206146" y="201816"/>
                  </a:lnTo>
                  <a:lnTo>
                    <a:pt x="253312" y="179306"/>
                  </a:lnTo>
                  <a:lnTo>
                    <a:pt x="285112" y="145921"/>
                  </a:lnTo>
                  <a:lnTo>
                    <a:pt x="296773" y="105041"/>
                  </a:lnTo>
                  <a:lnTo>
                    <a:pt x="289208" y="64890"/>
                  </a:lnTo>
                  <a:lnTo>
                    <a:pt x="268143" y="35187"/>
                  </a:lnTo>
                  <a:lnTo>
                    <a:pt x="236022" y="15054"/>
                  </a:lnTo>
                  <a:lnTo>
                    <a:pt x="195289" y="3617"/>
                  </a:lnTo>
                  <a:lnTo>
                    <a:pt x="1483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6">
              <a:extLst>
                <a:ext uri="{FF2B5EF4-FFF2-40B4-BE49-F238E27FC236}">
                  <a16:creationId xmlns:a16="http://schemas.microsoft.com/office/drawing/2014/main" id="{679AF16F-4699-AAF6-397A-D1A4180EC154}"/>
                </a:ext>
              </a:extLst>
            </p:cNvPr>
            <p:cNvSpPr/>
            <p:nvPr/>
          </p:nvSpPr>
          <p:spPr>
            <a:xfrm>
              <a:off x="5643789" y="2327090"/>
              <a:ext cx="297180" cy="210185"/>
            </a:xfrm>
            <a:custGeom>
              <a:avLst/>
              <a:gdLst/>
              <a:ahLst/>
              <a:cxnLst/>
              <a:rect l="l" t="t" r="r" b="b"/>
              <a:pathLst>
                <a:path w="297179" h="210185">
                  <a:moveTo>
                    <a:pt x="148386" y="0"/>
                  </a:moveTo>
                  <a:lnTo>
                    <a:pt x="195289" y="3617"/>
                  </a:lnTo>
                  <a:lnTo>
                    <a:pt x="236022" y="15054"/>
                  </a:lnTo>
                  <a:lnTo>
                    <a:pt x="289208" y="64890"/>
                  </a:lnTo>
                  <a:lnTo>
                    <a:pt x="296773" y="105041"/>
                  </a:lnTo>
                  <a:lnTo>
                    <a:pt x="285112" y="145921"/>
                  </a:lnTo>
                  <a:lnTo>
                    <a:pt x="253312" y="179306"/>
                  </a:lnTo>
                  <a:lnTo>
                    <a:pt x="206146" y="201816"/>
                  </a:lnTo>
                  <a:lnTo>
                    <a:pt x="148386" y="210070"/>
                  </a:lnTo>
                  <a:lnTo>
                    <a:pt x="90627" y="201816"/>
                  </a:lnTo>
                  <a:lnTo>
                    <a:pt x="43460" y="179306"/>
                  </a:lnTo>
                  <a:lnTo>
                    <a:pt x="11660" y="145921"/>
                  </a:lnTo>
                  <a:lnTo>
                    <a:pt x="0" y="105041"/>
                  </a:lnTo>
                  <a:lnTo>
                    <a:pt x="7564" y="64890"/>
                  </a:lnTo>
                  <a:lnTo>
                    <a:pt x="28629" y="35187"/>
                  </a:lnTo>
                  <a:lnTo>
                    <a:pt x="60750" y="15054"/>
                  </a:lnTo>
                  <a:lnTo>
                    <a:pt x="101484" y="3617"/>
                  </a:lnTo>
                  <a:lnTo>
                    <a:pt x="148386" y="0"/>
                  </a:lnTo>
                  <a:close/>
                </a:path>
              </a:pathLst>
            </a:custGeom>
            <a:ln w="1968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7">
              <a:extLst>
                <a:ext uri="{FF2B5EF4-FFF2-40B4-BE49-F238E27FC236}">
                  <a16:creationId xmlns:a16="http://schemas.microsoft.com/office/drawing/2014/main" id="{8A3F2386-402D-99B1-C37D-1445003F83DA}"/>
                </a:ext>
              </a:extLst>
            </p:cNvPr>
            <p:cNvSpPr/>
            <p:nvPr/>
          </p:nvSpPr>
          <p:spPr>
            <a:xfrm>
              <a:off x="4887442" y="2327090"/>
              <a:ext cx="297180" cy="210185"/>
            </a:xfrm>
            <a:custGeom>
              <a:avLst/>
              <a:gdLst/>
              <a:ahLst/>
              <a:cxnLst/>
              <a:rect l="l" t="t" r="r" b="b"/>
              <a:pathLst>
                <a:path w="297179" h="210185">
                  <a:moveTo>
                    <a:pt x="148386" y="0"/>
                  </a:moveTo>
                  <a:lnTo>
                    <a:pt x="101484" y="3617"/>
                  </a:lnTo>
                  <a:lnTo>
                    <a:pt x="60750" y="15054"/>
                  </a:lnTo>
                  <a:lnTo>
                    <a:pt x="7564" y="64890"/>
                  </a:lnTo>
                  <a:lnTo>
                    <a:pt x="0" y="105041"/>
                  </a:lnTo>
                  <a:lnTo>
                    <a:pt x="11660" y="145921"/>
                  </a:lnTo>
                  <a:lnTo>
                    <a:pt x="43460" y="179306"/>
                  </a:lnTo>
                  <a:lnTo>
                    <a:pt x="90627" y="201816"/>
                  </a:lnTo>
                  <a:lnTo>
                    <a:pt x="148386" y="210070"/>
                  </a:lnTo>
                  <a:lnTo>
                    <a:pt x="206146" y="201816"/>
                  </a:lnTo>
                  <a:lnTo>
                    <a:pt x="253312" y="179306"/>
                  </a:lnTo>
                  <a:lnTo>
                    <a:pt x="285112" y="145921"/>
                  </a:lnTo>
                  <a:lnTo>
                    <a:pt x="296773" y="105041"/>
                  </a:lnTo>
                  <a:lnTo>
                    <a:pt x="289208" y="64890"/>
                  </a:lnTo>
                  <a:lnTo>
                    <a:pt x="268143" y="35187"/>
                  </a:lnTo>
                  <a:lnTo>
                    <a:pt x="236022" y="15054"/>
                  </a:lnTo>
                  <a:lnTo>
                    <a:pt x="195289" y="3617"/>
                  </a:lnTo>
                  <a:lnTo>
                    <a:pt x="1483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5" name="object 38">
              <a:extLst>
                <a:ext uri="{FF2B5EF4-FFF2-40B4-BE49-F238E27FC236}">
                  <a16:creationId xmlns:a16="http://schemas.microsoft.com/office/drawing/2014/main" id="{CF4969F8-D0D8-A2F2-54F9-738A3EF83163}"/>
                </a:ext>
              </a:extLst>
            </p:cNvPr>
            <p:cNvSpPr/>
            <p:nvPr/>
          </p:nvSpPr>
          <p:spPr>
            <a:xfrm>
              <a:off x="4887442" y="2327090"/>
              <a:ext cx="297180" cy="210185"/>
            </a:xfrm>
            <a:custGeom>
              <a:avLst/>
              <a:gdLst/>
              <a:ahLst/>
              <a:cxnLst/>
              <a:rect l="l" t="t" r="r" b="b"/>
              <a:pathLst>
                <a:path w="297179" h="210185">
                  <a:moveTo>
                    <a:pt x="148386" y="0"/>
                  </a:moveTo>
                  <a:lnTo>
                    <a:pt x="101484" y="3617"/>
                  </a:lnTo>
                  <a:lnTo>
                    <a:pt x="60750" y="15054"/>
                  </a:lnTo>
                  <a:lnTo>
                    <a:pt x="7564" y="64890"/>
                  </a:lnTo>
                  <a:lnTo>
                    <a:pt x="0" y="105041"/>
                  </a:lnTo>
                  <a:lnTo>
                    <a:pt x="11660" y="145921"/>
                  </a:lnTo>
                  <a:lnTo>
                    <a:pt x="43460" y="179306"/>
                  </a:lnTo>
                  <a:lnTo>
                    <a:pt x="90627" y="201816"/>
                  </a:lnTo>
                  <a:lnTo>
                    <a:pt x="148386" y="210070"/>
                  </a:lnTo>
                  <a:lnTo>
                    <a:pt x="206146" y="201816"/>
                  </a:lnTo>
                  <a:lnTo>
                    <a:pt x="253312" y="179306"/>
                  </a:lnTo>
                  <a:lnTo>
                    <a:pt x="285112" y="145921"/>
                  </a:lnTo>
                  <a:lnTo>
                    <a:pt x="296773" y="105041"/>
                  </a:lnTo>
                  <a:lnTo>
                    <a:pt x="289208" y="64890"/>
                  </a:lnTo>
                  <a:lnTo>
                    <a:pt x="268143" y="35187"/>
                  </a:lnTo>
                  <a:lnTo>
                    <a:pt x="236022" y="15054"/>
                  </a:lnTo>
                  <a:lnTo>
                    <a:pt x="195289" y="3617"/>
                  </a:lnTo>
                  <a:lnTo>
                    <a:pt x="148386" y="0"/>
                  </a:lnTo>
                  <a:close/>
                </a:path>
              </a:pathLst>
            </a:custGeom>
            <a:ln w="1968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9C1FBBB3-5F04-AE6A-7EAA-D0A658590A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212463"/>
              </p:ext>
            </p:extLst>
          </p:nvPr>
        </p:nvGraphicFramePr>
        <p:xfrm>
          <a:off x="1329180" y="5035066"/>
          <a:ext cx="4602965" cy="1430598"/>
        </p:xfrm>
        <a:graphic>
          <a:graphicData uri="http://schemas.openxmlformats.org/drawingml/2006/table">
            <a:tbl>
              <a:tblPr/>
              <a:tblGrid>
                <a:gridCol w="1044483">
                  <a:extLst>
                    <a:ext uri="{9D8B030D-6E8A-4147-A177-3AD203B41FA5}">
                      <a16:colId xmlns:a16="http://schemas.microsoft.com/office/drawing/2014/main" val="1970420731"/>
                    </a:ext>
                  </a:extLst>
                </a:gridCol>
                <a:gridCol w="1779241">
                  <a:extLst>
                    <a:ext uri="{9D8B030D-6E8A-4147-A177-3AD203B41FA5}">
                      <a16:colId xmlns:a16="http://schemas.microsoft.com/office/drawing/2014/main" val="2916095207"/>
                    </a:ext>
                  </a:extLst>
                </a:gridCol>
                <a:gridCol w="1779241">
                  <a:extLst>
                    <a:ext uri="{9D8B030D-6E8A-4147-A177-3AD203B41FA5}">
                      <a16:colId xmlns:a16="http://schemas.microsoft.com/office/drawing/2014/main" val="2564999984"/>
                    </a:ext>
                  </a:extLst>
                </a:gridCol>
              </a:tblGrid>
              <a:tr h="46981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구분</a:t>
                      </a:r>
                    </a:p>
                  </a:txBody>
                  <a:tcPr marL="6505" marR="6505" marT="8659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남</a:t>
                      </a: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6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여</a:t>
                      </a: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6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732196"/>
                  </a:ext>
                </a:extLst>
              </a:tr>
              <a:tr h="4803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50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세</a:t>
                      </a:r>
                    </a:p>
                  </a:txBody>
                  <a:tcPr marL="6505" marR="6505" marT="8659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9,148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G마켓 산스 Medium" panose="02000000000000000000" pitchFamily="50" charset="-127"/>
                        <a:ea typeface="G마켓 산스 Medium" panose="02000000000000000000" pitchFamily="50" charset="-127"/>
                      </a:endParaRP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11,421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G마켓 산스 Medium" panose="02000000000000000000" pitchFamily="50" charset="-127"/>
                        <a:ea typeface="G마켓 산스 Medium" panose="02000000000000000000" pitchFamily="50" charset="-127"/>
                      </a:endParaRP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1451384"/>
                  </a:ext>
                </a:extLst>
              </a:tr>
              <a:tr h="4803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60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세</a:t>
                      </a:r>
                    </a:p>
                  </a:txBody>
                  <a:tcPr marL="6505" marR="6505" marT="8659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22,381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G마켓 산스 Medium" panose="02000000000000000000" pitchFamily="50" charset="-127"/>
                        <a:ea typeface="G마켓 산스 Medium" panose="02000000000000000000" pitchFamily="50" charset="-127"/>
                      </a:endParaRP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22,865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G마켓 산스 Medium" panose="02000000000000000000" pitchFamily="50" charset="-127"/>
                        <a:ea typeface="G마켓 산스 Medium" panose="02000000000000000000" pitchFamily="50" charset="-127"/>
                      </a:endParaRP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5655424"/>
                  </a:ext>
                </a:extLst>
              </a:tr>
            </a:tbl>
          </a:graphicData>
        </a:graphic>
      </p:graphicFrame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C5CE5028-4E47-C608-6BBC-82F0325D28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631414"/>
              </p:ext>
            </p:extLst>
          </p:nvPr>
        </p:nvGraphicFramePr>
        <p:xfrm>
          <a:off x="7300860" y="5068779"/>
          <a:ext cx="4602965" cy="1430598"/>
        </p:xfrm>
        <a:graphic>
          <a:graphicData uri="http://schemas.openxmlformats.org/drawingml/2006/table">
            <a:tbl>
              <a:tblPr/>
              <a:tblGrid>
                <a:gridCol w="1044483">
                  <a:extLst>
                    <a:ext uri="{9D8B030D-6E8A-4147-A177-3AD203B41FA5}">
                      <a16:colId xmlns:a16="http://schemas.microsoft.com/office/drawing/2014/main" val="1970420731"/>
                    </a:ext>
                  </a:extLst>
                </a:gridCol>
                <a:gridCol w="1779241">
                  <a:extLst>
                    <a:ext uri="{9D8B030D-6E8A-4147-A177-3AD203B41FA5}">
                      <a16:colId xmlns:a16="http://schemas.microsoft.com/office/drawing/2014/main" val="2916095207"/>
                    </a:ext>
                  </a:extLst>
                </a:gridCol>
                <a:gridCol w="1779241">
                  <a:extLst>
                    <a:ext uri="{9D8B030D-6E8A-4147-A177-3AD203B41FA5}">
                      <a16:colId xmlns:a16="http://schemas.microsoft.com/office/drawing/2014/main" val="2564999984"/>
                    </a:ext>
                  </a:extLst>
                </a:gridCol>
              </a:tblGrid>
              <a:tr h="46981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구분</a:t>
                      </a:r>
                    </a:p>
                  </a:txBody>
                  <a:tcPr marL="6505" marR="6505" marT="8659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남</a:t>
                      </a: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6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여</a:t>
                      </a: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E6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732196"/>
                  </a:ext>
                </a:extLst>
              </a:tr>
              <a:tr h="4803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50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세</a:t>
                      </a:r>
                    </a:p>
                  </a:txBody>
                  <a:tcPr marL="6505" marR="6505" marT="8659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9,876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G마켓 산스 Medium" panose="02000000000000000000" pitchFamily="50" charset="-127"/>
                        <a:ea typeface="G마켓 산스 Medium" panose="02000000000000000000" pitchFamily="50" charset="-127"/>
                      </a:endParaRP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12,122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G마켓 산스 Medium" panose="02000000000000000000" pitchFamily="50" charset="-127"/>
                        <a:ea typeface="G마켓 산스 Medium" panose="02000000000000000000" pitchFamily="50" charset="-127"/>
                      </a:endParaRP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1451384"/>
                  </a:ext>
                </a:extLst>
              </a:tr>
              <a:tr h="4803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60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세</a:t>
                      </a:r>
                    </a:p>
                  </a:txBody>
                  <a:tcPr marL="6505" marR="6505" marT="8659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28,025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G마켓 산스 Medium" panose="02000000000000000000" pitchFamily="50" charset="-127"/>
                        <a:ea typeface="G마켓 산스 Medium" panose="02000000000000000000" pitchFamily="50" charset="-127"/>
                      </a:endParaRP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27,683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마켓 산스 Medium" panose="02000000000000000000" pitchFamily="50" charset="-127"/>
                          <a:ea typeface="G마켓 산스 Medium" panose="02000000000000000000" pitchFamily="50" charset="-127"/>
                        </a:rPr>
                        <a:t>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G마켓 산스 Medium" panose="02000000000000000000" pitchFamily="50" charset="-127"/>
                        <a:ea typeface="G마켓 산스 Medium" panose="02000000000000000000" pitchFamily="50" charset="-127"/>
                      </a:endParaRPr>
                    </a:p>
                  </a:txBody>
                  <a:tcPr marL="6505" marR="6505" marT="86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565542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D285A0B-AD09-192A-BAC9-7B15DC065C54}"/>
              </a:ext>
            </a:extLst>
          </p:cNvPr>
          <p:cNvSpPr txBox="1"/>
          <p:nvPr/>
        </p:nvSpPr>
        <p:spPr>
          <a:xfrm>
            <a:off x="248615" y="5564848"/>
            <a:ext cx="931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highlight>
                  <a:srgbClr val="FFE06A"/>
                </a:highlight>
                <a:latin typeface="페이퍼로지 5 Medium" pitchFamily="2" charset="-127"/>
                <a:ea typeface="페이퍼로지 5 Medium" pitchFamily="2" charset="-127"/>
              </a:rPr>
              <a:t>[</a:t>
            </a:r>
            <a:r>
              <a:rPr lang="ko-KR" altLang="en-US" dirty="0">
                <a:highlight>
                  <a:srgbClr val="FFE06A"/>
                </a:highlight>
                <a:latin typeface="페이퍼로지 5 Medium" pitchFamily="2" charset="-127"/>
                <a:ea typeface="페이퍼로지 5 Medium" pitchFamily="2" charset="-127"/>
              </a:rPr>
              <a:t>횟수당</a:t>
            </a:r>
            <a:r>
              <a:rPr lang="en-US" altLang="ko-KR" dirty="0">
                <a:highlight>
                  <a:srgbClr val="FFE06A"/>
                </a:highlight>
                <a:latin typeface="페이퍼로지 5 Medium" pitchFamily="2" charset="-127"/>
                <a:ea typeface="페이퍼로지 5 Medium" pitchFamily="2" charset="-127"/>
              </a:rPr>
              <a:t>]</a:t>
            </a:r>
            <a:endParaRPr lang="ko-KR" altLang="en-US" dirty="0">
              <a:highlight>
                <a:srgbClr val="FFE06A"/>
              </a:highlight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EE2366-5585-140D-DDBC-247F47E1723E}"/>
              </a:ext>
            </a:extLst>
          </p:cNvPr>
          <p:cNvSpPr txBox="1"/>
          <p:nvPr/>
        </p:nvSpPr>
        <p:spPr>
          <a:xfrm>
            <a:off x="6334265" y="5561352"/>
            <a:ext cx="931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highlight>
                  <a:srgbClr val="FFE06A"/>
                </a:highlight>
                <a:latin typeface="페이퍼로지 5 Medium" pitchFamily="2" charset="-127"/>
                <a:ea typeface="페이퍼로지 5 Medium" pitchFamily="2" charset="-127"/>
              </a:rPr>
              <a:t>[</a:t>
            </a:r>
            <a:r>
              <a:rPr lang="ko-KR" altLang="en-US" dirty="0">
                <a:highlight>
                  <a:srgbClr val="FFE06A"/>
                </a:highlight>
                <a:latin typeface="페이퍼로지 5 Medium" pitchFamily="2" charset="-127"/>
                <a:ea typeface="페이퍼로지 5 Medium" pitchFamily="2" charset="-127"/>
              </a:rPr>
              <a:t>회당</a:t>
            </a:r>
            <a:r>
              <a:rPr lang="en-US" altLang="ko-KR" dirty="0">
                <a:highlight>
                  <a:srgbClr val="FFE06A"/>
                </a:highlight>
                <a:latin typeface="페이퍼로지 5 Medium" pitchFamily="2" charset="-127"/>
                <a:ea typeface="페이퍼로지 5 Medium" pitchFamily="2" charset="-127"/>
              </a:rPr>
              <a:t>]</a:t>
            </a:r>
            <a:endParaRPr lang="ko-KR" altLang="en-US" dirty="0">
              <a:highlight>
                <a:srgbClr val="FFE06A"/>
              </a:highlight>
              <a:latin typeface="페이퍼로지 5 Medium" pitchFamily="2" charset="-127"/>
              <a:ea typeface="페이퍼로지 5 Medium" pitchFamily="2" charset="-127"/>
            </a:endParaRPr>
          </a:p>
        </p:txBody>
      </p:sp>
      <p:pic>
        <p:nvPicPr>
          <p:cNvPr id="2" name="Image 11" descr="preencoded.png">
            <a:extLst>
              <a:ext uri="{FF2B5EF4-FFF2-40B4-BE49-F238E27FC236}">
                <a16:creationId xmlns:a16="http://schemas.microsoft.com/office/drawing/2014/main" id="{D5CE0E3D-2283-083D-02B8-420B3492E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383090">
            <a:off x="10519981" y="612589"/>
            <a:ext cx="346122" cy="325863"/>
          </a:xfrm>
          <a:prstGeom prst="rect">
            <a:avLst/>
          </a:prstGeom>
        </p:spPr>
      </p:pic>
      <p:sp>
        <p:nvSpPr>
          <p:cNvPr id="3" name="텍스트 개체 틀 3">
            <a:extLst>
              <a:ext uri="{FF2B5EF4-FFF2-40B4-BE49-F238E27FC236}">
                <a16:creationId xmlns:a16="http://schemas.microsoft.com/office/drawing/2014/main" id="{170E40D3-9CB7-FE59-236B-AAEE95904254}"/>
              </a:ext>
            </a:extLst>
          </p:cNvPr>
          <p:cNvSpPr txBox="1">
            <a:spLocks/>
          </p:cNvSpPr>
          <p:nvPr/>
        </p:nvSpPr>
        <p:spPr>
          <a:xfrm>
            <a:off x="201919" y="73304"/>
            <a:ext cx="2312681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③ 초기치매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올케어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보장</a:t>
            </a:r>
          </a:p>
        </p:txBody>
      </p:sp>
    </p:spTree>
    <p:extLst>
      <p:ext uri="{BB962C8B-B14F-4D97-AF65-F5344CB8AC3E}">
        <p14:creationId xmlns:p14="http://schemas.microsoft.com/office/powerpoint/2010/main" val="16324480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1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0794D548-C1D2-50F9-DD0C-8C127F49827C}"/>
              </a:ext>
            </a:extLst>
          </p:cNvPr>
          <p:cNvSpPr txBox="1"/>
          <p:nvPr/>
        </p:nvSpPr>
        <p:spPr>
          <a:xfrm>
            <a:off x="11644013" y="49638"/>
            <a:ext cx="506303" cy="195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교육용</a:t>
            </a:r>
          </a:p>
        </p:txBody>
      </p:sp>
      <p:sp>
        <p:nvSpPr>
          <p:cNvPr id="18" name="텍스트 개체 틀 3">
            <a:extLst>
              <a:ext uri="{FF2B5EF4-FFF2-40B4-BE49-F238E27FC236}">
                <a16:creationId xmlns:a16="http://schemas.microsoft.com/office/drawing/2014/main" id="{05D2DC00-B6D5-D504-2F6E-4C137F6BA60B}"/>
              </a:ext>
            </a:extLst>
          </p:cNvPr>
          <p:cNvSpPr txBox="1">
            <a:spLocks/>
          </p:cNvSpPr>
          <p:nvPr/>
        </p:nvSpPr>
        <p:spPr>
          <a:xfrm>
            <a:off x="405526" y="2928781"/>
            <a:ext cx="4738639" cy="2562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① 종합병원 수술입원일당</a:t>
            </a:r>
          </a:p>
        </p:txBody>
      </p:sp>
      <p:sp>
        <p:nvSpPr>
          <p:cNvPr id="20" name="텍스트 개체 틀 3">
            <a:extLst>
              <a:ext uri="{FF2B5EF4-FFF2-40B4-BE49-F238E27FC236}">
                <a16:creationId xmlns:a16="http://schemas.microsoft.com/office/drawing/2014/main" id="{35AD0E78-ECD1-4A05-2D5E-2DE87A842EE4}"/>
              </a:ext>
            </a:extLst>
          </p:cNvPr>
          <p:cNvSpPr txBox="1">
            <a:spLocks/>
          </p:cNvSpPr>
          <p:nvPr/>
        </p:nvSpPr>
        <p:spPr>
          <a:xfrm>
            <a:off x="405525" y="3339007"/>
            <a:ext cx="4738639" cy="2492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② 만기보장 종합병원 매회수술 암주요치료비</a:t>
            </a:r>
          </a:p>
        </p:txBody>
      </p:sp>
      <p:sp>
        <p:nvSpPr>
          <p:cNvPr id="21" name="텍스트 개체 틀 3">
            <a:extLst>
              <a:ext uri="{FF2B5EF4-FFF2-40B4-BE49-F238E27FC236}">
                <a16:creationId xmlns:a16="http://schemas.microsoft.com/office/drawing/2014/main" id="{17D28365-3C95-8B08-A352-F929F73F57B4}"/>
              </a:ext>
            </a:extLst>
          </p:cNvPr>
          <p:cNvSpPr txBox="1">
            <a:spLocks/>
          </p:cNvSpPr>
          <p:nvPr/>
        </p:nvSpPr>
        <p:spPr>
          <a:xfrm>
            <a:off x="426527" y="3755511"/>
            <a:ext cx="4017457" cy="2492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③ 만기보장 종합병원 </a:t>
            </a:r>
            <a:r>
              <a:rPr lang="ko-KR" altLang="en-US" sz="1800" dirty="0" err="1">
                <a:latin typeface="페이퍼로지 5 Medium" pitchFamily="2" charset="-127"/>
                <a:ea typeface="페이퍼로지 5 Medium" pitchFamily="2" charset="-127"/>
              </a:rPr>
              <a:t>전이암주요치료비</a:t>
            </a: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24" name="텍스트 개체 틀 3">
            <a:extLst>
              <a:ext uri="{FF2B5EF4-FFF2-40B4-BE49-F238E27FC236}">
                <a16:creationId xmlns:a16="http://schemas.microsoft.com/office/drawing/2014/main" id="{BE091E3E-AE94-BFB1-39B3-38DAB59B4FBF}"/>
              </a:ext>
            </a:extLst>
          </p:cNvPr>
          <p:cNvSpPr txBox="1">
            <a:spLocks/>
          </p:cNvSpPr>
          <p:nvPr/>
        </p:nvSpPr>
        <p:spPr>
          <a:xfrm>
            <a:off x="342000" y="1996455"/>
            <a:ext cx="6992054" cy="5262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bg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페이퍼로지 7 Bold" pitchFamily="2" charset="-127"/>
                <a:ea typeface="페이퍼로지 7 Bold" pitchFamily="2" charset="-127"/>
              </a:rPr>
              <a:t>지금은 비급여보장 준비 때 </a:t>
            </a:r>
          </a:p>
        </p:txBody>
      </p:sp>
    </p:spTree>
    <p:extLst>
      <p:ext uri="{BB962C8B-B14F-4D97-AF65-F5344CB8AC3E}">
        <p14:creationId xmlns:p14="http://schemas.microsoft.com/office/powerpoint/2010/main" val="2241356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C7FB8D9-764B-678B-152B-28D18B5C66B9}"/>
              </a:ext>
            </a:extLst>
          </p:cNvPr>
          <p:cNvSpPr txBox="1"/>
          <p:nvPr/>
        </p:nvSpPr>
        <p:spPr>
          <a:xfrm>
            <a:off x="8643346" y="6404020"/>
            <a:ext cx="258595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200" dirty="0">
                <a:latin typeface="페이퍼로지 4 Regular" pitchFamily="2" charset="-127"/>
                <a:ea typeface="페이퍼로지 4 Regular" pitchFamily="2" charset="-127"/>
              </a:rPr>
              <a:t>출처 </a:t>
            </a:r>
            <a:r>
              <a:rPr lang="en-US" altLang="ko-KR" sz="1200" dirty="0">
                <a:latin typeface="페이퍼로지 4 Regular" pitchFamily="2" charset="-127"/>
                <a:ea typeface="페이퍼로지 4 Regular" pitchFamily="2" charset="-127"/>
              </a:rPr>
              <a:t>: </a:t>
            </a:r>
            <a:r>
              <a:rPr lang="ko-KR" altLang="en-US" sz="1200" dirty="0">
                <a:latin typeface="페이퍼로지 4 Regular" pitchFamily="2" charset="-127"/>
                <a:ea typeface="페이퍼로지 4 Regular" pitchFamily="2" charset="-127"/>
              </a:rPr>
              <a:t>금융감독원</a:t>
            </a:r>
            <a:r>
              <a:rPr lang="en-US" altLang="ko-KR" sz="1200" dirty="0">
                <a:latin typeface="페이퍼로지 4 Regular" pitchFamily="2" charset="-127"/>
                <a:ea typeface="페이퍼로지 4 Regular" pitchFamily="2" charset="-127"/>
              </a:rPr>
              <a:t>. 2025.5.13.</a:t>
            </a:r>
            <a:endParaRPr lang="ko-KR" altLang="en-US" sz="12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A2EF7445-FAA3-4D04-3429-45B1BDBF462A}"/>
              </a:ext>
            </a:extLst>
          </p:cNvPr>
          <p:cNvGrpSpPr/>
          <p:nvPr/>
        </p:nvGrpSpPr>
        <p:grpSpPr>
          <a:xfrm>
            <a:off x="766799" y="1520085"/>
            <a:ext cx="10658402" cy="3230874"/>
            <a:chOff x="766799" y="1109543"/>
            <a:chExt cx="10658402" cy="3230874"/>
          </a:xfrm>
        </p:grpSpPr>
        <p:graphicFrame>
          <p:nvGraphicFramePr>
            <p:cNvPr id="29" name="차트 28">
              <a:extLst>
                <a:ext uri="{FF2B5EF4-FFF2-40B4-BE49-F238E27FC236}">
                  <a16:creationId xmlns:a16="http://schemas.microsoft.com/office/drawing/2014/main" id="{7D59BF87-019C-EEB0-2571-9D776527918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051128973"/>
                </p:ext>
              </p:extLst>
            </p:nvPr>
          </p:nvGraphicFramePr>
          <p:xfrm>
            <a:off x="766799" y="1109543"/>
            <a:ext cx="10658402" cy="32308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9186EBDB-C682-D152-5566-2AAA2744CB95}"/>
                </a:ext>
              </a:extLst>
            </p:cNvPr>
            <p:cNvSpPr/>
            <p:nvPr/>
          </p:nvSpPr>
          <p:spPr>
            <a:xfrm>
              <a:off x="7850739" y="1462563"/>
              <a:ext cx="471662" cy="2132068"/>
            </a:xfrm>
            <a:prstGeom prst="rect">
              <a:avLst/>
            </a:prstGeom>
            <a:noFill/>
            <a:ln w="47625">
              <a:solidFill>
                <a:srgbClr val="DA212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336FA4A6-DA87-DDC5-AE43-B38E0BC1CD0A}"/>
                </a:ext>
              </a:extLst>
            </p:cNvPr>
            <p:cNvSpPr/>
            <p:nvPr/>
          </p:nvSpPr>
          <p:spPr>
            <a:xfrm>
              <a:off x="10355646" y="1733773"/>
              <a:ext cx="471662" cy="1870440"/>
            </a:xfrm>
            <a:prstGeom prst="rect">
              <a:avLst/>
            </a:prstGeom>
            <a:noFill/>
            <a:ln w="47625">
              <a:solidFill>
                <a:srgbClr val="DA212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D8B88D9-3F48-75F9-D58D-AE25A83CBA24}"/>
                </a:ext>
              </a:extLst>
            </p:cNvPr>
            <p:cNvSpPr txBox="1"/>
            <p:nvPr/>
          </p:nvSpPr>
          <p:spPr>
            <a:xfrm>
              <a:off x="7604445" y="1109543"/>
              <a:ext cx="9610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rgbClr val="DA2128"/>
                  </a:solidFill>
                  <a:latin typeface="페이퍼로지 7 Bold" pitchFamily="2" charset="-127"/>
                  <a:ea typeface="페이퍼로지 7 Bold" pitchFamily="2" charset="-127"/>
                </a:rPr>
                <a:t>128.5</a:t>
              </a:r>
              <a:r>
                <a:rPr lang="en-US" altLang="ko-KR" sz="1100" dirty="0">
                  <a:solidFill>
                    <a:srgbClr val="DA2128"/>
                  </a:solidFill>
                  <a:latin typeface="페이퍼로지 7 Bold" pitchFamily="2" charset="-127"/>
                  <a:ea typeface="페이퍼로지 7 Bold" pitchFamily="2" charset="-127"/>
                </a:rPr>
                <a:t>%</a:t>
              </a:r>
              <a:endParaRPr lang="ko-KR" altLang="en-US" sz="1400" dirty="0">
                <a:solidFill>
                  <a:srgbClr val="DA2128"/>
                </a:solidFill>
                <a:latin typeface="페이퍼로지 7 Bold" pitchFamily="2" charset="-127"/>
                <a:ea typeface="페이퍼로지 7 Bold" pitchFamily="2" charset="-127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435AD9B-A2E3-983E-2999-A377E1440609}"/>
                </a:ext>
              </a:extLst>
            </p:cNvPr>
            <p:cNvSpPr txBox="1"/>
            <p:nvPr/>
          </p:nvSpPr>
          <p:spPr>
            <a:xfrm>
              <a:off x="10110950" y="1411788"/>
              <a:ext cx="9610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rgbClr val="DA2128"/>
                  </a:solidFill>
                  <a:latin typeface="페이퍼로지 7 Bold" pitchFamily="2" charset="-127"/>
                  <a:ea typeface="페이퍼로지 7 Bold" pitchFamily="2" charset="-127"/>
                </a:rPr>
                <a:t>111.9</a:t>
              </a:r>
              <a:r>
                <a:rPr lang="en-US" altLang="ko-KR" sz="1100" dirty="0">
                  <a:solidFill>
                    <a:srgbClr val="DA2128"/>
                  </a:solidFill>
                  <a:latin typeface="페이퍼로지 7 Bold" pitchFamily="2" charset="-127"/>
                  <a:ea typeface="페이퍼로지 7 Bold" pitchFamily="2" charset="-127"/>
                </a:rPr>
                <a:t>%</a:t>
              </a:r>
              <a:endParaRPr lang="ko-KR" altLang="en-US" sz="1400" dirty="0">
                <a:solidFill>
                  <a:srgbClr val="DA2128"/>
                </a:solidFill>
                <a:latin typeface="페이퍼로지 7 Bold" pitchFamily="2" charset="-127"/>
                <a:ea typeface="페이퍼로지 7 Bold" pitchFamily="2" charset="-127"/>
              </a:endParaRPr>
            </a:p>
          </p:txBody>
        </p:sp>
      </p:grp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74121088-ED90-77BA-FAF3-968E01CAFC12}"/>
              </a:ext>
            </a:extLst>
          </p:cNvPr>
          <p:cNvSpPr/>
          <p:nvPr/>
        </p:nvSpPr>
        <p:spPr>
          <a:xfrm>
            <a:off x="1574757" y="470595"/>
            <a:ext cx="9042487" cy="7414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1538" rtlCol="0" anchor="ctr"/>
          <a:lstStyle/>
          <a:p>
            <a:pPr algn="ctr" fontAlgn="ctr"/>
            <a:r>
              <a:rPr lang="ko-KR" altLang="en-US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실손 세대별 경과손해율 현황</a:t>
            </a:r>
            <a:endParaRPr lang="en-US" altLang="ko-KR" sz="3200" b="0" i="0" u="none" strike="noStrike" dirty="0">
              <a:solidFill>
                <a:schemeClr val="tx1"/>
              </a:solidFill>
              <a:effectLst/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75815A2-3C25-30AC-B0EC-C2026D3EAA56}"/>
              </a:ext>
            </a:extLst>
          </p:cNvPr>
          <p:cNvSpPr txBox="1"/>
          <p:nvPr/>
        </p:nvSpPr>
        <p:spPr>
          <a:xfrm>
            <a:off x="10518839" y="1422390"/>
            <a:ext cx="9063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200" dirty="0">
                <a:latin typeface="페이퍼로지 4 Regular" pitchFamily="2" charset="-127"/>
                <a:ea typeface="페이퍼로지 4 Regular" pitchFamily="2" charset="-127"/>
              </a:rPr>
              <a:t>단위</a:t>
            </a:r>
            <a:r>
              <a:rPr lang="en-US" altLang="ko-KR" sz="1200" dirty="0">
                <a:latin typeface="페이퍼로지 4 Regular" pitchFamily="2" charset="-127"/>
                <a:ea typeface="페이퍼로지 4 Regular" pitchFamily="2" charset="-127"/>
              </a:rPr>
              <a:t>(%)</a:t>
            </a:r>
            <a:endParaRPr lang="ko-KR" altLang="en-US" sz="12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1186D59-D317-8532-3CA3-651A1A45B531}"/>
              </a:ext>
            </a:extLst>
          </p:cNvPr>
          <p:cNvSpPr txBox="1"/>
          <p:nvPr/>
        </p:nvSpPr>
        <p:spPr>
          <a:xfrm>
            <a:off x="2698137" y="2027466"/>
            <a:ext cx="961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7 Bold" pitchFamily="2" charset="-127"/>
                <a:ea typeface="페이퍼로지 7 Bold" pitchFamily="2" charset="-127"/>
              </a:rPr>
              <a:t>97.7</a:t>
            </a:r>
            <a:r>
              <a:rPr lang="en-US" altLang="ko-KR" sz="1100" dirty="0">
                <a:latin typeface="페이퍼로지 7 Bold" pitchFamily="2" charset="-127"/>
                <a:ea typeface="페이퍼로지 7 Bold" pitchFamily="2" charset="-127"/>
              </a:rPr>
              <a:t>%</a:t>
            </a:r>
            <a:endParaRPr lang="ko-KR" altLang="en-US" sz="14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047D464-C9A2-C287-18BF-30178B64D7C4}"/>
              </a:ext>
            </a:extLst>
          </p:cNvPr>
          <p:cNvSpPr txBox="1"/>
          <p:nvPr/>
        </p:nvSpPr>
        <p:spPr>
          <a:xfrm>
            <a:off x="5218344" y="2162692"/>
            <a:ext cx="794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페이퍼로지 7 Bold" pitchFamily="2" charset="-127"/>
                <a:ea typeface="페이퍼로지 7 Bold" pitchFamily="2" charset="-127"/>
              </a:rPr>
              <a:t>92.5</a:t>
            </a:r>
            <a:r>
              <a:rPr lang="en-US" altLang="ko-KR" sz="1100" dirty="0">
                <a:latin typeface="페이퍼로지 7 Bold" pitchFamily="2" charset="-127"/>
                <a:ea typeface="페이퍼로지 7 Bold" pitchFamily="2" charset="-127"/>
              </a:rPr>
              <a:t>%</a:t>
            </a:r>
            <a:endParaRPr lang="ko-KR" altLang="en-US" sz="14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43" name="화살표: 아래쪽 42">
            <a:extLst>
              <a:ext uri="{FF2B5EF4-FFF2-40B4-BE49-F238E27FC236}">
                <a16:creationId xmlns:a16="http://schemas.microsoft.com/office/drawing/2014/main" id="{04334A72-B1E9-1657-DB94-0893A336D712}"/>
              </a:ext>
            </a:extLst>
          </p:cNvPr>
          <p:cNvSpPr/>
          <p:nvPr/>
        </p:nvSpPr>
        <p:spPr>
          <a:xfrm>
            <a:off x="4948334" y="4459997"/>
            <a:ext cx="2295332" cy="681988"/>
          </a:xfrm>
          <a:prstGeom prst="downArrow">
            <a:avLst>
              <a:gd name="adj1" fmla="val 50000"/>
              <a:gd name="adj2" fmla="val 48179"/>
            </a:avLst>
          </a:prstGeom>
          <a:noFill/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582761D2-8FB4-BE11-D7E3-FB3F5946B2F6}"/>
              </a:ext>
            </a:extLst>
          </p:cNvPr>
          <p:cNvSpPr/>
          <p:nvPr/>
        </p:nvSpPr>
        <p:spPr>
          <a:xfrm>
            <a:off x="1147665" y="5457702"/>
            <a:ext cx="2621902" cy="817731"/>
          </a:xfrm>
          <a:prstGeom prst="roundRect">
            <a:avLst>
              <a:gd name="adj" fmla="val 6398"/>
            </a:avLst>
          </a:prstGeom>
          <a:solidFill>
            <a:srgbClr val="B1C9BB"/>
          </a:solidFill>
          <a:ln>
            <a:solidFill>
              <a:srgbClr val="92B4A0"/>
            </a:solidFill>
          </a:ln>
          <a:effectLst>
            <a:outerShdw blurRad="50800" dist="50800" dir="5400000" algn="ctr" rotWithShape="0">
              <a:srgbClr val="92B4A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본인부담 확대</a:t>
            </a:r>
            <a:endParaRPr lang="en-US" altLang="ko-KR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pPr algn="ctr"/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(0% 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→ 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20,30%)</a:t>
            </a:r>
            <a:endParaRPr lang="ko-KR" altLang="en-US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261963AB-56CB-9B44-3907-A89E9F7AB114}"/>
              </a:ext>
            </a:extLst>
          </p:cNvPr>
          <p:cNvSpPr/>
          <p:nvPr/>
        </p:nvSpPr>
        <p:spPr>
          <a:xfrm>
            <a:off x="4785049" y="5457702"/>
            <a:ext cx="2621902" cy="817731"/>
          </a:xfrm>
          <a:prstGeom prst="roundRect">
            <a:avLst>
              <a:gd name="adj" fmla="val 6398"/>
            </a:avLst>
          </a:prstGeom>
          <a:solidFill>
            <a:srgbClr val="B1C9BB"/>
          </a:solidFill>
          <a:ln>
            <a:solidFill>
              <a:srgbClr val="92B4A0"/>
            </a:solidFill>
          </a:ln>
          <a:effectLst>
            <a:outerShdw blurRad="50800" dist="50800" dir="5400000" algn="ctr" rotWithShape="0">
              <a:srgbClr val="92B4A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과잉진료 비급여</a:t>
            </a:r>
            <a:endParaRPr lang="en-US" altLang="ko-KR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한도 제한</a:t>
            </a: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F6EF89D6-E114-392E-01A9-325369D9DE03}"/>
              </a:ext>
            </a:extLst>
          </p:cNvPr>
          <p:cNvSpPr/>
          <p:nvPr/>
        </p:nvSpPr>
        <p:spPr>
          <a:xfrm>
            <a:off x="8422433" y="5457702"/>
            <a:ext cx="2621902" cy="817731"/>
          </a:xfrm>
          <a:prstGeom prst="roundRect">
            <a:avLst>
              <a:gd name="adj" fmla="val 6398"/>
            </a:avLst>
          </a:prstGeom>
          <a:solidFill>
            <a:srgbClr val="B1C9BB"/>
          </a:solidFill>
          <a:ln>
            <a:solidFill>
              <a:srgbClr val="92B4A0"/>
            </a:solidFill>
          </a:ln>
          <a:effectLst>
            <a:outerShdw blurRad="50800" dist="50800" dir="5400000" algn="ctr" rotWithShape="0">
              <a:srgbClr val="92B4A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비급여 </a:t>
            </a:r>
            <a:r>
              <a:rPr lang="ko-KR" altLang="en-US" dirty="0" err="1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이용시</a:t>
            </a:r>
            <a:endParaRPr lang="en-US" altLang="ko-KR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pPr algn="ctr"/>
            <a:r>
              <a:rPr lang="ko-KR" altLang="en-US" dirty="0" err="1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할인</a:t>
            </a:r>
            <a:r>
              <a:rPr lang="ko-KR" altLang="en-US" dirty="0" err="1">
                <a:solidFill>
                  <a:schemeClr val="tx1"/>
                </a:solidFill>
                <a:latin typeface="Calibri" panose="020F0502020204030204" pitchFamily="34" charset="0"/>
                <a:ea typeface="페이퍼로지 4 Regular" pitchFamily="2" charset="-127"/>
                <a:cs typeface="Calibri" panose="020F0502020204030204" pitchFamily="34" charset="0"/>
              </a:rPr>
              <a:t>∙</a:t>
            </a:r>
            <a:r>
              <a:rPr lang="ko-KR" altLang="en-US" dirty="0" err="1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할증제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시행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0181B70-6D76-800E-E28C-ADCFD99E366D}"/>
              </a:ext>
            </a:extLst>
          </p:cNvPr>
          <p:cNvSpPr txBox="1"/>
          <p:nvPr/>
        </p:nvSpPr>
        <p:spPr>
          <a:xfrm>
            <a:off x="5650463" y="4459997"/>
            <a:ext cx="891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latin typeface="페이퍼로지 7 Bold" pitchFamily="2" charset="-127"/>
                <a:ea typeface="페이퍼로지 7 Bold" pitchFamily="2" charset="-127"/>
              </a:rPr>
              <a:t>5</a:t>
            </a:r>
            <a:r>
              <a:rPr lang="ko-KR" altLang="en-US" dirty="0">
                <a:latin typeface="페이퍼로지 7 Bold" pitchFamily="2" charset="-127"/>
                <a:ea typeface="페이퍼로지 7 Bold" pitchFamily="2" charset="-127"/>
              </a:rPr>
              <a:t>세대 방향</a:t>
            </a:r>
          </a:p>
        </p:txBody>
      </p:sp>
    </p:spTree>
    <p:extLst>
      <p:ext uri="{BB962C8B-B14F-4D97-AF65-F5344CB8AC3E}">
        <p14:creationId xmlns:p14="http://schemas.microsoft.com/office/powerpoint/2010/main" val="24282890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30B4F6-5DD5-8819-6C71-26369C75AD51}"/>
              </a:ext>
            </a:extLst>
          </p:cNvPr>
          <p:cNvSpPr txBox="1"/>
          <p:nvPr/>
        </p:nvSpPr>
        <p:spPr>
          <a:xfrm>
            <a:off x="3000652" y="1531544"/>
            <a:ext cx="6377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>
                <a:latin typeface="페이퍼로지 7 Bold" pitchFamily="2" charset="-127"/>
                <a:ea typeface="페이퍼로지 7 Bold" pitchFamily="2" charset="-127"/>
              </a:rPr>
              <a:t>정액형 보장 준비 첫번째</a:t>
            </a:r>
            <a:r>
              <a:rPr lang="en-US" altLang="ko-KR" sz="3600" dirty="0">
                <a:latin typeface="페이퍼로지 7 Bold" pitchFamily="2" charset="-127"/>
                <a:ea typeface="페이퍼로지 7 Bold" pitchFamily="2" charset="-127"/>
              </a:rPr>
              <a:t>!</a:t>
            </a:r>
            <a:endParaRPr lang="ko-KR" altLang="en-US" sz="36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2A48A2-10AE-C286-C7EB-387423039610}"/>
              </a:ext>
            </a:extLst>
          </p:cNvPr>
          <p:cNvSpPr txBox="1"/>
          <p:nvPr/>
        </p:nvSpPr>
        <p:spPr>
          <a:xfrm>
            <a:off x="3830833" y="2384452"/>
            <a:ext cx="4530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7200" dirty="0">
                <a:latin typeface="페이퍼로지 8 ExtraBold" pitchFamily="2" charset="-127"/>
                <a:ea typeface="페이퍼로지 8 ExtraBold" pitchFamily="2" charset="-127"/>
              </a:rPr>
              <a:t>종합병원</a:t>
            </a:r>
          </a:p>
        </p:txBody>
      </p:sp>
      <p:pic>
        <p:nvPicPr>
          <p:cNvPr id="4" name="Image 4" descr="preencoded.png">
            <a:extLst>
              <a:ext uri="{FF2B5EF4-FFF2-40B4-BE49-F238E27FC236}">
                <a16:creationId xmlns:a16="http://schemas.microsoft.com/office/drawing/2014/main" id="{D32FF33F-CDF0-BB9B-7D3D-A9D0A4FC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75100">
            <a:off x="1234727" y="798804"/>
            <a:ext cx="2079495" cy="2081878"/>
          </a:xfrm>
          <a:prstGeom prst="rect">
            <a:avLst/>
          </a:prstGeom>
        </p:spPr>
      </p:pic>
      <p:pic>
        <p:nvPicPr>
          <p:cNvPr id="5" name="Image 22" descr="preencoded.png">
            <a:extLst>
              <a:ext uri="{FF2B5EF4-FFF2-40B4-BE49-F238E27FC236}">
                <a16:creationId xmlns:a16="http://schemas.microsoft.com/office/drawing/2014/main" id="{D5C5A999-2431-2E6A-9523-8A52A9845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24886">
            <a:off x="8947671" y="660183"/>
            <a:ext cx="2079495" cy="2081878"/>
          </a:xfrm>
          <a:prstGeom prst="rect">
            <a:avLst/>
          </a:prstGeom>
        </p:spPr>
      </p:pic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F78DD785-F1CB-389C-A033-C48187331770}"/>
              </a:ext>
            </a:extLst>
          </p:cNvPr>
          <p:cNvSpPr/>
          <p:nvPr/>
        </p:nvSpPr>
        <p:spPr>
          <a:xfrm>
            <a:off x="2108780" y="3829044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수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FD490BF2-042B-F791-5C11-0C29A6386531}"/>
              </a:ext>
            </a:extLst>
          </p:cNvPr>
          <p:cNvSpPr/>
          <p:nvPr/>
        </p:nvSpPr>
        <p:spPr>
          <a:xfrm>
            <a:off x="3485142" y="3841654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술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B73D0B1C-073A-2429-D961-C698B1CCB834}"/>
              </a:ext>
            </a:extLst>
          </p:cNvPr>
          <p:cNvSpPr/>
          <p:nvPr/>
        </p:nvSpPr>
        <p:spPr>
          <a:xfrm>
            <a:off x="4864727" y="3845028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입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F92F54EF-2860-9A0B-23A2-C3E96619060C}"/>
              </a:ext>
            </a:extLst>
          </p:cNvPr>
          <p:cNvSpPr/>
          <p:nvPr/>
        </p:nvSpPr>
        <p:spPr>
          <a:xfrm>
            <a:off x="6244312" y="3845909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원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A0D49005-5717-FA70-8CEE-D166C3C2E472}"/>
              </a:ext>
            </a:extLst>
          </p:cNvPr>
          <p:cNvSpPr/>
          <p:nvPr/>
        </p:nvSpPr>
        <p:spPr>
          <a:xfrm>
            <a:off x="7620674" y="3840047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일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34FE994E-4F58-DA07-A2B2-5F030761E706}"/>
              </a:ext>
            </a:extLst>
          </p:cNvPr>
          <p:cNvSpPr/>
          <p:nvPr/>
        </p:nvSpPr>
        <p:spPr>
          <a:xfrm>
            <a:off x="9000259" y="3843421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당</a:t>
            </a:r>
          </a:p>
        </p:txBody>
      </p:sp>
      <p:sp>
        <p:nvSpPr>
          <p:cNvPr id="12" name="텍스트 개체 틀 3">
            <a:extLst>
              <a:ext uri="{FF2B5EF4-FFF2-40B4-BE49-F238E27FC236}">
                <a16:creationId xmlns:a16="http://schemas.microsoft.com/office/drawing/2014/main" id="{1FD967DD-1E89-F8AF-2C02-0336BFD45710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종합병원 수술입원일당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54765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146183B5-83A1-4ED2-85E9-4170DEC78B79}"/>
              </a:ext>
            </a:extLst>
          </p:cNvPr>
          <p:cNvSpPr txBox="1"/>
          <p:nvPr/>
        </p:nvSpPr>
        <p:spPr>
          <a:xfrm>
            <a:off x="1320145" y="918978"/>
            <a:ext cx="95517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하나의 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시그니처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담보 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‘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종합병원수술입원일당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’’</a:t>
            </a:r>
          </a:p>
        </p:txBody>
      </p:sp>
      <p:pic>
        <p:nvPicPr>
          <p:cNvPr id="4" name="Image 6" descr="preencoded.png">
            <a:extLst>
              <a:ext uri="{FF2B5EF4-FFF2-40B4-BE49-F238E27FC236}">
                <a16:creationId xmlns:a16="http://schemas.microsoft.com/office/drawing/2014/main" id="{D755E660-0332-A3BC-7842-684659687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595" y="2167774"/>
            <a:ext cx="3355848" cy="694944"/>
          </a:xfrm>
          <a:prstGeom prst="rect">
            <a:avLst/>
          </a:prstGeom>
        </p:spPr>
      </p:pic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0BD63DBB-1E94-E1F8-E420-262D329CCD5A}"/>
              </a:ext>
            </a:extLst>
          </p:cNvPr>
          <p:cNvSpPr/>
          <p:nvPr/>
        </p:nvSpPr>
        <p:spPr>
          <a:xfrm>
            <a:off x="820132" y="3035431"/>
            <a:ext cx="4515439" cy="2102177"/>
          </a:xfrm>
          <a:prstGeom prst="roundRect">
            <a:avLst>
              <a:gd name="adj" fmla="val 11286"/>
            </a:avLst>
          </a:prstGeom>
          <a:noFill/>
          <a:ln w="88900">
            <a:solidFill>
              <a:srgbClr val="00917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Image 5" descr="preencoded.png">
            <a:extLst>
              <a:ext uri="{FF2B5EF4-FFF2-40B4-BE49-F238E27FC236}">
                <a16:creationId xmlns:a16="http://schemas.microsoft.com/office/drawing/2014/main" id="{C294EDB8-27B9-1E27-ACC5-5EF5D2582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074" y="3817446"/>
            <a:ext cx="4035451" cy="302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56512F-F364-7791-534B-8958979E56C7}"/>
              </a:ext>
            </a:extLst>
          </p:cNvPr>
          <p:cNvSpPr txBox="1"/>
          <p:nvPr/>
        </p:nvSpPr>
        <p:spPr>
          <a:xfrm>
            <a:off x="1480998" y="3251726"/>
            <a:ext cx="3175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latin typeface="페이퍼로지 7 Bold" pitchFamily="2" charset="-127"/>
                <a:ea typeface="페이퍼로지 7 Bold" pitchFamily="2" charset="-127"/>
              </a:rPr>
              <a:t>11</a:t>
            </a:r>
            <a:r>
              <a:rPr lang="ko-KR" altLang="en-US" sz="2400" dirty="0">
                <a:latin typeface="페이퍼로지 7 Bold" pitchFamily="2" charset="-127"/>
                <a:ea typeface="페이퍼로지 7 Bold" pitchFamily="2" charset="-127"/>
              </a:rPr>
              <a:t>월 기준 담보 </a:t>
            </a:r>
            <a:r>
              <a:rPr lang="ko-KR" altLang="en-US" sz="2400" dirty="0" err="1">
                <a:latin typeface="페이퍼로지 7 Bold" pitchFamily="2" charset="-127"/>
                <a:ea typeface="페이퍼로지 7 Bold" pitchFamily="2" charset="-127"/>
              </a:rPr>
              <a:t>가입율</a:t>
            </a:r>
            <a:endParaRPr lang="ko-KR" altLang="en-US" sz="24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009F2B-273F-11DD-9A6A-8D3B00387088}"/>
              </a:ext>
            </a:extLst>
          </p:cNvPr>
          <p:cNvSpPr txBox="1"/>
          <p:nvPr/>
        </p:nvSpPr>
        <p:spPr>
          <a:xfrm>
            <a:off x="1843882" y="3876779"/>
            <a:ext cx="2347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dirty="0">
                <a:latin typeface="페이퍼로지 7 Bold" pitchFamily="2" charset="-127"/>
                <a:ea typeface="페이퍼로지 7 Bold" pitchFamily="2" charset="-127"/>
              </a:rPr>
              <a:t>46.5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%</a:t>
            </a:r>
            <a:endParaRPr lang="ko-KR" altLang="en-US" sz="54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F20FBA83-4EA4-2D4C-370B-B7FD0BA19B40}"/>
              </a:ext>
            </a:extLst>
          </p:cNvPr>
          <p:cNvSpPr/>
          <p:nvPr/>
        </p:nvSpPr>
        <p:spPr>
          <a:xfrm>
            <a:off x="6575180" y="2064077"/>
            <a:ext cx="4892543" cy="694944"/>
          </a:xfrm>
          <a:prstGeom prst="round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          연계담보 없이 단독 가입돼요</a:t>
            </a: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21BF3E5-45D5-3185-72F6-A23E7F14C636}"/>
              </a:ext>
            </a:extLst>
          </p:cNvPr>
          <p:cNvSpPr/>
          <p:nvPr/>
        </p:nvSpPr>
        <p:spPr>
          <a:xfrm>
            <a:off x="6575179" y="3188907"/>
            <a:ext cx="4892543" cy="694944"/>
          </a:xfrm>
          <a:prstGeom prst="round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          </a:t>
            </a:r>
            <a:r>
              <a:rPr lang="ko-KR" altLang="en-US" sz="2000" dirty="0" err="1">
                <a:latin typeface="페이퍼로지 4 Regular" pitchFamily="2" charset="-127"/>
                <a:ea typeface="페이퍼로지 4 Regular" pitchFamily="2" charset="-127"/>
              </a:rPr>
              <a:t>수술전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 입원일부터 보장돼요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C791ECA-A779-37F3-3EE6-F55F381AF012}"/>
              </a:ext>
            </a:extLst>
          </p:cNvPr>
          <p:cNvSpPr/>
          <p:nvPr/>
        </p:nvSpPr>
        <p:spPr>
          <a:xfrm>
            <a:off x="6575178" y="4313737"/>
            <a:ext cx="4892543" cy="694944"/>
          </a:xfrm>
          <a:prstGeom prst="round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          상급종합 </a:t>
            </a:r>
            <a:r>
              <a:rPr lang="en-US" altLang="ko-KR" sz="2000" dirty="0">
                <a:latin typeface="페이퍼로지 4 Regular" pitchFamily="2" charset="-127"/>
                <a:ea typeface="페이퍼로지 4 Regular" pitchFamily="2" charset="-127"/>
              </a:rPr>
              <a:t>47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개</a:t>
            </a:r>
            <a:r>
              <a:rPr lang="en-US" altLang="ko-KR" sz="20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종합 </a:t>
            </a:r>
            <a:r>
              <a:rPr lang="en-US" altLang="ko-KR" sz="2000" dirty="0">
                <a:latin typeface="페이퍼로지 4 Regular" pitchFamily="2" charset="-127"/>
                <a:ea typeface="페이퍼로지 4 Regular" pitchFamily="2" charset="-127"/>
              </a:rPr>
              <a:t>330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여개 </a:t>
            </a:r>
            <a:r>
              <a:rPr lang="ko-KR" altLang="en-US" sz="2000" dirty="0" err="1">
                <a:latin typeface="페이퍼로지 4 Regular" pitchFamily="2" charset="-127"/>
                <a:ea typeface="페이퍼로지 4 Regular" pitchFamily="2" charset="-127"/>
              </a:rPr>
              <a:t>병원돼요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 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8960B941-6944-89E6-AF87-FACAEB49A439}"/>
              </a:ext>
            </a:extLst>
          </p:cNvPr>
          <p:cNvSpPr/>
          <p:nvPr/>
        </p:nvSpPr>
        <p:spPr>
          <a:xfrm>
            <a:off x="6575177" y="5438567"/>
            <a:ext cx="4892543" cy="694944"/>
          </a:xfrm>
          <a:prstGeom prst="round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          </a:t>
            </a:r>
            <a:r>
              <a:rPr lang="ko-KR" altLang="en-US" sz="2000" dirty="0" err="1">
                <a:latin typeface="페이퍼로지 4 Regular" pitchFamily="2" charset="-127"/>
                <a:ea typeface="페이퍼로지 4 Regular" pitchFamily="2" charset="-127"/>
              </a:rPr>
              <a:t>실손있어도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 가입금액 </a:t>
            </a:r>
            <a:r>
              <a:rPr lang="en-US" altLang="ko-KR" sz="2000" dirty="0">
                <a:latin typeface="페이퍼로지 4 Regular" pitchFamily="2" charset="-127"/>
                <a:ea typeface="페이퍼로지 4 Regular" pitchFamily="2" charset="-127"/>
              </a:rPr>
              <a:t>100% 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가입돼요</a:t>
            </a:r>
          </a:p>
        </p:txBody>
      </p:sp>
      <p:pic>
        <p:nvPicPr>
          <p:cNvPr id="16" name="그림 15" descr="직사각형, 스크린샷, 사각형, 디자인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8DECF695-CE07-8027-BA4D-AA48A8C1B5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285" y="3205152"/>
            <a:ext cx="523112" cy="523112"/>
          </a:xfrm>
          <a:prstGeom prst="rect">
            <a:avLst/>
          </a:prstGeom>
        </p:spPr>
      </p:pic>
      <p:pic>
        <p:nvPicPr>
          <p:cNvPr id="18" name="그림 17" descr="공구, 상징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CA24CEE9-97E6-9BF4-935A-49C27237FC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702" y="5500997"/>
            <a:ext cx="575423" cy="575423"/>
          </a:xfrm>
          <a:prstGeom prst="rect">
            <a:avLst/>
          </a:prstGeom>
        </p:spPr>
      </p:pic>
      <p:pic>
        <p:nvPicPr>
          <p:cNvPr id="20" name="그림 19" descr="집, 스크린샷, 디자인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CD271672-753B-B768-6306-96CFBD0909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3" t="70550" r="14399" b="8660"/>
          <a:stretch/>
        </p:blipFill>
        <p:spPr>
          <a:xfrm>
            <a:off x="6647273" y="4369795"/>
            <a:ext cx="515727" cy="604674"/>
          </a:xfrm>
          <a:prstGeom prst="rect">
            <a:avLst/>
          </a:prstGeom>
        </p:spPr>
      </p:pic>
      <p:pic>
        <p:nvPicPr>
          <p:cNvPr id="28" name="그림 27" descr="만화 영화, 일러스트레이션, 예술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5F4F18EE-A5D0-71B0-05F1-6E8C21B630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81"/>
          <a:stretch/>
        </p:blipFill>
        <p:spPr>
          <a:xfrm>
            <a:off x="6602065" y="1990577"/>
            <a:ext cx="528391" cy="84247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BFADDCA-3F83-090B-43BE-C62458DBFF4C}"/>
              </a:ext>
            </a:extLst>
          </p:cNvPr>
          <p:cNvSpPr txBox="1"/>
          <p:nvPr/>
        </p:nvSpPr>
        <p:spPr>
          <a:xfrm>
            <a:off x="1830513" y="4797221"/>
            <a:ext cx="23860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5.N.5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상품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 3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대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질병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상해 담보 평균값</a:t>
            </a:r>
          </a:p>
        </p:txBody>
      </p:sp>
      <p:sp>
        <p:nvSpPr>
          <p:cNvPr id="2" name="텍스트 개체 틀 3">
            <a:extLst>
              <a:ext uri="{FF2B5EF4-FFF2-40B4-BE49-F238E27FC236}">
                <a16:creationId xmlns:a16="http://schemas.microsoft.com/office/drawing/2014/main" id="{D3E9F2E9-9B35-6693-BA55-78A041FAC355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종합병원 수술입원일당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832413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146183B5-83A1-4ED2-85E9-4170DEC78B79}"/>
              </a:ext>
            </a:extLst>
          </p:cNvPr>
          <p:cNvSpPr txBox="1"/>
          <p:nvPr/>
        </p:nvSpPr>
        <p:spPr>
          <a:xfrm>
            <a:off x="1543639" y="862416"/>
            <a:ext cx="91047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highlight>
                  <a:srgbClr val="B1C9BB"/>
                </a:highlight>
                <a:latin typeface="페이퍼로지 7 Bold" pitchFamily="2" charset="-127"/>
                <a:ea typeface="페이퍼로지 7 Bold" pitchFamily="2" charset="-127"/>
              </a:rPr>
              <a:t>2</a:t>
            </a:r>
            <a:r>
              <a:rPr lang="ko-KR" altLang="en-US" sz="3200" dirty="0">
                <a:highlight>
                  <a:srgbClr val="B1C9BB"/>
                </a:highlight>
                <a:latin typeface="페이퍼로지 7 Bold" pitchFamily="2" charset="-127"/>
                <a:ea typeface="페이퍼로지 7 Bold" pitchFamily="2" charset="-127"/>
              </a:rPr>
              <a:t>명 중 </a:t>
            </a:r>
            <a:r>
              <a:rPr lang="en-US" altLang="ko-KR" sz="3200" dirty="0">
                <a:highlight>
                  <a:srgbClr val="B1C9BB"/>
                </a:highlight>
                <a:latin typeface="페이퍼로지 7 Bold" pitchFamily="2" charset="-127"/>
                <a:ea typeface="페이퍼로지 7 Bold" pitchFamily="2" charset="-127"/>
              </a:rPr>
              <a:t>1</a:t>
            </a:r>
            <a:r>
              <a:rPr lang="ko-KR" altLang="en-US" sz="3200" dirty="0">
                <a:highlight>
                  <a:srgbClr val="B1C9BB"/>
                </a:highlight>
                <a:latin typeface="페이퍼로지 7 Bold" pitchFamily="2" charset="-127"/>
                <a:ea typeface="페이퍼로지 7 Bold" pitchFamily="2" charset="-127"/>
              </a:rPr>
              <a:t>명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은 종합병원 이상에서 수술</a:t>
            </a:r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E6E62F83-72F2-D2BD-8FC1-E8B495D93A9E}"/>
              </a:ext>
            </a:extLst>
          </p:cNvPr>
          <p:cNvGrpSpPr/>
          <p:nvPr/>
        </p:nvGrpSpPr>
        <p:grpSpPr>
          <a:xfrm>
            <a:off x="389150" y="2383496"/>
            <a:ext cx="4660470" cy="3216024"/>
            <a:chOff x="1435530" y="3071654"/>
            <a:chExt cx="4660470" cy="3216024"/>
          </a:xfrm>
        </p:grpSpPr>
        <p:graphicFrame>
          <p:nvGraphicFramePr>
            <p:cNvPr id="15" name="차트 14">
              <a:extLst>
                <a:ext uri="{FF2B5EF4-FFF2-40B4-BE49-F238E27FC236}">
                  <a16:creationId xmlns:a16="http://schemas.microsoft.com/office/drawing/2014/main" id="{4C28FB0C-C9C6-5063-EFD3-DC6CBF37529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19793796"/>
                </p:ext>
              </p:extLst>
            </p:nvPr>
          </p:nvGraphicFramePr>
          <p:xfrm>
            <a:off x="1435530" y="3071654"/>
            <a:ext cx="4660470" cy="32160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894E8A3-2FE5-4B01-BF55-7854A9C1CDC5}"/>
                </a:ext>
              </a:extLst>
            </p:cNvPr>
            <p:cNvSpPr txBox="1"/>
            <p:nvPr/>
          </p:nvSpPr>
          <p:spPr>
            <a:xfrm>
              <a:off x="3862339" y="3613683"/>
              <a:ext cx="999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dirty="0">
                  <a:solidFill>
                    <a:schemeClr val="bg1"/>
                  </a:solidFill>
                  <a:latin typeface="페이퍼로지 4 Regular" pitchFamily="2" charset="-127"/>
                  <a:ea typeface="페이퍼로지 4 Regular" pitchFamily="2" charset="-127"/>
                </a:rPr>
                <a:t>상급종합</a:t>
              </a:r>
              <a:endParaRPr lang="en-US" altLang="ko-KR" sz="1200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endParaRP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latin typeface="페이퍼로지 4 Regular" pitchFamily="2" charset="-127"/>
                  <a:ea typeface="페이퍼로지 4 Regular" pitchFamily="2" charset="-127"/>
                </a:rPr>
                <a:t>21.5%</a:t>
              </a:r>
              <a:endParaRPr lang="ko-KR" altLang="en-US" sz="1200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C94363C-0B0C-908A-28E0-760CCC18C379}"/>
                </a:ext>
              </a:extLst>
            </p:cNvPr>
            <p:cNvSpPr txBox="1"/>
            <p:nvPr/>
          </p:nvSpPr>
          <p:spPr>
            <a:xfrm>
              <a:off x="4197233" y="4869019"/>
              <a:ext cx="999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dirty="0">
                  <a:solidFill>
                    <a:schemeClr val="bg1"/>
                  </a:solidFill>
                  <a:latin typeface="페이퍼로지 4 Regular" pitchFamily="2" charset="-127"/>
                  <a:ea typeface="페이퍼로지 4 Regular" pitchFamily="2" charset="-127"/>
                </a:rPr>
                <a:t>종합병원</a:t>
              </a:r>
              <a:endParaRPr lang="en-US" altLang="ko-KR" sz="1200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endParaRP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latin typeface="페이퍼로지 4 Regular" pitchFamily="2" charset="-127"/>
                  <a:ea typeface="페이퍼로지 4 Regular" pitchFamily="2" charset="-127"/>
                </a:rPr>
                <a:t>24.0%</a:t>
              </a:r>
              <a:endParaRPr lang="ko-KR" altLang="en-US" sz="1200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F48C018-1E45-F617-BFC9-1B701FD3D739}"/>
                </a:ext>
              </a:extLst>
            </p:cNvPr>
            <p:cNvSpPr txBox="1"/>
            <p:nvPr/>
          </p:nvSpPr>
          <p:spPr>
            <a:xfrm>
              <a:off x="2948423" y="5412416"/>
              <a:ext cx="999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>
                  <a:latin typeface="페이퍼로지 4 Regular" pitchFamily="2" charset="-127"/>
                  <a:ea typeface="페이퍼로지 4 Regular" pitchFamily="2" charset="-127"/>
                </a:rPr>
                <a:t>일반병원</a:t>
              </a:r>
              <a:endParaRPr lang="en-US" altLang="ko-KR" sz="1200" dirty="0">
                <a:latin typeface="페이퍼로지 4 Regular" pitchFamily="2" charset="-127"/>
                <a:ea typeface="페이퍼로지 4 Regular" pitchFamily="2" charset="-127"/>
              </a:endParaRPr>
            </a:p>
            <a:p>
              <a:pPr algn="ctr"/>
              <a:r>
                <a:rPr lang="en-US" altLang="ko-KR" sz="1200" dirty="0">
                  <a:latin typeface="페이퍼로지 4 Regular" pitchFamily="2" charset="-127"/>
                  <a:ea typeface="페이퍼로지 4 Regular" pitchFamily="2" charset="-127"/>
                </a:rPr>
                <a:t>20.2%</a:t>
              </a:r>
              <a:endParaRPr lang="ko-KR" altLang="en-US" sz="1200" dirty="0">
                <a:latin typeface="페이퍼로지 4 Regular" pitchFamily="2" charset="-127"/>
                <a:ea typeface="페이퍼로지 4 Regular" pitchFamily="2" charset="-127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CDAE0E6-D4B0-6D4A-C0BA-97142E20BF2C}"/>
                </a:ext>
              </a:extLst>
            </p:cNvPr>
            <p:cNvSpPr txBox="1"/>
            <p:nvPr/>
          </p:nvSpPr>
          <p:spPr>
            <a:xfrm>
              <a:off x="2331210" y="4011203"/>
              <a:ext cx="999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dirty="0">
                  <a:latin typeface="페이퍼로지 4 Regular" pitchFamily="2" charset="-127"/>
                  <a:ea typeface="페이퍼로지 4 Regular" pitchFamily="2" charset="-127"/>
                </a:rPr>
                <a:t>의원</a:t>
              </a:r>
              <a:endParaRPr lang="en-US" altLang="ko-KR" sz="1200" dirty="0">
                <a:latin typeface="페이퍼로지 4 Regular" pitchFamily="2" charset="-127"/>
                <a:ea typeface="페이퍼로지 4 Regular" pitchFamily="2" charset="-127"/>
              </a:endParaRPr>
            </a:p>
            <a:p>
              <a:pPr algn="ctr"/>
              <a:r>
                <a:rPr lang="en-US" altLang="ko-KR" sz="1200" dirty="0">
                  <a:latin typeface="페이퍼로지 4 Regular" pitchFamily="2" charset="-127"/>
                  <a:ea typeface="페이퍼로지 4 Regular" pitchFamily="2" charset="-127"/>
                </a:rPr>
                <a:t>34.3%</a:t>
              </a:r>
              <a:endParaRPr lang="ko-KR" altLang="en-US" sz="1200" dirty="0">
                <a:latin typeface="페이퍼로지 4 Regular" pitchFamily="2" charset="-127"/>
                <a:ea typeface="페이퍼로지 4 Regular" pitchFamily="2" charset="-127"/>
              </a:endParaRPr>
            </a:p>
          </p:txBody>
        </p:sp>
        <p:pic>
          <p:nvPicPr>
            <p:cNvPr id="26" name="그래픽 25" descr="도시 단색으로 채워진">
              <a:extLst>
                <a:ext uri="{FF2B5EF4-FFF2-40B4-BE49-F238E27FC236}">
                  <a16:creationId xmlns:a16="http://schemas.microsoft.com/office/drawing/2014/main" id="{B221069F-C530-E5C1-16CE-0F2537AB4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324397" y="4261514"/>
              <a:ext cx="831273" cy="831273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F0D67EF-F0A7-4078-AD6E-9730EFD253EF}"/>
              </a:ext>
            </a:extLst>
          </p:cNvPr>
          <p:cNvSpPr txBox="1"/>
          <p:nvPr/>
        </p:nvSpPr>
        <p:spPr>
          <a:xfrm>
            <a:off x="1381741" y="1965339"/>
            <a:ext cx="2704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페이퍼로지 6 SemiBold" pitchFamily="2" charset="-127"/>
                <a:ea typeface="페이퍼로지 6 SemiBold" pitchFamily="2" charset="-127"/>
              </a:rPr>
              <a:t>2023</a:t>
            </a:r>
            <a:r>
              <a:rPr lang="ko-KR" altLang="en-US" sz="1600" dirty="0">
                <a:latin typeface="페이퍼로지 6 SemiBold" pitchFamily="2" charset="-127"/>
                <a:ea typeface="페이퍼로지 6 SemiBold" pitchFamily="2" charset="-127"/>
              </a:rPr>
              <a:t>년 병원별 수술 점유율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70E38D1-BEB7-2048-E91C-F6C85612D575}"/>
              </a:ext>
            </a:extLst>
          </p:cNvPr>
          <p:cNvSpPr txBox="1"/>
          <p:nvPr/>
        </p:nvSpPr>
        <p:spPr>
          <a:xfrm>
            <a:off x="411262" y="5833219"/>
            <a:ext cx="11369476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[2023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년 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34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개 주요수술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]</a:t>
            </a:r>
          </a:p>
          <a:p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: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백내장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 err="1">
                <a:latin typeface="페이퍼로지 4 Regular" pitchFamily="2" charset="-127"/>
                <a:ea typeface="페이퍼로지 4 Regular" pitchFamily="2" charset="-127"/>
              </a:rPr>
              <a:t>일반척추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치핵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제왕절개수술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담낭절제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 err="1">
                <a:latin typeface="페이퍼로지 4 Regular" pitchFamily="2" charset="-127"/>
                <a:ea typeface="페이퍼로지 4 Regular" pitchFamily="2" charset="-127"/>
              </a:rPr>
              <a:t>슬관절치환술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담도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유방부분절제술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자궁절제술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부비동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간색전술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갑상선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 err="1">
                <a:latin typeface="페이퍼로지 4 Regular" pitchFamily="2" charset="-127"/>
                <a:ea typeface="페이퍼로지 4 Regular" pitchFamily="2" charset="-127"/>
              </a:rPr>
              <a:t>서혜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 및 대퇴 </a:t>
            </a:r>
            <a:r>
              <a:rPr lang="ko-KR" altLang="en-US" sz="1100" dirty="0" err="1">
                <a:latin typeface="페이퍼로지 4 Regular" pitchFamily="2" charset="-127"/>
                <a:ea typeface="페이퍼로지 4 Regular" pitchFamily="2" charset="-127"/>
              </a:rPr>
              <a:t>허니아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</a:p>
          <a:p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 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편도절제술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유방전절제술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 err="1">
                <a:latin typeface="페이퍼로지 4 Regular" pitchFamily="2" charset="-127"/>
                <a:ea typeface="페이퍼로지 4 Regular" pitchFamily="2" charset="-127"/>
              </a:rPr>
              <a:t>심박조율장치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내시경하 척추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정맥류 </a:t>
            </a:r>
            <a:r>
              <a:rPr lang="ko-KR" altLang="en-US" sz="1100" dirty="0" err="1">
                <a:latin typeface="페이퍼로지 4 Regular" pitchFamily="2" charset="-127"/>
                <a:ea typeface="페이퍼로지 4 Regular" pitchFamily="2" charset="-127"/>
              </a:rPr>
              <a:t>결찰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관상동맥중재술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위 절제술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 err="1">
                <a:latin typeface="페이퍼로지 4 Regular" pitchFamily="2" charset="-127"/>
                <a:ea typeface="페이퍼로지 4 Regular" pitchFamily="2" charset="-127"/>
              </a:rPr>
              <a:t>경요도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 전립선절제술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심장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뇌종양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간부분절제술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관상동맥우회술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</a:p>
          <a:p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 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심장 </a:t>
            </a:r>
            <a:r>
              <a:rPr lang="ko-KR" altLang="en-US" sz="1100" dirty="0" err="1">
                <a:latin typeface="페이퍼로지 4 Regular" pitchFamily="2" charset="-127"/>
                <a:ea typeface="페이퍼로지 4 Regular" pitchFamily="2" charset="-127"/>
              </a:rPr>
              <a:t>카테터삽입술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줄기세포이식술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부비동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전립선절제술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sz="1100" dirty="0" err="1">
                <a:latin typeface="페이퍼로지 4 Regular" pitchFamily="2" charset="-127"/>
                <a:ea typeface="페이퍼로지 4 Regular" pitchFamily="2" charset="-127"/>
              </a:rPr>
              <a:t>경요도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 제외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),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순열 및 </a:t>
            </a:r>
            <a:r>
              <a:rPr lang="ko-KR" altLang="en-US" sz="1100" dirty="0" err="1">
                <a:latin typeface="페이퍼로지 4 Regular" pitchFamily="2" charset="-127"/>
                <a:ea typeface="페이퍼로지 4 Regular" pitchFamily="2" charset="-127"/>
              </a:rPr>
              <a:t>개구열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 수술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뇌기저부 수술</a:t>
            </a:r>
          </a:p>
        </p:txBody>
      </p:sp>
      <p:sp>
        <p:nvSpPr>
          <p:cNvPr id="33" name="왼쪽 중괄호 32">
            <a:extLst>
              <a:ext uri="{FF2B5EF4-FFF2-40B4-BE49-F238E27FC236}">
                <a16:creationId xmlns:a16="http://schemas.microsoft.com/office/drawing/2014/main" id="{92C38160-E800-D6EC-EEEA-A2496B5122A8}"/>
              </a:ext>
            </a:extLst>
          </p:cNvPr>
          <p:cNvSpPr/>
          <p:nvPr/>
        </p:nvSpPr>
        <p:spPr>
          <a:xfrm rot="10800000">
            <a:off x="4228654" y="3412363"/>
            <a:ext cx="433633" cy="1055802"/>
          </a:xfrm>
          <a:prstGeom prst="leftBrace">
            <a:avLst>
              <a:gd name="adj1" fmla="val 0"/>
              <a:gd name="adj2" fmla="val 48214"/>
            </a:avLst>
          </a:prstGeom>
          <a:ln w="28575">
            <a:solidFill>
              <a:srgbClr val="DA212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9FA15E-ACD4-F200-31E8-7A0DB9950BF2}"/>
              </a:ext>
            </a:extLst>
          </p:cNvPr>
          <p:cNvSpPr txBox="1"/>
          <p:nvPr/>
        </p:nvSpPr>
        <p:spPr>
          <a:xfrm>
            <a:off x="4600690" y="3665826"/>
            <a:ext cx="1734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rgbClr val="DA2128"/>
                </a:solidFill>
                <a:latin typeface="페이퍼로지 7 Bold" pitchFamily="2" charset="-127"/>
                <a:ea typeface="페이퍼로지 7 Bold" pitchFamily="2" charset="-127"/>
              </a:rPr>
              <a:t>종합병원 이상 </a:t>
            </a:r>
            <a:r>
              <a:rPr lang="en-US" altLang="ko-KR" sz="4400" dirty="0">
                <a:solidFill>
                  <a:srgbClr val="DA2128"/>
                </a:solidFill>
                <a:latin typeface="페이퍼로지 7 Bold" pitchFamily="2" charset="-127"/>
                <a:ea typeface="페이퍼로지 7 Bold" pitchFamily="2" charset="-127"/>
              </a:rPr>
              <a:t>45.5</a:t>
            </a:r>
            <a:r>
              <a:rPr lang="en-US" altLang="ko-KR" dirty="0">
                <a:solidFill>
                  <a:srgbClr val="DA2128"/>
                </a:solidFill>
                <a:latin typeface="페이퍼로지 7 Bold" pitchFamily="2" charset="-127"/>
                <a:ea typeface="페이퍼로지 7 Bold" pitchFamily="2" charset="-127"/>
              </a:rPr>
              <a:t>%</a:t>
            </a:r>
          </a:p>
          <a:p>
            <a:pPr algn="ctr"/>
            <a:r>
              <a:rPr lang="ko-KR" altLang="en-US" dirty="0">
                <a:solidFill>
                  <a:srgbClr val="DA2128"/>
                </a:solidFill>
                <a:latin typeface="페이퍼로지 7 Bold" pitchFamily="2" charset="-127"/>
                <a:ea typeface="페이퍼로지 7 Bold" pitchFamily="2" charset="-127"/>
              </a:rPr>
              <a:t>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2988516-44D9-F437-1D37-D0B9FA017952}"/>
              </a:ext>
            </a:extLst>
          </p:cNvPr>
          <p:cNvSpPr txBox="1"/>
          <p:nvPr/>
        </p:nvSpPr>
        <p:spPr>
          <a:xfrm>
            <a:off x="7765258" y="1963035"/>
            <a:ext cx="2704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페이퍼로지 6 SemiBold" pitchFamily="2" charset="-127"/>
                <a:ea typeface="페이퍼로지 6 SemiBold" pitchFamily="2" charset="-127"/>
              </a:rPr>
              <a:t>2023</a:t>
            </a:r>
            <a:r>
              <a:rPr lang="ko-KR" altLang="en-US" sz="1600" dirty="0">
                <a:latin typeface="페이퍼로지 6 SemiBold" pitchFamily="2" charset="-127"/>
                <a:ea typeface="페이퍼로지 6 SemiBold" pitchFamily="2" charset="-127"/>
              </a:rPr>
              <a:t>년 연도별 점유율 추이</a:t>
            </a:r>
          </a:p>
        </p:txBody>
      </p:sp>
      <p:graphicFrame>
        <p:nvGraphicFramePr>
          <p:cNvPr id="38" name="차트 37">
            <a:extLst>
              <a:ext uri="{FF2B5EF4-FFF2-40B4-BE49-F238E27FC236}">
                <a16:creationId xmlns:a16="http://schemas.microsoft.com/office/drawing/2014/main" id="{6C4AB94D-4114-35B2-2CBA-E37D0416E1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4511178"/>
              </p:ext>
            </p:extLst>
          </p:nvPr>
        </p:nvGraphicFramePr>
        <p:xfrm>
          <a:off x="6963404" y="2256621"/>
          <a:ext cx="4446982" cy="2818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0" name="TextBox 39">
            <a:extLst>
              <a:ext uri="{FF2B5EF4-FFF2-40B4-BE49-F238E27FC236}">
                <a16:creationId xmlns:a16="http://schemas.microsoft.com/office/drawing/2014/main" id="{B1375AA0-4D97-AD8C-4708-E018397A1DE2}"/>
              </a:ext>
            </a:extLst>
          </p:cNvPr>
          <p:cNvSpPr txBox="1"/>
          <p:nvPr/>
        </p:nvSpPr>
        <p:spPr>
          <a:xfrm>
            <a:off x="7350477" y="4926809"/>
            <a:ext cx="7352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>
                <a:latin typeface="페이퍼로지 4 Regular" pitchFamily="2" charset="-127"/>
                <a:ea typeface="페이퍼로지 4 Regular" pitchFamily="2" charset="-127"/>
              </a:rPr>
              <a:t>2020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년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3E38E2-F9E0-AC77-534E-586F691B5946}"/>
              </a:ext>
            </a:extLst>
          </p:cNvPr>
          <p:cNvSpPr txBox="1"/>
          <p:nvPr/>
        </p:nvSpPr>
        <p:spPr>
          <a:xfrm>
            <a:off x="8144037" y="4924569"/>
            <a:ext cx="7352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2021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년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1EBE6EF-E079-6652-B99C-D5F015A84B6C}"/>
              </a:ext>
            </a:extLst>
          </p:cNvPr>
          <p:cNvSpPr txBox="1"/>
          <p:nvPr/>
        </p:nvSpPr>
        <p:spPr>
          <a:xfrm>
            <a:off x="8956451" y="4922329"/>
            <a:ext cx="7352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2022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년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E0F6C54-1E5C-D60C-84C2-A9C2E86173D2}"/>
              </a:ext>
            </a:extLst>
          </p:cNvPr>
          <p:cNvSpPr txBox="1"/>
          <p:nvPr/>
        </p:nvSpPr>
        <p:spPr>
          <a:xfrm>
            <a:off x="9797146" y="4920089"/>
            <a:ext cx="7352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2023</a:t>
            </a:r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년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43B01A-70BB-5931-86B3-E5655F348E43}"/>
              </a:ext>
            </a:extLst>
          </p:cNvPr>
          <p:cNvSpPr txBox="1"/>
          <p:nvPr/>
        </p:nvSpPr>
        <p:spPr>
          <a:xfrm>
            <a:off x="7413562" y="3302997"/>
            <a:ext cx="607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21.5</a:t>
            </a:r>
            <a:endParaRPr lang="ko-KR" altLang="en-US" sz="11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4E1624B-A354-AB3F-C20B-62C77366C489}"/>
              </a:ext>
            </a:extLst>
          </p:cNvPr>
          <p:cNvSpPr txBox="1"/>
          <p:nvPr/>
        </p:nvSpPr>
        <p:spPr>
          <a:xfrm>
            <a:off x="8190201" y="3442551"/>
            <a:ext cx="607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21.2</a:t>
            </a:r>
            <a:endParaRPr lang="ko-KR" altLang="en-US" sz="11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2108F27-2ABB-E0C8-018F-FC33FDBACE82}"/>
              </a:ext>
            </a:extLst>
          </p:cNvPr>
          <p:cNvSpPr txBox="1"/>
          <p:nvPr/>
        </p:nvSpPr>
        <p:spPr>
          <a:xfrm>
            <a:off x="9020257" y="3061435"/>
            <a:ext cx="607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22.3</a:t>
            </a:r>
            <a:endParaRPr lang="ko-KR" altLang="en-US" sz="11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3773D46-F4C8-DDEC-A018-DC790FE2B80B}"/>
              </a:ext>
            </a:extLst>
          </p:cNvPr>
          <p:cNvSpPr txBox="1"/>
          <p:nvPr/>
        </p:nvSpPr>
        <p:spPr>
          <a:xfrm>
            <a:off x="9850313" y="2491782"/>
            <a:ext cx="607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24</a:t>
            </a:r>
            <a:endParaRPr lang="ko-KR" altLang="en-US" sz="11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A112F67-7AD4-0342-B582-53E72161F910}"/>
              </a:ext>
            </a:extLst>
          </p:cNvPr>
          <p:cNvSpPr txBox="1"/>
          <p:nvPr/>
        </p:nvSpPr>
        <p:spPr>
          <a:xfrm>
            <a:off x="9862138" y="3387190"/>
            <a:ext cx="607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21.5</a:t>
            </a:r>
            <a:endParaRPr lang="ko-KR" altLang="en-US" sz="11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25FCC1A-258F-45E9-FB90-5DDEDA8DD516}"/>
              </a:ext>
            </a:extLst>
          </p:cNvPr>
          <p:cNvSpPr txBox="1"/>
          <p:nvPr/>
        </p:nvSpPr>
        <p:spPr>
          <a:xfrm>
            <a:off x="9020257" y="3858187"/>
            <a:ext cx="607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20.1</a:t>
            </a:r>
            <a:endParaRPr lang="ko-KR" altLang="en-US" sz="11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1F1365A-1BD0-9DBA-AE1C-2ACB257D9BB0}"/>
              </a:ext>
            </a:extLst>
          </p:cNvPr>
          <p:cNvSpPr txBox="1"/>
          <p:nvPr/>
        </p:nvSpPr>
        <p:spPr>
          <a:xfrm>
            <a:off x="8207843" y="3952666"/>
            <a:ext cx="607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19.8</a:t>
            </a:r>
            <a:endParaRPr lang="ko-KR" altLang="en-US" sz="11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782A6B-A7C2-6211-376B-E13C14FA522C}"/>
              </a:ext>
            </a:extLst>
          </p:cNvPr>
          <p:cNvSpPr txBox="1"/>
          <p:nvPr/>
        </p:nvSpPr>
        <p:spPr>
          <a:xfrm>
            <a:off x="7395429" y="4329950"/>
            <a:ext cx="607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18.8</a:t>
            </a:r>
            <a:endParaRPr lang="ko-KR" altLang="en-US" sz="11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C1D8847-71CC-8CCB-8733-EDAC0AD2D1F5}"/>
              </a:ext>
            </a:extLst>
          </p:cNvPr>
          <p:cNvSpPr txBox="1"/>
          <p:nvPr/>
        </p:nvSpPr>
        <p:spPr>
          <a:xfrm>
            <a:off x="10228598" y="2001507"/>
            <a:ext cx="607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단위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:%</a:t>
            </a:r>
            <a:endParaRPr lang="ko-KR" altLang="en-US" sz="11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37261B3-16F8-9F94-2F7E-3A2FE3E75CA3}"/>
              </a:ext>
            </a:extLst>
          </p:cNvPr>
          <p:cNvSpPr txBox="1"/>
          <p:nvPr/>
        </p:nvSpPr>
        <p:spPr>
          <a:xfrm>
            <a:off x="10351132" y="3597204"/>
            <a:ext cx="6821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>
                <a:solidFill>
                  <a:srgbClr val="009376"/>
                </a:solidFill>
                <a:latin typeface="페이퍼로지 4 Regular" pitchFamily="2" charset="-127"/>
                <a:ea typeface="페이퍼로지 4 Regular" pitchFamily="2" charset="-127"/>
              </a:rPr>
              <a:t>상급종합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69E29C1-83FC-F839-9FCB-E2B4479D4009}"/>
              </a:ext>
            </a:extLst>
          </p:cNvPr>
          <p:cNvSpPr txBox="1"/>
          <p:nvPr/>
        </p:nvSpPr>
        <p:spPr>
          <a:xfrm>
            <a:off x="10351132" y="2665303"/>
            <a:ext cx="6821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>
                <a:solidFill>
                  <a:srgbClr val="009376"/>
                </a:solidFill>
                <a:latin typeface="페이퍼로지 4 Regular" pitchFamily="2" charset="-127"/>
                <a:ea typeface="페이퍼로지 4 Regular" pitchFamily="2" charset="-127"/>
              </a:rPr>
              <a:t>종합병원</a:t>
            </a:r>
            <a:endParaRPr lang="ko-KR" altLang="en-US" sz="1100" dirty="0">
              <a:solidFill>
                <a:srgbClr val="009376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656D9BE-FAEA-DBE6-AC7F-8911B57DA132}"/>
              </a:ext>
            </a:extLst>
          </p:cNvPr>
          <p:cNvSpPr txBox="1"/>
          <p:nvPr/>
        </p:nvSpPr>
        <p:spPr>
          <a:xfrm>
            <a:off x="8081659" y="5419951"/>
            <a:ext cx="284309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050" i="0" u="none" strike="noStrike" baseline="0" dirty="0">
                <a:latin typeface="페이퍼로지 4 Regular" pitchFamily="2" charset="-127"/>
                <a:ea typeface="페이퍼로지 4 Regular" pitchFamily="2" charset="-127"/>
              </a:rPr>
              <a:t>출처 </a:t>
            </a:r>
            <a:r>
              <a:rPr lang="en-US" altLang="ko-KR" sz="1050" i="0" u="none" strike="noStrike" baseline="0" dirty="0">
                <a:latin typeface="페이퍼로지 4 Regular" pitchFamily="2" charset="-127"/>
                <a:ea typeface="페이퍼로지 4 Regular" pitchFamily="2" charset="-127"/>
              </a:rPr>
              <a:t>: </a:t>
            </a:r>
            <a:r>
              <a:rPr lang="ko-KR" altLang="en-US" sz="1050" i="0" u="none" strike="noStrike" baseline="0" dirty="0">
                <a:latin typeface="페이퍼로지 4 Regular" pitchFamily="2" charset="-127"/>
                <a:ea typeface="페이퍼로지 4 Regular" pitchFamily="2" charset="-127"/>
              </a:rPr>
              <a:t>건강보험공단 </a:t>
            </a:r>
            <a:r>
              <a:rPr lang="en-US" altLang="ko-KR" sz="1050" i="0" u="none" strike="noStrike" baseline="0" dirty="0">
                <a:latin typeface="페이퍼로지 4 Regular" pitchFamily="2" charset="-127"/>
                <a:ea typeface="페이퍼로지 4 Regular" pitchFamily="2" charset="-127"/>
              </a:rPr>
              <a:t>2023</a:t>
            </a:r>
            <a:r>
              <a:rPr lang="ko-KR" altLang="en-US" sz="1050" i="0" u="none" strike="noStrike" baseline="0" dirty="0">
                <a:latin typeface="페이퍼로지 4 Regular" pitchFamily="2" charset="-127"/>
                <a:ea typeface="페이퍼로지 4 Regular" pitchFamily="2" charset="-127"/>
              </a:rPr>
              <a:t>년 주요수술 통계연보</a:t>
            </a:r>
            <a:endParaRPr lang="ko-KR" altLang="en-US" sz="105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2" name="텍스트 개체 틀 3">
            <a:extLst>
              <a:ext uri="{FF2B5EF4-FFF2-40B4-BE49-F238E27FC236}">
                <a16:creationId xmlns:a16="http://schemas.microsoft.com/office/drawing/2014/main" id="{B2B29346-CA4B-E5E1-0C2C-3CC4B4563A1B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종합병원 수술입원일당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93659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53511C16-91BD-C066-85BF-67D6DA095C3B}"/>
              </a:ext>
            </a:extLst>
          </p:cNvPr>
          <p:cNvSpPr/>
          <p:nvPr/>
        </p:nvSpPr>
        <p:spPr>
          <a:xfrm>
            <a:off x="992909" y="1723720"/>
            <a:ext cx="10206182" cy="4555788"/>
          </a:xfrm>
          <a:prstGeom prst="roundRect">
            <a:avLst>
              <a:gd name="adj" fmla="val 2486"/>
            </a:avLst>
          </a:prstGeom>
          <a:noFill/>
          <a:ln>
            <a:solidFill>
              <a:srgbClr val="0093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사각형: 둥근 위쪽 모서리 2">
            <a:extLst>
              <a:ext uri="{FF2B5EF4-FFF2-40B4-BE49-F238E27FC236}">
                <a16:creationId xmlns:a16="http://schemas.microsoft.com/office/drawing/2014/main" id="{8C6D0133-7CF0-732B-A5E8-AA226E5AAEA5}"/>
              </a:ext>
            </a:extLst>
          </p:cNvPr>
          <p:cNvSpPr/>
          <p:nvPr/>
        </p:nvSpPr>
        <p:spPr>
          <a:xfrm rot="10800000">
            <a:off x="1340153" y="1733054"/>
            <a:ext cx="2469823" cy="405353"/>
          </a:xfrm>
          <a:prstGeom prst="round2SameRect">
            <a:avLst>
              <a:gd name="adj1" fmla="val 35271"/>
              <a:gd name="adj2" fmla="val 0"/>
            </a:avLst>
          </a:prstGeom>
          <a:solidFill>
            <a:srgbClr val="0093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EDB28F-FF48-60E5-315B-939AF3FAD04C}"/>
              </a:ext>
            </a:extLst>
          </p:cNvPr>
          <p:cNvSpPr txBox="1"/>
          <p:nvPr/>
        </p:nvSpPr>
        <p:spPr>
          <a:xfrm>
            <a:off x="1649692" y="1740795"/>
            <a:ext cx="1847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rPr>
              <a:t>실제 보상사례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2E32AD-10F8-A5F9-92F5-4F7CEE539F3F}"/>
              </a:ext>
            </a:extLst>
          </p:cNvPr>
          <p:cNvSpPr txBox="1"/>
          <p:nvPr/>
        </p:nvSpPr>
        <p:spPr>
          <a:xfrm>
            <a:off x="3981895" y="2391364"/>
            <a:ext cx="7075058" cy="172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피보험자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: 57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세  남</a:t>
            </a:r>
            <a:endParaRPr lang="en-US" altLang="ko-KR" dirty="0">
              <a:latin typeface="페이퍼로지 4 Regular" pitchFamily="2" charset="-127"/>
              <a:ea typeface="페이퍼로지 4 Regular" pitchFamily="2" charset="-127"/>
            </a:endParaRPr>
          </a:p>
          <a:p>
            <a:pPr>
              <a:lnSpc>
                <a:spcPts val="2600"/>
              </a:lnSpc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월 보험료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: 55,521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원</a:t>
            </a:r>
            <a:endParaRPr lang="en-US" altLang="ko-KR" dirty="0">
              <a:latin typeface="페이퍼로지 4 Regular" pitchFamily="2" charset="-127"/>
              <a:ea typeface="페이퍼로지 4 Regular" pitchFamily="2" charset="-127"/>
            </a:endParaRPr>
          </a:p>
          <a:p>
            <a:pPr>
              <a:lnSpc>
                <a:spcPts val="2600"/>
              </a:lnSpc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가입일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: 2025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년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03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월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07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일</a:t>
            </a:r>
            <a:endParaRPr lang="en-US" altLang="ko-KR" dirty="0">
              <a:latin typeface="페이퍼로지 4 Regular" pitchFamily="2" charset="-127"/>
              <a:ea typeface="페이퍼로지 4 Regular" pitchFamily="2" charset="-127"/>
            </a:endParaRPr>
          </a:p>
          <a:p>
            <a:pPr>
              <a:lnSpc>
                <a:spcPts val="2600"/>
              </a:lnSpc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사고일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: 2025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년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06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월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10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일</a:t>
            </a:r>
            <a:endParaRPr lang="en-US" altLang="ko-KR" dirty="0">
              <a:latin typeface="페이퍼로지 4 Regular" pitchFamily="2" charset="-127"/>
              <a:ea typeface="페이퍼로지 4 Regular" pitchFamily="2" charset="-127"/>
            </a:endParaRPr>
          </a:p>
          <a:p>
            <a:pPr>
              <a:lnSpc>
                <a:spcPts val="2600"/>
              </a:lnSpc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사고내용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: 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협심증</a:t>
            </a: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(I20.8)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 진단 후 </a:t>
            </a:r>
            <a:r>
              <a:rPr lang="ko-KR" altLang="en-US" dirty="0" err="1">
                <a:latin typeface="페이퍼로지 6 SemiBold" pitchFamily="2" charset="-127"/>
                <a:ea typeface="페이퍼로지 6 SemiBold" pitchFamily="2" charset="-127"/>
              </a:rPr>
              <a:t>관상동맥스탠트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 삽입술 시행으로</a:t>
            </a: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 4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일 입원</a:t>
            </a:r>
            <a:endParaRPr lang="en-US" altLang="ko-KR" dirty="0">
              <a:latin typeface="페이퍼로지 6 SemiBold" pitchFamily="2" charset="-127"/>
              <a:ea typeface="페이퍼로지 6 SemiBold" pitchFamily="2" charset="-127"/>
            </a:endParaRP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D568D375-95B3-C41F-B82E-E0A9C1FFCEB2}"/>
              </a:ext>
            </a:extLst>
          </p:cNvPr>
          <p:cNvSpPr/>
          <p:nvPr/>
        </p:nvSpPr>
        <p:spPr>
          <a:xfrm>
            <a:off x="1414021" y="4463754"/>
            <a:ext cx="2469823" cy="1201580"/>
          </a:xfrm>
          <a:prstGeom prst="roundRect">
            <a:avLst>
              <a:gd name="adj" fmla="val 8919"/>
            </a:avLst>
          </a:prstGeom>
          <a:solidFill>
            <a:srgbClr val="0093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지급보험금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DB13A8-E3AC-B867-30F3-31B8EBA658EF}"/>
              </a:ext>
            </a:extLst>
          </p:cNvPr>
          <p:cNvSpPr txBox="1"/>
          <p:nvPr/>
        </p:nvSpPr>
        <p:spPr>
          <a:xfrm>
            <a:off x="3981895" y="4388337"/>
            <a:ext cx="6796084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ko-KR" altLang="en-US" sz="2400" dirty="0">
                <a:latin typeface="페이퍼로지 6 SemiBold" pitchFamily="2" charset="-127"/>
                <a:ea typeface="페이퍼로지 6 SemiBold" pitchFamily="2" charset="-127"/>
              </a:rPr>
              <a:t>종합병원 </a:t>
            </a:r>
            <a:r>
              <a:rPr lang="ko-KR" altLang="en-US" sz="2400" dirty="0" err="1">
                <a:latin typeface="페이퍼로지 6 SemiBold" pitchFamily="2" charset="-127"/>
                <a:ea typeface="페이퍼로지 6 SemiBold" pitchFamily="2" charset="-127"/>
              </a:rPr>
              <a:t>질병수술입원일당</a:t>
            </a:r>
            <a:r>
              <a:rPr lang="ko-KR" altLang="en-US" sz="2400" dirty="0">
                <a:latin typeface="페이퍼로지 6 SemiBold" pitchFamily="2" charset="-127"/>
                <a:ea typeface="페이퍼로지 6 SemiBold" pitchFamily="2" charset="-127"/>
              </a:rPr>
              <a:t> </a:t>
            </a:r>
            <a:r>
              <a:rPr lang="en-US" altLang="ko-KR" sz="2400" dirty="0">
                <a:latin typeface="페이퍼로지 6 SemiBold" pitchFamily="2" charset="-127"/>
                <a:ea typeface="페이퍼로지 6 SemiBold" pitchFamily="2" charset="-127"/>
              </a:rPr>
              <a:t>20</a:t>
            </a:r>
            <a:r>
              <a:rPr lang="ko-KR" altLang="en-US" sz="2400" dirty="0">
                <a:latin typeface="페이퍼로지 6 SemiBold" pitchFamily="2" charset="-127"/>
                <a:ea typeface="페이퍼로지 6 SemiBold" pitchFamily="2" charset="-127"/>
              </a:rPr>
              <a:t>만원 </a:t>
            </a:r>
            <a:r>
              <a:rPr lang="en-US" altLang="ko-KR" sz="2400" dirty="0">
                <a:latin typeface="페이퍼로지 6 SemiBold" pitchFamily="2" charset="-127"/>
                <a:ea typeface="페이퍼로지 6 SemiBold" pitchFamily="2" charset="-127"/>
              </a:rPr>
              <a:t>x 4</a:t>
            </a:r>
            <a:r>
              <a:rPr lang="ko-KR" altLang="en-US" sz="2400" dirty="0">
                <a:latin typeface="페이퍼로지 6 SemiBold" pitchFamily="2" charset="-127"/>
                <a:ea typeface="페이퍼로지 6 SemiBold" pitchFamily="2" charset="-127"/>
              </a:rPr>
              <a:t>일</a:t>
            </a:r>
            <a:r>
              <a:rPr lang="en-US" altLang="ko-KR" sz="2400" dirty="0">
                <a:latin typeface="페이퍼로지 6 SemiBold" pitchFamily="2" charset="-127"/>
                <a:ea typeface="페이퍼로지 6 SemiBold" pitchFamily="2" charset="-127"/>
              </a:rPr>
              <a:t> = 80</a:t>
            </a:r>
            <a:r>
              <a:rPr lang="ko-KR" altLang="en-US" sz="2400" dirty="0">
                <a:latin typeface="페이퍼로지 6 SemiBold" pitchFamily="2" charset="-127"/>
                <a:ea typeface="페이퍼로지 6 SemiBold" pitchFamily="2" charset="-127"/>
              </a:rPr>
              <a:t>만원</a:t>
            </a:r>
            <a:endParaRPr lang="en-US" altLang="ko-KR" sz="2400" dirty="0">
              <a:latin typeface="페이퍼로지 6 SemiBold" pitchFamily="2" charset="-127"/>
              <a:ea typeface="페이퍼로지 6 SemiBold" pitchFamily="2" charset="-127"/>
            </a:endParaRPr>
          </a:p>
          <a:p>
            <a:pPr>
              <a:lnSpc>
                <a:spcPts val="3700"/>
              </a:lnSpc>
            </a:pPr>
            <a:r>
              <a:rPr lang="ko-KR" altLang="en-US" sz="2400" dirty="0">
                <a:latin typeface="페이퍼로지 6 SemiBold" pitchFamily="2" charset="-127"/>
                <a:ea typeface="페이퍼로지 6 SemiBold" pitchFamily="2" charset="-127"/>
              </a:rPr>
              <a:t>종합병원  </a:t>
            </a:r>
            <a:r>
              <a:rPr lang="en-US" altLang="ko-KR" sz="2400" dirty="0">
                <a:latin typeface="페이퍼로지 6 SemiBold" pitchFamily="2" charset="-127"/>
                <a:ea typeface="페이퍼로지 6 SemiBold" pitchFamily="2" charset="-127"/>
              </a:rPr>
              <a:t>3</a:t>
            </a:r>
            <a:r>
              <a:rPr lang="ko-KR" altLang="en-US" sz="2400" dirty="0">
                <a:latin typeface="페이퍼로지 6 SemiBold" pitchFamily="2" charset="-127"/>
                <a:ea typeface="페이퍼로지 6 SemiBold" pitchFamily="2" charset="-127"/>
              </a:rPr>
              <a:t>대수술입원일당 </a:t>
            </a:r>
            <a:r>
              <a:rPr lang="en-US" altLang="ko-KR" sz="2400" dirty="0">
                <a:latin typeface="페이퍼로지 6 SemiBold" pitchFamily="2" charset="-127"/>
                <a:ea typeface="페이퍼로지 6 SemiBold" pitchFamily="2" charset="-127"/>
              </a:rPr>
              <a:t>20</a:t>
            </a:r>
            <a:r>
              <a:rPr lang="ko-KR" altLang="en-US" sz="2400" dirty="0">
                <a:latin typeface="페이퍼로지 6 SemiBold" pitchFamily="2" charset="-127"/>
                <a:ea typeface="페이퍼로지 6 SemiBold" pitchFamily="2" charset="-127"/>
              </a:rPr>
              <a:t>만원 </a:t>
            </a:r>
            <a:r>
              <a:rPr lang="en-US" altLang="ko-KR" sz="2400" dirty="0">
                <a:latin typeface="페이퍼로지 6 SemiBold" pitchFamily="2" charset="-127"/>
                <a:ea typeface="페이퍼로지 6 SemiBold" pitchFamily="2" charset="-127"/>
              </a:rPr>
              <a:t>x 4</a:t>
            </a:r>
            <a:r>
              <a:rPr lang="ko-KR" altLang="en-US" sz="2400" dirty="0">
                <a:latin typeface="페이퍼로지 6 SemiBold" pitchFamily="2" charset="-127"/>
                <a:ea typeface="페이퍼로지 6 SemiBold" pitchFamily="2" charset="-127"/>
              </a:rPr>
              <a:t>일</a:t>
            </a:r>
            <a:r>
              <a:rPr lang="en-US" altLang="ko-KR" sz="2400" dirty="0">
                <a:latin typeface="페이퍼로지 6 SemiBold" pitchFamily="2" charset="-127"/>
                <a:ea typeface="페이퍼로지 6 SemiBold" pitchFamily="2" charset="-127"/>
              </a:rPr>
              <a:t> = 80</a:t>
            </a:r>
            <a:r>
              <a:rPr lang="ko-KR" altLang="en-US" sz="2400" dirty="0">
                <a:latin typeface="페이퍼로지 6 SemiBold" pitchFamily="2" charset="-127"/>
                <a:ea typeface="페이퍼로지 6 SemiBold" pitchFamily="2" charset="-127"/>
              </a:rPr>
              <a:t>만원</a:t>
            </a:r>
            <a:endParaRPr lang="en-US" altLang="ko-KR" sz="1200" dirty="0">
              <a:latin typeface="페이퍼로지 6 SemiBold" pitchFamily="2" charset="-127"/>
              <a:ea typeface="페이퍼로지 6 SemiBold" pitchFamily="2" charset="-127"/>
            </a:endParaRPr>
          </a:p>
          <a:p>
            <a:pPr>
              <a:lnSpc>
                <a:spcPts val="3700"/>
              </a:lnSpc>
            </a:pPr>
            <a:r>
              <a:rPr lang="ko-KR" altLang="en-US" sz="3200" dirty="0">
                <a:solidFill>
                  <a:srgbClr val="FF221B"/>
                </a:solidFill>
                <a:latin typeface="페이퍼로지 7 Bold" pitchFamily="2" charset="-127"/>
                <a:ea typeface="페이퍼로지 7 Bold" pitchFamily="2" charset="-127"/>
              </a:rPr>
              <a:t>총 </a:t>
            </a:r>
            <a:r>
              <a:rPr lang="en-US" altLang="ko-KR" sz="3200" dirty="0">
                <a:solidFill>
                  <a:srgbClr val="FF221B"/>
                </a:solidFill>
                <a:latin typeface="페이퍼로지 7 Bold" pitchFamily="2" charset="-127"/>
                <a:ea typeface="페이퍼로지 7 Bold" pitchFamily="2" charset="-127"/>
              </a:rPr>
              <a:t>160</a:t>
            </a:r>
            <a:r>
              <a:rPr lang="ko-KR" altLang="en-US" sz="3200" dirty="0">
                <a:solidFill>
                  <a:srgbClr val="FF221B"/>
                </a:solidFill>
                <a:latin typeface="페이퍼로지 7 Bold" pitchFamily="2" charset="-127"/>
                <a:ea typeface="페이퍼로지 7 Bold" pitchFamily="2" charset="-127"/>
              </a:rPr>
              <a:t>만원 </a:t>
            </a:r>
          </a:p>
        </p:txBody>
      </p:sp>
      <p:pic>
        <p:nvPicPr>
          <p:cNvPr id="10" name="그림 9" descr="그림, 만화 영화, 클립아트, 일러스트레이션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4692159F-6E7B-287A-CB35-4B2CBC033D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48"/>
          <a:stretch/>
        </p:blipFill>
        <p:spPr>
          <a:xfrm>
            <a:off x="1834086" y="2385135"/>
            <a:ext cx="1497714" cy="1860564"/>
          </a:xfrm>
          <a:prstGeom prst="rect">
            <a:avLst/>
          </a:prstGeom>
        </p:spPr>
      </p:pic>
      <p:grpSp>
        <p:nvGrpSpPr>
          <p:cNvPr id="16" name="그룹 15">
            <a:extLst>
              <a:ext uri="{FF2B5EF4-FFF2-40B4-BE49-F238E27FC236}">
                <a16:creationId xmlns:a16="http://schemas.microsoft.com/office/drawing/2014/main" id="{377D6E55-F387-3FE1-6B98-3A13AEC0DEC6}"/>
              </a:ext>
            </a:extLst>
          </p:cNvPr>
          <p:cNvGrpSpPr/>
          <p:nvPr/>
        </p:nvGrpSpPr>
        <p:grpSpPr>
          <a:xfrm>
            <a:off x="6174734" y="5160248"/>
            <a:ext cx="856675" cy="888403"/>
            <a:chOff x="5970021" y="3898637"/>
            <a:chExt cx="707995" cy="734217"/>
          </a:xfrm>
        </p:grpSpPr>
        <p:pic>
          <p:nvPicPr>
            <p:cNvPr id="14" name="Image 2" descr="preencoded.png">
              <a:extLst>
                <a:ext uri="{FF2B5EF4-FFF2-40B4-BE49-F238E27FC236}">
                  <a16:creationId xmlns:a16="http://schemas.microsoft.com/office/drawing/2014/main" id="{4C0E61FF-2E81-BCB1-9CA1-533E75679A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70021" y="3898637"/>
              <a:ext cx="707995" cy="73421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C939A8-41BD-0B45-D004-91BE67BDFD9B}"/>
                </a:ext>
              </a:extLst>
            </p:cNvPr>
            <p:cNvSpPr txBox="1"/>
            <p:nvPr/>
          </p:nvSpPr>
          <p:spPr>
            <a:xfrm rot="20700000">
              <a:off x="6013971" y="4157955"/>
              <a:ext cx="6479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>
                  <a:solidFill>
                    <a:srgbClr val="FF221B"/>
                  </a:solidFill>
                  <a:latin typeface="페이퍼로지 7 Bold" pitchFamily="2" charset="-127"/>
                  <a:ea typeface="페이퍼로지 7 Bold" pitchFamily="2" charset="-127"/>
                </a:rPr>
                <a:t>지급</a:t>
              </a:r>
            </a:p>
          </p:txBody>
        </p:sp>
      </p:grpSp>
      <p:pic>
        <p:nvPicPr>
          <p:cNvPr id="4" name="Image 11" descr="preencoded.png">
            <a:extLst>
              <a:ext uri="{FF2B5EF4-FFF2-40B4-BE49-F238E27FC236}">
                <a16:creationId xmlns:a16="http://schemas.microsoft.com/office/drawing/2014/main" id="{168C5AE7-2922-58A7-CD2C-5563BA1092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383090">
            <a:off x="2400550" y="2473371"/>
            <a:ext cx="346122" cy="325863"/>
          </a:xfrm>
          <a:prstGeom prst="rect">
            <a:avLst/>
          </a:prstGeom>
        </p:spPr>
      </p:pic>
      <p:sp>
        <p:nvSpPr>
          <p:cNvPr id="9" name="텍스트 개체 틀 3">
            <a:extLst>
              <a:ext uri="{FF2B5EF4-FFF2-40B4-BE49-F238E27FC236}">
                <a16:creationId xmlns:a16="http://schemas.microsoft.com/office/drawing/2014/main" id="{9821579B-A795-133A-B393-53217FDD303B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종합병원 수술입원일당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422874-FF40-DA9F-DCD8-B95584FEB300}"/>
              </a:ext>
            </a:extLst>
          </p:cNvPr>
          <p:cNvSpPr txBox="1"/>
          <p:nvPr/>
        </p:nvSpPr>
        <p:spPr>
          <a:xfrm>
            <a:off x="1957490" y="843083"/>
            <a:ext cx="8277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큰 병부터 생활질환까지 수술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+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입원시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보장  </a:t>
            </a:r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16303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8">
            <a:extLst>
              <a:ext uri="{FF2B5EF4-FFF2-40B4-BE49-F238E27FC236}">
                <a16:creationId xmlns:a16="http://schemas.microsoft.com/office/drawing/2014/main" id="{BCDB6CF0-9020-3EB0-C897-18BEB8129128}"/>
              </a:ext>
            </a:extLst>
          </p:cNvPr>
          <p:cNvPicPr/>
          <p:nvPr/>
        </p:nvPicPr>
        <p:blipFill>
          <a:blip r:embed="rId2" cstate="print"/>
          <a:srcRect b="27489"/>
          <a:stretch/>
        </p:blipFill>
        <p:spPr>
          <a:xfrm>
            <a:off x="5336722" y="848166"/>
            <a:ext cx="1369445" cy="1415251"/>
          </a:xfrm>
          <a:prstGeom prst="rect">
            <a:avLst/>
          </a:prstGeom>
        </p:spPr>
      </p:pic>
      <p:sp>
        <p:nvSpPr>
          <p:cNvPr id="2" name="설명선: 아래쪽 화살표 1">
            <a:extLst>
              <a:ext uri="{FF2B5EF4-FFF2-40B4-BE49-F238E27FC236}">
                <a16:creationId xmlns:a16="http://schemas.microsoft.com/office/drawing/2014/main" id="{4D166CD9-91C7-704F-6181-6FA70AA677BA}"/>
              </a:ext>
            </a:extLst>
          </p:cNvPr>
          <p:cNvSpPr/>
          <p:nvPr/>
        </p:nvSpPr>
        <p:spPr>
          <a:xfrm>
            <a:off x="2343693" y="2105521"/>
            <a:ext cx="7523273" cy="2749025"/>
          </a:xfrm>
          <a:prstGeom prst="downArrowCallout">
            <a:avLst/>
          </a:prstGeom>
          <a:solidFill>
            <a:srgbClr val="00917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B9F154-1C03-B659-707B-3079611B1319}"/>
              </a:ext>
            </a:extLst>
          </p:cNvPr>
          <p:cNvSpPr txBox="1"/>
          <p:nvPr/>
        </p:nvSpPr>
        <p:spPr>
          <a:xfrm>
            <a:off x="2715573" y="2275904"/>
            <a:ext cx="67795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dirty="0">
                <a:solidFill>
                  <a:srgbClr val="FFE06A"/>
                </a:solidFill>
                <a:latin typeface="페이퍼로지 6 SemiBold" pitchFamily="2" charset="-127"/>
                <a:ea typeface="페이퍼로지 6 SemiBold" pitchFamily="2" charset="-127"/>
              </a:rPr>
              <a:t>업계 누적</a:t>
            </a:r>
            <a:r>
              <a:rPr lang="en-US" altLang="ko-KR" sz="4400" dirty="0">
                <a:solidFill>
                  <a:srgbClr val="FFE06A"/>
                </a:solidFill>
                <a:latin typeface="페이퍼로지 6 SemiBold" pitchFamily="2" charset="-127"/>
                <a:ea typeface="페이퍼로지 6 SemiBold" pitchFamily="2" charset="-127"/>
              </a:rPr>
              <a:t>, </a:t>
            </a:r>
            <a:r>
              <a:rPr lang="ko-KR" altLang="en-US" sz="4400" dirty="0">
                <a:solidFill>
                  <a:srgbClr val="FFE06A"/>
                </a:solidFill>
                <a:latin typeface="페이퍼로지 6 SemiBold" pitchFamily="2" charset="-127"/>
                <a:ea typeface="페이퍼로지 6 SemiBold" pitchFamily="2" charset="-127"/>
              </a:rPr>
              <a:t>당사 누적 없는</a:t>
            </a:r>
            <a:endParaRPr lang="en-US" altLang="ko-KR" sz="4400" dirty="0">
              <a:solidFill>
                <a:srgbClr val="FFE06A"/>
              </a:solidFill>
              <a:latin typeface="페이퍼로지 6 SemiBold" pitchFamily="2" charset="-127"/>
              <a:ea typeface="페이퍼로지 6 SemiBold" pitchFamily="2" charset="-127"/>
            </a:endParaRPr>
          </a:p>
          <a:p>
            <a:pPr algn="ctr"/>
            <a:r>
              <a:rPr lang="ko-KR" altLang="en-US" sz="4400" dirty="0">
                <a:solidFill>
                  <a:srgbClr val="FFE06A"/>
                </a:solidFill>
                <a:latin typeface="페이퍼로지 6 SemiBold" pitchFamily="2" charset="-127"/>
                <a:ea typeface="페이퍼로지 6 SemiBold" pitchFamily="2" charset="-127"/>
              </a:rPr>
              <a:t>입원</a:t>
            </a:r>
            <a:r>
              <a:rPr lang="en-US" altLang="ko-KR" sz="4400" dirty="0">
                <a:solidFill>
                  <a:srgbClr val="FFE06A"/>
                </a:solidFill>
                <a:latin typeface="Calibri" panose="020F0502020204030204" pitchFamily="34" charset="0"/>
                <a:ea typeface="페이퍼로지 6 SemiBold" pitchFamily="2" charset="-127"/>
                <a:cs typeface="Calibri" panose="020F0502020204030204" pitchFamily="34" charset="0"/>
              </a:rPr>
              <a:t>∙</a:t>
            </a:r>
            <a:r>
              <a:rPr lang="ko-KR" altLang="en-US" sz="4400" dirty="0">
                <a:solidFill>
                  <a:srgbClr val="FFE06A"/>
                </a:solidFill>
                <a:latin typeface="페이퍼로지 6 SemiBold" pitchFamily="2" charset="-127"/>
                <a:ea typeface="페이퍼로지 6 SemiBold" pitchFamily="2" charset="-127"/>
              </a:rPr>
              <a:t>수술비</a:t>
            </a:r>
            <a:endParaRPr lang="en-US" altLang="ko-KR" sz="4400" dirty="0">
              <a:solidFill>
                <a:srgbClr val="FFE06A"/>
              </a:solidFill>
              <a:latin typeface="페이퍼로지 6 SemiBold" pitchFamily="2" charset="-127"/>
              <a:ea typeface="페이퍼로지 6 SemiBold" pitchFamily="2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854EB-71CA-0F07-CE05-4808E8799CD3}"/>
              </a:ext>
            </a:extLst>
          </p:cNvPr>
          <p:cNvSpPr txBox="1"/>
          <p:nvPr/>
        </p:nvSpPr>
        <p:spPr>
          <a:xfrm>
            <a:off x="1615477" y="5227782"/>
            <a:ext cx="8961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dirty="0">
                <a:latin typeface="페이퍼로지 6 SemiBold" pitchFamily="2" charset="-127"/>
                <a:ea typeface="페이퍼로지 6 SemiBold" pitchFamily="2" charset="-127"/>
              </a:rPr>
              <a:t>모든 고객에게 판매 할 수 있다</a:t>
            </a:r>
          </a:p>
        </p:txBody>
      </p:sp>
      <p:grpSp>
        <p:nvGrpSpPr>
          <p:cNvPr id="12" name="object 34">
            <a:extLst>
              <a:ext uri="{FF2B5EF4-FFF2-40B4-BE49-F238E27FC236}">
                <a16:creationId xmlns:a16="http://schemas.microsoft.com/office/drawing/2014/main" id="{4314F817-BE5B-551C-B043-9D5A8F3242C5}"/>
              </a:ext>
            </a:extLst>
          </p:cNvPr>
          <p:cNvGrpSpPr/>
          <p:nvPr/>
        </p:nvGrpSpPr>
        <p:grpSpPr>
          <a:xfrm>
            <a:off x="5520246" y="1965379"/>
            <a:ext cx="1002395" cy="261620"/>
            <a:chOff x="4887442" y="2327090"/>
            <a:chExt cx="1053527" cy="210185"/>
          </a:xfrm>
        </p:grpSpPr>
        <p:sp>
          <p:nvSpPr>
            <p:cNvPr id="13" name="object 35">
              <a:extLst>
                <a:ext uri="{FF2B5EF4-FFF2-40B4-BE49-F238E27FC236}">
                  <a16:creationId xmlns:a16="http://schemas.microsoft.com/office/drawing/2014/main" id="{1B085AE8-2D64-4681-4FC1-FC7A51CEA61B}"/>
                </a:ext>
              </a:extLst>
            </p:cNvPr>
            <p:cNvSpPr/>
            <p:nvPr/>
          </p:nvSpPr>
          <p:spPr>
            <a:xfrm>
              <a:off x="5643789" y="2327090"/>
              <a:ext cx="297180" cy="210185"/>
            </a:xfrm>
            <a:custGeom>
              <a:avLst/>
              <a:gdLst/>
              <a:ahLst/>
              <a:cxnLst/>
              <a:rect l="l" t="t" r="r" b="b"/>
              <a:pathLst>
                <a:path w="297179" h="210185">
                  <a:moveTo>
                    <a:pt x="148386" y="0"/>
                  </a:moveTo>
                  <a:lnTo>
                    <a:pt x="101484" y="3617"/>
                  </a:lnTo>
                  <a:lnTo>
                    <a:pt x="60750" y="15054"/>
                  </a:lnTo>
                  <a:lnTo>
                    <a:pt x="7564" y="64890"/>
                  </a:lnTo>
                  <a:lnTo>
                    <a:pt x="0" y="105041"/>
                  </a:lnTo>
                  <a:lnTo>
                    <a:pt x="11660" y="145921"/>
                  </a:lnTo>
                  <a:lnTo>
                    <a:pt x="43460" y="179306"/>
                  </a:lnTo>
                  <a:lnTo>
                    <a:pt x="90627" y="201816"/>
                  </a:lnTo>
                  <a:lnTo>
                    <a:pt x="148386" y="210070"/>
                  </a:lnTo>
                  <a:lnTo>
                    <a:pt x="206146" y="201816"/>
                  </a:lnTo>
                  <a:lnTo>
                    <a:pt x="253312" y="179306"/>
                  </a:lnTo>
                  <a:lnTo>
                    <a:pt x="285112" y="145921"/>
                  </a:lnTo>
                  <a:lnTo>
                    <a:pt x="296773" y="105041"/>
                  </a:lnTo>
                  <a:lnTo>
                    <a:pt x="289208" y="64890"/>
                  </a:lnTo>
                  <a:lnTo>
                    <a:pt x="268143" y="35187"/>
                  </a:lnTo>
                  <a:lnTo>
                    <a:pt x="236022" y="15054"/>
                  </a:lnTo>
                  <a:lnTo>
                    <a:pt x="195289" y="3617"/>
                  </a:lnTo>
                  <a:lnTo>
                    <a:pt x="1483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36">
              <a:extLst>
                <a:ext uri="{FF2B5EF4-FFF2-40B4-BE49-F238E27FC236}">
                  <a16:creationId xmlns:a16="http://schemas.microsoft.com/office/drawing/2014/main" id="{9FCB06B6-C81A-91EE-55CF-6429EA184279}"/>
                </a:ext>
              </a:extLst>
            </p:cNvPr>
            <p:cNvSpPr/>
            <p:nvPr/>
          </p:nvSpPr>
          <p:spPr>
            <a:xfrm>
              <a:off x="5643789" y="2327090"/>
              <a:ext cx="297180" cy="210185"/>
            </a:xfrm>
            <a:custGeom>
              <a:avLst/>
              <a:gdLst/>
              <a:ahLst/>
              <a:cxnLst/>
              <a:rect l="l" t="t" r="r" b="b"/>
              <a:pathLst>
                <a:path w="297179" h="210185">
                  <a:moveTo>
                    <a:pt x="148386" y="0"/>
                  </a:moveTo>
                  <a:lnTo>
                    <a:pt x="195289" y="3617"/>
                  </a:lnTo>
                  <a:lnTo>
                    <a:pt x="236022" y="15054"/>
                  </a:lnTo>
                  <a:lnTo>
                    <a:pt x="289208" y="64890"/>
                  </a:lnTo>
                  <a:lnTo>
                    <a:pt x="296773" y="105041"/>
                  </a:lnTo>
                  <a:lnTo>
                    <a:pt x="285112" y="145921"/>
                  </a:lnTo>
                  <a:lnTo>
                    <a:pt x="253312" y="179306"/>
                  </a:lnTo>
                  <a:lnTo>
                    <a:pt x="206146" y="201816"/>
                  </a:lnTo>
                  <a:lnTo>
                    <a:pt x="148386" y="210070"/>
                  </a:lnTo>
                  <a:lnTo>
                    <a:pt x="90627" y="201816"/>
                  </a:lnTo>
                  <a:lnTo>
                    <a:pt x="43460" y="179306"/>
                  </a:lnTo>
                  <a:lnTo>
                    <a:pt x="11660" y="145921"/>
                  </a:lnTo>
                  <a:lnTo>
                    <a:pt x="0" y="105041"/>
                  </a:lnTo>
                  <a:lnTo>
                    <a:pt x="7564" y="64890"/>
                  </a:lnTo>
                  <a:lnTo>
                    <a:pt x="28629" y="35187"/>
                  </a:lnTo>
                  <a:lnTo>
                    <a:pt x="60750" y="15054"/>
                  </a:lnTo>
                  <a:lnTo>
                    <a:pt x="101484" y="3617"/>
                  </a:lnTo>
                  <a:lnTo>
                    <a:pt x="148386" y="0"/>
                  </a:lnTo>
                  <a:close/>
                </a:path>
              </a:pathLst>
            </a:custGeom>
            <a:ln w="1968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37">
              <a:extLst>
                <a:ext uri="{FF2B5EF4-FFF2-40B4-BE49-F238E27FC236}">
                  <a16:creationId xmlns:a16="http://schemas.microsoft.com/office/drawing/2014/main" id="{5754F6C0-FC48-18FC-8E5C-A68F9803836A}"/>
                </a:ext>
              </a:extLst>
            </p:cNvPr>
            <p:cNvSpPr/>
            <p:nvPr/>
          </p:nvSpPr>
          <p:spPr>
            <a:xfrm>
              <a:off x="4887442" y="2327090"/>
              <a:ext cx="297180" cy="210185"/>
            </a:xfrm>
            <a:custGeom>
              <a:avLst/>
              <a:gdLst/>
              <a:ahLst/>
              <a:cxnLst/>
              <a:rect l="l" t="t" r="r" b="b"/>
              <a:pathLst>
                <a:path w="297179" h="210185">
                  <a:moveTo>
                    <a:pt x="148386" y="0"/>
                  </a:moveTo>
                  <a:lnTo>
                    <a:pt x="101484" y="3617"/>
                  </a:lnTo>
                  <a:lnTo>
                    <a:pt x="60750" y="15054"/>
                  </a:lnTo>
                  <a:lnTo>
                    <a:pt x="7564" y="64890"/>
                  </a:lnTo>
                  <a:lnTo>
                    <a:pt x="0" y="105041"/>
                  </a:lnTo>
                  <a:lnTo>
                    <a:pt x="11660" y="145921"/>
                  </a:lnTo>
                  <a:lnTo>
                    <a:pt x="43460" y="179306"/>
                  </a:lnTo>
                  <a:lnTo>
                    <a:pt x="90627" y="201816"/>
                  </a:lnTo>
                  <a:lnTo>
                    <a:pt x="148386" y="210070"/>
                  </a:lnTo>
                  <a:lnTo>
                    <a:pt x="206146" y="201816"/>
                  </a:lnTo>
                  <a:lnTo>
                    <a:pt x="253312" y="179306"/>
                  </a:lnTo>
                  <a:lnTo>
                    <a:pt x="285112" y="145921"/>
                  </a:lnTo>
                  <a:lnTo>
                    <a:pt x="296773" y="105041"/>
                  </a:lnTo>
                  <a:lnTo>
                    <a:pt x="289208" y="64890"/>
                  </a:lnTo>
                  <a:lnTo>
                    <a:pt x="268143" y="35187"/>
                  </a:lnTo>
                  <a:lnTo>
                    <a:pt x="236022" y="15054"/>
                  </a:lnTo>
                  <a:lnTo>
                    <a:pt x="195289" y="3617"/>
                  </a:lnTo>
                  <a:lnTo>
                    <a:pt x="1483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6" name="object 38">
              <a:extLst>
                <a:ext uri="{FF2B5EF4-FFF2-40B4-BE49-F238E27FC236}">
                  <a16:creationId xmlns:a16="http://schemas.microsoft.com/office/drawing/2014/main" id="{BBE6B3A9-BEEC-5B48-170C-A769F9CF9E12}"/>
                </a:ext>
              </a:extLst>
            </p:cNvPr>
            <p:cNvSpPr/>
            <p:nvPr/>
          </p:nvSpPr>
          <p:spPr>
            <a:xfrm>
              <a:off x="4887442" y="2327090"/>
              <a:ext cx="297180" cy="210185"/>
            </a:xfrm>
            <a:custGeom>
              <a:avLst/>
              <a:gdLst/>
              <a:ahLst/>
              <a:cxnLst/>
              <a:rect l="l" t="t" r="r" b="b"/>
              <a:pathLst>
                <a:path w="297179" h="210185">
                  <a:moveTo>
                    <a:pt x="148386" y="0"/>
                  </a:moveTo>
                  <a:lnTo>
                    <a:pt x="101484" y="3617"/>
                  </a:lnTo>
                  <a:lnTo>
                    <a:pt x="60750" y="15054"/>
                  </a:lnTo>
                  <a:lnTo>
                    <a:pt x="7564" y="64890"/>
                  </a:lnTo>
                  <a:lnTo>
                    <a:pt x="0" y="105041"/>
                  </a:lnTo>
                  <a:lnTo>
                    <a:pt x="11660" y="145921"/>
                  </a:lnTo>
                  <a:lnTo>
                    <a:pt x="43460" y="179306"/>
                  </a:lnTo>
                  <a:lnTo>
                    <a:pt x="90627" y="201816"/>
                  </a:lnTo>
                  <a:lnTo>
                    <a:pt x="148386" y="210070"/>
                  </a:lnTo>
                  <a:lnTo>
                    <a:pt x="206146" y="201816"/>
                  </a:lnTo>
                  <a:lnTo>
                    <a:pt x="253312" y="179306"/>
                  </a:lnTo>
                  <a:lnTo>
                    <a:pt x="285112" y="145921"/>
                  </a:lnTo>
                  <a:lnTo>
                    <a:pt x="296773" y="105041"/>
                  </a:lnTo>
                  <a:lnTo>
                    <a:pt x="289208" y="64890"/>
                  </a:lnTo>
                  <a:lnTo>
                    <a:pt x="268143" y="35187"/>
                  </a:lnTo>
                  <a:lnTo>
                    <a:pt x="236022" y="15054"/>
                  </a:lnTo>
                  <a:lnTo>
                    <a:pt x="195289" y="3617"/>
                  </a:lnTo>
                  <a:lnTo>
                    <a:pt x="148386" y="0"/>
                  </a:lnTo>
                  <a:close/>
                </a:path>
              </a:pathLst>
            </a:custGeom>
            <a:ln w="1968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타원 16">
            <a:extLst>
              <a:ext uri="{FF2B5EF4-FFF2-40B4-BE49-F238E27FC236}">
                <a16:creationId xmlns:a16="http://schemas.microsoft.com/office/drawing/2014/main" id="{63ABB27F-49DE-0ED0-99B5-4089021200CD}"/>
              </a:ext>
            </a:extLst>
          </p:cNvPr>
          <p:cNvSpPr/>
          <p:nvPr/>
        </p:nvSpPr>
        <p:spPr>
          <a:xfrm>
            <a:off x="2730376" y="5109320"/>
            <a:ext cx="140983" cy="1409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63B9E534-BADD-B14B-CA17-8C56B7B2E320}"/>
              </a:ext>
            </a:extLst>
          </p:cNvPr>
          <p:cNvSpPr/>
          <p:nvPr/>
        </p:nvSpPr>
        <p:spPr>
          <a:xfrm>
            <a:off x="3274661" y="5109320"/>
            <a:ext cx="140983" cy="1409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C39E015-BB21-4401-A0BD-50CCA0CD8FBF}"/>
              </a:ext>
            </a:extLst>
          </p:cNvPr>
          <p:cNvSpPr/>
          <p:nvPr/>
        </p:nvSpPr>
        <p:spPr>
          <a:xfrm>
            <a:off x="3915766" y="5109320"/>
            <a:ext cx="140983" cy="1409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7AEC60FF-5BF9-ED2A-96A8-01ABD334E998}"/>
              </a:ext>
            </a:extLst>
          </p:cNvPr>
          <p:cNvSpPr/>
          <p:nvPr/>
        </p:nvSpPr>
        <p:spPr>
          <a:xfrm>
            <a:off x="4460051" y="5109320"/>
            <a:ext cx="140983" cy="1409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id="{6187C9E8-88A8-4A3A-8C1A-5FBB83514A37}"/>
              </a:ext>
            </a:extLst>
          </p:cNvPr>
          <p:cNvSpPr/>
          <p:nvPr/>
        </p:nvSpPr>
        <p:spPr>
          <a:xfrm>
            <a:off x="6185568" y="5109320"/>
            <a:ext cx="140983" cy="1409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8AC5E599-109E-E823-640F-1B4FA63EEDD9}"/>
              </a:ext>
            </a:extLst>
          </p:cNvPr>
          <p:cNvSpPr/>
          <p:nvPr/>
        </p:nvSpPr>
        <p:spPr>
          <a:xfrm>
            <a:off x="6729853" y="5109320"/>
            <a:ext cx="140983" cy="14098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8E0B7696-AD6A-DFE9-16F0-324792DF08C9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종합병원 수술입원일당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80749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7868C0E5-1A68-0241-D403-105DD91A95A0}"/>
              </a:ext>
            </a:extLst>
          </p:cNvPr>
          <p:cNvSpPr txBox="1"/>
          <p:nvPr/>
        </p:nvSpPr>
        <p:spPr>
          <a:xfrm>
            <a:off x="1957490" y="693787"/>
            <a:ext cx="8277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수술비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, 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입원비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, 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간병비로 쓸 수 있는 하나의 담보</a:t>
            </a:r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3" name="텍스트 개체 틀 3">
            <a:extLst>
              <a:ext uri="{FF2B5EF4-FFF2-40B4-BE49-F238E27FC236}">
                <a16:creationId xmlns:a16="http://schemas.microsoft.com/office/drawing/2014/main" id="{B6F7A831-A17D-DC67-FDD3-B25C415DB7F4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종합병원 수술입원일당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7DC7486-064F-46DB-B342-F08C9444A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3221" y="1592070"/>
            <a:ext cx="6207605" cy="1692074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720CB44-3C7B-035A-2395-8DD7EDCD1F92}"/>
              </a:ext>
            </a:extLst>
          </p:cNvPr>
          <p:cNvSpPr/>
          <p:nvPr/>
        </p:nvSpPr>
        <p:spPr>
          <a:xfrm>
            <a:off x="986995" y="1730538"/>
            <a:ext cx="3239772" cy="1460532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C506CE3-3475-2BC3-98FD-3741DBCA72CA}"/>
              </a:ext>
            </a:extLst>
          </p:cNvPr>
          <p:cNvSpPr/>
          <p:nvPr/>
        </p:nvSpPr>
        <p:spPr>
          <a:xfrm>
            <a:off x="986995" y="4979361"/>
            <a:ext cx="3239772" cy="1460532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CC55EBB-8D28-2009-CEFF-D8F56211A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726" y="3269921"/>
            <a:ext cx="6263588" cy="1601142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F6FC8B80-F799-C004-9EBA-4633FE868A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298" y="4950006"/>
            <a:ext cx="6169786" cy="1579465"/>
          </a:xfrm>
          <a:prstGeom prst="rect">
            <a:avLst/>
          </a:prstGeom>
        </p:spPr>
      </p:pic>
      <p:sp>
        <p:nvSpPr>
          <p:cNvPr id="21" name="직사각형 20">
            <a:extLst>
              <a:ext uri="{FF2B5EF4-FFF2-40B4-BE49-F238E27FC236}">
                <a16:creationId xmlns:a16="http://schemas.microsoft.com/office/drawing/2014/main" id="{69F71D6B-52DA-722A-D064-AF5B24A2D413}"/>
              </a:ext>
            </a:extLst>
          </p:cNvPr>
          <p:cNvSpPr/>
          <p:nvPr/>
        </p:nvSpPr>
        <p:spPr>
          <a:xfrm>
            <a:off x="986995" y="3354949"/>
            <a:ext cx="3239772" cy="1460532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06BB42DB-B780-7DF6-525E-CF2FAC9AEC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612" y="1729670"/>
            <a:ext cx="2712955" cy="1511939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1C94ACAB-2365-6A0B-1D46-77B2DC7436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3721" y="3396307"/>
            <a:ext cx="2810500" cy="1377815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568255B2-9E10-4DA4-8E9E-BEDB440585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4612" y="4928821"/>
            <a:ext cx="2810500" cy="15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38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041188" y="0"/>
            <a:ext cx="15081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15081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6516688"/>
            <a:ext cx="12192000" cy="341312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0" name="텍스트 개체 틀 2"/>
          <p:cNvSpPr txBox="1">
            <a:spLocks/>
          </p:cNvSpPr>
          <p:nvPr/>
        </p:nvSpPr>
        <p:spPr>
          <a:xfrm>
            <a:off x="432001" y="1450811"/>
            <a:ext cx="2471488" cy="3385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ctr" defTabSz="914400" rtl="0" eaLnBrk="1" latinLnBrk="1" hangingPunct="1">
              <a:buNone/>
              <a:defRPr sz="2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1. </a:t>
            </a:r>
            <a:r>
              <a:rPr lang="ko-KR" altLang="en-US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상품명 변경</a:t>
            </a:r>
          </a:p>
        </p:txBody>
      </p:sp>
      <p:sp>
        <p:nvSpPr>
          <p:cNvPr id="14" name="텍스트 개체 틀 2"/>
          <p:cNvSpPr txBox="1">
            <a:spLocks/>
          </p:cNvSpPr>
          <p:nvPr/>
        </p:nvSpPr>
        <p:spPr>
          <a:xfrm>
            <a:off x="432000" y="693097"/>
            <a:ext cx="2205692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l" defTabSz="914400" rtl="0" eaLnBrk="1" latinLnBrk="1" hangingPunct="1">
              <a:buNone/>
              <a:defRPr sz="3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주요 공지</a:t>
            </a:r>
            <a:endParaRPr lang="en-US" altLang="ko-KR" dirty="0"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5A5C4C-C4F6-BAC3-C4DC-91DC14F8BEBB}"/>
              </a:ext>
            </a:extLst>
          </p:cNvPr>
          <p:cNvSpPr txBox="1"/>
          <p:nvPr/>
        </p:nvSpPr>
        <p:spPr>
          <a:xfrm>
            <a:off x="2274475" y="6637129"/>
            <a:ext cx="764305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※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본 자료는 내부교육용으로 고객에게 제공하거나 영업활동에 이용할 수 없으며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,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무단 사용시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금소법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 위반으로 과태료가 부과될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페이퍼로지 5 Medium" pitchFamily="2" charset="-127"/>
              <a:ea typeface="페이퍼로지 5 Medium" pitchFamily="2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4019DC-7AF3-3A96-8ECE-71E7874AB39D}"/>
              </a:ext>
            </a:extLst>
          </p:cNvPr>
          <p:cNvSpPr txBox="1"/>
          <p:nvPr/>
        </p:nvSpPr>
        <p:spPr>
          <a:xfrm>
            <a:off x="11644013" y="49638"/>
            <a:ext cx="506303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48724BD3-9DA8-72AA-4FAC-64CE585486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483842"/>
              </p:ext>
            </p:extLst>
          </p:nvPr>
        </p:nvGraphicFramePr>
        <p:xfrm>
          <a:off x="3883843" y="2221937"/>
          <a:ext cx="7958758" cy="3862178"/>
        </p:xfrm>
        <a:graphic>
          <a:graphicData uri="http://schemas.openxmlformats.org/drawingml/2006/table">
            <a:tbl>
              <a:tblPr/>
              <a:tblGrid>
                <a:gridCol w="3979379">
                  <a:extLst>
                    <a:ext uri="{9D8B030D-6E8A-4147-A177-3AD203B41FA5}">
                      <a16:colId xmlns:a16="http://schemas.microsoft.com/office/drawing/2014/main" val="490146745"/>
                    </a:ext>
                  </a:extLst>
                </a:gridCol>
                <a:gridCol w="3979379">
                  <a:extLst>
                    <a:ext uri="{9D8B030D-6E8A-4147-A177-3AD203B41FA5}">
                      <a16:colId xmlns:a16="http://schemas.microsoft.com/office/drawing/2014/main" val="2111158186"/>
                    </a:ext>
                  </a:extLst>
                </a:gridCol>
              </a:tblGrid>
              <a:tr h="5574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변경 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변경 후</a:t>
                      </a:r>
                      <a:endParaRPr lang="en-US" altLang="ko-KR" sz="1400" b="0" i="0" u="none" strike="noStrike" dirty="0">
                        <a:solidFill>
                          <a:schemeClr val="bg1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1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029921"/>
                  </a:ext>
                </a:extLst>
              </a:tr>
              <a:tr h="550794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건강하면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더좋은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하나의보험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DA2128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하나더퍼스트</a:t>
                      </a:r>
                      <a:r>
                        <a:rPr lang="ko-KR" altLang="en-US" sz="16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더건강보험</a:t>
                      </a:r>
                      <a:endParaRPr lang="en-US" altLang="ko-KR" sz="1600" b="0" i="0" u="none" strike="noStrike" dirty="0">
                        <a:solidFill>
                          <a:srgbClr val="DA2128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444494"/>
                  </a:ext>
                </a:extLst>
              </a:tr>
              <a:tr h="550794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건강하면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더좋은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하나의 간편보험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DA2128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하나더퍼스트</a:t>
                      </a:r>
                      <a:r>
                        <a:rPr lang="ko-KR" altLang="en-US" sz="16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DA2128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더건강간편보험</a:t>
                      </a:r>
                      <a:endParaRPr lang="en-US" altLang="ko-KR" sz="1600" b="0" i="0" u="none" strike="noStrike" dirty="0">
                        <a:solidFill>
                          <a:srgbClr val="DA2128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0610056"/>
                  </a:ext>
                </a:extLst>
              </a:tr>
              <a:tr h="550794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하나더넥스트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3N5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간편건강보험</a:t>
                      </a:r>
                      <a:endParaRPr lang="en-US" altLang="ko-KR" sz="16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하나더</a:t>
                      </a:r>
                      <a:r>
                        <a:rPr lang="ko-KR" altLang="en-US" sz="1600" b="0" i="0" u="none" strike="noStrike" dirty="0" err="1">
                          <a:solidFill>
                            <a:srgbClr val="DA2128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퍼스트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3N5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간편건강보험</a:t>
                      </a:r>
                      <a:endParaRPr lang="en-US" altLang="ko-KR" sz="16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6826311"/>
                  </a:ext>
                </a:extLst>
              </a:tr>
              <a:tr h="5507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하나 가득담은 운전자상해종합보험</a:t>
                      </a:r>
                      <a:endParaRPr lang="en-US" altLang="ko-KR" sz="16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6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DA2128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하나더베스트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운전자상해종합보험</a:t>
                      </a:r>
                      <a:endParaRPr lang="en-US" altLang="ko-KR" sz="16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4140265"/>
                  </a:ext>
                </a:extLst>
              </a:tr>
              <a:tr h="55079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하나더퍼스트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5N5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간편건강보험</a:t>
                      </a:r>
                      <a:endParaRPr lang="en-US" altLang="ko-KR" sz="16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변경 없음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5258519"/>
                  </a:ext>
                </a:extLst>
              </a:tr>
              <a:tr h="5507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하나더넥스트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치매간병보험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변경없음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1684310"/>
                  </a:ext>
                </a:extLst>
              </a:tr>
            </a:tbl>
          </a:graphicData>
        </a:graphic>
      </p:graphicFrame>
      <p:pic>
        <p:nvPicPr>
          <p:cNvPr id="16" name="그림 15" descr="만화 영화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EDBA1BD0-B7EB-D72F-867B-3A9BCB2E0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2" t="9395" r="19753" b="16917"/>
          <a:stretch/>
        </p:blipFill>
        <p:spPr>
          <a:xfrm>
            <a:off x="226925" y="1777038"/>
            <a:ext cx="3693216" cy="466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7940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7868C0E5-1A68-0241-D403-105DD91A95A0}"/>
              </a:ext>
            </a:extLst>
          </p:cNvPr>
          <p:cNvSpPr txBox="1"/>
          <p:nvPr/>
        </p:nvSpPr>
        <p:spPr>
          <a:xfrm>
            <a:off x="1957490" y="693787"/>
            <a:ext cx="8277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입원비 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+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수술비 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= 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입술비로 대비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 </a:t>
            </a:r>
          </a:p>
        </p:txBody>
      </p:sp>
      <p:sp>
        <p:nvSpPr>
          <p:cNvPr id="3" name="텍스트 개체 틀 3">
            <a:extLst>
              <a:ext uri="{FF2B5EF4-FFF2-40B4-BE49-F238E27FC236}">
                <a16:creationId xmlns:a16="http://schemas.microsoft.com/office/drawing/2014/main" id="{B6F7A831-A17D-DC67-FDD3-B25C415DB7F4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종합병원 수술입원일당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44557986-82B3-5CC7-00AD-7EA843A740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380"/>
          <a:stretch/>
        </p:blipFill>
        <p:spPr>
          <a:xfrm>
            <a:off x="3075852" y="1796884"/>
            <a:ext cx="2755913" cy="4417282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F788F3E7-3AFA-16BC-43E0-40EF624A1E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6063"/>
          <a:stretch/>
        </p:blipFill>
        <p:spPr>
          <a:xfrm>
            <a:off x="6039835" y="1842730"/>
            <a:ext cx="2743556" cy="4367662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873E16AD-A070-BBDA-0C5D-BF6B20B5613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6063"/>
          <a:stretch/>
        </p:blipFill>
        <p:spPr>
          <a:xfrm>
            <a:off x="8983844" y="1797296"/>
            <a:ext cx="2792987" cy="4367662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D47709F5-22A8-6F99-57EF-42D427EB29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582" y="1962826"/>
            <a:ext cx="2701245" cy="1346135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BEF5272B-4B7B-6F37-5E70-7713CCA5EF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822" y="3438153"/>
            <a:ext cx="2611503" cy="1364083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98312750-1F33-0E5F-B172-11A2AD24BF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335" y="4905634"/>
            <a:ext cx="2620476" cy="1417929"/>
          </a:xfrm>
          <a:prstGeom prst="rect">
            <a:avLst/>
          </a:prstGeom>
        </p:spPr>
      </p:pic>
      <p:sp>
        <p:nvSpPr>
          <p:cNvPr id="27" name="직사각형 26">
            <a:extLst>
              <a:ext uri="{FF2B5EF4-FFF2-40B4-BE49-F238E27FC236}">
                <a16:creationId xmlns:a16="http://schemas.microsoft.com/office/drawing/2014/main" id="{B51C4969-AE06-F3F6-735A-1881E37B5140}"/>
              </a:ext>
            </a:extLst>
          </p:cNvPr>
          <p:cNvSpPr/>
          <p:nvPr/>
        </p:nvSpPr>
        <p:spPr>
          <a:xfrm>
            <a:off x="1194318" y="1834545"/>
            <a:ext cx="923731" cy="159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F690DC04-595A-562F-F84A-F3966B724029}"/>
              </a:ext>
            </a:extLst>
          </p:cNvPr>
          <p:cNvSpPr/>
          <p:nvPr/>
        </p:nvSpPr>
        <p:spPr>
          <a:xfrm>
            <a:off x="1142707" y="3351325"/>
            <a:ext cx="923731" cy="159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8440DF90-E2C9-B092-D6B9-99FAC3D1B5A4}"/>
              </a:ext>
            </a:extLst>
          </p:cNvPr>
          <p:cNvSpPr/>
          <p:nvPr/>
        </p:nvSpPr>
        <p:spPr>
          <a:xfrm>
            <a:off x="1091096" y="4830781"/>
            <a:ext cx="923731" cy="159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78806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>
            <a:extLst>
              <a:ext uri="{FF2B5EF4-FFF2-40B4-BE49-F238E27FC236}">
                <a16:creationId xmlns:a16="http://schemas.microsoft.com/office/drawing/2014/main" id="{31785E25-95BA-034E-29B5-1A0794D92E4A}"/>
              </a:ext>
            </a:extLst>
          </p:cNvPr>
          <p:cNvGrpSpPr/>
          <p:nvPr/>
        </p:nvGrpSpPr>
        <p:grpSpPr>
          <a:xfrm>
            <a:off x="414781" y="2464716"/>
            <a:ext cx="2564089" cy="840655"/>
            <a:chOff x="414781" y="2898351"/>
            <a:chExt cx="2564089" cy="840655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59D77F7A-A3DC-1EE6-4C7E-0CEBA9DCFF01}"/>
                </a:ext>
              </a:extLst>
            </p:cNvPr>
            <p:cNvSpPr/>
            <p:nvPr/>
          </p:nvSpPr>
          <p:spPr>
            <a:xfrm>
              <a:off x="414781" y="2898351"/>
              <a:ext cx="2526384" cy="840655"/>
            </a:xfrm>
            <a:prstGeom prst="rect">
              <a:avLst/>
            </a:prstGeom>
            <a:solidFill>
              <a:srgbClr val="00937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dirty="0">
                  <a:latin typeface="페이퍼로지 5 Medium" pitchFamily="2" charset="-127"/>
                  <a:ea typeface="페이퍼로지 5 Medium" pitchFamily="2" charset="-127"/>
                </a:rPr>
                <a:t>상해</a:t>
              </a:r>
              <a:endParaRPr lang="en-US" altLang="ko-KR" dirty="0">
                <a:latin typeface="페이퍼로지 5 Medium" pitchFamily="2" charset="-127"/>
                <a:ea typeface="페이퍼로지 5 Medium" pitchFamily="2" charset="-127"/>
              </a:endParaRPr>
            </a:p>
            <a:p>
              <a:r>
                <a:rPr lang="ko-KR" altLang="en-US" dirty="0">
                  <a:latin typeface="페이퍼로지 5 Medium" pitchFamily="2" charset="-127"/>
                  <a:ea typeface="페이퍼로지 5 Medium" pitchFamily="2" charset="-127"/>
                </a:rPr>
                <a:t>수술입원일당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6FB189-46BB-FDB1-F909-E2CDFFC5EA0B}"/>
                </a:ext>
              </a:extLst>
            </p:cNvPr>
            <p:cNvSpPr txBox="1"/>
            <p:nvPr/>
          </p:nvSpPr>
          <p:spPr>
            <a:xfrm>
              <a:off x="1960776" y="3036315"/>
              <a:ext cx="10180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solidFill>
                    <a:srgbClr val="FFE06A"/>
                  </a:solidFill>
                  <a:latin typeface="페이퍼로지 9 Black" pitchFamily="2" charset="-127"/>
                  <a:ea typeface="페이퍼로지 9 Black" pitchFamily="2" charset="-127"/>
                </a:rPr>
                <a:t>10</a:t>
              </a:r>
              <a:r>
                <a:rPr lang="ko-KR" altLang="en-US" sz="2800" dirty="0">
                  <a:solidFill>
                    <a:srgbClr val="FFE06A"/>
                  </a:solidFill>
                  <a:latin typeface="페이퍼로지 9 Black" pitchFamily="2" charset="-127"/>
                  <a:ea typeface="페이퍼로지 9 Black" pitchFamily="2" charset="-127"/>
                </a:rPr>
                <a:t>만</a:t>
              </a: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D3DE4684-A389-4434-1B8F-660DBCB6509A}"/>
              </a:ext>
            </a:extLst>
          </p:cNvPr>
          <p:cNvGrpSpPr/>
          <p:nvPr/>
        </p:nvGrpSpPr>
        <p:grpSpPr>
          <a:xfrm>
            <a:off x="414781" y="3611113"/>
            <a:ext cx="2526384" cy="840655"/>
            <a:chOff x="414781" y="4044748"/>
            <a:chExt cx="2526384" cy="840655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9BC6435A-CD8B-E78C-FD92-7075E06F6B58}"/>
                </a:ext>
              </a:extLst>
            </p:cNvPr>
            <p:cNvSpPr/>
            <p:nvPr/>
          </p:nvSpPr>
          <p:spPr>
            <a:xfrm>
              <a:off x="414781" y="4044748"/>
              <a:ext cx="2526384" cy="840655"/>
            </a:xfrm>
            <a:prstGeom prst="rect">
              <a:avLst/>
            </a:prstGeom>
            <a:solidFill>
              <a:srgbClr val="00937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dirty="0">
                  <a:latin typeface="페이퍼로지 5 Medium" pitchFamily="2" charset="-127"/>
                  <a:ea typeface="페이퍼로지 5 Medium" pitchFamily="2" charset="-127"/>
                </a:rPr>
                <a:t>질병</a:t>
              </a:r>
              <a:endParaRPr lang="en-US" altLang="ko-KR" dirty="0">
                <a:latin typeface="페이퍼로지 5 Medium" pitchFamily="2" charset="-127"/>
                <a:ea typeface="페이퍼로지 5 Medium" pitchFamily="2" charset="-127"/>
              </a:endParaRPr>
            </a:p>
            <a:p>
              <a:r>
                <a:rPr lang="ko-KR" altLang="en-US" dirty="0">
                  <a:latin typeface="페이퍼로지 5 Medium" pitchFamily="2" charset="-127"/>
                  <a:ea typeface="페이퍼로지 5 Medium" pitchFamily="2" charset="-127"/>
                </a:rPr>
                <a:t>수술입원일당</a:t>
              </a:r>
              <a:endParaRPr lang="ko-KR" alt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6D14E3B-89A4-9471-5D72-F6865B0D952E}"/>
                </a:ext>
              </a:extLst>
            </p:cNvPr>
            <p:cNvSpPr txBox="1"/>
            <p:nvPr/>
          </p:nvSpPr>
          <p:spPr>
            <a:xfrm>
              <a:off x="1923071" y="4203465"/>
              <a:ext cx="10180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solidFill>
                    <a:srgbClr val="FFE06A"/>
                  </a:solidFill>
                  <a:latin typeface="페이퍼로지 9 Black" pitchFamily="2" charset="-127"/>
                  <a:ea typeface="페이퍼로지 9 Black" pitchFamily="2" charset="-127"/>
                </a:rPr>
                <a:t>20</a:t>
              </a:r>
              <a:r>
                <a:rPr lang="ko-KR" altLang="en-US" sz="2800" dirty="0">
                  <a:solidFill>
                    <a:srgbClr val="FFE06A"/>
                  </a:solidFill>
                  <a:latin typeface="페이퍼로지 9 Black" pitchFamily="2" charset="-127"/>
                  <a:ea typeface="페이퍼로지 9 Black" pitchFamily="2" charset="-127"/>
                </a:rPr>
                <a:t>만</a:t>
              </a:r>
            </a:p>
          </p:txBody>
        </p: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1BC94CF0-F4DD-408B-FF79-6F83B95E128E}"/>
              </a:ext>
            </a:extLst>
          </p:cNvPr>
          <p:cNvGrpSpPr/>
          <p:nvPr/>
        </p:nvGrpSpPr>
        <p:grpSpPr>
          <a:xfrm>
            <a:off x="414781" y="4811184"/>
            <a:ext cx="2526384" cy="840655"/>
            <a:chOff x="414781" y="5244819"/>
            <a:chExt cx="2526384" cy="840655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E87F3E97-D6CC-00D3-A78E-332644FC21EF}"/>
                </a:ext>
              </a:extLst>
            </p:cNvPr>
            <p:cNvSpPr/>
            <p:nvPr/>
          </p:nvSpPr>
          <p:spPr>
            <a:xfrm>
              <a:off x="414781" y="5244819"/>
              <a:ext cx="2526384" cy="840655"/>
            </a:xfrm>
            <a:prstGeom prst="rect">
              <a:avLst/>
            </a:prstGeom>
            <a:solidFill>
              <a:srgbClr val="00937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dirty="0">
                  <a:latin typeface="페이퍼로지 5 Medium" pitchFamily="2" charset="-127"/>
                  <a:ea typeface="페이퍼로지 5 Medium" pitchFamily="2" charset="-127"/>
                </a:rPr>
                <a:t>3</a:t>
              </a:r>
              <a:r>
                <a:rPr lang="ko-KR" altLang="en-US" dirty="0" err="1">
                  <a:latin typeface="페이퍼로지 5 Medium" pitchFamily="2" charset="-127"/>
                  <a:ea typeface="페이퍼로지 5 Medium" pitchFamily="2" charset="-127"/>
                </a:rPr>
                <a:t>대질병</a:t>
              </a:r>
              <a:endParaRPr lang="en-US" altLang="ko-KR" dirty="0">
                <a:latin typeface="페이퍼로지 5 Medium" pitchFamily="2" charset="-127"/>
                <a:ea typeface="페이퍼로지 5 Medium" pitchFamily="2" charset="-127"/>
              </a:endParaRPr>
            </a:p>
            <a:p>
              <a:r>
                <a:rPr lang="ko-KR" altLang="en-US" dirty="0">
                  <a:latin typeface="페이퍼로지 5 Medium" pitchFamily="2" charset="-127"/>
                  <a:ea typeface="페이퍼로지 5 Medium" pitchFamily="2" charset="-127"/>
                </a:rPr>
                <a:t>수술입원일당</a:t>
              </a:r>
              <a:endParaRPr lang="ko-KR" alt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9CA988D-C82B-4185-FC25-57AFF168B703}"/>
                </a:ext>
              </a:extLst>
            </p:cNvPr>
            <p:cNvSpPr txBox="1"/>
            <p:nvPr/>
          </p:nvSpPr>
          <p:spPr>
            <a:xfrm>
              <a:off x="1885366" y="5424289"/>
              <a:ext cx="10180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solidFill>
                    <a:srgbClr val="FFE06A"/>
                  </a:solidFill>
                  <a:latin typeface="페이퍼로지 9 Black" pitchFamily="2" charset="-127"/>
                  <a:ea typeface="페이퍼로지 9 Black" pitchFamily="2" charset="-127"/>
                </a:rPr>
                <a:t>30</a:t>
              </a:r>
              <a:r>
                <a:rPr lang="ko-KR" altLang="en-US" sz="2800" dirty="0">
                  <a:solidFill>
                    <a:srgbClr val="FFE06A"/>
                  </a:solidFill>
                  <a:latin typeface="페이퍼로지 9 Black" pitchFamily="2" charset="-127"/>
                  <a:ea typeface="페이퍼로지 9 Black" pitchFamily="2" charset="-127"/>
                </a:rPr>
                <a:t>만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46183B5-83A1-4ED2-85E9-4170DEC78B79}"/>
              </a:ext>
            </a:extLst>
          </p:cNvPr>
          <p:cNvSpPr txBox="1"/>
          <p:nvPr/>
        </p:nvSpPr>
        <p:spPr>
          <a:xfrm>
            <a:off x="1543639" y="918978"/>
            <a:ext cx="91047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2~3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만원대로 준비하는 평생 보장 담보 </a:t>
            </a:r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103D9A7C-FDB9-13FA-6E2F-68E673AA1D59}"/>
              </a:ext>
            </a:extLst>
          </p:cNvPr>
          <p:cNvGrpSpPr/>
          <p:nvPr/>
        </p:nvGrpSpPr>
        <p:grpSpPr>
          <a:xfrm>
            <a:off x="3601039" y="1940243"/>
            <a:ext cx="7494309" cy="1656995"/>
            <a:chOff x="3601039" y="2798086"/>
            <a:chExt cx="7494309" cy="1656995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A07B1DCB-4213-E273-E69B-357581742DDA}"/>
                </a:ext>
              </a:extLst>
            </p:cNvPr>
            <p:cNvGrpSpPr/>
            <p:nvPr/>
          </p:nvGrpSpPr>
          <p:grpSpPr>
            <a:xfrm>
              <a:off x="3601039" y="3280531"/>
              <a:ext cx="7494309" cy="1174550"/>
              <a:chOff x="3601039" y="2205872"/>
              <a:chExt cx="7494309" cy="1174550"/>
            </a:xfrm>
          </p:grpSpPr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FE2A2B3E-EF01-F211-B6BF-FF1091D36DA9}"/>
                  </a:ext>
                </a:extLst>
              </p:cNvPr>
              <p:cNvCxnSpPr/>
              <p:nvPr/>
            </p:nvCxnSpPr>
            <p:spPr>
              <a:xfrm>
                <a:off x="3601039" y="2205872"/>
                <a:ext cx="749430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직선 연결선 18">
                <a:extLst>
                  <a:ext uri="{FF2B5EF4-FFF2-40B4-BE49-F238E27FC236}">
                    <a16:creationId xmlns:a16="http://schemas.microsoft.com/office/drawing/2014/main" id="{31E54C5F-4ED5-AB1E-4485-8B3A0DEA4A65}"/>
                  </a:ext>
                </a:extLst>
              </p:cNvPr>
              <p:cNvCxnSpPr/>
              <p:nvPr/>
            </p:nvCxnSpPr>
            <p:spPr>
              <a:xfrm>
                <a:off x="3601039" y="2641074"/>
                <a:ext cx="749430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직선 연결선 19">
                <a:extLst>
                  <a:ext uri="{FF2B5EF4-FFF2-40B4-BE49-F238E27FC236}">
                    <a16:creationId xmlns:a16="http://schemas.microsoft.com/office/drawing/2014/main" id="{BBA06D2C-A9CB-511B-8903-B6DF15E5F889}"/>
                  </a:ext>
                </a:extLst>
              </p:cNvPr>
              <p:cNvCxnSpPr/>
              <p:nvPr/>
            </p:nvCxnSpPr>
            <p:spPr>
              <a:xfrm>
                <a:off x="3601039" y="3380422"/>
                <a:ext cx="749430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사각형: 둥근 위쪽 모서리 25">
              <a:extLst>
                <a:ext uri="{FF2B5EF4-FFF2-40B4-BE49-F238E27FC236}">
                  <a16:creationId xmlns:a16="http://schemas.microsoft.com/office/drawing/2014/main" id="{E5437F50-0698-CEA9-BA91-96D948730FAA}"/>
                </a:ext>
              </a:extLst>
            </p:cNvPr>
            <p:cNvSpPr/>
            <p:nvPr/>
          </p:nvSpPr>
          <p:spPr>
            <a:xfrm>
              <a:off x="3601039" y="2798086"/>
              <a:ext cx="1583703" cy="476457"/>
            </a:xfrm>
            <a:prstGeom prst="round2SameRect">
              <a:avLst>
                <a:gd name="adj1" fmla="val 43694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atin typeface="페이퍼로지 7 Bold" pitchFamily="2" charset="-127"/>
                  <a:ea typeface="페이퍼로지 7 Bold" pitchFamily="2" charset="-127"/>
                </a:rPr>
                <a:t>5N5 </a:t>
              </a:r>
              <a:r>
                <a:rPr lang="ko-KR" altLang="en-US" dirty="0">
                  <a:latin typeface="페이퍼로지 7 Bold" pitchFamily="2" charset="-127"/>
                  <a:ea typeface="페이퍼로지 7 Bold" pitchFamily="2" charset="-127"/>
                </a:rPr>
                <a:t>건강</a:t>
              </a:r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634526BB-B250-9550-9328-B5B69316E3BA}"/>
              </a:ext>
            </a:extLst>
          </p:cNvPr>
          <p:cNvGrpSpPr/>
          <p:nvPr/>
        </p:nvGrpSpPr>
        <p:grpSpPr>
          <a:xfrm>
            <a:off x="3601039" y="3999558"/>
            <a:ext cx="7494309" cy="1656995"/>
            <a:chOff x="3601039" y="2798086"/>
            <a:chExt cx="7494309" cy="1656995"/>
          </a:xfrm>
        </p:grpSpPr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E3080BBE-612A-C9E1-CF6F-5733D5B8B241}"/>
                </a:ext>
              </a:extLst>
            </p:cNvPr>
            <p:cNvGrpSpPr/>
            <p:nvPr/>
          </p:nvGrpSpPr>
          <p:grpSpPr>
            <a:xfrm>
              <a:off x="3601039" y="3280531"/>
              <a:ext cx="7494309" cy="1174550"/>
              <a:chOff x="3601039" y="2205872"/>
              <a:chExt cx="7494309" cy="1174550"/>
            </a:xfrm>
          </p:grpSpPr>
          <p:cxnSp>
            <p:nvCxnSpPr>
              <p:cNvPr id="37" name="직선 연결선 36">
                <a:extLst>
                  <a:ext uri="{FF2B5EF4-FFF2-40B4-BE49-F238E27FC236}">
                    <a16:creationId xmlns:a16="http://schemas.microsoft.com/office/drawing/2014/main" id="{24EA83A7-CFA2-2351-044D-3EEEEFA1F14B}"/>
                  </a:ext>
                </a:extLst>
              </p:cNvPr>
              <p:cNvCxnSpPr/>
              <p:nvPr/>
            </p:nvCxnSpPr>
            <p:spPr>
              <a:xfrm>
                <a:off x="3601039" y="2205872"/>
                <a:ext cx="749430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직선 연결선 37">
                <a:extLst>
                  <a:ext uri="{FF2B5EF4-FFF2-40B4-BE49-F238E27FC236}">
                    <a16:creationId xmlns:a16="http://schemas.microsoft.com/office/drawing/2014/main" id="{72A0A553-0AA7-107A-51C4-D09A579A7318}"/>
                  </a:ext>
                </a:extLst>
              </p:cNvPr>
              <p:cNvCxnSpPr/>
              <p:nvPr/>
            </p:nvCxnSpPr>
            <p:spPr>
              <a:xfrm>
                <a:off x="3601039" y="2641074"/>
                <a:ext cx="749430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직선 연결선 38">
                <a:extLst>
                  <a:ext uri="{FF2B5EF4-FFF2-40B4-BE49-F238E27FC236}">
                    <a16:creationId xmlns:a16="http://schemas.microsoft.com/office/drawing/2014/main" id="{85D819DE-8CD0-45C9-B70C-B48D33BB985E}"/>
                  </a:ext>
                </a:extLst>
              </p:cNvPr>
              <p:cNvCxnSpPr/>
              <p:nvPr/>
            </p:nvCxnSpPr>
            <p:spPr>
              <a:xfrm>
                <a:off x="3601039" y="3380422"/>
                <a:ext cx="749430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사각형: 둥근 위쪽 모서리 35">
              <a:extLst>
                <a:ext uri="{FF2B5EF4-FFF2-40B4-BE49-F238E27FC236}">
                  <a16:creationId xmlns:a16="http://schemas.microsoft.com/office/drawing/2014/main" id="{214644BD-6CCC-0765-612E-8FC5782B0127}"/>
                </a:ext>
              </a:extLst>
            </p:cNvPr>
            <p:cNvSpPr/>
            <p:nvPr/>
          </p:nvSpPr>
          <p:spPr>
            <a:xfrm>
              <a:off x="3601039" y="2798086"/>
              <a:ext cx="1583703" cy="476457"/>
            </a:xfrm>
            <a:prstGeom prst="round2SameRect">
              <a:avLst>
                <a:gd name="adj1" fmla="val 43694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atin typeface="페이퍼로지 7 Bold" pitchFamily="2" charset="-127"/>
                  <a:ea typeface="페이퍼로지 7 Bold" pitchFamily="2" charset="-127"/>
                </a:rPr>
                <a:t>3N5 </a:t>
              </a:r>
              <a:r>
                <a:rPr lang="ko-KR" altLang="en-US" dirty="0">
                  <a:latin typeface="페이퍼로지 7 Bold" pitchFamily="2" charset="-127"/>
                  <a:ea typeface="페이퍼로지 7 Bold" pitchFamily="2" charset="-127"/>
                </a:rPr>
                <a:t>간편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6232A6FB-5831-B420-5C63-2857D3E22DAC}"/>
              </a:ext>
            </a:extLst>
          </p:cNvPr>
          <p:cNvSpPr txBox="1"/>
          <p:nvPr/>
        </p:nvSpPr>
        <p:spPr>
          <a:xfrm>
            <a:off x="3808428" y="2892571"/>
            <a:ext cx="989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50</a:t>
            </a:r>
            <a:r>
              <a:rPr lang="ko-KR" altLang="en-US" sz="1600" dirty="0">
                <a:latin typeface="페이퍼로지 5 Medium" pitchFamily="2" charset="-127"/>
                <a:ea typeface="페이퍼로지 5 Medium" pitchFamily="2" charset="-127"/>
              </a:rPr>
              <a:t>세 남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30E9CE1-B75E-5C7F-43DA-81FD20943313}"/>
              </a:ext>
            </a:extLst>
          </p:cNvPr>
          <p:cNvSpPr txBox="1"/>
          <p:nvPr/>
        </p:nvSpPr>
        <p:spPr>
          <a:xfrm>
            <a:off x="3808427" y="3235919"/>
            <a:ext cx="989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50</a:t>
            </a:r>
            <a:r>
              <a:rPr lang="ko-KR" altLang="en-US" sz="1600" dirty="0">
                <a:latin typeface="페이퍼로지 5 Medium" pitchFamily="2" charset="-127"/>
                <a:ea typeface="페이퍼로지 5 Medium" pitchFamily="2" charset="-127"/>
              </a:rPr>
              <a:t>세 여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4DCAA0C-354F-C3F5-2349-EFF2BFA46C68}"/>
              </a:ext>
            </a:extLst>
          </p:cNvPr>
          <p:cNvSpPr txBox="1"/>
          <p:nvPr/>
        </p:nvSpPr>
        <p:spPr>
          <a:xfrm>
            <a:off x="3808427" y="4945310"/>
            <a:ext cx="989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50</a:t>
            </a:r>
            <a:r>
              <a:rPr lang="ko-KR" altLang="en-US" sz="1600" dirty="0">
                <a:latin typeface="페이퍼로지 5 Medium" pitchFamily="2" charset="-127"/>
                <a:ea typeface="페이퍼로지 5 Medium" pitchFamily="2" charset="-127"/>
              </a:rPr>
              <a:t>세 남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F4FA8C1-7C26-E9C8-9C32-D770F5F614E1}"/>
              </a:ext>
            </a:extLst>
          </p:cNvPr>
          <p:cNvSpPr txBox="1"/>
          <p:nvPr/>
        </p:nvSpPr>
        <p:spPr>
          <a:xfrm>
            <a:off x="3808426" y="5288658"/>
            <a:ext cx="989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50</a:t>
            </a:r>
            <a:r>
              <a:rPr lang="ko-KR" altLang="en-US" sz="1600" dirty="0">
                <a:latin typeface="페이퍼로지 5 Medium" pitchFamily="2" charset="-127"/>
                <a:ea typeface="페이퍼로지 5 Medium" pitchFamily="2" charset="-127"/>
              </a:rPr>
              <a:t>세 여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047EB12-94FA-92D6-72EB-909AE4C6DC43}"/>
              </a:ext>
            </a:extLst>
          </p:cNvPr>
          <p:cNvSpPr txBox="1"/>
          <p:nvPr/>
        </p:nvSpPr>
        <p:spPr>
          <a:xfrm>
            <a:off x="5081051" y="2468394"/>
            <a:ext cx="6042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>
                <a:latin typeface="페이퍼로지 5 Medium" pitchFamily="2" charset="-127"/>
                <a:ea typeface="페이퍼로지 5 Medium" pitchFamily="2" charset="-127"/>
              </a:rPr>
              <a:t>표준고지                            </a:t>
            </a:r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5.8.5                              </a:t>
            </a:r>
            <a:r>
              <a:rPr lang="ko-KR" altLang="en-US" sz="1600" dirty="0">
                <a:latin typeface="페이퍼로지 5 Medium" pitchFamily="2" charset="-127"/>
                <a:ea typeface="페이퍼로지 5 Medium" pitchFamily="2" charset="-127"/>
              </a:rPr>
              <a:t> </a:t>
            </a:r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5.10.5</a:t>
            </a:r>
            <a:endParaRPr lang="ko-KR" altLang="en-US" sz="1600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DFED958-12CB-A768-6B0F-B1B89DF08EAF}"/>
              </a:ext>
            </a:extLst>
          </p:cNvPr>
          <p:cNvSpPr txBox="1"/>
          <p:nvPr/>
        </p:nvSpPr>
        <p:spPr>
          <a:xfrm>
            <a:off x="5081050" y="4550194"/>
            <a:ext cx="6042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3.1.5</a:t>
            </a:r>
            <a:r>
              <a:rPr lang="ko-KR" altLang="en-US" sz="1600" dirty="0">
                <a:latin typeface="페이퍼로지 5 Medium" pitchFamily="2" charset="-127"/>
                <a:ea typeface="페이퍼로지 5 Medium" pitchFamily="2" charset="-127"/>
              </a:rPr>
              <a:t>                            </a:t>
            </a:r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3.5.5                              </a:t>
            </a:r>
            <a:r>
              <a:rPr lang="ko-KR" altLang="en-US" sz="1600" dirty="0">
                <a:latin typeface="페이퍼로지 5 Medium" pitchFamily="2" charset="-127"/>
                <a:ea typeface="페이퍼로지 5 Medium" pitchFamily="2" charset="-127"/>
              </a:rPr>
              <a:t> </a:t>
            </a:r>
            <a:r>
              <a:rPr lang="en-US" altLang="ko-KR" sz="1600" dirty="0">
                <a:latin typeface="페이퍼로지 5 Medium" pitchFamily="2" charset="-127"/>
                <a:ea typeface="페이퍼로지 5 Medium" pitchFamily="2" charset="-127"/>
              </a:rPr>
              <a:t>3.10.5</a:t>
            </a:r>
            <a:endParaRPr lang="ko-KR" altLang="en-US" sz="1600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C10C981-76C9-A963-899C-49D57D03F718}"/>
              </a:ext>
            </a:extLst>
          </p:cNvPr>
          <p:cNvSpPr txBox="1"/>
          <p:nvPr/>
        </p:nvSpPr>
        <p:spPr>
          <a:xfrm>
            <a:off x="7557796" y="5667610"/>
            <a:ext cx="3635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dirty="0">
                <a:latin typeface="페이퍼로지 5 Medium" pitchFamily="2" charset="-127"/>
                <a:ea typeface="페이퍼로지 5 Medium" pitchFamily="2" charset="-127"/>
              </a:rPr>
              <a:t>20</a:t>
            </a:r>
            <a:r>
              <a:rPr lang="ko-KR" altLang="en-US" sz="1050" dirty="0" err="1">
                <a:latin typeface="페이퍼로지 5 Medium" pitchFamily="2" charset="-127"/>
                <a:ea typeface="페이퍼로지 5 Medium" pitchFamily="2" charset="-127"/>
              </a:rPr>
              <a:t>년납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 </a:t>
            </a:r>
            <a:r>
              <a:rPr lang="en-US" altLang="ko-KR" sz="1050" dirty="0">
                <a:latin typeface="페이퍼로지 5 Medium" pitchFamily="2" charset="-127"/>
                <a:ea typeface="페이퍼로지 5 Medium" pitchFamily="2" charset="-127"/>
              </a:rPr>
              <a:t>100</a:t>
            </a:r>
            <a:r>
              <a:rPr lang="ko-KR" altLang="en-US" sz="1050" dirty="0" err="1">
                <a:latin typeface="페이퍼로지 5 Medium" pitchFamily="2" charset="-127"/>
                <a:ea typeface="페이퍼로지 5 Medium" pitchFamily="2" charset="-127"/>
              </a:rPr>
              <a:t>세만기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 무해지 </a:t>
            </a:r>
            <a:r>
              <a:rPr lang="ko-KR" altLang="en-US" sz="1050" dirty="0" err="1">
                <a:latin typeface="페이퍼로지 5 Medium" pitchFamily="2" charset="-127"/>
                <a:ea typeface="페이퍼로지 5 Medium" pitchFamily="2" charset="-127"/>
              </a:rPr>
              <a:t>납면미적용형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 기본계약 </a:t>
            </a:r>
            <a:r>
              <a:rPr lang="en-US" altLang="ko-KR" sz="1050" dirty="0">
                <a:latin typeface="페이퍼로지 5 Medium" pitchFamily="2" charset="-127"/>
                <a:ea typeface="페이퍼로지 5 Medium" pitchFamily="2" charset="-127"/>
              </a:rPr>
              <a:t>200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만 포함</a:t>
            </a:r>
            <a:endParaRPr lang="ko-KR" altLang="en-US" sz="1200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21BB193-23CD-EB43-0C62-665F6256A6B3}"/>
              </a:ext>
            </a:extLst>
          </p:cNvPr>
          <p:cNvSpPr txBox="1"/>
          <p:nvPr/>
        </p:nvSpPr>
        <p:spPr>
          <a:xfrm>
            <a:off x="7669763" y="3615380"/>
            <a:ext cx="34499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dirty="0">
                <a:latin typeface="페이퍼로지 5 Medium" pitchFamily="2" charset="-127"/>
                <a:ea typeface="페이퍼로지 5 Medium" pitchFamily="2" charset="-127"/>
              </a:rPr>
              <a:t>20</a:t>
            </a:r>
            <a:r>
              <a:rPr lang="ko-KR" altLang="en-US" sz="1050" dirty="0" err="1">
                <a:latin typeface="페이퍼로지 5 Medium" pitchFamily="2" charset="-127"/>
                <a:ea typeface="페이퍼로지 5 Medium" pitchFamily="2" charset="-127"/>
              </a:rPr>
              <a:t>년납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 </a:t>
            </a:r>
            <a:r>
              <a:rPr lang="en-US" altLang="ko-KR" sz="1050" dirty="0">
                <a:latin typeface="페이퍼로지 5 Medium" pitchFamily="2" charset="-127"/>
                <a:ea typeface="페이퍼로지 5 Medium" pitchFamily="2" charset="-127"/>
              </a:rPr>
              <a:t>100</a:t>
            </a:r>
            <a:r>
              <a:rPr lang="ko-KR" altLang="en-US" sz="1050" dirty="0" err="1">
                <a:latin typeface="페이퍼로지 5 Medium" pitchFamily="2" charset="-127"/>
                <a:ea typeface="페이퍼로지 5 Medium" pitchFamily="2" charset="-127"/>
              </a:rPr>
              <a:t>세만기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 무해지 </a:t>
            </a:r>
            <a:r>
              <a:rPr lang="ko-KR" altLang="en-US" sz="1050" dirty="0" err="1">
                <a:latin typeface="페이퍼로지 5 Medium" pitchFamily="2" charset="-127"/>
                <a:ea typeface="페이퍼로지 5 Medium" pitchFamily="2" charset="-127"/>
              </a:rPr>
              <a:t>납면미적용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 기본계약 </a:t>
            </a:r>
            <a:r>
              <a:rPr lang="en-US" altLang="ko-KR" sz="1050" dirty="0">
                <a:latin typeface="페이퍼로지 5 Medium" pitchFamily="2" charset="-127"/>
                <a:ea typeface="페이퍼로지 5 Medium" pitchFamily="2" charset="-127"/>
              </a:rPr>
              <a:t>100</a:t>
            </a:r>
            <a:r>
              <a:rPr lang="ko-KR" altLang="en-US" sz="1050" dirty="0">
                <a:latin typeface="페이퍼로지 5 Medium" pitchFamily="2" charset="-127"/>
                <a:ea typeface="페이퍼로지 5 Medium" pitchFamily="2" charset="-127"/>
              </a:rPr>
              <a:t>만 포함</a:t>
            </a:r>
            <a:endParaRPr lang="ko-KR" altLang="en-US" sz="1200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4CEC1A9-3FAA-9A61-7BEE-E90C0A092766}"/>
              </a:ext>
            </a:extLst>
          </p:cNvPr>
          <p:cNvSpPr txBox="1"/>
          <p:nvPr/>
        </p:nvSpPr>
        <p:spPr>
          <a:xfrm>
            <a:off x="5039817" y="2905372"/>
            <a:ext cx="6042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36,175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                     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25,368                          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21,810</a:t>
            </a:r>
            <a:endParaRPr lang="ko-KR" altLang="en-US" sz="16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EC6239-04AA-D5B5-A3AA-79104D5E3A07}"/>
              </a:ext>
            </a:extLst>
          </p:cNvPr>
          <p:cNvSpPr txBox="1"/>
          <p:nvPr/>
        </p:nvSpPr>
        <p:spPr>
          <a:xfrm>
            <a:off x="5038304" y="3246975"/>
            <a:ext cx="6042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33,730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                     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27,922                          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24,900</a:t>
            </a:r>
            <a:endParaRPr lang="ko-KR" altLang="en-US" sz="16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3798DEC-3D77-CCF4-4AFA-8430E68F389F}"/>
              </a:ext>
            </a:extLst>
          </p:cNvPr>
          <p:cNvSpPr txBox="1"/>
          <p:nvPr/>
        </p:nvSpPr>
        <p:spPr>
          <a:xfrm>
            <a:off x="5088294" y="4990221"/>
            <a:ext cx="6042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68,509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                    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37,097                           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36,376</a:t>
            </a:r>
            <a:endParaRPr lang="ko-KR" altLang="en-US" sz="16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4293C99-1417-ACC0-DE94-1EA3E35E14E8}"/>
              </a:ext>
            </a:extLst>
          </p:cNvPr>
          <p:cNvSpPr txBox="1"/>
          <p:nvPr/>
        </p:nvSpPr>
        <p:spPr>
          <a:xfrm>
            <a:off x="5361540" y="5331824"/>
            <a:ext cx="5493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72,654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                    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39,098                         </a:t>
            </a:r>
            <a:r>
              <a:rPr lang="ko-KR" altLang="en-US" sz="1600" dirty="0">
                <a:latin typeface="페이퍼로지 7 Bold" pitchFamily="2" charset="-127"/>
                <a:ea typeface="페이퍼로지 7 Bold" pitchFamily="2" charset="-127"/>
              </a:rPr>
              <a:t>   </a:t>
            </a:r>
            <a:r>
              <a:rPr lang="en-US" altLang="ko-KR" sz="1600" dirty="0">
                <a:latin typeface="페이퍼로지 7 Bold" pitchFamily="2" charset="-127"/>
                <a:ea typeface="페이퍼로지 7 Bold" pitchFamily="2" charset="-127"/>
              </a:rPr>
              <a:t>33,827</a:t>
            </a:r>
            <a:endParaRPr lang="ko-KR" altLang="en-US" sz="16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2" name="텍스트 개체 틀 3">
            <a:extLst>
              <a:ext uri="{FF2B5EF4-FFF2-40B4-BE49-F238E27FC236}">
                <a16:creationId xmlns:a16="http://schemas.microsoft.com/office/drawing/2014/main" id="{F53B6EBC-B2D6-F795-6852-DCEC7592499B}"/>
              </a:ext>
            </a:extLst>
          </p:cNvPr>
          <p:cNvSpPr txBox="1">
            <a:spLocks/>
          </p:cNvSpPr>
          <p:nvPr/>
        </p:nvSpPr>
        <p:spPr>
          <a:xfrm>
            <a:off x="201919" y="70995"/>
            <a:ext cx="2312681" cy="17081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</a:t>
            </a:r>
            <a:r>
              <a:rPr lang="ko-KR" altLang="en-US" sz="120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종합병원 수술입원일당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51759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7C9584-2552-99E9-151C-6FA909919557}"/>
              </a:ext>
            </a:extLst>
          </p:cNvPr>
          <p:cNvSpPr txBox="1"/>
          <p:nvPr/>
        </p:nvSpPr>
        <p:spPr>
          <a:xfrm>
            <a:off x="3000652" y="1531544"/>
            <a:ext cx="6377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>
                <a:latin typeface="페이퍼로지 7 Bold" pitchFamily="2" charset="-127"/>
                <a:ea typeface="페이퍼로지 7 Bold" pitchFamily="2" charset="-127"/>
              </a:rPr>
              <a:t>정액형 보장 준비 두번째</a:t>
            </a:r>
            <a:r>
              <a:rPr lang="en-US" altLang="ko-KR" sz="3600" dirty="0">
                <a:latin typeface="페이퍼로지 7 Bold" pitchFamily="2" charset="-127"/>
                <a:ea typeface="페이퍼로지 7 Bold" pitchFamily="2" charset="-127"/>
              </a:rPr>
              <a:t>!</a:t>
            </a:r>
            <a:endParaRPr lang="ko-KR" altLang="en-US" sz="36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D824D8-5363-0FB3-2F40-3D8E8E1BBD7D}"/>
              </a:ext>
            </a:extLst>
          </p:cNvPr>
          <p:cNvSpPr txBox="1"/>
          <p:nvPr/>
        </p:nvSpPr>
        <p:spPr>
          <a:xfrm>
            <a:off x="3830833" y="2384452"/>
            <a:ext cx="4530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7200" dirty="0">
                <a:latin typeface="페이퍼로지 8 ExtraBold" pitchFamily="2" charset="-127"/>
                <a:ea typeface="페이퍼로지 8 ExtraBold" pitchFamily="2" charset="-127"/>
              </a:rPr>
              <a:t>만기보장</a:t>
            </a:r>
          </a:p>
        </p:txBody>
      </p:sp>
      <p:pic>
        <p:nvPicPr>
          <p:cNvPr id="6" name="Image 4" descr="preencoded.png">
            <a:extLst>
              <a:ext uri="{FF2B5EF4-FFF2-40B4-BE49-F238E27FC236}">
                <a16:creationId xmlns:a16="http://schemas.microsoft.com/office/drawing/2014/main" id="{60127182-21E7-F286-0481-64EC0290F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75100">
            <a:off x="1234727" y="798804"/>
            <a:ext cx="2079495" cy="2081878"/>
          </a:xfrm>
          <a:prstGeom prst="rect">
            <a:avLst/>
          </a:prstGeom>
        </p:spPr>
      </p:pic>
      <p:pic>
        <p:nvPicPr>
          <p:cNvPr id="7" name="Image 22" descr="preencoded.png">
            <a:extLst>
              <a:ext uri="{FF2B5EF4-FFF2-40B4-BE49-F238E27FC236}">
                <a16:creationId xmlns:a16="http://schemas.microsoft.com/office/drawing/2014/main" id="{08EC1A41-3DD8-3A38-A6F2-5E1F585A3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24886">
            <a:off x="8947671" y="660183"/>
            <a:ext cx="2079495" cy="2081878"/>
          </a:xfrm>
          <a:prstGeom prst="rect">
            <a:avLst/>
          </a:prstGeom>
        </p:spPr>
      </p:pic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43547A49-793C-6D01-93AF-1120D0F8F91B}"/>
              </a:ext>
            </a:extLst>
          </p:cNvPr>
          <p:cNvSpPr/>
          <p:nvPr/>
        </p:nvSpPr>
        <p:spPr>
          <a:xfrm>
            <a:off x="1293552" y="3829044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매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54A2B58-1009-D0DE-3D05-94EEBAE5B493}"/>
              </a:ext>
            </a:extLst>
          </p:cNvPr>
          <p:cNvSpPr/>
          <p:nvPr/>
        </p:nvSpPr>
        <p:spPr>
          <a:xfrm>
            <a:off x="2669914" y="3841654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회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72CEDEB8-E1F1-3ABB-EAF0-0C1AA2FAE73E}"/>
              </a:ext>
            </a:extLst>
          </p:cNvPr>
          <p:cNvSpPr/>
          <p:nvPr/>
        </p:nvSpPr>
        <p:spPr>
          <a:xfrm>
            <a:off x="4049499" y="3845028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수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B7A678EB-7D24-C718-0F9B-8CB57D005125}"/>
              </a:ext>
            </a:extLst>
          </p:cNvPr>
          <p:cNvSpPr/>
          <p:nvPr/>
        </p:nvSpPr>
        <p:spPr>
          <a:xfrm>
            <a:off x="5434013" y="3845909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술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257787D1-AEBB-E6E0-BBC2-E472EC69F26F}"/>
              </a:ext>
            </a:extLst>
          </p:cNvPr>
          <p:cNvSpPr/>
          <p:nvPr/>
        </p:nvSpPr>
        <p:spPr>
          <a:xfrm>
            <a:off x="6804079" y="3843421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암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33F5E88F-49F7-034B-11DF-0128DBE7E4ED}"/>
              </a:ext>
            </a:extLst>
          </p:cNvPr>
          <p:cNvSpPr/>
          <p:nvPr/>
        </p:nvSpPr>
        <p:spPr>
          <a:xfrm>
            <a:off x="8180441" y="3846587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주</a:t>
            </a: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7C1E2FE1-8C2D-DEAD-7CB7-75A153967FB2}"/>
              </a:ext>
            </a:extLst>
          </p:cNvPr>
          <p:cNvSpPr/>
          <p:nvPr/>
        </p:nvSpPr>
        <p:spPr>
          <a:xfrm>
            <a:off x="9560026" y="3840725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치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4C6940-0067-A155-98B8-2A7EA65DAD1E}"/>
              </a:ext>
            </a:extLst>
          </p:cNvPr>
          <p:cNvSpPr txBox="1"/>
          <p:nvPr/>
        </p:nvSpPr>
        <p:spPr>
          <a:xfrm>
            <a:off x="3685585" y="5430416"/>
            <a:ext cx="4820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종합병원 암주요치료비</a:t>
            </a:r>
            <a:endParaRPr lang="en-US" altLang="ko-KR" sz="2000" dirty="0">
              <a:latin typeface="페이퍼로지 4 Regular" pitchFamily="2" charset="-127"/>
              <a:ea typeface="페이퍼로지 4 Regular" pitchFamily="2" charset="-127"/>
            </a:endParaRPr>
          </a:p>
          <a:p>
            <a:pPr algn="ctr"/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종합병원 </a:t>
            </a:r>
            <a:r>
              <a:rPr lang="ko-KR" altLang="en-US" sz="2000" dirty="0" err="1">
                <a:latin typeface="페이퍼로지 4 Regular" pitchFamily="2" charset="-127"/>
                <a:ea typeface="페이퍼로지 4 Regular" pitchFamily="2" charset="-127"/>
              </a:rPr>
              <a:t>하이클래스암주요치료비</a:t>
            </a:r>
            <a:endParaRPr lang="ko-KR" altLang="en-US" sz="20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2" name="텍스트 개체 틀 3">
            <a:extLst>
              <a:ext uri="{FF2B5EF4-FFF2-40B4-BE49-F238E27FC236}">
                <a16:creationId xmlns:a16="http://schemas.microsoft.com/office/drawing/2014/main" id="{59B2A257-F324-45A7-3B6E-B299580AB44D}"/>
              </a:ext>
            </a:extLst>
          </p:cNvPr>
          <p:cNvSpPr txBox="1">
            <a:spLocks/>
          </p:cNvSpPr>
          <p:nvPr/>
        </p:nvSpPr>
        <p:spPr>
          <a:xfrm>
            <a:off x="201919" y="73304"/>
            <a:ext cx="2798733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② 만기보장 종합병원 매회수술 암주요치료비</a:t>
            </a:r>
          </a:p>
        </p:txBody>
      </p:sp>
    </p:spTree>
    <p:extLst>
      <p:ext uri="{BB962C8B-B14F-4D97-AF65-F5344CB8AC3E}">
        <p14:creationId xmlns:p14="http://schemas.microsoft.com/office/powerpoint/2010/main" val="40307642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35797C0-D4F8-4922-EB8D-E6C99CA7A226}"/>
              </a:ext>
            </a:extLst>
          </p:cNvPr>
          <p:cNvSpPr/>
          <p:nvPr/>
        </p:nvSpPr>
        <p:spPr>
          <a:xfrm>
            <a:off x="992909" y="1380683"/>
            <a:ext cx="10206182" cy="2827522"/>
          </a:xfrm>
          <a:prstGeom prst="roundRect">
            <a:avLst>
              <a:gd name="adj" fmla="val 2486"/>
            </a:avLst>
          </a:prstGeom>
          <a:noFill/>
          <a:ln>
            <a:solidFill>
              <a:srgbClr val="0093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사각형: 둥근 위쪽 모서리 3">
            <a:extLst>
              <a:ext uri="{FF2B5EF4-FFF2-40B4-BE49-F238E27FC236}">
                <a16:creationId xmlns:a16="http://schemas.microsoft.com/office/drawing/2014/main" id="{794E75F0-9154-F8DC-84ED-55AB0DC2FBE4}"/>
              </a:ext>
            </a:extLst>
          </p:cNvPr>
          <p:cNvSpPr/>
          <p:nvPr/>
        </p:nvSpPr>
        <p:spPr>
          <a:xfrm rot="10800000">
            <a:off x="1340153" y="1380684"/>
            <a:ext cx="2469823" cy="405353"/>
          </a:xfrm>
          <a:prstGeom prst="round2SameRect">
            <a:avLst>
              <a:gd name="adj1" fmla="val 35271"/>
              <a:gd name="adj2" fmla="val 0"/>
            </a:avLst>
          </a:prstGeom>
          <a:solidFill>
            <a:srgbClr val="0093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62CC09-AFA0-5129-32C1-BF9A278689B2}"/>
              </a:ext>
            </a:extLst>
          </p:cNvPr>
          <p:cNvSpPr txBox="1"/>
          <p:nvPr/>
        </p:nvSpPr>
        <p:spPr>
          <a:xfrm>
            <a:off x="1571035" y="1388425"/>
            <a:ext cx="2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rPr>
              <a:t>실제 폐암 수술사례 </a:t>
            </a:r>
            <a:r>
              <a:rPr lang="en-US" altLang="ko-KR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rPr>
              <a:t>1</a:t>
            </a:r>
            <a:endParaRPr lang="ko-KR" altLang="en-US" dirty="0">
              <a:solidFill>
                <a:schemeClr val="bg1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B2BEA0-91A8-30FE-3EA0-E08763C92C7A}"/>
              </a:ext>
            </a:extLst>
          </p:cNvPr>
          <p:cNvSpPr txBox="1"/>
          <p:nvPr/>
        </p:nvSpPr>
        <p:spPr>
          <a:xfrm>
            <a:off x="1288656" y="1909625"/>
            <a:ext cx="8413127" cy="16013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정기 건강검진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CT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에서 좌측 폐에 암이 발견되어 </a:t>
            </a:r>
            <a:endParaRPr lang="en-US" altLang="ko-KR" dirty="0">
              <a:latin typeface="페이퍼로지 4 Regular" pitchFamily="2" charset="-127"/>
              <a:ea typeface="페이퍼로지 4 Regular" pitchFamily="2" charset="-127"/>
            </a:endParaRPr>
          </a:p>
          <a:p>
            <a:pPr>
              <a:lnSpc>
                <a:spcPts val="2400"/>
              </a:lnSpc>
            </a:pPr>
            <a:r>
              <a:rPr lang="ko-KR" altLang="en-US" b="1" dirty="0">
                <a:latin typeface="페이퍼로지 4 Regular" pitchFamily="2" charset="-127"/>
                <a:ea typeface="페이퍼로지 4 Regular" pitchFamily="2" charset="-127"/>
              </a:rPr>
              <a:t>①좌측 쐐기절제술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을 시행하고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약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2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개월 후 </a:t>
            </a:r>
            <a:endParaRPr lang="en-US" altLang="ko-KR" dirty="0">
              <a:latin typeface="페이퍼로지 4 Regular" pitchFamily="2" charset="-127"/>
              <a:ea typeface="페이퍼로지 4 Regular" pitchFamily="2" charset="-127"/>
            </a:endParaRPr>
          </a:p>
          <a:p>
            <a:pPr>
              <a:lnSpc>
                <a:spcPts val="2400"/>
              </a:lnSpc>
            </a:pPr>
            <a:r>
              <a:rPr lang="ko-KR" altLang="en-US" b="1" dirty="0">
                <a:latin typeface="페이퍼로지 4 Regular" pitchFamily="2" charset="-127"/>
                <a:ea typeface="페이퍼로지 4 Regular" pitchFamily="2" charset="-127"/>
              </a:rPr>
              <a:t>②좌측 </a:t>
            </a:r>
            <a:r>
              <a:rPr lang="ko-KR" altLang="en-US" b="1" dirty="0" err="1">
                <a:latin typeface="페이퍼로지 4 Regular" pitchFamily="2" charset="-127"/>
                <a:ea typeface="페이퍼로지 4 Regular" pitchFamily="2" charset="-127"/>
              </a:rPr>
              <a:t>하엽전절제술</a:t>
            </a:r>
            <a:r>
              <a:rPr lang="ko-KR" altLang="en-US" dirty="0" err="1">
                <a:latin typeface="페이퍼로지 4 Regular" pitchFamily="2" charset="-127"/>
                <a:ea typeface="페이퍼로지 4 Regular" pitchFamily="2" charset="-127"/>
              </a:rPr>
              <a:t>을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 진행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.</a:t>
            </a:r>
            <a:b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</a:b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이후 추적 검사에서 우측 폐에 새로운 병변이 발견되어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폐 기능 보존을 위해 약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4~5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개월 뒤 </a:t>
            </a:r>
            <a:r>
              <a:rPr lang="ko-KR" altLang="en-US" b="1" dirty="0">
                <a:latin typeface="페이퍼로지 4 Regular" pitchFamily="2" charset="-127"/>
                <a:ea typeface="페이퍼로지 4 Regular" pitchFamily="2" charset="-127"/>
              </a:rPr>
              <a:t>③우측 쐐기절제술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 시행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.</a:t>
            </a:r>
            <a:endParaRPr lang="ko-KR" altLang="en-US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5ED56A68-F7BE-9DFA-7324-B556105295CD}"/>
              </a:ext>
            </a:extLst>
          </p:cNvPr>
          <p:cNvSpPr/>
          <p:nvPr/>
        </p:nvSpPr>
        <p:spPr>
          <a:xfrm>
            <a:off x="992909" y="4441165"/>
            <a:ext cx="10206182" cy="2087452"/>
          </a:xfrm>
          <a:prstGeom prst="roundRect">
            <a:avLst>
              <a:gd name="adj" fmla="val 2486"/>
            </a:avLst>
          </a:prstGeom>
          <a:noFill/>
          <a:ln>
            <a:solidFill>
              <a:srgbClr val="0093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사각형: 둥근 위쪽 모서리 9">
            <a:extLst>
              <a:ext uri="{FF2B5EF4-FFF2-40B4-BE49-F238E27FC236}">
                <a16:creationId xmlns:a16="http://schemas.microsoft.com/office/drawing/2014/main" id="{20A5D403-77E1-264E-DDCE-0BBF3AF4A823}"/>
              </a:ext>
            </a:extLst>
          </p:cNvPr>
          <p:cNvSpPr/>
          <p:nvPr/>
        </p:nvSpPr>
        <p:spPr>
          <a:xfrm rot="10800000">
            <a:off x="1340153" y="4441166"/>
            <a:ext cx="2469823" cy="405353"/>
          </a:xfrm>
          <a:prstGeom prst="round2SameRect">
            <a:avLst>
              <a:gd name="adj1" fmla="val 35271"/>
              <a:gd name="adj2" fmla="val 0"/>
            </a:avLst>
          </a:prstGeom>
          <a:solidFill>
            <a:srgbClr val="0093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020627-5E80-D838-99F6-8032B8D92F47}"/>
              </a:ext>
            </a:extLst>
          </p:cNvPr>
          <p:cNvSpPr txBox="1"/>
          <p:nvPr/>
        </p:nvSpPr>
        <p:spPr>
          <a:xfrm>
            <a:off x="1340152" y="4448907"/>
            <a:ext cx="2469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rPr>
              <a:t>실제 췌장암 수술사례 </a:t>
            </a:r>
            <a:r>
              <a:rPr lang="en-US" altLang="ko-KR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rPr>
              <a:t>2</a:t>
            </a:r>
            <a:endParaRPr lang="ko-KR" altLang="en-US" dirty="0">
              <a:solidFill>
                <a:schemeClr val="bg1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A8135E-2858-BEA5-7938-9D617DC6FEF6}"/>
              </a:ext>
            </a:extLst>
          </p:cNvPr>
          <p:cNvSpPr txBox="1"/>
          <p:nvPr/>
        </p:nvSpPr>
        <p:spPr>
          <a:xfrm>
            <a:off x="1288657" y="4955736"/>
            <a:ext cx="7762398" cy="985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췌장암 전이 없이 발견되어 </a:t>
            </a:r>
            <a:r>
              <a:rPr lang="ko-KR" altLang="en-US" b="1" dirty="0">
                <a:latin typeface="페이퍼로지 4 Regular" pitchFamily="2" charset="-127"/>
                <a:ea typeface="페이퍼로지 4 Regular" pitchFamily="2" charset="-127"/>
              </a:rPr>
              <a:t>①</a:t>
            </a:r>
            <a:r>
              <a:rPr lang="en-US" altLang="ko-KR" b="1" dirty="0">
                <a:latin typeface="페이퍼로지 4 Regular" pitchFamily="2" charset="-127"/>
                <a:ea typeface="페이퍼로지 4 Regular" pitchFamily="2" charset="-127"/>
              </a:rPr>
              <a:t>1</a:t>
            </a:r>
            <a:r>
              <a:rPr lang="ko-KR" altLang="en-US" b="1" dirty="0">
                <a:latin typeface="페이퍼로지 4 Regular" pitchFamily="2" charset="-127"/>
                <a:ea typeface="페이퍼로지 4 Regular" pitchFamily="2" charset="-127"/>
              </a:rPr>
              <a:t>차 수술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.</a:t>
            </a:r>
          </a:p>
          <a:p>
            <a:pPr>
              <a:lnSpc>
                <a:spcPts val="2400"/>
              </a:lnSpc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이후  예방으로 </a:t>
            </a:r>
            <a:r>
              <a:rPr lang="ko-KR" altLang="en-US" dirty="0" err="1">
                <a:latin typeface="페이퍼로지 4 Regular" pitchFamily="2" charset="-127"/>
                <a:ea typeface="페이퍼로지 4 Regular" pitchFamily="2" charset="-127"/>
              </a:rPr>
              <a:t>젬시타민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dirty="0" err="1">
                <a:latin typeface="페이퍼로지 4 Regular" pitchFamily="2" charset="-127"/>
                <a:ea typeface="페이퍼로지 4 Regular" pitchFamily="2" charset="-127"/>
              </a:rPr>
              <a:t>젤로다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 섞어 항암치료 중</a:t>
            </a:r>
            <a:endParaRPr lang="en-US" altLang="ko-KR" dirty="0">
              <a:latin typeface="페이퍼로지 4 Regular" pitchFamily="2" charset="-127"/>
              <a:ea typeface="페이퍼로지 4 Regular" pitchFamily="2" charset="-127"/>
            </a:endParaRPr>
          </a:p>
          <a:p>
            <a:pPr>
              <a:lnSpc>
                <a:spcPts val="2400"/>
              </a:lnSpc>
            </a:pP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7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개월만에 췌장암 재발로 </a:t>
            </a:r>
            <a:r>
              <a:rPr lang="ko-KR" altLang="en-US" b="1" dirty="0">
                <a:latin typeface="페이퍼로지 4 Regular" pitchFamily="2" charset="-127"/>
                <a:ea typeface="페이퍼로지 4 Regular" pitchFamily="2" charset="-127"/>
              </a:rPr>
              <a:t>②</a:t>
            </a:r>
            <a:r>
              <a:rPr lang="en-US" altLang="ko-KR" b="1" dirty="0">
                <a:latin typeface="페이퍼로지 4 Regular" pitchFamily="2" charset="-127"/>
                <a:ea typeface="페이퍼로지 4 Regular" pitchFamily="2" charset="-127"/>
              </a:rPr>
              <a:t>2</a:t>
            </a:r>
            <a:r>
              <a:rPr lang="ko-KR" altLang="en-US" b="1" dirty="0">
                <a:latin typeface="페이퍼로지 4 Regular" pitchFamily="2" charset="-127"/>
                <a:ea typeface="페이퍼로지 4 Regular" pitchFamily="2" charset="-127"/>
              </a:rPr>
              <a:t>차 수술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 시행</a:t>
            </a:r>
            <a:endParaRPr lang="en-US" altLang="ko-KR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6B49A5-ACA0-8F1B-48BF-47332B26E38B}"/>
              </a:ext>
            </a:extLst>
          </p:cNvPr>
          <p:cNvSpPr txBox="1"/>
          <p:nvPr/>
        </p:nvSpPr>
        <p:spPr>
          <a:xfrm>
            <a:off x="1288657" y="3614036"/>
            <a:ext cx="9614686" cy="384328"/>
          </a:xfrm>
          <a:prstGeom prst="rect">
            <a:avLst/>
          </a:prstGeom>
          <a:solidFill>
            <a:srgbClr val="FFE06A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한번에 수술하게 되면 시간도 길어지고 출혈이나 합병증</a:t>
            </a: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, 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호흡부전 위험 등의 이유로 </a:t>
            </a: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 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단계별로 할 수 있음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788580-DA22-4957-1E59-50E9886FB0D4}"/>
              </a:ext>
            </a:extLst>
          </p:cNvPr>
          <p:cNvSpPr txBox="1"/>
          <p:nvPr/>
        </p:nvSpPr>
        <p:spPr>
          <a:xfrm>
            <a:off x="1288657" y="6005594"/>
            <a:ext cx="9614686" cy="369332"/>
          </a:xfrm>
          <a:prstGeom prst="rect">
            <a:avLst/>
          </a:prstGeom>
          <a:solidFill>
            <a:srgbClr val="FFE06A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수술 후 항암을 하더라도 몇 개월 후 재발되어 </a:t>
            </a: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2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차 수술을 하는 경우도 발생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2D9577-2BE6-46C7-87EF-887ADF74E2DA}"/>
              </a:ext>
            </a:extLst>
          </p:cNvPr>
          <p:cNvSpPr txBox="1"/>
          <p:nvPr/>
        </p:nvSpPr>
        <p:spPr>
          <a:xfrm>
            <a:off x="1288658" y="477066"/>
            <a:ext cx="9614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>
                <a:latin typeface="페이퍼로지 7 Bold" pitchFamily="2" charset="-127"/>
                <a:ea typeface="페이퍼로지 7 Bold" pitchFamily="2" charset="-127"/>
              </a:rPr>
              <a:t>암수술은 매회 주는 </a:t>
            </a:r>
            <a:r>
              <a:rPr lang="ko-KR" altLang="en-US" sz="3600">
                <a:latin typeface="페이퍼로지 7 Bold" pitchFamily="2" charset="-127"/>
                <a:ea typeface="페이퍼로지 7 Bold" pitchFamily="2" charset="-127"/>
              </a:rPr>
              <a:t>주요치료비로 준비해야</a:t>
            </a:r>
            <a:endParaRPr lang="ko-KR" altLang="en-US" sz="36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2C7DC4A2-A583-AB8F-1E1D-FE4351ACE26E}"/>
              </a:ext>
            </a:extLst>
          </p:cNvPr>
          <p:cNvSpPr txBox="1">
            <a:spLocks/>
          </p:cNvSpPr>
          <p:nvPr/>
        </p:nvSpPr>
        <p:spPr>
          <a:xfrm>
            <a:off x="201919" y="73304"/>
            <a:ext cx="2824745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② 만기보장 종합병원 매회수술 암주요치료비</a:t>
            </a:r>
          </a:p>
        </p:txBody>
      </p:sp>
    </p:spTree>
    <p:extLst>
      <p:ext uri="{BB962C8B-B14F-4D97-AF65-F5344CB8AC3E}">
        <p14:creationId xmlns:p14="http://schemas.microsoft.com/office/powerpoint/2010/main" val="8828804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D9A7D131-C919-03F3-D1AD-552D8EEA3C43}"/>
              </a:ext>
            </a:extLst>
          </p:cNvPr>
          <p:cNvSpPr/>
          <p:nvPr/>
        </p:nvSpPr>
        <p:spPr>
          <a:xfrm>
            <a:off x="836631" y="921534"/>
            <a:ext cx="4690784" cy="3939720"/>
          </a:xfrm>
          <a:prstGeom prst="roundRect">
            <a:avLst>
              <a:gd name="adj" fmla="val 2755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05E977C5-2F87-669E-B77E-7E8C6C92987F}"/>
              </a:ext>
            </a:extLst>
          </p:cNvPr>
          <p:cNvSpPr/>
          <p:nvPr/>
        </p:nvSpPr>
        <p:spPr>
          <a:xfrm>
            <a:off x="6664587" y="921534"/>
            <a:ext cx="4690784" cy="3939720"/>
          </a:xfrm>
          <a:prstGeom prst="roundRect">
            <a:avLst>
              <a:gd name="adj" fmla="val 1362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2D9577-2BE6-46C7-87EF-887ADF74E2DA}"/>
              </a:ext>
            </a:extLst>
          </p:cNvPr>
          <p:cNvSpPr txBox="1"/>
          <p:nvPr/>
        </p:nvSpPr>
        <p:spPr>
          <a:xfrm>
            <a:off x="2033413" y="598369"/>
            <a:ext cx="224688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암주치</a:t>
            </a:r>
            <a:r>
              <a:rPr lang="en-US" altLang="ko-KR" sz="2000" dirty="0"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만기보장</a:t>
            </a:r>
            <a:r>
              <a:rPr lang="en-US" altLang="ko-KR" sz="2000" dirty="0">
                <a:latin typeface="페이퍼로지 4 Regular" pitchFamily="2" charset="-127"/>
                <a:ea typeface="페이퍼로지 4 Regular" pitchFamily="2" charset="-127"/>
              </a:rPr>
              <a:t>)</a:t>
            </a:r>
            <a:endParaRPr lang="ko-KR" altLang="en-US" sz="36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1A80FC-D947-F449-0C8A-F7437FE7496F}"/>
              </a:ext>
            </a:extLst>
          </p:cNvPr>
          <p:cNvSpPr txBox="1"/>
          <p:nvPr/>
        </p:nvSpPr>
        <p:spPr>
          <a:xfrm>
            <a:off x="6948338" y="598369"/>
            <a:ext cx="414212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하이클래스 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암주치</a:t>
            </a:r>
            <a:r>
              <a:rPr lang="en-US" altLang="ko-KR" sz="2000" dirty="0"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만기보장</a:t>
            </a:r>
            <a:r>
              <a:rPr lang="en-US" altLang="ko-KR" sz="2000" dirty="0">
                <a:latin typeface="페이퍼로지 4 Regular" pitchFamily="2" charset="-127"/>
                <a:ea typeface="페이퍼로지 4 Regular" pitchFamily="2" charset="-127"/>
              </a:rPr>
              <a:t>)</a:t>
            </a:r>
            <a:endParaRPr lang="ko-KR" altLang="en-US" sz="36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059B7B81-44E2-3430-D657-B6AA27A3B753}"/>
              </a:ext>
            </a:extLst>
          </p:cNvPr>
          <p:cNvSpPr/>
          <p:nvPr/>
        </p:nvSpPr>
        <p:spPr>
          <a:xfrm>
            <a:off x="1287306" y="1804502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매회 수술</a:t>
            </a:r>
            <a:r>
              <a:rPr lang="en-US" altLang="ko-KR" sz="2000" dirty="0">
                <a:solidFill>
                  <a:schemeClr val="tx1"/>
                </a:solidFill>
                <a:latin typeface="페이퍼로지 6 SemiBold" pitchFamily="2" charset="-127"/>
                <a:ea typeface="페이퍼로지 6 SemiBold" pitchFamily="2" charset="-127"/>
              </a:rPr>
              <a:t>   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3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9B6A1199-6E81-BBAC-2508-054773DE96F5}"/>
              </a:ext>
            </a:extLst>
          </p:cNvPr>
          <p:cNvSpPr/>
          <p:nvPr/>
        </p:nvSpPr>
        <p:spPr>
          <a:xfrm>
            <a:off x="1287305" y="2387456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항암 방사선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3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B02FD543-61D5-ACA5-243A-9DC3A3A7E089}"/>
              </a:ext>
            </a:extLst>
          </p:cNvPr>
          <p:cNvSpPr/>
          <p:nvPr/>
        </p:nvSpPr>
        <p:spPr>
          <a:xfrm>
            <a:off x="1287304" y="2979935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항암 약물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3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395AD123-BD4B-ED5F-500C-DFC47DAC8D01}"/>
              </a:ext>
            </a:extLst>
          </p:cNvPr>
          <p:cNvSpPr/>
          <p:nvPr/>
        </p:nvSpPr>
        <p:spPr>
          <a:xfrm>
            <a:off x="1287303" y="3562889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중환자실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 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2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35721EC4-324B-32EE-1D12-EBC052321F62}"/>
              </a:ext>
            </a:extLst>
          </p:cNvPr>
          <p:cNvSpPr/>
          <p:nvPr/>
        </p:nvSpPr>
        <p:spPr>
          <a:xfrm>
            <a:off x="1287302" y="4136512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호르몬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치료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3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백만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73E90C69-385A-1082-4EAA-2BFD315F4B14}"/>
              </a:ext>
            </a:extLst>
          </p:cNvPr>
          <p:cNvSpPr/>
          <p:nvPr/>
        </p:nvSpPr>
        <p:spPr>
          <a:xfrm>
            <a:off x="2470553" y="1386356"/>
            <a:ext cx="1372603" cy="347006"/>
          </a:xfrm>
          <a:prstGeom prst="roundRect">
            <a:avLst>
              <a:gd name="adj" fmla="val 50000"/>
            </a:avLst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최대 보장</a:t>
            </a: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0ADE615-4F23-A7D7-A20C-29C7253C4550}"/>
              </a:ext>
            </a:extLst>
          </p:cNvPr>
          <p:cNvSpPr/>
          <p:nvPr/>
        </p:nvSpPr>
        <p:spPr>
          <a:xfrm>
            <a:off x="7161337" y="1804502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매회 수술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2000" dirty="0">
                <a:solidFill>
                  <a:schemeClr val="tx1"/>
                </a:solidFill>
                <a:latin typeface="페이퍼로지 6 SemiBold" pitchFamily="2" charset="-127"/>
                <a:ea typeface="페이퍼로지 6 SemiBold" pitchFamily="2" charset="-127"/>
              </a:rPr>
              <a:t>   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3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5EA7D0E-B613-0340-A4C8-A9DCD0018B4B}"/>
              </a:ext>
            </a:extLst>
          </p:cNvPr>
          <p:cNvSpPr/>
          <p:nvPr/>
        </p:nvSpPr>
        <p:spPr>
          <a:xfrm>
            <a:off x="7161336" y="2387456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항암 방사선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5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A0A59A2F-FDBC-363C-04C8-67093A72F579}"/>
              </a:ext>
            </a:extLst>
          </p:cNvPr>
          <p:cNvSpPr/>
          <p:nvPr/>
        </p:nvSpPr>
        <p:spPr>
          <a:xfrm>
            <a:off x="7161335" y="2979935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항암 약물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 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5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0B16E0D6-CDEC-F272-7120-7AE13005B0BB}"/>
              </a:ext>
            </a:extLst>
          </p:cNvPr>
          <p:cNvSpPr/>
          <p:nvPr/>
        </p:nvSpPr>
        <p:spPr>
          <a:xfrm>
            <a:off x="8344584" y="1386356"/>
            <a:ext cx="1372603" cy="347006"/>
          </a:xfrm>
          <a:prstGeom prst="roundRect">
            <a:avLst>
              <a:gd name="adj" fmla="val 50000"/>
            </a:avLst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최대 보장</a:t>
            </a:r>
          </a:p>
        </p:txBody>
      </p:sp>
      <p:pic>
        <p:nvPicPr>
          <p:cNvPr id="27" name="그림 26" descr="그림, 아동 미술, 일러스트레이션, 만화 영화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5A8CC90D-293A-6517-61EE-FBB55DC692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117" y="3515318"/>
            <a:ext cx="1350649" cy="1350649"/>
          </a:xfrm>
          <a:prstGeom prst="rect">
            <a:avLst/>
          </a:prstGeom>
        </p:spPr>
      </p:pic>
      <p:sp>
        <p:nvSpPr>
          <p:cNvPr id="28" name="직사각형 27">
            <a:extLst>
              <a:ext uri="{FF2B5EF4-FFF2-40B4-BE49-F238E27FC236}">
                <a16:creationId xmlns:a16="http://schemas.microsoft.com/office/drawing/2014/main" id="{A610BEA0-5BDE-FFCE-53B6-3A4EA45835EB}"/>
              </a:ext>
            </a:extLst>
          </p:cNvPr>
          <p:cNvSpPr/>
          <p:nvPr/>
        </p:nvSpPr>
        <p:spPr>
          <a:xfrm>
            <a:off x="836631" y="5159829"/>
            <a:ext cx="6954430" cy="1187390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>
                <a:latin typeface="페이퍼로지 4 Regular" pitchFamily="2" charset="-127"/>
                <a:ea typeface="페이퍼로지 4 Regular" pitchFamily="2" charset="-127"/>
              </a:rPr>
              <a:t>암주치</a:t>
            </a:r>
            <a:r>
              <a:rPr lang="ko-KR" altLang="en-US" sz="2800" dirty="0"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2800" dirty="0">
                <a:solidFill>
                  <a:srgbClr val="FFE06A"/>
                </a:solidFill>
                <a:latin typeface="페이퍼로지 7 Bold" pitchFamily="2" charset="-127"/>
                <a:ea typeface="페이퍼로지 7 Bold" pitchFamily="2" charset="-127"/>
              </a:rPr>
              <a:t>1</a:t>
            </a:r>
            <a:r>
              <a:rPr lang="ko-KR" altLang="en-US" sz="2800" dirty="0">
                <a:solidFill>
                  <a:srgbClr val="FFE06A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호르몬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3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백</a:t>
            </a:r>
            <a:r>
              <a:rPr lang="en-US" altLang="ko-KR" sz="1600" dirty="0">
                <a:latin typeface="페이퍼로지 4 Regular" pitchFamily="2" charset="-127"/>
                <a:ea typeface="페이퍼로지 4 Regular" pitchFamily="2" charset="-127"/>
              </a:rPr>
              <a:t>) </a:t>
            </a:r>
            <a:r>
              <a:rPr lang="en-US" altLang="ko-KR" sz="2400" dirty="0">
                <a:latin typeface="페이퍼로지 4 Regular" pitchFamily="2" charset="-127"/>
                <a:ea typeface="페이퍼로지 4 Regular" pitchFamily="2" charset="-127"/>
              </a:rPr>
              <a:t>+ </a:t>
            </a:r>
            <a:r>
              <a:rPr lang="ko-KR" altLang="en-US" sz="2800" dirty="0" err="1">
                <a:latin typeface="페이퍼로지 4 Regular" pitchFamily="2" charset="-127"/>
                <a:ea typeface="페이퍼로지 4 Regular" pitchFamily="2" charset="-127"/>
              </a:rPr>
              <a:t>하이클래스암주치</a:t>
            </a:r>
            <a:r>
              <a:rPr lang="ko-KR" altLang="en-US" sz="2800" dirty="0"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2800" dirty="0">
                <a:solidFill>
                  <a:srgbClr val="FFE06A"/>
                </a:solidFill>
                <a:latin typeface="페이퍼로지 7 Bold" pitchFamily="2" charset="-127"/>
                <a:ea typeface="페이퍼로지 7 Bold" pitchFamily="2" charset="-127"/>
              </a:rPr>
              <a:t>2</a:t>
            </a:r>
            <a:r>
              <a:rPr lang="ko-KR" altLang="en-US" sz="2800" dirty="0">
                <a:solidFill>
                  <a:srgbClr val="FFE06A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  <a:endParaRPr lang="ko-KR" altLang="en-US" sz="2400" dirty="0">
              <a:solidFill>
                <a:srgbClr val="FFE06A"/>
              </a:solidFill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B8DC30-7869-6BF5-7F36-6CC327515766}"/>
              </a:ext>
            </a:extLst>
          </p:cNvPr>
          <p:cNvSpPr txBox="1"/>
          <p:nvPr/>
        </p:nvSpPr>
        <p:spPr>
          <a:xfrm>
            <a:off x="4479934" y="6327176"/>
            <a:ext cx="34092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5.10.5 </a:t>
            </a:r>
            <a:r>
              <a:rPr lang="ko-KR" altLang="en-US" sz="1050" dirty="0" err="1">
                <a:latin typeface="페이퍼로지 4 Regular" pitchFamily="2" charset="-127"/>
                <a:ea typeface="페이퍼로지 4 Regular" pitchFamily="2" charset="-127"/>
              </a:rPr>
              <a:t>해약환급금미지급형</a:t>
            </a:r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, 45</a:t>
            </a:r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세</a:t>
            </a:r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남</a:t>
            </a:r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, 20</a:t>
            </a:r>
            <a:r>
              <a:rPr lang="ko-KR" altLang="en-US" sz="1050" dirty="0" err="1">
                <a:latin typeface="페이퍼로지 4 Regular" pitchFamily="2" charset="-127"/>
                <a:ea typeface="페이퍼로지 4 Regular" pitchFamily="2" charset="-127"/>
              </a:rPr>
              <a:t>년납</a:t>
            </a:r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100</a:t>
            </a:r>
            <a:r>
              <a:rPr lang="ko-KR" altLang="en-US" sz="1050" dirty="0" err="1">
                <a:latin typeface="페이퍼로지 4 Regular" pitchFamily="2" charset="-127"/>
                <a:ea typeface="페이퍼로지 4 Regular" pitchFamily="2" charset="-127"/>
              </a:rPr>
              <a:t>세만기</a:t>
            </a:r>
            <a:endParaRPr lang="ko-KR" altLang="en-US" sz="105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pic>
        <p:nvPicPr>
          <p:cNvPr id="34" name="그림 33" descr="삼각형, 예술, 별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F041D3A6-6B08-0EF8-C953-C768038D9D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218" y="2213450"/>
            <a:ext cx="550376" cy="552865"/>
          </a:xfrm>
          <a:prstGeom prst="rect">
            <a:avLst/>
          </a:prstGeom>
        </p:spPr>
      </p:pic>
      <p:pic>
        <p:nvPicPr>
          <p:cNvPr id="35" name="그림 34" descr="삼각형, 예술, 별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AE68054B-CAE3-DAF4-9627-AB03681187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497" y="2805929"/>
            <a:ext cx="550376" cy="552865"/>
          </a:xfrm>
          <a:prstGeom prst="rect">
            <a:avLst/>
          </a:prstGeom>
        </p:spPr>
      </p:pic>
      <p:pic>
        <p:nvPicPr>
          <p:cNvPr id="37" name="그림 36" descr="스크린샷, 어둠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7F14BDAF-0892-0F49-3F6F-C593757BC3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388" y="2958988"/>
            <a:ext cx="802567" cy="802567"/>
          </a:xfrm>
          <a:prstGeom prst="rect">
            <a:avLst/>
          </a:prstGeom>
        </p:spPr>
      </p:pic>
      <p:pic>
        <p:nvPicPr>
          <p:cNvPr id="38" name="그림 37" descr="스크린샷, 어둠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A999C9D6-69F5-B495-C20A-95C58B30DD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495" y="2402259"/>
            <a:ext cx="802567" cy="802567"/>
          </a:xfrm>
          <a:prstGeom prst="rect">
            <a:avLst/>
          </a:prstGeom>
        </p:spPr>
      </p:pic>
      <p:sp>
        <p:nvSpPr>
          <p:cNvPr id="40" name="텍스트 개체 틀 3">
            <a:extLst>
              <a:ext uri="{FF2B5EF4-FFF2-40B4-BE49-F238E27FC236}">
                <a16:creationId xmlns:a16="http://schemas.microsoft.com/office/drawing/2014/main" id="{5FE5F012-EF60-24A9-4485-927263D34720}"/>
              </a:ext>
            </a:extLst>
          </p:cNvPr>
          <p:cNvSpPr txBox="1">
            <a:spLocks/>
          </p:cNvSpPr>
          <p:nvPr/>
        </p:nvSpPr>
        <p:spPr>
          <a:xfrm>
            <a:off x="201919" y="78428"/>
            <a:ext cx="3044201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② 만기보장 종합병원 매회수술 암주요치료비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B6CBFD-5CA5-3DF6-E474-767CAFDCAC66}"/>
              </a:ext>
            </a:extLst>
          </p:cNvPr>
          <p:cNvSpPr txBox="1"/>
          <p:nvPr/>
        </p:nvSpPr>
        <p:spPr>
          <a:xfrm>
            <a:off x="4479933" y="6064003"/>
            <a:ext cx="32321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050" dirty="0" err="1">
                <a:latin typeface="페이퍼로지 4 Regular" pitchFamily="2" charset="-127"/>
                <a:ea typeface="페이퍼로지 4 Regular" pitchFamily="2" charset="-127"/>
              </a:rPr>
              <a:t>유사암주치</a:t>
            </a:r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,</a:t>
            </a:r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 하이클래스 </a:t>
            </a:r>
            <a:r>
              <a:rPr lang="ko-KR" altLang="en-US" sz="1050" dirty="0" err="1">
                <a:latin typeface="페이퍼로지 4 Regular" pitchFamily="2" charset="-127"/>
                <a:ea typeface="페이퍼로지 4 Regular" pitchFamily="2" charset="-127"/>
              </a:rPr>
              <a:t>유사암주치</a:t>
            </a:r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 각 </a:t>
            </a:r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600</a:t>
            </a:r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만 포함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661D9A-5EA8-C5D1-F4C5-FBC7453FC1BA}"/>
              </a:ext>
            </a:extLst>
          </p:cNvPr>
          <p:cNvSpPr txBox="1"/>
          <p:nvPr/>
        </p:nvSpPr>
        <p:spPr>
          <a:xfrm>
            <a:off x="8165156" y="5134440"/>
            <a:ext cx="2924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남    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53,656</a:t>
            </a:r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원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083EF0-A98E-DB02-8C15-F105696B85FB}"/>
              </a:ext>
            </a:extLst>
          </p:cNvPr>
          <p:cNvSpPr txBox="1"/>
          <p:nvPr/>
        </p:nvSpPr>
        <p:spPr>
          <a:xfrm>
            <a:off x="8165155" y="5695300"/>
            <a:ext cx="2924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여    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39,868</a:t>
            </a:r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원</a:t>
            </a:r>
          </a:p>
        </p:txBody>
      </p:sp>
    </p:spTree>
    <p:extLst>
      <p:ext uri="{BB962C8B-B14F-4D97-AF65-F5344CB8AC3E}">
        <p14:creationId xmlns:p14="http://schemas.microsoft.com/office/powerpoint/2010/main" val="38126930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7C9584-2552-99E9-151C-6FA909919557}"/>
              </a:ext>
            </a:extLst>
          </p:cNvPr>
          <p:cNvSpPr txBox="1"/>
          <p:nvPr/>
        </p:nvSpPr>
        <p:spPr>
          <a:xfrm>
            <a:off x="3000652" y="1531544"/>
            <a:ext cx="6377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>
                <a:latin typeface="페이퍼로지 7 Bold" pitchFamily="2" charset="-127"/>
                <a:ea typeface="페이퍼로지 7 Bold" pitchFamily="2" charset="-127"/>
              </a:rPr>
              <a:t>정액형 보장 준비 세번째</a:t>
            </a:r>
            <a:r>
              <a:rPr lang="en-US" altLang="ko-KR" sz="3600" dirty="0">
                <a:latin typeface="페이퍼로지 7 Bold" pitchFamily="2" charset="-127"/>
                <a:ea typeface="페이퍼로지 7 Bold" pitchFamily="2" charset="-127"/>
              </a:rPr>
              <a:t>!</a:t>
            </a:r>
            <a:endParaRPr lang="ko-KR" altLang="en-US" sz="36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D824D8-5363-0FB3-2F40-3D8E8E1BBD7D}"/>
              </a:ext>
            </a:extLst>
          </p:cNvPr>
          <p:cNvSpPr txBox="1"/>
          <p:nvPr/>
        </p:nvSpPr>
        <p:spPr>
          <a:xfrm>
            <a:off x="3830833" y="2384452"/>
            <a:ext cx="4530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7200" dirty="0">
                <a:latin typeface="페이퍼로지 8 ExtraBold" pitchFamily="2" charset="-127"/>
                <a:ea typeface="페이퍼로지 8 ExtraBold" pitchFamily="2" charset="-127"/>
              </a:rPr>
              <a:t>만기보장</a:t>
            </a:r>
          </a:p>
        </p:txBody>
      </p:sp>
      <p:pic>
        <p:nvPicPr>
          <p:cNvPr id="6" name="Image 4" descr="preencoded.png">
            <a:extLst>
              <a:ext uri="{FF2B5EF4-FFF2-40B4-BE49-F238E27FC236}">
                <a16:creationId xmlns:a16="http://schemas.microsoft.com/office/drawing/2014/main" id="{60127182-21E7-F286-0481-64EC0290F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75100">
            <a:off x="1234727" y="798804"/>
            <a:ext cx="2079495" cy="2081878"/>
          </a:xfrm>
          <a:prstGeom prst="rect">
            <a:avLst/>
          </a:prstGeom>
        </p:spPr>
      </p:pic>
      <p:pic>
        <p:nvPicPr>
          <p:cNvPr id="7" name="Image 22" descr="preencoded.png">
            <a:extLst>
              <a:ext uri="{FF2B5EF4-FFF2-40B4-BE49-F238E27FC236}">
                <a16:creationId xmlns:a16="http://schemas.microsoft.com/office/drawing/2014/main" id="{08EC1A41-3DD8-3A38-A6F2-5E1F585A3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24886">
            <a:off x="8947671" y="660183"/>
            <a:ext cx="2079495" cy="2081878"/>
          </a:xfrm>
          <a:prstGeom prst="rect">
            <a:avLst/>
          </a:prstGeom>
        </p:spPr>
      </p:pic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20B97271-B47A-461C-5B98-2FD05275BA76}"/>
              </a:ext>
            </a:extLst>
          </p:cNvPr>
          <p:cNvSpPr/>
          <p:nvPr/>
        </p:nvSpPr>
        <p:spPr>
          <a:xfrm>
            <a:off x="2703443" y="3915703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전</a:t>
            </a: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419D860D-73D1-F68A-2212-6317EB463987}"/>
              </a:ext>
            </a:extLst>
          </p:cNvPr>
          <p:cNvSpPr/>
          <p:nvPr/>
        </p:nvSpPr>
        <p:spPr>
          <a:xfrm>
            <a:off x="4079805" y="3917309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이</a:t>
            </a: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FCD0EAB5-8DC2-ECBC-8466-D08A73CABA62}"/>
              </a:ext>
            </a:extLst>
          </p:cNvPr>
          <p:cNvSpPr/>
          <p:nvPr/>
        </p:nvSpPr>
        <p:spPr>
          <a:xfrm>
            <a:off x="5462759" y="3917309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암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4A0CABC5-04AA-BA46-9B76-5A6864B43ECE}"/>
              </a:ext>
            </a:extLst>
          </p:cNvPr>
          <p:cNvSpPr/>
          <p:nvPr/>
        </p:nvSpPr>
        <p:spPr>
          <a:xfrm>
            <a:off x="6839121" y="3920475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주</a:t>
            </a: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5EDF4174-3751-EDFA-0E2D-6F91296612F3}"/>
              </a:ext>
            </a:extLst>
          </p:cNvPr>
          <p:cNvSpPr/>
          <p:nvPr/>
        </p:nvSpPr>
        <p:spPr>
          <a:xfrm>
            <a:off x="8222075" y="3915703"/>
            <a:ext cx="1323975" cy="1323975"/>
          </a:xfrm>
          <a:prstGeom prst="roundRect">
            <a:avLst/>
          </a:prstGeom>
          <a:solidFill>
            <a:srgbClr val="008E7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>
                <a:solidFill>
                  <a:srgbClr val="FFFF00"/>
                </a:solidFill>
                <a:latin typeface="페이퍼로지 8 ExtraBold" pitchFamily="2" charset="-127"/>
                <a:ea typeface="페이퍼로지 8 ExtraBold" pitchFamily="2" charset="-127"/>
              </a:rPr>
              <a:t>치</a:t>
            </a:r>
          </a:p>
        </p:txBody>
      </p:sp>
      <p:sp>
        <p:nvSpPr>
          <p:cNvPr id="8" name="텍스트 개체 틀 3">
            <a:extLst>
              <a:ext uri="{FF2B5EF4-FFF2-40B4-BE49-F238E27FC236}">
                <a16:creationId xmlns:a16="http://schemas.microsoft.com/office/drawing/2014/main" id="{90AB0C2E-A0D4-E760-23F5-5EA942927BF1}"/>
              </a:ext>
            </a:extLst>
          </p:cNvPr>
          <p:cNvSpPr txBox="1">
            <a:spLocks/>
          </p:cNvSpPr>
          <p:nvPr/>
        </p:nvSpPr>
        <p:spPr>
          <a:xfrm>
            <a:off x="201919" y="73304"/>
            <a:ext cx="2632721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③ 만기보장 종합병원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전이암주요치료비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D99477-4567-3D4E-99C3-DE5B001BDC86}"/>
              </a:ext>
            </a:extLst>
          </p:cNvPr>
          <p:cNvSpPr txBox="1"/>
          <p:nvPr/>
        </p:nvSpPr>
        <p:spPr>
          <a:xfrm>
            <a:off x="3685585" y="5430416"/>
            <a:ext cx="4820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종합병원 </a:t>
            </a:r>
            <a:r>
              <a:rPr lang="ko-KR" altLang="en-US" sz="2000" dirty="0" err="1">
                <a:latin typeface="페이퍼로지 4 Regular" pitchFamily="2" charset="-127"/>
                <a:ea typeface="페이퍼로지 4 Regular" pitchFamily="2" charset="-127"/>
              </a:rPr>
              <a:t>전이암주요치료비</a:t>
            </a:r>
            <a:endParaRPr lang="en-US" altLang="ko-KR" sz="20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18406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50AA31-5A61-17E3-8A64-300B1829697F}"/>
              </a:ext>
            </a:extLst>
          </p:cNvPr>
          <p:cNvSpPr txBox="1"/>
          <p:nvPr/>
        </p:nvSpPr>
        <p:spPr>
          <a:xfrm>
            <a:off x="1913644" y="6052561"/>
            <a:ext cx="3186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>
                <a:latin typeface="페이퍼로지 4 Regular" pitchFamily="2" charset="-127"/>
                <a:ea typeface="페이퍼로지 4 Regular" pitchFamily="2" charset="-127"/>
              </a:rPr>
              <a:t>출처 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: National Library of </a:t>
            </a:r>
            <a:r>
              <a:rPr lang="en-US" altLang="ko-KR" sz="1100" dirty="0" err="1">
                <a:latin typeface="페이퍼로지 4 Regular" pitchFamily="2" charset="-127"/>
                <a:ea typeface="페이퍼로지 4 Regular" pitchFamily="2" charset="-127"/>
              </a:rPr>
              <a:t>Medicin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. 2025.10.1</a:t>
            </a:r>
            <a:endParaRPr lang="ko-KR" altLang="en-US" sz="11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pic>
        <p:nvPicPr>
          <p:cNvPr id="8" name="Image 1" descr="preencoded.png">
            <a:extLst>
              <a:ext uri="{FF2B5EF4-FFF2-40B4-BE49-F238E27FC236}">
                <a16:creationId xmlns:a16="http://schemas.microsoft.com/office/drawing/2014/main" id="{E62F77E3-79B8-BD45-DA29-D4BA2A098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719920">
            <a:off x="2352147" y="2212015"/>
            <a:ext cx="340484" cy="471438"/>
          </a:xfrm>
          <a:prstGeom prst="rect">
            <a:avLst/>
          </a:prstGeom>
        </p:spPr>
      </p:pic>
      <p:pic>
        <p:nvPicPr>
          <p:cNvPr id="9" name="Image 2" descr="preencoded.png">
            <a:extLst>
              <a:ext uri="{FF2B5EF4-FFF2-40B4-BE49-F238E27FC236}">
                <a16:creationId xmlns:a16="http://schemas.microsoft.com/office/drawing/2014/main" id="{E98CA240-55A2-AD0B-7401-B9D2C15F1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97" y="2568914"/>
            <a:ext cx="2229430" cy="2585633"/>
          </a:xfrm>
          <a:prstGeom prst="rect">
            <a:avLst/>
          </a:prstGeom>
        </p:spPr>
      </p:pic>
      <p:pic>
        <p:nvPicPr>
          <p:cNvPr id="10" name="Image 3" descr="preencoded.png">
            <a:extLst>
              <a:ext uri="{FF2B5EF4-FFF2-40B4-BE49-F238E27FC236}">
                <a16:creationId xmlns:a16="http://schemas.microsoft.com/office/drawing/2014/main" id="{8DB87F93-F305-E479-17BD-B5248CA6A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4531" y="2265751"/>
            <a:ext cx="2507129" cy="3765489"/>
          </a:xfrm>
          <a:prstGeom prst="rect">
            <a:avLst/>
          </a:prstGeom>
        </p:spPr>
      </p:pic>
      <p:pic>
        <p:nvPicPr>
          <p:cNvPr id="11" name="Image 6" descr="preencoded.png">
            <a:extLst>
              <a:ext uri="{FF2B5EF4-FFF2-40B4-BE49-F238E27FC236}">
                <a16:creationId xmlns:a16="http://schemas.microsoft.com/office/drawing/2014/main" id="{47ADB3D5-9500-14C8-B2D3-9068812974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027" y="4284926"/>
            <a:ext cx="2204054" cy="3962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8D2830B-5FF7-D17D-3CEC-247912BD9D95}"/>
              </a:ext>
            </a:extLst>
          </p:cNvPr>
          <p:cNvSpPr txBox="1"/>
          <p:nvPr/>
        </p:nvSpPr>
        <p:spPr>
          <a:xfrm>
            <a:off x="832893" y="1656305"/>
            <a:ext cx="4247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대장암환자 첫 해 진료비용 비교</a:t>
            </a:r>
            <a:endParaRPr lang="en-US" altLang="ko-KR" sz="20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EE0F38-6669-5FE9-AF6F-9F69603498DD}"/>
              </a:ext>
            </a:extLst>
          </p:cNvPr>
          <p:cNvSpPr txBox="1"/>
          <p:nvPr/>
        </p:nvSpPr>
        <p:spPr>
          <a:xfrm>
            <a:off x="2752633" y="4724039"/>
            <a:ext cx="22515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600">
                <a:solidFill>
                  <a:srgbClr val="FFE06A"/>
                </a:solidFill>
                <a:latin typeface="페이퍼로지 7 Bold" pitchFamily="2" charset="-127"/>
                <a:ea typeface="페이퍼로지 7 Bold" pitchFamily="2" charset="-127"/>
              </a:rPr>
              <a:t>2</a:t>
            </a:r>
            <a:r>
              <a:rPr lang="ko-KR" altLang="en-US" sz="6600" dirty="0">
                <a:solidFill>
                  <a:srgbClr val="FFE06A"/>
                </a:solidFill>
                <a:latin typeface="페이퍼로지 7 Bold" pitchFamily="2" charset="-127"/>
                <a:ea typeface="페이퍼로지 7 Bold" pitchFamily="2" charset="-127"/>
              </a:rPr>
              <a:t>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9EB625-AA7E-BCB0-9217-677CF76A2276}"/>
              </a:ext>
            </a:extLst>
          </p:cNvPr>
          <p:cNvSpPr txBox="1"/>
          <p:nvPr/>
        </p:nvSpPr>
        <p:spPr>
          <a:xfrm>
            <a:off x="2933824" y="3720894"/>
            <a:ext cx="1970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>
                <a:ln w="57150">
                  <a:solidFill>
                    <a:schemeClr val="bg1"/>
                  </a:solidFill>
                </a:ln>
                <a:solidFill>
                  <a:schemeClr val="bg1"/>
                </a:solidFill>
                <a:latin typeface="페이퍼로지 7 Bold" pitchFamily="2" charset="-127"/>
                <a:ea typeface="페이퍼로지 7 Bold" pitchFamily="2" charset="-127"/>
              </a:rPr>
              <a:t>$354,000</a:t>
            </a:r>
            <a:endParaRPr lang="ko-KR" altLang="en-US" sz="2800" dirty="0">
              <a:ln w="57150">
                <a:solidFill>
                  <a:schemeClr val="bg1"/>
                </a:solidFill>
              </a:ln>
              <a:solidFill>
                <a:schemeClr val="bg1"/>
              </a:solidFill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E000A6-D797-3BB6-F2F0-89C06F8CD6C8}"/>
              </a:ext>
            </a:extLst>
          </p:cNvPr>
          <p:cNvSpPr txBox="1"/>
          <p:nvPr/>
        </p:nvSpPr>
        <p:spPr>
          <a:xfrm>
            <a:off x="852913" y="3144973"/>
            <a:ext cx="1701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非</a:t>
            </a:r>
            <a:r>
              <a:rPr lang="ko-KR" altLang="en-US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rPr>
              <a:t>전이암</a:t>
            </a:r>
            <a:endParaRPr lang="en-US" altLang="ko-KR" dirty="0">
              <a:solidFill>
                <a:schemeClr val="bg1"/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pPr algn="ctr"/>
            <a:r>
              <a:rPr lang="en-US" altLang="ko-KR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rPr>
              <a:t>치료 </a:t>
            </a:r>
            <a:r>
              <a:rPr lang="en-US" altLang="ko-KR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rPr>
              <a:t>+</a:t>
            </a:r>
            <a:r>
              <a:rPr lang="ko-KR" altLang="en-US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rPr>
              <a:t>처방비용</a:t>
            </a:r>
            <a:r>
              <a:rPr lang="en-US" altLang="ko-KR" dirty="0">
                <a:solidFill>
                  <a:schemeClr val="bg1"/>
                </a:solidFill>
                <a:latin typeface="페이퍼로지 4 Regular" pitchFamily="2" charset="-127"/>
                <a:ea typeface="페이퍼로지 4 Regular" pitchFamily="2" charset="-127"/>
              </a:rPr>
              <a:t>)</a:t>
            </a:r>
            <a:endParaRPr lang="ko-KR" altLang="en-US" dirty="0">
              <a:solidFill>
                <a:schemeClr val="bg1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756CE2-EFCC-2468-8ADC-309E3AAFDFF5}"/>
              </a:ext>
            </a:extLst>
          </p:cNvPr>
          <p:cNvSpPr txBox="1"/>
          <p:nvPr/>
        </p:nvSpPr>
        <p:spPr>
          <a:xfrm>
            <a:off x="1141197" y="1988035"/>
            <a:ext cx="36199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err="1">
                <a:latin typeface="페이퍼로지 4 Regular" pitchFamily="2" charset="-127"/>
                <a:ea typeface="페이퍼로지 4 Regular" pitchFamily="2" charset="-127"/>
              </a:rPr>
              <a:t>미국암협회</a:t>
            </a:r>
            <a:r>
              <a:rPr lang="en-US" altLang="ko-KR" sz="1100" dirty="0">
                <a:latin typeface="페이퍼로지 4 Regular" pitchFamily="2" charset="-127"/>
                <a:ea typeface="페이퍼로지 4 Regular" pitchFamily="2" charset="-127"/>
              </a:rPr>
              <a:t>.</a:t>
            </a:r>
            <a:r>
              <a:rPr lang="ko-KR" altLang="en-US" sz="1100" b="0" i="0" dirty="0">
                <a:solidFill>
                  <a:srgbClr val="212121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1100" b="0" i="0" dirty="0">
                <a:solidFill>
                  <a:srgbClr val="212121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2017</a:t>
            </a:r>
            <a:r>
              <a:rPr lang="en-US" altLang="ko-KR" sz="1100" dirty="0">
                <a:solidFill>
                  <a:srgbClr val="212121"/>
                </a:solidFill>
                <a:latin typeface="페이퍼로지 4 Regular" pitchFamily="2" charset="-127"/>
                <a:ea typeface="페이퍼로지 4 Regular" pitchFamily="2" charset="-127"/>
              </a:rPr>
              <a:t>-</a:t>
            </a:r>
            <a:r>
              <a:rPr lang="ko-KR" altLang="en-US" sz="1100" b="0" i="0" dirty="0">
                <a:solidFill>
                  <a:srgbClr val="212121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1100" b="0" i="0" dirty="0">
                <a:solidFill>
                  <a:srgbClr val="212121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2023</a:t>
            </a:r>
            <a:r>
              <a:rPr lang="ko-KR" altLang="en-US" sz="1100" b="0" i="0" dirty="0">
                <a:solidFill>
                  <a:srgbClr val="212121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년 신규 진단을 받은 ≥</a:t>
            </a:r>
            <a:r>
              <a:rPr lang="en-US" altLang="ko-KR" sz="1100" b="0" i="0" dirty="0">
                <a:solidFill>
                  <a:srgbClr val="212121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45</a:t>
            </a:r>
            <a:r>
              <a:rPr lang="ko-KR" altLang="en-US" sz="1100" b="0" i="0" dirty="0">
                <a:solidFill>
                  <a:srgbClr val="212121"/>
                </a:solidFill>
                <a:effectLst/>
                <a:latin typeface="페이퍼로지 4 Regular" pitchFamily="2" charset="-127"/>
                <a:ea typeface="페이퍼로지 4 Regular" pitchFamily="2" charset="-127"/>
              </a:rPr>
              <a:t>세 환자</a:t>
            </a:r>
            <a:endParaRPr lang="ko-KR" altLang="en-US" sz="11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438A99-D238-8B15-57DC-EDC29E62C5B8}"/>
              </a:ext>
            </a:extLst>
          </p:cNvPr>
          <p:cNvSpPr txBox="1"/>
          <p:nvPr/>
        </p:nvSpPr>
        <p:spPr>
          <a:xfrm>
            <a:off x="689018" y="4072815"/>
            <a:ext cx="1970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chemeClr val="bg1"/>
                </a:solidFill>
                <a:latin typeface="페이퍼로지 7 Bold" pitchFamily="2" charset="-127"/>
                <a:ea typeface="페이퍼로지 7 Bold" pitchFamily="2" charset="-127"/>
              </a:rPr>
              <a:t>$184,406</a:t>
            </a:r>
            <a:endParaRPr lang="ko-KR" altLang="en-US" sz="2000" dirty="0">
              <a:solidFill>
                <a:schemeClr val="bg1"/>
              </a:solidFill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FFA001-49D7-1CB0-5CC3-F61A92E5F512}"/>
              </a:ext>
            </a:extLst>
          </p:cNvPr>
          <p:cNvSpPr txBox="1"/>
          <p:nvPr/>
        </p:nvSpPr>
        <p:spPr>
          <a:xfrm>
            <a:off x="2934359" y="2877247"/>
            <a:ext cx="1871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err="1">
                <a:solidFill>
                  <a:schemeClr val="bg1"/>
                </a:solidFill>
                <a:latin typeface="페이퍼로지 7 Bold" pitchFamily="2" charset="-127"/>
                <a:ea typeface="페이퍼로지 7 Bold" pitchFamily="2" charset="-127"/>
              </a:rPr>
              <a:t>전이암</a:t>
            </a:r>
            <a:endParaRPr lang="en-US" altLang="ko-KR" sz="2000" dirty="0">
              <a:solidFill>
                <a:schemeClr val="bg1"/>
              </a:solidFill>
              <a:latin typeface="페이퍼로지 7 Bold" pitchFamily="2" charset="-127"/>
              <a:ea typeface="페이퍼로지 7 Bold" pitchFamily="2" charset="-127"/>
            </a:endParaRPr>
          </a:p>
          <a:p>
            <a:pPr algn="ctr"/>
            <a:r>
              <a:rPr lang="en-US" altLang="ko-KR" sz="2000" dirty="0">
                <a:solidFill>
                  <a:schemeClr val="bg1"/>
                </a:solidFill>
                <a:latin typeface="페이퍼로지 7 Bold" pitchFamily="2" charset="-127"/>
                <a:ea typeface="페이퍼로지 7 Bold" pitchFamily="2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페이퍼로지 7 Bold" pitchFamily="2" charset="-127"/>
                <a:ea typeface="페이퍼로지 7 Bold" pitchFamily="2" charset="-127"/>
              </a:rPr>
              <a:t>치료 </a:t>
            </a:r>
            <a:r>
              <a:rPr lang="en-US" altLang="ko-KR" sz="2000" dirty="0">
                <a:solidFill>
                  <a:schemeClr val="bg1"/>
                </a:solidFill>
                <a:latin typeface="페이퍼로지 7 Bold" pitchFamily="2" charset="-127"/>
                <a:ea typeface="페이퍼로지 7 Bold" pitchFamily="2" charset="-127"/>
              </a:rPr>
              <a:t>+</a:t>
            </a:r>
            <a:r>
              <a:rPr lang="ko-KR" altLang="en-US" sz="2000" dirty="0">
                <a:solidFill>
                  <a:schemeClr val="bg1"/>
                </a:solidFill>
                <a:latin typeface="페이퍼로지 7 Bold" pitchFamily="2" charset="-127"/>
                <a:ea typeface="페이퍼로지 7 Bold" pitchFamily="2" charset="-127"/>
              </a:rPr>
              <a:t>처방비용</a:t>
            </a:r>
            <a:r>
              <a:rPr lang="en-US" altLang="ko-KR" sz="2000" dirty="0">
                <a:solidFill>
                  <a:schemeClr val="bg1"/>
                </a:solidFill>
                <a:latin typeface="페이퍼로지 7 Bold" pitchFamily="2" charset="-127"/>
                <a:ea typeface="페이퍼로지 7 Bold" pitchFamily="2" charset="-127"/>
              </a:rPr>
              <a:t>)</a:t>
            </a:r>
            <a:endParaRPr lang="ko-KR" altLang="en-US" sz="2000" dirty="0">
              <a:solidFill>
                <a:schemeClr val="bg1"/>
              </a:solidFill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CB0F49-2B5C-7E81-EAEA-E9640CD13BFA}"/>
              </a:ext>
            </a:extLst>
          </p:cNvPr>
          <p:cNvSpPr txBox="1"/>
          <p:nvPr/>
        </p:nvSpPr>
        <p:spPr>
          <a:xfrm>
            <a:off x="2935979" y="3722133"/>
            <a:ext cx="1970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>
                <a:solidFill>
                  <a:srgbClr val="DA2128"/>
                </a:solidFill>
                <a:latin typeface="페이퍼로지 7 Bold" pitchFamily="2" charset="-127"/>
                <a:ea typeface="페이퍼로지 7 Bold" pitchFamily="2" charset="-127"/>
              </a:rPr>
              <a:t>$354,000</a:t>
            </a:r>
            <a:endParaRPr lang="ko-KR" altLang="en-US" sz="2800" dirty="0">
              <a:solidFill>
                <a:srgbClr val="DA2128"/>
              </a:solidFill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B584988D-B90E-3A6B-7ED9-7BC91EB95B19}"/>
              </a:ext>
            </a:extLst>
          </p:cNvPr>
          <p:cNvSpPr/>
          <p:nvPr/>
        </p:nvSpPr>
        <p:spPr>
          <a:xfrm>
            <a:off x="6575180" y="2390700"/>
            <a:ext cx="4892543" cy="806809"/>
          </a:xfrm>
          <a:prstGeom prst="round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          과거에 쓴 항암제는 이미 소진된 카드</a:t>
            </a:r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30B2F017-9E19-7F38-3B38-4F66C2D8F5A3}"/>
              </a:ext>
            </a:extLst>
          </p:cNvPr>
          <p:cNvSpPr/>
          <p:nvPr/>
        </p:nvSpPr>
        <p:spPr>
          <a:xfrm>
            <a:off x="6575179" y="3646164"/>
            <a:ext cx="4892543" cy="806809"/>
          </a:xfrm>
          <a:prstGeom prst="round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          표적치료제</a:t>
            </a:r>
            <a:r>
              <a:rPr lang="en-US" altLang="ko-KR" sz="200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면역치료제 비용 준비</a:t>
            </a: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BB81DEF4-B860-9978-B6FC-6094E7189CFF}"/>
              </a:ext>
            </a:extLst>
          </p:cNvPr>
          <p:cNvSpPr/>
          <p:nvPr/>
        </p:nvSpPr>
        <p:spPr>
          <a:xfrm>
            <a:off x="6575178" y="4892295"/>
            <a:ext cx="4892543" cy="806809"/>
          </a:xfrm>
          <a:prstGeom prst="round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          생존기간 연장 </a:t>
            </a:r>
            <a:r>
              <a:rPr lang="en-US" altLang="ko-KR" sz="2000" dirty="0">
                <a:latin typeface="페이퍼로지 4 Regular" pitchFamily="2" charset="-127"/>
                <a:ea typeface="페이퍼로지 4 Regular" pitchFamily="2" charset="-127"/>
              </a:rPr>
              <a:t>+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병의 진행 억제 목표로 </a:t>
            </a:r>
            <a:endParaRPr lang="en-US" altLang="ko-KR" sz="2000" dirty="0">
              <a:latin typeface="페이퍼로지 4 Regular" pitchFamily="2" charset="-127"/>
              <a:ea typeface="페이퍼로지 4 Regular" pitchFamily="2" charset="-127"/>
            </a:endParaRPr>
          </a:p>
          <a:p>
            <a:r>
              <a:rPr lang="en-US" altLang="ko-KR" sz="2000" dirty="0">
                <a:latin typeface="페이퍼로지 4 Regular" pitchFamily="2" charset="-127"/>
                <a:ea typeface="페이퍼로지 4 Regular" pitchFamily="2" charset="-127"/>
              </a:rPr>
              <a:t>          </a:t>
            </a:r>
            <a:r>
              <a:rPr lang="ko-KR" altLang="en-US" sz="2000" dirty="0">
                <a:latin typeface="페이퍼로지 4 Regular" pitchFamily="2" charset="-127"/>
                <a:ea typeface="페이퍼로지 4 Regular" pitchFamily="2" charset="-127"/>
              </a:rPr>
              <a:t>긴 치료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AF6FB7-DEBE-55FA-1413-AD1DAB3DD8AB}"/>
              </a:ext>
            </a:extLst>
          </p:cNvPr>
          <p:cNvSpPr txBox="1"/>
          <p:nvPr/>
        </p:nvSpPr>
        <p:spPr>
          <a:xfrm>
            <a:off x="3242110" y="796428"/>
            <a:ext cx="57077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전이암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대비가 필요한 이유</a:t>
            </a:r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</p:txBody>
      </p:sp>
      <p:pic>
        <p:nvPicPr>
          <p:cNvPr id="35" name="그림 34" descr="스크린샷, 클립아트, 만화 영화, 그래픽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597741E5-140A-4B4B-AEAE-44AAC2BE31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325" y="3817189"/>
            <a:ext cx="512708" cy="523112"/>
          </a:xfrm>
          <a:prstGeom prst="rect">
            <a:avLst/>
          </a:prstGeom>
        </p:spPr>
      </p:pic>
      <p:pic>
        <p:nvPicPr>
          <p:cNvPr id="41" name="그림 40" descr="상징, 레드, 로고, 구급 상자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55A2D51D-F8E8-5FF7-8477-B944C1C614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54770" y1="40663" x2="54891" y2="55255"/>
                        <a14:foregroundMark x1="46726" y1="47615" x2="64268" y2="48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435" y="2455751"/>
            <a:ext cx="728716" cy="728716"/>
          </a:xfrm>
          <a:prstGeom prst="rect">
            <a:avLst/>
          </a:prstGeom>
        </p:spPr>
      </p:pic>
      <p:pic>
        <p:nvPicPr>
          <p:cNvPr id="43" name="그림 42" descr="스크린샷, 그래픽, 그래픽 디자인, 상징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27EFBA23-2B05-B521-1E2C-1F301ADD343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98" t="45389" r="10294" b="39793"/>
          <a:stretch/>
        </p:blipFill>
        <p:spPr>
          <a:xfrm>
            <a:off x="6627225" y="5050653"/>
            <a:ext cx="502396" cy="521482"/>
          </a:xfrm>
          <a:prstGeom prst="rect">
            <a:avLst/>
          </a:prstGeom>
        </p:spPr>
      </p:pic>
      <p:sp>
        <p:nvSpPr>
          <p:cNvPr id="44" name="텍스트 개체 틀 3">
            <a:extLst>
              <a:ext uri="{FF2B5EF4-FFF2-40B4-BE49-F238E27FC236}">
                <a16:creationId xmlns:a16="http://schemas.microsoft.com/office/drawing/2014/main" id="{064C61F6-F0C9-15BB-0B7D-55CD52964C16}"/>
              </a:ext>
            </a:extLst>
          </p:cNvPr>
          <p:cNvSpPr txBox="1">
            <a:spLocks/>
          </p:cNvSpPr>
          <p:nvPr/>
        </p:nvSpPr>
        <p:spPr>
          <a:xfrm>
            <a:off x="201919" y="73304"/>
            <a:ext cx="2734060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③ 만기보장 종합병원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전이암주요치료비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68827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84CDD4-959C-C051-42C9-A472F1DCBB4D}"/>
              </a:ext>
            </a:extLst>
          </p:cNvPr>
          <p:cNvSpPr txBox="1"/>
          <p:nvPr/>
        </p:nvSpPr>
        <p:spPr>
          <a:xfrm>
            <a:off x="1957490" y="796428"/>
            <a:ext cx="8277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>
                <a:solidFill>
                  <a:srgbClr val="DA2128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       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암주치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기고객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업셀링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활동으로 딱 좋아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!</a:t>
            </a:r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3521124C-AFD7-3F30-62C7-BD0380693048}"/>
              </a:ext>
            </a:extLst>
          </p:cNvPr>
          <p:cNvSpPr/>
          <p:nvPr/>
        </p:nvSpPr>
        <p:spPr>
          <a:xfrm>
            <a:off x="3664979" y="3304359"/>
            <a:ext cx="8086016" cy="1382480"/>
          </a:xfrm>
          <a:prstGeom prst="round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t"/>
          <a:lstStyle/>
          <a:p>
            <a:r>
              <a:rPr lang="en-US" altLang="ko-KR" sz="3200" dirty="0">
                <a:solidFill>
                  <a:srgbClr val="009376"/>
                </a:solidFill>
                <a:latin typeface="페이퍼로지 7 Bold" pitchFamily="2" charset="-127"/>
                <a:ea typeface="페이퍼로지 7 Bold" pitchFamily="2" charset="-127"/>
              </a:rPr>
              <a:t>02</a:t>
            </a:r>
            <a:r>
              <a:rPr lang="en-US" altLang="ko-KR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   </a:t>
            </a:r>
            <a:r>
              <a:rPr lang="ko-KR" altLang="en-US" sz="3200" dirty="0" err="1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원발암이</a:t>
            </a:r>
            <a:r>
              <a:rPr lang="ko-KR" altLang="en-US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 </a:t>
            </a:r>
            <a:r>
              <a:rPr lang="ko-KR" altLang="en-US" sz="3200" dirty="0" err="1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유사암이어도</a:t>
            </a:r>
            <a:r>
              <a:rPr lang="ko-KR" altLang="en-US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 상관 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CAA68D80-4454-865C-2C51-F7FF73FA759E}"/>
              </a:ext>
            </a:extLst>
          </p:cNvPr>
          <p:cNvSpPr/>
          <p:nvPr/>
        </p:nvSpPr>
        <p:spPr>
          <a:xfrm>
            <a:off x="3664979" y="5005633"/>
            <a:ext cx="8086016" cy="1519476"/>
          </a:xfrm>
          <a:prstGeom prst="round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t"/>
          <a:lstStyle/>
          <a:p>
            <a:r>
              <a:rPr lang="en-US" altLang="ko-KR" sz="3200" dirty="0">
                <a:solidFill>
                  <a:srgbClr val="009376"/>
                </a:solidFill>
                <a:latin typeface="페이퍼로지 7 Bold" pitchFamily="2" charset="-127"/>
                <a:ea typeface="페이퍼로지 7 Bold" pitchFamily="2" charset="-127"/>
              </a:rPr>
              <a:t>03</a:t>
            </a:r>
            <a:r>
              <a:rPr lang="en-US" altLang="ko-KR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   </a:t>
            </a:r>
            <a:r>
              <a:rPr lang="ko-KR" altLang="en-US" sz="3200" dirty="0" err="1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암주치</a:t>
            </a:r>
            <a:r>
              <a:rPr lang="ko-KR" altLang="en-US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 보험료의 </a:t>
            </a:r>
            <a:r>
              <a:rPr lang="en-US" altLang="ko-KR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30% </a:t>
            </a:r>
            <a:r>
              <a:rPr lang="ko-KR" altLang="en-US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수준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66B584D1-6855-6F69-F1C0-27D7F8CEF58A}"/>
              </a:ext>
            </a:extLst>
          </p:cNvPr>
          <p:cNvSpPr/>
          <p:nvPr/>
        </p:nvSpPr>
        <p:spPr>
          <a:xfrm>
            <a:off x="3664979" y="1898743"/>
            <a:ext cx="8086016" cy="1062182"/>
          </a:xfrm>
          <a:prstGeom prst="round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altLang="ko-KR" sz="3200" dirty="0">
                <a:solidFill>
                  <a:srgbClr val="009376"/>
                </a:solidFill>
                <a:latin typeface="페이퍼로지 7 Bold" pitchFamily="2" charset="-127"/>
                <a:ea typeface="페이퍼로지 7 Bold" pitchFamily="2" charset="-127"/>
              </a:rPr>
              <a:t>01</a:t>
            </a:r>
            <a:r>
              <a:rPr lang="en-US" altLang="ko-KR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   </a:t>
            </a:r>
            <a:r>
              <a:rPr lang="ko-KR" altLang="en-US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업계누적</a:t>
            </a:r>
            <a:r>
              <a:rPr lang="en-US" altLang="ko-KR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,</a:t>
            </a:r>
            <a:r>
              <a:rPr lang="ko-KR" altLang="en-US" sz="3200" dirty="0">
                <a:solidFill>
                  <a:schemeClr val="tx1"/>
                </a:solidFill>
                <a:latin typeface="페이퍼로지 7 Bold" pitchFamily="2" charset="-127"/>
                <a:ea typeface="페이퍼로지 7 Bold" pitchFamily="2" charset="-127"/>
              </a:rPr>
              <a:t>연계담보 </a:t>
            </a:r>
            <a:endParaRPr lang="ko-KR" altLang="en-US" sz="3200" b="1" dirty="0">
              <a:solidFill>
                <a:srgbClr val="DA2128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5A281836-DE26-848B-0EA7-4BE41B28781C}"/>
              </a:ext>
            </a:extLst>
          </p:cNvPr>
          <p:cNvSpPr/>
          <p:nvPr/>
        </p:nvSpPr>
        <p:spPr>
          <a:xfrm>
            <a:off x="435675" y="1824095"/>
            <a:ext cx="2736443" cy="4701014"/>
          </a:xfrm>
          <a:prstGeom prst="roundRect">
            <a:avLst>
              <a:gd name="adj" fmla="val 5643"/>
            </a:avLst>
          </a:prstGeom>
          <a:solidFill>
            <a:srgbClr val="0093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  <a:p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  <a:p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  <a:p>
            <a:endParaRPr lang="en-US" altLang="ko-KR" sz="2800" dirty="0">
              <a:latin typeface="페이퍼로지 7 Bold" pitchFamily="2" charset="-127"/>
              <a:ea typeface="페이퍼로지 7 Bold" pitchFamily="2" charset="-127"/>
            </a:endParaRPr>
          </a:p>
          <a:p>
            <a:pPr algn="ctr"/>
            <a:r>
              <a:rPr lang="ko-KR" altLang="en-US" sz="2400" dirty="0">
                <a:latin typeface="페이퍼로지 7 Bold" pitchFamily="2" charset="-127"/>
                <a:ea typeface="페이퍼로지 7 Bold" pitchFamily="2" charset="-127"/>
              </a:rPr>
              <a:t>하나손해보험</a:t>
            </a:r>
            <a:endParaRPr lang="en-US" altLang="ko-KR" sz="2400" dirty="0">
              <a:latin typeface="페이퍼로지 7 Bold" pitchFamily="2" charset="-127"/>
              <a:ea typeface="페이퍼로지 7 Bold" pitchFamily="2" charset="-127"/>
            </a:endParaRPr>
          </a:p>
          <a:p>
            <a:pPr algn="ctr"/>
            <a:r>
              <a:rPr lang="ko-KR" altLang="en-US" sz="2400" dirty="0" err="1">
                <a:latin typeface="페이퍼로지 7 Bold" pitchFamily="2" charset="-127"/>
                <a:ea typeface="페이퍼로지 7 Bold" pitchFamily="2" charset="-127"/>
              </a:rPr>
              <a:t>전이암주치</a:t>
            </a:r>
            <a:endParaRPr lang="en-US" altLang="ko-KR" sz="2400" dirty="0">
              <a:latin typeface="페이퍼로지 7 Bold" pitchFamily="2" charset="-127"/>
              <a:ea typeface="페이퍼로지 7 Bold" pitchFamily="2" charset="-127"/>
            </a:endParaRPr>
          </a:p>
          <a:p>
            <a:pPr algn="ctr"/>
            <a:r>
              <a:rPr lang="ko-KR" altLang="en-US" sz="2400" dirty="0" err="1">
                <a:latin typeface="페이퍼로지 7 Bold" pitchFamily="2" charset="-127"/>
                <a:ea typeface="페이퍼로지 7 Bold" pitchFamily="2" charset="-127"/>
              </a:rPr>
              <a:t>자신있게</a:t>
            </a:r>
            <a:r>
              <a:rPr lang="ko-KR" altLang="en-US" sz="2400" dirty="0">
                <a:latin typeface="페이퍼로지 7 Bold" pitchFamily="2" charset="-127"/>
                <a:ea typeface="페이퍼로지 7 Bold" pitchFamily="2" charset="-127"/>
              </a:rPr>
              <a:t> </a:t>
            </a:r>
            <a:endParaRPr lang="en-US" altLang="ko-KR" sz="2400" dirty="0">
              <a:latin typeface="페이퍼로지 7 Bold" pitchFamily="2" charset="-127"/>
              <a:ea typeface="페이퍼로지 7 Bold" pitchFamily="2" charset="-127"/>
            </a:endParaRPr>
          </a:p>
          <a:p>
            <a:pPr algn="ctr"/>
            <a:r>
              <a:rPr lang="ko-KR" altLang="en-US" sz="2400" dirty="0">
                <a:latin typeface="페이퍼로지 7 Bold" pitchFamily="2" charset="-127"/>
                <a:ea typeface="페이퍼로지 7 Bold" pitchFamily="2" charset="-127"/>
              </a:rPr>
              <a:t>추천하는 이유</a:t>
            </a: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CD1B0A7E-C3C2-6706-C3C8-E7C0C5B75F37}"/>
              </a:ext>
            </a:extLst>
          </p:cNvPr>
          <p:cNvSpPr/>
          <p:nvPr/>
        </p:nvSpPr>
        <p:spPr>
          <a:xfrm>
            <a:off x="2840844" y="4034672"/>
            <a:ext cx="659877" cy="659877"/>
          </a:xfrm>
          <a:prstGeom prst="ellipse">
            <a:avLst/>
          </a:prstGeom>
          <a:solidFill>
            <a:srgbClr val="FFE0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rgbClr val="009376"/>
                </a:solidFill>
              </a:rPr>
              <a:t>▶</a:t>
            </a:r>
          </a:p>
        </p:txBody>
      </p:sp>
      <p:pic>
        <p:nvPicPr>
          <p:cNvPr id="15" name="그림 14" descr="클립아트, 그림, 만화 영화, 스케치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04DF8B29-13C4-D0B3-F5BB-42DCB32673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705" y="2115070"/>
            <a:ext cx="1216736" cy="1631858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965986DB-0921-F844-36FC-55A4D60CBCCB}"/>
              </a:ext>
            </a:extLst>
          </p:cNvPr>
          <p:cNvSpPr txBox="1"/>
          <p:nvPr/>
        </p:nvSpPr>
        <p:spPr>
          <a:xfrm>
            <a:off x="3993582" y="4115631"/>
            <a:ext cx="6969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페이퍼로지 5 Medium" pitchFamily="2" charset="-127"/>
                <a:ea typeface="페이퍼로지 5 Medium" pitchFamily="2" charset="-127"/>
              </a:rPr>
              <a:t>-   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암주요치료비는 갑상선에서 전이된 암일 경우 갑상선암 기준으로 보장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32ECD8F-BA1B-ED36-4BCA-B4A284E5D581}"/>
              </a:ext>
            </a:extLst>
          </p:cNvPr>
          <p:cNvSpPr txBox="1"/>
          <p:nvPr/>
        </p:nvSpPr>
        <p:spPr>
          <a:xfrm>
            <a:off x="3993581" y="5692240"/>
            <a:ext cx="6969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암 진단 받고 수술 후 </a:t>
            </a:r>
            <a:r>
              <a:rPr lang="en-US" altLang="ko-KR" dirty="0">
                <a:latin typeface="페이퍼로지 5 Medium" pitchFamily="2" charset="-127"/>
                <a:ea typeface="페이퍼로지 5 Medium" pitchFamily="2" charset="-127"/>
              </a:rPr>
              <a:t>1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년 이내 </a:t>
            </a:r>
            <a:r>
              <a:rPr lang="ko-KR" altLang="en-US" dirty="0" err="1">
                <a:latin typeface="페이퍼로지 5 Medium" pitchFamily="2" charset="-127"/>
                <a:ea typeface="페이퍼로지 5 Medium" pitchFamily="2" charset="-127"/>
              </a:rPr>
              <a:t>전이암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 진단으로 수술 할 경우</a:t>
            </a:r>
            <a:endParaRPr lang="en-US" altLang="ko-KR" dirty="0">
              <a:latin typeface="페이퍼로지 5 Medium" pitchFamily="2" charset="-127"/>
              <a:ea typeface="페이퍼로지 5 Medium" pitchFamily="2" charset="-127"/>
            </a:endParaRPr>
          </a:p>
          <a:p>
            <a:r>
              <a:rPr lang="en-US" altLang="ko-KR" dirty="0">
                <a:latin typeface="페이퍼로지 5 Medium" pitchFamily="2" charset="-127"/>
                <a:ea typeface="페이퍼로지 5 Medium" pitchFamily="2" charset="-127"/>
              </a:rPr>
              <a:t>      </a:t>
            </a:r>
            <a:r>
              <a:rPr lang="ko-KR" altLang="en-US" dirty="0" err="1">
                <a:latin typeface="페이퍼로지 5 Medium" pitchFamily="2" charset="-127"/>
                <a:ea typeface="페이퍼로지 5 Medium" pitchFamily="2" charset="-127"/>
              </a:rPr>
              <a:t>암주치만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 있다면 연간 </a:t>
            </a:r>
            <a:r>
              <a:rPr lang="en-US" altLang="ko-KR" dirty="0">
                <a:latin typeface="페이퍼로지 5 Medium" pitchFamily="2" charset="-127"/>
                <a:ea typeface="페이퍼로지 5 Medium" pitchFamily="2" charset="-127"/>
              </a:rPr>
              <a:t>1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회 보장으로 수술비 공백 발생</a:t>
            </a:r>
          </a:p>
        </p:txBody>
      </p:sp>
      <p:pic>
        <p:nvPicPr>
          <p:cNvPr id="50" name="그림 49">
            <a:extLst>
              <a:ext uri="{FF2B5EF4-FFF2-40B4-BE49-F238E27FC236}">
                <a16:creationId xmlns:a16="http://schemas.microsoft.com/office/drawing/2014/main" id="{276A68A1-8525-2A83-5676-E7179443D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2244" y="1885233"/>
            <a:ext cx="1213209" cy="1176630"/>
          </a:xfrm>
          <a:prstGeom prst="rect">
            <a:avLst/>
          </a:prstGeom>
        </p:spPr>
      </p:pic>
      <p:pic>
        <p:nvPicPr>
          <p:cNvPr id="51" name="그림 50">
            <a:extLst>
              <a:ext uri="{FF2B5EF4-FFF2-40B4-BE49-F238E27FC236}">
                <a16:creationId xmlns:a16="http://schemas.microsoft.com/office/drawing/2014/main" id="{A81BC588-01A5-1276-21CF-83ACD6A55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0385" y="3096201"/>
            <a:ext cx="1213209" cy="1176630"/>
          </a:xfrm>
          <a:prstGeom prst="rect">
            <a:avLst/>
          </a:prstGeom>
        </p:spPr>
      </p:pic>
      <p:pic>
        <p:nvPicPr>
          <p:cNvPr id="3" name="Image 11" descr="preencoded.png">
            <a:extLst>
              <a:ext uri="{FF2B5EF4-FFF2-40B4-BE49-F238E27FC236}">
                <a16:creationId xmlns:a16="http://schemas.microsoft.com/office/drawing/2014/main" id="{C480256F-DE75-7E77-0E43-2B03500897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86824">
            <a:off x="1594355" y="2165187"/>
            <a:ext cx="260046" cy="244825"/>
          </a:xfrm>
          <a:prstGeom prst="rect">
            <a:avLst/>
          </a:prstGeom>
        </p:spPr>
      </p:pic>
      <p:sp>
        <p:nvSpPr>
          <p:cNvPr id="10" name="텍스트 개체 틀 3">
            <a:extLst>
              <a:ext uri="{FF2B5EF4-FFF2-40B4-BE49-F238E27FC236}">
                <a16:creationId xmlns:a16="http://schemas.microsoft.com/office/drawing/2014/main" id="{69B9C979-F929-1DE7-7634-F5FE7F265680}"/>
              </a:ext>
            </a:extLst>
          </p:cNvPr>
          <p:cNvSpPr txBox="1">
            <a:spLocks/>
          </p:cNvSpPr>
          <p:nvPr/>
        </p:nvSpPr>
        <p:spPr>
          <a:xfrm>
            <a:off x="201919" y="73304"/>
            <a:ext cx="2736443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③ 만기보장 종합병원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전이암주요치료비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07950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D9A7D131-C919-03F3-D1AD-552D8EEA3C43}"/>
              </a:ext>
            </a:extLst>
          </p:cNvPr>
          <p:cNvSpPr/>
          <p:nvPr/>
        </p:nvSpPr>
        <p:spPr>
          <a:xfrm>
            <a:off x="836631" y="1490705"/>
            <a:ext cx="4690784" cy="3398539"/>
          </a:xfrm>
          <a:prstGeom prst="roundRect">
            <a:avLst>
              <a:gd name="adj" fmla="val 2755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05E977C5-2F87-669E-B77E-7E8C6C92987F}"/>
              </a:ext>
            </a:extLst>
          </p:cNvPr>
          <p:cNvSpPr/>
          <p:nvPr/>
        </p:nvSpPr>
        <p:spPr>
          <a:xfrm>
            <a:off x="6664587" y="1490705"/>
            <a:ext cx="4690784" cy="3398539"/>
          </a:xfrm>
          <a:prstGeom prst="roundRect">
            <a:avLst>
              <a:gd name="adj" fmla="val 1362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2D9577-2BE6-46C7-87EF-887ADF74E2DA}"/>
              </a:ext>
            </a:extLst>
          </p:cNvPr>
          <p:cNvSpPr txBox="1"/>
          <p:nvPr/>
        </p:nvSpPr>
        <p:spPr>
          <a:xfrm>
            <a:off x="1932553" y="1223524"/>
            <a:ext cx="270951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 err="1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전이암주치</a:t>
            </a:r>
            <a:r>
              <a:rPr lang="en-US" altLang="ko-KR" dirty="0">
                <a:solidFill>
                  <a:srgbClr val="009178"/>
                </a:solidFill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dirty="0">
                <a:solidFill>
                  <a:srgbClr val="009178"/>
                </a:solidFill>
                <a:latin typeface="페이퍼로지 4 Regular" pitchFamily="2" charset="-127"/>
                <a:ea typeface="페이퍼로지 4 Regular" pitchFamily="2" charset="-127"/>
              </a:rPr>
              <a:t>만기보장</a:t>
            </a:r>
            <a:r>
              <a:rPr lang="en-US" altLang="ko-KR" dirty="0">
                <a:solidFill>
                  <a:srgbClr val="009178"/>
                </a:solidFill>
                <a:latin typeface="페이퍼로지 4 Regular" pitchFamily="2" charset="-127"/>
                <a:ea typeface="페이퍼로지 4 Regular" pitchFamily="2" charset="-127"/>
              </a:rPr>
              <a:t>)</a:t>
            </a:r>
            <a:endParaRPr lang="ko-KR" altLang="en-US" sz="3200" dirty="0">
              <a:solidFill>
                <a:srgbClr val="009178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1A80FC-D947-F449-0C8A-F7437FE7496F}"/>
              </a:ext>
            </a:extLst>
          </p:cNvPr>
          <p:cNvSpPr txBox="1"/>
          <p:nvPr/>
        </p:nvSpPr>
        <p:spPr>
          <a:xfrm>
            <a:off x="7191988" y="1223524"/>
            <a:ext cx="36548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하이클래스 </a:t>
            </a:r>
            <a:r>
              <a:rPr lang="ko-KR" altLang="en-US" sz="2800" dirty="0" err="1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암주치</a:t>
            </a:r>
            <a:r>
              <a:rPr lang="en-US" altLang="ko-KR" dirty="0">
                <a:solidFill>
                  <a:srgbClr val="009178"/>
                </a:solidFill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dirty="0">
                <a:solidFill>
                  <a:srgbClr val="009178"/>
                </a:solidFill>
                <a:latin typeface="페이퍼로지 4 Regular" pitchFamily="2" charset="-127"/>
                <a:ea typeface="페이퍼로지 4 Regular" pitchFamily="2" charset="-127"/>
              </a:rPr>
              <a:t>만기보장</a:t>
            </a:r>
            <a:r>
              <a:rPr lang="en-US" altLang="ko-KR" dirty="0">
                <a:solidFill>
                  <a:srgbClr val="009178"/>
                </a:solidFill>
                <a:latin typeface="페이퍼로지 4 Regular" pitchFamily="2" charset="-127"/>
                <a:ea typeface="페이퍼로지 4 Regular" pitchFamily="2" charset="-127"/>
              </a:rPr>
              <a:t>)</a:t>
            </a:r>
            <a:endParaRPr lang="ko-KR" altLang="en-US" sz="3200" dirty="0">
              <a:solidFill>
                <a:srgbClr val="009178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059B7B81-44E2-3430-D657-B6AA27A3B753}"/>
              </a:ext>
            </a:extLst>
          </p:cNvPr>
          <p:cNvSpPr/>
          <p:nvPr/>
        </p:nvSpPr>
        <p:spPr>
          <a:xfrm>
            <a:off x="1287306" y="2373673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수술</a:t>
            </a:r>
            <a:r>
              <a:rPr lang="en-US" altLang="ko-KR" sz="2000" dirty="0">
                <a:solidFill>
                  <a:schemeClr val="tx1"/>
                </a:solidFill>
                <a:latin typeface="페이퍼로지 6 SemiBold" pitchFamily="2" charset="-127"/>
                <a:ea typeface="페이퍼로지 6 SemiBold" pitchFamily="2" charset="-127"/>
              </a:rPr>
              <a:t>            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3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9B6A1199-6E81-BBAC-2508-054773DE96F5}"/>
              </a:ext>
            </a:extLst>
          </p:cNvPr>
          <p:cNvSpPr/>
          <p:nvPr/>
        </p:nvSpPr>
        <p:spPr>
          <a:xfrm>
            <a:off x="1287305" y="2956627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항암 방사선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3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B02FD543-61D5-ACA5-243A-9DC3A3A7E089}"/>
              </a:ext>
            </a:extLst>
          </p:cNvPr>
          <p:cNvSpPr/>
          <p:nvPr/>
        </p:nvSpPr>
        <p:spPr>
          <a:xfrm>
            <a:off x="1287304" y="3549106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항암 약물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3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395AD123-BD4B-ED5F-500C-DFC47DAC8D01}"/>
              </a:ext>
            </a:extLst>
          </p:cNvPr>
          <p:cNvSpPr/>
          <p:nvPr/>
        </p:nvSpPr>
        <p:spPr>
          <a:xfrm>
            <a:off x="1287303" y="4132060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중환자실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 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5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백만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73E90C69-385A-1082-4EAA-2BFD315F4B14}"/>
              </a:ext>
            </a:extLst>
          </p:cNvPr>
          <p:cNvSpPr/>
          <p:nvPr/>
        </p:nvSpPr>
        <p:spPr>
          <a:xfrm>
            <a:off x="2470553" y="1955527"/>
            <a:ext cx="1372603" cy="347006"/>
          </a:xfrm>
          <a:prstGeom prst="roundRect">
            <a:avLst>
              <a:gd name="adj" fmla="val 50000"/>
            </a:avLst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최대 보장</a:t>
            </a: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0ADE615-4F23-A7D7-A20C-29C7253C4550}"/>
              </a:ext>
            </a:extLst>
          </p:cNvPr>
          <p:cNvSpPr/>
          <p:nvPr/>
        </p:nvSpPr>
        <p:spPr>
          <a:xfrm>
            <a:off x="7161337" y="2373673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매회 수술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2000" dirty="0">
                <a:solidFill>
                  <a:schemeClr val="tx1"/>
                </a:solidFill>
                <a:latin typeface="페이퍼로지 6 SemiBold" pitchFamily="2" charset="-127"/>
                <a:ea typeface="페이퍼로지 6 SemiBold" pitchFamily="2" charset="-127"/>
              </a:rPr>
              <a:t>   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3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5EA7D0E-B613-0340-A4C8-A9DCD0018B4B}"/>
              </a:ext>
            </a:extLst>
          </p:cNvPr>
          <p:cNvSpPr/>
          <p:nvPr/>
        </p:nvSpPr>
        <p:spPr>
          <a:xfrm>
            <a:off x="7161336" y="2956627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항암 방사선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5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A0A59A2F-FDBC-363C-04C8-67093A72F579}"/>
              </a:ext>
            </a:extLst>
          </p:cNvPr>
          <p:cNvSpPr/>
          <p:nvPr/>
        </p:nvSpPr>
        <p:spPr>
          <a:xfrm>
            <a:off x="7161335" y="3549106"/>
            <a:ext cx="3928046" cy="6240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항암 약물</a:t>
            </a:r>
            <a:r>
              <a:rPr lang="en-US" altLang="ko-KR" sz="2000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                            </a:t>
            </a:r>
            <a:r>
              <a:rPr lang="en-US" altLang="ko-KR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5</a:t>
            </a:r>
            <a:r>
              <a:rPr lang="ko-KR" altLang="en-US" sz="2000" dirty="0">
                <a:solidFill>
                  <a:srgbClr val="009178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0B16E0D6-CDEC-F272-7120-7AE13005B0BB}"/>
              </a:ext>
            </a:extLst>
          </p:cNvPr>
          <p:cNvSpPr/>
          <p:nvPr/>
        </p:nvSpPr>
        <p:spPr>
          <a:xfrm>
            <a:off x="8344584" y="1955527"/>
            <a:ext cx="1372603" cy="347006"/>
          </a:xfrm>
          <a:prstGeom prst="roundRect">
            <a:avLst>
              <a:gd name="adj" fmla="val 50000"/>
            </a:avLst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최대 보장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610BEA0-5BDE-FFCE-53B6-3A4EA45835EB}"/>
              </a:ext>
            </a:extLst>
          </p:cNvPr>
          <p:cNvSpPr/>
          <p:nvPr/>
        </p:nvSpPr>
        <p:spPr>
          <a:xfrm>
            <a:off x="836631" y="5159829"/>
            <a:ext cx="6954430" cy="1187390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>
                <a:latin typeface="페이퍼로지 4 Regular" pitchFamily="2" charset="-127"/>
                <a:ea typeface="페이퍼로지 4 Regular" pitchFamily="2" charset="-127"/>
              </a:rPr>
              <a:t>전이암주치</a:t>
            </a:r>
            <a:r>
              <a:rPr lang="ko-KR" altLang="en-US" sz="2800" dirty="0"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2800" dirty="0">
                <a:solidFill>
                  <a:srgbClr val="FFE06A"/>
                </a:solidFill>
                <a:latin typeface="페이퍼로지 7 Bold" pitchFamily="2" charset="-127"/>
                <a:ea typeface="페이퍼로지 7 Bold" pitchFamily="2" charset="-127"/>
              </a:rPr>
              <a:t>3</a:t>
            </a:r>
            <a:r>
              <a:rPr lang="ko-KR" altLang="en-US" sz="2800" dirty="0">
                <a:solidFill>
                  <a:srgbClr val="FFE06A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  <a:r>
              <a:rPr lang="en-US" altLang="ko-KR" sz="1600" dirty="0"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2400" dirty="0">
                <a:latin typeface="페이퍼로지 4 Regular" pitchFamily="2" charset="-127"/>
                <a:ea typeface="페이퍼로지 4 Regular" pitchFamily="2" charset="-127"/>
              </a:rPr>
              <a:t>+ </a:t>
            </a:r>
            <a:r>
              <a:rPr lang="ko-KR" altLang="en-US" sz="2800" dirty="0" err="1">
                <a:latin typeface="페이퍼로지 4 Regular" pitchFamily="2" charset="-127"/>
                <a:ea typeface="페이퍼로지 4 Regular" pitchFamily="2" charset="-127"/>
              </a:rPr>
              <a:t>하이클래스암주치</a:t>
            </a:r>
            <a:r>
              <a:rPr lang="ko-KR" altLang="en-US" sz="2800" dirty="0"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2800" dirty="0">
                <a:solidFill>
                  <a:srgbClr val="FFE06A"/>
                </a:solidFill>
                <a:latin typeface="페이퍼로지 7 Bold" pitchFamily="2" charset="-127"/>
                <a:ea typeface="페이퍼로지 7 Bold" pitchFamily="2" charset="-127"/>
              </a:rPr>
              <a:t>2</a:t>
            </a:r>
            <a:r>
              <a:rPr lang="ko-KR" altLang="en-US" sz="2800" dirty="0">
                <a:solidFill>
                  <a:srgbClr val="FFE06A"/>
                </a:solidFill>
                <a:latin typeface="페이퍼로지 7 Bold" pitchFamily="2" charset="-127"/>
                <a:ea typeface="페이퍼로지 7 Bold" pitchFamily="2" charset="-127"/>
              </a:rPr>
              <a:t>천만</a:t>
            </a:r>
            <a:endParaRPr lang="ko-KR" altLang="en-US" sz="2400" dirty="0">
              <a:solidFill>
                <a:srgbClr val="FFE06A"/>
              </a:solidFill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1ECC4B8-8789-4384-C631-F0D57D86F309}"/>
              </a:ext>
            </a:extLst>
          </p:cNvPr>
          <p:cNvSpPr txBox="1"/>
          <p:nvPr/>
        </p:nvSpPr>
        <p:spPr>
          <a:xfrm>
            <a:off x="8165156" y="5134440"/>
            <a:ext cx="2924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남    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41,189</a:t>
            </a:r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원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B8DC30-7869-6BF5-7F36-6CC327515766}"/>
              </a:ext>
            </a:extLst>
          </p:cNvPr>
          <p:cNvSpPr txBox="1"/>
          <p:nvPr/>
        </p:nvSpPr>
        <p:spPr>
          <a:xfrm>
            <a:off x="4581180" y="6320479"/>
            <a:ext cx="34198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5,10.5 </a:t>
            </a:r>
            <a:r>
              <a:rPr lang="ko-KR" altLang="en-US" sz="1050" dirty="0" err="1">
                <a:latin typeface="페이퍼로지 4 Regular" pitchFamily="2" charset="-127"/>
                <a:ea typeface="페이퍼로지 4 Regular" pitchFamily="2" charset="-127"/>
              </a:rPr>
              <a:t>해약환급금미지급형</a:t>
            </a:r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, 45</a:t>
            </a:r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세</a:t>
            </a:r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남</a:t>
            </a:r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, 20</a:t>
            </a:r>
            <a:r>
              <a:rPr lang="ko-KR" altLang="en-US" sz="1050" dirty="0" err="1">
                <a:latin typeface="페이퍼로지 4 Regular" pitchFamily="2" charset="-127"/>
                <a:ea typeface="페이퍼로지 4 Regular" pitchFamily="2" charset="-127"/>
              </a:rPr>
              <a:t>년납</a:t>
            </a:r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100</a:t>
            </a:r>
            <a:r>
              <a:rPr lang="ko-KR" altLang="en-US" sz="1050" dirty="0" err="1">
                <a:latin typeface="페이퍼로지 4 Regular" pitchFamily="2" charset="-127"/>
                <a:ea typeface="페이퍼로지 4 Regular" pitchFamily="2" charset="-127"/>
              </a:rPr>
              <a:t>세만기</a:t>
            </a:r>
            <a:endParaRPr lang="ko-KR" altLang="en-US" sz="105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pic>
        <p:nvPicPr>
          <p:cNvPr id="34" name="그림 33" descr="삼각형, 예술, 별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F041D3A6-6B08-0EF8-C953-C768038D9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218" y="2782621"/>
            <a:ext cx="550376" cy="552865"/>
          </a:xfrm>
          <a:prstGeom prst="rect">
            <a:avLst/>
          </a:prstGeom>
        </p:spPr>
      </p:pic>
      <p:pic>
        <p:nvPicPr>
          <p:cNvPr id="35" name="그림 34" descr="삼각형, 예술, 별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AE68054B-CAE3-DAF4-9627-AB03681187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497" y="3375100"/>
            <a:ext cx="550376" cy="552865"/>
          </a:xfrm>
          <a:prstGeom prst="rect">
            <a:avLst/>
          </a:prstGeom>
        </p:spPr>
      </p:pic>
      <p:pic>
        <p:nvPicPr>
          <p:cNvPr id="37" name="그림 36" descr="스크린샷, 어둠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7F14BDAF-0892-0F49-3F6F-C593757BC3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388" y="3528159"/>
            <a:ext cx="802567" cy="802567"/>
          </a:xfrm>
          <a:prstGeom prst="rect">
            <a:avLst/>
          </a:prstGeom>
        </p:spPr>
      </p:pic>
      <p:pic>
        <p:nvPicPr>
          <p:cNvPr id="38" name="그림 37" descr="스크린샷, 어둠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A999C9D6-69F5-B495-C20A-95C58B30DD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495" y="2971430"/>
            <a:ext cx="802567" cy="802567"/>
          </a:xfrm>
          <a:prstGeom prst="rect">
            <a:avLst/>
          </a:prstGeom>
        </p:spPr>
      </p:pic>
      <p:sp>
        <p:nvSpPr>
          <p:cNvPr id="6" name="텍스트 개체 틀 3">
            <a:extLst>
              <a:ext uri="{FF2B5EF4-FFF2-40B4-BE49-F238E27FC236}">
                <a16:creationId xmlns:a16="http://schemas.microsoft.com/office/drawing/2014/main" id="{137BC728-4D5E-3FBF-6615-EBB110B851C9}"/>
              </a:ext>
            </a:extLst>
          </p:cNvPr>
          <p:cNvSpPr txBox="1">
            <a:spLocks/>
          </p:cNvSpPr>
          <p:nvPr/>
        </p:nvSpPr>
        <p:spPr>
          <a:xfrm>
            <a:off x="201919" y="73304"/>
            <a:ext cx="2709515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③ 만기보장 종합병원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전이암주요치료비</a:t>
            </a:r>
            <a:endParaRPr lang="ko-KR" altLang="en-US" sz="1200" dirty="0">
              <a:solidFill>
                <a:schemeClr val="tx1"/>
              </a:solidFill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2E8E71-851E-CCD6-BA8E-9F381701C6AF}"/>
              </a:ext>
            </a:extLst>
          </p:cNvPr>
          <p:cNvSpPr txBox="1"/>
          <p:nvPr/>
        </p:nvSpPr>
        <p:spPr>
          <a:xfrm>
            <a:off x="5466120" y="5919089"/>
            <a:ext cx="20981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하이클래스 </a:t>
            </a:r>
            <a:r>
              <a:rPr lang="ko-KR" altLang="en-US" sz="1050" dirty="0" err="1">
                <a:latin typeface="페이퍼로지 4 Regular" pitchFamily="2" charset="-127"/>
                <a:ea typeface="페이퍼로지 4 Regular" pitchFamily="2" charset="-127"/>
              </a:rPr>
              <a:t>유사암주치</a:t>
            </a:r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sz="1050" dirty="0">
                <a:latin typeface="페이퍼로지 4 Regular" pitchFamily="2" charset="-127"/>
                <a:ea typeface="페이퍼로지 4 Regular" pitchFamily="2" charset="-127"/>
              </a:rPr>
              <a:t>600</a:t>
            </a:r>
            <a:r>
              <a:rPr lang="ko-KR" altLang="en-US" sz="1050" dirty="0">
                <a:latin typeface="페이퍼로지 4 Regular" pitchFamily="2" charset="-127"/>
                <a:ea typeface="페이퍼로지 4 Regular" pitchFamily="2" charset="-127"/>
              </a:rPr>
              <a:t>만 포함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337833-A902-DC24-78CE-7EBD65D6E54B}"/>
              </a:ext>
            </a:extLst>
          </p:cNvPr>
          <p:cNvSpPr txBox="1"/>
          <p:nvPr/>
        </p:nvSpPr>
        <p:spPr>
          <a:xfrm>
            <a:off x="8165155" y="5695300"/>
            <a:ext cx="2924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여    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35,490</a:t>
            </a:r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원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2B9139-79E8-93CF-2F26-A84F2EB06B0A}"/>
              </a:ext>
            </a:extLst>
          </p:cNvPr>
          <p:cNvSpPr txBox="1"/>
          <p:nvPr/>
        </p:nvSpPr>
        <p:spPr>
          <a:xfrm>
            <a:off x="3323104" y="460165"/>
            <a:ext cx="57077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암주치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기가입자 </a:t>
            </a:r>
            <a:r>
              <a:rPr lang="ko-KR" altLang="en-US" sz="3200" dirty="0" err="1">
                <a:latin typeface="페이퍼로지 7 Bold" pitchFamily="2" charset="-127"/>
                <a:ea typeface="페이퍼로지 7 Bold" pitchFamily="2" charset="-127"/>
              </a:rPr>
              <a:t>업셀링은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 이거</a:t>
            </a:r>
            <a:endParaRPr lang="en-US" altLang="ko-KR" sz="3200" dirty="0">
              <a:latin typeface="페이퍼로지 7 Bold" pitchFamily="2" charset="-127"/>
              <a:ea typeface="페이퍼로지 7 Bold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80171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1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0794D548-C1D2-50F9-DD0C-8C127F49827C}"/>
              </a:ext>
            </a:extLst>
          </p:cNvPr>
          <p:cNvSpPr txBox="1"/>
          <p:nvPr/>
        </p:nvSpPr>
        <p:spPr>
          <a:xfrm>
            <a:off x="11644013" y="49638"/>
            <a:ext cx="506303" cy="195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교육용</a:t>
            </a:r>
          </a:p>
        </p:txBody>
      </p:sp>
      <p:sp>
        <p:nvSpPr>
          <p:cNvPr id="3" name="텍스트 개체 틀 3">
            <a:extLst>
              <a:ext uri="{FF2B5EF4-FFF2-40B4-BE49-F238E27FC236}">
                <a16:creationId xmlns:a16="http://schemas.microsoft.com/office/drawing/2014/main" id="{06C0F5B9-38BE-2414-D040-393492079758}"/>
              </a:ext>
            </a:extLst>
          </p:cNvPr>
          <p:cNvSpPr txBox="1">
            <a:spLocks/>
          </p:cNvSpPr>
          <p:nvPr/>
        </p:nvSpPr>
        <p:spPr>
          <a:xfrm>
            <a:off x="342000" y="1996455"/>
            <a:ext cx="6992054" cy="5262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bg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>
                <a:solidFill>
                  <a:prstClr val="white"/>
                </a:solidFill>
                <a:latin typeface="페이퍼로지 7 Bold" pitchFamily="2" charset="-127"/>
                <a:ea typeface="페이퍼로지 7 Bold" pitchFamily="2" charset="-127"/>
              </a:rPr>
              <a:t>2026</a:t>
            </a:r>
            <a:r>
              <a:rPr lang="ko-KR" altLang="en-US" dirty="0">
                <a:solidFill>
                  <a:prstClr val="white"/>
                </a:solidFill>
                <a:latin typeface="페이퍼로지 7 Bold" pitchFamily="2" charset="-127"/>
                <a:ea typeface="페이퍼로지 7 Bold" pitchFamily="2" charset="-127"/>
              </a:rPr>
              <a:t>년도 운전자보험은 하나로</a:t>
            </a:r>
            <a:endParaRPr kumimoji="0" lang="ko-KR" altLang="en-US" sz="3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페이퍼로지 7 Bold" pitchFamily="2" charset="-127"/>
              <a:ea typeface="페이퍼로지 7 Bold" pitchFamily="2" charset="-127"/>
            </a:endParaRPr>
          </a:p>
        </p:txBody>
      </p:sp>
      <p:sp>
        <p:nvSpPr>
          <p:cNvPr id="15" name="텍스트 개체 틀 3">
            <a:extLst>
              <a:ext uri="{FF2B5EF4-FFF2-40B4-BE49-F238E27FC236}">
                <a16:creationId xmlns:a16="http://schemas.microsoft.com/office/drawing/2014/main" id="{77A70D2A-6A6C-FFF4-9A63-1D7E43500B04}"/>
              </a:ext>
            </a:extLst>
          </p:cNvPr>
          <p:cNvSpPr txBox="1">
            <a:spLocks/>
          </p:cNvSpPr>
          <p:nvPr/>
        </p:nvSpPr>
        <p:spPr>
          <a:xfrm>
            <a:off x="405526" y="2818481"/>
            <a:ext cx="4738639" cy="2562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① 업계 유일 </a:t>
            </a:r>
            <a:r>
              <a:rPr lang="ko-KR" altLang="en-US" dirty="0" err="1">
                <a:latin typeface="페이퍼로지 5 Medium" pitchFamily="2" charset="-127"/>
                <a:ea typeface="페이퍼로지 5 Medium" pitchFamily="2" charset="-127"/>
              </a:rPr>
              <a:t>교사처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 사망 </a:t>
            </a:r>
            <a:r>
              <a:rPr lang="en-US" altLang="ko-KR" dirty="0">
                <a:latin typeface="페이퍼로지 5 Medium" pitchFamily="2" charset="-127"/>
                <a:ea typeface="페이퍼로지 5 Medium" pitchFamily="2" charset="-127"/>
              </a:rPr>
              <a:t>2.5</a:t>
            </a:r>
            <a:r>
              <a:rPr lang="ko-KR" altLang="en-US" dirty="0">
                <a:latin typeface="페이퍼로지 5 Medium" pitchFamily="2" charset="-127"/>
                <a:ea typeface="페이퍼로지 5 Medium" pitchFamily="2" charset="-127"/>
              </a:rPr>
              <a:t>억</a:t>
            </a:r>
          </a:p>
        </p:txBody>
      </p:sp>
    </p:spTree>
    <p:extLst>
      <p:ext uri="{BB962C8B-B14F-4D97-AF65-F5344CB8AC3E}">
        <p14:creationId xmlns:p14="http://schemas.microsoft.com/office/powerpoint/2010/main" val="392014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041188" y="0"/>
            <a:ext cx="15081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15081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6516688"/>
            <a:ext cx="12192000" cy="341312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4" name="텍스트 개체 틀 2"/>
          <p:cNvSpPr txBox="1">
            <a:spLocks/>
          </p:cNvSpPr>
          <p:nvPr/>
        </p:nvSpPr>
        <p:spPr>
          <a:xfrm>
            <a:off x="432000" y="693097"/>
            <a:ext cx="2205692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l" defTabSz="914400" rtl="0" eaLnBrk="1" latinLnBrk="1" hangingPunct="1">
              <a:buNone/>
              <a:defRPr sz="3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8 ExtraBold" pitchFamily="2" charset="-127"/>
                <a:ea typeface="페이퍼로지 8 ExtraBold" pitchFamily="2" charset="-127"/>
              </a:rPr>
              <a:t>주요 공지</a:t>
            </a:r>
            <a:endParaRPr lang="en-US" altLang="ko-KR" dirty="0"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5A5C4C-C4F6-BAC3-C4DC-91DC14F8BEBB}"/>
              </a:ext>
            </a:extLst>
          </p:cNvPr>
          <p:cNvSpPr txBox="1"/>
          <p:nvPr/>
        </p:nvSpPr>
        <p:spPr>
          <a:xfrm>
            <a:off x="2274475" y="6637129"/>
            <a:ext cx="764305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※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본 자료는 내부교육용으로 고객에게 제공하거나 영업활동에 이용할 수 없으며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,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무단 사용시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금소법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 위반으로 과태료가 부과될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페이퍼로지 5 Medium" pitchFamily="2" charset="-127"/>
              <a:ea typeface="페이퍼로지 5 Medium" pitchFamily="2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4019DC-7AF3-3A96-8ECE-71E7874AB39D}"/>
              </a:ext>
            </a:extLst>
          </p:cNvPr>
          <p:cNvSpPr txBox="1"/>
          <p:nvPr/>
        </p:nvSpPr>
        <p:spPr>
          <a:xfrm>
            <a:off x="11644013" y="49638"/>
            <a:ext cx="506303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28812D8-68EF-581D-1E4E-EFA13BFB435A}"/>
              </a:ext>
            </a:extLst>
          </p:cNvPr>
          <p:cNvSpPr txBox="1">
            <a:spLocks/>
          </p:cNvSpPr>
          <p:nvPr/>
        </p:nvSpPr>
        <p:spPr>
          <a:xfrm>
            <a:off x="431999" y="1746906"/>
            <a:ext cx="11212013" cy="3385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ctr" defTabSz="914400" rtl="0" eaLnBrk="1" latinLnBrk="1" hangingPunct="1">
              <a:buNone/>
              <a:defRPr sz="2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2.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 하이클래스 암주요치료비</a:t>
            </a: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(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만기보장</a:t>
            </a: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) 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신설 및 한도 상향</a:t>
            </a:r>
          </a:p>
        </p:txBody>
      </p:sp>
      <p:graphicFrame>
        <p:nvGraphicFramePr>
          <p:cNvPr id="26" name="표 25">
            <a:extLst>
              <a:ext uri="{FF2B5EF4-FFF2-40B4-BE49-F238E27FC236}">
                <a16:creationId xmlns:a16="http://schemas.microsoft.com/office/drawing/2014/main" id="{23D83206-2727-B9CC-BF74-D88F3C58C0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843263"/>
              </p:ext>
            </p:extLst>
          </p:nvPr>
        </p:nvGraphicFramePr>
        <p:xfrm>
          <a:off x="547988" y="2302725"/>
          <a:ext cx="10508788" cy="3862179"/>
        </p:xfrm>
        <a:graphic>
          <a:graphicData uri="http://schemas.openxmlformats.org/drawingml/2006/table">
            <a:tbl>
              <a:tblPr/>
              <a:tblGrid>
                <a:gridCol w="1055556">
                  <a:extLst>
                    <a:ext uri="{9D8B030D-6E8A-4147-A177-3AD203B41FA5}">
                      <a16:colId xmlns:a16="http://schemas.microsoft.com/office/drawing/2014/main" val="2454136655"/>
                    </a:ext>
                  </a:extLst>
                </a:gridCol>
                <a:gridCol w="2168074">
                  <a:extLst>
                    <a:ext uri="{9D8B030D-6E8A-4147-A177-3AD203B41FA5}">
                      <a16:colId xmlns:a16="http://schemas.microsoft.com/office/drawing/2014/main" val="29184135"/>
                    </a:ext>
                  </a:extLst>
                </a:gridCol>
                <a:gridCol w="3876281">
                  <a:extLst>
                    <a:ext uri="{9D8B030D-6E8A-4147-A177-3AD203B41FA5}">
                      <a16:colId xmlns:a16="http://schemas.microsoft.com/office/drawing/2014/main" val="3713761364"/>
                    </a:ext>
                  </a:extLst>
                </a:gridCol>
                <a:gridCol w="3408877">
                  <a:extLst>
                    <a:ext uri="{9D8B030D-6E8A-4147-A177-3AD203B41FA5}">
                      <a16:colId xmlns:a16="http://schemas.microsoft.com/office/drawing/2014/main" val="490146745"/>
                    </a:ext>
                  </a:extLst>
                </a:gridCol>
              </a:tblGrid>
              <a:tr h="55741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담보명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~25.12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26.</a:t>
                      </a:r>
                      <a:r>
                        <a:rPr lang="ko-KR" alt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en-US" altLang="ko-KR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01</a:t>
                      </a:r>
                      <a:r>
                        <a:rPr lang="ko-KR" alt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월 </a:t>
                      </a:r>
                      <a:r>
                        <a:rPr lang="en-US" altLang="ko-KR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~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1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029921"/>
                  </a:ext>
                </a:extLst>
              </a:tr>
              <a:tr h="47002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보장기간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10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년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만기보장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8 ExtraBold" pitchFamily="2" charset="-127"/>
                        <a:ea typeface="페이퍼로지 8 Extra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444494"/>
                  </a:ext>
                </a:extLst>
              </a:tr>
              <a:tr h="65247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연간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총 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보장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비급여 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암수술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연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회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sng" strike="noStrike" dirty="0">
                          <a:solidFill>
                            <a:srgbClr val="DA2128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매 회당 </a:t>
                      </a:r>
                      <a:r>
                        <a:rPr lang="en-US" altLang="ko-KR" sz="1600" b="0" i="0" u="sng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(3</a:t>
                      </a:r>
                      <a:r>
                        <a:rPr lang="ko-KR" altLang="en-US" sz="1600" b="0" i="0" u="sng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천만원</a:t>
                      </a:r>
                      <a:r>
                        <a:rPr lang="en-US" altLang="ko-KR" sz="1600" b="0" i="0" u="sng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0610056"/>
                  </a:ext>
                </a:extLst>
              </a:tr>
              <a:tr h="652479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비급여 항암방사선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연 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회 </a:t>
                      </a:r>
                      <a:r>
                        <a:rPr lang="en-US" altLang="ko-KR" sz="16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(5</a:t>
                      </a:r>
                      <a:r>
                        <a:rPr lang="ko-KR" altLang="en-US" sz="16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천만원</a:t>
                      </a:r>
                      <a:r>
                        <a:rPr lang="en-US" altLang="ko-KR" sz="16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6826311"/>
                  </a:ext>
                </a:extLst>
              </a:tr>
              <a:tr h="652479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비급여 항암약물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연 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회 </a:t>
                      </a:r>
                      <a:r>
                        <a:rPr lang="en-US" altLang="ko-KR" sz="16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(5</a:t>
                      </a:r>
                      <a:r>
                        <a:rPr lang="ko-KR" altLang="en-US" sz="16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천만원</a:t>
                      </a:r>
                      <a:r>
                        <a:rPr lang="en-US" altLang="ko-KR" sz="1600" b="0" i="0" u="none" strike="noStrike" dirty="0">
                          <a:solidFill>
                            <a:srgbClr val="DA2128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4140265"/>
                  </a:ext>
                </a:extLst>
              </a:tr>
              <a:tr h="4882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유사암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보장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기타피부암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, 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갑상선암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기타피부암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, 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갑상선암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8 ExtraBold" pitchFamily="2" charset="-127"/>
                        <a:ea typeface="페이퍼로지 8 Extra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5258519"/>
                  </a:ext>
                </a:extLst>
              </a:tr>
              <a:tr h="3890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보장병원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모든 병원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종합병원 이상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8 ExtraBold" pitchFamily="2" charset="-127"/>
                        <a:ea typeface="페이퍼로지 8 Extra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1684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80553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텍스트 개체 틀 3">
            <a:extLst>
              <a:ext uri="{FF2B5EF4-FFF2-40B4-BE49-F238E27FC236}">
                <a16:creationId xmlns:a16="http://schemas.microsoft.com/office/drawing/2014/main" id="{B8E59E9D-C95B-2ABA-2D1D-A47315E28FC8}"/>
              </a:ext>
            </a:extLst>
          </p:cNvPr>
          <p:cNvSpPr txBox="1">
            <a:spLocks/>
          </p:cNvSpPr>
          <p:nvPr/>
        </p:nvSpPr>
        <p:spPr>
          <a:xfrm>
            <a:off x="205611" y="139714"/>
            <a:ext cx="1987083" cy="1661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bg1"/>
                </a:solidFill>
                <a:latin typeface="하나2.0 M" panose="020B0603000000000000" pitchFamily="50" charset="-127"/>
                <a:ea typeface="하나2.0 M" panose="020B0603000000000000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① 업계 유일 </a:t>
            </a:r>
            <a:r>
              <a:rPr lang="ko-KR" altLang="en-US" sz="1200" dirty="0" err="1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교사처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 사망 </a:t>
            </a:r>
            <a:r>
              <a:rPr lang="en-US" altLang="ko-KR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2.5</a:t>
            </a:r>
            <a:r>
              <a:rPr lang="ko-KR" altLang="en-US" sz="1200" dirty="0">
                <a:solidFill>
                  <a:schemeClr val="tx1"/>
                </a:solidFill>
                <a:latin typeface="페이퍼로지 5 Medium" pitchFamily="2" charset="-127"/>
                <a:ea typeface="페이퍼로지 5 Medium" pitchFamily="2" charset="-127"/>
              </a:rPr>
              <a:t>억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C0AC7B-E2AF-F5FC-99CF-3F3DC2E32E0F}"/>
              </a:ext>
            </a:extLst>
          </p:cNvPr>
          <p:cNvSpPr txBox="1"/>
          <p:nvPr/>
        </p:nvSpPr>
        <p:spPr>
          <a:xfrm>
            <a:off x="3946173" y="6246770"/>
            <a:ext cx="45788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상해</a:t>
            </a:r>
            <a:r>
              <a:rPr lang="en-US" altLang="ko-KR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1</a:t>
            </a:r>
            <a:r>
              <a:rPr lang="ko-KR" altLang="en-US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급</a:t>
            </a:r>
            <a:r>
              <a:rPr lang="en-US" altLang="ko-KR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자가용운전자</a:t>
            </a:r>
            <a:r>
              <a:rPr lang="en-US" altLang="ko-KR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, 20</a:t>
            </a:r>
            <a:r>
              <a:rPr lang="ko-KR" altLang="en-US" sz="1000" b="0" i="0" u="none" strike="noStrike" baseline="0" dirty="0" err="1">
                <a:latin typeface="페이퍼로지 5 Medium" pitchFamily="2" charset="-127"/>
                <a:ea typeface="페이퍼로지 5 Medium" pitchFamily="2" charset="-127"/>
              </a:rPr>
              <a:t>년납</a:t>
            </a:r>
            <a:r>
              <a:rPr lang="en-US" altLang="ko-KR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20</a:t>
            </a:r>
            <a:r>
              <a:rPr lang="ko-KR" altLang="en-US" sz="1000" b="0" i="0" u="none" strike="noStrike" baseline="0" dirty="0" err="1">
                <a:latin typeface="페이퍼로지 5 Medium" pitchFamily="2" charset="-127"/>
                <a:ea typeface="페이퍼로지 5 Medium" pitchFamily="2" charset="-127"/>
              </a:rPr>
              <a:t>년만기</a:t>
            </a:r>
            <a:r>
              <a:rPr lang="en-US" altLang="ko-KR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, </a:t>
            </a:r>
            <a:r>
              <a:rPr lang="ko-KR" altLang="en-US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비용</a:t>
            </a:r>
            <a:r>
              <a:rPr lang="en-US" altLang="ko-KR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+</a:t>
            </a:r>
            <a:r>
              <a:rPr lang="ko-KR" altLang="en-US" sz="1000" dirty="0">
                <a:latin typeface="페이퍼로지 5 Medium" pitchFamily="2" charset="-127"/>
                <a:ea typeface="페이퍼로지 5 Medium" pitchFamily="2" charset="-127"/>
              </a:rPr>
              <a:t>재물플랜</a:t>
            </a:r>
            <a:r>
              <a:rPr lang="en-US" altLang="ko-KR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(</a:t>
            </a:r>
            <a:r>
              <a:rPr lang="ko-KR" altLang="en-US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직원</a:t>
            </a:r>
            <a:r>
              <a:rPr lang="en-US" altLang="ko-KR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,</a:t>
            </a:r>
            <a:r>
              <a:rPr lang="ko-KR" altLang="en-US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운전만 고지</a:t>
            </a:r>
            <a:r>
              <a:rPr lang="en-US" altLang="ko-KR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)(</a:t>
            </a:r>
            <a:r>
              <a:rPr lang="ko-KR" altLang="en-US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단위</a:t>
            </a:r>
            <a:r>
              <a:rPr lang="en-US" altLang="ko-KR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:</a:t>
            </a:r>
            <a:r>
              <a:rPr lang="ko-KR" altLang="en-US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원</a:t>
            </a:r>
            <a:r>
              <a:rPr lang="en-US" altLang="ko-KR" sz="1000" b="0" i="0" u="none" strike="noStrike" baseline="0" dirty="0">
                <a:latin typeface="페이퍼로지 5 Medium" pitchFamily="2" charset="-127"/>
                <a:ea typeface="페이퍼로지 5 Medium" pitchFamily="2" charset="-127"/>
              </a:rPr>
              <a:t>)</a:t>
            </a:r>
            <a:endParaRPr lang="ko-KR" altLang="en-US" sz="1000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9FCB29-69E4-107E-7805-8F8ED9C5EFEA}"/>
              </a:ext>
            </a:extLst>
          </p:cNvPr>
          <p:cNvSpPr txBox="1"/>
          <p:nvPr/>
        </p:nvSpPr>
        <p:spPr>
          <a:xfrm>
            <a:off x="1572508" y="600804"/>
            <a:ext cx="90469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1</a:t>
            </a:r>
            <a:r>
              <a:rPr lang="ko-KR" altLang="en-US" sz="3200" dirty="0">
                <a:latin typeface="페이퍼로지 7 Bold" pitchFamily="2" charset="-127"/>
                <a:ea typeface="페이퍼로지 7 Bold" pitchFamily="2" charset="-127"/>
              </a:rPr>
              <a:t>월에도 운전자 비용담보는 하나로</a:t>
            </a:r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BF7A0052-3254-9441-437D-EE437FB8BD68}"/>
              </a:ext>
            </a:extLst>
          </p:cNvPr>
          <p:cNvSpPr/>
          <p:nvPr/>
        </p:nvSpPr>
        <p:spPr>
          <a:xfrm>
            <a:off x="8833226" y="3264990"/>
            <a:ext cx="2736443" cy="1836493"/>
          </a:xfrm>
          <a:prstGeom prst="roundRect">
            <a:avLst>
              <a:gd name="adj" fmla="val 5643"/>
            </a:avLst>
          </a:prstGeom>
          <a:solidFill>
            <a:srgbClr val="0093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ko-KR" altLang="en-US" sz="2400" dirty="0">
                <a:latin typeface="페이퍼로지 4 Regular" pitchFamily="2" charset="-127"/>
                <a:ea typeface="페이퍼로지 4 Regular" pitchFamily="2" charset="-127"/>
              </a:rPr>
              <a:t>운전</a:t>
            </a:r>
            <a:r>
              <a:rPr lang="en-US" altLang="ko-KR" sz="2400" dirty="0">
                <a:latin typeface="페이퍼로지 4 Regular" pitchFamily="2" charset="-127"/>
                <a:ea typeface="페이퍼로지 4 Regular" pitchFamily="2" charset="-127"/>
              </a:rPr>
              <a:t>+</a:t>
            </a:r>
            <a:r>
              <a:rPr lang="ko-KR" altLang="en-US" sz="2400" dirty="0">
                <a:latin typeface="페이퍼로지 4 Regular" pitchFamily="2" charset="-127"/>
                <a:ea typeface="페이퍼로지 4 Regular" pitchFamily="2" charset="-127"/>
              </a:rPr>
              <a:t>재물플랜</a:t>
            </a:r>
            <a:endParaRPr lang="en-US" altLang="ko-KR" sz="2400" dirty="0">
              <a:latin typeface="페이퍼로지 4 Regular" pitchFamily="2" charset="-127"/>
              <a:ea typeface="페이퍼로지 4 Regular" pitchFamily="2" charset="-127"/>
            </a:endParaRPr>
          </a:p>
          <a:p>
            <a:pPr algn="ctr"/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최소 보험료</a:t>
            </a:r>
            <a:endParaRPr lang="en-US" altLang="ko-KR" sz="2400" dirty="0">
              <a:latin typeface="페이퍼로지 7 Bold" pitchFamily="2" charset="-127"/>
              <a:ea typeface="페이퍼로지 7 Bold" pitchFamily="2" charset="-127"/>
            </a:endParaRPr>
          </a:p>
          <a:p>
            <a:pPr algn="ctr"/>
            <a:r>
              <a:rPr lang="en-US" altLang="ko-KR" sz="5400" dirty="0">
                <a:latin typeface="페이퍼로지 7 Bold" pitchFamily="2" charset="-127"/>
                <a:ea typeface="페이퍼로지 7 Bold" pitchFamily="2" charset="-127"/>
              </a:rPr>
              <a:t>5</a:t>
            </a:r>
            <a:r>
              <a:rPr lang="ko-KR" altLang="en-US" sz="5400" dirty="0">
                <a:latin typeface="페이퍼로지 7 Bold" pitchFamily="2" charset="-127"/>
                <a:ea typeface="페이퍼로지 7 Bold" pitchFamily="2" charset="-127"/>
              </a:rPr>
              <a:t>천원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C3780D-B076-64D8-F33B-4CC0399D6B32}"/>
              </a:ext>
            </a:extLst>
          </p:cNvPr>
          <p:cNvSpPr txBox="1"/>
          <p:nvPr/>
        </p:nvSpPr>
        <p:spPr>
          <a:xfrm>
            <a:off x="8902274" y="5274300"/>
            <a:ext cx="2924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남    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4,755</a:t>
            </a:r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원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F50738-90B1-8FD4-F3DE-56A44456AAE9}"/>
              </a:ext>
            </a:extLst>
          </p:cNvPr>
          <p:cNvSpPr txBox="1"/>
          <p:nvPr/>
        </p:nvSpPr>
        <p:spPr>
          <a:xfrm>
            <a:off x="8902273" y="5835160"/>
            <a:ext cx="2924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여    </a:t>
            </a:r>
            <a:r>
              <a:rPr lang="en-US" altLang="ko-KR" sz="3200" dirty="0">
                <a:latin typeface="페이퍼로지 7 Bold" pitchFamily="2" charset="-127"/>
                <a:ea typeface="페이퍼로지 7 Bold" pitchFamily="2" charset="-127"/>
              </a:rPr>
              <a:t>4,684</a:t>
            </a:r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원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F0483FD-E2C8-72A9-CBF8-6E8B90BAF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983" y="1204984"/>
            <a:ext cx="7596800" cy="5054719"/>
          </a:xfrm>
          <a:prstGeom prst="rect">
            <a:avLst/>
          </a:prstGeom>
        </p:spPr>
      </p:pic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128C11E1-7CDE-93A5-CD7E-0A2B95780A23}"/>
              </a:ext>
            </a:extLst>
          </p:cNvPr>
          <p:cNvSpPr/>
          <p:nvPr/>
        </p:nvSpPr>
        <p:spPr>
          <a:xfrm>
            <a:off x="8854023" y="1255680"/>
            <a:ext cx="2736443" cy="1836493"/>
          </a:xfrm>
          <a:prstGeom prst="roundRect">
            <a:avLst>
              <a:gd name="adj" fmla="val 5643"/>
            </a:avLst>
          </a:prstGeom>
          <a:solidFill>
            <a:srgbClr val="DA212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ko-KR" altLang="en-US" sz="2400" dirty="0" err="1">
                <a:latin typeface="페이퍼로지 4 Regular" pitchFamily="2" charset="-127"/>
                <a:ea typeface="페이퍼로지 4 Regular" pitchFamily="2" charset="-127"/>
              </a:rPr>
              <a:t>교사처</a:t>
            </a:r>
            <a:endParaRPr lang="en-US" altLang="ko-KR" sz="2400" dirty="0">
              <a:latin typeface="페이퍼로지 4 Regular" pitchFamily="2" charset="-127"/>
              <a:ea typeface="페이퍼로지 4 Regular" pitchFamily="2" charset="-127"/>
            </a:endParaRPr>
          </a:p>
          <a:p>
            <a:pPr algn="ctr"/>
            <a:r>
              <a:rPr lang="ko-KR" altLang="en-US" sz="2800" dirty="0">
                <a:latin typeface="페이퍼로지 7 Bold" pitchFamily="2" charset="-127"/>
                <a:ea typeface="페이퍼로지 7 Bold" pitchFamily="2" charset="-127"/>
              </a:rPr>
              <a:t>사망사고시</a:t>
            </a:r>
            <a:endParaRPr lang="en-US" altLang="ko-KR" sz="2800" dirty="0">
              <a:latin typeface="페이퍼로지 7 Bold" pitchFamily="2" charset="-127"/>
              <a:ea typeface="페이퍼로지 7 Bold" pitchFamily="2" charset="-127"/>
            </a:endParaRPr>
          </a:p>
          <a:p>
            <a:pPr algn="ctr"/>
            <a:r>
              <a:rPr lang="en-US" altLang="ko-KR" sz="5400" dirty="0">
                <a:latin typeface="페이퍼로지 7 Bold" pitchFamily="2" charset="-127"/>
                <a:ea typeface="페이퍼로지 7 Bold" pitchFamily="2" charset="-127"/>
              </a:rPr>
              <a:t>2</a:t>
            </a:r>
            <a:r>
              <a:rPr lang="ko-KR" altLang="en-US" sz="5400" dirty="0">
                <a:latin typeface="페이퍼로지 7 Bold" pitchFamily="2" charset="-127"/>
                <a:ea typeface="페이퍼로지 7 Bold" pitchFamily="2" charset="-127"/>
              </a:rPr>
              <a:t>억</a:t>
            </a:r>
            <a:r>
              <a:rPr lang="en-US" altLang="ko-KR" sz="5400" dirty="0">
                <a:latin typeface="페이퍼로지 7 Bold" pitchFamily="2" charset="-127"/>
                <a:ea typeface="페이퍼로지 7 Bold" pitchFamily="2" charset="-127"/>
              </a:rPr>
              <a:t>5</a:t>
            </a:r>
            <a:r>
              <a:rPr lang="ko-KR" altLang="en-US" sz="5400" dirty="0">
                <a:latin typeface="페이퍼로지 7 Bold" pitchFamily="2" charset="-127"/>
                <a:ea typeface="페이퍼로지 7 Bold" pitchFamily="2" charset="-127"/>
              </a:rPr>
              <a:t>천</a:t>
            </a:r>
          </a:p>
        </p:txBody>
      </p:sp>
    </p:spTree>
    <p:extLst>
      <p:ext uri="{BB962C8B-B14F-4D97-AF65-F5344CB8AC3E}">
        <p14:creationId xmlns:p14="http://schemas.microsoft.com/office/powerpoint/2010/main" val="38921131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7"/>
          <p:cNvSpPr>
            <a:spLocks noGrp="1"/>
          </p:cNvSpPr>
          <p:nvPr>
            <p:ph type="body" sz="quarter" idx="16"/>
          </p:nvPr>
        </p:nvSpPr>
        <p:spPr>
          <a:xfrm>
            <a:off x="2941679" y="2916552"/>
            <a:ext cx="4383341" cy="1024896"/>
          </a:xfrm>
        </p:spPr>
        <p:txBody>
          <a:bodyPr/>
          <a:lstStyle/>
          <a:p>
            <a:r>
              <a:rPr lang="ko-KR" altLang="en-US" sz="7200" dirty="0">
                <a:latin typeface="페이퍼로지 7 Bold" pitchFamily="2" charset="-127"/>
                <a:ea typeface="페이퍼로지 7 Bold" pitchFamily="2" charset="-127"/>
              </a:rPr>
              <a:t>감사합니다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06D99C8-89AB-08FB-A2E3-94C79B9107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09" t="62366" r="3648" b="11813"/>
          <a:stretch/>
        </p:blipFill>
        <p:spPr>
          <a:xfrm>
            <a:off x="7163686" y="2184429"/>
            <a:ext cx="1721280" cy="22677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1706DC-2302-38B8-5B81-308659FAF61A}"/>
              </a:ext>
            </a:extLst>
          </p:cNvPr>
          <p:cNvSpPr txBox="1"/>
          <p:nvPr/>
        </p:nvSpPr>
        <p:spPr>
          <a:xfrm>
            <a:off x="11644013" y="49638"/>
            <a:ext cx="506303" cy="1958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/>
              <a:t>교육용</a:t>
            </a:r>
          </a:p>
        </p:txBody>
      </p:sp>
      <p:pic>
        <p:nvPicPr>
          <p:cNvPr id="2" name="Image 11" descr="preencoded.png">
            <a:extLst>
              <a:ext uri="{FF2B5EF4-FFF2-40B4-BE49-F238E27FC236}">
                <a16:creationId xmlns:a16="http://schemas.microsoft.com/office/drawing/2014/main" id="{99EFFB69-03EE-721A-8661-19B9D682C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21289">
            <a:off x="7832603" y="2725629"/>
            <a:ext cx="346122" cy="32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699154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041188" y="0"/>
            <a:ext cx="15081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15081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6516688"/>
            <a:ext cx="12192000" cy="341312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4" name="텍스트 개체 틀 2"/>
          <p:cNvSpPr txBox="1">
            <a:spLocks/>
          </p:cNvSpPr>
          <p:nvPr/>
        </p:nvSpPr>
        <p:spPr>
          <a:xfrm>
            <a:off x="432000" y="693097"/>
            <a:ext cx="2205692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l" defTabSz="914400" rtl="0" eaLnBrk="1" latinLnBrk="1" hangingPunct="1">
              <a:buNone/>
              <a:defRPr sz="3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8 ExtraBold" pitchFamily="2" charset="-127"/>
                <a:ea typeface="페이퍼로지 8 ExtraBold" pitchFamily="2" charset="-127"/>
              </a:rPr>
              <a:t>주요 공지</a:t>
            </a:r>
            <a:endParaRPr lang="en-US" altLang="ko-KR" dirty="0"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5A5C4C-C4F6-BAC3-C4DC-91DC14F8BEBB}"/>
              </a:ext>
            </a:extLst>
          </p:cNvPr>
          <p:cNvSpPr txBox="1"/>
          <p:nvPr/>
        </p:nvSpPr>
        <p:spPr>
          <a:xfrm>
            <a:off x="2274475" y="6637129"/>
            <a:ext cx="764305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※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본 자료는 내부교육용으로 고객에게 제공하거나 영업활동에 이용할 수 없으며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,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무단 사용시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금소법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 위반으로 과태료가 부과될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페이퍼로지 5 Medium" pitchFamily="2" charset="-127"/>
              <a:ea typeface="페이퍼로지 5 Medium" pitchFamily="2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4019DC-7AF3-3A96-8ECE-71E7874AB39D}"/>
              </a:ext>
            </a:extLst>
          </p:cNvPr>
          <p:cNvSpPr txBox="1"/>
          <p:nvPr/>
        </p:nvSpPr>
        <p:spPr>
          <a:xfrm>
            <a:off x="11644013" y="49638"/>
            <a:ext cx="506303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28812D8-68EF-581D-1E4E-EFA13BFB435A}"/>
              </a:ext>
            </a:extLst>
          </p:cNvPr>
          <p:cNvSpPr txBox="1">
            <a:spLocks/>
          </p:cNvSpPr>
          <p:nvPr/>
        </p:nvSpPr>
        <p:spPr>
          <a:xfrm>
            <a:off x="431999" y="1746906"/>
            <a:ext cx="11212013" cy="3385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ctr" defTabSz="914400" rtl="0" eaLnBrk="1" latinLnBrk="1" hangingPunct="1">
              <a:buNone/>
              <a:defRPr sz="2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3.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 암주요치료비</a:t>
            </a: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(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만기보장</a:t>
            </a: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) 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수술 회당으로 개정</a:t>
            </a:r>
          </a:p>
        </p:txBody>
      </p:sp>
      <p:graphicFrame>
        <p:nvGraphicFramePr>
          <p:cNvPr id="26" name="표 25">
            <a:extLst>
              <a:ext uri="{FF2B5EF4-FFF2-40B4-BE49-F238E27FC236}">
                <a16:creationId xmlns:a16="http://schemas.microsoft.com/office/drawing/2014/main" id="{23D83206-2727-B9CC-BF74-D88F3C58C0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572223"/>
              </p:ext>
            </p:extLst>
          </p:nvPr>
        </p:nvGraphicFramePr>
        <p:xfrm>
          <a:off x="547988" y="2219602"/>
          <a:ext cx="10664957" cy="4033416"/>
        </p:xfrm>
        <a:graphic>
          <a:graphicData uri="http://schemas.openxmlformats.org/drawingml/2006/table">
            <a:tbl>
              <a:tblPr/>
              <a:tblGrid>
                <a:gridCol w="808861">
                  <a:extLst>
                    <a:ext uri="{9D8B030D-6E8A-4147-A177-3AD203B41FA5}">
                      <a16:colId xmlns:a16="http://schemas.microsoft.com/office/drawing/2014/main" val="2454136655"/>
                    </a:ext>
                  </a:extLst>
                </a:gridCol>
                <a:gridCol w="1661372">
                  <a:extLst>
                    <a:ext uri="{9D8B030D-6E8A-4147-A177-3AD203B41FA5}">
                      <a16:colId xmlns:a16="http://schemas.microsoft.com/office/drawing/2014/main" val="29184135"/>
                    </a:ext>
                  </a:extLst>
                </a:gridCol>
                <a:gridCol w="2542070">
                  <a:extLst>
                    <a:ext uri="{9D8B030D-6E8A-4147-A177-3AD203B41FA5}">
                      <a16:colId xmlns:a16="http://schemas.microsoft.com/office/drawing/2014/main" val="3713761364"/>
                    </a:ext>
                  </a:extLst>
                </a:gridCol>
                <a:gridCol w="2826327">
                  <a:extLst>
                    <a:ext uri="{9D8B030D-6E8A-4147-A177-3AD203B41FA5}">
                      <a16:colId xmlns:a16="http://schemas.microsoft.com/office/drawing/2014/main" val="2007059493"/>
                    </a:ext>
                  </a:extLst>
                </a:gridCol>
                <a:gridCol w="2826327">
                  <a:extLst>
                    <a:ext uri="{9D8B030D-6E8A-4147-A177-3AD203B41FA5}">
                      <a16:colId xmlns:a16="http://schemas.microsoft.com/office/drawing/2014/main" val="490146745"/>
                    </a:ext>
                  </a:extLst>
                </a:gridCol>
              </a:tblGrid>
              <a:tr h="43511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담보명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~25.12</a:t>
                      </a:r>
                      <a:r>
                        <a:rPr lang="ko-KR" alt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월</a:t>
                      </a:r>
                      <a:endParaRPr lang="en-US" altLang="ko-KR" sz="1400" b="0" i="0" u="none" strike="noStrike" dirty="0">
                        <a:solidFill>
                          <a:schemeClr val="bg1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1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1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26.</a:t>
                      </a:r>
                      <a:r>
                        <a:rPr lang="ko-KR" alt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en-US" altLang="ko-KR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01</a:t>
                      </a:r>
                      <a:r>
                        <a:rPr lang="ko-KR" alt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월 </a:t>
                      </a:r>
                      <a:r>
                        <a:rPr lang="en-US" altLang="ko-KR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~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1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029921"/>
                  </a:ext>
                </a:extLst>
              </a:tr>
              <a:tr h="4497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보장기간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10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년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만기보장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만기보장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8 ExtraBold" pitchFamily="2" charset="-127"/>
                        <a:ea typeface="페이퍼로지 8 Extra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444494"/>
                  </a:ext>
                </a:extLst>
              </a:tr>
              <a:tr h="449788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연간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총 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보장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비급여 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암수술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연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회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연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회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sng" strike="noStrike" dirty="0">
                          <a:solidFill>
                            <a:srgbClr val="DA2128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매 회당</a:t>
                      </a:r>
                      <a:endParaRPr lang="en-US" altLang="ko-KR" sz="1600" b="0" i="0" u="sng" strike="noStrike" dirty="0">
                        <a:solidFill>
                          <a:srgbClr val="DA2128"/>
                        </a:solidFill>
                        <a:effectLst/>
                        <a:latin typeface="페이퍼로지 8 ExtraBold" pitchFamily="2" charset="-127"/>
                        <a:ea typeface="페이퍼로지 8 Extra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0610056"/>
                  </a:ext>
                </a:extLst>
              </a:tr>
              <a:tr h="449788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비급여 항암방사선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연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회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연 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회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8 ExtraBold" pitchFamily="2" charset="-127"/>
                        <a:ea typeface="페이퍼로지 8 Extra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6826311"/>
                  </a:ext>
                </a:extLst>
              </a:tr>
              <a:tr h="449788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비급여 항암약물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연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회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연 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회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8 ExtraBold" pitchFamily="2" charset="-127"/>
                        <a:ea typeface="페이퍼로지 8 Extra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4140265"/>
                  </a:ext>
                </a:extLst>
              </a:tr>
              <a:tr h="449788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중환자실입원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연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회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연 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회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8 ExtraBold" pitchFamily="2" charset="-127"/>
                        <a:ea typeface="페이퍼로지 8 Extra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6299907"/>
                  </a:ext>
                </a:extLst>
              </a:tr>
              <a:tr h="449788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항암호르몬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연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회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연 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회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8 ExtraBold" pitchFamily="2" charset="-127"/>
                        <a:ea typeface="페이퍼로지 8 Extra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830994"/>
                  </a:ext>
                </a:extLst>
              </a:tr>
              <a:tr h="4497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유사암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보장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기타피부암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, 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갑상선암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기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,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경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,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갑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,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제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기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,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경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,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갑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,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제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8 ExtraBold" pitchFamily="2" charset="-127"/>
                        <a:ea typeface="페이퍼로지 8 Extra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5258519"/>
                  </a:ext>
                </a:extLst>
              </a:tr>
              <a:tr h="4497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보장병원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모든병원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종합병원 이상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8 ExtraBold" pitchFamily="2" charset="-127"/>
                          <a:ea typeface="페이퍼로지 8 ExtraBold" pitchFamily="2" charset="-127"/>
                        </a:rPr>
                        <a:t>종합병원 이상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8 ExtraBold" pitchFamily="2" charset="-127"/>
                        <a:ea typeface="페이퍼로지 8 ExtraBold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1684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064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041188" y="0"/>
            <a:ext cx="15081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15081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6516688"/>
            <a:ext cx="12192000" cy="341312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4" name="텍스트 개체 틀 2"/>
          <p:cNvSpPr txBox="1">
            <a:spLocks/>
          </p:cNvSpPr>
          <p:nvPr/>
        </p:nvSpPr>
        <p:spPr>
          <a:xfrm>
            <a:off x="432000" y="693097"/>
            <a:ext cx="2205692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l" defTabSz="914400" rtl="0" eaLnBrk="1" latinLnBrk="1" hangingPunct="1">
              <a:buNone/>
              <a:defRPr sz="3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8 ExtraBold" pitchFamily="2" charset="-127"/>
                <a:ea typeface="페이퍼로지 8 ExtraBold" pitchFamily="2" charset="-127"/>
              </a:rPr>
              <a:t>주요 공지</a:t>
            </a:r>
            <a:endParaRPr lang="en-US" altLang="ko-KR" dirty="0"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5A5C4C-C4F6-BAC3-C4DC-91DC14F8BEBB}"/>
              </a:ext>
            </a:extLst>
          </p:cNvPr>
          <p:cNvSpPr txBox="1"/>
          <p:nvPr/>
        </p:nvSpPr>
        <p:spPr>
          <a:xfrm>
            <a:off x="2274475" y="6637129"/>
            <a:ext cx="764305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※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본 자료는 내부교육용으로 고객에게 제공하거나 영업활동에 이용할 수 없으며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,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무단 사용시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금소법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 위반으로 과태료가 부과될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페이퍼로지 5 Medium" pitchFamily="2" charset="-127"/>
              <a:ea typeface="페이퍼로지 5 Medium" pitchFamily="2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4019DC-7AF3-3A96-8ECE-71E7874AB39D}"/>
              </a:ext>
            </a:extLst>
          </p:cNvPr>
          <p:cNvSpPr txBox="1"/>
          <p:nvPr/>
        </p:nvSpPr>
        <p:spPr>
          <a:xfrm>
            <a:off x="11644013" y="49638"/>
            <a:ext cx="506303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28812D8-68EF-581D-1E4E-EFA13BFB435A}"/>
              </a:ext>
            </a:extLst>
          </p:cNvPr>
          <p:cNvSpPr txBox="1">
            <a:spLocks/>
          </p:cNvSpPr>
          <p:nvPr/>
        </p:nvSpPr>
        <p:spPr>
          <a:xfrm>
            <a:off x="432000" y="1746906"/>
            <a:ext cx="7656198" cy="3385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ctr" defTabSz="914400" rtl="0" eaLnBrk="1" latinLnBrk="1" hangingPunct="1">
              <a:buNone/>
              <a:defRPr sz="2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4.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 암주요치료비 및 암 관련치료비 선행 조건 추가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E9C812-B5AD-F05B-2536-8F82B05665C1}"/>
              </a:ext>
            </a:extLst>
          </p:cNvPr>
          <p:cNvSpPr txBox="1"/>
          <p:nvPr/>
        </p:nvSpPr>
        <p:spPr>
          <a:xfrm>
            <a:off x="801278" y="2205901"/>
            <a:ext cx="962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기존 선행가입조건에 암주요치료비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만기보장형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) 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추가</a:t>
            </a:r>
          </a:p>
        </p:txBody>
      </p:sp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4F002D1A-AA6A-CF5C-57CE-B157B13C7B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662110"/>
              </p:ext>
            </p:extLst>
          </p:nvPr>
        </p:nvGraphicFramePr>
        <p:xfrm>
          <a:off x="801278" y="2777311"/>
          <a:ext cx="9731178" cy="2839459"/>
        </p:xfrm>
        <a:graphic>
          <a:graphicData uri="http://schemas.openxmlformats.org/drawingml/2006/table">
            <a:tbl>
              <a:tblPr/>
              <a:tblGrid>
                <a:gridCol w="4865589">
                  <a:extLst>
                    <a:ext uri="{9D8B030D-6E8A-4147-A177-3AD203B41FA5}">
                      <a16:colId xmlns:a16="http://schemas.microsoft.com/office/drawing/2014/main" val="3713761364"/>
                    </a:ext>
                  </a:extLst>
                </a:gridCol>
                <a:gridCol w="4865589">
                  <a:extLst>
                    <a:ext uri="{9D8B030D-6E8A-4147-A177-3AD203B41FA5}">
                      <a16:colId xmlns:a16="http://schemas.microsoft.com/office/drawing/2014/main" val="490146745"/>
                    </a:ext>
                  </a:extLst>
                </a:gridCol>
              </a:tblGrid>
              <a:tr h="2521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~ 25. 08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월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25.</a:t>
                      </a:r>
                      <a:r>
                        <a:rPr lang="ko-KR" alt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 </a:t>
                      </a:r>
                      <a:r>
                        <a:rPr lang="en-US" altLang="ko-KR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09</a:t>
                      </a:r>
                      <a:r>
                        <a:rPr lang="ko-KR" alt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월 </a:t>
                      </a:r>
                      <a:r>
                        <a:rPr lang="en-US" altLang="ko-KR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~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029921"/>
                  </a:ext>
                </a:extLst>
              </a:tr>
              <a:tr h="106550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하이클래스 암주요치료비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(10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년간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)</a:t>
                      </a: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하이클래스 항암약물치료비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(10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년간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 종합병원 암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(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유사암제외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)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주요치료비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(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만기보장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5258519"/>
                  </a:ext>
                </a:extLst>
              </a:tr>
              <a:tr h="1521786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표적항암약물허가치료비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항암중입자방사선치료비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카티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(CAR-T)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항암약물허가치료비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 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항암세기조절방사선치료비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 종합병원 암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(</a:t>
                      </a:r>
                      <a:r>
                        <a:rPr lang="ko-KR" alt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유사암제외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)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주요치료비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(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만기보장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)</a:t>
                      </a: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 암주요치료비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(5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년간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)</a:t>
                      </a: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 암주요치료비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(10</a:t>
                      </a:r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년간</a:t>
                      </a:r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6 SemiBold" pitchFamily="2" charset="-127"/>
                          <a:ea typeface="페이퍼로지 6 SemiBold" pitchFamily="2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072358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910DBE9-CC48-2AB4-740B-D5077AE0FC16}"/>
              </a:ext>
            </a:extLst>
          </p:cNvPr>
          <p:cNvSpPr txBox="1"/>
          <p:nvPr/>
        </p:nvSpPr>
        <p:spPr>
          <a:xfrm>
            <a:off x="801278" y="5765231"/>
            <a:ext cx="5411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>
                <a:solidFill>
                  <a:srgbClr val="DA2128"/>
                </a:solidFill>
                <a:latin typeface="페이퍼로지 6 SemiBold" pitchFamily="2" charset="-127"/>
                <a:ea typeface="페이퍼로지 6 SemiBold" pitchFamily="2" charset="-127"/>
              </a:rPr>
              <a:t>만기보장형 담보들은 선행조건이 없음</a:t>
            </a:r>
          </a:p>
        </p:txBody>
      </p:sp>
    </p:spTree>
    <p:extLst>
      <p:ext uri="{BB962C8B-B14F-4D97-AF65-F5344CB8AC3E}">
        <p14:creationId xmlns:p14="http://schemas.microsoft.com/office/powerpoint/2010/main" val="3382358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041188" y="0"/>
            <a:ext cx="15081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15081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6516688"/>
            <a:ext cx="12192000" cy="341312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4" name="텍스트 개체 틀 2"/>
          <p:cNvSpPr txBox="1">
            <a:spLocks/>
          </p:cNvSpPr>
          <p:nvPr/>
        </p:nvSpPr>
        <p:spPr>
          <a:xfrm>
            <a:off x="432000" y="693097"/>
            <a:ext cx="2205692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l" defTabSz="914400" rtl="0" eaLnBrk="1" latinLnBrk="1" hangingPunct="1">
              <a:buNone/>
              <a:defRPr sz="3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8 ExtraBold" pitchFamily="2" charset="-127"/>
                <a:ea typeface="페이퍼로지 8 ExtraBold" pitchFamily="2" charset="-127"/>
              </a:rPr>
              <a:t>주요 공지</a:t>
            </a:r>
            <a:endParaRPr lang="en-US" altLang="ko-KR" dirty="0"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5A5C4C-C4F6-BAC3-C4DC-91DC14F8BEBB}"/>
              </a:ext>
            </a:extLst>
          </p:cNvPr>
          <p:cNvSpPr txBox="1"/>
          <p:nvPr/>
        </p:nvSpPr>
        <p:spPr>
          <a:xfrm>
            <a:off x="2274475" y="6637129"/>
            <a:ext cx="764305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※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본 자료는 내부교육용으로 고객에게 제공하거나 영업활동에 이용할 수 없으며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,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무단 사용시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금소법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 위반으로 과태료가 부과될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페이퍼로지 5 Medium" pitchFamily="2" charset="-127"/>
              <a:ea typeface="페이퍼로지 5 Medium" pitchFamily="2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4019DC-7AF3-3A96-8ECE-71E7874AB39D}"/>
              </a:ext>
            </a:extLst>
          </p:cNvPr>
          <p:cNvSpPr txBox="1"/>
          <p:nvPr/>
        </p:nvSpPr>
        <p:spPr>
          <a:xfrm>
            <a:off x="11644013" y="49638"/>
            <a:ext cx="506303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28812D8-68EF-581D-1E4E-EFA13BFB435A}"/>
              </a:ext>
            </a:extLst>
          </p:cNvPr>
          <p:cNvSpPr txBox="1">
            <a:spLocks/>
          </p:cNvSpPr>
          <p:nvPr/>
        </p:nvSpPr>
        <p:spPr>
          <a:xfrm>
            <a:off x="432000" y="1746906"/>
            <a:ext cx="7656198" cy="3385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ctr" defTabSz="914400" rtl="0" eaLnBrk="1" latinLnBrk="1" hangingPunct="1">
              <a:buNone/>
              <a:defRPr sz="2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5.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 암주요치료비 </a:t>
            </a:r>
            <a:r>
              <a:rPr lang="ko-KR" altLang="en-US" dirty="0" err="1">
                <a:latin typeface="페이퍼로지 6 SemiBold" pitchFamily="2" charset="-127"/>
                <a:ea typeface="페이퍼로지 6 SemiBold" pitchFamily="2" charset="-127"/>
              </a:rPr>
              <a:t>선지급</a:t>
            </a:r>
            <a:endParaRPr lang="ko-KR" altLang="en-US" dirty="0">
              <a:latin typeface="페이퍼로지 6 SemiBold" pitchFamily="2" charset="-127"/>
              <a:ea typeface="페이퍼로지 6 SemiBold" pitchFamily="2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E9C812-B5AD-F05B-2536-8F82B05665C1}"/>
              </a:ext>
            </a:extLst>
          </p:cNvPr>
          <p:cNvSpPr txBox="1"/>
          <p:nvPr/>
        </p:nvSpPr>
        <p:spPr>
          <a:xfrm>
            <a:off x="801278" y="2205901"/>
            <a:ext cx="5800689" cy="1282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 err="1">
                <a:latin typeface="페이퍼로지 4 Regular" pitchFamily="2" charset="-127"/>
                <a:ea typeface="페이퍼로지 4 Regular" pitchFamily="2" charset="-127"/>
              </a:rPr>
              <a:t>종합병원암주요치료비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만기보장형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 err="1">
                <a:latin typeface="페이퍼로지 4 Regular" pitchFamily="2" charset="-127"/>
                <a:ea typeface="페이퍼로지 4 Regular" pitchFamily="2" charset="-127"/>
              </a:rPr>
              <a:t>종합병원하이클래스암주요치료비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만기보장형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 err="1">
                <a:latin typeface="페이퍼로지 4 Regular" pitchFamily="2" charset="-127"/>
                <a:ea typeface="페이퍼로지 4 Regular" pitchFamily="2" charset="-127"/>
              </a:rPr>
              <a:t>종합병원전이암주요치료비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만기보장형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)</a:t>
            </a:r>
            <a:endParaRPr lang="ko-KR" altLang="en-US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D55CF33A-92DA-997E-CCB7-B0B6DA457178}"/>
              </a:ext>
            </a:extLst>
          </p:cNvPr>
          <p:cNvSpPr/>
          <p:nvPr/>
        </p:nvSpPr>
        <p:spPr>
          <a:xfrm>
            <a:off x="1175657" y="3797559"/>
            <a:ext cx="2640563" cy="2367344"/>
          </a:xfrm>
          <a:prstGeom prst="roundRect">
            <a:avLst>
              <a:gd name="adj" fmla="val 10755"/>
            </a:avLst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>
                <a:latin typeface="페이퍼로지 4 Regular" pitchFamily="2" charset="-127"/>
                <a:ea typeface="페이퍼로지 4 Regular" pitchFamily="2" charset="-127"/>
              </a:rPr>
              <a:t>50%</a:t>
            </a:r>
          </a:p>
          <a:p>
            <a:pPr algn="ctr"/>
            <a:r>
              <a:rPr lang="ko-KR" altLang="en-US" sz="3600" dirty="0" err="1">
                <a:latin typeface="페이퍼로지 4 Regular" pitchFamily="2" charset="-127"/>
                <a:ea typeface="페이퍼로지 4 Regular" pitchFamily="2" charset="-127"/>
              </a:rPr>
              <a:t>선지급</a:t>
            </a:r>
            <a:endParaRPr lang="ko-KR" altLang="en-US" sz="36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676AD962-B586-5A17-3DAF-C787CE8ED41A}"/>
              </a:ext>
            </a:extLst>
          </p:cNvPr>
          <p:cNvSpPr/>
          <p:nvPr/>
        </p:nvSpPr>
        <p:spPr>
          <a:xfrm>
            <a:off x="4775719" y="3797559"/>
            <a:ext cx="2640563" cy="2367344"/>
          </a:xfrm>
          <a:prstGeom prst="roundRect">
            <a:avLst>
              <a:gd name="adj" fmla="val 10755"/>
            </a:avLst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latin typeface="페이퍼로지 4 Regular" pitchFamily="2" charset="-127"/>
                <a:ea typeface="페이퍼로지 4 Regular" pitchFamily="2" charset="-127"/>
              </a:rPr>
              <a:t>500</a:t>
            </a:r>
            <a:r>
              <a:rPr lang="ko-KR" altLang="en-US" sz="3600" dirty="0">
                <a:latin typeface="페이퍼로지 4 Regular" pitchFamily="2" charset="-127"/>
                <a:ea typeface="페이퍼로지 4 Regular" pitchFamily="2" charset="-127"/>
              </a:rPr>
              <a:t>만원</a:t>
            </a:r>
            <a:endParaRPr lang="en-US" altLang="ko-KR" sz="3600" dirty="0">
              <a:latin typeface="페이퍼로지 4 Regular" pitchFamily="2" charset="-127"/>
              <a:ea typeface="페이퍼로지 4 Regular" pitchFamily="2" charset="-127"/>
            </a:endParaRPr>
          </a:p>
          <a:p>
            <a:pPr algn="ctr"/>
            <a:r>
              <a:rPr lang="ko-KR" altLang="en-US" sz="3600" dirty="0">
                <a:latin typeface="페이퍼로지 4 Regular" pitchFamily="2" charset="-127"/>
                <a:ea typeface="페이퍼로지 4 Regular" pitchFamily="2" charset="-127"/>
              </a:rPr>
              <a:t>한도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CB7062A1-1D72-B118-53D3-204BB3A9020C}"/>
              </a:ext>
            </a:extLst>
          </p:cNvPr>
          <p:cNvSpPr/>
          <p:nvPr/>
        </p:nvSpPr>
        <p:spPr>
          <a:xfrm>
            <a:off x="8375781" y="3797559"/>
            <a:ext cx="2640563" cy="2367344"/>
          </a:xfrm>
          <a:prstGeom prst="roundRect">
            <a:avLst>
              <a:gd name="adj" fmla="val 10755"/>
            </a:avLst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latin typeface="페이퍼로지 4 Regular" pitchFamily="2" charset="-127"/>
                <a:ea typeface="페이퍼로지 4 Regular" pitchFamily="2" charset="-127"/>
              </a:rPr>
              <a:t>26.01.01</a:t>
            </a:r>
          </a:p>
          <a:p>
            <a:pPr algn="ctr"/>
            <a:r>
              <a:rPr lang="ko-KR" altLang="en-US" sz="3600" dirty="0" err="1">
                <a:latin typeface="페이퍼로지 4 Regular" pitchFamily="2" charset="-127"/>
                <a:ea typeface="페이퍼로지 4 Regular" pitchFamily="2" charset="-127"/>
              </a:rPr>
              <a:t>계약건부터</a:t>
            </a:r>
            <a:endParaRPr lang="ko-KR" altLang="en-US" sz="36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93150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041188" y="0"/>
            <a:ext cx="15081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15081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6516688"/>
            <a:ext cx="12192000" cy="341312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4" name="텍스트 개체 틀 2"/>
          <p:cNvSpPr txBox="1">
            <a:spLocks/>
          </p:cNvSpPr>
          <p:nvPr/>
        </p:nvSpPr>
        <p:spPr>
          <a:xfrm>
            <a:off x="432000" y="693097"/>
            <a:ext cx="2205692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l" defTabSz="914400" rtl="0" eaLnBrk="1" latinLnBrk="1" hangingPunct="1">
              <a:buNone/>
              <a:defRPr sz="3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8 ExtraBold" pitchFamily="2" charset="-127"/>
                <a:ea typeface="페이퍼로지 8 ExtraBold" pitchFamily="2" charset="-127"/>
              </a:rPr>
              <a:t>주요 공지</a:t>
            </a:r>
            <a:endParaRPr lang="en-US" altLang="ko-KR" dirty="0"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5A5C4C-C4F6-BAC3-C4DC-91DC14F8BEBB}"/>
              </a:ext>
            </a:extLst>
          </p:cNvPr>
          <p:cNvSpPr txBox="1"/>
          <p:nvPr/>
        </p:nvSpPr>
        <p:spPr>
          <a:xfrm>
            <a:off x="2274475" y="6637129"/>
            <a:ext cx="764305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※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본 자료는 내부교육용으로 고객에게 제공하거나 영업활동에 이용할 수 없으며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,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무단 사용시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금소법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 위반으로 과태료가 부과될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페이퍼로지 5 Medium" pitchFamily="2" charset="-127"/>
              <a:ea typeface="페이퍼로지 5 Medium" pitchFamily="2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4019DC-7AF3-3A96-8ECE-71E7874AB39D}"/>
              </a:ext>
            </a:extLst>
          </p:cNvPr>
          <p:cNvSpPr txBox="1"/>
          <p:nvPr/>
        </p:nvSpPr>
        <p:spPr>
          <a:xfrm>
            <a:off x="11644013" y="49638"/>
            <a:ext cx="506303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28812D8-68EF-581D-1E4E-EFA13BFB435A}"/>
              </a:ext>
            </a:extLst>
          </p:cNvPr>
          <p:cNvSpPr txBox="1">
            <a:spLocks/>
          </p:cNvSpPr>
          <p:nvPr/>
        </p:nvSpPr>
        <p:spPr>
          <a:xfrm>
            <a:off x="432000" y="1746906"/>
            <a:ext cx="7656198" cy="3385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ctr" defTabSz="914400" rtl="0" eaLnBrk="1" latinLnBrk="1" hangingPunct="1">
              <a:buNone/>
              <a:defRPr sz="2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6.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 </a:t>
            </a: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(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업계최초</a:t>
            </a: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) 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남성생식세포 동결보존비 </a:t>
            </a:r>
            <a:r>
              <a:rPr lang="ko-KR" altLang="en-US" dirty="0" err="1">
                <a:latin typeface="페이퍼로지 6 SemiBold" pitchFamily="2" charset="-127"/>
                <a:ea typeface="페이퍼로지 6 SemiBold" pitchFamily="2" charset="-127"/>
              </a:rPr>
              <a:t>신담보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 출시</a:t>
            </a: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61E6F7F4-9CAA-6804-751D-ECBBB5CB7031}"/>
              </a:ext>
            </a:extLst>
          </p:cNvPr>
          <p:cNvGraphicFramePr>
            <a:graphicFrameLocks noGrp="1"/>
          </p:cNvGraphicFramePr>
          <p:nvPr/>
        </p:nvGraphicFramePr>
        <p:xfrm>
          <a:off x="547988" y="3690183"/>
          <a:ext cx="10664958" cy="2047598"/>
        </p:xfrm>
        <a:graphic>
          <a:graphicData uri="http://schemas.openxmlformats.org/drawingml/2006/table">
            <a:tbl>
              <a:tblPr/>
              <a:tblGrid>
                <a:gridCol w="1614509">
                  <a:extLst>
                    <a:ext uri="{9D8B030D-6E8A-4147-A177-3AD203B41FA5}">
                      <a16:colId xmlns:a16="http://schemas.microsoft.com/office/drawing/2014/main" val="2454136655"/>
                    </a:ext>
                  </a:extLst>
                </a:gridCol>
                <a:gridCol w="1661461">
                  <a:extLst>
                    <a:ext uri="{9D8B030D-6E8A-4147-A177-3AD203B41FA5}">
                      <a16:colId xmlns:a16="http://schemas.microsoft.com/office/drawing/2014/main" val="3713761364"/>
                    </a:ext>
                  </a:extLst>
                </a:gridCol>
                <a:gridCol w="1847247">
                  <a:extLst>
                    <a:ext uri="{9D8B030D-6E8A-4147-A177-3AD203B41FA5}">
                      <a16:colId xmlns:a16="http://schemas.microsoft.com/office/drawing/2014/main" val="469390195"/>
                    </a:ext>
                  </a:extLst>
                </a:gridCol>
                <a:gridCol w="1847247">
                  <a:extLst>
                    <a:ext uri="{9D8B030D-6E8A-4147-A177-3AD203B41FA5}">
                      <a16:colId xmlns:a16="http://schemas.microsoft.com/office/drawing/2014/main" val="3898250507"/>
                    </a:ext>
                  </a:extLst>
                </a:gridCol>
                <a:gridCol w="1847247">
                  <a:extLst>
                    <a:ext uri="{9D8B030D-6E8A-4147-A177-3AD203B41FA5}">
                      <a16:colId xmlns:a16="http://schemas.microsoft.com/office/drawing/2014/main" val="2007059493"/>
                    </a:ext>
                  </a:extLst>
                </a:gridCol>
                <a:gridCol w="1847247">
                  <a:extLst>
                    <a:ext uri="{9D8B030D-6E8A-4147-A177-3AD203B41FA5}">
                      <a16:colId xmlns:a16="http://schemas.microsoft.com/office/drawing/2014/main" val="490146745"/>
                    </a:ext>
                  </a:extLst>
                </a:gridCol>
              </a:tblGrid>
              <a:tr h="59922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진료연도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2020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2021</a:t>
                      </a:r>
                      <a:r>
                        <a:rPr lang="ko-KR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년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2022</a:t>
                      </a:r>
                      <a:r>
                        <a:rPr lang="ko-KR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년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2023</a:t>
                      </a:r>
                      <a:r>
                        <a:rPr lang="ko-KR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년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2024</a:t>
                      </a:r>
                      <a:r>
                        <a:rPr lang="ko-KR" alt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년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029921"/>
                  </a:ext>
                </a:extLst>
              </a:tr>
              <a:tr h="50527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남성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79,176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88,939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85,924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89,885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7 Bold" pitchFamily="2" charset="-127"/>
                          <a:ea typeface="페이퍼로지 7 Bold" pitchFamily="2" charset="-127"/>
                        </a:rPr>
                        <a:t>108,358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444494"/>
                  </a:ext>
                </a:extLst>
              </a:tr>
              <a:tr h="5249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여성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149,442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161,323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155,041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161,601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192,043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5258519"/>
                  </a:ext>
                </a:extLst>
              </a:tr>
              <a:tr h="41818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계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페이퍼로지 4 Regular" pitchFamily="2" charset="-127"/>
                        <a:ea typeface="페이퍼로지 4 Regular" pitchFamily="2" charset="-127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229,618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250,262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240,965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251,486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페이퍼로지 4 Regular" pitchFamily="2" charset="-127"/>
                          <a:ea typeface="페이퍼로지 4 Regular" pitchFamily="2" charset="-127"/>
                        </a:rPr>
                        <a:t>300,401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168431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3E9C812-B5AD-F05B-2536-8F82B05665C1}"/>
              </a:ext>
            </a:extLst>
          </p:cNvPr>
          <p:cNvSpPr txBox="1"/>
          <p:nvPr/>
        </p:nvSpPr>
        <p:spPr>
          <a:xfrm>
            <a:off x="801278" y="2205901"/>
            <a:ext cx="9624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암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dirty="0" err="1">
                <a:latin typeface="페이퍼로지 4 Regular" pitchFamily="2" charset="-127"/>
                <a:ea typeface="페이퍼로지 4 Regular" pitchFamily="2" charset="-127"/>
              </a:rPr>
              <a:t>유사암제외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),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기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,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경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,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갑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,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제로 인하여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“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남성 생식기 세포 동결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”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을 받은 경우</a:t>
            </a:r>
            <a:endParaRPr lang="en-US" altLang="ko-KR" dirty="0">
              <a:latin typeface="페이퍼로지 4 Regular" pitchFamily="2" charset="-127"/>
              <a:ea typeface="페이퍼로지 4 Regular" pitchFamily="2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가입금액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: 50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만원</a:t>
            </a:r>
            <a:endParaRPr lang="en-US" altLang="ko-KR" dirty="0">
              <a:latin typeface="페이퍼로지 4 Regular" pitchFamily="2" charset="-127"/>
              <a:ea typeface="페이퍼로지 4 Regular" pitchFamily="2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배타적사용권 추진 중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4A7548-A382-4246-E3FA-9E0605868543}"/>
              </a:ext>
            </a:extLst>
          </p:cNvPr>
          <p:cNvSpPr txBox="1"/>
          <p:nvPr/>
        </p:nvSpPr>
        <p:spPr>
          <a:xfrm>
            <a:off x="547988" y="3306797"/>
            <a:ext cx="3555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[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최근 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5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년간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난임 </a:t>
            </a:r>
            <a:r>
              <a:rPr lang="ko-KR" altLang="en-US" dirty="0" err="1">
                <a:latin typeface="페이퍼로지 4 Regular" pitchFamily="2" charset="-127"/>
                <a:ea typeface="페이퍼로지 4 Regular" pitchFamily="2" charset="-127"/>
              </a:rPr>
              <a:t>진단자</a:t>
            </a:r>
            <a:r>
              <a:rPr lang="ko-KR" altLang="en-US" dirty="0">
                <a:latin typeface="페이퍼로지 4 Regular" pitchFamily="2" charset="-127"/>
                <a:ea typeface="페이퍼로지 4 Regular" pitchFamily="2" charset="-127"/>
              </a:rPr>
              <a:t> 현황</a:t>
            </a:r>
            <a:r>
              <a:rPr lang="en-US" altLang="ko-KR" dirty="0">
                <a:latin typeface="페이퍼로지 4 Regular" pitchFamily="2" charset="-127"/>
                <a:ea typeface="페이퍼로지 4 Regular" pitchFamily="2" charset="-127"/>
              </a:rPr>
              <a:t>]</a:t>
            </a:r>
            <a:endParaRPr lang="ko-KR" altLang="en-US" dirty="0">
              <a:latin typeface="페이퍼로지 4 Regular" pitchFamily="2" charset="-127"/>
              <a:ea typeface="페이퍼로지 4 Regular" pitchFamily="2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5C3D91-6F8D-DBC9-A436-8A6007FE0355}"/>
              </a:ext>
            </a:extLst>
          </p:cNvPr>
          <p:cNvSpPr txBox="1"/>
          <p:nvPr/>
        </p:nvSpPr>
        <p:spPr>
          <a:xfrm>
            <a:off x="8252930" y="5858222"/>
            <a:ext cx="2960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400">
                <a:latin typeface="페이퍼로지 4 Regular" pitchFamily="2" charset="-127"/>
                <a:ea typeface="페이퍼로지 4 Regular" pitchFamily="2" charset="-127"/>
              </a:rPr>
              <a:t>발췌 </a:t>
            </a:r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: 2026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년 </a:t>
            </a:r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1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월 상품 개정</a:t>
            </a:r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sz="1400" dirty="0">
                <a:latin typeface="페이퍼로지 4 Regular" pitchFamily="2" charset="-127"/>
                <a:ea typeface="페이퍼로지 4 Regular" pitchFamily="2" charset="-127"/>
              </a:rPr>
              <a:t>안</a:t>
            </a:r>
            <a:r>
              <a:rPr lang="en-US" altLang="ko-KR" sz="1400" dirty="0">
                <a:latin typeface="페이퍼로지 4 Regular" pitchFamily="2" charset="-127"/>
                <a:ea typeface="페이퍼로지 4 Regular" pitchFamily="2" charset="-127"/>
              </a:rPr>
              <a:t>)</a:t>
            </a:r>
            <a:endParaRPr lang="ko-KR" altLang="en-US" sz="1400" dirty="0">
              <a:latin typeface="페이퍼로지 4 Regular" pitchFamily="2" charset="-127"/>
              <a:ea typeface="페이퍼로지 4 Regular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6589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041188" y="0"/>
            <a:ext cx="15081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15081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6516688"/>
            <a:ext cx="12192000" cy="341312"/>
          </a:xfrm>
          <a:prstGeom prst="rect">
            <a:avLst/>
          </a:prstGeom>
          <a:solidFill>
            <a:srgbClr val="00917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>
              <a:latin typeface="페이퍼로지 5 Medium" pitchFamily="2" charset="-127"/>
              <a:ea typeface="페이퍼로지 5 Medium" pitchFamily="2" charset="-127"/>
            </a:endParaRPr>
          </a:p>
        </p:txBody>
      </p:sp>
      <p:sp>
        <p:nvSpPr>
          <p:cNvPr id="14" name="텍스트 개체 틀 2"/>
          <p:cNvSpPr txBox="1">
            <a:spLocks/>
          </p:cNvSpPr>
          <p:nvPr/>
        </p:nvSpPr>
        <p:spPr>
          <a:xfrm>
            <a:off x="432000" y="693097"/>
            <a:ext cx="2205692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l" defTabSz="914400" rtl="0" eaLnBrk="1" latinLnBrk="1" hangingPunct="1">
              <a:buNone/>
              <a:defRPr sz="3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latin typeface="페이퍼로지 8 ExtraBold" pitchFamily="2" charset="-127"/>
                <a:ea typeface="페이퍼로지 8 ExtraBold" pitchFamily="2" charset="-127"/>
              </a:rPr>
              <a:t>주요 공지</a:t>
            </a:r>
            <a:endParaRPr lang="en-US" altLang="ko-KR" dirty="0">
              <a:latin typeface="페이퍼로지 8 ExtraBold" pitchFamily="2" charset="-127"/>
              <a:ea typeface="페이퍼로지 8 ExtraBold" pitchFamily="2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5A5C4C-C4F6-BAC3-C4DC-91DC14F8BEBB}"/>
              </a:ext>
            </a:extLst>
          </p:cNvPr>
          <p:cNvSpPr txBox="1"/>
          <p:nvPr/>
        </p:nvSpPr>
        <p:spPr>
          <a:xfrm>
            <a:off x="2274475" y="6637129"/>
            <a:ext cx="764305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※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본 자료는 내부교육용으로 고객에게 제공하거나 영업활동에 이용할 수 없으며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,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무단 사용시 </a:t>
            </a:r>
            <a:r>
              <a:rPr kumimoji="0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금소법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 위반으로 과태료가 부과될 수 있습니다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페이퍼로지 5 Medium" pitchFamily="2" charset="-127"/>
                <a:ea typeface="페이퍼로지 5 Medium" pitchFamily="2" charset="-127"/>
                <a:cs typeface="+mn-cs"/>
              </a:rPr>
              <a:t>.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페이퍼로지 5 Medium" pitchFamily="2" charset="-127"/>
              <a:ea typeface="페이퍼로지 5 Medium" pitchFamily="2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4019DC-7AF3-3A96-8ECE-71E7874AB39D}"/>
              </a:ext>
            </a:extLst>
          </p:cNvPr>
          <p:cNvSpPr txBox="1"/>
          <p:nvPr/>
        </p:nvSpPr>
        <p:spPr>
          <a:xfrm>
            <a:off x="11644013" y="49638"/>
            <a:ext cx="506303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 dirty="0">
                <a:latin typeface="페이퍼로지 5 Medium" pitchFamily="2" charset="-127"/>
                <a:ea typeface="페이퍼로지 5 Medium" pitchFamily="2" charset="-127"/>
              </a:rPr>
              <a:t>교육용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28812D8-68EF-581D-1E4E-EFA13BFB435A}"/>
              </a:ext>
            </a:extLst>
          </p:cNvPr>
          <p:cNvSpPr txBox="1">
            <a:spLocks/>
          </p:cNvSpPr>
          <p:nvPr/>
        </p:nvSpPr>
        <p:spPr>
          <a:xfrm>
            <a:off x="547988" y="1167952"/>
            <a:ext cx="8934340" cy="348537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ko-KR"/>
            </a:defPPr>
            <a:lvl1pPr marL="0" indent="0" algn="ctr" defTabSz="914400" rtl="0" eaLnBrk="1" latinLnBrk="1" hangingPunct="1">
              <a:buNone/>
              <a:defRPr sz="2200" kern="1200" baseline="0">
                <a:solidFill>
                  <a:srgbClr val="009178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1pPr>
            <a:lvl2pPr marL="4572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2pPr>
            <a:lvl3pPr marL="9144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3pPr>
            <a:lvl4pPr marL="13716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4pPr>
            <a:lvl5pPr marL="1828800" algn="l" defTabSz="914400" rtl="0" eaLnBrk="1" latinLnBrk="1" hangingPunct="1">
              <a:defRPr sz="2600" kern="1200">
                <a:solidFill>
                  <a:schemeClr val="tx1"/>
                </a:solidFill>
                <a:latin typeface="하나2.0 B" panose="020B0303000000000000" pitchFamily="50" charset="-127"/>
                <a:ea typeface="하나2.0 B" panose="020B0303000000000000" pitchFamily="50" charset="-127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ko-KR" dirty="0">
                <a:latin typeface="페이퍼로지 6 SemiBold" pitchFamily="2" charset="-127"/>
                <a:ea typeface="페이퍼로지 6 SemiBold" pitchFamily="2" charset="-127"/>
              </a:rPr>
              <a:t>6.</a:t>
            </a:r>
            <a:r>
              <a:rPr lang="ko-KR" altLang="en-US" dirty="0">
                <a:latin typeface="페이퍼로지 6 SemiBold" pitchFamily="2" charset="-127"/>
                <a:ea typeface="페이퍼로지 6 SemiBold" pitchFamily="2" charset="-127"/>
              </a:rPr>
              <a:t> 그 외</a:t>
            </a:r>
            <a:endParaRPr lang="en-US" altLang="ko-KR" dirty="0">
              <a:latin typeface="페이퍼로지 6 SemiBold" pitchFamily="2" charset="-127"/>
              <a:ea typeface="페이퍼로지 6 SemiBold" pitchFamily="2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- [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직업분류 및 상해위험등급 개정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]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으로 인한 변경</a:t>
            </a:r>
            <a:endParaRPr lang="en-US" altLang="ko-KR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- </a:t>
            </a:r>
            <a:r>
              <a:rPr lang="ko-KR" altLang="en-US" dirty="0" err="1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질병수술비류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및 암 </a:t>
            </a:r>
            <a:r>
              <a:rPr lang="ko-KR" altLang="en-US" dirty="0" err="1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업계합산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축소</a:t>
            </a:r>
            <a:endParaRPr lang="en-US" altLang="ko-KR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- 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운전자 비용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+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재물 플랜 최저보험료 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5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천원 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/ 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운전자 비용 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+ 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상해 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1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만 유지</a:t>
            </a:r>
            <a:endParaRPr lang="en-US" altLang="ko-KR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pPr algn="l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- 3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대 질환보험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어린이보험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표준형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)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</a:t>
            </a:r>
            <a:r>
              <a:rPr lang="en-US" altLang="ko-KR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GA</a:t>
            </a: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판매 종료</a:t>
            </a:r>
            <a:endParaRPr lang="en-US" altLang="ko-KR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dirty="0">
                <a:solidFill>
                  <a:schemeClr val="tx1"/>
                </a:solidFill>
                <a:latin typeface="페이퍼로지 4 Regular" pitchFamily="2" charset="-127"/>
                <a:ea typeface="페이퍼로지 4 Regular" pitchFamily="2" charset="-127"/>
              </a:rPr>
              <a:t>   그 외 인수지침 참고</a:t>
            </a:r>
            <a:endParaRPr lang="en-US" altLang="ko-KR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  <a:p>
            <a:pPr algn="l">
              <a:lnSpc>
                <a:spcPct val="150000"/>
              </a:lnSpc>
            </a:pPr>
            <a:endParaRPr lang="ko-KR" altLang="en-US" dirty="0">
              <a:solidFill>
                <a:schemeClr val="tx1"/>
              </a:solidFill>
              <a:latin typeface="페이퍼로지 4 Regular" pitchFamily="2" charset="-127"/>
              <a:ea typeface="페이퍼로지 4 Regular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7624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17766</TotalTime>
  <Words>2524</Words>
  <Application>Microsoft Office PowerPoint</Application>
  <PresentationFormat>와이드스크린</PresentationFormat>
  <Paragraphs>602</Paragraphs>
  <Slides>41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18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41</vt:i4>
      </vt:variant>
    </vt:vector>
  </HeadingPairs>
  <TitlesOfParts>
    <vt:vector size="60" baseType="lpstr">
      <vt:lpstr>G마켓 산스 Bold</vt:lpstr>
      <vt:lpstr>G마켓 산스 Light</vt:lpstr>
      <vt:lpstr>G마켓 산스 Medium</vt:lpstr>
      <vt:lpstr>Noto Sans KR</vt:lpstr>
      <vt:lpstr>굴림</vt:lpstr>
      <vt:lpstr>맑은 고딕</vt:lpstr>
      <vt:lpstr>새굴림</vt:lpstr>
      <vt:lpstr>여기어때 잘난체</vt:lpstr>
      <vt:lpstr>페이퍼로지 4 Regular</vt:lpstr>
      <vt:lpstr>페이퍼로지 5 Medium</vt:lpstr>
      <vt:lpstr>페이퍼로지 6 SemiBold</vt:lpstr>
      <vt:lpstr>페이퍼로지 7 Bold</vt:lpstr>
      <vt:lpstr>페이퍼로지 8 ExtraBold</vt:lpstr>
      <vt:lpstr>페이퍼로지 9 Black</vt:lpstr>
      <vt:lpstr>하나2.0 B</vt:lpstr>
      <vt:lpstr>하나2.0 M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educar</dc:creator>
  <cp:lastModifiedBy>educar</cp:lastModifiedBy>
  <cp:revision>301</cp:revision>
  <dcterms:created xsi:type="dcterms:W3CDTF">2024-12-27T01:25:27Z</dcterms:created>
  <dcterms:modified xsi:type="dcterms:W3CDTF">2025-12-31T00:29:55Z</dcterms:modified>
</cp:coreProperties>
</file>