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62" r:id="rId2"/>
  </p:sldMasterIdLst>
  <p:notesMasterIdLst>
    <p:notesMasterId r:id="rId80"/>
  </p:notesMasterIdLst>
  <p:sldIdLst>
    <p:sldId id="943" r:id="rId3"/>
    <p:sldId id="1181" r:id="rId4"/>
    <p:sldId id="1184" r:id="rId5"/>
    <p:sldId id="1188" r:id="rId6"/>
    <p:sldId id="1179" r:id="rId7"/>
    <p:sldId id="1183" r:id="rId8"/>
    <p:sldId id="1216" r:id="rId9"/>
    <p:sldId id="5690" r:id="rId10"/>
    <p:sldId id="5774" r:id="rId11"/>
    <p:sldId id="5775" r:id="rId12"/>
    <p:sldId id="5776" r:id="rId13"/>
    <p:sldId id="5777" r:id="rId14"/>
    <p:sldId id="5778" r:id="rId15"/>
    <p:sldId id="5832" r:id="rId16"/>
    <p:sldId id="5767" r:id="rId17"/>
    <p:sldId id="5825" r:id="rId18"/>
    <p:sldId id="5785" r:id="rId19"/>
    <p:sldId id="5861" r:id="rId20"/>
    <p:sldId id="5862" r:id="rId21"/>
    <p:sldId id="5863" r:id="rId22"/>
    <p:sldId id="5864" r:id="rId23"/>
    <p:sldId id="5865" r:id="rId24"/>
    <p:sldId id="5866" r:id="rId25"/>
    <p:sldId id="5867" r:id="rId26"/>
    <p:sldId id="5868" r:id="rId27"/>
    <p:sldId id="5869" r:id="rId28"/>
    <p:sldId id="5870" r:id="rId29"/>
    <p:sldId id="5871" r:id="rId30"/>
    <p:sldId id="5872" r:id="rId31"/>
    <p:sldId id="5873" r:id="rId32"/>
    <p:sldId id="5874" r:id="rId33"/>
    <p:sldId id="5875" r:id="rId34"/>
    <p:sldId id="5876" r:id="rId35"/>
    <p:sldId id="5877" r:id="rId36"/>
    <p:sldId id="5878" r:id="rId37"/>
    <p:sldId id="5879" r:id="rId38"/>
    <p:sldId id="5880" r:id="rId39"/>
    <p:sldId id="5881" r:id="rId40"/>
    <p:sldId id="5882" r:id="rId41"/>
    <p:sldId id="5883" r:id="rId42"/>
    <p:sldId id="5884" r:id="rId43"/>
    <p:sldId id="5885" r:id="rId44"/>
    <p:sldId id="5886" r:id="rId45"/>
    <p:sldId id="5887" r:id="rId46"/>
    <p:sldId id="5787" r:id="rId47"/>
    <p:sldId id="5793" r:id="rId48"/>
    <p:sldId id="5849" r:id="rId49"/>
    <p:sldId id="5779" r:id="rId50"/>
    <p:sldId id="5780" r:id="rId51"/>
    <p:sldId id="5792" r:id="rId52"/>
    <p:sldId id="5791" r:id="rId53"/>
    <p:sldId id="5835" r:id="rId54"/>
    <p:sldId id="5850" r:id="rId55"/>
    <p:sldId id="5790" r:id="rId56"/>
    <p:sldId id="5834" r:id="rId57"/>
    <p:sldId id="5797" r:id="rId58"/>
    <p:sldId id="5786" r:id="rId59"/>
    <p:sldId id="5798" r:id="rId60"/>
    <p:sldId id="1175" r:id="rId61"/>
    <p:sldId id="5851" r:id="rId62"/>
    <p:sldId id="5799" r:id="rId63"/>
    <p:sldId id="5826" r:id="rId64"/>
    <p:sldId id="5784" r:id="rId65"/>
    <p:sldId id="1235" r:id="rId66"/>
    <p:sldId id="5737" r:id="rId67"/>
    <p:sldId id="5738" r:id="rId68"/>
    <p:sldId id="5739" r:id="rId69"/>
    <p:sldId id="5740" r:id="rId70"/>
    <p:sldId id="5741" r:id="rId71"/>
    <p:sldId id="5743" r:id="rId72"/>
    <p:sldId id="5745" r:id="rId73"/>
    <p:sldId id="5742" r:id="rId74"/>
    <p:sldId id="5746" r:id="rId75"/>
    <p:sldId id="5747" r:id="rId76"/>
    <p:sldId id="5748" r:id="rId77"/>
    <p:sldId id="5749" r:id="rId78"/>
    <p:sldId id="1108" r:id="rId79"/>
  </p:sldIdLst>
  <p:sldSz cx="12192000" cy="6858000"/>
  <p:notesSz cx="6864350" cy="9996488"/>
  <p:embeddedFontLst>
    <p:embeddedFont>
      <p:font typeface="KoPubWorld돋움체 Light" panose="020B0600000101010101" charset="-127"/>
      <p:regular r:id="rId81"/>
      <p:bold r:id="rId82"/>
    </p:embeddedFont>
    <p:embeddedFont>
      <p:font typeface="공체 Light" panose="020B0600000101010101" charset="-127"/>
      <p:regular r:id="rId83"/>
    </p:embeddedFont>
    <p:embeddedFont>
      <p:font typeface="맑은 고딕" panose="020B0503020000020004" pitchFamily="50" charset="-127"/>
      <p:regular r:id="rId84"/>
      <p:bold r:id="rId85"/>
    </p:embeddedFont>
    <p:embeddedFont>
      <p:font typeface="세방고딕" panose="00000500000000000000" pitchFamily="2" charset="-127"/>
      <p:regular r:id="rId86"/>
    </p:embeddedFont>
    <p:embeddedFont>
      <p:font typeface="세방고딕 Bold" panose="00000800000000000000" pitchFamily="2" charset="-127"/>
      <p:bold r:id="rId87"/>
    </p:embeddedFont>
    <p:embeddedFont>
      <p:font typeface="세방고딕 Regular" panose="00000500000000000000" pitchFamily="2" charset="-127"/>
      <p:regular r:id="rId88"/>
    </p:embeddedFont>
    <p:embeddedFont>
      <p:font typeface="세방고딕 Regular" panose="00000500000000000000" pitchFamily="2" charset="-127"/>
      <p:regular r:id="rId8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2065"/>
    <a:srgbClr val="F5F6FA"/>
    <a:srgbClr val="3B3838"/>
    <a:srgbClr val="FFFF99"/>
    <a:srgbClr val="EF296B"/>
    <a:srgbClr val="F789AE"/>
    <a:srgbClr val="F25086"/>
    <a:srgbClr val="FCD4E1"/>
    <a:srgbClr val="D0CEC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92" autoAdjust="0"/>
    <p:restoredTop sz="96013" autoAdjust="0"/>
  </p:normalViewPr>
  <p:slideViewPr>
    <p:cSldViewPr snapToGrid="0" showGuides="1">
      <p:cViewPr>
        <p:scale>
          <a:sx n="75" d="100"/>
          <a:sy n="75" d="100"/>
        </p:scale>
        <p:origin x="2196" y="702"/>
      </p:cViewPr>
      <p:guideLst>
        <p:guide orient="horz" pos="2183"/>
        <p:guide pos="381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50" d="100"/>
          <a:sy n="50" d="100"/>
        </p:scale>
        <p:origin x="2136" y="6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font" Target="fonts/font4.fntdata"/><Relationship Id="rId89" Type="http://schemas.openxmlformats.org/officeDocument/2006/relationships/presProps" Target="presProp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viewProps" Target="viewProps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notesMaster" Target="notesMasters/notesMaster1.xml"/><Relationship Id="rId85" Type="http://schemas.openxmlformats.org/officeDocument/2006/relationships/font" Target="fonts/font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font" Target="fonts/font3.fntdata"/><Relationship Id="rId88" Type="http://schemas.openxmlformats.org/officeDocument/2006/relationships/font" Target="fonts/font8.fntdata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font" Target="fonts/font7.fntdata"/><Relationship Id="rId61" Type="http://schemas.openxmlformats.org/officeDocument/2006/relationships/slide" Target="slides/slide59.xml"/><Relationship Id="rId82" Type="http://schemas.openxmlformats.org/officeDocument/2006/relationships/font" Target="fonts/font2.fntdata"/><Relationship Id="rId1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74551" cy="501560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8211" y="2"/>
            <a:ext cx="2974551" cy="501560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632D4D44-738F-439C-A1DF-97FA94D77237}" type="datetimeFigureOut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31800" y="1249363"/>
            <a:ext cx="6000750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436" y="4810810"/>
            <a:ext cx="5491480" cy="3936118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94930"/>
            <a:ext cx="2974551" cy="501559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8211" y="9494930"/>
            <a:ext cx="2974551" cy="501559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B87D79AA-5E98-4C48-9AB2-43D58FA618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823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914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568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736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6928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CFF42-1DEC-3135-D8CC-5D527F48B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63345F6-29CC-086B-0809-E05329CA5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1677E94-A673-CFFF-DFCE-0083C5BB00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885282-9153-BCA3-EB96-C83F7564A5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2206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1852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9933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1853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636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027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8845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4909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54F02-07C0-76AE-3835-047C1D89B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FD050D6-7E92-472B-EAD0-9EC0E64D5D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979F93C-F37A-CA50-F24A-2190A43F7B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917A897-0AFA-9C25-AFFD-A7540CDF98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9193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D413D-264C-438D-C6E7-1AC1A53ED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5939D13-BCAC-8976-5500-0B1587909A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422D5AE-94D6-D511-D9DA-BA9D03155E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C49B9C9-66C6-C3EC-9EA6-EA2CB2AA2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0575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32BA0-C8CE-FC92-3855-3A96AD2A0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993A55D-CCD5-16A5-7B3A-7EE0B5D45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707BD22-D8D7-0B3C-CAF3-D5034BDEEC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CA15609-084F-CB43-833B-CE042F684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9404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8829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068C4-0BA5-A7DB-C70C-9F6EC67B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E3925D2-E1D9-6AC5-0B33-AE3EA2227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29879D7-3054-A221-0D6E-98B12D768F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9E0005E-08C7-0372-DEAE-3F99DAB0F5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2921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AF5CC-797B-07C1-C9D1-C5E1D009C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1865BC7-11EA-05A7-A57B-F826904D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8C69368-8F2A-33B6-13F7-E878F3A65E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B04AF0A-FA37-470F-8152-AC4E1275C8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66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1505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4CD9B-AFF1-B3F3-89F2-C05F71598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9FAEA98-C115-131B-BB90-5EAF01ED19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671827B-18F9-E24C-EECF-AD85E39EE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7D8A99B-A4CD-9642-199F-38C276C618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19817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4EAE9-2482-2837-0DEE-191508DC6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F8F3147-9138-5DD4-4310-7F3637B9F9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EC1E532-71FC-FF34-23F5-9C9F8F2D7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D6D2E6A-146B-4952-66A3-4085EBECDB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68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4345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4C4E9-CA8E-0454-A4EB-D68CEA807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DF75E7E-B41A-E55E-925A-410A9D538D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520F5E1-7BBA-3E4C-0F27-264132B84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DCED5D6-828E-C5A7-3183-47EFCBAA05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69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4089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D04CD-D7F8-BA9D-5C59-3A09E1643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B7BF0DA-1890-8C5E-97F7-9958963A4A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BF18D30-43DB-2BB1-10AE-06363E196D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DAA6398-1D58-D6F4-90B8-2230498F2F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70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980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B35E4-900F-16E8-3CFC-4DF1A61BE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75579D0-419F-C031-197C-A99DDCF95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8B1FB75-318B-07BA-F7D7-ED995000CD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2132323-67E3-D14D-7F3A-F4B8B8B8EF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70682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28B90-4AC6-4525-D09A-5A442AA51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3AD1DBC-0E6F-A14C-845F-A496365683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6E77B16-493F-FE76-78E3-4F25276A18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F85E7A2-BBF5-9B8A-3101-18726C5FDC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71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4106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4149B-170E-4CCE-B652-BE23D3C4B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3F26782-0DB9-5B9F-C9D2-156D93DCEB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45E0361-8547-804B-C6E5-8D5D734D02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D4302EF-5471-1DB3-E159-F01E8D50D2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72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96941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B3A4A-CE57-2D86-0A04-F64B0C5C8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8204C7B-23D8-A557-7C46-BBA8908516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F046D02-8124-8214-D500-791E37CA6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CF9C0C0-97E0-33F4-E2CA-C314B18FBD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73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83816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1B34F-DCA1-638B-1DB8-27FEFFA28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F82C829-D5D4-EEBC-B353-0AAA0E5F7B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194F887-6BF9-E0B3-6F38-424357F4BD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70727A1-4CB9-8E6B-F213-1E419C2389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74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1635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7873-F134-DA5F-5334-5689B3DAB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C50586C-0F3B-A0A2-CC7F-BC08DA1065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FF6716D-70AB-4DFA-1258-3509AF499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AEBB937-59EC-88DF-6177-69DF300889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75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52250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DC803-EB40-96BA-FDCD-465C1AE7E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FD1CA35-D978-AD14-B19F-995A69F06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5CA5D3D-A02D-2043-0A00-CDF3933B74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C94145-73AE-7E07-0C06-C593CF2FF9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76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914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9318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693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담보가 좋고</a:t>
            </a:r>
            <a:r>
              <a:rPr lang="en-US" altLang="ko-KR" dirty="0"/>
              <a:t>, </a:t>
            </a:r>
            <a:r>
              <a:rPr lang="ko-KR" altLang="en-US" dirty="0"/>
              <a:t>보험료가 </a:t>
            </a:r>
            <a:r>
              <a:rPr lang="ko-KR" altLang="en-US" dirty="0" err="1"/>
              <a:t>저렴한것도</a:t>
            </a:r>
            <a:r>
              <a:rPr lang="ko-KR" altLang="en-US" dirty="0"/>
              <a:t> 맞지만 진짜 정답은 바로 치료 트렌드의 변화에 있습니다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3130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826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953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79AA-5E98-4C48-9AB2-43D58FA6183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5257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217170" y="264244"/>
            <a:ext cx="3419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</a:t>
            </a:r>
            <a:r>
              <a: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전략영업본부 </a:t>
            </a:r>
            <a:r>
              <a:rPr lang="en-US" altLang="ko-KR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2026. 1</a:t>
            </a:r>
            <a:r>
              <a: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9049538" y="259104"/>
            <a:ext cx="2841379" cy="261610"/>
            <a:chOff x="8969622" y="194607"/>
            <a:chExt cx="2841379" cy="261610"/>
          </a:xfrm>
        </p:grpSpPr>
        <p:sp>
          <p:nvSpPr>
            <p:cNvPr id="24" name="직사각형 23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5" name="TextBox 24"/>
            <p:cNvSpPr txBox="1"/>
            <p:nvPr userDrawn="1"/>
          </p:nvSpPr>
          <p:spPr>
            <a:xfrm>
              <a:off x="8969622" y="194607"/>
              <a:ext cx="28392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32DF-5F03-43A0-91E4-CE3DBFC14FE3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278130" y="694704"/>
            <a:ext cx="11635740" cy="5753556"/>
          </a:xfrm>
          <a:prstGeom prst="roundRect">
            <a:avLst>
              <a:gd name="adj" fmla="val 291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1595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7175-C6BC-4AF4-8CAE-B43B4F293C6C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92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BC07-A28F-42F0-B1ED-6AA18B30C93A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536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9" name="직선 연결선 8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17170" y="264244"/>
            <a:ext cx="33505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전략영업본부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2025. 9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278130" y="2591594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278130" y="2201205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자유형 13"/>
          <p:cNvSpPr/>
          <p:nvPr userDrawn="1"/>
        </p:nvSpPr>
        <p:spPr>
          <a:xfrm rot="2700000">
            <a:off x="1419241" y="-127318"/>
            <a:ext cx="685800" cy="3012102"/>
          </a:xfrm>
          <a:custGeom>
            <a:avLst/>
            <a:gdLst>
              <a:gd name="connsiteX0" fmla="*/ 0 w 685800"/>
              <a:gd name="connsiteY0" fmla="*/ 685800 h 3012102"/>
              <a:gd name="connsiteX1" fmla="*/ 685800 w 685800"/>
              <a:gd name="connsiteY1" fmla="*/ 0 h 3012102"/>
              <a:gd name="connsiteX2" fmla="*/ 685800 w 685800"/>
              <a:gd name="connsiteY2" fmla="*/ 2326302 h 3012102"/>
              <a:gd name="connsiteX3" fmla="*/ 0 w 685800"/>
              <a:gd name="connsiteY3" fmla="*/ 3012102 h 301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3012102">
                <a:moveTo>
                  <a:pt x="0" y="685800"/>
                </a:moveTo>
                <a:lnTo>
                  <a:pt x="685800" y="0"/>
                </a:lnTo>
                <a:lnTo>
                  <a:pt x="685800" y="2326302"/>
                </a:lnTo>
                <a:lnTo>
                  <a:pt x="0" y="301210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16" name="직사각형 15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616698" y="-504594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223296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95"/>
          <a:stretch/>
        </p:blipFill>
        <p:spPr>
          <a:xfrm>
            <a:off x="4472842" y="1381849"/>
            <a:ext cx="3246317" cy="2618652"/>
          </a:xfrm>
          <a:prstGeom prst="rect">
            <a:avLst/>
          </a:prstGeom>
        </p:spPr>
      </p:pic>
      <p:sp>
        <p:nvSpPr>
          <p:cNvPr id="19" name="타원 18"/>
          <p:cNvSpPr/>
          <p:nvPr userDrawn="1"/>
        </p:nvSpPr>
        <p:spPr>
          <a:xfrm>
            <a:off x="2876550" y="3962401"/>
            <a:ext cx="6419850" cy="200024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B939FF5-B0C3-4769-9B83-78E72B1D5D58}"/>
              </a:ext>
            </a:extLst>
          </p:cNvPr>
          <p:cNvSpPr txBox="1"/>
          <p:nvPr userDrawn="1"/>
        </p:nvSpPr>
        <p:spPr>
          <a:xfrm flipH="1">
            <a:off x="694265" y="3483282"/>
            <a:ext cx="10640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구</a:t>
            </a:r>
            <a:r>
              <a:rPr lang="ko-KR" altLang="en-US" sz="7200" dirty="0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월은 더 </a:t>
            </a:r>
            <a:r>
              <a:rPr lang="ko-KR" altLang="en-US" sz="7200" dirty="0" err="1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좋다</a:t>
            </a:r>
            <a:r>
              <a:rPr lang="ko-KR" altLang="en-US" sz="9600" dirty="0" err="1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구</a:t>
            </a:r>
            <a:endParaRPr lang="ko-KR" altLang="en-US" sz="8000" dirty="0">
              <a:ln w="1492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6389436-E242-4C35-9037-2B086DC62884}"/>
              </a:ext>
            </a:extLst>
          </p:cNvPr>
          <p:cNvSpPr txBox="1"/>
          <p:nvPr userDrawn="1"/>
        </p:nvSpPr>
        <p:spPr>
          <a:xfrm flipH="1">
            <a:off x="1275823" y="3471595"/>
            <a:ext cx="9487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>
                <a:solidFill>
                  <a:srgbClr val="FFFF00"/>
                </a:solidFill>
              </a:rPr>
              <a:t>구</a:t>
            </a:r>
            <a:r>
              <a:rPr lang="ko-KR" altLang="en-US" sz="7200" dirty="0">
                <a:solidFill>
                  <a:schemeClr val="bg1"/>
                </a:solidFill>
              </a:rPr>
              <a:t>월은 더 </a:t>
            </a:r>
            <a:r>
              <a:rPr lang="ko-KR" altLang="en-US" sz="7200" dirty="0" err="1">
                <a:solidFill>
                  <a:schemeClr val="bg1"/>
                </a:solidFill>
              </a:rPr>
              <a:t>좋다</a:t>
            </a:r>
            <a:r>
              <a:rPr lang="ko-KR" altLang="en-US" sz="9600" dirty="0" err="1">
                <a:solidFill>
                  <a:srgbClr val="FFFF00"/>
                </a:solidFill>
              </a:rPr>
              <a:t>구</a:t>
            </a:r>
            <a:endParaRPr lang="ko-KR" altLang="en-US" sz="9600" dirty="0">
              <a:solidFill>
                <a:srgbClr val="FFFF00"/>
              </a:solidFill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146800"/>
            <a:ext cx="2743200" cy="365125"/>
          </a:xfrm>
        </p:spPr>
        <p:txBody>
          <a:bodyPr/>
          <a:lstStyle/>
          <a:p>
            <a:fld id="{04162ED1-723B-43B5-A218-16033EB4B10A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146800"/>
            <a:ext cx="4114800" cy="3651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146800"/>
            <a:ext cx="2743200" cy="365125"/>
          </a:xfrm>
        </p:spPr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B939FF5-B0C3-4769-9B83-78E72B1D5D58}"/>
              </a:ext>
            </a:extLst>
          </p:cNvPr>
          <p:cNvSpPr txBox="1"/>
          <p:nvPr userDrawn="1"/>
        </p:nvSpPr>
        <p:spPr>
          <a:xfrm flipH="1">
            <a:off x="694265" y="4771443"/>
            <a:ext cx="10640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구</a:t>
            </a:r>
            <a:r>
              <a:rPr lang="ko-KR" altLang="en-US" sz="7200" dirty="0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월은 더 </a:t>
            </a:r>
            <a:r>
              <a:rPr lang="ko-KR" altLang="en-US" sz="7200" dirty="0" err="1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싸다</a:t>
            </a:r>
            <a:r>
              <a:rPr lang="ko-KR" altLang="en-US" sz="9600" dirty="0" err="1">
                <a:ln w="1492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구</a:t>
            </a:r>
            <a:endParaRPr lang="ko-KR" altLang="en-US" sz="8000" dirty="0">
              <a:ln w="1492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6389436-E242-4C35-9037-2B086DC62884}"/>
              </a:ext>
            </a:extLst>
          </p:cNvPr>
          <p:cNvSpPr txBox="1"/>
          <p:nvPr userDrawn="1"/>
        </p:nvSpPr>
        <p:spPr>
          <a:xfrm flipH="1">
            <a:off x="1275993" y="4758702"/>
            <a:ext cx="9487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>
                <a:solidFill>
                  <a:srgbClr val="FFFF00"/>
                </a:solidFill>
              </a:rPr>
              <a:t>구</a:t>
            </a:r>
            <a:r>
              <a:rPr lang="ko-KR" altLang="en-US" sz="7200" dirty="0">
                <a:solidFill>
                  <a:schemeClr val="bg1"/>
                </a:solidFill>
              </a:rPr>
              <a:t>월은 더 </a:t>
            </a:r>
            <a:r>
              <a:rPr lang="ko-KR" altLang="en-US" sz="7200" dirty="0" err="1">
                <a:solidFill>
                  <a:schemeClr val="bg1"/>
                </a:solidFill>
              </a:rPr>
              <a:t>싸다</a:t>
            </a:r>
            <a:r>
              <a:rPr lang="ko-KR" altLang="en-US" sz="9600" dirty="0" err="1">
                <a:solidFill>
                  <a:srgbClr val="FFFF00"/>
                </a:solidFill>
              </a:rPr>
              <a:t>구</a:t>
            </a:r>
            <a:endParaRPr lang="ko-KR" altLang="en-US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406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217170" y="264244"/>
            <a:ext cx="33634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전략영업본부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2025. 9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9049538" y="259104"/>
            <a:ext cx="2841379" cy="261610"/>
            <a:chOff x="8969622" y="194607"/>
            <a:chExt cx="2841379" cy="261610"/>
          </a:xfrm>
        </p:grpSpPr>
        <p:sp>
          <p:nvSpPr>
            <p:cNvPr id="24" name="직사각형 23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5" name="TextBox 24"/>
            <p:cNvSpPr txBox="1"/>
            <p:nvPr userDrawn="1"/>
          </p:nvSpPr>
          <p:spPr>
            <a:xfrm>
              <a:off x="8969622" y="194607"/>
              <a:ext cx="28392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32DF-5F03-43A0-91E4-CE3DBFC14FE3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278130" y="694704"/>
            <a:ext cx="11635740" cy="5753556"/>
          </a:xfrm>
          <a:prstGeom prst="roundRect">
            <a:avLst>
              <a:gd name="adj" fmla="val 291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5305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217170" y="264244"/>
            <a:ext cx="3392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전략영업본부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2025. 9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24" name="직사각형 23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5" name="TextBox 24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32DF-5F03-43A0-91E4-CE3DBFC14FE3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8760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직사각형 6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78130" y="1313613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10" name="직사각형 9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sp>
        <p:nvSpPr>
          <p:cNvPr id="12" name="직사각형 11"/>
          <p:cNvSpPr/>
          <p:nvPr userDrawn="1"/>
        </p:nvSpPr>
        <p:spPr>
          <a:xfrm>
            <a:off x="438150" y="556260"/>
            <a:ext cx="742950" cy="75735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cxnSp>
        <p:nvCxnSpPr>
          <p:cNvPr id="14" name="직선 연결선 13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217170" y="264244"/>
            <a:ext cx="33634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</a:t>
            </a:r>
            <a:r>
              <a: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전략영업본부 </a:t>
            </a:r>
            <a:r>
              <a:rPr lang="en-US" altLang="ko-KR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2026. 1</a:t>
            </a:r>
            <a:r>
              <a: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6" name="모서리가 둥근 직사각형 15"/>
          <p:cNvSpPr/>
          <p:nvPr userDrawn="1"/>
        </p:nvSpPr>
        <p:spPr>
          <a:xfrm>
            <a:off x="278130" y="1407774"/>
            <a:ext cx="11635740" cy="5040486"/>
          </a:xfrm>
          <a:prstGeom prst="roundRect">
            <a:avLst>
              <a:gd name="adj" fmla="val 291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54743" y="299389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6156-E8BD-488A-958B-D98CC6A2E2D8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4609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6A1FB-C65B-4E52-8832-AB614068288D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914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9730-6957-4A6D-8BA3-D4D74CF43615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2458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75F99-1187-41FC-A8F3-35C60E087B64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9188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2692-FAF0-4222-B0D9-B278BB43EA26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16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217170" y="264244"/>
            <a:ext cx="33313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</a:t>
            </a:r>
            <a:r>
              <a: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전략영업본부 </a:t>
            </a:r>
            <a:r>
              <a:rPr lang="en-US" altLang="ko-KR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2026. 1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24" name="직사각형 23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25" name="TextBox 24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32DF-5F03-43A0-91E4-CE3DBFC14FE3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9423399" y="6520013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1" name="Image 9" descr="preencoded.png">
            <a:extLst>
              <a:ext uri="{FF2B5EF4-FFF2-40B4-BE49-F238E27FC236}">
                <a16:creationId xmlns:a16="http://schemas.microsoft.com/office/drawing/2014/main" id="{23E09E8F-E890-A1D6-DD1A-2A8099BCD0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8130" y="7395344"/>
            <a:ext cx="8190227" cy="25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10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2956-5988-425B-B445-851D246D6115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241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31BD-979F-44DF-91CD-FD5002880037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694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B7175-C6BC-4AF4-8CAE-B43B4F293C6C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92409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BC07-A28F-42F0-B1ED-6AA18B30C93A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42531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838200" y="0"/>
            <a:ext cx="108204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자유형 15"/>
          <p:cNvSpPr/>
          <p:nvPr userDrawn="1"/>
        </p:nvSpPr>
        <p:spPr>
          <a:xfrm>
            <a:off x="0" y="0"/>
            <a:ext cx="11125200" cy="6858000"/>
          </a:xfrm>
          <a:custGeom>
            <a:avLst/>
            <a:gdLst>
              <a:gd name="connsiteX0" fmla="*/ 0 w 10744200"/>
              <a:gd name="connsiteY0" fmla="*/ 0 h 6858000"/>
              <a:gd name="connsiteX1" fmla="*/ 253609 w 10744200"/>
              <a:gd name="connsiteY1" fmla="*/ 0 h 6858000"/>
              <a:gd name="connsiteX2" fmla="*/ 1143000 w 10744200"/>
              <a:gd name="connsiteY2" fmla="*/ 0 h 6858000"/>
              <a:gd name="connsiteX3" fmla="*/ 10490591 w 10744200"/>
              <a:gd name="connsiteY3" fmla="*/ 0 h 6858000"/>
              <a:gd name="connsiteX4" fmla="*/ 10744200 w 10744200"/>
              <a:gd name="connsiteY4" fmla="*/ 253609 h 6858000"/>
              <a:gd name="connsiteX5" fmla="*/ 10744200 w 10744200"/>
              <a:gd name="connsiteY5" fmla="*/ 6604391 h 6858000"/>
              <a:gd name="connsiteX6" fmla="*/ 10490591 w 10744200"/>
              <a:gd name="connsiteY6" fmla="*/ 6858000 h 6858000"/>
              <a:gd name="connsiteX7" fmla="*/ 1143000 w 10744200"/>
              <a:gd name="connsiteY7" fmla="*/ 6858000 h 6858000"/>
              <a:gd name="connsiteX8" fmla="*/ 253609 w 10744200"/>
              <a:gd name="connsiteY8" fmla="*/ 6858000 h 6858000"/>
              <a:gd name="connsiteX9" fmla="*/ 0 w 10744200"/>
              <a:gd name="connsiteY9" fmla="*/ 6858000 h 6858000"/>
              <a:gd name="connsiteX10" fmla="*/ 0 w 10744200"/>
              <a:gd name="connsiteY10" fmla="*/ 6604391 h 6858000"/>
              <a:gd name="connsiteX11" fmla="*/ 0 w 10744200"/>
              <a:gd name="connsiteY11" fmla="*/ 25360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744200" h="6858000">
                <a:moveTo>
                  <a:pt x="0" y="0"/>
                </a:moveTo>
                <a:lnTo>
                  <a:pt x="253609" y="0"/>
                </a:lnTo>
                <a:lnTo>
                  <a:pt x="1143000" y="0"/>
                </a:lnTo>
                <a:lnTo>
                  <a:pt x="10490591" y="0"/>
                </a:lnTo>
                <a:cubicBezTo>
                  <a:pt x="10630655" y="0"/>
                  <a:pt x="10744200" y="113545"/>
                  <a:pt x="10744200" y="253609"/>
                </a:cubicBezTo>
                <a:lnTo>
                  <a:pt x="10744200" y="6604391"/>
                </a:lnTo>
                <a:cubicBezTo>
                  <a:pt x="10744200" y="6744455"/>
                  <a:pt x="10630655" y="6858000"/>
                  <a:pt x="10490591" y="6858000"/>
                </a:cubicBezTo>
                <a:lnTo>
                  <a:pt x="1143000" y="6858000"/>
                </a:lnTo>
                <a:lnTo>
                  <a:pt x="253609" y="6858000"/>
                </a:lnTo>
                <a:lnTo>
                  <a:pt x="0" y="6858000"/>
                </a:lnTo>
                <a:lnTo>
                  <a:pt x="0" y="6604391"/>
                </a:lnTo>
                <a:lnTo>
                  <a:pt x="0" y="2536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공체 Light"/>
                <a:cs typeface="공체 Light"/>
              </a:defRPr>
            </a:lvl1pPr>
          </a:lstStyle>
          <a:p>
            <a:pPr marL="12700">
              <a:lnSpc>
                <a:spcPts val="1145"/>
              </a:lnSpc>
            </a:pPr>
            <a:r>
              <a:rPr spc="-5" dirty="0"/>
              <a:t>본</a:t>
            </a:r>
            <a:r>
              <a:rPr spc="5" dirty="0"/>
              <a:t> </a:t>
            </a:r>
            <a:r>
              <a:rPr spc="-10" dirty="0"/>
              <a:t>자료는</a:t>
            </a:r>
            <a:r>
              <a:rPr spc="30" dirty="0"/>
              <a:t> </a:t>
            </a:r>
            <a:r>
              <a:rPr spc="-10" dirty="0"/>
              <a:t>판매자</a:t>
            </a:r>
            <a:r>
              <a:rPr spc="35" dirty="0"/>
              <a:t> </a:t>
            </a:r>
            <a:r>
              <a:rPr spc="-10" dirty="0"/>
              <a:t>교육용으로,</a:t>
            </a:r>
            <a:r>
              <a:rPr spc="60" dirty="0"/>
              <a:t> </a:t>
            </a:r>
            <a:r>
              <a:rPr spc="-10" dirty="0"/>
              <a:t>고객에게</a:t>
            </a:r>
            <a:r>
              <a:rPr spc="45" dirty="0"/>
              <a:t> </a:t>
            </a:r>
            <a:r>
              <a:rPr spc="-5" dirty="0"/>
              <a:t>제시ㆍ교부의</a:t>
            </a:r>
            <a:r>
              <a:rPr spc="55" dirty="0"/>
              <a:t> </a:t>
            </a:r>
            <a:r>
              <a:rPr spc="-10" dirty="0"/>
              <a:t>목적으로</a:t>
            </a:r>
            <a:r>
              <a:rPr spc="50" dirty="0"/>
              <a:t> </a:t>
            </a:r>
            <a:r>
              <a:rPr spc="-10" dirty="0"/>
              <a:t>사용할</a:t>
            </a:r>
            <a:r>
              <a:rPr spc="30" dirty="0"/>
              <a:t> </a:t>
            </a:r>
            <a:r>
              <a:rPr spc="-5" dirty="0"/>
              <a:t>수</a:t>
            </a:r>
            <a:r>
              <a:rPr spc="10" dirty="0"/>
              <a:t> </a:t>
            </a:r>
            <a:r>
              <a:rPr spc="-10" dirty="0"/>
              <a:t>없으며,</a:t>
            </a:r>
            <a:r>
              <a:rPr spc="35" dirty="0"/>
              <a:t> </a:t>
            </a:r>
            <a:r>
              <a:rPr spc="-5" dirty="0"/>
              <a:t>보험안내자료(광고,</a:t>
            </a:r>
            <a:r>
              <a:rPr spc="65" dirty="0"/>
              <a:t> </a:t>
            </a:r>
            <a:r>
              <a:rPr spc="-10" dirty="0"/>
              <a:t>선전물</a:t>
            </a:r>
            <a:r>
              <a:rPr spc="30" dirty="0"/>
              <a:t> </a:t>
            </a:r>
            <a:r>
              <a:rPr spc="-5" dirty="0"/>
              <a:t>등)</a:t>
            </a:r>
            <a:r>
              <a:rPr spc="15" dirty="0"/>
              <a:t> </a:t>
            </a:r>
            <a:r>
              <a:rPr spc="-10" dirty="0"/>
              <a:t>사용을</a:t>
            </a:r>
            <a:r>
              <a:rPr spc="30" dirty="0"/>
              <a:t> </a:t>
            </a:r>
            <a:r>
              <a:rPr spc="-10" dirty="0"/>
              <a:t>절대</a:t>
            </a:r>
            <a:r>
              <a:rPr spc="25" dirty="0"/>
              <a:t> </a:t>
            </a:r>
            <a:r>
              <a:rPr spc="-10" dirty="0"/>
              <a:t>금지합니다.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FB1A6-B7B2-49DA-BD01-4EF58D1461AC}" type="datetime1">
              <a:rPr lang="en-US" altLang="ko-KR" smtClean="0"/>
              <a:t>12/29/2025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1958828" y="6623405"/>
            <a:ext cx="193040" cy="2032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0">
                <a:solidFill>
                  <a:srgbClr val="D9D9D9"/>
                </a:solidFill>
                <a:latin typeface="공체 Light"/>
                <a:cs typeface="공체 Light"/>
              </a:defRPr>
            </a:lvl1pPr>
          </a:lstStyle>
          <a:p>
            <a:pPr marL="38100">
              <a:lnSpc>
                <a:spcPts val="136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0743"/>
            <a:ext cx="1638806" cy="425057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3380B01B-9481-464F-9D15-06B75E806509}"/>
              </a:ext>
            </a:extLst>
          </p:cNvPr>
          <p:cNvSpPr/>
          <p:nvPr/>
        </p:nvSpPr>
        <p:spPr>
          <a:xfrm>
            <a:off x="-1" y="1376124"/>
            <a:ext cx="11125201" cy="5500926"/>
          </a:xfrm>
          <a:prstGeom prst="rect">
            <a:avLst/>
          </a:prstGeom>
          <a:gradFill flip="none" rotWithShape="1">
            <a:gsLst>
              <a:gs pos="71000">
                <a:schemeClr val="bg1"/>
              </a:gs>
              <a:gs pos="0">
                <a:schemeClr val="bg1"/>
              </a:gs>
              <a:gs pos="97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 userDrawn="1"/>
        </p:nvSpPr>
        <p:spPr>
          <a:xfrm flipV="1">
            <a:off x="1143000" y="1994802"/>
            <a:ext cx="220627" cy="2954721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0" i="0" u="none" strike="noStrike" kern="1200" cap="none" spc="-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World돋움체 Light" panose="00000300000000000000" pitchFamily="2" charset="-127"/>
              <a:ea typeface="KoPubWorld돋움체 Light" panose="00000300000000000000" pitchFamily="2" charset="-127"/>
              <a:cs typeface="KoPubWorld돋움체 Light" panose="00000300000000000000" pitchFamily="2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600200" y="2057400"/>
            <a:ext cx="937260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ko-KR" altLang="en-US" sz="5400" b="0">
                <a:solidFill>
                  <a:schemeClr val="tx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rPr>
              <a:t>흥국화재 </a:t>
            </a:r>
            <a:r>
              <a:rPr lang="en-US" altLang="ko-KR" sz="5400" b="0">
                <a:solidFill>
                  <a:schemeClr val="tx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rPr>
              <a:t>26.01</a:t>
            </a:r>
            <a:r>
              <a:rPr lang="ko-KR" altLang="en-US" sz="5400" b="0">
                <a:solidFill>
                  <a:schemeClr val="tx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rPr>
              <a:t>월</a:t>
            </a:r>
            <a:endParaRPr lang="ko-KR" altLang="en-US" sz="5400" b="0" dirty="0">
              <a:solidFill>
                <a:schemeClr val="tx1"/>
              </a:solidFill>
              <a:latin typeface="세방고딕 Bold" panose="00000800000000000000" pitchFamily="2" charset="-127"/>
              <a:ea typeface="세방고딕 Bold" panose="00000800000000000000" pitchFamily="2" charset="-127"/>
              <a:cs typeface="공체 Medium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1600200" y="4495800"/>
            <a:ext cx="9372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ko-KR" altLang="en-US" sz="2400" b="0" dirty="0">
                <a:solidFill>
                  <a:schemeClr val="tx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rPr>
              <a:t>흥국화재 전략영업본부 </a:t>
            </a:r>
            <a:r>
              <a:rPr lang="en-US" altLang="ko-KR" sz="2400" b="0" dirty="0">
                <a:solidFill>
                  <a:schemeClr val="tx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rPr>
              <a:t>GA</a:t>
            </a:r>
            <a:r>
              <a:rPr lang="ko-KR" altLang="en-US" sz="2400" b="0" dirty="0" err="1">
                <a:solidFill>
                  <a:schemeClr val="tx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rPr>
              <a:t>지원팀</a:t>
            </a:r>
            <a:endParaRPr lang="ko-KR" altLang="en-US" sz="2400" b="0" dirty="0">
              <a:solidFill>
                <a:schemeClr val="tx1"/>
              </a:solidFill>
              <a:latin typeface="세방고딕 Bold" panose="00000800000000000000" pitchFamily="2" charset="-127"/>
              <a:ea typeface="세방고딕 Bold" panose="00000800000000000000" pitchFamily="2" charset="-127"/>
              <a:cs typeface="공체 Medium"/>
            </a:endParaRPr>
          </a:p>
        </p:txBody>
      </p:sp>
      <p:sp>
        <p:nvSpPr>
          <p:cNvPr id="25" name="object 12"/>
          <p:cNvSpPr txBox="1"/>
          <p:nvPr userDrawn="1"/>
        </p:nvSpPr>
        <p:spPr>
          <a:xfrm>
            <a:off x="0" y="6654114"/>
            <a:ext cx="12141707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본</a:t>
            </a:r>
            <a:r>
              <a:rPr sz="1100" b="0" spc="-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자료는</a:t>
            </a:r>
            <a:r>
              <a:rPr sz="1100" b="0" spc="-1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판매자</a:t>
            </a:r>
            <a:r>
              <a:rPr sz="1100" b="0" spc="-20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교육용으로,</a:t>
            </a:r>
            <a:r>
              <a:rPr sz="1100" b="0" spc="-3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고객에게</a:t>
            </a:r>
            <a:r>
              <a:rPr sz="1100" b="0" spc="-30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제시ㆍ교부의</a:t>
            </a:r>
            <a:r>
              <a:rPr sz="1100" b="0" spc="-30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목적으로</a:t>
            </a:r>
            <a:r>
              <a:rPr sz="1100" b="0" spc="-30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spc="5" dirty="0">
                <a:solidFill>
                  <a:schemeClr val="tx1"/>
                </a:solidFill>
                <a:latin typeface="+mn-ea"/>
                <a:cs typeface="공체 Light"/>
              </a:rPr>
              <a:t>사용할</a:t>
            </a:r>
            <a:r>
              <a:rPr sz="1100" b="0" spc="-20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수</a:t>
            </a:r>
            <a:r>
              <a:rPr sz="1100" b="0" spc="-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없으며,</a:t>
            </a:r>
            <a:r>
              <a:rPr sz="1100" b="0" spc="-20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보험안내자료(광고,</a:t>
            </a:r>
            <a:r>
              <a:rPr sz="1100" b="0" spc="-3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선전물</a:t>
            </a:r>
            <a:r>
              <a:rPr sz="1100" b="0" spc="-1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등)</a:t>
            </a:r>
            <a:r>
              <a:rPr sz="1100" b="0" spc="-1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사용을</a:t>
            </a:r>
            <a:r>
              <a:rPr sz="1100" b="0" spc="-1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절대</a:t>
            </a:r>
            <a:r>
              <a:rPr sz="1100" b="0" spc="-5" dirty="0">
                <a:solidFill>
                  <a:schemeClr val="tx1"/>
                </a:solidFill>
                <a:latin typeface="+mn-ea"/>
                <a:cs typeface="공체 Light"/>
              </a:rPr>
              <a:t> </a:t>
            </a:r>
            <a:r>
              <a:rPr sz="1100" b="0" dirty="0">
                <a:solidFill>
                  <a:schemeClr val="tx1"/>
                </a:solidFill>
                <a:latin typeface="+mn-ea"/>
                <a:cs typeface="공체 Light"/>
              </a:rPr>
              <a:t>금지합니다.</a:t>
            </a:r>
            <a:endParaRPr sz="1100" dirty="0">
              <a:solidFill>
                <a:schemeClr val="tx1"/>
              </a:solidFill>
              <a:latin typeface="+mn-ea"/>
              <a:cs typeface="공체 Light"/>
            </a:endParaRPr>
          </a:p>
        </p:txBody>
      </p: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43528" y="5064371"/>
            <a:ext cx="729121" cy="1451656"/>
          </a:xfrm>
          <a:prstGeom prst="rect">
            <a:avLst/>
          </a:prstGeom>
        </p:spPr>
      </p:pic>
      <p:sp>
        <p:nvSpPr>
          <p:cNvPr id="10" name="직사각형 9"/>
          <p:cNvSpPr/>
          <p:nvPr userDrawn="1"/>
        </p:nvSpPr>
        <p:spPr>
          <a:xfrm>
            <a:off x="1600200" y="2989861"/>
            <a:ext cx="7345030" cy="13535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 userDrawn="1"/>
        </p:nvSpPr>
        <p:spPr>
          <a:xfrm>
            <a:off x="1752600" y="3043204"/>
            <a:ext cx="93726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ko-KR" altLang="en-US" sz="8000" b="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  <a:cs typeface="공체 Medium"/>
              </a:rPr>
              <a:t>상품 판매 포인트</a:t>
            </a:r>
          </a:p>
        </p:txBody>
      </p:sp>
    </p:spTree>
    <p:extLst>
      <p:ext uri="{BB962C8B-B14F-4D97-AF65-F5344CB8AC3E}">
        <p14:creationId xmlns:p14="http://schemas.microsoft.com/office/powerpoint/2010/main" val="1675294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직사각형 6"/>
          <p:cNvSpPr/>
          <p:nvPr userDrawn="1"/>
        </p:nvSpPr>
        <p:spPr>
          <a:xfrm>
            <a:off x="0" y="6530340"/>
            <a:ext cx="12192000" cy="327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78130" y="1313613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/>
          <p:cNvGrpSpPr/>
          <p:nvPr userDrawn="1"/>
        </p:nvGrpSpPr>
        <p:grpSpPr>
          <a:xfrm>
            <a:off x="9067973" y="259104"/>
            <a:ext cx="2822944" cy="261610"/>
            <a:chOff x="8988057" y="194607"/>
            <a:chExt cx="2822944" cy="261610"/>
          </a:xfrm>
        </p:grpSpPr>
        <p:sp>
          <p:nvSpPr>
            <p:cNvPr id="10" name="직사각형 9"/>
            <p:cNvSpPr/>
            <p:nvPr userDrawn="1"/>
          </p:nvSpPr>
          <p:spPr>
            <a:xfrm>
              <a:off x="8988057" y="219818"/>
              <a:ext cx="2822944" cy="18986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8988057" y="194607"/>
              <a:ext cx="28023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사내 교육용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</a:t>
              </a:r>
              <a:r>
                <a:rPr lang="ko-KR" altLang="en-US" sz="11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대고객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제시 절대금지</a:t>
              </a:r>
              <a:r>
                <a:rPr lang="en-US" altLang="ko-KR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_GA</a:t>
              </a:r>
              <a:r>
                <a:rPr lang="ko-KR" altLang="en-US" sz="11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지원팀</a:t>
              </a:r>
            </a:p>
          </p:txBody>
        </p:sp>
      </p:grpSp>
      <p:sp>
        <p:nvSpPr>
          <p:cNvPr id="12" name="직사각형 11"/>
          <p:cNvSpPr/>
          <p:nvPr userDrawn="1"/>
        </p:nvSpPr>
        <p:spPr>
          <a:xfrm>
            <a:off x="438150" y="556260"/>
            <a:ext cx="742950" cy="75735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195"/>
            <a:ext cx="12192000" cy="304800"/>
          </a:xfrm>
          <a:prstGeom prst="rect">
            <a:avLst/>
          </a:prstGeom>
        </p:spPr>
      </p:pic>
      <p:cxnSp>
        <p:nvCxnSpPr>
          <p:cNvPr id="14" name="직선 연결선 13"/>
          <p:cNvCxnSpPr/>
          <p:nvPr userDrawn="1"/>
        </p:nvCxnSpPr>
        <p:spPr>
          <a:xfrm>
            <a:off x="278130" y="556260"/>
            <a:ext cx="1163574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217170" y="264244"/>
            <a:ext cx="34195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흥국화재 </a:t>
            </a:r>
            <a:r>
              <a: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전략영업본부 </a:t>
            </a:r>
            <a:r>
              <a:rPr lang="en-US" altLang="ko-KR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2026. 1</a:t>
            </a:r>
            <a:r>
              <a: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 </a:t>
            </a:r>
            <a:r>
              <a:rPr lang="ko-KR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상품 판매 포인트 </a:t>
            </a:r>
            <a:r>
              <a:rPr lang="en-US" altLang="ko-K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6" name="모서리가 둥근 직사각형 15"/>
          <p:cNvSpPr/>
          <p:nvPr userDrawn="1"/>
        </p:nvSpPr>
        <p:spPr>
          <a:xfrm>
            <a:off x="278130" y="1407774"/>
            <a:ext cx="11635740" cy="5040486"/>
          </a:xfrm>
          <a:prstGeom prst="roundRect">
            <a:avLst>
              <a:gd name="adj" fmla="val 291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54743" y="299389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6156-E8BD-488A-958B-D98CC6A2E2D8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7192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6A1FB-C65B-4E52-8832-AB614068288D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3619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9730-6957-4A6D-8BA3-D4D74CF43615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7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75F99-1187-41FC-A8F3-35C60E087B64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5209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2692-FAF0-4222-B0D9-B278BB43EA26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364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2956-5988-425B-B445-851D246D6115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50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31BD-979F-44DF-91CD-FD5002880037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677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D8BE0-FAA1-4FD9-B915-A8E723D429DA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166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4" r:id="rId3"/>
    <p:sldLayoutId id="2147483650" r:id="rId4"/>
    <p:sldLayoutId id="2147483651" r:id="rId5"/>
    <p:sldLayoutId id="2147483652" r:id="rId6"/>
    <p:sldLayoutId id="2147483653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D8BE0-FAA1-4FD9-B915-A8E723D429DA}" type="datetime1">
              <a:rPr lang="ko-KR" altLang="en-US" smtClean="0"/>
              <a:t>2025-12-29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A08C-6148-4D1A-8A5A-B2E8F1EBF4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10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6.wdp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4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7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124F95B-8F1D-2248-C767-217958600FC2}"/>
              </a:ext>
            </a:extLst>
          </p:cNvPr>
          <p:cNvSpPr txBox="1">
            <a:spLocks/>
          </p:cNvSpPr>
          <p:nvPr/>
        </p:nvSpPr>
        <p:spPr>
          <a:xfrm>
            <a:off x="9417424" y="6511849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세방고딕 Bold"/>
                <a:ea typeface="세방고딕 Bold"/>
                <a:cs typeface="+mn-cs"/>
              </a:rPr>
              <a:t>1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세방고딕 Bold"/>
              <a:ea typeface="세방고딕 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226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C7ADD-7D1C-F4C9-E1B8-92FCF47A9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연계완화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②</a:t>
            </a:r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/>
              <a:t>치료별</a:t>
            </a:r>
            <a:r>
              <a:rPr lang="en-US" altLang="ko-KR" dirty="0"/>
              <a:t> </a:t>
            </a:r>
            <a:r>
              <a:rPr lang="ko-KR" altLang="en-US" dirty="0"/>
              <a:t>암주요치료비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6B69084-A7EF-D320-CF1D-B83AA6C34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1182078-6B8D-6A17-7118-ACBA3C2FE10F}"/>
              </a:ext>
            </a:extLst>
          </p:cNvPr>
          <p:cNvSpPr/>
          <p:nvPr/>
        </p:nvSpPr>
        <p:spPr>
          <a:xfrm>
            <a:off x="1434014" y="3359318"/>
            <a:ext cx="10064474" cy="17811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F6A87C-7FA3-3258-0369-AD2F5EE687C0}"/>
              </a:ext>
            </a:extLst>
          </p:cNvPr>
          <p:cNvSpPr txBox="1"/>
          <p:nvPr/>
        </p:nvSpPr>
        <p:spPr>
          <a:xfrm>
            <a:off x="3058538" y="3053265"/>
            <a:ext cx="81387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/>
              <a:t>비싼 암수술은 최소로</a:t>
            </a:r>
            <a:r>
              <a:rPr lang="en-US" altLang="ko-KR" sz="3200" dirty="0"/>
              <a:t>! </a:t>
            </a:r>
            <a:r>
              <a:rPr lang="ko-KR" altLang="en-US" sz="3200" dirty="0"/>
              <a:t>많이 받는 항암은 최대로</a:t>
            </a:r>
            <a:r>
              <a:rPr lang="en-US" altLang="ko-KR" sz="3200" dirty="0"/>
              <a:t>!</a:t>
            </a:r>
            <a:endParaRPr lang="ko-KR" altLang="en-US" sz="3200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00D432CC-04B6-C302-0D43-9F851CA40C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17"/>
          <a:stretch/>
        </p:blipFill>
        <p:spPr>
          <a:xfrm flipH="1">
            <a:off x="804371" y="2682359"/>
            <a:ext cx="1952973" cy="1219465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D35EF917-E508-86F1-04B5-EECFA796A164}"/>
              </a:ext>
            </a:extLst>
          </p:cNvPr>
          <p:cNvSpPr/>
          <p:nvPr/>
        </p:nvSpPr>
        <p:spPr>
          <a:xfrm>
            <a:off x="745925" y="3824952"/>
            <a:ext cx="5045845" cy="10199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C4B92D-2172-AF8E-2689-E55234FFF923}"/>
              </a:ext>
            </a:extLst>
          </p:cNvPr>
          <p:cNvSpPr txBox="1"/>
          <p:nvPr/>
        </p:nvSpPr>
        <p:spPr>
          <a:xfrm>
            <a:off x="736038" y="4028746"/>
            <a:ext cx="5065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2025.12</a:t>
            </a:r>
            <a:r>
              <a:rPr lang="ko-KR" altLang="en-US" sz="3600" dirty="0">
                <a:solidFill>
                  <a:schemeClr val="bg1"/>
                </a:solidFill>
              </a:rPr>
              <a:t>월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4707E8B-E3B3-97EC-11C8-B01F4B350083}"/>
              </a:ext>
            </a:extLst>
          </p:cNvPr>
          <p:cNvSpPr/>
          <p:nvPr/>
        </p:nvSpPr>
        <p:spPr>
          <a:xfrm>
            <a:off x="745925" y="4893095"/>
            <a:ext cx="5045845" cy="14236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1AFDC9B-C975-2FFE-C461-01BE8CB31352}"/>
              </a:ext>
            </a:extLst>
          </p:cNvPr>
          <p:cNvSpPr/>
          <p:nvPr/>
        </p:nvSpPr>
        <p:spPr>
          <a:xfrm>
            <a:off x="6455329" y="3810437"/>
            <a:ext cx="5045845" cy="101998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93A79D-8042-F9D4-9A52-5AAF9DF57574}"/>
              </a:ext>
            </a:extLst>
          </p:cNvPr>
          <p:cNvSpPr txBox="1"/>
          <p:nvPr/>
        </p:nvSpPr>
        <p:spPr>
          <a:xfrm>
            <a:off x="6623437" y="4016013"/>
            <a:ext cx="4707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2026.1</a:t>
            </a:r>
            <a:r>
              <a:rPr lang="ko-KR" altLang="en-US" sz="3600" dirty="0">
                <a:solidFill>
                  <a:schemeClr val="bg1"/>
                </a:solidFill>
              </a:rPr>
              <a:t>월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46A00C4-F72D-CD8C-93F7-76737E4FE8BF}"/>
              </a:ext>
            </a:extLst>
          </p:cNvPr>
          <p:cNvSpPr/>
          <p:nvPr/>
        </p:nvSpPr>
        <p:spPr>
          <a:xfrm>
            <a:off x="6455329" y="4893095"/>
            <a:ext cx="5045845" cy="1419897"/>
          </a:xfrm>
          <a:prstGeom prst="rect">
            <a:avLst/>
          </a:prstGeom>
          <a:solidFill>
            <a:srgbClr val="FCD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80E9933-1392-379E-07F4-7B17F11B3FC9}"/>
              </a:ext>
            </a:extLst>
          </p:cNvPr>
          <p:cNvSpPr txBox="1"/>
          <p:nvPr/>
        </p:nvSpPr>
        <p:spPr>
          <a:xfrm>
            <a:off x="738170" y="5014089"/>
            <a:ext cx="5045845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800" dirty="0"/>
              <a:t>방사선 </a:t>
            </a:r>
            <a:r>
              <a:rPr lang="en-US" altLang="ko-KR" sz="2800" dirty="0"/>
              <a:t>= </a:t>
            </a:r>
            <a:r>
              <a:rPr lang="ko-KR" altLang="en-US" sz="2800" dirty="0"/>
              <a:t>약물</a:t>
            </a:r>
            <a:endParaRPr lang="en-US" altLang="ko-KR" sz="2800" dirty="0"/>
          </a:p>
          <a:p>
            <a:pPr algn="ctr">
              <a:lnSpc>
                <a:spcPct val="120000"/>
              </a:lnSpc>
            </a:pPr>
            <a:r>
              <a:rPr lang="ko-KR" altLang="en-US" sz="3200" dirty="0"/>
              <a:t>수술 ≥</a:t>
            </a:r>
            <a:r>
              <a:rPr lang="en-US" altLang="ko-KR" sz="3200" dirty="0"/>
              <a:t> </a:t>
            </a:r>
            <a:r>
              <a:rPr lang="ko-KR" altLang="en-US" sz="3200" dirty="0"/>
              <a:t>방</a:t>
            </a:r>
            <a:r>
              <a:rPr lang="en-US" altLang="ko-KR" sz="3200" dirty="0"/>
              <a:t>/</a:t>
            </a:r>
            <a:r>
              <a:rPr lang="ko-KR" altLang="en-US" sz="3200" dirty="0"/>
              <a:t>약의 </a:t>
            </a:r>
            <a:r>
              <a:rPr lang="en-US" altLang="ko-KR" sz="3200" dirty="0"/>
              <a:t>30% 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F1AB73E-CC22-E6F7-8667-310C9E8C31B2}"/>
              </a:ext>
            </a:extLst>
          </p:cNvPr>
          <p:cNvSpPr/>
          <p:nvPr/>
        </p:nvSpPr>
        <p:spPr>
          <a:xfrm>
            <a:off x="7021651" y="5885399"/>
            <a:ext cx="3896270" cy="22272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77AE0D7-4C7D-5C41-9408-40BCA59E0AEF}"/>
              </a:ext>
            </a:extLst>
          </p:cNvPr>
          <p:cNvSpPr txBox="1"/>
          <p:nvPr/>
        </p:nvSpPr>
        <p:spPr>
          <a:xfrm>
            <a:off x="7046761" y="4822906"/>
            <a:ext cx="3860351" cy="1394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600" dirty="0"/>
              <a:t>방사선 </a:t>
            </a:r>
            <a:r>
              <a:rPr lang="en-US" altLang="ko-KR" sz="3600" dirty="0"/>
              <a:t>= </a:t>
            </a:r>
            <a:r>
              <a:rPr lang="ko-KR" altLang="en-US" sz="3600" dirty="0"/>
              <a:t>약물</a:t>
            </a:r>
            <a:endParaRPr lang="en-US" altLang="ko-KR" sz="3200" dirty="0"/>
          </a:p>
          <a:p>
            <a:pPr algn="ctr">
              <a:lnSpc>
                <a:spcPct val="120000"/>
              </a:lnSpc>
            </a:pPr>
            <a:r>
              <a:rPr lang="ko-KR" altLang="en-US" sz="3600" dirty="0"/>
              <a:t>수술 </a:t>
            </a:r>
            <a:r>
              <a:rPr lang="en-US" altLang="ko-KR" sz="3600" dirty="0"/>
              <a:t>▶ </a:t>
            </a:r>
            <a:r>
              <a:rPr lang="ko-KR" altLang="en-US" sz="3600" dirty="0"/>
              <a:t>최소 </a:t>
            </a:r>
            <a:r>
              <a:rPr lang="en-US" altLang="ko-KR" sz="3600" dirty="0"/>
              <a:t>100</a:t>
            </a:r>
            <a:r>
              <a:rPr lang="ko-KR" altLang="en-US" sz="3600" dirty="0"/>
              <a:t>만</a:t>
            </a:r>
            <a:endParaRPr lang="en-US" altLang="ko-KR" sz="3600" dirty="0"/>
          </a:p>
        </p:txBody>
      </p:sp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13C63219-8058-17BD-41DE-FF17ACC548C9}"/>
              </a:ext>
            </a:extLst>
          </p:cNvPr>
          <p:cNvSpPr/>
          <p:nvPr/>
        </p:nvSpPr>
        <p:spPr>
          <a:xfrm>
            <a:off x="5799525" y="4526587"/>
            <a:ext cx="744873" cy="633096"/>
          </a:xfrm>
          <a:prstGeom prst="rightArrow">
            <a:avLst>
              <a:gd name="adj1" fmla="val 50000"/>
              <a:gd name="adj2" fmla="val 67397"/>
            </a:avLst>
          </a:prstGeom>
          <a:solidFill>
            <a:srgbClr val="FFFF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BE9EDD-2E24-AC8B-2D14-1316B69118B5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E3E673F2-FCFE-A6C4-C1EA-4A5B1B39B59C}"/>
              </a:ext>
            </a:extLst>
          </p:cNvPr>
          <p:cNvSpPr/>
          <p:nvPr/>
        </p:nvSpPr>
        <p:spPr>
          <a:xfrm rot="16200000">
            <a:off x="1467663" y="1314124"/>
            <a:ext cx="1115879" cy="1639914"/>
          </a:xfrm>
          <a:prstGeom prst="round2Same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94AE3B81-69C6-AC06-0E2E-827483E24AEF}"/>
              </a:ext>
            </a:extLst>
          </p:cNvPr>
          <p:cNvSpPr/>
          <p:nvPr/>
        </p:nvSpPr>
        <p:spPr>
          <a:xfrm rot="5400000" flipH="1">
            <a:off x="6399202" y="-1905691"/>
            <a:ext cx="1115879" cy="8079544"/>
          </a:xfrm>
          <a:prstGeom prst="round2Same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D1F433-E4E5-B5C8-81DB-3E7D4FB12851}"/>
              </a:ext>
            </a:extLst>
          </p:cNvPr>
          <p:cNvSpPr txBox="1"/>
          <p:nvPr/>
        </p:nvSpPr>
        <p:spPr>
          <a:xfrm>
            <a:off x="1432888" y="1749279"/>
            <a:ext cx="1275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chemeClr val="bg1"/>
                </a:solidFill>
              </a:rPr>
              <a:t>02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46183F-FA66-FC54-20E4-E4CDECEA7442}"/>
              </a:ext>
            </a:extLst>
          </p:cNvPr>
          <p:cNvSpPr txBox="1"/>
          <p:nvPr/>
        </p:nvSpPr>
        <p:spPr>
          <a:xfrm>
            <a:off x="3015954" y="1821992"/>
            <a:ext cx="7597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/>
              <a:t>암주요치료비 가입금액 연계 완화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B324841-41B7-F0B9-BD8D-6D70EE40C066}"/>
              </a:ext>
            </a:extLst>
          </p:cNvPr>
          <p:cNvGrpSpPr/>
          <p:nvPr/>
        </p:nvGrpSpPr>
        <p:grpSpPr>
          <a:xfrm rot="21012523">
            <a:off x="6583238" y="-802721"/>
            <a:ext cx="587509" cy="507111"/>
            <a:chOff x="4720647" y="2575523"/>
            <a:chExt cx="587509" cy="507111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CA7C5B2-7477-5E92-687E-50722B277872}"/>
                </a:ext>
              </a:extLst>
            </p:cNvPr>
            <p:cNvSpPr/>
            <p:nvPr/>
          </p:nvSpPr>
          <p:spPr>
            <a:xfrm>
              <a:off x="4801045" y="2575523"/>
              <a:ext cx="507111" cy="50711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이등변 삼각형 11">
              <a:extLst>
                <a:ext uri="{FF2B5EF4-FFF2-40B4-BE49-F238E27FC236}">
                  <a16:creationId xmlns:a16="http://schemas.microsoft.com/office/drawing/2014/main" id="{F7DE645B-BD5D-A7B3-4B34-199F4B7FE35A}"/>
                </a:ext>
              </a:extLst>
            </p:cNvPr>
            <p:cNvSpPr/>
            <p:nvPr/>
          </p:nvSpPr>
          <p:spPr>
            <a:xfrm rot="13843183">
              <a:off x="4796530" y="2806700"/>
              <a:ext cx="185941" cy="33770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0120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290F6A65-19B1-1302-F8D8-DDB068D0825A}"/>
              </a:ext>
            </a:extLst>
          </p:cNvPr>
          <p:cNvSpPr/>
          <p:nvPr/>
        </p:nvSpPr>
        <p:spPr>
          <a:xfrm>
            <a:off x="1354743" y="6045200"/>
            <a:ext cx="9579957" cy="14729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F1E359FD-A981-71D5-4696-800CB6FA7D82}"/>
              </a:ext>
            </a:extLst>
          </p:cNvPr>
          <p:cNvSpPr>
            <a:spLocks/>
          </p:cNvSpPr>
          <p:nvPr/>
        </p:nvSpPr>
        <p:spPr bwMode="auto">
          <a:xfrm rot="5400000" flipH="1">
            <a:off x="4097408" y="3030997"/>
            <a:ext cx="3981230" cy="1226972"/>
          </a:xfrm>
          <a:custGeom>
            <a:avLst/>
            <a:gdLst>
              <a:gd name="T0" fmla="*/ 0 w 9601"/>
              <a:gd name="T1" fmla="*/ 3552 h 3552"/>
              <a:gd name="T2" fmla="*/ 9601 w 9601"/>
              <a:gd name="T3" fmla="*/ 3552 h 3552"/>
              <a:gd name="T4" fmla="*/ 6022 w 9601"/>
              <a:gd name="T5" fmla="*/ 952 h 3552"/>
              <a:gd name="T6" fmla="*/ 7071 w 9601"/>
              <a:gd name="T7" fmla="*/ 952 h 3552"/>
              <a:gd name="T8" fmla="*/ 4800 w 9601"/>
              <a:gd name="T9" fmla="*/ 0 h 3552"/>
              <a:gd name="T10" fmla="*/ 2529 w 9601"/>
              <a:gd name="T11" fmla="*/ 952 h 3552"/>
              <a:gd name="T12" fmla="*/ 3578 w 9601"/>
              <a:gd name="T13" fmla="*/ 952 h 3552"/>
              <a:gd name="T14" fmla="*/ 0 w 9601"/>
              <a:gd name="T15" fmla="*/ 355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01" h="3552">
                <a:moveTo>
                  <a:pt x="0" y="3552"/>
                </a:moveTo>
                <a:cubicBezTo>
                  <a:pt x="9601" y="3552"/>
                  <a:pt x="9601" y="3552"/>
                  <a:pt x="9601" y="3552"/>
                </a:cubicBezTo>
                <a:cubicBezTo>
                  <a:pt x="6848" y="2884"/>
                  <a:pt x="6113" y="1190"/>
                  <a:pt x="6022" y="952"/>
                </a:cubicBezTo>
                <a:cubicBezTo>
                  <a:pt x="7071" y="952"/>
                  <a:pt x="7071" y="952"/>
                  <a:pt x="7071" y="952"/>
                </a:cubicBezTo>
                <a:cubicBezTo>
                  <a:pt x="4800" y="0"/>
                  <a:pt x="4800" y="0"/>
                  <a:pt x="4800" y="0"/>
                </a:cubicBezTo>
                <a:cubicBezTo>
                  <a:pt x="2529" y="952"/>
                  <a:pt x="2529" y="952"/>
                  <a:pt x="2529" y="952"/>
                </a:cubicBezTo>
                <a:cubicBezTo>
                  <a:pt x="3578" y="952"/>
                  <a:pt x="3578" y="952"/>
                  <a:pt x="3578" y="952"/>
                </a:cubicBezTo>
                <a:cubicBezTo>
                  <a:pt x="3487" y="1190"/>
                  <a:pt x="2753" y="2884"/>
                  <a:pt x="0" y="3552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bg1">
                  <a:alpha val="0"/>
                </a:schemeClr>
              </a:gs>
            </a:gsLst>
            <a:lin ang="16200000" scaled="1"/>
            <a:tileRect/>
          </a:gra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BANG Gothic Regular" pitchFamily="2" charset="-127"/>
              <a:ea typeface="SEBANG Gothic Regular" pitchFamily="2" charset="-127"/>
              <a:cs typeface="+mn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EF5EE98-1260-7982-B7DB-263520B72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연계완화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②</a:t>
            </a:r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 err="1"/>
              <a:t>암주치</a:t>
            </a:r>
            <a:r>
              <a:rPr lang="en-US" altLang="ko-KR" dirty="0"/>
              <a:t>, </a:t>
            </a:r>
            <a:r>
              <a:rPr lang="ko-KR" altLang="en-US" dirty="0"/>
              <a:t>치료별 가입금액 완화로 저렴하게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E4FB496-1675-1517-FF54-584AD9CDD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11</a:t>
            </a:fld>
            <a:endParaRPr lang="ko-KR" altLang="en-US"/>
          </a:p>
        </p:txBody>
      </p:sp>
      <p:graphicFrame>
        <p:nvGraphicFramePr>
          <p:cNvPr id="4" name="표 5">
            <a:extLst>
              <a:ext uri="{FF2B5EF4-FFF2-40B4-BE49-F238E27FC236}">
                <a16:creationId xmlns:a16="http://schemas.microsoft.com/office/drawing/2014/main" id="{74A61575-D0E4-6661-97B9-E5EA6CC798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925986"/>
              </p:ext>
            </p:extLst>
          </p:nvPr>
        </p:nvGraphicFramePr>
        <p:xfrm>
          <a:off x="631922" y="1833322"/>
          <a:ext cx="4849578" cy="3690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4008">
                  <a:extLst>
                    <a:ext uri="{9D8B030D-6E8A-4147-A177-3AD203B41FA5}">
                      <a16:colId xmlns:a16="http://schemas.microsoft.com/office/drawing/2014/main" val="2220587247"/>
                    </a:ext>
                  </a:extLst>
                </a:gridCol>
                <a:gridCol w="1186009">
                  <a:extLst>
                    <a:ext uri="{9D8B030D-6E8A-4147-A177-3AD203B41FA5}">
                      <a16:colId xmlns:a16="http://schemas.microsoft.com/office/drawing/2014/main" val="2126933506"/>
                    </a:ext>
                  </a:extLst>
                </a:gridCol>
                <a:gridCol w="1179561">
                  <a:extLst>
                    <a:ext uri="{9D8B030D-6E8A-4147-A177-3AD203B41FA5}">
                      <a16:colId xmlns:a16="http://schemas.microsoft.com/office/drawing/2014/main" val="2445248712"/>
                    </a:ext>
                  </a:extLst>
                </a:gridCol>
              </a:tblGrid>
              <a:tr h="50700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가입금액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보험료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원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304531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암수술비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3,000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54,300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139805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항암방사선치료비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3,000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9,900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762326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항암약물치료비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3,000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14,340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394861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암중환자실치료비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1,500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2,985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047963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항암호르몬약물치료비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315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13522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합계 보험료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47267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3B28CEE-DDEF-95F0-D159-F22F5F5F0BBF}"/>
              </a:ext>
            </a:extLst>
          </p:cNvPr>
          <p:cNvSpPr txBox="1"/>
          <p:nvPr/>
        </p:nvSpPr>
        <p:spPr>
          <a:xfrm>
            <a:off x="4515474" y="1605225"/>
            <a:ext cx="71712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9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(2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종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9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무해약표준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| 10</a:t>
            </a:r>
            <a:r>
              <a:rPr lang="ko-KR" altLang="en-US" sz="9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남성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40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</a:t>
            </a:r>
            <a:r>
              <a:rPr lang="ko-KR" altLang="en-US" sz="9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100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 만기</a:t>
            </a:r>
          </a:p>
        </p:txBody>
      </p:sp>
      <p:graphicFrame>
        <p:nvGraphicFramePr>
          <p:cNvPr id="14" name="표 5">
            <a:extLst>
              <a:ext uri="{FF2B5EF4-FFF2-40B4-BE49-F238E27FC236}">
                <a16:creationId xmlns:a16="http://schemas.microsoft.com/office/drawing/2014/main" id="{34393B06-66A6-B104-5E56-D2D7F62B5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590510"/>
              </p:ext>
            </p:extLst>
          </p:nvPr>
        </p:nvGraphicFramePr>
        <p:xfrm>
          <a:off x="6721567" y="1833322"/>
          <a:ext cx="4849578" cy="3726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4008">
                  <a:extLst>
                    <a:ext uri="{9D8B030D-6E8A-4147-A177-3AD203B41FA5}">
                      <a16:colId xmlns:a16="http://schemas.microsoft.com/office/drawing/2014/main" val="2220587247"/>
                    </a:ext>
                  </a:extLst>
                </a:gridCol>
                <a:gridCol w="1186009">
                  <a:extLst>
                    <a:ext uri="{9D8B030D-6E8A-4147-A177-3AD203B41FA5}">
                      <a16:colId xmlns:a16="http://schemas.microsoft.com/office/drawing/2014/main" val="2126933506"/>
                    </a:ext>
                  </a:extLst>
                </a:gridCol>
                <a:gridCol w="1179561">
                  <a:extLst>
                    <a:ext uri="{9D8B030D-6E8A-4147-A177-3AD203B41FA5}">
                      <a16:colId xmlns:a16="http://schemas.microsoft.com/office/drawing/2014/main" val="2445248712"/>
                    </a:ext>
                  </a:extLst>
                </a:gridCol>
              </a:tblGrid>
              <a:tr h="50700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가입금액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보험료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원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304531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암수술비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1,810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139805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항암방사선치료비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3,000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9,900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762326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항암약물치료비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3,000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14,340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394861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암중환자실치료비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1,500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2,985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047963"/>
                  </a:ext>
                </a:extLst>
              </a:tr>
              <a:tr h="507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항암호르몬약물치료비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300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315</a:t>
                      </a: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135222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합계 보험료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74249"/>
                  </a:ext>
                </a:extLst>
              </a:tr>
            </a:tbl>
          </a:graphicData>
        </a:graphic>
      </p:graphicFrame>
      <p:pic>
        <p:nvPicPr>
          <p:cNvPr id="25" name="그림 24" descr="클립아트, 만화 영화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D943213-0377-3391-A86E-9B5AECBA69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5590"/>
          <a:stretch>
            <a:fillRect/>
          </a:stretch>
        </p:blipFill>
        <p:spPr>
          <a:xfrm flipH="1">
            <a:off x="359549" y="5159031"/>
            <a:ext cx="1504179" cy="127985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2D5703F-A84F-A3B7-1DD7-89A0E267EC38}"/>
              </a:ext>
            </a:extLst>
          </p:cNvPr>
          <p:cNvSpPr txBox="1"/>
          <p:nvPr/>
        </p:nvSpPr>
        <p:spPr>
          <a:xfrm>
            <a:off x="1939928" y="5720693"/>
            <a:ext cx="97889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200" dirty="0"/>
              <a:t>암수술비 최소 가입으로 </a:t>
            </a:r>
            <a:r>
              <a:rPr lang="ko-KR" altLang="en-US" sz="3200" dirty="0">
                <a:solidFill>
                  <a:srgbClr val="EF2065"/>
                </a:solidFill>
              </a:rPr>
              <a:t>보험료 절감효과</a:t>
            </a:r>
            <a:r>
              <a:rPr lang="ko-KR" altLang="en-US" sz="3200" dirty="0"/>
              <a:t>를 확실하게</a:t>
            </a:r>
            <a:r>
              <a:rPr lang="en-US" altLang="ko-KR" sz="3200" dirty="0"/>
              <a:t>!</a:t>
            </a:r>
            <a:endParaRPr lang="ko-KR" altLang="en-US" sz="3200" dirty="0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56AC7746-F519-CCAB-AC88-C668856A7D8E}"/>
              </a:ext>
            </a:extLst>
          </p:cNvPr>
          <p:cNvSpPr/>
          <p:nvPr/>
        </p:nvSpPr>
        <p:spPr>
          <a:xfrm>
            <a:off x="3113429" y="4882244"/>
            <a:ext cx="2362968" cy="63885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76BCC9-482A-3075-ECE2-1BC228DA93B7}"/>
              </a:ext>
            </a:extLst>
          </p:cNvPr>
          <p:cNvSpPr txBox="1"/>
          <p:nvPr/>
        </p:nvSpPr>
        <p:spPr>
          <a:xfrm>
            <a:off x="3156971" y="4929500"/>
            <a:ext cx="2296775" cy="64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1"/>
                </a:solidFill>
              </a:rPr>
              <a:t>81,840</a:t>
            </a:r>
            <a:r>
              <a:rPr lang="ko-KR" altLang="en-US" sz="2000" dirty="0">
                <a:solidFill>
                  <a:schemeClr val="bg1"/>
                </a:solidFill>
              </a:rPr>
              <a:t>원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DE2DFD2-9D44-7B84-9E3C-640E5D952A8E}"/>
              </a:ext>
            </a:extLst>
          </p:cNvPr>
          <p:cNvSpPr txBox="1"/>
          <p:nvPr/>
        </p:nvSpPr>
        <p:spPr>
          <a:xfrm>
            <a:off x="9652888" y="5529751"/>
            <a:ext cx="19944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개정전보험료로 보험료 변동 가능성 있음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55A17-E27F-BA6C-04BE-4FFB5164BDD3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34AD8C7-B8A7-FC55-9D96-67E14684CEE8}"/>
              </a:ext>
            </a:extLst>
          </p:cNvPr>
          <p:cNvSpPr/>
          <p:nvPr/>
        </p:nvSpPr>
        <p:spPr>
          <a:xfrm>
            <a:off x="9211334" y="4882244"/>
            <a:ext cx="2362968" cy="677119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16831B-53AF-23FA-FF94-F47BE9620248}"/>
              </a:ext>
            </a:extLst>
          </p:cNvPr>
          <p:cNvSpPr txBox="1"/>
          <p:nvPr/>
        </p:nvSpPr>
        <p:spPr>
          <a:xfrm>
            <a:off x="9259639" y="4929500"/>
            <a:ext cx="2296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1"/>
                </a:solidFill>
              </a:rPr>
              <a:t>29,350</a:t>
            </a:r>
            <a:r>
              <a:rPr lang="ko-KR" altLang="en-US" sz="2000" dirty="0">
                <a:solidFill>
                  <a:schemeClr val="bg1"/>
                </a:solidFill>
              </a:rPr>
              <a:t>원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E0145FB-EFC0-7152-8A83-2DE4604FE17D}"/>
              </a:ext>
            </a:extLst>
          </p:cNvPr>
          <p:cNvSpPr/>
          <p:nvPr/>
        </p:nvSpPr>
        <p:spPr>
          <a:xfrm>
            <a:off x="9211334" y="2326257"/>
            <a:ext cx="2359811" cy="3246495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/>
              <a:t>보험료 미정</a:t>
            </a:r>
          </a:p>
        </p:txBody>
      </p:sp>
    </p:spTree>
    <p:extLst>
      <p:ext uri="{BB962C8B-B14F-4D97-AF65-F5344CB8AC3E}">
        <p14:creationId xmlns:p14="http://schemas.microsoft.com/office/powerpoint/2010/main" val="943095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744F81-D1C4-E2F3-C29C-74F455941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연계완화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③</a:t>
            </a:r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/>
              <a:t>플래티넘 건강 </a:t>
            </a:r>
            <a:r>
              <a:rPr lang="ko-KR" altLang="en-US" dirty="0" err="1"/>
              <a:t>리셋월렛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B4631C2-284B-A35F-E5BE-D3AFF13EF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7D78CE-8059-D65D-3EEB-18CD3FA08333}"/>
              </a:ext>
            </a:extLst>
          </p:cNvPr>
          <p:cNvSpPr txBox="1"/>
          <p:nvPr/>
        </p:nvSpPr>
        <p:spPr>
          <a:xfrm>
            <a:off x="1352849" y="3042501"/>
            <a:ext cx="4095993" cy="26434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ko-KR" altLang="en-US" sz="6600" dirty="0">
                <a:latin typeface="+mj-ea"/>
                <a:ea typeface="+mj-ea"/>
              </a:rPr>
              <a:t>최저보험료</a:t>
            </a:r>
            <a:endParaRPr lang="en-US" altLang="ko-KR" sz="6600" dirty="0">
              <a:latin typeface="+mj-ea"/>
              <a:ea typeface="+mj-ea"/>
            </a:endParaRPr>
          </a:p>
          <a:p>
            <a:pPr algn="r">
              <a:lnSpc>
                <a:spcPct val="90000"/>
              </a:lnSpc>
            </a:pPr>
            <a:r>
              <a:rPr lang="ko-KR" altLang="en-US" sz="6600" dirty="0">
                <a:latin typeface="+mj-ea"/>
                <a:ea typeface="+mj-ea"/>
              </a:rPr>
              <a:t>단돈</a:t>
            </a:r>
            <a:r>
              <a:rPr lang="en-US" altLang="ko-KR" sz="6600" dirty="0">
                <a:latin typeface="+mj-ea"/>
                <a:ea typeface="+mj-ea"/>
              </a:rPr>
              <a:t> </a:t>
            </a:r>
            <a:r>
              <a:rPr lang="en-US" altLang="ko-KR" sz="11500" dirty="0">
                <a:solidFill>
                  <a:srgbClr val="00B050"/>
                </a:solidFill>
                <a:latin typeface="+mj-ea"/>
                <a:ea typeface="+mj-ea"/>
              </a:rPr>
              <a:t>1</a:t>
            </a:r>
            <a:r>
              <a:rPr lang="ko-KR" altLang="en-US" sz="6600" dirty="0">
                <a:solidFill>
                  <a:srgbClr val="00B050"/>
                </a:solidFill>
                <a:latin typeface="+mj-ea"/>
                <a:ea typeface="+mj-ea"/>
              </a:rPr>
              <a:t>만원</a:t>
            </a:r>
            <a:endParaRPr lang="ko-KR" altLang="en-US" sz="3200" dirty="0">
              <a:solidFill>
                <a:srgbClr val="00B050"/>
              </a:solidFill>
              <a:latin typeface="+mj-ea"/>
              <a:ea typeface="+mj-ea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F1958D1-0920-F1B8-D43A-447C7DB02D2B}"/>
              </a:ext>
            </a:extLst>
          </p:cNvPr>
          <p:cNvGrpSpPr/>
          <p:nvPr/>
        </p:nvGrpSpPr>
        <p:grpSpPr>
          <a:xfrm>
            <a:off x="5786546" y="3042502"/>
            <a:ext cx="4920461" cy="2311474"/>
            <a:chOff x="5892629" y="1964007"/>
            <a:chExt cx="4516298" cy="2239242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B7D8CF2A-92B3-F20D-8408-4EBB471A2933}"/>
                </a:ext>
              </a:extLst>
            </p:cNvPr>
            <p:cNvSpPr/>
            <p:nvPr/>
          </p:nvSpPr>
          <p:spPr>
            <a:xfrm>
              <a:off x="7063740" y="1964007"/>
              <a:ext cx="3345187" cy="2239242"/>
            </a:xfrm>
            <a:prstGeom prst="rect">
              <a:avLst/>
            </a:prstGeom>
            <a:solidFill>
              <a:srgbClr val="CAE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57CEEF31-E073-33D1-C963-1D99EA5BE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2629" y="1972244"/>
              <a:ext cx="4516298" cy="2231005"/>
            </a:xfrm>
            <a:prstGeom prst="rect">
              <a:avLst/>
            </a:prstGeom>
          </p:spPr>
        </p:pic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9020FAD-4986-3FB3-D699-D22E0859FA87}"/>
              </a:ext>
            </a:extLst>
          </p:cNvPr>
          <p:cNvSpPr/>
          <p:nvPr/>
        </p:nvSpPr>
        <p:spPr>
          <a:xfrm>
            <a:off x="1205645" y="5900262"/>
            <a:ext cx="9791269" cy="28117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D95CE6-48A8-4DE8-2FBC-755BF0C62CD6}"/>
              </a:ext>
            </a:extLst>
          </p:cNvPr>
          <p:cNvSpPr txBox="1"/>
          <p:nvPr/>
        </p:nvSpPr>
        <p:spPr>
          <a:xfrm>
            <a:off x="1381269" y="5588740"/>
            <a:ext cx="9607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/>
              <a:t>단돈 </a:t>
            </a:r>
            <a:r>
              <a:rPr lang="en-US" altLang="ko-KR" sz="3200" dirty="0"/>
              <a:t>1~2</a:t>
            </a:r>
            <a:r>
              <a:rPr lang="ko-KR" altLang="en-US" sz="3200" dirty="0"/>
              <a:t>만원대로 고객님께 </a:t>
            </a:r>
            <a:r>
              <a:rPr lang="en-US" altLang="ko-KR" sz="3200" dirty="0"/>
              <a:t>10</a:t>
            </a:r>
            <a:r>
              <a:rPr lang="ko-KR" altLang="en-US" sz="3200" dirty="0"/>
              <a:t>억 의료비 통장 제안 가능</a:t>
            </a:r>
            <a:r>
              <a:rPr lang="en-US" altLang="ko-KR" sz="3200" dirty="0"/>
              <a:t>!</a:t>
            </a:r>
            <a:endParaRPr lang="ko-KR" altLang="en-US" sz="3200" dirty="0"/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FAAD4BB-CE9F-35F5-BF10-4A63C3200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81"/>
          <a:stretch/>
        </p:blipFill>
        <p:spPr>
          <a:xfrm>
            <a:off x="7236011" y="3976346"/>
            <a:ext cx="1800120" cy="16553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1E4A89-94F9-3204-68B2-314F3F95811C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48B619F3-71BC-1CD3-6B31-BFA9206D837B}"/>
              </a:ext>
            </a:extLst>
          </p:cNvPr>
          <p:cNvSpPr/>
          <p:nvPr/>
        </p:nvSpPr>
        <p:spPr>
          <a:xfrm rot="16200000">
            <a:off x="1467663" y="1314124"/>
            <a:ext cx="1115879" cy="1639914"/>
          </a:xfrm>
          <a:prstGeom prst="round2Same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183EA75A-D1AD-01E4-FBC3-468F89CE9586}"/>
              </a:ext>
            </a:extLst>
          </p:cNvPr>
          <p:cNvSpPr/>
          <p:nvPr/>
        </p:nvSpPr>
        <p:spPr>
          <a:xfrm rot="5400000" flipH="1">
            <a:off x="6399202" y="-1905691"/>
            <a:ext cx="1115879" cy="8079544"/>
          </a:xfrm>
          <a:prstGeom prst="round2Same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518337-74FE-FBC5-4796-FF9AE56A5C35}"/>
              </a:ext>
            </a:extLst>
          </p:cNvPr>
          <p:cNvSpPr txBox="1"/>
          <p:nvPr/>
        </p:nvSpPr>
        <p:spPr>
          <a:xfrm>
            <a:off x="1432888" y="1749279"/>
            <a:ext cx="1275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chemeClr val="bg1"/>
                </a:solidFill>
              </a:rPr>
              <a:t>03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97D123-852C-E7E3-E54D-E0112E35BBDD}"/>
              </a:ext>
            </a:extLst>
          </p:cNvPr>
          <p:cNvSpPr txBox="1"/>
          <p:nvPr/>
        </p:nvSpPr>
        <p:spPr>
          <a:xfrm>
            <a:off x="2813904" y="1806136"/>
            <a:ext cx="8356707" cy="82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/>
              <a:t>플래티넘</a:t>
            </a:r>
            <a:r>
              <a:rPr lang="ko-KR" altLang="en-US" sz="2000" dirty="0"/>
              <a:t> </a:t>
            </a:r>
            <a:r>
              <a:rPr lang="en-US" altLang="ko-KR" sz="2000" dirty="0"/>
              <a:t>( 10</a:t>
            </a:r>
            <a:r>
              <a:rPr lang="ko-KR" altLang="en-US" sz="2000" dirty="0"/>
              <a:t>억 통장 </a:t>
            </a:r>
            <a:r>
              <a:rPr lang="en-US" altLang="ko-KR" sz="2000" dirty="0"/>
              <a:t>)</a:t>
            </a:r>
            <a:r>
              <a:rPr lang="en-US" altLang="ko-KR" sz="4000" dirty="0"/>
              <a:t> </a:t>
            </a:r>
            <a:r>
              <a:rPr lang="ko-KR" altLang="en-US" sz="4000" dirty="0"/>
              <a:t>가입 시 최저</a:t>
            </a:r>
            <a:r>
              <a:rPr lang="en-US" altLang="ko-KR" sz="4000" dirty="0"/>
              <a:t>P 1</a:t>
            </a:r>
            <a:r>
              <a:rPr lang="ko-KR" altLang="en-US" sz="4000" dirty="0"/>
              <a:t>만원</a:t>
            </a:r>
          </a:p>
        </p:txBody>
      </p:sp>
    </p:spTree>
    <p:extLst>
      <p:ext uri="{BB962C8B-B14F-4D97-AF65-F5344CB8AC3E}">
        <p14:creationId xmlns:p14="http://schemas.microsoft.com/office/powerpoint/2010/main" val="1083755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4630C8E1-2BEC-BC19-7216-F23605C32D74}"/>
              </a:ext>
            </a:extLst>
          </p:cNvPr>
          <p:cNvSpPr/>
          <p:nvPr/>
        </p:nvSpPr>
        <p:spPr>
          <a:xfrm>
            <a:off x="825133" y="1828800"/>
            <a:ext cx="10541735" cy="8399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9808C39-99EC-B28E-813A-A4844B720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연계완화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③</a:t>
            </a:r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/>
              <a:t>플래티넘 가입시 최저보험료 </a:t>
            </a:r>
            <a:r>
              <a:rPr lang="en-US" altLang="ko-KR" dirty="0"/>
              <a:t>1</a:t>
            </a:r>
            <a:r>
              <a:rPr lang="ko-KR" altLang="en-US" dirty="0"/>
              <a:t>만원부터</a:t>
            </a:r>
            <a:r>
              <a:rPr lang="en-US" altLang="ko-KR" dirty="0"/>
              <a:t>~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56E8C39-841E-C7C0-E247-AA64ED88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E2023BC-4275-C719-6587-B0158E42C794}"/>
              </a:ext>
            </a:extLst>
          </p:cNvPr>
          <p:cNvSpPr/>
          <p:nvPr/>
        </p:nvSpPr>
        <p:spPr>
          <a:xfrm>
            <a:off x="6713447" y="5693914"/>
            <a:ext cx="4637645" cy="229650"/>
          </a:xfrm>
          <a:prstGeom prst="rect">
            <a:avLst/>
          </a:prstGeom>
          <a:solidFill>
            <a:srgbClr val="C1F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19EF4D4-F904-624C-0965-07CF3FA59E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" t="17310" r="6322" b="17789"/>
          <a:stretch/>
        </p:blipFill>
        <p:spPr>
          <a:xfrm>
            <a:off x="6639217" y="2844914"/>
            <a:ext cx="4758876" cy="2353291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D972DC5-408B-080A-5319-1E2204E3B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348" y="3480067"/>
            <a:ext cx="2101767" cy="24243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7261C9-2BE6-FA86-83AB-A0206812001A}"/>
              </a:ext>
            </a:extLst>
          </p:cNvPr>
          <p:cNvSpPr txBox="1"/>
          <p:nvPr/>
        </p:nvSpPr>
        <p:spPr>
          <a:xfrm>
            <a:off x="9215055" y="5352293"/>
            <a:ext cx="2497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1</a:t>
            </a:r>
            <a:r>
              <a:rPr lang="ko-KR" altLang="en-US" sz="3200" dirty="0"/>
              <a:t>만원부터</a:t>
            </a:r>
            <a:r>
              <a:rPr lang="en-US" altLang="ko-KR" sz="3200" dirty="0"/>
              <a:t>!</a:t>
            </a:r>
            <a:endParaRPr lang="ko-KR" alt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D61DDD-48D0-EECD-76CD-A1C6EABB36F0}"/>
              </a:ext>
            </a:extLst>
          </p:cNvPr>
          <p:cNvSpPr txBox="1"/>
          <p:nvPr/>
        </p:nvSpPr>
        <p:spPr>
          <a:xfrm>
            <a:off x="6405732" y="5352293"/>
            <a:ext cx="2497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/>
              <a:t>최저보험료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7F3182-674A-DC4C-AE20-E54D23AD750E}"/>
              </a:ext>
            </a:extLst>
          </p:cNvPr>
          <p:cNvSpPr txBox="1"/>
          <p:nvPr/>
        </p:nvSpPr>
        <p:spPr>
          <a:xfrm>
            <a:off x="1753305" y="1900458"/>
            <a:ext cx="8685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solidFill>
                  <a:schemeClr val="bg1"/>
                </a:solidFill>
              </a:rPr>
              <a:t>&lt;</a:t>
            </a:r>
            <a:r>
              <a:rPr lang="ko-KR" altLang="en-US" sz="4000" dirty="0">
                <a:solidFill>
                  <a:schemeClr val="bg1"/>
                </a:solidFill>
              </a:rPr>
              <a:t> </a:t>
            </a:r>
            <a:r>
              <a:rPr lang="en-US" altLang="ko-KR" sz="4000" dirty="0">
                <a:solidFill>
                  <a:schemeClr val="bg1"/>
                </a:solidFill>
              </a:rPr>
              <a:t>10</a:t>
            </a:r>
            <a:r>
              <a:rPr lang="ko-KR" altLang="en-US" sz="4000" dirty="0">
                <a:solidFill>
                  <a:schemeClr val="bg1"/>
                </a:solidFill>
              </a:rPr>
              <a:t>억 통장 </a:t>
            </a:r>
            <a:r>
              <a:rPr lang="en-US" altLang="ko-KR" sz="4000" dirty="0">
                <a:solidFill>
                  <a:schemeClr val="bg1"/>
                </a:solidFill>
              </a:rPr>
              <a:t>&gt; </a:t>
            </a:r>
            <a:r>
              <a:rPr lang="ko-KR" altLang="en-US" sz="4000" dirty="0">
                <a:solidFill>
                  <a:schemeClr val="bg1"/>
                </a:solidFill>
              </a:rPr>
              <a:t>한 개의 담보로 </a:t>
            </a:r>
            <a:r>
              <a:rPr lang="en-US" altLang="ko-KR" sz="4000" dirty="0">
                <a:solidFill>
                  <a:schemeClr val="bg1"/>
                </a:solidFill>
              </a:rPr>
              <a:t>ALL-</a:t>
            </a:r>
            <a:r>
              <a:rPr lang="ko-KR" altLang="en-US" sz="4000" dirty="0">
                <a:solidFill>
                  <a:schemeClr val="bg1"/>
                </a:solidFill>
              </a:rPr>
              <a:t>커버</a:t>
            </a:r>
            <a:r>
              <a:rPr lang="en-US" altLang="ko-KR" sz="4000" dirty="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8EEED530-35BC-AE79-F974-7870D52EE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358687"/>
              </p:ext>
            </p:extLst>
          </p:nvPr>
        </p:nvGraphicFramePr>
        <p:xfrm>
          <a:off x="728946" y="2845643"/>
          <a:ext cx="5676786" cy="1633295"/>
        </p:xfrm>
        <a:graphic>
          <a:graphicData uri="http://schemas.openxmlformats.org/drawingml/2006/table">
            <a:tbl>
              <a:tblPr/>
              <a:tblGrid>
                <a:gridCol w="4470161">
                  <a:extLst>
                    <a:ext uri="{9D8B030D-6E8A-4147-A177-3AD203B41FA5}">
                      <a16:colId xmlns:a16="http://schemas.microsoft.com/office/drawing/2014/main" val="2562041243"/>
                    </a:ext>
                  </a:extLst>
                </a:gridCol>
                <a:gridCol w="1206625">
                  <a:extLst>
                    <a:ext uri="{9D8B030D-6E8A-4147-A177-3AD203B41FA5}">
                      <a16:colId xmlns:a16="http://schemas.microsoft.com/office/drawing/2014/main" val="3067134152"/>
                    </a:ext>
                  </a:extLst>
                </a:gridCol>
              </a:tblGrid>
              <a:tr h="43200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가입금액 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원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395" marR="4395" marT="439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75043"/>
                  </a:ext>
                </a:extLst>
              </a:tr>
              <a:tr h="1201295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플래티넘 건강 </a:t>
                      </a:r>
                      <a:r>
                        <a:rPr lang="ko-KR" altLang="en-US" sz="2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리셋월렛</a:t>
                      </a:r>
                      <a:r>
                        <a:rPr lang="ko-KR" altLang="en-US" sz="2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2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II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32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32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en-US" altLang="ko-KR" sz="3200" b="0" i="0" u="none" strike="noStrike" dirty="0">
                        <a:solidFill>
                          <a:srgbClr val="EF2065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63401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85E733D0-DAE5-2B79-4EE6-60740CA12A3C}"/>
              </a:ext>
            </a:extLst>
          </p:cNvPr>
          <p:cNvGraphicFramePr>
            <a:graphicFrameLocks noGrp="1"/>
          </p:cNvGraphicFramePr>
          <p:nvPr/>
        </p:nvGraphicFramePr>
        <p:xfrm>
          <a:off x="728946" y="4622490"/>
          <a:ext cx="5676786" cy="1281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5357">
                  <a:extLst>
                    <a:ext uri="{9D8B030D-6E8A-4147-A177-3AD203B41FA5}">
                      <a16:colId xmlns:a16="http://schemas.microsoft.com/office/drawing/2014/main" val="1003665362"/>
                    </a:ext>
                  </a:extLst>
                </a:gridCol>
                <a:gridCol w="831995">
                  <a:extLst>
                    <a:ext uri="{9D8B030D-6E8A-4147-A177-3AD203B41FA5}">
                      <a16:colId xmlns:a16="http://schemas.microsoft.com/office/drawing/2014/main" val="1731011391"/>
                    </a:ext>
                  </a:extLst>
                </a:gridCol>
                <a:gridCol w="1236478">
                  <a:extLst>
                    <a:ext uri="{9D8B030D-6E8A-4147-A177-3AD203B41FA5}">
                      <a16:colId xmlns:a16="http://schemas.microsoft.com/office/drawing/2014/main" val="4284060651"/>
                    </a:ext>
                  </a:extLst>
                </a:gridCol>
                <a:gridCol w="1236478">
                  <a:extLst>
                    <a:ext uri="{9D8B030D-6E8A-4147-A177-3AD203B41FA5}">
                      <a16:colId xmlns:a16="http://schemas.microsoft.com/office/drawing/2014/main" val="449379636"/>
                    </a:ext>
                  </a:extLst>
                </a:gridCol>
                <a:gridCol w="1236478">
                  <a:extLst>
                    <a:ext uri="{9D8B030D-6E8A-4147-A177-3AD203B41FA5}">
                      <a16:colId xmlns:a16="http://schemas.microsoft.com/office/drawing/2014/main" val="2776091531"/>
                    </a:ext>
                  </a:extLst>
                </a:gridCol>
              </a:tblGrid>
              <a:tr h="427314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건강체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5.10.10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18513"/>
                  </a:ext>
                </a:extLst>
              </a:tr>
              <a:tr h="427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3,093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rgbClr val="EF2065"/>
                          </a:solidFill>
                          <a:latin typeface="+mn-ea"/>
                          <a:ea typeface="+mn-ea"/>
                        </a:rPr>
                        <a:t>7,735</a:t>
                      </a:r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rgbClr val="EF2065"/>
                          </a:solidFill>
                          <a:latin typeface="+mn-ea"/>
                          <a:ea typeface="+mn-ea"/>
                        </a:rPr>
                        <a:t>16,245</a:t>
                      </a:r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26063"/>
                  </a:ext>
                </a:extLst>
              </a:tr>
              <a:tr h="427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11,419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21,423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27,837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138869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0463C90-C3D0-AD7A-4BB0-88991299F589}"/>
              </a:ext>
            </a:extLst>
          </p:cNvPr>
          <p:cNvSpPr txBox="1"/>
          <p:nvPr/>
        </p:nvSpPr>
        <p:spPr>
          <a:xfrm>
            <a:off x="118071" y="5937068"/>
            <a:ext cx="63801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건강체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해당 담보限 보험료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기재ㅣ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단위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  <a:endParaRPr lang="en-US" altLang="ko-KR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EEDBDD-E581-F790-CD8E-C0C74682B6B9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048C027-7E84-FCC8-1244-F846CECFFD8F}"/>
              </a:ext>
            </a:extLst>
          </p:cNvPr>
          <p:cNvSpPr/>
          <p:nvPr/>
        </p:nvSpPr>
        <p:spPr>
          <a:xfrm>
            <a:off x="2703287" y="5016353"/>
            <a:ext cx="3702445" cy="920715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/>
              <a:t>보험료 미정</a:t>
            </a:r>
          </a:p>
        </p:txBody>
      </p:sp>
    </p:spTree>
    <p:extLst>
      <p:ext uri="{BB962C8B-B14F-4D97-AF65-F5344CB8AC3E}">
        <p14:creationId xmlns:p14="http://schemas.microsoft.com/office/powerpoint/2010/main" val="4178725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7E176-8E8B-3155-AECB-96DAD1132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4707C3-AF0E-80EF-659A-B7397297E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연계완화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④</a:t>
            </a:r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/>
              <a:t>자율 질병 </a:t>
            </a:r>
            <a:r>
              <a:rPr lang="en-US" altLang="ko-KR" dirty="0"/>
              <a:t>1~5</a:t>
            </a:r>
            <a:r>
              <a:rPr lang="ko-KR" altLang="en-US" dirty="0"/>
              <a:t>종 수술비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90A4C23-AFF0-5089-9EB6-DCC7B6D4C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280642-C34C-B15D-4F5B-0E53A8DA1D69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8E1E46D5-021C-A472-8D1F-5C0455475483}"/>
              </a:ext>
            </a:extLst>
          </p:cNvPr>
          <p:cNvSpPr/>
          <p:nvPr/>
        </p:nvSpPr>
        <p:spPr>
          <a:xfrm rot="16200000">
            <a:off x="1467663" y="1314124"/>
            <a:ext cx="1115879" cy="1639914"/>
          </a:xfrm>
          <a:prstGeom prst="round2Same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8F419D8B-23C3-7B38-A711-5B2AD8AD961B}"/>
              </a:ext>
            </a:extLst>
          </p:cNvPr>
          <p:cNvSpPr/>
          <p:nvPr/>
        </p:nvSpPr>
        <p:spPr>
          <a:xfrm rot="5400000" flipH="1">
            <a:off x="6399202" y="-1905691"/>
            <a:ext cx="1115879" cy="8079544"/>
          </a:xfrm>
          <a:prstGeom prst="round2Same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C6FB7E-872F-A138-2166-525D4F22C276}"/>
              </a:ext>
            </a:extLst>
          </p:cNvPr>
          <p:cNvSpPr txBox="1"/>
          <p:nvPr/>
        </p:nvSpPr>
        <p:spPr>
          <a:xfrm>
            <a:off x="1432888" y="1749279"/>
            <a:ext cx="1275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chemeClr val="bg1"/>
                </a:solidFill>
              </a:rPr>
              <a:t>04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76889-A65A-AFE6-0BDD-E1FD4D902C60}"/>
              </a:ext>
            </a:extLst>
          </p:cNvPr>
          <p:cNvSpPr txBox="1"/>
          <p:nvPr/>
        </p:nvSpPr>
        <p:spPr>
          <a:xfrm>
            <a:off x="2813904" y="1806136"/>
            <a:ext cx="8356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1~5</a:t>
            </a:r>
            <a:r>
              <a:rPr lang="ko-KR" altLang="en-US" sz="4000" dirty="0"/>
              <a:t>종 수술비 가입금액 연계 완화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4750D-8A56-B5B5-B791-E2971AF2C376}"/>
              </a:ext>
            </a:extLst>
          </p:cNvPr>
          <p:cNvSpPr/>
          <p:nvPr/>
        </p:nvSpPr>
        <p:spPr>
          <a:xfrm>
            <a:off x="1434014" y="3286747"/>
            <a:ext cx="10064474" cy="17811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92A44A-2347-6D52-DE51-2105F7861D9D}"/>
              </a:ext>
            </a:extLst>
          </p:cNvPr>
          <p:cNvSpPr txBox="1"/>
          <p:nvPr/>
        </p:nvSpPr>
        <p:spPr>
          <a:xfrm>
            <a:off x="2754977" y="2937152"/>
            <a:ext cx="8281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/>
              <a:t>비싼 </a:t>
            </a:r>
            <a:r>
              <a:rPr lang="en-US" altLang="ko-KR" sz="3600" dirty="0"/>
              <a:t>5</a:t>
            </a:r>
            <a:r>
              <a:rPr lang="ko-KR" altLang="en-US" sz="3600" dirty="0"/>
              <a:t>종 수술은 최소로</a:t>
            </a:r>
            <a:r>
              <a:rPr lang="en-US" altLang="ko-KR" sz="3600" dirty="0"/>
              <a:t>! </a:t>
            </a:r>
            <a:r>
              <a:rPr lang="ko-KR" altLang="en-US" sz="3600" dirty="0"/>
              <a:t>그 외 종은 최대로</a:t>
            </a:r>
            <a:r>
              <a:rPr lang="en-US" altLang="ko-KR" sz="3600" dirty="0"/>
              <a:t>!</a:t>
            </a:r>
            <a:endParaRPr lang="ko-KR" altLang="en-US" sz="3600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E515015-7DF6-8B50-89EC-606EB62C41B1}"/>
              </a:ext>
            </a:extLst>
          </p:cNvPr>
          <p:cNvSpPr/>
          <p:nvPr/>
        </p:nvSpPr>
        <p:spPr>
          <a:xfrm>
            <a:off x="745925" y="3752381"/>
            <a:ext cx="5045845" cy="10199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9012A3-1A36-7495-D7A3-06537B546270}"/>
              </a:ext>
            </a:extLst>
          </p:cNvPr>
          <p:cNvSpPr txBox="1"/>
          <p:nvPr/>
        </p:nvSpPr>
        <p:spPr>
          <a:xfrm>
            <a:off x="736038" y="3956175"/>
            <a:ext cx="5065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2025.12</a:t>
            </a:r>
            <a:r>
              <a:rPr lang="ko-KR" altLang="en-US" sz="3600" dirty="0">
                <a:solidFill>
                  <a:schemeClr val="bg1"/>
                </a:solidFill>
              </a:rPr>
              <a:t>월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1E90AAC-3114-EAD6-7580-4E7558CCF9BB}"/>
              </a:ext>
            </a:extLst>
          </p:cNvPr>
          <p:cNvSpPr/>
          <p:nvPr/>
        </p:nvSpPr>
        <p:spPr>
          <a:xfrm>
            <a:off x="745925" y="4820524"/>
            <a:ext cx="5045845" cy="14236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4533F31-56D9-B152-AD1F-21B763ECC6F1}"/>
              </a:ext>
            </a:extLst>
          </p:cNvPr>
          <p:cNvSpPr/>
          <p:nvPr/>
        </p:nvSpPr>
        <p:spPr>
          <a:xfrm>
            <a:off x="6455329" y="3737866"/>
            <a:ext cx="5045845" cy="101998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867A6E-5B0E-1346-8313-B0A20ACB25D2}"/>
              </a:ext>
            </a:extLst>
          </p:cNvPr>
          <p:cNvSpPr txBox="1"/>
          <p:nvPr/>
        </p:nvSpPr>
        <p:spPr>
          <a:xfrm>
            <a:off x="6623437" y="3943442"/>
            <a:ext cx="4707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2026.1</a:t>
            </a:r>
            <a:r>
              <a:rPr lang="ko-KR" altLang="en-US" sz="3600" dirty="0">
                <a:solidFill>
                  <a:schemeClr val="bg1"/>
                </a:solidFill>
              </a:rPr>
              <a:t>월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8FC185D-47AA-CF7E-67A1-50DBFE5DEB0B}"/>
              </a:ext>
            </a:extLst>
          </p:cNvPr>
          <p:cNvSpPr/>
          <p:nvPr/>
        </p:nvSpPr>
        <p:spPr>
          <a:xfrm>
            <a:off x="6455329" y="4820524"/>
            <a:ext cx="5045845" cy="1484601"/>
          </a:xfrm>
          <a:prstGeom prst="rect">
            <a:avLst/>
          </a:prstGeom>
          <a:solidFill>
            <a:srgbClr val="FCD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DCE1C9-E912-1AC1-4DE8-319DCD544255}"/>
              </a:ext>
            </a:extLst>
          </p:cNvPr>
          <p:cNvSpPr txBox="1"/>
          <p:nvPr/>
        </p:nvSpPr>
        <p:spPr>
          <a:xfrm>
            <a:off x="738170" y="4810889"/>
            <a:ext cx="5045845" cy="144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600" dirty="0"/>
              <a:t>질병 </a:t>
            </a:r>
            <a:r>
              <a:rPr lang="en-US" altLang="ko-KR" sz="2600" dirty="0"/>
              <a:t>1~5</a:t>
            </a:r>
            <a:r>
              <a:rPr lang="ko-KR" altLang="en-US" sz="2600" dirty="0"/>
              <a:t>종 수술비</a:t>
            </a:r>
            <a:endParaRPr lang="en-US" altLang="ko-KR" sz="2600" dirty="0"/>
          </a:p>
          <a:p>
            <a:pPr algn="ctr">
              <a:lnSpc>
                <a:spcPct val="120000"/>
              </a:lnSpc>
            </a:pPr>
            <a:r>
              <a:rPr lang="en-US" altLang="ko-KR" sz="2600" dirty="0"/>
              <a:t>1</a:t>
            </a:r>
            <a:r>
              <a:rPr lang="ko-KR" altLang="en-US" sz="2600" dirty="0"/>
              <a:t>종 ≤ </a:t>
            </a:r>
            <a:r>
              <a:rPr lang="en-US" altLang="ko-KR" sz="2600" dirty="0"/>
              <a:t>2</a:t>
            </a:r>
            <a:r>
              <a:rPr lang="ko-KR" altLang="en-US" sz="2600" dirty="0"/>
              <a:t>종 ≤ </a:t>
            </a:r>
            <a:r>
              <a:rPr lang="en-US" altLang="ko-KR" sz="2600" dirty="0"/>
              <a:t>3</a:t>
            </a:r>
            <a:r>
              <a:rPr lang="ko-KR" altLang="en-US" sz="2600" dirty="0"/>
              <a:t>종 ≤ </a:t>
            </a:r>
            <a:r>
              <a:rPr lang="en-US" altLang="ko-KR" sz="2600" dirty="0"/>
              <a:t>4</a:t>
            </a:r>
            <a:r>
              <a:rPr lang="ko-KR" altLang="en-US" sz="2600" dirty="0"/>
              <a:t>종 </a:t>
            </a:r>
            <a:r>
              <a:rPr lang="en-US" altLang="ko-KR" sz="2600" dirty="0"/>
              <a:t>/ 5</a:t>
            </a:r>
            <a:r>
              <a:rPr lang="ko-KR" altLang="en-US" sz="2600" dirty="0"/>
              <a:t>종</a:t>
            </a:r>
            <a:endParaRPr lang="en-US" altLang="ko-KR" sz="2600" dirty="0"/>
          </a:p>
          <a:p>
            <a:pPr algn="ctr">
              <a:lnSpc>
                <a:spcPct val="120000"/>
              </a:lnSpc>
            </a:pPr>
            <a:r>
              <a:rPr lang="en-US" altLang="ko-KR" sz="2000" dirty="0"/>
              <a:t>( ※ </a:t>
            </a:r>
            <a:r>
              <a:rPr lang="ko-KR" altLang="en-US" sz="2000" dirty="0">
                <a:solidFill>
                  <a:srgbClr val="EF2065"/>
                </a:solidFill>
              </a:rPr>
              <a:t>단</a:t>
            </a:r>
            <a:r>
              <a:rPr lang="en-US" altLang="ko-KR" sz="2000" dirty="0">
                <a:solidFill>
                  <a:srgbClr val="EF2065"/>
                </a:solidFill>
              </a:rPr>
              <a:t>, 5</a:t>
            </a:r>
            <a:r>
              <a:rPr lang="ko-KR" altLang="en-US" sz="2000" dirty="0">
                <a:solidFill>
                  <a:srgbClr val="EF2065"/>
                </a:solidFill>
              </a:rPr>
              <a:t>종 </a:t>
            </a:r>
            <a:r>
              <a:rPr lang="en-US" altLang="ko-KR" sz="2000" dirty="0">
                <a:solidFill>
                  <a:srgbClr val="EF2065"/>
                </a:solidFill>
              </a:rPr>
              <a:t>= 1</a:t>
            </a:r>
            <a:r>
              <a:rPr lang="ko-KR" altLang="en-US" sz="2000" dirty="0">
                <a:solidFill>
                  <a:srgbClr val="EF2065"/>
                </a:solidFill>
              </a:rPr>
              <a:t>종 </a:t>
            </a:r>
            <a:r>
              <a:rPr lang="en-US" altLang="ko-KR" sz="2000" dirty="0">
                <a:solidFill>
                  <a:srgbClr val="EF2065"/>
                </a:solidFill>
              </a:rPr>
              <a:t>x 20</a:t>
            </a:r>
            <a:r>
              <a:rPr lang="ko-KR" altLang="en-US" sz="2000" dirty="0">
                <a:solidFill>
                  <a:srgbClr val="EF2065"/>
                </a:solidFill>
              </a:rPr>
              <a:t>배</a:t>
            </a:r>
            <a:r>
              <a:rPr lang="ko-KR" altLang="en-US" sz="2000" dirty="0"/>
              <a:t> </a:t>
            </a:r>
            <a:r>
              <a:rPr lang="en-US" altLang="ko-KR" sz="2000" dirty="0"/>
              <a:t>)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32D2C54-6C25-6ACA-28CD-EAF3F8A9950F}"/>
              </a:ext>
            </a:extLst>
          </p:cNvPr>
          <p:cNvSpPr/>
          <p:nvPr/>
        </p:nvSpPr>
        <p:spPr>
          <a:xfrm>
            <a:off x="7506124" y="6000179"/>
            <a:ext cx="2927325" cy="16733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화살표: 오른쪽 27">
            <a:extLst>
              <a:ext uri="{FF2B5EF4-FFF2-40B4-BE49-F238E27FC236}">
                <a16:creationId xmlns:a16="http://schemas.microsoft.com/office/drawing/2014/main" id="{3EB1DEA1-9319-A880-B4E2-7293A2F44010}"/>
              </a:ext>
            </a:extLst>
          </p:cNvPr>
          <p:cNvSpPr/>
          <p:nvPr/>
        </p:nvSpPr>
        <p:spPr>
          <a:xfrm>
            <a:off x="5799525" y="4454016"/>
            <a:ext cx="744873" cy="633096"/>
          </a:xfrm>
          <a:prstGeom prst="rightArrow">
            <a:avLst>
              <a:gd name="adj1" fmla="val 50000"/>
              <a:gd name="adj2" fmla="val 67397"/>
            </a:avLst>
          </a:prstGeom>
          <a:solidFill>
            <a:srgbClr val="FFFF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2" name="그림 31" descr="클립아트, 만화 영화, 이모티콘, 스마일리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303BED6-21F3-BC0C-9DA7-7891BA37C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10"/>
          <a:stretch>
            <a:fillRect/>
          </a:stretch>
        </p:blipFill>
        <p:spPr>
          <a:xfrm>
            <a:off x="929949" y="2587667"/>
            <a:ext cx="1710613" cy="124575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898EC75-8273-3BAC-7248-35B54ECF28C3}"/>
              </a:ext>
            </a:extLst>
          </p:cNvPr>
          <p:cNvSpPr txBox="1"/>
          <p:nvPr/>
        </p:nvSpPr>
        <p:spPr>
          <a:xfrm>
            <a:off x="6455329" y="4810889"/>
            <a:ext cx="5045845" cy="144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600" dirty="0"/>
              <a:t>질병 </a:t>
            </a:r>
            <a:r>
              <a:rPr lang="en-US" altLang="ko-KR" sz="2600" dirty="0"/>
              <a:t>1~5</a:t>
            </a:r>
            <a:r>
              <a:rPr lang="ko-KR" altLang="en-US" sz="2600" dirty="0"/>
              <a:t>종 수술비</a:t>
            </a:r>
            <a:endParaRPr lang="en-US" altLang="ko-KR" sz="2600" dirty="0"/>
          </a:p>
          <a:p>
            <a:pPr algn="ctr">
              <a:lnSpc>
                <a:spcPct val="120000"/>
              </a:lnSpc>
            </a:pPr>
            <a:r>
              <a:rPr lang="en-US" altLang="ko-KR" sz="2600" dirty="0"/>
              <a:t>1</a:t>
            </a:r>
            <a:r>
              <a:rPr lang="ko-KR" altLang="en-US" sz="2600" dirty="0"/>
              <a:t>종 ≤ </a:t>
            </a:r>
            <a:r>
              <a:rPr lang="en-US" altLang="ko-KR" sz="2600" dirty="0"/>
              <a:t>2</a:t>
            </a:r>
            <a:r>
              <a:rPr lang="ko-KR" altLang="en-US" sz="2600" dirty="0"/>
              <a:t>종 ≤ </a:t>
            </a:r>
            <a:r>
              <a:rPr lang="en-US" altLang="ko-KR" sz="2600" dirty="0"/>
              <a:t>3</a:t>
            </a:r>
            <a:r>
              <a:rPr lang="ko-KR" altLang="en-US" sz="2600" dirty="0"/>
              <a:t>종 ≤ </a:t>
            </a:r>
            <a:r>
              <a:rPr lang="en-US" altLang="ko-KR" sz="2600" dirty="0"/>
              <a:t>4</a:t>
            </a:r>
            <a:r>
              <a:rPr lang="ko-KR" altLang="en-US" sz="2600" dirty="0"/>
              <a:t>종 </a:t>
            </a:r>
            <a:r>
              <a:rPr lang="en-US" altLang="ko-KR" sz="2600" dirty="0"/>
              <a:t>/ 5</a:t>
            </a:r>
            <a:r>
              <a:rPr lang="ko-KR" altLang="en-US" sz="2600" dirty="0"/>
              <a:t>종</a:t>
            </a:r>
            <a:endParaRPr lang="en-US" altLang="ko-KR" sz="2600" dirty="0"/>
          </a:p>
          <a:p>
            <a:pPr algn="ctr">
              <a:lnSpc>
                <a:spcPct val="120000"/>
              </a:lnSpc>
            </a:pPr>
            <a:r>
              <a:rPr lang="en-US" altLang="ko-KR" sz="2000" dirty="0"/>
              <a:t>( ※ </a:t>
            </a:r>
            <a:r>
              <a:rPr lang="en-US" altLang="ko-KR" sz="2000" dirty="0">
                <a:solidFill>
                  <a:srgbClr val="EF2065"/>
                </a:solidFill>
              </a:rPr>
              <a:t>5</a:t>
            </a:r>
            <a:r>
              <a:rPr lang="ko-KR" altLang="en-US" sz="2000" dirty="0">
                <a:solidFill>
                  <a:srgbClr val="EF2065"/>
                </a:solidFill>
              </a:rPr>
              <a:t>종 </a:t>
            </a:r>
            <a:r>
              <a:rPr lang="en-US" altLang="ko-KR" sz="2000" dirty="0">
                <a:solidFill>
                  <a:srgbClr val="EF2065"/>
                </a:solidFill>
              </a:rPr>
              <a:t>= 200</a:t>
            </a:r>
            <a:r>
              <a:rPr lang="ko-KR" altLang="en-US" sz="2000" dirty="0">
                <a:solidFill>
                  <a:srgbClr val="EF2065"/>
                </a:solidFill>
              </a:rPr>
              <a:t>만 이상</a:t>
            </a:r>
            <a:r>
              <a:rPr lang="ko-KR" altLang="en-US" sz="2000" dirty="0"/>
              <a:t> </a:t>
            </a:r>
            <a:r>
              <a:rPr lang="en-US" altLang="ko-KR" sz="2000" dirty="0"/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3A2F851-4FE5-E067-0EBE-31F85A3001BD}"/>
              </a:ext>
            </a:extLst>
          </p:cNvPr>
          <p:cNvSpPr txBox="1"/>
          <p:nvPr/>
        </p:nvSpPr>
        <p:spPr>
          <a:xfrm>
            <a:off x="8829637" y="3530072"/>
            <a:ext cx="27671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단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1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종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30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만원 이상 가입 시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종 최소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백만 이상 必</a:t>
            </a:r>
          </a:p>
        </p:txBody>
      </p:sp>
    </p:spTree>
    <p:extLst>
      <p:ext uri="{BB962C8B-B14F-4D97-AF65-F5344CB8AC3E}">
        <p14:creationId xmlns:p14="http://schemas.microsoft.com/office/powerpoint/2010/main" val="761244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B05AF8B-FB3C-925F-271B-A1701412F31B}"/>
              </a:ext>
            </a:extLst>
          </p:cNvPr>
          <p:cNvSpPr txBox="1"/>
          <p:nvPr/>
        </p:nvSpPr>
        <p:spPr>
          <a:xfrm>
            <a:off x="5113575" y="3249522"/>
            <a:ext cx="1964849" cy="155033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ko-KR" sz="1100" dirty="0">
                <a:latin typeface="+mj-ea"/>
                <a:ea typeface="+mj-ea"/>
              </a:rPr>
              <a:t>5</a:t>
            </a:r>
            <a:r>
              <a:rPr lang="ko-KR" altLang="en-US" sz="1100" dirty="0">
                <a:latin typeface="+mj-ea"/>
                <a:ea typeface="+mj-ea"/>
              </a:rPr>
              <a:t>종 수술비 </a:t>
            </a:r>
            <a:endParaRPr lang="en-US" altLang="ko-KR" sz="1100" dirty="0">
              <a:latin typeface="+mj-ea"/>
              <a:ea typeface="+mj-ea"/>
            </a:endParaRPr>
          </a:p>
          <a:p>
            <a:pPr algn="ctr"/>
            <a:r>
              <a:rPr lang="ko-KR" altLang="en-US" sz="1100" dirty="0">
                <a:latin typeface="+mj-ea"/>
                <a:ea typeface="+mj-ea"/>
              </a:rPr>
              <a:t>최저금액 가입으로 </a:t>
            </a:r>
            <a:endParaRPr lang="en-US" altLang="ko-KR" sz="1100" dirty="0">
              <a:latin typeface="+mj-ea"/>
              <a:ea typeface="+mj-ea"/>
            </a:endParaRPr>
          </a:p>
          <a:p>
            <a:pPr algn="ctr"/>
            <a:r>
              <a:rPr lang="ko-KR" altLang="en-US" sz="1100" dirty="0">
                <a:latin typeface="+mj-ea"/>
                <a:ea typeface="+mj-ea"/>
              </a:rPr>
              <a:t>보험료 절감효과를 </a:t>
            </a:r>
            <a:endParaRPr lang="en-US" altLang="ko-KR" sz="1100" dirty="0">
              <a:latin typeface="+mj-ea"/>
              <a:ea typeface="+mj-ea"/>
            </a:endParaRPr>
          </a:p>
          <a:p>
            <a:pPr algn="ctr"/>
            <a:r>
              <a:rPr lang="ko-KR" altLang="en-US" sz="1100" dirty="0">
                <a:latin typeface="+mj-ea"/>
                <a:ea typeface="+mj-ea"/>
              </a:rPr>
              <a:t>누려보세요</a:t>
            </a:r>
            <a:r>
              <a:rPr lang="en-US" altLang="ko-KR" sz="1100" dirty="0">
                <a:latin typeface="+mj-ea"/>
                <a:ea typeface="+mj-ea"/>
              </a:rPr>
              <a:t>!</a:t>
            </a:r>
            <a:endParaRPr lang="ko-KR" altLang="en-US" sz="1100" dirty="0">
              <a:latin typeface="+mj-ea"/>
              <a:ea typeface="+mj-ea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E7748517-BBCD-0BD8-1E78-9E0FE107CD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17"/>
          <a:stretch/>
        </p:blipFill>
        <p:spPr>
          <a:xfrm>
            <a:off x="5064861" y="3430767"/>
            <a:ext cx="2012882" cy="2010174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5DBE2D7F-B068-D229-E204-4755FF8F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연계완화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④</a:t>
            </a:r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 err="1"/>
              <a:t>자율종수술비로</a:t>
            </a:r>
            <a:r>
              <a:rPr lang="ko-KR" altLang="en-US" dirty="0"/>
              <a:t> 보험료 절감효과 </a:t>
            </a:r>
            <a:r>
              <a:rPr lang="en-US" altLang="ko-KR" dirty="0"/>
              <a:t>UP!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AE71EBD-5354-C239-F69A-25B856761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15</a:t>
            </a:fld>
            <a:endParaRPr lang="ko-KR" altLang="en-US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6D6D88A-ED9E-0B2A-4DCC-5B10B20BB1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61903"/>
              </p:ext>
            </p:extLst>
          </p:nvPr>
        </p:nvGraphicFramePr>
        <p:xfrm>
          <a:off x="756588" y="2554513"/>
          <a:ext cx="4139194" cy="37182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8522">
                  <a:extLst>
                    <a:ext uri="{9D8B030D-6E8A-4147-A177-3AD203B41FA5}">
                      <a16:colId xmlns:a16="http://schemas.microsoft.com/office/drawing/2014/main" val="351117393"/>
                    </a:ext>
                  </a:extLst>
                </a:gridCol>
                <a:gridCol w="1556558">
                  <a:extLst>
                    <a:ext uri="{9D8B030D-6E8A-4147-A177-3AD203B41FA5}">
                      <a16:colId xmlns:a16="http://schemas.microsoft.com/office/drawing/2014/main" val="4080489828"/>
                    </a:ext>
                  </a:extLst>
                </a:gridCol>
                <a:gridCol w="1674114">
                  <a:extLst>
                    <a:ext uri="{9D8B030D-6E8A-4147-A177-3AD203B41FA5}">
                      <a16:colId xmlns:a16="http://schemas.microsoft.com/office/drawing/2014/main" val="387273856"/>
                    </a:ext>
                  </a:extLst>
                </a:gridCol>
              </a:tblGrid>
              <a:tr h="25083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구 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자율종수술비 적용 전</a:t>
                      </a:r>
                      <a:endParaRPr lang="ko-KR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201956"/>
                  </a:ext>
                </a:extLst>
              </a:tr>
              <a:tr h="2508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가입금액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보험료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85140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20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2,446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592870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2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50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3,090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328152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3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200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4,460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33555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4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1,000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2,100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129313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5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 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2,000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34,600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463273"/>
                  </a:ext>
                </a:extLst>
              </a:tr>
              <a:tr h="6775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보험료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>
                          <a:latin typeface="+mj-ea"/>
                          <a:ea typeface="+mj-ea"/>
                        </a:rPr>
                        <a:t>46,696</a:t>
                      </a:r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350942"/>
                  </a:ext>
                </a:extLst>
              </a:tr>
            </a:tbl>
          </a:graphicData>
        </a:graphic>
      </p:graphicFrame>
      <p:sp>
        <p:nvSpPr>
          <p:cNvPr id="8" name="오른쪽 화살표 12">
            <a:extLst>
              <a:ext uri="{FF2B5EF4-FFF2-40B4-BE49-F238E27FC236}">
                <a16:creationId xmlns:a16="http://schemas.microsoft.com/office/drawing/2014/main" id="{60D347A9-D0EE-0074-766D-9C3EE51EFB9F}"/>
              </a:ext>
            </a:extLst>
          </p:cNvPr>
          <p:cNvSpPr/>
          <p:nvPr/>
        </p:nvSpPr>
        <p:spPr>
          <a:xfrm>
            <a:off x="4899630" y="5107610"/>
            <a:ext cx="2357849" cy="1211950"/>
          </a:xfrm>
          <a:prstGeom prst="rightArrow">
            <a:avLst>
              <a:gd name="adj1" fmla="val 59524"/>
              <a:gd name="adj2" fmla="val 83333"/>
            </a:avLst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42C3A0-6E7E-521E-993C-EB7D63775C43}"/>
              </a:ext>
            </a:extLst>
          </p:cNvPr>
          <p:cNvSpPr txBox="1"/>
          <p:nvPr/>
        </p:nvSpPr>
        <p:spPr>
          <a:xfrm>
            <a:off x="4589220" y="5451975"/>
            <a:ext cx="280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j-ea"/>
                <a:ea typeface="+mj-ea"/>
              </a:rPr>
              <a:t>- </a:t>
            </a:r>
            <a:r>
              <a:rPr lang="en-US" altLang="ko-KR" sz="2800" dirty="0">
                <a:solidFill>
                  <a:schemeClr val="bg1"/>
                </a:solidFill>
                <a:latin typeface="+mj-ea"/>
                <a:ea typeface="+mj-ea"/>
              </a:rPr>
              <a:t>26,223</a:t>
            </a:r>
            <a:r>
              <a:rPr lang="ko-KR" altLang="en-US" sz="2000" dirty="0">
                <a:solidFill>
                  <a:schemeClr val="bg1"/>
                </a:solidFill>
                <a:latin typeface="+mj-ea"/>
                <a:ea typeface="+mj-ea"/>
              </a:rPr>
              <a:t>원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7EEF56A0-EEE9-2889-D557-609FAE48F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242704"/>
              </p:ext>
            </p:extLst>
          </p:nvPr>
        </p:nvGraphicFramePr>
        <p:xfrm>
          <a:off x="7271211" y="2554513"/>
          <a:ext cx="4139194" cy="37182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8522">
                  <a:extLst>
                    <a:ext uri="{9D8B030D-6E8A-4147-A177-3AD203B41FA5}">
                      <a16:colId xmlns:a16="http://schemas.microsoft.com/office/drawing/2014/main" val="351117393"/>
                    </a:ext>
                  </a:extLst>
                </a:gridCol>
                <a:gridCol w="1556558">
                  <a:extLst>
                    <a:ext uri="{9D8B030D-6E8A-4147-A177-3AD203B41FA5}">
                      <a16:colId xmlns:a16="http://schemas.microsoft.com/office/drawing/2014/main" val="4080489828"/>
                    </a:ext>
                  </a:extLst>
                </a:gridCol>
                <a:gridCol w="1674114">
                  <a:extLst>
                    <a:ext uri="{9D8B030D-6E8A-4147-A177-3AD203B41FA5}">
                      <a16:colId xmlns:a16="http://schemas.microsoft.com/office/drawing/2014/main" val="387273856"/>
                    </a:ext>
                  </a:extLst>
                </a:gridCol>
              </a:tblGrid>
              <a:tr h="25083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구 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자율종수술비 적용 후</a:t>
                      </a:r>
                      <a:endParaRPr lang="ko-KR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201956"/>
                  </a:ext>
                </a:extLst>
              </a:tr>
              <a:tr h="2508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가입금액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보험료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85140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20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2,446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592870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2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50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3,090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328152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3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200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4,460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33555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4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1,000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+mj-ea"/>
                          <a:ea typeface="+mj-ea"/>
                        </a:rPr>
                        <a:t>2,100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129313"/>
                  </a:ext>
                </a:extLst>
              </a:tr>
              <a:tr h="5016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+mj-ea"/>
                          <a:ea typeface="+mj-ea"/>
                        </a:rPr>
                        <a:t>5</a:t>
                      </a:r>
                      <a:r>
                        <a:rPr lang="ko-KR" altLang="en-US" dirty="0">
                          <a:latin typeface="+mj-ea"/>
                          <a:ea typeface="+mj-ea"/>
                        </a:rPr>
                        <a:t>종 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200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3,460</a:t>
                      </a:r>
                      <a:r>
                        <a:rPr lang="ko-KR" altLang="en-US" sz="20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463273"/>
                  </a:ext>
                </a:extLst>
              </a:tr>
              <a:tr h="6775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+mj-ea"/>
                          <a:ea typeface="+mj-ea"/>
                        </a:rPr>
                        <a:t>보험료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3200" dirty="0">
                          <a:latin typeface="+mj-ea"/>
                          <a:ea typeface="+mj-ea"/>
                        </a:rPr>
                        <a:t>15,556</a:t>
                      </a:r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350942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E34304F-956B-5188-6041-EA98207A3F90}"/>
              </a:ext>
            </a:extLst>
          </p:cNvPr>
          <p:cNvSpPr txBox="1"/>
          <p:nvPr/>
        </p:nvSpPr>
        <p:spPr>
          <a:xfrm>
            <a:off x="7397797" y="2338294"/>
            <a:ext cx="42162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(2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종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무해약표준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| 10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상해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남성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40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</a:t>
            </a:r>
            <a:endParaRPr lang="ko-KR" altLang="en-US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BBE671-7A15-183F-DDF0-80A48FB42E94}"/>
              </a:ext>
            </a:extLst>
          </p:cNvPr>
          <p:cNvSpPr txBox="1"/>
          <p:nvPr/>
        </p:nvSpPr>
        <p:spPr>
          <a:xfrm>
            <a:off x="9619559" y="6274300"/>
            <a:ext cx="19944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개정전보험료로 보험료 변동 가능성 있음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E98CAF-700C-FBE4-11C7-BA3EAE785B01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CDC9E24-9242-BADB-5CDA-6B5EBB8F27A9}"/>
              </a:ext>
            </a:extLst>
          </p:cNvPr>
          <p:cNvSpPr/>
          <p:nvPr/>
        </p:nvSpPr>
        <p:spPr>
          <a:xfrm>
            <a:off x="756587" y="1979854"/>
            <a:ext cx="10653817" cy="20841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57C81E-457D-22D8-6592-554DCE2F7B24}"/>
              </a:ext>
            </a:extLst>
          </p:cNvPr>
          <p:cNvSpPr txBox="1"/>
          <p:nvPr/>
        </p:nvSpPr>
        <p:spPr>
          <a:xfrm>
            <a:off x="598584" y="1631179"/>
            <a:ext cx="10851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/>
              <a:t>5</a:t>
            </a:r>
            <a:r>
              <a:rPr lang="ko-KR" altLang="en-US" sz="3600" dirty="0"/>
              <a:t>종 수술비를 최소로 낮추면</a:t>
            </a:r>
            <a:r>
              <a:rPr lang="en-US" altLang="ko-KR" sz="3600" dirty="0"/>
              <a:t>~? </a:t>
            </a:r>
            <a:r>
              <a:rPr lang="ko-KR" altLang="en-US" sz="3600" dirty="0"/>
              <a:t>보험료</a:t>
            </a:r>
            <a:r>
              <a:rPr lang="en-US" altLang="ko-KR" sz="3600" dirty="0"/>
              <a:t> </a:t>
            </a:r>
            <a:r>
              <a:rPr lang="en-US" altLang="ko-KR" sz="3600" dirty="0">
                <a:solidFill>
                  <a:srgbClr val="EF2065"/>
                </a:solidFill>
              </a:rPr>
              <a:t>54%</a:t>
            </a:r>
            <a:r>
              <a:rPr lang="ko-KR" altLang="en-US" sz="3600" dirty="0"/>
              <a:t> </a:t>
            </a:r>
            <a:r>
              <a:rPr lang="en-US" altLang="ko-KR" sz="3600" dirty="0"/>
              <a:t>DOWN! </a:t>
            </a:r>
            <a:endParaRPr lang="ko-KR" altLang="en-US" sz="36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2260081-1C31-5BBE-00A5-DB2B079BDA6D}"/>
              </a:ext>
            </a:extLst>
          </p:cNvPr>
          <p:cNvSpPr/>
          <p:nvPr/>
        </p:nvSpPr>
        <p:spPr>
          <a:xfrm>
            <a:off x="8188635" y="3097763"/>
            <a:ext cx="3191955" cy="3159470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/>
              <a:t>보험료 미정</a:t>
            </a:r>
          </a:p>
        </p:txBody>
      </p:sp>
    </p:spTree>
    <p:extLst>
      <p:ext uri="{BB962C8B-B14F-4D97-AF65-F5344CB8AC3E}">
        <p14:creationId xmlns:p14="http://schemas.microsoft.com/office/powerpoint/2010/main" val="2582200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평행 사변형 14">
            <a:extLst>
              <a:ext uri="{FF2B5EF4-FFF2-40B4-BE49-F238E27FC236}">
                <a16:creationId xmlns:a16="http://schemas.microsoft.com/office/drawing/2014/main" id="{4D6615C2-6944-BFB1-7058-2D9364EBD4CE}"/>
              </a:ext>
            </a:extLst>
          </p:cNvPr>
          <p:cNvSpPr/>
          <p:nvPr/>
        </p:nvSpPr>
        <p:spPr>
          <a:xfrm rot="21146975">
            <a:off x="187490" y="1790275"/>
            <a:ext cx="5333086" cy="1228330"/>
          </a:xfrm>
          <a:prstGeom prst="parallelogram">
            <a:avLst>
              <a:gd name="adj" fmla="val 13877"/>
            </a:avLst>
          </a:prstGeom>
          <a:solidFill>
            <a:srgbClr val="FC8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돼지, 클립아트, 동물 피규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63FBB0B-9347-05F1-5D6E-00D1C397A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435" b="99192" l="2385" r="96726">
                        <a14:foregroundMark x1="49151" y1="28981" x2="55942" y2="29184"/>
                        <a14:foregroundMark x1="64390" y1="28537" x2="63743" y2="27486"/>
                        <a14:foregroundMark x1="49798" y1="26435" x2="48949" y2="26435"/>
                        <a14:foregroundMark x1="40703" y1="93088" x2="48949" y2="92441"/>
                        <a14:foregroundMark x1="85974" y1="92441" x2="51900" y2="92441"/>
                        <a14:foregroundMark x1="49353" y1="84196" x2="86419" y2="92239"/>
                        <a14:foregroundMark x1="86419" y1="85691" x2="45998" y2="72555"/>
                        <a14:foregroundMark x1="45998" y1="72555" x2="45554" y2="72555"/>
                        <a14:foregroundMark x1="37308" y1="75505" x2="69806" y2="87591"/>
                        <a14:foregroundMark x1="69806" y1="87591" x2="80073" y2="88238"/>
                        <a14:foregroundMark x1="88925" y1="86297" x2="93614" y2="94988"/>
                        <a14:foregroundMark x1="18270" y1="68108" x2="7235" y2="68108"/>
                        <a14:foregroundMark x1="31164" y1="75950" x2="15885" y2="80032"/>
                        <a14:foregroundMark x1="15885" y1="80032" x2="23080" y2="84923"/>
                        <a14:foregroundMark x1="23080" y1="84923" x2="15724" y2="90865"/>
                        <a14:foregroundMark x1="15724" y1="90865" x2="86217" y2="95877"/>
                        <a14:foregroundMark x1="86217" y1="95877" x2="17825" y2="96888"/>
                        <a14:foregroundMark x1="94018" y1="87389" x2="96766" y2="99232"/>
                        <a14:foregroundMark x1="96766" y1="99232" x2="96766" y2="99232"/>
                        <a14:foregroundMark x1="3880" y1="72352" x2="2385" y2="945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475"/>
          <a:stretch>
            <a:fillRect/>
          </a:stretch>
        </p:blipFill>
        <p:spPr>
          <a:xfrm>
            <a:off x="294165" y="2423519"/>
            <a:ext cx="5179895" cy="4015710"/>
          </a:xfrm>
          <a:prstGeom prst="roundRect">
            <a:avLst>
              <a:gd name="adj" fmla="val 4055"/>
            </a:avLst>
          </a:prstGeom>
        </p:spPr>
      </p:pic>
      <p:sp>
        <p:nvSpPr>
          <p:cNvPr id="14" name="사각형: 둥근 위쪽 모서리 13">
            <a:extLst>
              <a:ext uri="{FF2B5EF4-FFF2-40B4-BE49-F238E27FC236}">
                <a16:creationId xmlns:a16="http://schemas.microsoft.com/office/drawing/2014/main" id="{50059D70-64ED-2A9E-B4C9-C2A63F29A3E5}"/>
              </a:ext>
            </a:extLst>
          </p:cNvPr>
          <p:cNvSpPr/>
          <p:nvPr/>
        </p:nvSpPr>
        <p:spPr>
          <a:xfrm rot="5400000">
            <a:off x="6091813" y="620182"/>
            <a:ext cx="4991101" cy="6646342"/>
          </a:xfrm>
          <a:prstGeom prst="round2SameRect">
            <a:avLst>
              <a:gd name="adj1" fmla="val 2312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2A598CB-D5EB-555A-C97A-98A15B707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흥국화재가 이 </a:t>
            </a:r>
            <a:r>
              <a:rPr lang="ko-KR" altLang="en-US" dirty="0" err="1"/>
              <a:t>뿐이랴</a:t>
            </a:r>
            <a:r>
              <a:rPr lang="en-US" altLang="ko-KR" dirty="0"/>
              <a:t>! </a:t>
            </a:r>
            <a:r>
              <a:rPr lang="ko-KR" altLang="en-US" dirty="0"/>
              <a:t>주요치료비 </a:t>
            </a:r>
            <a:r>
              <a:rPr lang="ko-KR" altLang="en-US" dirty="0" err="1">
                <a:solidFill>
                  <a:srgbClr val="EF2065"/>
                </a:solidFill>
              </a:rPr>
              <a:t>선지급</a:t>
            </a:r>
            <a:r>
              <a:rPr lang="ko-KR" altLang="en-US" dirty="0"/>
              <a:t> 확대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E3FD25F-9992-E6F2-0ABC-83B5894DA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134AB6-AD16-5D65-6C16-AD08274D3D57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F4DB84-FE1A-F57F-BA0C-711F00DE36BE}"/>
              </a:ext>
            </a:extLst>
          </p:cNvPr>
          <p:cNvSpPr txBox="1"/>
          <p:nvPr/>
        </p:nvSpPr>
        <p:spPr>
          <a:xfrm rot="21139125">
            <a:off x="299471" y="1954346"/>
            <a:ext cx="50193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암 뿐만 아니라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</a:t>
            </a:r>
          </a:p>
          <a:p>
            <a:pPr algn="ctr"/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대</a:t>
            </a:r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·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 주요치료비</a:t>
            </a:r>
            <a:r>
              <a:rPr lang="ko-KR" altLang="en-US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도 </a:t>
            </a:r>
            <a:r>
              <a:rPr lang="ko-KR" altLang="en-US" sz="2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선지급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가능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23D593-79B5-1211-0E5D-21FD48085832}"/>
              </a:ext>
            </a:extLst>
          </p:cNvPr>
          <p:cNvSpPr/>
          <p:nvPr/>
        </p:nvSpPr>
        <p:spPr>
          <a:xfrm>
            <a:off x="6505703" y="2750551"/>
            <a:ext cx="4525598" cy="2536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604FB-CC8E-7179-6762-2CE250826984}"/>
              </a:ext>
            </a:extLst>
          </p:cNvPr>
          <p:cNvSpPr txBox="1"/>
          <p:nvPr/>
        </p:nvSpPr>
        <p:spPr>
          <a:xfrm rot="21393884">
            <a:off x="439199" y="4299067"/>
            <a:ext cx="1364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암주치만</a:t>
            </a:r>
            <a:r>
              <a:rPr lang="ko-KR" altLang="en-US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ko-KR" altLang="en-US" sz="14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선지급</a:t>
            </a:r>
            <a:endParaRPr lang="ko-KR" altLang="en-US" sz="1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10A68149-0CA2-649F-FB89-4BDA84E49522}"/>
              </a:ext>
            </a:extLst>
          </p:cNvPr>
          <p:cNvSpPr/>
          <p:nvPr/>
        </p:nvSpPr>
        <p:spPr>
          <a:xfrm rot="1800000">
            <a:off x="1940344" y="3866487"/>
            <a:ext cx="634595" cy="517733"/>
          </a:xfrm>
          <a:prstGeom prst="ellipse">
            <a:avLst/>
          </a:prstGeom>
          <a:solidFill>
            <a:srgbClr val="CB3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BDD916-F1FD-1DF5-109F-B82035888EB2}"/>
              </a:ext>
            </a:extLst>
          </p:cNvPr>
          <p:cNvSpPr txBox="1"/>
          <p:nvPr/>
        </p:nvSpPr>
        <p:spPr>
          <a:xfrm rot="1800000">
            <a:off x="1872616" y="3964996"/>
            <a:ext cx="736215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선지급</a:t>
            </a:r>
            <a:endParaRPr lang="ko-KR" altLang="en-US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EB70D4BE-893E-307B-9CB3-26517834B2DC}"/>
              </a:ext>
            </a:extLst>
          </p:cNvPr>
          <p:cNvGrpSpPr/>
          <p:nvPr/>
        </p:nvGrpSpPr>
        <p:grpSpPr>
          <a:xfrm rot="21097669">
            <a:off x="298528" y="2483182"/>
            <a:ext cx="3105337" cy="461665"/>
            <a:chOff x="3291160" y="-830997"/>
            <a:chExt cx="3105337" cy="46166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DE88C70-453A-346F-0495-36A46BAACCA4}"/>
                </a:ext>
              </a:extLst>
            </p:cNvPr>
            <p:cNvSpPr txBox="1"/>
            <p:nvPr/>
          </p:nvSpPr>
          <p:spPr>
            <a:xfrm>
              <a:off x="3291160" y="-830997"/>
              <a:ext cx="31053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400" dirty="0">
                  <a:ln w="130175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2</a:t>
              </a:r>
              <a:r>
                <a:rPr lang="ko-KR" altLang="en-US" sz="2400" dirty="0">
                  <a:ln w="130175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대</a:t>
              </a:r>
              <a:r>
                <a:rPr lang="en-US" altLang="ko-KR" sz="2400" dirty="0">
                  <a:ln w="130175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·</a:t>
              </a:r>
              <a:r>
                <a:rPr lang="ko-KR" altLang="en-US" sz="2400" dirty="0">
                  <a:ln w="130175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a:rPr>
                <a:t>순환계 주요치료비</a:t>
              </a:r>
              <a:endParaRPr lang="ko-KR" altLang="en-US" sz="2400" b="1" dirty="0">
                <a:ln w="1301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81DAD9-30F6-D065-8562-EC2C2FECD652}"/>
                </a:ext>
              </a:extLst>
            </p:cNvPr>
            <p:cNvSpPr txBox="1"/>
            <p:nvPr/>
          </p:nvSpPr>
          <p:spPr>
            <a:xfrm>
              <a:off x="3291160" y="-830997"/>
              <a:ext cx="31053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4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2</a:t>
              </a:r>
              <a:r>
                <a:rPr lang="ko-KR" altLang="en-US" sz="24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대</a:t>
              </a:r>
              <a:r>
                <a:rPr lang="en-US" altLang="ko-KR" sz="24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·</a:t>
              </a:r>
              <a:r>
                <a:rPr lang="ko-KR" altLang="en-US" sz="24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순환계</a:t>
              </a:r>
              <a:r>
                <a:rPr lang="ko-KR" altLang="en-US" sz="2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주요치료비</a:t>
              </a:r>
            </a:p>
          </p:txBody>
        </p:sp>
      </p:grp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B369F07-1D7C-DE65-D424-2172EC637D84}"/>
              </a:ext>
            </a:extLst>
          </p:cNvPr>
          <p:cNvSpPr/>
          <p:nvPr/>
        </p:nvSpPr>
        <p:spPr>
          <a:xfrm>
            <a:off x="6505703" y="2018397"/>
            <a:ext cx="4525598" cy="2536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AE4F4F-AD29-12F2-571C-CC8B30AC1D0E}"/>
              </a:ext>
            </a:extLst>
          </p:cNvPr>
          <p:cNvSpPr txBox="1"/>
          <p:nvPr/>
        </p:nvSpPr>
        <p:spPr>
          <a:xfrm>
            <a:off x="6383418" y="1649034"/>
            <a:ext cx="47371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2026</a:t>
            </a:r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년 흥국화재</a:t>
            </a:r>
            <a:r>
              <a:rPr lang="en-US" altLang="ko-KR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,</a:t>
            </a:r>
            <a:r>
              <a:rPr lang="ko-KR" altLang="en-US" sz="4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endParaRPr lang="en-US" altLang="ko-KR" sz="4400" dirty="0">
              <a:solidFill>
                <a:srgbClr val="EF2065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4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선지급</a:t>
            </a:r>
            <a:r>
              <a:rPr lang="ko-KR" altLang="en-US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의 벽을 넘다</a:t>
            </a:r>
            <a:r>
              <a:rPr lang="en-US" altLang="ko-KR" sz="4400" i="1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4400" i="1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59EE647E-3F2D-621D-46F8-A52277237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634833"/>
              </p:ext>
            </p:extLst>
          </p:nvPr>
        </p:nvGraphicFramePr>
        <p:xfrm>
          <a:off x="5558075" y="3168460"/>
          <a:ext cx="6085331" cy="313166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268294">
                  <a:extLst>
                    <a:ext uri="{9D8B030D-6E8A-4147-A177-3AD203B41FA5}">
                      <a16:colId xmlns:a16="http://schemas.microsoft.com/office/drawing/2014/main" val="2567288706"/>
                    </a:ext>
                  </a:extLst>
                </a:gridCol>
                <a:gridCol w="1605679">
                  <a:extLst>
                    <a:ext uri="{9D8B030D-6E8A-4147-A177-3AD203B41FA5}">
                      <a16:colId xmlns:a16="http://schemas.microsoft.com/office/drawing/2014/main" val="2926695932"/>
                    </a:ext>
                  </a:extLst>
                </a:gridCol>
                <a:gridCol w="1605679">
                  <a:extLst>
                    <a:ext uri="{9D8B030D-6E8A-4147-A177-3AD203B41FA5}">
                      <a16:colId xmlns:a16="http://schemas.microsoft.com/office/drawing/2014/main" val="928624961"/>
                    </a:ext>
                  </a:extLst>
                </a:gridCol>
                <a:gridCol w="1605679">
                  <a:extLst>
                    <a:ext uri="{9D8B030D-6E8A-4147-A177-3AD203B41FA5}">
                      <a16:colId xmlns:a16="http://schemas.microsoft.com/office/drawing/2014/main" val="1550911940"/>
                    </a:ext>
                  </a:extLst>
                </a:gridCol>
              </a:tblGrid>
              <a:tr h="4816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rgbClr val="FFFF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  <a:endParaRPr lang="en-US" altLang="ko-KR" sz="1100" dirty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rgbClr val="FFFF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100" dirty="0">
                          <a:solidFill>
                            <a:srgbClr val="FFFF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</a:t>
                      </a:r>
                      <a:endParaRPr lang="en-US" altLang="ko-KR" sz="1100" dirty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rgbClr val="FFFF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순환계</a:t>
                      </a:r>
                      <a:endParaRPr lang="en-US" altLang="ko-KR" sz="1100" dirty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833790"/>
                  </a:ext>
                </a:extLst>
              </a:tr>
              <a:tr h="6622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선지급</a:t>
                      </a:r>
                      <a:endParaRPr lang="en-US" altLang="ko-KR" sz="11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대상 담보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 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치료별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 암주요치료비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 질병 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주요치료비 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치료별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순환계 주요치료비 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치료별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순환계 주요치료비 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366691"/>
                  </a:ext>
                </a:extLst>
              </a:tr>
              <a:tr h="6622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선지급</a:t>
                      </a:r>
                      <a:endParaRPr lang="en-US" altLang="ko-KR" sz="11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대상 상품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더건강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0550 / 4565, 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간편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3N5, 325(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537583"/>
                  </a:ext>
                </a:extLst>
              </a:tr>
              <a:tr h="6622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선지급</a:t>
                      </a:r>
                      <a:endParaRPr lang="en-US" altLang="ko-KR" sz="11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 한도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치료일자 예약 후 보험금 청구 시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치료별 최대</a:t>
                      </a:r>
                      <a:r>
                        <a:rPr lang="ko-KR" altLang="en-US" sz="11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1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1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만원 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한도로 </a:t>
                      </a:r>
                      <a:r>
                        <a:rPr lang="ko-KR" altLang="en-US" sz="11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선지급</a:t>
                      </a:r>
                      <a:endParaRPr lang="en-US" altLang="ko-KR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※ 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가입금액 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x 50% </a:t>
                      </a:r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</a:t>
                      </a:r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)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836873"/>
                  </a:ext>
                </a:extLst>
              </a:tr>
              <a:tr h="6622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선지급</a:t>
                      </a:r>
                      <a:endParaRPr lang="en-US" altLang="ko-KR" sz="1100" dirty="0">
                        <a:solidFill>
                          <a:srgbClr val="EF2065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적용 일자</a:t>
                      </a: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25.10 ~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26.01 ~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26.01 ~</a:t>
                      </a:r>
                      <a:endParaRPr lang="ko-KR" altLang="en-US" sz="11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21706" marR="121706" marT="73632" marB="73632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977566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BF27B0B3-1563-957F-1393-E4118003B38C}"/>
              </a:ext>
            </a:extLst>
          </p:cNvPr>
          <p:cNvSpPr txBox="1"/>
          <p:nvPr/>
        </p:nvSpPr>
        <p:spPr>
          <a:xfrm>
            <a:off x="6277487" y="6269461"/>
            <a:ext cx="544285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latinLnBrk="1"/>
            <a:r>
              <a:rPr lang="en-US" altLang="ko-KR" sz="7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※ </a:t>
            </a:r>
            <a:r>
              <a:rPr lang="ko-KR" altLang="en-US" sz="7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순환계질환 주요치료비 </a:t>
            </a:r>
            <a:r>
              <a:rPr lang="en-US" altLang="ko-KR" sz="7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: </a:t>
            </a:r>
            <a:r>
              <a:rPr lang="ko-KR" altLang="en-US" sz="7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특정질병제외限 해당</a:t>
            </a:r>
            <a:endParaRPr lang="en-US" altLang="ko-KR" sz="7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2" name="화살표: 오각형 21">
            <a:extLst>
              <a:ext uri="{FF2B5EF4-FFF2-40B4-BE49-F238E27FC236}">
                <a16:creationId xmlns:a16="http://schemas.microsoft.com/office/drawing/2014/main" id="{7AF6F0D2-646A-A93F-9686-29220E35B244}"/>
              </a:ext>
            </a:extLst>
          </p:cNvPr>
          <p:cNvSpPr/>
          <p:nvPr/>
        </p:nvSpPr>
        <p:spPr>
          <a:xfrm rot="20700000" flipH="1">
            <a:off x="11186494" y="3166077"/>
            <a:ext cx="571976" cy="218263"/>
          </a:xfrm>
          <a:prstGeom prst="homePlat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/>
              <a:t>NEW</a:t>
            </a:r>
            <a:endParaRPr lang="ko-KR" altLang="en-US" sz="1100" dirty="0"/>
          </a:p>
        </p:txBody>
      </p:sp>
      <p:sp>
        <p:nvSpPr>
          <p:cNvPr id="24" name="화살표: 오각형 23">
            <a:extLst>
              <a:ext uri="{FF2B5EF4-FFF2-40B4-BE49-F238E27FC236}">
                <a16:creationId xmlns:a16="http://schemas.microsoft.com/office/drawing/2014/main" id="{2BB753FF-CC50-1959-741E-807AEBC5991A}"/>
              </a:ext>
            </a:extLst>
          </p:cNvPr>
          <p:cNvSpPr/>
          <p:nvPr/>
        </p:nvSpPr>
        <p:spPr>
          <a:xfrm rot="20700000" flipH="1">
            <a:off x="9506106" y="3166076"/>
            <a:ext cx="571976" cy="218263"/>
          </a:xfrm>
          <a:prstGeom prst="homePlat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/>
              <a:t>NEW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53370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9E088-E713-FE26-6C3F-32F21B4ED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C569397A-D731-93A7-3465-A8EA87CCFE0C}"/>
              </a:ext>
            </a:extLst>
          </p:cNvPr>
          <p:cNvSpPr/>
          <p:nvPr/>
        </p:nvSpPr>
        <p:spPr>
          <a:xfrm>
            <a:off x="254000" y="685801"/>
            <a:ext cx="11684000" cy="5772150"/>
          </a:xfrm>
          <a:prstGeom prst="roundRect">
            <a:avLst>
              <a:gd name="adj" fmla="val 3171"/>
            </a:avLst>
          </a:prstGeom>
          <a:solidFill>
            <a:srgbClr val="FAB8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30">
            <a:extLst>
              <a:ext uri="{FF2B5EF4-FFF2-40B4-BE49-F238E27FC236}">
                <a16:creationId xmlns:a16="http://schemas.microsoft.com/office/drawing/2014/main" id="{6C921A0B-5E79-ECCD-C708-A5F20818ED1C}"/>
              </a:ext>
            </a:extLst>
          </p:cNvPr>
          <p:cNvSpPr/>
          <p:nvPr/>
        </p:nvSpPr>
        <p:spPr>
          <a:xfrm>
            <a:off x="1750441" y="2825414"/>
            <a:ext cx="8691119" cy="1860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0A60300-209D-6BF2-5785-3A81C37D8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2" name="하트 11">
            <a:extLst>
              <a:ext uri="{FF2B5EF4-FFF2-40B4-BE49-F238E27FC236}">
                <a16:creationId xmlns:a16="http://schemas.microsoft.com/office/drawing/2014/main" id="{67F1A6FF-EC8C-88D5-10EF-CE72F49DAAA0}"/>
              </a:ext>
            </a:extLst>
          </p:cNvPr>
          <p:cNvSpPr/>
          <p:nvPr/>
        </p:nvSpPr>
        <p:spPr>
          <a:xfrm rot="20476757">
            <a:off x="1737406" y="1666849"/>
            <a:ext cx="653274" cy="593885"/>
          </a:xfrm>
          <a:prstGeom prst="heart">
            <a:avLst/>
          </a:prstGeom>
          <a:solidFill>
            <a:srgbClr val="FAE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4944B5E4-6AA2-CDA5-BDEC-F8D643253E26}"/>
              </a:ext>
            </a:extLst>
          </p:cNvPr>
          <p:cNvSpPr/>
          <p:nvPr/>
        </p:nvSpPr>
        <p:spPr>
          <a:xfrm>
            <a:off x="1998662" y="3093838"/>
            <a:ext cx="1400894" cy="136636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3BF586-8EDC-F896-35F8-927368181588}"/>
              </a:ext>
            </a:extLst>
          </p:cNvPr>
          <p:cNvSpPr txBox="1"/>
          <p:nvPr/>
        </p:nvSpPr>
        <p:spPr>
          <a:xfrm>
            <a:off x="2007337" y="3220431"/>
            <a:ext cx="1383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ko-KR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3" name="그림 12" descr="클립아트, 토끼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9CF2F36-D9EC-A897-7059-7E2161E6F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261" y="1129244"/>
            <a:ext cx="2281878" cy="16531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EB2880-F5C9-02D4-4ED8-B34AFEB11B2B}"/>
              </a:ext>
            </a:extLst>
          </p:cNvPr>
          <p:cNvSpPr txBox="1"/>
          <p:nvPr/>
        </p:nvSpPr>
        <p:spPr>
          <a:xfrm>
            <a:off x="3499244" y="3258037"/>
            <a:ext cx="713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업계유일 흥국화재만의 플래티넘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! (10</a:t>
            </a:r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억 통장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강점은 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년에도 </a:t>
            </a:r>
            <a:r>
              <a:rPr lang="en-US" altLang="ko-KR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ing</a:t>
            </a:r>
            <a:endParaRPr lang="ko-KR" altLang="en-US" b="1" dirty="0"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A49F82-D59B-0A55-EC73-9529E4DE587C}"/>
              </a:ext>
            </a:extLst>
          </p:cNvPr>
          <p:cNvSpPr txBox="1"/>
          <p:nvPr/>
        </p:nvSpPr>
        <p:spPr>
          <a:xfrm>
            <a:off x="3498304" y="3638990"/>
            <a:ext cx="70925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/>
              <a:t>흥국화재의 전매특허 </a:t>
            </a:r>
            <a:r>
              <a:rPr lang="ko-KR" altLang="en-US" sz="4000" dirty="0">
                <a:solidFill>
                  <a:srgbClr val="EF2065"/>
                </a:solidFill>
              </a:rPr>
              <a:t>플래티넘</a:t>
            </a:r>
          </a:p>
        </p:txBody>
      </p:sp>
    </p:spTree>
    <p:extLst>
      <p:ext uri="{BB962C8B-B14F-4D97-AF65-F5344CB8AC3E}">
        <p14:creationId xmlns:p14="http://schemas.microsoft.com/office/powerpoint/2010/main" val="3595053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48212-997B-EDDB-4320-EB91CC4CC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80D5B9CA-7228-A175-44E5-45C538A7AB7D}"/>
              </a:ext>
            </a:extLst>
          </p:cNvPr>
          <p:cNvSpPr/>
          <p:nvPr/>
        </p:nvSpPr>
        <p:spPr>
          <a:xfrm>
            <a:off x="904620" y="5186693"/>
            <a:ext cx="10382760" cy="980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 descr="그래픽, 다채로움, 그래픽 디자인, 창의성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CF1D78F-6FDC-17F4-B0B2-2020E27516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2108">
            <a:off x="9128940" y="3250330"/>
            <a:ext cx="1412459" cy="1412459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1184CE11-ED2B-1D1E-8FA5-F3E39D812A96}"/>
              </a:ext>
            </a:extLst>
          </p:cNvPr>
          <p:cNvSpPr/>
          <p:nvPr/>
        </p:nvSpPr>
        <p:spPr>
          <a:xfrm>
            <a:off x="2904691" y="3391803"/>
            <a:ext cx="6341599" cy="14341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 descr="그래픽, 다채로움, 그래픽 디자인, 창의성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EF8288F-B0F0-EEC0-B21B-B090C220C4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 flipH="1">
            <a:off x="1648130" y="3332371"/>
            <a:ext cx="1412459" cy="1412459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7108FAC4-361C-F018-1827-3411964DB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시장이 먼저 관심을 갖는</a:t>
            </a:r>
            <a:r>
              <a:rPr lang="en-US" altLang="ko-KR" dirty="0">
                <a:solidFill>
                  <a:schemeClr val="tx1"/>
                </a:solidFill>
              </a:rPr>
              <a:t>! </a:t>
            </a:r>
            <a:r>
              <a:rPr lang="ko-KR" altLang="en-US" dirty="0">
                <a:solidFill>
                  <a:srgbClr val="EF2065"/>
                </a:solidFill>
              </a:rPr>
              <a:t>흥국화재 </a:t>
            </a:r>
            <a:r>
              <a:rPr lang="en-US" altLang="ko-KR" dirty="0">
                <a:solidFill>
                  <a:srgbClr val="EF2065"/>
                </a:solidFill>
              </a:rPr>
              <a:t>10</a:t>
            </a:r>
            <a:r>
              <a:rPr lang="ko-KR" altLang="en-US" dirty="0">
                <a:solidFill>
                  <a:srgbClr val="EF2065"/>
                </a:solidFill>
              </a:rPr>
              <a:t>억 통장</a:t>
            </a:r>
            <a:r>
              <a:rPr lang="en-US" altLang="ko-KR" dirty="0">
                <a:solidFill>
                  <a:srgbClr val="EF2065"/>
                </a:solidFill>
              </a:rPr>
              <a:t>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93BD6-B2B8-18BC-CDCA-8428350F8354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9D104E-026B-2081-C18B-0E2FDE03B26C}"/>
              </a:ext>
            </a:extLst>
          </p:cNvPr>
          <p:cNvSpPr txBox="1"/>
          <p:nvPr/>
        </p:nvSpPr>
        <p:spPr>
          <a:xfrm>
            <a:off x="1274192" y="1771430"/>
            <a:ext cx="98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/>
              <a:t>플래티넘 </a:t>
            </a:r>
            <a:r>
              <a:rPr lang="en-US" altLang="ko-KR" sz="3600" dirty="0"/>
              <a:t>10</a:t>
            </a:r>
            <a:r>
              <a:rPr lang="ko-KR" altLang="en-US" sz="3600" dirty="0"/>
              <a:t>억 통장</a:t>
            </a:r>
            <a:r>
              <a:rPr lang="en-US" altLang="ko-KR" sz="3600" dirty="0"/>
              <a:t> </a:t>
            </a:r>
            <a:r>
              <a:rPr lang="ko-KR" altLang="en-US" sz="3600" dirty="0"/>
              <a:t>출시 이후</a:t>
            </a:r>
            <a:endParaRPr lang="en-US" altLang="ko-KR" sz="3600" dirty="0"/>
          </a:p>
          <a:p>
            <a:pPr algn="ctr"/>
            <a:r>
              <a:rPr lang="en-US" altLang="ko-KR" sz="4800" dirty="0"/>
              <a:t>12</a:t>
            </a:r>
            <a:r>
              <a:rPr lang="ko-KR" altLang="en-US" sz="4800" dirty="0"/>
              <a:t>월 현재 누적 판매량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C33C15-4C95-7061-6EC0-EDB4C910CF44}"/>
              </a:ext>
            </a:extLst>
          </p:cNvPr>
          <p:cNvSpPr txBox="1"/>
          <p:nvPr/>
        </p:nvSpPr>
        <p:spPr>
          <a:xfrm>
            <a:off x="2807831" y="3209323"/>
            <a:ext cx="64732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5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50</a:t>
            </a:r>
            <a:r>
              <a:rPr lang="ko-KR" altLang="en-US" sz="115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억 달성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582016-F08F-5E7C-44F5-361635B159D8}"/>
              </a:ext>
            </a:extLst>
          </p:cNvPr>
          <p:cNvSpPr txBox="1"/>
          <p:nvPr/>
        </p:nvSpPr>
        <p:spPr>
          <a:xfrm>
            <a:off x="2814062" y="3190293"/>
            <a:ext cx="64732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500" dirty="0">
                <a:solidFill>
                  <a:srgbClr val="FFFF00"/>
                </a:solidFill>
              </a:rPr>
              <a:t>50</a:t>
            </a:r>
            <a:r>
              <a:rPr lang="ko-KR" altLang="en-US" sz="11500" dirty="0">
                <a:solidFill>
                  <a:srgbClr val="FFFF00"/>
                </a:solidFill>
              </a:rPr>
              <a:t>억 </a:t>
            </a:r>
            <a:r>
              <a:rPr lang="ko-KR" altLang="en-US" sz="11500" dirty="0">
                <a:solidFill>
                  <a:schemeClr val="bg1"/>
                </a:solidFill>
              </a:rPr>
              <a:t>달성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CC0352-CA5D-F21C-AD89-966DA40B0633}"/>
              </a:ext>
            </a:extLst>
          </p:cNvPr>
          <p:cNvSpPr txBox="1"/>
          <p:nvPr/>
        </p:nvSpPr>
        <p:spPr>
          <a:xfrm>
            <a:off x="694221" y="5344000"/>
            <a:ext cx="10803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FFFF00"/>
                </a:solidFill>
              </a:rPr>
              <a:t>매월 </a:t>
            </a:r>
            <a:r>
              <a:rPr lang="en-US" altLang="ko-KR" sz="4000" dirty="0">
                <a:solidFill>
                  <a:srgbClr val="FFFF00"/>
                </a:solidFill>
              </a:rPr>
              <a:t>10</a:t>
            </a:r>
            <a:r>
              <a:rPr lang="ko-KR" altLang="en-US" sz="4000" dirty="0">
                <a:solidFill>
                  <a:srgbClr val="FFFF00"/>
                </a:solidFill>
              </a:rPr>
              <a:t>억 </a:t>
            </a:r>
            <a:r>
              <a:rPr lang="ko-KR" altLang="en-US" sz="4000" dirty="0">
                <a:solidFill>
                  <a:schemeClr val="bg1"/>
                </a:solidFill>
              </a:rPr>
              <a:t>실적 거수</a:t>
            </a:r>
            <a:r>
              <a:rPr lang="en-US" altLang="ko-KR" sz="4000" dirty="0">
                <a:solidFill>
                  <a:schemeClr val="bg1"/>
                </a:solidFill>
              </a:rPr>
              <a:t>! </a:t>
            </a:r>
            <a:r>
              <a:rPr lang="ko-KR" altLang="en-US" sz="4000" dirty="0">
                <a:solidFill>
                  <a:schemeClr val="bg1"/>
                </a:solidFill>
              </a:rPr>
              <a:t>담보 </a:t>
            </a:r>
            <a:r>
              <a:rPr lang="ko-KR" altLang="en-US" sz="4000" dirty="0" err="1">
                <a:solidFill>
                  <a:schemeClr val="bg1"/>
                </a:solidFill>
              </a:rPr>
              <a:t>가입률</a:t>
            </a:r>
            <a:r>
              <a:rPr lang="en-US" altLang="ko-KR" sz="4000" dirty="0">
                <a:solidFill>
                  <a:schemeClr val="bg1"/>
                </a:solidFill>
              </a:rPr>
              <a:t> </a:t>
            </a:r>
            <a:r>
              <a:rPr lang="en-US" altLang="ko-KR" sz="4000" dirty="0">
                <a:solidFill>
                  <a:srgbClr val="FFFF00"/>
                </a:solidFill>
              </a:rPr>
              <a:t>40% </a:t>
            </a:r>
            <a:r>
              <a:rPr lang="ko-KR" altLang="en-US" sz="4000" dirty="0">
                <a:solidFill>
                  <a:schemeClr val="bg1"/>
                </a:solidFill>
              </a:rPr>
              <a:t>이상</a:t>
            </a:r>
            <a:r>
              <a:rPr lang="en-US" altLang="ko-KR" sz="4000" dirty="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pic>
        <p:nvPicPr>
          <p:cNvPr id="11" name="그림 10" descr="클립아트, 그래픽, 이모티콘, 스마일리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B49290C-F4D9-16C6-0EAE-0880F6560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40" y="1428240"/>
            <a:ext cx="2502919" cy="250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48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23AD8-48AB-6714-0963-D1B27B53B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2A9FAB88-B76D-FAF3-D345-BD2350E869A8}"/>
              </a:ext>
            </a:extLst>
          </p:cNvPr>
          <p:cNvSpPr/>
          <p:nvPr/>
        </p:nvSpPr>
        <p:spPr>
          <a:xfrm>
            <a:off x="904620" y="5186693"/>
            <a:ext cx="10382760" cy="980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 descr="그래픽, 다채로움, 그래픽 디자인, 창의성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2FE61F1-270E-DC40-F2C5-A9E110979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2108">
            <a:off x="9128940" y="3250330"/>
            <a:ext cx="1412459" cy="1412459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514E73B3-4F58-5CFC-2C13-18CAFC6089DD}"/>
              </a:ext>
            </a:extLst>
          </p:cNvPr>
          <p:cNvSpPr/>
          <p:nvPr/>
        </p:nvSpPr>
        <p:spPr>
          <a:xfrm>
            <a:off x="2904691" y="3391803"/>
            <a:ext cx="6341599" cy="14341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 descr="그래픽, 다채로움, 그래픽 디자인, 창의성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5B215A4-E221-13C2-3531-7FBAF481D3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 flipH="1">
            <a:off x="1648130" y="3332371"/>
            <a:ext cx="1412459" cy="1412459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7D520C8-ACB0-082D-63FC-9D00BF412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시장이 먼저 관심을 갖는</a:t>
            </a:r>
            <a:r>
              <a:rPr lang="en-US" altLang="ko-KR" dirty="0">
                <a:solidFill>
                  <a:schemeClr val="tx1"/>
                </a:solidFill>
              </a:rPr>
              <a:t>! </a:t>
            </a:r>
            <a:r>
              <a:rPr lang="ko-KR" altLang="en-US" dirty="0">
                <a:solidFill>
                  <a:srgbClr val="EF2065"/>
                </a:solidFill>
              </a:rPr>
              <a:t>흥국화재 </a:t>
            </a:r>
            <a:r>
              <a:rPr lang="en-US" altLang="ko-KR" dirty="0">
                <a:solidFill>
                  <a:srgbClr val="EF2065"/>
                </a:solidFill>
              </a:rPr>
              <a:t>10</a:t>
            </a:r>
            <a:r>
              <a:rPr lang="ko-KR" altLang="en-US" dirty="0">
                <a:solidFill>
                  <a:srgbClr val="EF2065"/>
                </a:solidFill>
              </a:rPr>
              <a:t>억 통장</a:t>
            </a:r>
            <a:r>
              <a:rPr lang="en-US" altLang="ko-KR" dirty="0">
                <a:solidFill>
                  <a:srgbClr val="EF2065"/>
                </a:solidFill>
              </a:rPr>
              <a:t>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2781CF-D653-F4C8-95AF-9D31759FF255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52A29B-5E00-941A-1975-FA36D34098AB}"/>
              </a:ext>
            </a:extLst>
          </p:cNvPr>
          <p:cNvSpPr txBox="1"/>
          <p:nvPr/>
        </p:nvSpPr>
        <p:spPr>
          <a:xfrm>
            <a:off x="1274192" y="1771430"/>
            <a:ext cx="98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/>
              <a:t>플래티넘 </a:t>
            </a:r>
            <a:r>
              <a:rPr lang="en-US" altLang="ko-KR" sz="3600" dirty="0"/>
              <a:t>10</a:t>
            </a:r>
            <a:r>
              <a:rPr lang="ko-KR" altLang="en-US" sz="3600" dirty="0"/>
              <a:t>억 통장</a:t>
            </a:r>
            <a:r>
              <a:rPr lang="en-US" altLang="ko-KR" sz="3600" dirty="0"/>
              <a:t> </a:t>
            </a:r>
            <a:r>
              <a:rPr lang="ko-KR" altLang="en-US" sz="3600" dirty="0"/>
              <a:t>출시 이후</a:t>
            </a:r>
            <a:endParaRPr lang="en-US" altLang="ko-KR" sz="3600" dirty="0"/>
          </a:p>
          <a:p>
            <a:pPr algn="ctr"/>
            <a:r>
              <a:rPr lang="en-US" altLang="ko-KR" sz="4800" dirty="0"/>
              <a:t>12</a:t>
            </a:r>
            <a:r>
              <a:rPr lang="ko-KR" altLang="en-US" sz="4800" dirty="0"/>
              <a:t>월 현재 누적 판매량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D856F6-82F1-281E-1657-3D70037B1744}"/>
              </a:ext>
            </a:extLst>
          </p:cNvPr>
          <p:cNvSpPr txBox="1"/>
          <p:nvPr/>
        </p:nvSpPr>
        <p:spPr>
          <a:xfrm>
            <a:off x="2807831" y="3209323"/>
            <a:ext cx="64732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5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50</a:t>
            </a:r>
            <a:r>
              <a:rPr lang="ko-KR" altLang="en-US" sz="115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억 달성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FBBE87-7C99-E05C-2796-A3D501B43430}"/>
              </a:ext>
            </a:extLst>
          </p:cNvPr>
          <p:cNvSpPr txBox="1"/>
          <p:nvPr/>
        </p:nvSpPr>
        <p:spPr>
          <a:xfrm>
            <a:off x="2814062" y="3190293"/>
            <a:ext cx="64732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500" dirty="0">
                <a:solidFill>
                  <a:srgbClr val="FFFF00"/>
                </a:solidFill>
              </a:rPr>
              <a:t>50</a:t>
            </a:r>
            <a:r>
              <a:rPr lang="ko-KR" altLang="en-US" sz="11500" dirty="0">
                <a:solidFill>
                  <a:srgbClr val="FFFF00"/>
                </a:solidFill>
              </a:rPr>
              <a:t>억 </a:t>
            </a:r>
            <a:r>
              <a:rPr lang="ko-KR" altLang="en-US" sz="11500" dirty="0">
                <a:solidFill>
                  <a:schemeClr val="bg1"/>
                </a:solidFill>
              </a:rPr>
              <a:t>달성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DC4F0-CA34-F445-32B8-069A0DB5DE8D}"/>
              </a:ext>
            </a:extLst>
          </p:cNvPr>
          <p:cNvSpPr txBox="1"/>
          <p:nvPr/>
        </p:nvSpPr>
        <p:spPr>
          <a:xfrm>
            <a:off x="694221" y="5344000"/>
            <a:ext cx="10803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FFFF00"/>
                </a:solidFill>
              </a:rPr>
              <a:t>매월 </a:t>
            </a:r>
            <a:r>
              <a:rPr lang="en-US" altLang="ko-KR" sz="4000" dirty="0">
                <a:solidFill>
                  <a:srgbClr val="FFFF00"/>
                </a:solidFill>
              </a:rPr>
              <a:t>10</a:t>
            </a:r>
            <a:r>
              <a:rPr lang="ko-KR" altLang="en-US" sz="4000" dirty="0">
                <a:solidFill>
                  <a:srgbClr val="FFFF00"/>
                </a:solidFill>
              </a:rPr>
              <a:t>억 </a:t>
            </a:r>
            <a:r>
              <a:rPr lang="ko-KR" altLang="en-US" sz="4000" dirty="0">
                <a:solidFill>
                  <a:schemeClr val="bg1"/>
                </a:solidFill>
              </a:rPr>
              <a:t>실적 거수</a:t>
            </a:r>
            <a:r>
              <a:rPr lang="en-US" altLang="ko-KR" sz="4000" dirty="0">
                <a:solidFill>
                  <a:schemeClr val="bg1"/>
                </a:solidFill>
              </a:rPr>
              <a:t>! </a:t>
            </a:r>
            <a:r>
              <a:rPr lang="ko-KR" altLang="en-US" sz="4000" dirty="0">
                <a:solidFill>
                  <a:schemeClr val="bg1"/>
                </a:solidFill>
              </a:rPr>
              <a:t>담보 </a:t>
            </a:r>
            <a:r>
              <a:rPr lang="ko-KR" altLang="en-US" sz="4000" dirty="0" err="1">
                <a:solidFill>
                  <a:schemeClr val="bg1"/>
                </a:solidFill>
              </a:rPr>
              <a:t>가입률</a:t>
            </a:r>
            <a:r>
              <a:rPr lang="en-US" altLang="ko-KR" sz="4000" dirty="0">
                <a:solidFill>
                  <a:schemeClr val="bg1"/>
                </a:solidFill>
              </a:rPr>
              <a:t> </a:t>
            </a:r>
            <a:r>
              <a:rPr lang="en-US" altLang="ko-KR" sz="4000" dirty="0">
                <a:solidFill>
                  <a:srgbClr val="FFFF00"/>
                </a:solidFill>
              </a:rPr>
              <a:t>40% </a:t>
            </a:r>
            <a:r>
              <a:rPr lang="ko-KR" altLang="en-US" sz="4000" dirty="0">
                <a:solidFill>
                  <a:schemeClr val="bg1"/>
                </a:solidFill>
              </a:rPr>
              <a:t>이상</a:t>
            </a:r>
            <a:r>
              <a:rPr lang="en-US" altLang="ko-KR" sz="4000" dirty="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pic>
        <p:nvPicPr>
          <p:cNvPr id="11" name="그림 10" descr="클립아트, 그래픽, 이모티콘, 스마일리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A82A633-B6B0-1C96-7355-36CC9D677A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40" y="1428240"/>
            <a:ext cx="2502919" cy="250291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297ED0E-A03A-8D89-CFD4-F286E4593459}"/>
              </a:ext>
            </a:extLst>
          </p:cNvPr>
          <p:cNvSpPr/>
          <p:nvPr/>
        </p:nvSpPr>
        <p:spPr>
          <a:xfrm>
            <a:off x="0" y="12006"/>
            <a:ext cx="12192000" cy="6858000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잘린 한쪽 모서리 1">
            <a:extLst>
              <a:ext uri="{FF2B5EF4-FFF2-40B4-BE49-F238E27FC236}">
                <a16:creationId xmlns:a16="http://schemas.microsoft.com/office/drawing/2014/main" id="{0C885B71-0A53-2967-E89B-B92ED154D513}"/>
              </a:ext>
            </a:extLst>
          </p:cNvPr>
          <p:cNvSpPr/>
          <p:nvPr/>
        </p:nvSpPr>
        <p:spPr>
          <a:xfrm>
            <a:off x="0" y="1908375"/>
            <a:ext cx="12192000" cy="3279658"/>
          </a:xfrm>
          <a:prstGeom prst="snip1Rect">
            <a:avLst>
              <a:gd name="adj" fmla="val 0"/>
            </a:avLst>
          </a:prstGeom>
          <a:solidFill>
            <a:schemeClr val="tx1">
              <a:alpha val="9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984BFB-0A36-14A7-16DB-1BD17372CAE6}"/>
              </a:ext>
            </a:extLst>
          </p:cNvPr>
          <p:cNvSpPr txBox="1"/>
          <p:nvPr/>
        </p:nvSpPr>
        <p:spPr>
          <a:xfrm>
            <a:off x="3263381" y="2298282"/>
            <a:ext cx="554108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WHY?</a:t>
            </a:r>
            <a:endParaRPr lang="ko-KR" altLang="en-US" sz="13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1C44DF-BD0D-501B-0278-3806F5CAC1D3}"/>
              </a:ext>
            </a:extLst>
          </p:cNvPr>
          <p:cNvSpPr txBox="1"/>
          <p:nvPr/>
        </p:nvSpPr>
        <p:spPr>
          <a:xfrm>
            <a:off x="3257867" y="4297008"/>
            <a:ext cx="5541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좋은 담보</a:t>
            </a:r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라서</a:t>
            </a:r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? </a:t>
            </a:r>
            <a:r>
              <a:rPr lang="ko-KR" altLang="en-US" sz="28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보험료가 저렴</a:t>
            </a:r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해서</a:t>
            </a:r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?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8202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821621AB-B322-8492-F663-E8DF74BFB5EE}"/>
              </a:ext>
            </a:extLst>
          </p:cNvPr>
          <p:cNvSpPr/>
          <p:nvPr/>
        </p:nvSpPr>
        <p:spPr>
          <a:xfrm>
            <a:off x="254000" y="1407192"/>
            <a:ext cx="11684000" cy="5038725"/>
          </a:xfrm>
          <a:prstGeom prst="roundRect">
            <a:avLst>
              <a:gd name="adj" fmla="val 317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9168D9C-AE16-F0CA-4EF9-81D2A7489297}"/>
              </a:ext>
            </a:extLst>
          </p:cNvPr>
          <p:cNvSpPr/>
          <p:nvPr/>
        </p:nvSpPr>
        <p:spPr>
          <a:xfrm>
            <a:off x="654049" y="4243457"/>
            <a:ext cx="11037173" cy="5046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FF38E864-981F-5051-9BCB-8C1056325476}"/>
              </a:ext>
            </a:extLst>
          </p:cNvPr>
          <p:cNvSpPr/>
          <p:nvPr/>
        </p:nvSpPr>
        <p:spPr>
          <a:xfrm>
            <a:off x="4312418" y="2494743"/>
            <a:ext cx="3567165" cy="3567165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4953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38161788-93AE-F027-D43A-2FE698420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드디어 </a:t>
            </a:r>
            <a:r>
              <a:rPr lang="en-US" altLang="ko-KR" dirty="0"/>
              <a:t>2026</a:t>
            </a:r>
            <a:r>
              <a:rPr lang="ko-KR" altLang="en-US" dirty="0"/>
              <a:t>년 새해가 밝았습니다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378C618-589E-A44A-F446-A22042E7F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433604-8AEB-04B4-1DA5-E044A8E8F71D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00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05B5A0-6645-826E-48B1-033C67E82F11}"/>
              </a:ext>
            </a:extLst>
          </p:cNvPr>
          <p:cNvSpPr txBox="1"/>
          <p:nvPr/>
        </p:nvSpPr>
        <p:spPr>
          <a:xfrm>
            <a:off x="3135105" y="2065644"/>
            <a:ext cx="6040145" cy="6263464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3200" dirty="0">
                <a:solidFill>
                  <a:schemeClr val="accent2">
                    <a:lumMod val="75000"/>
                  </a:schemeClr>
                </a:solidFill>
              </a:rPr>
              <a:t>새해 복 많이 받으세요</a:t>
            </a:r>
            <a:r>
              <a:rPr lang="en-US" altLang="ko-KR" sz="3200" dirty="0">
                <a:solidFill>
                  <a:schemeClr val="accent2">
                    <a:lumMod val="75000"/>
                  </a:schemeClr>
                </a:solidFill>
              </a:rPr>
              <a:t>~!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그림 7" descr="그래픽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7932AD6-3D92-9525-926A-BF4C82401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85" y="1744429"/>
            <a:ext cx="8327300" cy="46841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D26952-0E51-7609-8BCA-4B4E4F149A26}"/>
              </a:ext>
            </a:extLst>
          </p:cNvPr>
          <p:cNvSpPr txBox="1"/>
          <p:nvPr/>
        </p:nvSpPr>
        <p:spPr>
          <a:xfrm>
            <a:off x="768019" y="3691177"/>
            <a:ext cx="33047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/>
              <a:t>새해에는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5F3E2B-A31F-84BF-AB10-D3C341143C0B}"/>
              </a:ext>
            </a:extLst>
          </p:cNvPr>
          <p:cNvSpPr txBox="1"/>
          <p:nvPr/>
        </p:nvSpPr>
        <p:spPr>
          <a:xfrm flipH="1">
            <a:off x="195624" y="3665777"/>
            <a:ext cx="40377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새해에는</a:t>
            </a:r>
            <a:endParaRPr lang="en-US" altLang="ko-KR" sz="4400" dirty="0">
              <a:ln w="1936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905562-692B-0023-3B2A-DA27AA699520}"/>
              </a:ext>
            </a:extLst>
          </p:cNvPr>
          <p:cNvSpPr txBox="1"/>
          <p:nvPr/>
        </p:nvSpPr>
        <p:spPr>
          <a:xfrm flipH="1">
            <a:off x="91783" y="3654075"/>
            <a:ext cx="4245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solidFill>
                  <a:schemeClr val="bg1"/>
                </a:solidFill>
              </a:rPr>
              <a:t>새해에는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4BF309-194E-E44A-4938-CB7E07BF6FC2}"/>
              </a:ext>
            </a:extLst>
          </p:cNvPr>
          <p:cNvSpPr txBox="1"/>
          <p:nvPr/>
        </p:nvSpPr>
        <p:spPr>
          <a:xfrm flipH="1">
            <a:off x="7973137" y="3691177"/>
            <a:ext cx="40377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흥국화재</a:t>
            </a:r>
            <a:endParaRPr lang="en-US" altLang="ko-KR" sz="4400" dirty="0">
              <a:ln w="1936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E079D5-8076-13E0-12C2-41AA9166769E}"/>
              </a:ext>
            </a:extLst>
          </p:cNvPr>
          <p:cNvSpPr txBox="1"/>
          <p:nvPr/>
        </p:nvSpPr>
        <p:spPr>
          <a:xfrm flipH="1">
            <a:off x="7869298" y="3700864"/>
            <a:ext cx="4245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solidFill>
                  <a:schemeClr val="bg1"/>
                </a:solidFill>
              </a:rPr>
              <a:t>흥국화재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612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8AF24-C434-F193-85F0-37E464515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18EAD59E-0F22-758B-D2EB-A083145397C3}"/>
              </a:ext>
            </a:extLst>
          </p:cNvPr>
          <p:cNvSpPr/>
          <p:nvPr/>
        </p:nvSpPr>
        <p:spPr>
          <a:xfrm>
            <a:off x="904620" y="5186693"/>
            <a:ext cx="10382760" cy="980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 descr="그래픽, 다채로움, 그래픽 디자인, 창의성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F9B2C28-030B-2C6B-34DD-643DA8157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2108">
            <a:off x="9128940" y="3250330"/>
            <a:ext cx="1412459" cy="1412459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193532C8-4B2B-D5F2-DB4B-5D52AD532E00}"/>
              </a:ext>
            </a:extLst>
          </p:cNvPr>
          <p:cNvSpPr/>
          <p:nvPr/>
        </p:nvSpPr>
        <p:spPr>
          <a:xfrm>
            <a:off x="2904691" y="3391803"/>
            <a:ext cx="6341599" cy="14341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 descr="그래픽, 다채로움, 그래픽 디자인, 창의성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33DFAF8-E456-3A3F-DA8C-F729CA58E5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 flipH="1">
            <a:off x="1648130" y="3332371"/>
            <a:ext cx="1412459" cy="1412459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3850A5CA-E915-F990-6137-11776875A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시장이 먼저 관심을 갖는</a:t>
            </a:r>
            <a:r>
              <a:rPr lang="en-US" altLang="ko-KR" dirty="0">
                <a:solidFill>
                  <a:schemeClr val="tx1"/>
                </a:solidFill>
              </a:rPr>
              <a:t>! </a:t>
            </a:r>
            <a:r>
              <a:rPr lang="ko-KR" altLang="en-US" dirty="0">
                <a:solidFill>
                  <a:srgbClr val="EF2065"/>
                </a:solidFill>
              </a:rPr>
              <a:t>흥국화재 </a:t>
            </a:r>
            <a:r>
              <a:rPr lang="en-US" altLang="ko-KR" dirty="0">
                <a:solidFill>
                  <a:srgbClr val="EF2065"/>
                </a:solidFill>
              </a:rPr>
              <a:t>10</a:t>
            </a:r>
            <a:r>
              <a:rPr lang="ko-KR" altLang="en-US" dirty="0">
                <a:solidFill>
                  <a:srgbClr val="EF2065"/>
                </a:solidFill>
              </a:rPr>
              <a:t>억 통장</a:t>
            </a:r>
            <a:r>
              <a:rPr lang="en-US" altLang="ko-KR" dirty="0">
                <a:solidFill>
                  <a:srgbClr val="EF2065"/>
                </a:solidFill>
              </a:rPr>
              <a:t>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E9E2BF-144A-5B68-4DCF-4EBBB9CE9BA2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B73899-936C-3884-49C6-D3E55DBE2DB2}"/>
              </a:ext>
            </a:extLst>
          </p:cNvPr>
          <p:cNvSpPr txBox="1"/>
          <p:nvPr/>
        </p:nvSpPr>
        <p:spPr>
          <a:xfrm>
            <a:off x="1274192" y="1771430"/>
            <a:ext cx="98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/>
              <a:t>플래티넘 </a:t>
            </a:r>
            <a:r>
              <a:rPr lang="en-US" altLang="ko-KR" sz="3600" dirty="0"/>
              <a:t>10</a:t>
            </a:r>
            <a:r>
              <a:rPr lang="ko-KR" altLang="en-US" sz="3600" dirty="0"/>
              <a:t>억 통장</a:t>
            </a:r>
            <a:r>
              <a:rPr lang="en-US" altLang="ko-KR" sz="3600" dirty="0"/>
              <a:t> </a:t>
            </a:r>
            <a:r>
              <a:rPr lang="ko-KR" altLang="en-US" sz="3600" dirty="0"/>
              <a:t>출시 이후</a:t>
            </a:r>
            <a:endParaRPr lang="en-US" altLang="ko-KR" sz="3600" dirty="0"/>
          </a:p>
          <a:p>
            <a:pPr algn="ctr"/>
            <a:r>
              <a:rPr lang="en-US" altLang="ko-KR" sz="4800" dirty="0"/>
              <a:t>12</a:t>
            </a:r>
            <a:r>
              <a:rPr lang="ko-KR" altLang="en-US" sz="4800" dirty="0"/>
              <a:t>월 현재 누적 판매량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97E15A-B4B0-C6EC-728C-5591208DDCD7}"/>
              </a:ext>
            </a:extLst>
          </p:cNvPr>
          <p:cNvSpPr txBox="1"/>
          <p:nvPr/>
        </p:nvSpPr>
        <p:spPr>
          <a:xfrm>
            <a:off x="2807831" y="3209323"/>
            <a:ext cx="64732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5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50</a:t>
            </a:r>
            <a:r>
              <a:rPr lang="ko-KR" altLang="en-US" sz="115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억 달성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A78E29-E972-CFDD-EECA-F6743E33D121}"/>
              </a:ext>
            </a:extLst>
          </p:cNvPr>
          <p:cNvSpPr txBox="1"/>
          <p:nvPr/>
        </p:nvSpPr>
        <p:spPr>
          <a:xfrm>
            <a:off x="2814062" y="3190293"/>
            <a:ext cx="64732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500" dirty="0">
                <a:solidFill>
                  <a:srgbClr val="FFFF00"/>
                </a:solidFill>
              </a:rPr>
              <a:t>50</a:t>
            </a:r>
            <a:r>
              <a:rPr lang="ko-KR" altLang="en-US" sz="11500" dirty="0">
                <a:solidFill>
                  <a:srgbClr val="FFFF00"/>
                </a:solidFill>
              </a:rPr>
              <a:t>억 </a:t>
            </a:r>
            <a:r>
              <a:rPr lang="ko-KR" altLang="en-US" sz="11500" dirty="0">
                <a:solidFill>
                  <a:schemeClr val="bg1"/>
                </a:solidFill>
              </a:rPr>
              <a:t>달성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7683C7-742E-DEB3-7A12-08E5F96BDB75}"/>
              </a:ext>
            </a:extLst>
          </p:cNvPr>
          <p:cNvSpPr txBox="1"/>
          <p:nvPr/>
        </p:nvSpPr>
        <p:spPr>
          <a:xfrm>
            <a:off x="694221" y="5344000"/>
            <a:ext cx="10803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FFFF00"/>
                </a:solidFill>
              </a:rPr>
              <a:t>매월 </a:t>
            </a:r>
            <a:r>
              <a:rPr lang="en-US" altLang="ko-KR" sz="4000" dirty="0">
                <a:solidFill>
                  <a:srgbClr val="FFFF00"/>
                </a:solidFill>
              </a:rPr>
              <a:t>10</a:t>
            </a:r>
            <a:r>
              <a:rPr lang="ko-KR" altLang="en-US" sz="4000" dirty="0">
                <a:solidFill>
                  <a:srgbClr val="FFFF00"/>
                </a:solidFill>
              </a:rPr>
              <a:t>억 </a:t>
            </a:r>
            <a:r>
              <a:rPr lang="ko-KR" altLang="en-US" sz="4000" dirty="0">
                <a:solidFill>
                  <a:schemeClr val="bg1"/>
                </a:solidFill>
              </a:rPr>
              <a:t>실적 거수</a:t>
            </a:r>
            <a:r>
              <a:rPr lang="en-US" altLang="ko-KR" sz="4000" dirty="0">
                <a:solidFill>
                  <a:schemeClr val="bg1"/>
                </a:solidFill>
              </a:rPr>
              <a:t>! </a:t>
            </a:r>
            <a:r>
              <a:rPr lang="ko-KR" altLang="en-US" sz="4000" dirty="0">
                <a:solidFill>
                  <a:schemeClr val="bg1"/>
                </a:solidFill>
              </a:rPr>
              <a:t>담보 </a:t>
            </a:r>
            <a:r>
              <a:rPr lang="ko-KR" altLang="en-US" sz="4000" dirty="0" err="1">
                <a:solidFill>
                  <a:schemeClr val="bg1"/>
                </a:solidFill>
              </a:rPr>
              <a:t>가입률</a:t>
            </a:r>
            <a:r>
              <a:rPr lang="en-US" altLang="ko-KR" sz="4000" dirty="0">
                <a:solidFill>
                  <a:schemeClr val="bg1"/>
                </a:solidFill>
              </a:rPr>
              <a:t> </a:t>
            </a:r>
            <a:r>
              <a:rPr lang="en-US" altLang="ko-KR" sz="4000" dirty="0">
                <a:solidFill>
                  <a:srgbClr val="FFFF00"/>
                </a:solidFill>
              </a:rPr>
              <a:t>40% </a:t>
            </a:r>
            <a:r>
              <a:rPr lang="ko-KR" altLang="en-US" sz="4000" dirty="0">
                <a:solidFill>
                  <a:schemeClr val="bg1"/>
                </a:solidFill>
              </a:rPr>
              <a:t>이상</a:t>
            </a:r>
            <a:r>
              <a:rPr lang="en-US" altLang="ko-KR" sz="4000" dirty="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pic>
        <p:nvPicPr>
          <p:cNvPr id="11" name="그림 10" descr="클립아트, 그래픽, 이모티콘, 스마일리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03657BB-CF9E-E112-73DF-B8C7FBED86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40" y="1428240"/>
            <a:ext cx="2502919" cy="250291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700506A0-E6E5-926A-19E7-F058F496883C}"/>
              </a:ext>
            </a:extLst>
          </p:cNvPr>
          <p:cNvSpPr/>
          <p:nvPr/>
        </p:nvSpPr>
        <p:spPr>
          <a:xfrm>
            <a:off x="0" y="12006"/>
            <a:ext cx="12192000" cy="6858000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잘린 한쪽 모서리 1">
            <a:extLst>
              <a:ext uri="{FF2B5EF4-FFF2-40B4-BE49-F238E27FC236}">
                <a16:creationId xmlns:a16="http://schemas.microsoft.com/office/drawing/2014/main" id="{B0C85004-D85D-BF02-CF4E-594FA9FE38F0}"/>
              </a:ext>
            </a:extLst>
          </p:cNvPr>
          <p:cNvSpPr/>
          <p:nvPr/>
        </p:nvSpPr>
        <p:spPr>
          <a:xfrm>
            <a:off x="0" y="1908375"/>
            <a:ext cx="12192000" cy="3279658"/>
          </a:xfrm>
          <a:prstGeom prst="snip1Rect">
            <a:avLst>
              <a:gd name="adj" fmla="val 0"/>
            </a:avLst>
          </a:prstGeom>
          <a:solidFill>
            <a:schemeClr val="tx1">
              <a:alpha val="9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79066C-F9CA-650C-A501-51733F9579F9}"/>
              </a:ext>
            </a:extLst>
          </p:cNvPr>
          <p:cNvSpPr txBox="1"/>
          <p:nvPr/>
        </p:nvSpPr>
        <p:spPr>
          <a:xfrm>
            <a:off x="35854" y="2627858"/>
            <a:ext cx="122830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진짜 정답은</a:t>
            </a:r>
            <a:r>
              <a:rPr lang="en-US" altLang="ko-KR" sz="6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,</a:t>
            </a:r>
          </a:p>
          <a:p>
            <a:pPr algn="ctr"/>
            <a:r>
              <a:rPr lang="ko-KR" altLang="en-US" sz="66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 트렌드에 최적화된 담보라서</a:t>
            </a:r>
            <a:r>
              <a:rPr lang="en-US" altLang="ko-KR" sz="66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6600" dirty="0">
              <a:solidFill>
                <a:srgbClr val="FFFF00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7E7663-2C7C-87BC-EEE5-A137786F1E57}"/>
              </a:ext>
            </a:extLst>
          </p:cNvPr>
          <p:cNvSpPr txBox="1"/>
          <p:nvPr/>
        </p:nvSpPr>
        <p:spPr>
          <a:xfrm>
            <a:off x="3046182" y="1479567"/>
            <a:ext cx="6873240" cy="86026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ko-KR" sz="36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A966B1-DDA5-C45E-021B-A4ADF665E320}"/>
              </a:ext>
            </a:extLst>
          </p:cNvPr>
          <p:cNvSpPr txBox="1"/>
          <p:nvPr/>
        </p:nvSpPr>
        <p:spPr>
          <a:xfrm>
            <a:off x="3531730" y="1679304"/>
            <a:ext cx="687324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담보가 좋고</a:t>
            </a:r>
            <a:r>
              <a:rPr lang="en-US" altLang="ko-KR" sz="2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, </a:t>
            </a:r>
            <a:r>
              <a:rPr lang="ko-KR" altLang="en-US" sz="2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보험료가 저렴한 것도 맞지만</a:t>
            </a:r>
            <a:r>
              <a:rPr lang="en-US" altLang="ko-KR" sz="26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..</a:t>
            </a:r>
          </a:p>
        </p:txBody>
      </p:sp>
      <p:pic>
        <p:nvPicPr>
          <p:cNvPr id="19" name="그림 18" descr="클립아트, 만화 영화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8342D7F-D6D5-52C2-76A3-8BE7746E2D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248" y="101931"/>
            <a:ext cx="3064295" cy="235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44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C3FC1-EF31-A5D5-D67E-1C063EF4D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5374E96-0623-4D5B-3203-689000FF12C1}"/>
              </a:ext>
            </a:extLst>
          </p:cNvPr>
          <p:cNvSpPr/>
          <p:nvPr/>
        </p:nvSpPr>
        <p:spPr>
          <a:xfrm>
            <a:off x="254000" y="1397000"/>
            <a:ext cx="11684000" cy="5050454"/>
          </a:xfrm>
          <a:prstGeom prst="roundRect">
            <a:avLst>
              <a:gd name="adj" fmla="val 3171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827E2376-B544-28F7-AEF2-9AF5E39DD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최근 치료 트렌드가 어떻게 </a:t>
            </a:r>
            <a:r>
              <a:rPr lang="ko-KR" altLang="en-US" dirty="0" err="1">
                <a:solidFill>
                  <a:schemeClr val="tx1"/>
                </a:solidFill>
              </a:rPr>
              <a:t>되길래요</a:t>
            </a:r>
            <a:r>
              <a:rPr lang="en-US" altLang="ko-KR" dirty="0">
                <a:solidFill>
                  <a:schemeClr val="tx1"/>
                </a:solidFill>
              </a:rPr>
              <a:t>~?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9AB0D-6062-2827-35B3-F9D99622D613}"/>
              </a:ext>
            </a:extLst>
          </p:cNvPr>
          <p:cNvSpPr txBox="1"/>
          <p:nvPr/>
        </p:nvSpPr>
        <p:spPr>
          <a:xfrm>
            <a:off x="2867652" y="2275407"/>
            <a:ext cx="73789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/>
              <a:t>최근 치료 트렌드는</a:t>
            </a:r>
            <a:endParaRPr lang="ko-KR" altLang="en-US" sz="8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BAD0BC-53DF-861B-B93D-68AD51332B9D}"/>
              </a:ext>
            </a:extLst>
          </p:cNvPr>
          <p:cNvSpPr txBox="1"/>
          <p:nvPr/>
        </p:nvSpPr>
        <p:spPr>
          <a:xfrm>
            <a:off x="1134454" y="3528332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탈입원</a:t>
            </a:r>
            <a:endParaRPr lang="ko-KR" altLang="en-US" sz="115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AA4AF4-BED1-16E5-8A04-2BDDB5C83F4F}"/>
              </a:ext>
            </a:extLst>
          </p:cNvPr>
          <p:cNvSpPr txBox="1"/>
          <p:nvPr/>
        </p:nvSpPr>
        <p:spPr>
          <a:xfrm>
            <a:off x="1148639" y="3528180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 dirty="0" err="1">
                <a:solidFill>
                  <a:srgbClr val="EF2065"/>
                </a:solidFill>
              </a:rPr>
              <a:t>탈</a:t>
            </a:r>
            <a:r>
              <a:rPr lang="ko-KR" altLang="en-US" sz="11500" dirty="0" err="1">
                <a:solidFill>
                  <a:schemeClr val="bg1"/>
                </a:solidFill>
              </a:rPr>
              <a:t>입원</a:t>
            </a:r>
            <a:endParaRPr lang="ko-KR" altLang="en-US" sz="115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4A647-54DC-714D-4F89-36C577DAEFDA}"/>
              </a:ext>
            </a:extLst>
          </p:cNvPr>
          <p:cNvSpPr txBox="1"/>
          <p:nvPr/>
        </p:nvSpPr>
        <p:spPr>
          <a:xfrm>
            <a:off x="6956284" y="3515632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탈관혈</a:t>
            </a:r>
            <a:endParaRPr lang="ko-KR" altLang="en-US" sz="115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60F65B-D0FE-D7A4-9B0A-707C3B1E8D59}"/>
              </a:ext>
            </a:extLst>
          </p:cNvPr>
          <p:cNvSpPr txBox="1"/>
          <p:nvPr/>
        </p:nvSpPr>
        <p:spPr>
          <a:xfrm>
            <a:off x="6970469" y="3518895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 dirty="0" err="1">
                <a:solidFill>
                  <a:srgbClr val="EF2065"/>
                </a:solidFill>
              </a:rPr>
              <a:t>탈</a:t>
            </a:r>
            <a:r>
              <a:rPr lang="ko-KR" altLang="en-US" sz="11500" dirty="0" err="1">
                <a:solidFill>
                  <a:schemeClr val="bg1"/>
                </a:solidFill>
              </a:rPr>
              <a:t>관혈</a:t>
            </a:r>
            <a:endParaRPr lang="ko-KR" altLang="en-US" sz="115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ACA472-FE0C-82C8-80FF-D475FD21058B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0D330F3-5C34-D2D6-AF71-C2BDE047DE0A}"/>
              </a:ext>
            </a:extLst>
          </p:cNvPr>
          <p:cNvGrpSpPr/>
          <p:nvPr/>
        </p:nvGrpSpPr>
        <p:grpSpPr>
          <a:xfrm rot="696710">
            <a:off x="1583342" y="1706558"/>
            <a:ext cx="1672921" cy="1413857"/>
            <a:chOff x="1354743" y="1714500"/>
            <a:chExt cx="1672921" cy="1413857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02693AD2-4971-94DD-1DF5-FA08CD558989}"/>
                </a:ext>
              </a:extLst>
            </p:cNvPr>
            <p:cNvSpPr/>
            <p:nvPr/>
          </p:nvSpPr>
          <p:spPr>
            <a:xfrm>
              <a:off x="1354743" y="1714500"/>
              <a:ext cx="1413857" cy="14138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id="{84FA6890-F28C-04EC-CB6F-5FED61C74B40}"/>
                </a:ext>
              </a:extLst>
            </p:cNvPr>
            <p:cNvSpPr/>
            <p:nvPr/>
          </p:nvSpPr>
          <p:spPr>
            <a:xfrm rot="6390882">
              <a:off x="2438400" y="2209800"/>
              <a:ext cx="406400" cy="77212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C763B79-1739-5276-B173-BB238B0F06A5}"/>
              </a:ext>
            </a:extLst>
          </p:cNvPr>
          <p:cNvSpPr txBox="1"/>
          <p:nvPr/>
        </p:nvSpPr>
        <p:spPr>
          <a:xfrm rot="20700000">
            <a:off x="1536957" y="1965192"/>
            <a:ext cx="15107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</a:rPr>
              <a:t>2025</a:t>
            </a:r>
            <a:r>
              <a:rPr lang="ko-KR" altLang="en-US" sz="2000" dirty="0">
                <a:solidFill>
                  <a:schemeClr val="bg1"/>
                </a:solidFill>
              </a:rPr>
              <a:t>년 </a:t>
            </a:r>
            <a:endParaRPr lang="en-US" altLang="ko-KR" sz="2000" dirty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현재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43780CEF-6C46-80D3-5AA0-53153F52B007}"/>
              </a:ext>
            </a:extLst>
          </p:cNvPr>
          <p:cNvSpPr/>
          <p:nvPr/>
        </p:nvSpPr>
        <p:spPr>
          <a:xfrm>
            <a:off x="5582558" y="3860800"/>
            <a:ext cx="1107996" cy="11079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더하기 기호 13">
            <a:extLst>
              <a:ext uri="{FF2B5EF4-FFF2-40B4-BE49-F238E27FC236}">
                <a16:creationId xmlns:a16="http://schemas.microsoft.com/office/drawing/2014/main" id="{2C759D5A-B10C-3C61-A76F-121CDC81D7EA}"/>
              </a:ext>
            </a:extLst>
          </p:cNvPr>
          <p:cNvSpPr/>
          <p:nvPr/>
        </p:nvSpPr>
        <p:spPr>
          <a:xfrm>
            <a:off x="5582558" y="3848100"/>
            <a:ext cx="1122181" cy="11221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94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AB471-93B1-D7D7-82AC-D2FAB2EC6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7B9F9004-D3F7-F545-3C80-3D238C516CA4}"/>
              </a:ext>
            </a:extLst>
          </p:cNvPr>
          <p:cNvSpPr/>
          <p:nvPr/>
        </p:nvSpPr>
        <p:spPr>
          <a:xfrm>
            <a:off x="254000" y="1397000"/>
            <a:ext cx="11684000" cy="5050454"/>
          </a:xfrm>
          <a:prstGeom prst="roundRect">
            <a:avLst>
              <a:gd name="adj" fmla="val 3171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2F262922-07D1-5297-7ADE-2AA402C88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최근 치료 트렌드가 어떻게 </a:t>
            </a:r>
            <a:r>
              <a:rPr lang="ko-KR" altLang="en-US" dirty="0" err="1">
                <a:solidFill>
                  <a:schemeClr val="tx1"/>
                </a:solidFill>
              </a:rPr>
              <a:t>되길래요</a:t>
            </a:r>
            <a:r>
              <a:rPr lang="en-US" altLang="ko-KR" dirty="0">
                <a:solidFill>
                  <a:schemeClr val="tx1"/>
                </a:solidFill>
              </a:rPr>
              <a:t>~?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FC5002-A0EB-315F-0F0F-1196D0A45A72}"/>
              </a:ext>
            </a:extLst>
          </p:cNvPr>
          <p:cNvSpPr txBox="1"/>
          <p:nvPr/>
        </p:nvSpPr>
        <p:spPr>
          <a:xfrm>
            <a:off x="2867652" y="2275407"/>
            <a:ext cx="73789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/>
              <a:t>최근 치료 트렌드는</a:t>
            </a:r>
            <a:endParaRPr lang="ko-KR" alt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84DCC6-4414-E366-9412-97F59F95BD2F}"/>
              </a:ext>
            </a:extLst>
          </p:cNvPr>
          <p:cNvSpPr txBox="1"/>
          <p:nvPr/>
        </p:nvSpPr>
        <p:spPr>
          <a:xfrm>
            <a:off x="6767598" y="3515632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탈관혈</a:t>
            </a:r>
            <a:endParaRPr lang="ko-KR" altLang="en-US" sz="115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6C88C-6610-AD18-4B96-706A014D9240}"/>
              </a:ext>
            </a:extLst>
          </p:cNvPr>
          <p:cNvSpPr txBox="1"/>
          <p:nvPr/>
        </p:nvSpPr>
        <p:spPr>
          <a:xfrm>
            <a:off x="6781783" y="3518895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 dirty="0" err="1">
                <a:solidFill>
                  <a:srgbClr val="EF2065"/>
                </a:solidFill>
              </a:rPr>
              <a:t>탈</a:t>
            </a:r>
            <a:r>
              <a:rPr lang="ko-KR" altLang="en-US" sz="11500" dirty="0" err="1">
                <a:solidFill>
                  <a:schemeClr val="bg1"/>
                </a:solidFill>
              </a:rPr>
              <a:t>관혈</a:t>
            </a:r>
            <a:endParaRPr lang="ko-KR" altLang="en-US" sz="115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EA13D6-029E-2C7A-EFD9-98176815CC95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6BF4728-81EA-A2D7-3201-7465D353C2FD}"/>
              </a:ext>
            </a:extLst>
          </p:cNvPr>
          <p:cNvGrpSpPr/>
          <p:nvPr/>
        </p:nvGrpSpPr>
        <p:grpSpPr>
          <a:xfrm rot="696710">
            <a:off x="1583342" y="1706558"/>
            <a:ext cx="1672921" cy="1413857"/>
            <a:chOff x="1354743" y="1714500"/>
            <a:chExt cx="1672921" cy="1413857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47E94C01-6618-183A-5D0E-24A5D9A86765}"/>
                </a:ext>
              </a:extLst>
            </p:cNvPr>
            <p:cNvSpPr/>
            <p:nvPr/>
          </p:nvSpPr>
          <p:spPr>
            <a:xfrm>
              <a:off x="1354743" y="1714500"/>
              <a:ext cx="1413857" cy="14138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id="{5EBCCD51-3D4C-C2F7-4DE6-12C94E273B70}"/>
                </a:ext>
              </a:extLst>
            </p:cNvPr>
            <p:cNvSpPr/>
            <p:nvPr/>
          </p:nvSpPr>
          <p:spPr>
            <a:xfrm rot="6390882">
              <a:off x="2438400" y="2209800"/>
              <a:ext cx="406400" cy="77212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D8C2DD9-5F26-2071-E838-EDB25E756150}"/>
              </a:ext>
            </a:extLst>
          </p:cNvPr>
          <p:cNvSpPr txBox="1"/>
          <p:nvPr/>
        </p:nvSpPr>
        <p:spPr>
          <a:xfrm rot="20700000">
            <a:off x="1536957" y="1965192"/>
            <a:ext cx="15107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</a:rPr>
              <a:t>2025</a:t>
            </a:r>
            <a:r>
              <a:rPr lang="ko-KR" altLang="en-US" sz="2000" dirty="0">
                <a:solidFill>
                  <a:schemeClr val="bg1"/>
                </a:solidFill>
              </a:rPr>
              <a:t>년 </a:t>
            </a:r>
            <a:endParaRPr lang="en-US" altLang="ko-KR" sz="2000" dirty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현재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737733-C2C0-D390-D2A5-8C2D263B7BAF}"/>
              </a:ext>
            </a:extLst>
          </p:cNvPr>
          <p:cNvSpPr/>
          <p:nvPr/>
        </p:nvSpPr>
        <p:spPr>
          <a:xfrm>
            <a:off x="5393872" y="3860800"/>
            <a:ext cx="1107996" cy="11079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더하기 기호 13">
            <a:extLst>
              <a:ext uri="{FF2B5EF4-FFF2-40B4-BE49-F238E27FC236}">
                <a16:creationId xmlns:a16="http://schemas.microsoft.com/office/drawing/2014/main" id="{79212A40-08B4-F4C4-1C8D-2BE019B5A453}"/>
              </a:ext>
            </a:extLst>
          </p:cNvPr>
          <p:cNvSpPr/>
          <p:nvPr/>
        </p:nvSpPr>
        <p:spPr>
          <a:xfrm>
            <a:off x="5393872" y="3848100"/>
            <a:ext cx="1122181" cy="11221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0D7A74A-61EA-23F3-8FCE-1C8C0F9B7B38}"/>
              </a:ext>
            </a:extLst>
          </p:cNvPr>
          <p:cNvSpPr/>
          <p:nvPr/>
        </p:nvSpPr>
        <p:spPr>
          <a:xfrm>
            <a:off x="0" y="12006"/>
            <a:ext cx="12192000" cy="6858000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467D23-2C0F-0161-3164-06DD06EA6E37}"/>
              </a:ext>
            </a:extLst>
          </p:cNvPr>
          <p:cNvSpPr txBox="1"/>
          <p:nvPr/>
        </p:nvSpPr>
        <p:spPr>
          <a:xfrm>
            <a:off x="945768" y="3528332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탈입원</a:t>
            </a:r>
            <a:endParaRPr lang="ko-KR" altLang="en-US" sz="115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933C81-701D-4B23-4B1E-F9061B451E78}"/>
              </a:ext>
            </a:extLst>
          </p:cNvPr>
          <p:cNvSpPr txBox="1"/>
          <p:nvPr/>
        </p:nvSpPr>
        <p:spPr>
          <a:xfrm>
            <a:off x="959953" y="3528180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 dirty="0" err="1">
                <a:solidFill>
                  <a:srgbClr val="EF2065"/>
                </a:solidFill>
              </a:rPr>
              <a:t>탈</a:t>
            </a:r>
            <a:r>
              <a:rPr lang="ko-KR" altLang="en-US" sz="11500" dirty="0" err="1">
                <a:solidFill>
                  <a:schemeClr val="bg1"/>
                </a:solidFill>
              </a:rPr>
              <a:t>입원</a:t>
            </a:r>
            <a:endParaRPr lang="ko-KR" altLang="en-US" sz="11500" dirty="0">
              <a:solidFill>
                <a:schemeClr val="bg1"/>
              </a:solidFill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1C87790-89F0-3FBA-081A-9D000C4AF5D2}"/>
              </a:ext>
            </a:extLst>
          </p:cNvPr>
          <p:cNvSpPr/>
          <p:nvPr/>
        </p:nvSpPr>
        <p:spPr>
          <a:xfrm>
            <a:off x="5227042" y="3469983"/>
            <a:ext cx="6203576" cy="1804095"/>
          </a:xfrm>
          <a:prstGeom prst="roundRect">
            <a:avLst>
              <a:gd name="adj" fmla="val 6729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600" dirty="0">
                <a:solidFill>
                  <a:srgbClr val="F789AE"/>
                </a:solidFill>
              </a:rPr>
              <a:t>통원 치료</a:t>
            </a:r>
            <a:r>
              <a:rPr lang="ko-KR" altLang="en-US" sz="6600" dirty="0"/>
              <a:t>의 증가</a:t>
            </a:r>
          </a:p>
        </p:txBody>
      </p:sp>
    </p:spTree>
    <p:extLst>
      <p:ext uri="{BB962C8B-B14F-4D97-AF65-F5344CB8AC3E}">
        <p14:creationId xmlns:p14="http://schemas.microsoft.com/office/powerpoint/2010/main" val="744828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1AE1EE19-B4ED-D9E0-94C2-1DC94995C9BB}"/>
              </a:ext>
            </a:extLst>
          </p:cNvPr>
          <p:cNvSpPr/>
          <p:nvPr/>
        </p:nvSpPr>
        <p:spPr>
          <a:xfrm>
            <a:off x="6381834" y="1983242"/>
            <a:ext cx="4985427" cy="30483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화살표: 아래쪽 46">
            <a:extLst>
              <a:ext uri="{FF2B5EF4-FFF2-40B4-BE49-F238E27FC236}">
                <a16:creationId xmlns:a16="http://schemas.microsoft.com/office/drawing/2014/main" id="{9DBCFEFA-0F50-52B7-37D8-19B365C444F5}"/>
              </a:ext>
            </a:extLst>
          </p:cNvPr>
          <p:cNvSpPr/>
          <p:nvPr/>
        </p:nvSpPr>
        <p:spPr>
          <a:xfrm>
            <a:off x="8627998" y="3678765"/>
            <a:ext cx="464685" cy="584166"/>
          </a:xfrm>
          <a:prstGeom prst="downArrow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화살표: 아래쪽 39">
            <a:extLst>
              <a:ext uri="{FF2B5EF4-FFF2-40B4-BE49-F238E27FC236}">
                <a16:creationId xmlns:a16="http://schemas.microsoft.com/office/drawing/2014/main" id="{8FA446A9-12B3-A536-3A2B-761ABFF5FBB2}"/>
              </a:ext>
            </a:extLst>
          </p:cNvPr>
          <p:cNvSpPr/>
          <p:nvPr/>
        </p:nvSpPr>
        <p:spPr>
          <a:xfrm>
            <a:off x="10222326" y="3678765"/>
            <a:ext cx="464685" cy="584166"/>
          </a:xfrm>
          <a:prstGeom prst="downArrow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76B3553-144E-A39E-DFBB-654B9E69E79C}"/>
              </a:ext>
            </a:extLst>
          </p:cNvPr>
          <p:cNvSpPr txBox="1"/>
          <p:nvPr/>
        </p:nvSpPr>
        <p:spPr>
          <a:xfrm>
            <a:off x="9588244" y="4296629"/>
            <a:ext cx="1765795" cy="570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dirty="0"/>
              <a:t>방사선기계가 </a:t>
            </a:r>
            <a:r>
              <a:rPr lang="ko-KR" altLang="en-US" sz="1400" dirty="0" err="1"/>
              <a:t>제한적</a:t>
            </a:r>
            <a:r>
              <a:rPr lang="ko-KR" altLang="en-US" dirty="0" err="1"/>
              <a:t>더딘</a:t>
            </a:r>
            <a:r>
              <a:rPr lang="ko-KR" altLang="en-US" dirty="0"/>
              <a:t> 발전속도</a:t>
            </a:r>
            <a:r>
              <a:rPr lang="ko-KR" altLang="en-US" sz="2000" dirty="0"/>
              <a:t> </a:t>
            </a: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D1D40B65-8E71-4156-2EE3-AE567B489354}"/>
              </a:ext>
            </a:extLst>
          </p:cNvPr>
          <p:cNvSpPr/>
          <p:nvPr/>
        </p:nvSpPr>
        <p:spPr>
          <a:xfrm>
            <a:off x="9880593" y="2732048"/>
            <a:ext cx="1143000" cy="11430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65FE7B1-109A-B79B-0CDF-B00337F47ADA}"/>
              </a:ext>
            </a:extLst>
          </p:cNvPr>
          <p:cNvSpPr txBox="1"/>
          <p:nvPr/>
        </p:nvSpPr>
        <p:spPr>
          <a:xfrm>
            <a:off x="9837085" y="2916731"/>
            <a:ext cx="1254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방사선</a:t>
            </a:r>
          </a:p>
        </p:txBody>
      </p:sp>
      <p:sp>
        <p:nvSpPr>
          <p:cNvPr id="36" name="화살표: 아래쪽 35">
            <a:extLst>
              <a:ext uri="{FF2B5EF4-FFF2-40B4-BE49-F238E27FC236}">
                <a16:creationId xmlns:a16="http://schemas.microsoft.com/office/drawing/2014/main" id="{6DF6430A-2B88-2B16-AFF8-751A3C12CBDE}"/>
              </a:ext>
            </a:extLst>
          </p:cNvPr>
          <p:cNvSpPr/>
          <p:nvPr/>
        </p:nvSpPr>
        <p:spPr>
          <a:xfrm>
            <a:off x="7035800" y="3678765"/>
            <a:ext cx="464685" cy="584166"/>
          </a:xfrm>
          <a:prstGeom prst="downArrow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E117DA-D69C-83CF-0384-261D42B841FA}"/>
              </a:ext>
            </a:extLst>
          </p:cNvPr>
          <p:cNvSpPr txBox="1"/>
          <p:nvPr/>
        </p:nvSpPr>
        <p:spPr>
          <a:xfrm>
            <a:off x="6401718" y="4296629"/>
            <a:ext cx="1765795" cy="542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dirty="0"/>
              <a:t>환자 몸에 부담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有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ct val="90000"/>
              </a:lnSpc>
            </a:pPr>
            <a:r>
              <a:rPr lang="ko-KR" altLang="en-US" dirty="0" err="1"/>
              <a:t>다회</a:t>
            </a:r>
            <a:r>
              <a:rPr lang="ko-KR" altLang="en-US" dirty="0"/>
              <a:t> 수술 불가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8E274F2-E5C5-2F8E-3C2F-7EEECE45EC63}"/>
              </a:ext>
            </a:extLst>
          </p:cNvPr>
          <p:cNvSpPr/>
          <p:nvPr/>
        </p:nvSpPr>
        <p:spPr>
          <a:xfrm>
            <a:off x="878345" y="1968728"/>
            <a:ext cx="4985427" cy="30483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17B6909-39EC-8530-FF77-BD0106B3E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r>
              <a:rPr lang="ko-KR" altLang="en-US" dirty="0" err="1"/>
              <a:t>탈입원</a:t>
            </a:r>
            <a:r>
              <a:rPr lang="ko-KR" altLang="en-US" dirty="0"/>
              <a:t> 트렌드</a:t>
            </a:r>
            <a:r>
              <a:rPr lang="en-US" altLang="ko-KR" dirty="0"/>
              <a:t>, </a:t>
            </a:r>
            <a:r>
              <a:rPr lang="ko-KR" altLang="en-US" dirty="0"/>
              <a:t>통계로 살펴보겠습니다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962822B-10AF-A8D8-F584-0D8277D91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950417-95DC-A318-7807-6DFB4E0222E4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화살표: 오각형 6">
            <a:extLst>
              <a:ext uri="{FF2B5EF4-FFF2-40B4-BE49-F238E27FC236}">
                <a16:creationId xmlns:a16="http://schemas.microsoft.com/office/drawing/2014/main" id="{D82338D8-B1EA-3A59-B779-6ABEF435DD32}"/>
              </a:ext>
            </a:extLst>
          </p:cNvPr>
          <p:cNvSpPr/>
          <p:nvPr/>
        </p:nvSpPr>
        <p:spPr>
          <a:xfrm>
            <a:off x="878344" y="1636696"/>
            <a:ext cx="4963689" cy="924226"/>
          </a:xfrm>
          <a:prstGeom prst="homePlate">
            <a:avLst>
              <a:gd name="adj" fmla="val 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C10FAF-F23D-9049-E932-A6EA9913B3EB}"/>
              </a:ext>
            </a:extLst>
          </p:cNvPr>
          <p:cNvSpPr txBox="1"/>
          <p:nvPr/>
        </p:nvSpPr>
        <p:spPr>
          <a:xfrm>
            <a:off x="974882" y="1823582"/>
            <a:ext cx="4763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암 치료 시 입</a:t>
            </a:r>
            <a:r>
              <a:rPr lang="en-US" altLang="ko-KR" sz="3200" dirty="0">
                <a:solidFill>
                  <a:schemeClr val="bg1"/>
                </a:solidFill>
              </a:rPr>
              <a:t>·</a:t>
            </a:r>
            <a:r>
              <a:rPr lang="ko-KR" altLang="en-US" sz="3200" dirty="0">
                <a:solidFill>
                  <a:schemeClr val="bg1"/>
                </a:solidFill>
              </a:rPr>
              <a:t>통원 비율</a:t>
            </a:r>
          </a:p>
        </p:txBody>
      </p:sp>
      <p:sp>
        <p:nvSpPr>
          <p:cNvPr id="15" name="화살표: 오각형 14">
            <a:extLst>
              <a:ext uri="{FF2B5EF4-FFF2-40B4-BE49-F238E27FC236}">
                <a16:creationId xmlns:a16="http://schemas.microsoft.com/office/drawing/2014/main" id="{98124746-A375-FD7B-4BB2-0ED5A639CF7B}"/>
              </a:ext>
            </a:extLst>
          </p:cNvPr>
          <p:cNvSpPr/>
          <p:nvPr/>
        </p:nvSpPr>
        <p:spPr>
          <a:xfrm>
            <a:off x="6403572" y="1651210"/>
            <a:ext cx="4963689" cy="924226"/>
          </a:xfrm>
          <a:prstGeom prst="homePlate">
            <a:avLst>
              <a:gd name="adj" fmla="val 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07015E-2587-8D34-4133-54712BAF8CE9}"/>
              </a:ext>
            </a:extLst>
          </p:cNvPr>
          <p:cNvSpPr txBox="1"/>
          <p:nvPr/>
        </p:nvSpPr>
        <p:spPr>
          <a:xfrm>
            <a:off x="6500110" y="1838096"/>
            <a:ext cx="4763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항암치료 발전 방향성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B530826-B914-BC78-ACC3-36E315BAE282}"/>
              </a:ext>
            </a:extLst>
          </p:cNvPr>
          <p:cNvSpPr/>
          <p:nvPr/>
        </p:nvSpPr>
        <p:spPr>
          <a:xfrm>
            <a:off x="290285" y="5051444"/>
            <a:ext cx="11623600" cy="1353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8D250D-1E20-60E5-05D6-7399F09720F8}"/>
              </a:ext>
            </a:extLst>
          </p:cNvPr>
          <p:cNvSpPr txBox="1"/>
          <p:nvPr/>
        </p:nvSpPr>
        <p:spPr>
          <a:xfrm>
            <a:off x="641500" y="5496213"/>
            <a:ext cx="112288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</a:rPr>
              <a:t>앞으로 입원은 더욱 줄고</a:t>
            </a:r>
            <a:r>
              <a:rPr lang="en-US" altLang="ko-KR" sz="4000" dirty="0">
                <a:solidFill>
                  <a:schemeClr val="bg1"/>
                </a:solidFill>
              </a:rPr>
              <a:t>, </a:t>
            </a:r>
            <a:r>
              <a:rPr lang="ko-KR" altLang="en-US" sz="4000" dirty="0">
                <a:solidFill>
                  <a:srgbClr val="FFFF00"/>
                </a:solidFill>
              </a:rPr>
              <a:t>통원</a:t>
            </a:r>
            <a:r>
              <a:rPr lang="ko-KR" altLang="en-US" sz="4000" dirty="0">
                <a:solidFill>
                  <a:schemeClr val="bg1"/>
                </a:solidFill>
              </a:rPr>
              <a:t>은 더욱 늘어날 전망</a:t>
            </a:r>
            <a:r>
              <a:rPr lang="en-US" altLang="ko-KR" sz="4000" dirty="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4C8B5F3B-BC93-D5AB-3CD0-E7E0511598FE}"/>
              </a:ext>
            </a:extLst>
          </p:cNvPr>
          <p:cNvSpPr/>
          <p:nvPr/>
        </p:nvSpPr>
        <p:spPr>
          <a:xfrm>
            <a:off x="1574364" y="3749692"/>
            <a:ext cx="1007273" cy="10072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FD0F415F-03BE-0957-C3BD-B87425D43281}"/>
              </a:ext>
            </a:extLst>
          </p:cNvPr>
          <p:cNvSpPr/>
          <p:nvPr/>
        </p:nvSpPr>
        <p:spPr>
          <a:xfrm>
            <a:off x="3618940" y="3485880"/>
            <a:ext cx="1374005" cy="1374005"/>
          </a:xfrm>
          <a:prstGeom prst="ellips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2AE18C-F4A4-E4CD-9BF8-64BAF627F99F}"/>
              </a:ext>
            </a:extLst>
          </p:cNvPr>
          <p:cNvSpPr txBox="1"/>
          <p:nvPr/>
        </p:nvSpPr>
        <p:spPr>
          <a:xfrm>
            <a:off x="1503100" y="3615265"/>
            <a:ext cx="1118315" cy="114156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dirty="0"/>
              <a:t>입원 치료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9AAD65-F32C-39B3-7FD2-8BB67C1E880E}"/>
              </a:ext>
            </a:extLst>
          </p:cNvPr>
          <p:cNvSpPr txBox="1"/>
          <p:nvPr/>
        </p:nvSpPr>
        <p:spPr>
          <a:xfrm>
            <a:off x="3472764" y="3379043"/>
            <a:ext cx="1637326" cy="151941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000" dirty="0">
                <a:solidFill>
                  <a:srgbClr val="EF2065"/>
                </a:solidFill>
              </a:rPr>
              <a:t>통원 치료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76B27B5-9635-C1E1-EDDE-ECFDA8A0FEFF}"/>
              </a:ext>
            </a:extLst>
          </p:cNvPr>
          <p:cNvSpPr txBox="1"/>
          <p:nvPr/>
        </p:nvSpPr>
        <p:spPr>
          <a:xfrm>
            <a:off x="1350725" y="3974094"/>
            <a:ext cx="1430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bg1"/>
                </a:solidFill>
              </a:rPr>
              <a:t>약 </a:t>
            </a:r>
            <a:r>
              <a:rPr lang="en-US" altLang="ko-KR" sz="3200" dirty="0">
                <a:solidFill>
                  <a:schemeClr val="bg1"/>
                </a:solidFill>
              </a:rPr>
              <a:t>7</a:t>
            </a:r>
            <a:r>
              <a:rPr lang="en-US" altLang="ko-KR" dirty="0">
                <a:solidFill>
                  <a:schemeClr val="bg1"/>
                </a:solidFill>
              </a:rPr>
              <a:t>%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5648CA-45D5-3474-C437-D8C07DFC141A}"/>
              </a:ext>
            </a:extLst>
          </p:cNvPr>
          <p:cNvSpPr txBox="1"/>
          <p:nvPr/>
        </p:nvSpPr>
        <p:spPr>
          <a:xfrm>
            <a:off x="3442489" y="3813180"/>
            <a:ext cx="1730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약 </a:t>
            </a:r>
            <a:r>
              <a:rPr lang="en-US" altLang="ko-KR" sz="4400" dirty="0">
                <a:solidFill>
                  <a:srgbClr val="FFFF00"/>
                </a:solidFill>
              </a:rPr>
              <a:t>93</a:t>
            </a:r>
            <a:r>
              <a:rPr lang="en-US" altLang="ko-KR" sz="2000" dirty="0">
                <a:solidFill>
                  <a:srgbClr val="FFFF00"/>
                </a:solidFill>
              </a:rPr>
              <a:t>%</a:t>
            </a:r>
            <a:endParaRPr lang="ko-KR" altLang="en-US" sz="2800" dirty="0">
              <a:solidFill>
                <a:srgbClr val="FFFF00"/>
              </a:solidFill>
            </a:endParaRPr>
          </a:p>
        </p:txBody>
      </p:sp>
      <p:sp>
        <p:nvSpPr>
          <p:cNvPr id="26" name="화살표: 갈매기형 수장 25">
            <a:extLst>
              <a:ext uri="{FF2B5EF4-FFF2-40B4-BE49-F238E27FC236}">
                <a16:creationId xmlns:a16="http://schemas.microsoft.com/office/drawing/2014/main" id="{A782D166-9486-7024-DE30-5042D4310AF9}"/>
              </a:ext>
            </a:extLst>
          </p:cNvPr>
          <p:cNvSpPr/>
          <p:nvPr/>
        </p:nvSpPr>
        <p:spPr>
          <a:xfrm flipH="1">
            <a:off x="2838823" y="3907738"/>
            <a:ext cx="470134" cy="47013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화살표: 위쪽 26">
            <a:extLst>
              <a:ext uri="{FF2B5EF4-FFF2-40B4-BE49-F238E27FC236}">
                <a16:creationId xmlns:a16="http://schemas.microsoft.com/office/drawing/2014/main" id="{423F8A1A-7047-5ECE-56A4-63FD59C59894}"/>
              </a:ext>
            </a:extLst>
          </p:cNvPr>
          <p:cNvSpPr/>
          <p:nvPr/>
        </p:nvSpPr>
        <p:spPr>
          <a:xfrm>
            <a:off x="5370287" y="2692286"/>
            <a:ext cx="309863" cy="326733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C58D0B8-A908-207B-637C-4ECF17A8F636}"/>
              </a:ext>
            </a:extLst>
          </p:cNvPr>
          <p:cNvSpPr/>
          <p:nvPr/>
        </p:nvSpPr>
        <p:spPr>
          <a:xfrm>
            <a:off x="2337683" y="2838208"/>
            <a:ext cx="1178776" cy="16440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784E-46C3-0FF6-4215-E056408E8F37}"/>
              </a:ext>
            </a:extLst>
          </p:cNvPr>
          <p:cNvSpPr txBox="1"/>
          <p:nvPr/>
        </p:nvSpPr>
        <p:spPr>
          <a:xfrm>
            <a:off x="707015" y="2727487"/>
            <a:ext cx="5038016" cy="32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600" dirty="0"/>
              <a:t>암수술이 아닌</a:t>
            </a:r>
            <a:r>
              <a:rPr lang="en-US" altLang="ko-KR" sz="1600" dirty="0"/>
              <a:t>, </a:t>
            </a:r>
            <a:r>
              <a:rPr lang="ko-KR" altLang="en-US" sz="1600" dirty="0">
                <a:solidFill>
                  <a:srgbClr val="002060"/>
                </a:solidFill>
              </a:rPr>
              <a:t>항암치료</a:t>
            </a:r>
            <a:r>
              <a:rPr lang="ko-KR" altLang="en-US" sz="1600" dirty="0"/>
              <a:t> 위주로 시행되어 통원 비율</a:t>
            </a:r>
          </a:p>
        </p:txBody>
      </p:sp>
      <p:sp>
        <p:nvSpPr>
          <p:cNvPr id="29" name="화살표: 오각형 28">
            <a:extLst>
              <a:ext uri="{FF2B5EF4-FFF2-40B4-BE49-F238E27FC236}">
                <a16:creationId xmlns:a16="http://schemas.microsoft.com/office/drawing/2014/main" id="{815D6668-4517-25EE-F96B-E2D041C5F609}"/>
              </a:ext>
            </a:extLst>
          </p:cNvPr>
          <p:cNvSpPr/>
          <p:nvPr/>
        </p:nvSpPr>
        <p:spPr>
          <a:xfrm rot="9900000">
            <a:off x="10796440" y="2676625"/>
            <a:ext cx="950380" cy="328823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3A7AE790-DF1C-5826-8F3E-F0B2A84573FE}"/>
              </a:ext>
            </a:extLst>
          </p:cNvPr>
          <p:cNvSpPr/>
          <p:nvPr/>
        </p:nvSpPr>
        <p:spPr>
          <a:xfrm>
            <a:off x="8274424" y="2732048"/>
            <a:ext cx="1143000" cy="1143000"/>
          </a:xfrm>
          <a:prstGeom prst="ellips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B3D6AC4F-9303-F584-B298-88AEED0C6F3B}"/>
              </a:ext>
            </a:extLst>
          </p:cNvPr>
          <p:cNvSpPr/>
          <p:nvPr/>
        </p:nvSpPr>
        <p:spPr>
          <a:xfrm>
            <a:off x="6719055" y="2732048"/>
            <a:ext cx="1143000" cy="11430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627E26-7A2B-09B9-EB64-F84E7CB6D1D3}"/>
              </a:ext>
            </a:extLst>
          </p:cNvPr>
          <p:cNvSpPr txBox="1"/>
          <p:nvPr/>
        </p:nvSpPr>
        <p:spPr>
          <a:xfrm>
            <a:off x="6712118" y="2916731"/>
            <a:ext cx="1140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수술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D3CD63-94EE-7670-B4B0-63C012720D7B}"/>
              </a:ext>
            </a:extLst>
          </p:cNvPr>
          <p:cNvSpPr txBox="1"/>
          <p:nvPr/>
        </p:nvSpPr>
        <p:spPr>
          <a:xfrm>
            <a:off x="8258659" y="2916731"/>
            <a:ext cx="1140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약물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B0EFF0-10E0-AC07-DC22-2679C623AB7E}"/>
              </a:ext>
            </a:extLst>
          </p:cNvPr>
          <p:cNvSpPr txBox="1"/>
          <p:nvPr/>
        </p:nvSpPr>
        <p:spPr>
          <a:xfrm rot="20700000">
            <a:off x="10820828" y="2696996"/>
            <a:ext cx="996745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dirty="0"/>
              <a:t>통원치료</a:t>
            </a:r>
          </a:p>
        </p:txBody>
      </p:sp>
      <p:sp>
        <p:nvSpPr>
          <p:cNvPr id="43" name="화살표: 오각형 42">
            <a:extLst>
              <a:ext uri="{FF2B5EF4-FFF2-40B4-BE49-F238E27FC236}">
                <a16:creationId xmlns:a16="http://schemas.microsoft.com/office/drawing/2014/main" id="{C146F997-853A-7DBD-021A-93A5E5D70777}"/>
              </a:ext>
            </a:extLst>
          </p:cNvPr>
          <p:cNvSpPr/>
          <p:nvPr/>
        </p:nvSpPr>
        <p:spPr>
          <a:xfrm rot="9900000">
            <a:off x="9040298" y="2676625"/>
            <a:ext cx="950380" cy="328823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28A997-8990-B104-E12A-2A38546FDCAE}"/>
              </a:ext>
            </a:extLst>
          </p:cNvPr>
          <p:cNvSpPr txBox="1"/>
          <p:nvPr/>
        </p:nvSpPr>
        <p:spPr>
          <a:xfrm rot="20700000">
            <a:off x="9064686" y="2696996"/>
            <a:ext cx="996745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dirty="0"/>
              <a:t>통원치료</a:t>
            </a:r>
          </a:p>
        </p:txBody>
      </p:sp>
      <p:sp>
        <p:nvSpPr>
          <p:cNvPr id="45" name="화살표: 오각형 44">
            <a:extLst>
              <a:ext uri="{FF2B5EF4-FFF2-40B4-BE49-F238E27FC236}">
                <a16:creationId xmlns:a16="http://schemas.microsoft.com/office/drawing/2014/main" id="{D9526FD0-DEEC-79E1-D572-FAB5B86E7826}"/>
              </a:ext>
            </a:extLst>
          </p:cNvPr>
          <p:cNvSpPr/>
          <p:nvPr/>
        </p:nvSpPr>
        <p:spPr>
          <a:xfrm rot="9900000">
            <a:off x="7520848" y="2676626"/>
            <a:ext cx="950380" cy="328823"/>
          </a:xfrm>
          <a:prstGeom prst="homePlat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2BB7EA-C937-DA00-4C48-2F9A23780AD4}"/>
              </a:ext>
            </a:extLst>
          </p:cNvPr>
          <p:cNvSpPr txBox="1"/>
          <p:nvPr/>
        </p:nvSpPr>
        <p:spPr>
          <a:xfrm rot="20700000">
            <a:off x="7545236" y="2696997"/>
            <a:ext cx="996745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dirty="0">
                <a:solidFill>
                  <a:schemeClr val="bg1"/>
                </a:solidFill>
              </a:rPr>
              <a:t>입원치료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062101C-3FC6-C018-310F-07FA0A0C9F70}"/>
              </a:ext>
            </a:extLst>
          </p:cNvPr>
          <p:cNvSpPr/>
          <p:nvPr/>
        </p:nvSpPr>
        <p:spPr>
          <a:xfrm>
            <a:off x="8157512" y="4667008"/>
            <a:ext cx="1426319" cy="16440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67F0640-F2F4-E2DC-F51C-A8BEAE7A78DF}"/>
              </a:ext>
            </a:extLst>
          </p:cNvPr>
          <p:cNvSpPr txBox="1"/>
          <p:nvPr/>
        </p:nvSpPr>
        <p:spPr>
          <a:xfrm>
            <a:off x="7993916" y="4296629"/>
            <a:ext cx="1765795" cy="570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dirty="0"/>
              <a:t>발전 가능성↑</a:t>
            </a:r>
            <a:endParaRPr lang="en-US" altLang="ko-KR" sz="1400" dirty="0"/>
          </a:p>
          <a:p>
            <a:pPr algn="ctr">
              <a:lnSpc>
                <a:spcPct val="90000"/>
              </a:lnSpc>
            </a:pPr>
            <a:r>
              <a:rPr lang="ko-KR" altLang="en-US" sz="2000" dirty="0"/>
              <a:t>빠른 발전속도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4FEE92-37BB-75B4-D521-B7D4DEB5A218}"/>
              </a:ext>
            </a:extLst>
          </p:cNvPr>
          <p:cNvSpPr txBox="1"/>
          <p:nvPr/>
        </p:nvSpPr>
        <p:spPr>
          <a:xfrm>
            <a:off x="3216288" y="5145762"/>
            <a:ext cx="6096000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800" dirty="0">
                <a:solidFill>
                  <a:schemeClr val="bg1"/>
                </a:solidFill>
              </a:rPr>
              <a:t>특히 항암치료는 </a:t>
            </a:r>
            <a:r>
              <a:rPr lang="en-US" altLang="ko-KR" sz="1800" dirty="0">
                <a:solidFill>
                  <a:schemeClr val="bg1"/>
                </a:solidFill>
              </a:rPr>
              <a:t>1</a:t>
            </a:r>
            <a:r>
              <a:rPr lang="ko-KR" altLang="en-US" sz="1800" dirty="0">
                <a:solidFill>
                  <a:schemeClr val="bg1"/>
                </a:solidFill>
              </a:rPr>
              <a:t>회성이 아닌</a:t>
            </a:r>
            <a:r>
              <a:rPr lang="en-US" altLang="ko-KR" sz="1800" dirty="0">
                <a:solidFill>
                  <a:schemeClr val="bg1"/>
                </a:solidFill>
              </a:rPr>
              <a:t> </a:t>
            </a:r>
            <a:r>
              <a:rPr lang="ko-KR" altLang="en-US" sz="1800" dirty="0">
                <a:solidFill>
                  <a:srgbClr val="FFFF00"/>
                </a:solidFill>
              </a:rPr>
              <a:t>반복 </a:t>
            </a:r>
            <a:r>
              <a:rPr lang="en-US" altLang="ko-KR" dirty="0">
                <a:solidFill>
                  <a:srgbClr val="FFFF00"/>
                </a:solidFill>
              </a:rPr>
              <a:t>+ </a:t>
            </a:r>
            <a:r>
              <a:rPr lang="ko-KR" altLang="en-US" dirty="0">
                <a:solidFill>
                  <a:srgbClr val="FFFF00"/>
                </a:solidFill>
              </a:rPr>
              <a:t>장기간</a:t>
            </a:r>
            <a:r>
              <a:rPr lang="ko-KR" altLang="en-US" sz="1800" dirty="0">
                <a:solidFill>
                  <a:srgbClr val="FFFF00"/>
                </a:solidFill>
              </a:rPr>
              <a:t> 통원치료</a:t>
            </a:r>
            <a:r>
              <a:rPr lang="ko-KR" altLang="en-US" dirty="0">
                <a:solidFill>
                  <a:schemeClr val="bg1"/>
                </a:solidFill>
              </a:rPr>
              <a:t>로 진행</a:t>
            </a:r>
            <a:r>
              <a:rPr lang="en-US" altLang="ko-KR" dirty="0">
                <a:solidFill>
                  <a:schemeClr val="bg1"/>
                </a:solidFill>
              </a:rPr>
              <a:t>!</a:t>
            </a:r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FC56664-CFEB-696A-1E44-44CF035832E5}"/>
              </a:ext>
            </a:extLst>
          </p:cNvPr>
          <p:cNvSpPr txBox="1"/>
          <p:nvPr/>
        </p:nvSpPr>
        <p:spPr>
          <a:xfrm>
            <a:off x="8821279" y="1449286"/>
            <a:ext cx="2628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2023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 서울아산병원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암병원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주요 통계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ED8ECD-2C56-391E-1C0B-6B18BF7304B9}"/>
              </a:ext>
            </a:extLst>
          </p:cNvPr>
          <p:cNvSpPr txBox="1"/>
          <p:nvPr/>
        </p:nvSpPr>
        <p:spPr>
          <a:xfrm>
            <a:off x="6712118" y="3309272"/>
            <a:ext cx="1140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</a:rPr>
              <a:t>약 </a:t>
            </a:r>
            <a:r>
              <a:rPr lang="en-US" altLang="ko-KR" sz="2000" dirty="0">
                <a:solidFill>
                  <a:schemeClr val="bg1"/>
                </a:solidFill>
              </a:rPr>
              <a:t>2</a:t>
            </a:r>
            <a:r>
              <a:rPr lang="ko-KR" altLang="en-US" sz="2000" dirty="0" err="1">
                <a:solidFill>
                  <a:schemeClr val="bg1"/>
                </a:solidFill>
              </a:rPr>
              <a:t>만</a:t>
            </a:r>
            <a:r>
              <a:rPr lang="ko-KR" altLang="en-US" sz="1600" dirty="0" err="1">
                <a:solidFill>
                  <a:schemeClr val="bg1"/>
                </a:solidFill>
              </a:rPr>
              <a:t>건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EACC321-52D0-5823-3088-D66C12C9BAFA}"/>
              </a:ext>
            </a:extLst>
          </p:cNvPr>
          <p:cNvSpPr txBox="1"/>
          <p:nvPr/>
        </p:nvSpPr>
        <p:spPr>
          <a:xfrm>
            <a:off x="8172823" y="3309272"/>
            <a:ext cx="1309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</a:rPr>
              <a:t>약 </a:t>
            </a:r>
            <a:r>
              <a:rPr lang="en-US" altLang="ko-KR" sz="2000" dirty="0">
                <a:solidFill>
                  <a:srgbClr val="FFFF00"/>
                </a:solidFill>
              </a:rPr>
              <a:t>23</a:t>
            </a:r>
            <a:r>
              <a:rPr lang="ko-KR" altLang="en-US" sz="2000" dirty="0" err="1">
                <a:solidFill>
                  <a:srgbClr val="FFFF00"/>
                </a:solidFill>
              </a:rPr>
              <a:t>만</a:t>
            </a:r>
            <a:r>
              <a:rPr lang="ko-KR" altLang="en-US" sz="1600" dirty="0" err="1">
                <a:solidFill>
                  <a:srgbClr val="FFFF00"/>
                </a:solidFill>
              </a:rPr>
              <a:t>건</a:t>
            </a:r>
            <a:endParaRPr lang="ko-KR" altLang="en-US" sz="1600" dirty="0">
              <a:solidFill>
                <a:srgbClr val="FFFF00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3A48A12-9505-5279-7C99-C79D39E64B1E}"/>
              </a:ext>
            </a:extLst>
          </p:cNvPr>
          <p:cNvSpPr txBox="1"/>
          <p:nvPr/>
        </p:nvSpPr>
        <p:spPr>
          <a:xfrm>
            <a:off x="9797389" y="3309272"/>
            <a:ext cx="1309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</a:rPr>
              <a:t>약 </a:t>
            </a:r>
            <a:r>
              <a:rPr lang="en-US" altLang="ko-KR" sz="2000" dirty="0">
                <a:solidFill>
                  <a:schemeClr val="bg1"/>
                </a:solidFill>
              </a:rPr>
              <a:t>11</a:t>
            </a:r>
            <a:r>
              <a:rPr lang="ko-KR" altLang="en-US" sz="2000" dirty="0" err="1">
                <a:solidFill>
                  <a:schemeClr val="bg1"/>
                </a:solidFill>
              </a:rPr>
              <a:t>만</a:t>
            </a:r>
            <a:r>
              <a:rPr lang="ko-KR" altLang="en-US" sz="1600" dirty="0" err="1">
                <a:solidFill>
                  <a:schemeClr val="bg1"/>
                </a:solidFill>
              </a:rPr>
              <a:t>건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93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5253B-0884-0768-8DA2-C7BBA2A8C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728E4505-FB7F-9196-49E8-D9D493481769}"/>
              </a:ext>
            </a:extLst>
          </p:cNvPr>
          <p:cNvSpPr/>
          <p:nvPr/>
        </p:nvSpPr>
        <p:spPr>
          <a:xfrm>
            <a:off x="254000" y="1397000"/>
            <a:ext cx="11684000" cy="5050454"/>
          </a:xfrm>
          <a:prstGeom prst="roundRect">
            <a:avLst>
              <a:gd name="adj" fmla="val 3171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E64B6868-4A25-FFDF-DA15-C7D75DA35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최근 치료 트렌드가 어떻게 </a:t>
            </a:r>
            <a:r>
              <a:rPr lang="ko-KR" altLang="en-US" dirty="0" err="1">
                <a:solidFill>
                  <a:schemeClr val="tx1"/>
                </a:solidFill>
              </a:rPr>
              <a:t>되길래요</a:t>
            </a:r>
            <a:r>
              <a:rPr lang="en-US" altLang="ko-KR" dirty="0">
                <a:solidFill>
                  <a:schemeClr val="tx1"/>
                </a:solidFill>
              </a:rPr>
              <a:t>~?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67BDB4-2797-0089-EDCE-10E4C1CBDED9}"/>
              </a:ext>
            </a:extLst>
          </p:cNvPr>
          <p:cNvSpPr txBox="1"/>
          <p:nvPr/>
        </p:nvSpPr>
        <p:spPr>
          <a:xfrm>
            <a:off x="2867652" y="2275407"/>
            <a:ext cx="73789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/>
              <a:t>최근 치료 트렌드는</a:t>
            </a:r>
            <a:endParaRPr lang="ko-KR" altLang="en-US" sz="8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87FB3-2452-BFCF-D8AA-3E31C03F93B5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56E7101-5EC9-B618-2A96-390085A2E026}"/>
              </a:ext>
            </a:extLst>
          </p:cNvPr>
          <p:cNvGrpSpPr/>
          <p:nvPr/>
        </p:nvGrpSpPr>
        <p:grpSpPr>
          <a:xfrm rot="696710">
            <a:off x="1583342" y="1706558"/>
            <a:ext cx="1672921" cy="1413857"/>
            <a:chOff x="1354743" y="1714500"/>
            <a:chExt cx="1672921" cy="1413857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41B7FDE6-B556-C7E1-FDC4-1722CDC30EBA}"/>
                </a:ext>
              </a:extLst>
            </p:cNvPr>
            <p:cNvSpPr/>
            <p:nvPr/>
          </p:nvSpPr>
          <p:spPr>
            <a:xfrm>
              <a:off x="1354743" y="1714500"/>
              <a:ext cx="1413857" cy="14138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id="{066756CD-5F5E-AB49-7E8A-AC693D4D7495}"/>
                </a:ext>
              </a:extLst>
            </p:cNvPr>
            <p:cNvSpPr/>
            <p:nvPr/>
          </p:nvSpPr>
          <p:spPr>
            <a:xfrm rot="6390882">
              <a:off x="2438400" y="2209800"/>
              <a:ext cx="406400" cy="77212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2205F67-EBD2-FC67-3561-C3D5547ABCAA}"/>
              </a:ext>
            </a:extLst>
          </p:cNvPr>
          <p:cNvSpPr txBox="1"/>
          <p:nvPr/>
        </p:nvSpPr>
        <p:spPr>
          <a:xfrm rot="20700000">
            <a:off x="1536957" y="1965192"/>
            <a:ext cx="15107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</a:rPr>
              <a:t>2025</a:t>
            </a:r>
            <a:r>
              <a:rPr lang="ko-KR" altLang="en-US" sz="2000" dirty="0">
                <a:solidFill>
                  <a:schemeClr val="bg1"/>
                </a:solidFill>
              </a:rPr>
              <a:t>년 </a:t>
            </a:r>
            <a:endParaRPr lang="en-US" altLang="ko-KR" sz="2000" dirty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현재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A133C8B-AF19-5849-7454-6424E383B766}"/>
              </a:ext>
            </a:extLst>
          </p:cNvPr>
          <p:cNvSpPr/>
          <p:nvPr/>
        </p:nvSpPr>
        <p:spPr>
          <a:xfrm>
            <a:off x="5843813" y="3860800"/>
            <a:ext cx="1107996" cy="11079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더하기 기호 13">
            <a:extLst>
              <a:ext uri="{FF2B5EF4-FFF2-40B4-BE49-F238E27FC236}">
                <a16:creationId xmlns:a16="http://schemas.microsoft.com/office/drawing/2014/main" id="{C1B91868-FF3B-7DF6-06B9-851E7EF00008}"/>
              </a:ext>
            </a:extLst>
          </p:cNvPr>
          <p:cNvSpPr/>
          <p:nvPr/>
        </p:nvSpPr>
        <p:spPr>
          <a:xfrm>
            <a:off x="5843813" y="3848100"/>
            <a:ext cx="1122181" cy="11221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BF104E03-8C53-ECCE-4468-03957310C036}"/>
              </a:ext>
            </a:extLst>
          </p:cNvPr>
          <p:cNvSpPr/>
          <p:nvPr/>
        </p:nvSpPr>
        <p:spPr>
          <a:xfrm>
            <a:off x="0" y="12006"/>
            <a:ext cx="12192000" cy="6858000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1BF2A7D-B110-DB2C-6E36-EC48AE6804FD}"/>
              </a:ext>
            </a:extLst>
          </p:cNvPr>
          <p:cNvSpPr/>
          <p:nvPr/>
        </p:nvSpPr>
        <p:spPr>
          <a:xfrm>
            <a:off x="744524" y="3403544"/>
            <a:ext cx="6203576" cy="1804095"/>
          </a:xfrm>
          <a:prstGeom prst="roundRect">
            <a:avLst>
              <a:gd name="adj" fmla="val 6729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600" dirty="0"/>
              <a:t>좋지만 </a:t>
            </a:r>
            <a:r>
              <a:rPr lang="ko-KR" altLang="en-US" sz="6600" dirty="0">
                <a:solidFill>
                  <a:srgbClr val="F789AE"/>
                </a:solidFill>
              </a:rPr>
              <a:t>비싼 치료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8A426F-62B7-0418-5EAC-7C10353F4355}"/>
              </a:ext>
            </a:extLst>
          </p:cNvPr>
          <p:cNvSpPr txBox="1"/>
          <p:nvPr/>
        </p:nvSpPr>
        <p:spPr>
          <a:xfrm>
            <a:off x="7217539" y="3515632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탈관혈</a:t>
            </a:r>
            <a:endParaRPr lang="ko-KR" altLang="en-US" sz="115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5D7CD1-7DDE-391D-4646-9534928022A8}"/>
              </a:ext>
            </a:extLst>
          </p:cNvPr>
          <p:cNvSpPr txBox="1"/>
          <p:nvPr/>
        </p:nvSpPr>
        <p:spPr>
          <a:xfrm>
            <a:off x="7231724" y="3518895"/>
            <a:ext cx="41953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500" dirty="0" err="1">
                <a:solidFill>
                  <a:srgbClr val="EF2065"/>
                </a:solidFill>
              </a:rPr>
              <a:t>탈</a:t>
            </a:r>
            <a:r>
              <a:rPr lang="ko-KR" altLang="en-US" sz="11500" dirty="0" err="1">
                <a:solidFill>
                  <a:schemeClr val="bg1"/>
                </a:solidFill>
              </a:rPr>
              <a:t>관혈</a:t>
            </a:r>
            <a:endParaRPr lang="ko-KR" altLang="en-US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31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CF006-373B-CBCB-7C18-156DC4A50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E5870096-4671-9496-9B7F-C725260BDAA1}"/>
              </a:ext>
            </a:extLst>
          </p:cNvPr>
          <p:cNvSpPr/>
          <p:nvPr/>
        </p:nvSpPr>
        <p:spPr>
          <a:xfrm rot="5400000" flipH="1">
            <a:off x="6492053" y="1044010"/>
            <a:ext cx="5029834" cy="5786611"/>
          </a:xfrm>
          <a:prstGeom prst="round2SameRect">
            <a:avLst>
              <a:gd name="adj1" fmla="val 2563"/>
              <a:gd name="adj2" fmla="val 0"/>
            </a:avLst>
          </a:prstGeom>
          <a:solidFill>
            <a:srgbClr val="FCD4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위쪽 모서리 12">
            <a:extLst>
              <a:ext uri="{FF2B5EF4-FFF2-40B4-BE49-F238E27FC236}">
                <a16:creationId xmlns:a16="http://schemas.microsoft.com/office/drawing/2014/main" id="{251B4D04-C2EC-4C76-B3D3-700D9D3CC8FB}"/>
              </a:ext>
            </a:extLst>
          </p:cNvPr>
          <p:cNvSpPr/>
          <p:nvPr/>
        </p:nvSpPr>
        <p:spPr>
          <a:xfrm rot="16200000">
            <a:off x="675080" y="1044009"/>
            <a:ext cx="5029834" cy="5786611"/>
          </a:xfrm>
          <a:prstGeom prst="round2SameRect">
            <a:avLst>
              <a:gd name="adj1" fmla="val 2563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2A2ED3-4AC1-7333-054D-F0597850A691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64CC1228-E370-6C64-11F2-FFB302D7C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탈관혈</a:t>
            </a:r>
            <a:r>
              <a:rPr lang="ko-KR" altLang="en-US" dirty="0"/>
              <a:t> 트렌드</a:t>
            </a:r>
            <a:r>
              <a:rPr lang="en-US" altLang="ko-KR" dirty="0"/>
              <a:t>, </a:t>
            </a:r>
            <a:r>
              <a:rPr lang="ko-KR" altLang="en-US" dirty="0"/>
              <a:t>통계로 살펴보겠습니다</a:t>
            </a:r>
            <a:r>
              <a:rPr lang="en-US" altLang="ko-KR" dirty="0"/>
              <a:t>!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7F50AD2-9EBD-2A26-D6CC-8AE2845269CC}"/>
              </a:ext>
            </a:extLst>
          </p:cNvPr>
          <p:cNvSpPr/>
          <p:nvPr/>
        </p:nvSpPr>
        <p:spPr>
          <a:xfrm>
            <a:off x="1138843" y="3496558"/>
            <a:ext cx="3444653" cy="2469925"/>
          </a:xfrm>
          <a:prstGeom prst="roundRect">
            <a:avLst>
              <a:gd name="adj" fmla="val 287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9ABB6750-BC40-91C7-3897-6DAC6E915058}"/>
              </a:ext>
            </a:extLst>
          </p:cNvPr>
          <p:cNvSpPr/>
          <p:nvPr/>
        </p:nvSpPr>
        <p:spPr>
          <a:xfrm>
            <a:off x="1570248" y="1833640"/>
            <a:ext cx="3042666" cy="304266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088A2D-8064-C608-0806-B5456F1AD3E6}"/>
              </a:ext>
            </a:extLst>
          </p:cNvPr>
          <p:cNvSpPr txBox="1"/>
          <p:nvPr/>
        </p:nvSpPr>
        <p:spPr>
          <a:xfrm>
            <a:off x="2044227" y="3191758"/>
            <a:ext cx="21162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15.2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endParaRPr lang="ko-KR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D37547-2433-FCB6-1442-B82D10D8A1AD}"/>
              </a:ext>
            </a:extLst>
          </p:cNvPr>
          <p:cNvSpPr txBox="1"/>
          <p:nvPr/>
        </p:nvSpPr>
        <p:spPr>
          <a:xfrm>
            <a:off x="947163" y="5527711"/>
            <a:ext cx="4273223" cy="575542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800" spc="-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17790C-C879-38D5-1672-EAFF452A59F4}"/>
              </a:ext>
            </a:extLst>
          </p:cNvPr>
          <p:cNvSpPr txBox="1"/>
          <p:nvPr/>
        </p:nvSpPr>
        <p:spPr>
          <a:xfrm>
            <a:off x="2145995" y="2599590"/>
            <a:ext cx="185820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</a:rPr>
              <a:t>개복수술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9B29B6-0791-686D-4885-0BC324AFFDC1}"/>
              </a:ext>
            </a:extLst>
          </p:cNvPr>
          <p:cNvSpPr txBox="1"/>
          <p:nvPr/>
        </p:nvSpPr>
        <p:spPr>
          <a:xfrm>
            <a:off x="2083239" y="4177732"/>
            <a:ext cx="2110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3B3838"/>
                </a:solidFill>
              </a:rPr>
              <a:t>2019</a:t>
            </a:r>
            <a:r>
              <a:rPr lang="ko-KR" altLang="en-US" sz="1600" dirty="0">
                <a:solidFill>
                  <a:srgbClr val="3B3838"/>
                </a:solidFill>
              </a:rPr>
              <a:t>년 </a:t>
            </a:r>
            <a:r>
              <a:rPr lang="en-US" altLang="ko-KR" sz="1600" dirty="0">
                <a:solidFill>
                  <a:srgbClr val="3B3838"/>
                </a:solidFill>
              </a:rPr>
              <a:t>18.3%</a:t>
            </a:r>
            <a:r>
              <a:rPr lang="ko-KR" altLang="en-US" sz="1600" dirty="0">
                <a:solidFill>
                  <a:srgbClr val="3B3838"/>
                </a:solidFill>
              </a:rPr>
              <a:t>로</a:t>
            </a:r>
            <a:r>
              <a:rPr lang="en-US" altLang="ko-KR" sz="1600" dirty="0">
                <a:solidFill>
                  <a:srgbClr val="3B3838"/>
                </a:solidFill>
              </a:rPr>
              <a:t> </a:t>
            </a:r>
          </a:p>
          <a:p>
            <a:pPr algn="ctr"/>
            <a:r>
              <a:rPr lang="ko-KR" altLang="en-US" sz="1600" dirty="0">
                <a:solidFill>
                  <a:srgbClr val="3B3838"/>
                </a:solidFill>
              </a:rPr>
              <a:t>지속 감소세</a:t>
            </a:r>
            <a:endParaRPr lang="en-US" altLang="ko-KR" sz="1600" dirty="0">
              <a:solidFill>
                <a:srgbClr val="3B3838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B2C00BD-BEAB-69C4-86C9-23D92779B511}"/>
              </a:ext>
            </a:extLst>
          </p:cNvPr>
          <p:cNvSpPr txBox="1"/>
          <p:nvPr/>
        </p:nvSpPr>
        <p:spPr>
          <a:xfrm>
            <a:off x="5482205" y="6219282"/>
            <a:ext cx="6365552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10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인튜이티브</a:t>
            </a:r>
            <a:r>
              <a:rPr lang="ko-KR" altLang="en-US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10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서지컬</a:t>
            </a:r>
            <a:r>
              <a:rPr lang="ko-KR" altLang="en-US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코리아</a:t>
            </a:r>
            <a:r>
              <a:rPr lang="en-US" altLang="ko-KR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2025 </a:t>
            </a:r>
            <a:r>
              <a:rPr lang="ko-KR" altLang="en-US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발표자료</a:t>
            </a: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9D134129-0493-6E12-3979-987C96BB9CD9}"/>
              </a:ext>
            </a:extLst>
          </p:cNvPr>
          <p:cNvSpPr/>
          <p:nvPr/>
        </p:nvSpPr>
        <p:spPr>
          <a:xfrm>
            <a:off x="1862162" y="1677558"/>
            <a:ext cx="2498199" cy="793678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D16559-DA29-1C79-90A4-99E303872929}"/>
              </a:ext>
            </a:extLst>
          </p:cNvPr>
          <p:cNvSpPr txBox="1"/>
          <p:nvPr/>
        </p:nvSpPr>
        <p:spPr>
          <a:xfrm>
            <a:off x="1072087" y="5606634"/>
            <a:ext cx="4023373" cy="49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2800" dirty="0">
                <a:solidFill>
                  <a:schemeClr val="bg1"/>
                </a:solidFill>
              </a:rPr>
              <a:t>최신 수술기법 확대로 감소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D0501F-3D54-209D-265A-21F2F01E4C8B}"/>
              </a:ext>
            </a:extLst>
          </p:cNvPr>
          <p:cNvSpPr txBox="1"/>
          <p:nvPr/>
        </p:nvSpPr>
        <p:spPr>
          <a:xfrm>
            <a:off x="5220386" y="2982854"/>
            <a:ext cx="16706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>
                <a:ln w="2508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VS</a:t>
            </a:r>
            <a:endParaRPr lang="ko-KR" altLang="en-US" sz="8800" dirty="0">
              <a:ln w="25082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41BAAB6-C00E-16DC-E43E-626CCB4FDB2F}"/>
              </a:ext>
            </a:extLst>
          </p:cNvPr>
          <p:cNvSpPr txBox="1"/>
          <p:nvPr/>
        </p:nvSpPr>
        <p:spPr>
          <a:xfrm>
            <a:off x="5222383" y="2986297"/>
            <a:ext cx="16706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800" dirty="0">
                <a:solidFill>
                  <a:schemeClr val="bg1"/>
                </a:solidFill>
              </a:rPr>
              <a:t>VS</a:t>
            </a:r>
            <a:endParaRPr lang="ko-KR" altLang="en-US" sz="8800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CFA13-006F-ABA2-648D-2543700BD6DE}"/>
              </a:ext>
            </a:extLst>
          </p:cNvPr>
          <p:cNvSpPr txBox="1"/>
          <p:nvPr/>
        </p:nvSpPr>
        <p:spPr>
          <a:xfrm>
            <a:off x="1862163" y="1801071"/>
            <a:ext cx="2498198" cy="49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3600" dirty="0" err="1">
                <a:solidFill>
                  <a:schemeClr val="bg1"/>
                </a:solidFill>
              </a:rPr>
              <a:t>관혈</a:t>
            </a:r>
            <a:r>
              <a:rPr lang="ko-KR" altLang="en-US" sz="3600" dirty="0">
                <a:solidFill>
                  <a:schemeClr val="bg1"/>
                </a:solidFill>
              </a:rPr>
              <a:t> 수술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4DAB2E-2E5A-378B-8A3E-BEF40DFB6246}"/>
              </a:ext>
            </a:extLst>
          </p:cNvPr>
          <p:cNvSpPr txBox="1"/>
          <p:nvPr/>
        </p:nvSpPr>
        <p:spPr>
          <a:xfrm>
            <a:off x="1102933" y="5118918"/>
            <a:ext cx="42226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</a:rPr>
              <a:t>긴 회복기간 소요   </a:t>
            </a:r>
            <a:r>
              <a:rPr lang="en-US" altLang="ko-KR" dirty="0">
                <a:solidFill>
                  <a:schemeClr val="bg2">
                    <a:lumMod val="25000"/>
                  </a:schemeClr>
                </a:solidFill>
              </a:rPr>
              <a:t>      </a:t>
            </a:r>
            <a:r>
              <a:rPr lang="ko-KR" altLang="en-US" dirty="0">
                <a:solidFill>
                  <a:schemeClr val="bg2">
                    <a:lumMod val="25000"/>
                  </a:schemeClr>
                </a:solidFill>
              </a:rPr>
              <a:t>절개로 인한 흉터 </a:t>
            </a:r>
            <a:r>
              <a:rPr lang="ko-KR" altLang="en-US" b="1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有</a:t>
            </a:r>
            <a:endParaRPr lang="en-US" altLang="ko-KR" b="1" dirty="0">
              <a:solidFill>
                <a:schemeClr val="bg2">
                  <a:lumMod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83D3863E-FD71-D669-26EB-3F3A00BC8111}"/>
              </a:ext>
            </a:extLst>
          </p:cNvPr>
          <p:cNvSpPr/>
          <p:nvPr/>
        </p:nvSpPr>
        <p:spPr>
          <a:xfrm>
            <a:off x="993091" y="5190760"/>
            <a:ext cx="188006" cy="188006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" name="그림 39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D3A4EC7-758A-6AE7-9509-E6002F6CB1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51" y="4969839"/>
            <a:ext cx="371945" cy="371945"/>
          </a:xfrm>
          <a:prstGeom prst="rect">
            <a:avLst/>
          </a:prstGeom>
        </p:spPr>
      </p:pic>
      <p:sp>
        <p:nvSpPr>
          <p:cNvPr id="41" name="타원 40">
            <a:extLst>
              <a:ext uri="{FF2B5EF4-FFF2-40B4-BE49-F238E27FC236}">
                <a16:creationId xmlns:a16="http://schemas.microsoft.com/office/drawing/2014/main" id="{648C057A-E7C0-B7B8-CFF8-9E25B811A0D0}"/>
              </a:ext>
            </a:extLst>
          </p:cNvPr>
          <p:cNvSpPr/>
          <p:nvPr/>
        </p:nvSpPr>
        <p:spPr>
          <a:xfrm>
            <a:off x="3088591" y="5190760"/>
            <a:ext cx="188006" cy="188006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2" name="그림 41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ABFB0FA-BF6C-9673-874A-76C91C3E9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351" y="4969839"/>
            <a:ext cx="371945" cy="37194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D82AD7D-987C-EE2D-694C-8DC7008E75E6}"/>
              </a:ext>
            </a:extLst>
          </p:cNvPr>
          <p:cNvSpPr txBox="1"/>
          <p:nvPr/>
        </p:nvSpPr>
        <p:spPr>
          <a:xfrm>
            <a:off x="2608819" y="6204328"/>
            <a:ext cx="33985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PubMed/</a:t>
            </a:r>
            <a:r>
              <a:rPr lang="ko-KR" altLang="en-US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국가건강보험 데이터</a:t>
            </a:r>
            <a:r>
              <a:rPr lang="en-US" altLang="ko-KR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2019-2023 </a:t>
            </a:r>
            <a:r>
              <a:rPr lang="ko-KR" altLang="en-US" sz="10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분석 </a:t>
            </a:r>
            <a:endParaRPr lang="ko-KR" altLang="en-US" sz="1000" dirty="0"/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F58FB046-FF6E-EC59-96E1-6A5B9699B2FA}"/>
              </a:ext>
            </a:extLst>
          </p:cNvPr>
          <p:cNvSpPr/>
          <p:nvPr/>
        </p:nvSpPr>
        <p:spPr>
          <a:xfrm>
            <a:off x="7564585" y="1833640"/>
            <a:ext cx="3042666" cy="3042666"/>
          </a:xfrm>
          <a:prstGeom prst="ellipse">
            <a:avLst/>
          </a:prstGeom>
          <a:solidFill>
            <a:schemeClr val="bg1"/>
          </a:solidFill>
          <a:ln w="57150">
            <a:solidFill>
              <a:srgbClr val="F78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252D3B7-9117-663D-E37B-7D4DE37D963E}"/>
              </a:ext>
            </a:extLst>
          </p:cNvPr>
          <p:cNvSpPr txBox="1"/>
          <p:nvPr/>
        </p:nvSpPr>
        <p:spPr>
          <a:xfrm>
            <a:off x="7938376" y="3191758"/>
            <a:ext cx="2316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dirty="0">
                <a:solidFill>
                  <a:srgbClr val="EF2065"/>
                </a:solidFill>
              </a:rPr>
              <a:t>84.7</a:t>
            </a:r>
            <a:r>
              <a:rPr lang="en-US" altLang="ko-KR" sz="4400" dirty="0">
                <a:solidFill>
                  <a:srgbClr val="EF2065"/>
                </a:solidFill>
              </a:rPr>
              <a:t>%</a:t>
            </a:r>
            <a:endParaRPr lang="ko-KR" altLang="en-US" sz="6000" dirty="0">
              <a:solidFill>
                <a:srgbClr val="EF2065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6E54375-08AA-70CE-FABB-6F89CD37EC86}"/>
              </a:ext>
            </a:extLst>
          </p:cNvPr>
          <p:cNvSpPr txBox="1"/>
          <p:nvPr/>
        </p:nvSpPr>
        <p:spPr>
          <a:xfrm>
            <a:off x="7030400" y="5527711"/>
            <a:ext cx="4273223" cy="575542"/>
          </a:xfrm>
          <a:prstGeom prst="rect">
            <a:avLst/>
          </a:prstGeom>
          <a:solidFill>
            <a:srgbClr val="EF296B">
              <a:alpha val="63922"/>
            </a:srgbClr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800" spc="-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D6E8D63-5F00-9D32-931E-11CBEBF095A2}"/>
              </a:ext>
            </a:extLst>
          </p:cNvPr>
          <p:cNvSpPr txBox="1"/>
          <p:nvPr/>
        </p:nvSpPr>
        <p:spPr>
          <a:xfrm>
            <a:off x="7822939" y="2599590"/>
            <a:ext cx="2492990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/>
              <a:t>복강경</a:t>
            </a:r>
            <a:r>
              <a:rPr lang="en-US" altLang="ko-KR" sz="3600" dirty="0"/>
              <a:t>, </a:t>
            </a:r>
            <a:r>
              <a:rPr lang="ko-KR" altLang="en-US" sz="3600" dirty="0"/>
              <a:t>로봇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3AA359-E145-5B70-A002-09E77AEF34BF}"/>
              </a:ext>
            </a:extLst>
          </p:cNvPr>
          <p:cNvSpPr txBox="1"/>
          <p:nvPr/>
        </p:nvSpPr>
        <p:spPr>
          <a:xfrm>
            <a:off x="8077576" y="4177732"/>
            <a:ext cx="2110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/>
              <a:t>25</a:t>
            </a:r>
            <a:r>
              <a:rPr lang="ko-KR" altLang="en-US" sz="1600" dirty="0"/>
              <a:t>년 누적 로봇수술</a:t>
            </a:r>
            <a:endParaRPr lang="en-US" altLang="ko-KR" sz="1600" dirty="0"/>
          </a:p>
          <a:p>
            <a:pPr algn="ctr"/>
            <a:r>
              <a:rPr lang="ko-KR" altLang="en-US" sz="1600" dirty="0"/>
              <a:t>건수 </a:t>
            </a:r>
            <a:r>
              <a:rPr lang="en-US" altLang="ko-KR" sz="1600" dirty="0"/>
              <a:t>37</a:t>
            </a:r>
            <a:r>
              <a:rPr lang="ko-KR" altLang="en-US" sz="1600" dirty="0"/>
              <a:t>만 건</a:t>
            </a:r>
            <a:endParaRPr lang="en-US" altLang="ko-KR" sz="1600" dirty="0"/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9E78DF41-1CE9-2494-ABBF-F13FBA8AD7EC}"/>
              </a:ext>
            </a:extLst>
          </p:cNvPr>
          <p:cNvSpPr/>
          <p:nvPr/>
        </p:nvSpPr>
        <p:spPr>
          <a:xfrm>
            <a:off x="7856499" y="1677558"/>
            <a:ext cx="2498199" cy="793678"/>
          </a:xfrm>
          <a:prstGeom prst="roundRect">
            <a:avLst>
              <a:gd name="adj" fmla="val 0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6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2B4FC01-79C8-A0E4-EB3D-6FDCF15210AF}"/>
              </a:ext>
            </a:extLst>
          </p:cNvPr>
          <p:cNvSpPr txBox="1"/>
          <p:nvPr/>
        </p:nvSpPr>
        <p:spPr>
          <a:xfrm>
            <a:off x="7155324" y="5606634"/>
            <a:ext cx="4023373" cy="49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2800" dirty="0" err="1">
                <a:solidFill>
                  <a:schemeClr val="bg1"/>
                </a:solidFill>
              </a:rPr>
              <a:t>비관혈</a:t>
            </a:r>
            <a:r>
              <a:rPr lang="ko-KR" altLang="en-US" sz="2800" dirty="0">
                <a:solidFill>
                  <a:schemeClr val="bg1"/>
                </a:solidFill>
              </a:rPr>
              <a:t> 수술은 매년</a:t>
            </a:r>
            <a:r>
              <a:rPr lang="ko-KR" altLang="en-US" sz="2800" dirty="0">
                <a:solidFill>
                  <a:srgbClr val="FFFF00"/>
                </a:solidFill>
              </a:rPr>
              <a:t> 성장세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B0A0315-17CE-539F-F7A1-2499E6D2C205}"/>
              </a:ext>
            </a:extLst>
          </p:cNvPr>
          <p:cNvSpPr txBox="1"/>
          <p:nvPr/>
        </p:nvSpPr>
        <p:spPr>
          <a:xfrm>
            <a:off x="7856500" y="1801071"/>
            <a:ext cx="2498198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3600" dirty="0" err="1">
                <a:solidFill>
                  <a:schemeClr val="bg1"/>
                </a:solidFill>
              </a:rPr>
              <a:t>비관혈</a:t>
            </a:r>
            <a:r>
              <a:rPr lang="ko-KR" altLang="en-US" sz="3600" dirty="0">
                <a:solidFill>
                  <a:schemeClr val="bg1"/>
                </a:solidFill>
              </a:rPr>
              <a:t> 수술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4FE443D-F073-81CD-20F7-46682CE3DBCC}"/>
              </a:ext>
            </a:extLst>
          </p:cNvPr>
          <p:cNvSpPr txBox="1"/>
          <p:nvPr/>
        </p:nvSpPr>
        <p:spPr>
          <a:xfrm>
            <a:off x="7212570" y="5118918"/>
            <a:ext cx="155363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/>
              <a:t> </a:t>
            </a:r>
            <a:r>
              <a:rPr lang="ko-KR" altLang="en-US" dirty="0"/>
              <a:t>짧은 회복기간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타원 56">
            <a:extLst>
              <a:ext uri="{FF2B5EF4-FFF2-40B4-BE49-F238E27FC236}">
                <a16:creationId xmlns:a16="http://schemas.microsoft.com/office/drawing/2014/main" id="{A91AE2A6-3A47-AC71-2916-7F25A6C4D194}"/>
              </a:ext>
            </a:extLst>
          </p:cNvPr>
          <p:cNvSpPr/>
          <p:nvPr/>
        </p:nvSpPr>
        <p:spPr>
          <a:xfrm>
            <a:off x="7076328" y="5190760"/>
            <a:ext cx="188006" cy="188006"/>
          </a:xfrm>
          <a:prstGeom prst="ellipse">
            <a:avLst/>
          </a:prstGeom>
          <a:solidFill>
            <a:srgbClr val="EF206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8" name="그림 57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4FC12C-228D-384E-7528-20F99C1D83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088" y="4969839"/>
            <a:ext cx="371945" cy="371945"/>
          </a:xfrm>
          <a:prstGeom prst="rect">
            <a:avLst/>
          </a:prstGeom>
        </p:spPr>
      </p:pic>
      <p:sp>
        <p:nvSpPr>
          <p:cNvPr id="59" name="타원 58">
            <a:extLst>
              <a:ext uri="{FF2B5EF4-FFF2-40B4-BE49-F238E27FC236}">
                <a16:creationId xmlns:a16="http://schemas.microsoft.com/office/drawing/2014/main" id="{4AB0D657-C29B-8E3C-9747-77E4C955375D}"/>
              </a:ext>
            </a:extLst>
          </p:cNvPr>
          <p:cNvSpPr/>
          <p:nvPr/>
        </p:nvSpPr>
        <p:spPr>
          <a:xfrm>
            <a:off x="9171828" y="5190760"/>
            <a:ext cx="188006" cy="188006"/>
          </a:xfrm>
          <a:prstGeom prst="ellipse">
            <a:avLst/>
          </a:prstGeom>
          <a:solidFill>
            <a:srgbClr val="EF206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0" name="그림 59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F1DD176-42A8-02C9-4038-FCB200F3A5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588" y="4969839"/>
            <a:ext cx="371945" cy="371945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057B1D26-2E62-44C3-7E9C-8241384E545A}"/>
              </a:ext>
            </a:extLst>
          </p:cNvPr>
          <p:cNvSpPr txBox="1"/>
          <p:nvPr/>
        </p:nvSpPr>
        <p:spPr>
          <a:xfrm>
            <a:off x="9377495" y="5133064"/>
            <a:ext cx="176202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최소절개로 흉터 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화살표: 아래쪽 61">
            <a:extLst>
              <a:ext uri="{FF2B5EF4-FFF2-40B4-BE49-F238E27FC236}">
                <a16:creationId xmlns:a16="http://schemas.microsoft.com/office/drawing/2014/main" id="{EAB9C4DF-654A-7D6B-30F3-AD49C69F5999}"/>
              </a:ext>
            </a:extLst>
          </p:cNvPr>
          <p:cNvSpPr/>
          <p:nvPr/>
        </p:nvSpPr>
        <p:spPr>
          <a:xfrm>
            <a:off x="11034843" y="5217764"/>
            <a:ext cx="170915" cy="220865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9119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50EE7-ADA6-3D95-98E7-6B3A64A92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>
            <a:extLst>
              <a:ext uri="{FF2B5EF4-FFF2-40B4-BE49-F238E27FC236}">
                <a16:creationId xmlns:a16="http://schemas.microsoft.com/office/drawing/2014/main" id="{E7343BDB-26D9-1C6C-6D19-851EE72DE1D4}"/>
              </a:ext>
            </a:extLst>
          </p:cNvPr>
          <p:cNvSpPr/>
          <p:nvPr/>
        </p:nvSpPr>
        <p:spPr>
          <a:xfrm>
            <a:off x="7903008" y="2676509"/>
            <a:ext cx="2945847" cy="2522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3BB028C-23AF-C0C2-CA24-C81788539673}"/>
              </a:ext>
            </a:extLst>
          </p:cNvPr>
          <p:cNvSpPr/>
          <p:nvPr/>
        </p:nvSpPr>
        <p:spPr>
          <a:xfrm>
            <a:off x="7903008" y="4147751"/>
            <a:ext cx="3653992" cy="25862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D9D3AC-3CEA-FDE5-675E-5FC256F5A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이렇게 좋은 </a:t>
            </a:r>
            <a:r>
              <a:rPr lang="ko-KR" altLang="en-US" dirty="0" err="1">
                <a:solidFill>
                  <a:schemeClr val="tx1"/>
                </a:solidFill>
              </a:rPr>
              <a:t>탈관혈</a:t>
            </a:r>
            <a:r>
              <a:rPr lang="ko-KR" altLang="en-US" dirty="0">
                <a:solidFill>
                  <a:schemeClr val="tx1"/>
                </a:solidFill>
              </a:rPr>
              <a:t> 수술법이 있지만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문제는 비싼 비용</a:t>
            </a:r>
            <a:r>
              <a:rPr lang="en-US" altLang="ko-KR" dirty="0">
                <a:solidFill>
                  <a:schemeClr val="tx1"/>
                </a:solidFill>
              </a:rPr>
              <a:t>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9315DE-5A2A-2013-D207-58DB1ECD3EBE}"/>
              </a:ext>
            </a:extLst>
          </p:cNvPr>
          <p:cNvSpPr txBox="1"/>
          <p:nvPr/>
        </p:nvSpPr>
        <p:spPr>
          <a:xfrm>
            <a:off x="7476736" y="1740312"/>
            <a:ext cx="37865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/>
              <a:t>최신 치료</a:t>
            </a:r>
            <a:r>
              <a:rPr lang="en-US" altLang="ko-KR" sz="2400" dirty="0"/>
              <a:t>, </a:t>
            </a:r>
            <a:r>
              <a:rPr lang="ko-KR" altLang="en-US" sz="2400" dirty="0"/>
              <a:t>좋은 치료는 </a:t>
            </a:r>
            <a:endParaRPr lang="en-US" altLang="ko-KR" sz="2400" dirty="0"/>
          </a:p>
          <a:p>
            <a:r>
              <a:rPr lang="ko-KR" altLang="en-US" sz="6000" dirty="0"/>
              <a:t>  </a:t>
            </a:r>
            <a:r>
              <a:rPr lang="ko-KR" altLang="en-US" sz="5400" dirty="0"/>
              <a:t>비급여 </a:t>
            </a:r>
            <a:r>
              <a:rPr lang="ko-KR" altLang="en-US" sz="5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  <a:endParaRPr lang="en-US" altLang="ko-KR" sz="6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E08A7668-300E-5EDF-7D61-C10550FB8160}"/>
              </a:ext>
            </a:extLst>
          </p:cNvPr>
          <p:cNvSpPr/>
          <p:nvPr/>
        </p:nvSpPr>
        <p:spPr>
          <a:xfrm>
            <a:off x="290285" y="4766071"/>
            <a:ext cx="11623600" cy="14884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67BA74-7766-452D-2DE6-E7D5D627D062}"/>
              </a:ext>
            </a:extLst>
          </p:cNvPr>
          <p:cNvSpPr txBox="1"/>
          <p:nvPr/>
        </p:nvSpPr>
        <p:spPr>
          <a:xfrm>
            <a:off x="694221" y="4935964"/>
            <a:ext cx="1080355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효과 좋은 치료 </a:t>
            </a:r>
            <a:r>
              <a:rPr lang="en-US" altLang="ko-KR" sz="2800" dirty="0">
                <a:solidFill>
                  <a:schemeClr val="bg1"/>
                </a:solidFill>
              </a:rPr>
              <a:t>But </a:t>
            </a:r>
            <a:r>
              <a:rPr lang="ko-KR" altLang="en-US" sz="2800" dirty="0">
                <a:solidFill>
                  <a:schemeClr val="bg1"/>
                </a:solidFill>
              </a:rPr>
              <a:t>비싼 비용에 대한</a:t>
            </a:r>
            <a:endParaRPr lang="en-US" altLang="ko-KR" sz="2800" dirty="0">
              <a:solidFill>
                <a:schemeClr val="bg1"/>
              </a:solidFill>
            </a:endParaRPr>
          </a:p>
          <a:p>
            <a:pPr algn="ctr"/>
            <a:r>
              <a:rPr lang="ko-KR" altLang="en-US" sz="4800" dirty="0">
                <a:solidFill>
                  <a:srgbClr val="FFFF00"/>
                </a:solidFill>
              </a:rPr>
              <a:t>의료비 </a:t>
            </a:r>
            <a:r>
              <a:rPr lang="en-US" altLang="ko-KR" sz="4800" dirty="0">
                <a:solidFill>
                  <a:srgbClr val="FFFF00"/>
                </a:solidFill>
              </a:rPr>
              <a:t>All - Cover </a:t>
            </a:r>
            <a:r>
              <a:rPr lang="ko-KR" altLang="en-US" sz="4800" dirty="0">
                <a:solidFill>
                  <a:srgbClr val="FFFF00"/>
                </a:solidFill>
              </a:rPr>
              <a:t>대비 필수</a:t>
            </a:r>
            <a:r>
              <a:rPr lang="en-US" altLang="ko-KR" sz="4800" dirty="0">
                <a:solidFill>
                  <a:srgbClr val="FFFF00"/>
                </a:solidFill>
              </a:rPr>
              <a:t>!</a:t>
            </a:r>
            <a:endParaRPr lang="ko-KR" altLang="en-US" sz="4800" dirty="0">
              <a:solidFill>
                <a:srgbClr val="FFFF00"/>
              </a:solidFill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14012F6A-962D-F16C-3AB8-1EF9AB139AFF}"/>
              </a:ext>
            </a:extLst>
          </p:cNvPr>
          <p:cNvGraphicFramePr>
            <a:graphicFrameLocks noGrp="1"/>
          </p:cNvGraphicFramePr>
          <p:nvPr/>
        </p:nvGraphicFramePr>
        <p:xfrm>
          <a:off x="618019" y="1624952"/>
          <a:ext cx="3170478" cy="2926416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585239">
                  <a:extLst>
                    <a:ext uri="{9D8B030D-6E8A-4147-A177-3AD203B41FA5}">
                      <a16:colId xmlns:a16="http://schemas.microsoft.com/office/drawing/2014/main" val="3345811019"/>
                    </a:ext>
                  </a:extLst>
                </a:gridCol>
                <a:gridCol w="1585239">
                  <a:extLst>
                    <a:ext uri="{9D8B030D-6E8A-4147-A177-3AD203B41FA5}">
                      <a16:colId xmlns:a16="http://schemas.microsoft.com/office/drawing/2014/main" val="3262469927"/>
                    </a:ext>
                  </a:extLst>
                </a:gridCol>
              </a:tblGrid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치료부위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금액 </a:t>
                      </a:r>
                      <a:r>
                        <a:rPr lang="en-US" altLang="ko-KR" sz="1400" dirty="0"/>
                        <a:t>(</a:t>
                      </a:r>
                      <a:r>
                        <a:rPr lang="ko-KR" altLang="en-US" sz="1400" dirty="0"/>
                        <a:t>원</a:t>
                      </a:r>
                      <a:r>
                        <a:rPr lang="en-US" altLang="ko-KR" sz="1400" dirty="0"/>
                        <a:t>)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201654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갑상선암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1,000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23860932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대장암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1,400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39334347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유방암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600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61161044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자궁 </a:t>
                      </a:r>
                      <a:r>
                        <a:rPr lang="ko-KR" altLang="en-US" dirty="0" err="1"/>
                        <a:t>난소암</a:t>
                      </a:r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600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33819057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폐암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800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4891496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C6C6C0A-5380-15CC-299C-4BCCCE78341B}"/>
              </a:ext>
            </a:extLst>
          </p:cNvPr>
          <p:cNvSpPr txBox="1"/>
          <p:nvPr/>
        </p:nvSpPr>
        <p:spPr>
          <a:xfrm>
            <a:off x="529204" y="4558420"/>
            <a:ext cx="30373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다빈치로봇암수술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평균 비용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6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국립암센터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(2025)</a:t>
            </a:r>
            <a:endParaRPr lang="ko-KR" altLang="en-US" sz="6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1" name="화살표: 오른쪽 10">
            <a:extLst>
              <a:ext uri="{FF2B5EF4-FFF2-40B4-BE49-F238E27FC236}">
                <a16:creationId xmlns:a16="http://schemas.microsoft.com/office/drawing/2014/main" id="{6A2A12BD-9734-2130-8B75-803EE64842C3}"/>
              </a:ext>
            </a:extLst>
          </p:cNvPr>
          <p:cNvSpPr/>
          <p:nvPr/>
        </p:nvSpPr>
        <p:spPr>
          <a:xfrm>
            <a:off x="7212895" y="2596656"/>
            <a:ext cx="690113" cy="1047209"/>
          </a:xfrm>
          <a:prstGeom prst="rightArrow">
            <a:avLst>
              <a:gd name="adj1" fmla="val 79179"/>
              <a:gd name="adj2" fmla="val 5880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34000">
                <a:schemeClr val="tx1">
                  <a:lumMod val="50000"/>
                  <a:lumOff val="50000"/>
                </a:schemeClr>
              </a:gs>
              <a:gs pos="83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CC36C2-3244-243C-FE19-35E799B0C75F}"/>
              </a:ext>
            </a:extLst>
          </p:cNvPr>
          <p:cNvSpPr txBox="1"/>
          <p:nvPr/>
        </p:nvSpPr>
        <p:spPr>
          <a:xfrm rot="20700000">
            <a:off x="442221" y="1538382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ln w="136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E59898-4260-DDAD-A0B7-5676C56B142B}"/>
              </a:ext>
            </a:extLst>
          </p:cNvPr>
          <p:cNvSpPr txBox="1"/>
          <p:nvPr/>
        </p:nvSpPr>
        <p:spPr>
          <a:xfrm rot="20700000">
            <a:off x="442222" y="1539084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암</a:t>
            </a: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114D1967-C169-EE79-B92C-FA447A2651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668267"/>
              </p:ext>
            </p:extLst>
          </p:nvPr>
        </p:nvGraphicFramePr>
        <p:xfrm>
          <a:off x="4047377" y="1624952"/>
          <a:ext cx="3170479" cy="291442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019923">
                  <a:extLst>
                    <a:ext uri="{9D8B030D-6E8A-4147-A177-3AD203B41FA5}">
                      <a16:colId xmlns:a16="http://schemas.microsoft.com/office/drawing/2014/main" val="334581101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262469927"/>
                    </a:ext>
                  </a:extLst>
                </a:gridCol>
                <a:gridCol w="1236156">
                  <a:extLst>
                    <a:ext uri="{9D8B030D-6E8A-4147-A177-3AD203B41FA5}">
                      <a16:colId xmlns:a16="http://schemas.microsoft.com/office/drawing/2014/main" val="2125119042"/>
                    </a:ext>
                  </a:extLst>
                </a:gridCol>
              </a:tblGrid>
              <a:tr h="5828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수술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금액 </a:t>
                      </a:r>
                      <a:r>
                        <a:rPr lang="en-US" altLang="ko-KR" sz="1400" dirty="0"/>
                        <a:t>(</a:t>
                      </a:r>
                      <a:r>
                        <a:rPr lang="ko-KR" altLang="en-US" sz="1400" dirty="0"/>
                        <a:t>원</a:t>
                      </a:r>
                      <a:r>
                        <a:rPr lang="en-US" altLang="ko-KR" sz="1400" dirty="0"/>
                        <a:t>)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201654"/>
                  </a:ext>
                </a:extLst>
              </a:tr>
              <a:tr h="58288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스텐트 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삽입술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급여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모든 혈관</a:t>
                      </a:r>
                      <a:endParaRPr lang="en-US" altLang="ko-KR" sz="11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10~12</a:t>
                      </a:r>
                      <a:r>
                        <a:rPr lang="ko-KR" altLang="en-US" dirty="0"/>
                        <a:t>만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23860932"/>
                  </a:ext>
                </a:extLst>
              </a:tr>
              <a:tr h="58288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비급여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고급 스텐트 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400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39334347"/>
                  </a:ext>
                </a:extLst>
              </a:tr>
              <a:tr h="58288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코일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 err="1"/>
                        <a:t>색전술</a:t>
                      </a:r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급여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10</a:t>
                      </a:r>
                      <a:r>
                        <a:rPr lang="ko-KR" altLang="en-US" sz="1100" dirty="0"/>
                        <a:t>개까지</a:t>
                      </a:r>
                      <a:endParaRPr lang="en-US" altLang="ko-KR" sz="11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3~4</a:t>
                      </a:r>
                      <a:r>
                        <a:rPr lang="ko-KR" altLang="en-US" dirty="0"/>
                        <a:t>만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61161044"/>
                  </a:ext>
                </a:extLst>
              </a:tr>
              <a:tr h="58288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전액</a:t>
                      </a:r>
                      <a:endParaRPr lang="en-US" altLang="ko-KR" sz="1600" dirty="0"/>
                    </a:p>
                    <a:p>
                      <a:pPr algn="ctr" latinLnBrk="1"/>
                      <a:r>
                        <a:rPr lang="ko-KR" altLang="en-US" sz="1600" dirty="0"/>
                        <a:t>본인부담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10</a:t>
                      </a:r>
                      <a:r>
                        <a:rPr lang="ko-KR" altLang="en-US" sz="1200" dirty="0"/>
                        <a:t>개 초과 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80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48914960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823EC26-CE57-274A-9A13-038D4289C4B7}"/>
              </a:ext>
            </a:extLst>
          </p:cNvPr>
          <p:cNvSpPr txBox="1"/>
          <p:nvPr/>
        </p:nvSpPr>
        <p:spPr>
          <a:xfrm rot="20700000">
            <a:off x="3757502" y="143678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n w="136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ko-KR" altLang="en-US" sz="2400" dirty="0" err="1">
                <a:ln w="136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댜</a:t>
            </a:r>
            <a:endParaRPr lang="ko-KR" altLang="en-US" sz="2400" dirty="0">
              <a:ln w="13652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E64246-EDD2-3D58-7D7C-133C05639A57}"/>
              </a:ext>
            </a:extLst>
          </p:cNvPr>
          <p:cNvSpPr txBox="1"/>
          <p:nvPr/>
        </p:nvSpPr>
        <p:spPr>
          <a:xfrm rot="20700000">
            <a:off x="3757503" y="1441690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2</a:t>
            </a:r>
            <a:r>
              <a:rPr lang="ko-KR" altLang="en-US" sz="2400" dirty="0">
                <a:solidFill>
                  <a:schemeClr val="bg1"/>
                </a:solidFill>
              </a:rPr>
              <a:t>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0F7C20-5BF5-86C3-2E22-AA0D71782BC7}"/>
              </a:ext>
            </a:extLst>
          </p:cNvPr>
          <p:cNvSpPr txBox="1"/>
          <p:nvPr/>
        </p:nvSpPr>
        <p:spPr>
          <a:xfrm>
            <a:off x="7635219" y="3238658"/>
            <a:ext cx="416523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   </a:t>
            </a:r>
            <a:r>
              <a:rPr lang="ko-KR" altLang="en-US" sz="2400" dirty="0" err="1"/>
              <a:t>운좋게</a:t>
            </a:r>
            <a:r>
              <a:rPr lang="ko-KR" altLang="en-US" sz="2400" dirty="0"/>
              <a:t> 급여화가 되어도 </a:t>
            </a:r>
            <a:endParaRPr lang="en-US" altLang="ko-KR" sz="4800" dirty="0">
              <a:solidFill>
                <a:srgbClr val="EF296B"/>
              </a:solidFill>
            </a:endParaRPr>
          </a:p>
          <a:p>
            <a:pPr algn="ctr"/>
            <a:r>
              <a:rPr lang="ko-KR" altLang="en-US" sz="5400" dirty="0" err="1"/>
              <a:t>전액본인부담</a:t>
            </a:r>
            <a:endParaRPr lang="ko-KR" altLang="en-US" sz="16600" b="1" dirty="0">
              <a:latin typeface="+mn-ea"/>
            </a:endParaRPr>
          </a:p>
        </p:txBody>
      </p:sp>
      <p:sp>
        <p:nvSpPr>
          <p:cNvPr id="22" name="화살표: 오각형 21">
            <a:extLst>
              <a:ext uri="{FF2B5EF4-FFF2-40B4-BE49-F238E27FC236}">
                <a16:creationId xmlns:a16="http://schemas.microsoft.com/office/drawing/2014/main" id="{ED25B2B7-BC06-1EC9-0909-1AB8BEFF705C}"/>
              </a:ext>
            </a:extLst>
          </p:cNvPr>
          <p:cNvSpPr/>
          <p:nvPr/>
        </p:nvSpPr>
        <p:spPr>
          <a:xfrm rot="9900000">
            <a:off x="10894130" y="3117930"/>
            <a:ext cx="1054896" cy="453658"/>
          </a:xfrm>
          <a:prstGeom prst="homePlat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6DF751D-A82A-85AD-C36D-9758A06EE22F}"/>
              </a:ext>
            </a:extLst>
          </p:cNvPr>
          <p:cNvSpPr txBox="1"/>
          <p:nvPr/>
        </p:nvSpPr>
        <p:spPr>
          <a:xfrm rot="20700000">
            <a:off x="10891508" y="3106942"/>
            <a:ext cx="1184361" cy="48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보장 여부 </a:t>
            </a:r>
            <a:endParaRPr lang="en-US" altLang="ko-KR" sz="1400" b="1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체크 필수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D640C5-EB59-F11F-FD4B-F706BB4E1967}"/>
              </a:ext>
            </a:extLst>
          </p:cNvPr>
          <p:cNvSpPr txBox="1"/>
          <p:nvPr/>
        </p:nvSpPr>
        <p:spPr>
          <a:xfrm>
            <a:off x="3630014" y="4372938"/>
            <a:ext cx="145527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500" dirty="0"/>
              <a:t>※ </a:t>
            </a:r>
            <a:r>
              <a:rPr lang="ko-KR" altLang="en-US" sz="500" dirty="0"/>
              <a:t>동맥류 크기 </a:t>
            </a:r>
            <a:r>
              <a:rPr lang="en-US" altLang="ko-KR" sz="500" dirty="0"/>
              <a:t>10mm </a:t>
            </a:r>
            <a:r>
              <a:rPr lang="ko-KR" altLang="en-US" sz="500" dirty="0"/>
              <a:t>미만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B129EEC-E015-30D6-1E73-2B67C97B5EED}"/>
              </a:ext>
            </a:extLst>
          </p:cNvPr>
          <p:cNvSpPr txBox="1"/>
          <p:nvPr/>
        </p:nvSpPr>
        <p:spPr>
          <a:xfrm>
            <a:off x="3945836" y="4539370"/>
            <a:ext cx="435361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건강보험심사평가원 고시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KSIN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학회 치료 통계자료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기준은 병원마다 일부 상이 可</a:t>
            </a:r>
          </a:p>
        </p:txBody>
      </p:sp>
      <p:sp>
        <p:nvSpPr>
          <p:cNvPr id="25" name="화살표: 오각형 24">
            <a:extLst>
              <a:ext uri="{FF2B5EF4-FFF2-40B4-BE49-F238E27FC236}">
                <a16:creationId xmlns:a16="http://schemas.microsoft.com/office/drawing/2014/main" id="{EC4A6A0E-3F54-B546-97AB-9D92AD67D7F7}"/>
              </a:ext>
            </a:extLst>
          </p:cNvPr>
          <p:cNvSpPr/>
          <p:nvPr/>
        </p:nvSpPr>
        <p:spPr>
          <a:xfrm rot="9900000">
            <a:off x="10754429" y="1708657"/>
            <a:ext cx="1054896" cy="453658"/>
          </a:xfrm>
          <a:prstGeom prst="homePlat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FB0C34-F3C0-F411-2698-7FE1BF6CA58A}"/>
              </a:ext>
            </a:extLst>
          </p:cNvPr>
          <p:cNvSpPr txBox="1"/>
          <p:nvPr/>
        </p:nvSpPr>
        <p:spPr>
          <a:xfrm rot="20700000">
            <a:off x="10751807" y="1697669"/>
            <a:ext cx="1184361" cy="48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보험으로 </a:t>
            </a:r>
            <a:endParaRPr lang="en-US" altLang="ko-KR" sz="1400" b="1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대비 필수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970CDA-2089-0DF8-DA49-8AA1EFF9D3D1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09663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8A562-A560-F385-F0A1-4F5AF07CB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A2993AD-F464-ADB4-DE19-06AC7CE8C366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2DAF041-8E57-D840-138A-8BE1CF839718}"/>
              </a:ext>
            </a:extLst>
          </p:cNvPr>
          <p:cNvSpPr/>
          <p:nvPr/>
        </p:nvSpPr>
        <p:spPr>
          <a:xfrm>
            <a:off x="7903008" y="2676509"/>
            <a:ext cx="2945847" cy="2522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07D1D9C-F5ED-1BDA-CDC0-2A8EA3467722}"/>
              </a:ext>
            </a:extLst>
          </p:cNvPr>
          <p:cNvSpPr/>
          <p:nvPr/>
        </p:nvSpPr>
        <p:spPr>
          <a:xfrm>
            <a:off x="7903008" y="4147751"/>
            <a:ext cx="3653992" cy="25862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D0F24A5-FEF5-2AB1-3912-9F8560008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이렇게 좋은 </a:t>
            </a:r>
            <a:r>
              <a:rPr lang="ko-KR" altLang="en-US" dirty="0" err="1">
                <a:solidFill>
                  <a:schemeClr val="tx1"/>
                </a:solidFill>
              </a:rPr>
              <a:t>탈관혈</a:t>
            </a:r>
            <a:r>
              <a:rPr lang="ko-KR" altLang="en-US" dirty="0">
                <a:solidFill>
                  <a:schemeClr val="tx1"/>
                </a:solidFill>
              </a:rPr>
              <a:t> 수술법이 있지만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문제는 비싼 비용</a:t>
            </a:r>
            <a:r>
              <a:rPr lang="en-US" altLang="ko-KR" dirty="0">
                <a:solidFill>
                  <a:schemeClr val="tx1"/>
                </a:solidFill>
              </a:rPr>
              <a:t>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E3180-ECFF-054B-A748-B1C7069A1DC8}"/>
              </a:ext>
            </a:extLst>
          </p:cNvPr>
          <p:cNvSpPr txBox="1"/>
          <p:nvPr/>
        </p:nvSpPr>
        <p:spPr>
          <a:xfrm>
            <a:off x="7476736" y="1740312"/>
            <a:ext cx="37865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/>
              <a:t>최신 치료</a:t>
            </a:r>
            <a:r>
              <a:rPr lang="en-US" altLang="ko-KR" sz="2400" dirty="0"/>
              <a:t>, </a:t>
            </a:r>
            <a:r>
              <a:rPr lang="ko-KR" altLang="en-US" sz="2400" dirty="0"/>
              <a:t>좋은 치료는 </a:t>
            </a:r>
            <a:endParaRPr lang="en-US" altLang="ko-KR" sz="2400" dirty="0"/>
          </a:p>
          <a:p>
            <a:r>
              <a:rPr lang="ko-KR" altLang="en-US" sz="6000" dirty="0"/>
              <a:t>  </a:t>
            </a:r>
            <a:r>
              <a:rPr lang="ko-KR" altLang="en-US" sz="5400" dirty="0"/>
              <a:t>비급여 </a:t>
            </a:r>
            <a:r>
              <a:rPr lang="ko-KR" altLang="en-US" sz="5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  <a:endParaRPr lang="en-US" altLang="ko-KR" sz="6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5AC8B5B-9CC8-9C8D-6925-B2529C559248}"/>
              </a:ext>
            </a:extLst>
          </p:cNvPr>
          <p:cNvSpPr/>
          <p:nvPr/>
        </p:nvSpPr>
        <p:spPr>
          <a:xfrm>
            <a:off x="290285" y="4766071"/>
            <a:ext cx="11623600" cy="14884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3743A9-5E0D-CAAE-A17E-927B4DAFEC19}"/>
              </a:ext>
            </a:extLst>
          </p:cNvPr>
          <p:cNvSpPr txBox="1"/>
          <p:nvPr/>
        </p:nvSpPr>
        <p:spPr>
          <a:xfrm>
            <a:off x="694221" y="4935964"/>
            <a:ext cx="1080355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효과 좋은 치료 </a:t>
            </a:r>
            <a:r>
              <a:rPr lang="en-US" altLang="ko-KR" sz="2800" dirty="0">
                <a:solidFill>
                  <a:schemeClr val="bg1"/>
                </a:solidFill>
              </a:rPr>
              <a:t>But </a:t>
            </a:r>
            <a:r>
              <a:rPr lang="ko-KR" altLang="en-US" sz="2800" dirty="0">
                <a:solidFill>
                  <a:schemeClr val="bg1"/>
                </a:solidFill>
              </a:rPr>
              <a:t>비싼 비용에 대한</a:t>
            </a:r>
            <a:endParaRPr lang="en-US" altLang="ko-KR" sz="2800" dirty="0">
              <a:solidFill>
                <a:schemeClr val="bg1"/>
              </a:solidFill>
            </a:endParaRPr>
          </a:p>
          <a:p>
            <a:pPr algn="ctr"/>
            <a:r>
              <a:rPr lang="ko-KR" altLang="en-US" sz="4800" dirty="0">
                <a:solidFill>
                  <a:srgbClr val="FFFF00"/>
                </a:solidFill>
              </a:rPr>
              <a:t>의료비 </a:t>
            </a:r>
            <a:r>
              <a:rPr lang="en-US" altLang="ko-KR" sz="4800" dirty="0">
                <a:solidFill>
                  <a:srgbClr val="FFFF00"/>
                </a:solidFill>
              </a:rPr>
              <a:t>All - Cover </a:t>
            </a:r>
            <a:r>
              <a:rPr lang="ko-KR" altLang="en-US" sz="4800" dirty="0">
                <a:solidFill>
                  <a:srgbClr val="FFFF00"/>
                </a:solidFill>
              </a:rPr>
              <a:t>대비 필수</a:t>
            </a:r>
            <a:r>
              <a:rPr lang="en-US" altLang="ko-KR" sz="4800" dirty="0">
                <a:solidFill>
                  <a:srgbClr val="FFFF00"/>
                </a:solidFill>
              </a:rPr>
              <a:t>!</a:t>
            </a:r>
            <a:endParaRPr lang="ko-KR" altLang="en-US" sz="4800" dirty="0">
              <a:solidFill>
                <a:srgbClr val="FFFF00"/>
              </a:solidFill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91A7E5E5-E53F-A2B6-1A98-B5C0DF61FB48}"/>
              </a:ext>
            </a:extLst>
          </p:cNvPr>
          <p:cNvGraphicFramePr>
            <a:graphicFrameLocks noGrp="1"/>
          </p:cNvGraphicFramePr>
          <p:nvPr/>
        </p:nvGraphicFramePr>
        <p:xfrm>
          <a:off x="618019" y="1624952"/>
          <a:ext cx="3170478" cy="2926416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585239">
                  <a:extLst>
                    <a:ext uri="{9D8B030D-6E8A-4147-A177-3AD203B41FA5}">
                      <a16:colId xmlns:a16="http://schemas.microsoft.com/office/drawing/2014/main" val="3345811019"/>
                    </a:ext>
                  </a:extLst>
                </a:gridCol>
                <a:gridCol w="1585239">
                  <a:extLst>
                    <a:ext uri="{9D8B030D-6E8A-4147-A177-3AD203B41FA5}">
                      <a16:colId xmlns:a16="http://schemas.microsoft.com/office/drawing/2014/main" val="3262469927"/>
                    </a:ext>
                  </a:extLst>
                </a:gridCol>
              </a:tblGrid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치료부위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금액 </a:t>
                      </a:r>
                      <a:r>
                        <a:rPr lang="en-US" altLang="ko-KR" sz="1400" dirty="0"/>
                        <a:t>(</a:t>
                      </a:r>
                      <a:r>
                        <a:rPr lang="ko-KR" altLang="en-US" sz="1400" dirty="0"/>
                        <a:t>원</a:t>
                      </a:r>
                      <a:r>
                        <a:rPr lang="en-US" altLang="ko-KR" sz="1400" dirty="0"/>
                        <a:t>)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201654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갑상선암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1,000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23860932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대장암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1,400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39334347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유방암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600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61161044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자궁 </a:t>
                      </a:r>
                      <a:r>
                        <a:rPr lang="ko-KR" altLang="en-US" dirty="0" err="1"/>
                        <a:t>난소암</a:t>
                      </a:r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600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33819057"/>
                  </a:ext>
                </a:extLst>
              </a:tr>
              <a:tr h="487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폐암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약 </a:t>
                      </a:r>
                      <a:r>
                        <a:rPr lang="en-US" altLang="ko-KR" dirty="0"/>
                        <a:t>800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4891496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4015F04-8561-203A-09EC-FF380434FCC2}"/>
              </a:ext>
            </a:extLst>
          </p:cNvPr>
          <p:cNvSpPr txBox="1"/>
          <p:nvPr/>
        </p:nvSpPr>
        <p:spPr>
          <a:xfrm>
            <a:off x="529204" y="4539370"/>
            <a:ext cx="30373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9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다빈치로봇암수술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평균 비용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9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국립암센터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(2025)</a:t>
            </a:r>
            <a:endParaRPr lang="ko-KR" altLang="en-US" sz="9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1" name="화살표: 오른쪽 10">
            <a:extLst>
              <a:ext uri="{FF2B5EF4-FFF2-40B4-BE49-F238E27FC236}">
                <a16:creationId xmlns:a16="http://schemas.microsoft.com/office/drawing/2014/main" id="{EFD44D2C-314B-CE1C-3A89-A483D275C5BD}"/>
              </a:ext>
            </a:extLst>
          </p:cNvPr>
          <p:cNvSpPr/>
          <p:nvPr/>
        </p:nvSpPr>
        <p:spPr>
          <a:xfrm>
            <a:off x="7212895" y="2596656"/>
            <a:ext cx="690113" cy="1047209"/>
          </a:xfrm>
          <a:prstGeom prst="rightArrow">
            <a:avLst>
              <a:gd name="adj1" fmla="val 79179"/>
              <a:gd name="adj2" fmla="val 5880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34000">
                <a:schemeClr val="tx1">
                  <a:lumMod val="50000"/>
                  <a:lumOff val="50000"/>
                </a:schemeClr>
              </a:gs>
              <a:gs pos="83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C93F-76B2-591F-9F2F-C19B2C14E0FF}"/>
              </a:ext>
            </a:extLst>
          </p:cNvPr>
          <p:cNvSpPr txBox="1"/>
          <p:nvPr/>
        </p:nvSpPr>
        <p:spPr>
          <a:xfrm rot="20700000">
            <a:off x="442221" y="1538382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ln w="136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C01DC2-8A21-EEB0-41A5-B87763B06EE1}"/>
              </a:ext>
            </a:extLst>
          </p:cNvPr>
          <p:cNvSpPr txBox="1"/>
          <p:nvPr/>
        </p:nvSpPr>
        <p:spPr>
          <a:xfrm rot="20700000">
            <a:off x="442222" y="1539084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암</a:t>
            </a: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E3DCE885-ACDB-713C-2DF9-BD6EDFF8D30A}"/>
              </a:ext>
            </a:extLst>
          </p:cNvPr>
          <p:cNvGraphicFramePr>
            <a:graphicFrameLocks noGrp="1"/>
          </p:cNvGraphicFramePr>
          <p:nvPr/>
        </p:nvGraphicFramePr>
        <p:xfrm>
          <a:off x="4047377" y="1624952"/>
          <a:ext cx="3170479" cy="291442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019923">
                  <a:extLst>
                    <a:ext uri="{9D8B030D-6E8A-4147-A177-3AD203B41FA5}">
                      <a16:colId xmlns:a16="http://schemas.microsoft.com/office/drawing/2014/main" val="334581101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262469927"/>
                    </a:ext>
                  </a:extLst>
                </a:gridCol>
                <a:gridCol w="1236156">
                  <a:extLst>
                    <a:ext uri="{9D8B030D-6E8A-4147-A177-3AD203B41FA5}">
                      <a16:colId xmlns:a16="http://schemas.microsoft.com/office/drawing/2014/main" val="2125119042"/>
                    </a:ext>
                  </a:extLst>
                </a:gridCol>
              </a:tblGrid>
              <a:tr h="5828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수술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금액 </a:t>
                      </a:r>
                      <a:r>
                        <a:rPr lang="en-US" altLang="ko-KR" sz="1400" dirty="0"/>
                        <a:t>(</a:t>
                      </a:r>
                      <a:r>
                        <a:rPr lang="ko-KR" altLang="en-US" sz="1400" dirty="0"/>
                        <a:t>원</a:t>
                      </a:r>
                      <a:r>
                        <a:rPr lang="en-US" altLang="ko-KR" sz="1400" dirty="0"/>
                        <a:t>)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201654"/>
                  </a:ext>
                </a:extLst>
              </a:tr>
              <a:tr h="58288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스텐트 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삽입술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급여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10</a:t>
                      </a:r>
                      <a:r>
                        <a:rPr lang="ko-KR" altLang="en-US" sz="1100" dirty="0"/>
                        <a:t>개까지</a:t>
                      </a:r>
                      <a:endParaRPr lang="en-US" altLang="ko-KR" sz="11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10~12</a:t>
                      </a:r>
                      <a:r>
                        <a:rPr lang="ko-KR" altLang="en-US" dirty="0"/>
                        <a:t>만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23860932"/>
                  </a:ext>
                </a:extLst>
              </a:tr>
              <a:tr h="58288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전액</a:t>
                      </a:r>
                      <a:endParaRPr lang="en-US" altLang="ko-KR" sz="1600" dirty="0"/>
                    </a:p>
                    <a:p>
                      <a:pPr algn="ctr" latinLnBrk="1"/>
                      <a:r>
                        <a:rPr lang="ko-KR" altLang="en-US" sz="1600" dirty="0"/>
                        <a:t>본인부담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10</a:t>
                      </a:r>
                      <a:r>
                        <a:rPr lang="ko-KR" altLang="en-US" sz="1200" dirty="0"/>
                        <a:t>개 초과 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230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39334347"/>
                  </a:ext>
                </a:extLst>
              </a:tr>
              <a:tr h="58288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코일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 err="1"/>
                        <a:t>색전술</a:t>
                      </a:r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급여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10</a:t>
                      </a:r>
                      <a:r>
                        <a:rPr lang="ko-KR" altLang="en-US" sz="1100" dirty="0"/>
                        <a:t>개까지</a:t>
                      </a:r>
                      <a:endParaRPr lang="en-US" altLang="ko-KR" sz="11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3~4</a:t>
                      </a:r>
                      <a:r>
                        <a:rPr lang="ko-KR" altLang="en-US" dirty="0"/>
                        <a:t>만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61161044"/>
                  </a:ext>
                </a:extLst>
              </a:tr>
              <a:tr h="58288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비급여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10</a:t>
                      </a:r>
                      <a:r>
                        <a:rPr lang="ko-KR" altLang="en-US" sz="1200" dirty="0"/>
                        <a:t>개 초과 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ko-KR" altLang="en-US" sz="1200" dirty="0"/>
                        <a:t>개당 </a:t>
                      </a:r>
                      <a:r>
                        <a:rPr lang="en-US" altLang="ko-KR" dirty="0"/>
                        <a:t>80</a:t>
                      </a:r>
                      <a:r>
                        <a:rPr lang="ko-KR" altLang="en-US" dirty="0"/>
                        <a:t>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48914960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230B006-5FAE-D24F-72D9-E867C4658D86}"/>
              </a:ext>
            </a:extLst>
          </p:cNvPr>
          <p:cNvSpPr txBox="1"/>
          <p:nvPr/>
        </p:nvSpPr>
        <p:spPr>
          <a:xfrm rot="20700000">
            <a:off x="3757502" y="143678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n w="136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ko-KR" altLang="en-US" sz="2400" dirty="0" err="1">
                <a:ln w="136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댜</a:t>
            </a:r>
            <a:endParaRPr lang="ko-KR" altLang="en-US" sz="2400" dirty="0">
              <a:ln w="13652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D1550F-11D5-313F-E21D-692A4FE557CA}"/>
              </a:ext>
            </a:extLst>
          </p:cNvPr>
          <p:cNvSpPr txBox="1"/>
          <p:nvPr/>
        </p:nvSpPr>
        <p:spPr>
          <a:xfrm rot="20700000">
            <a:off x="3757503" y="1441690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2</a:t>
            </a:r>
            <a:r>
              <a:rPr lang="ko-KR" altLang="en-US" sz="2400" dirty="0">
                <a:solidFill>
                  <a:schemeClr val="bg1"/>
                </a:solidFill>
              </a:rPr>
              <a:t>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AA9169-06BB-E661-7C58-5C9FD43FA7BD}"/>
              </a:ext>
            </a:extLst>
          </p:cNvPr>
          <p:cNvSpPr txBox="1"/>
          <p:nvPr/>
        </p:nvSpPr>
        <p:spPr>
          <a:xfrm>
            <a:off x="7635219" y="3238658"/>
            <a:ext cx="416523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   </a:t>
            </a:r>
            <a:r>
              <a:rPr lang="ko-KR" altLang="en-US" sz="2400" dirty="0" err="1"/>
              <a:t>운좋게</a:t>
            </a:r>
            <a:r>
              <a:rPr lang="ko-KR" altLang="en-US" sz="2400" dirty="0"/>
              <a:t> 급여화가 되어도 </a:t>
            </a:r>
            <a:endParaRPr lang="en-US" altLang="ko-KR" sz="4800" dirty="0">
              <a:solidFill>
                <a:srgbClr val="EF296B"/>
              </a:solidFill>
            </a:endParaRPr>
          </a:p>
          <a:p>
            <a:pPr algn="ctr"/>
            <a:r>
              <a:rPr lang="ko-KR" altLang="en-US" sz="5400" dirty="0" err="1"/>
              <a:t>전액본인부담</a:t>
            </a:r>
            <a:endParaRPr lang="ko-KR" altLang="en-US" sz="16600" b="1" dirty="0">
              <a:latin typeface="+mn-ea"/>
            </a:endParaRPr>
          </a:p>
        </p:txBody>
      </p:sp>
      <p:sp>
        <p:nvSpPr>
          <p:cNvPr id="22" name="화살표: 오각형 21">
            <a:extLst>
              <a:ext uri="{FF2B5EF4-FFF2-40B4-BE49-F238E27FC236}">
                <a16:creationId xmlns:a16="http://schemas.microsoft.com/office/drawing/2014/main" id="{4FA952AA-005F-5F82-EC37-956CDCDC1BD1}"/>
              </a:ext>
            </a:extLst>
          </p:cNvPr>
          <p:cNvSpPr/>
          <p:nvPr/>
        </p:nvSpPr>
        <p:spPr>
          <a:xfrm rot="9900000">
            <a:off x="10894130" y="3117930"/>
            <a:ext cx="1054896" cy="453658"/>
          </a:xfrm>
          <a:prstGeom prst="homePlat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C7870C-147D-ECE1-3A88-7F6A5A5144D0}"/>
              </a:ext>
            </a:extLst>
          </p:cNvPr>
          <p:cNvSpPr txBox="1"/>
          <p:nvPr/>
        </p:nvSpPr>
        <p:spPr>
          <a:xfrm rot="20700000">
            <a:off x="10891508" y="3106942"/>
            <a:ext cx="1184361" cy="48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보장 여부 </a:t>
            </a:r>
            <a:endParaRPr lang="en-US" altLang="ko-KR" sz="1400" b="1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체크 필수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4D263D-6315-B576-989A-5B72672114A7}"/>
              </a:ext>
            </a:extLst>
          </p:cNvPr>
          <p:cNvSpPr txBox="1"/>
          <p:nvPr/>
        </p:nvSpPr>
        <p:spPr>
          <a:xfrm>
            <a:off x="3596964" y="3216392"/>
            <a:ext cx="145527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500" dirty="0"/>
              <a:t>※ </a:t>
            </a:r>
            <a:r>
              <a:rPr lang="ko-KR" altLang="en-US" sz="500" dirty="0"/>
              <a:t>동맥류 크기 </a:t>
            </a:r>
            <a:r>
              <a:rPr lang="en-US" altLang="ko-KR" sz="500" dirty="0"/>
              <a:t>10mm </a:t>
            </a:r>
            <a:r>
              <a:rPr lang="ko-KR" altLang="en-US" sz="500" dirty="0"/>
              <a:t>미만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CFA3BA-04A1-4BC5-2679-27086808C9A1}"/>
              </a:ext>
            </a:extLst>
          </p:cNvPr>
          <p:cNvSpPr txBox="1"/>
          <p:nvPr/>
        </p:nvSpPr>
        <p:spPr>
          <a:xfrm>
            <a:off x="3945836" y="4539370"/>
            <a:ext cx="30373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건강보험심사평가원 고시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KSIN 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학회 치료 통계자료</a:t>
            </a:r>
          </a:p>
        </p:txBody>
      </p:sp>
      <p:sp>
        <p:nvSpPr>
          <p:cNvPr id="25" name="화살표: 오각형 24">
            <a:extLst>
              <a:ext uri="{FF2B5EF4-FFF2-40B4-BE49-F238E27FC236}">
                <a16:creationId xmlns:a16="http://schemas.microsoft.com/office/drawing/2014/main" id="{6B3B0F39-366F-C74B-D2C6-72DDB5CD74A1}"/>
              </a:ext>
            </a:extLst>
          </p:cNvPr>
          <p:cNvSpPr/>
          <p:nvPr/>
        </p:nvSpPr>
        <p:spPr>
          <a:xfrm rot="9900000">
            <a:off x="10754429" y="1708657"/>
            <a:ext cx="1054896" cy="453658"/>
          </a:xfrm>
          <a:prstGeom prst="homePlat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A6A52D-08C1-35A2-928A-98EFC8DAA2E4}"/>
              </a:ext>
            </a:extLst>
          </p:cNvPr>
          <p:cNvSpPr txBox="1"/>
          <p:nvPr/>
        </p:nvSpPr>
        <p:spPr>
          <a:xfrm rot="20700000">
            <a:off x="10751807" y="1697669"/>
            <a:ext cx="1184361" cy="48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보험으로 </a:t>
            </a:r>
            <a:endParaRPr lang="en-US" altLang="ko-KR" sz="1400" b="1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9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대비 필수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F668B97-E797-CFB4-6F6F-8E0141293306}"/>
              </a:ext>
            </a:extLst>
          </p:cNvPr>
          <p:cNvSpPr/>
          <p:nvPr/>
        </p:nvSpPr>
        <p:spPr>
          <a:xfrm>
            <a:off x="0" y="12006"/>
            <a:ext cx="12192000" cy="6858000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잘린 한쪽 모서리 1">
            <a:extLst>
              <a:ext uri="{FF2B5EF4-FFF2-40B4-BE49-F238E27FC236}">
                <a16:creationId xmlns:a16="http://schemas.microsoft.com/office/drawing/2014/main" id="{0A875931-570F-CC2B-5742-3859D041D41A}"/>
              </a:ext>
            </a:extLst>
          </p:cNvPr>
          <p:cNvSpPr/>
          <p:nvPr/>
        </p:nvSpPr>
        <p:spPr>
          <a:xfrm>
            <a:off x="0" y="1641195"/>
            <a:ext cx="12192000" cy="4138052"/>
          </a:xfrm>
          <a:prstGeom prst="snip1Rect">
            <a:avLst>
              <a:gd name="adj" fmla="val 0"/>
            </a:avLst>
          </a:prstGeom>
          <a:solidFill>
            <a:schemeClr val="tx1">
              <a:alpha val="9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4C1B67-B9B5-7A35-FA25-50242E9602C0}"/>
              </a:ext>
            </a:extLst>
          </p:cNvPr>
          <p:cNvSpPr txBox="1"/>
          <p:nvPr/>
        </p:nvSpPr>
        <p:spPr>
          <a:xfrm>
            <a:off x="2516069" y="2110024"/>
            <a:ext cx="7035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최신 트렌드 완벽맞춤 담보</a:t>
            </a:r>
            <a:r>
              <a:rPr lang="en-US" altLang="ko-KR" sz="4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40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76C587-A2DA-F115-FDCC-36C7B26B60E7}"/>
              </a:ext>
            </a:extLst>
          </p:cNvPr>
          <p:cNvSpPr txBox="1"/>
          <p:nvPr/>
        </p:nvSpPr>
        <p:spPr>
          <a:xfrm>
            <a:off x="2516068" y="2914339"/>
            <a:ext cx="7035711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플래티넘 리셋 </a:t>
            </a:r>
            <a:r>
              <a:rPr lang="ko-KR" altLang="en-US" sz="5400" dirty="0" err="1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월렛</a:t>
            </a:r>
            <a:endParaRPr lang="en-US" altLang="ko-KR" sz="54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en-US" altLang="ko-KR" sz="115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10</a:t>
            </a:r>
            <a:r>
              <a:rPr lang="ko-KR" altLang="en-US" sz="115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억 통장</a:t>
            </a:r>
          </a:p>
        </p:txBody>
      </p:sp>
    </p:spTree>
    <p:extLst>
      <p:ext uri="{BB962C8B-B14F-4D97-AF65-F5344CB8AC3E}">
        <p14:creationId xmlns:p14="http://schemas.microsoft.com/office/powerpoint/2010/main" val="34660260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7CC03DD-69BE-443E-A38F-6FBDF7E74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28</a:t>
            </a:fld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0588FFE-8156-4A63-91B6-F55FF84AF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013706"/>
              </p:ext>
            </p:extLst>
          </p:nvPr>
        </p:nvGraphicFramePr>
        <p:xfrm>
          <a:off x="603650" y="1624950"/>
          <a:ext cx="5335638" cy="474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97886">
                  <a:extLst>
                    <a:ext uri="{9D8B030D-6E8A-4147-A177-3AD203B41FA5}">
                      <a16:colId xmlns:a16="http://schemas.microsoft.com/office/drawing/2014/main" val="4085537077"/>
                    </a:ext>
                  </a:extLst>
                </a:gridCol>
                <a:gridCol w="1715555">
                  <a:extLst>
                    <a:ext uri="{9D8B030D-6E8A-4147-A177-3AD203B41FA5}">
                      <a16:colId xmlns:a16="http://schemas.microsoft.com/office/drawing/2014/main" val="340802886"/>
                    </a:ext>
                  </a:extLst>
                </a:gridCol>
                <a:gridCol w="1919351">
                  <a:extLst>
                    <a:ext uri="{9D8B030D-6E8A-4147-A177-3AD203B41FA5}">
                      <a16:colId xmlns:a16="http://schemas.microsoft.com/office/drawing/2014/main" val="1899445472"/>
                    </a:ext>
                  </a:extLst>
                </a:gridCol>
                <a:gridCol w="1202846">
                  <a:extLst>
                    <a:ext uri="{9D8B030D-6E8A-4147-A177-3AD203B41FA5}">
                      <a16:colId xmlns:a16="http://schemas.microsoft.com/office/drawing/2014/main" val="2661896443"/>
                    </a:ext>
                  </a:extLst>
                </a:gridCol>
              </a:tblGrid>
              <a:tr h="27443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829206"/>
                  </a:ext>
                </a:extLst>
              </a:tr>
              <a:tr h="298257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①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848855"/>
                  </a:ext>
                </a:extLst>
              </a:tr>
              <a:tr h="29825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②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항암방사선치료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3859374"/>
                  </a:ext>
                </a:extLst>
              </a:tr>
              <a:tr h="29825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③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195639"/>
                  </a:ext>
                </a:extLst>
              </a:tr>
              <a:tr h="29825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④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(4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2007436"/>
                  </a:ext>
                </a:extLst>
              </a:tr>
              <a:tr h="2982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⑤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883507"/>
                  </a:ext>
                </a:extLst>
              </a:tr>
              <a:tr h="406885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⑥ 상급종합병원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인실 질병입원비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48809"/>
                  </a:ext>
                </a:extLst>
              </a:tr>
              <a:tr h="40688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⑦ 상급종합병원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2-3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인실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87785"/>
                  </a:ext>
                </a:extLst>
              </a:tr>
              <a:tr h="51033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⑧ 간병인사용 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질병입원비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(1-150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종합병원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87924"/>
                  </a:ext>
                </a:extLst>
              </a:tr>
              <a:tr h="4933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요양병원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44514"/>
                  </a:ext>
                </a:extLst>
              </a:tr>
              <a:tr h="578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간호간병통합서비스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794851"/>
                  </a:ext>
                </a:extLst>
              </a:tr>
              <a:tr h="5855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⑨ 상해사망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 잔여액의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910740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A06CB3E9-15DD-4FCC-AEA0-6BF999A4D2E4}"/>
              </a:ext>
            </a:extLst>
          </p:cNvPr>
          <p:cNvGraphicFramePr>
            <a:graphicFrameLocks noGrp="1"/>
          </p:cNvGraphicFramePr>
          <p:nvPr/>
        </p:nvGraphicFramePr>
        <p:xfrm>
          <a:off x="6191912" y="1635986"/>
          <a:ext cx="5335638" cy="474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0688">
                  <a:extLst>
                    <a:ext uri="{9D8B030D-6E8A-4147-A177-3AD203B41FA5}">
                      <a16:colId xmlns:a16="http://schemas.microsoft.com/office/drawing/2014/main" val="4085537077"/>
                    </a:ext>
                  </a:extLst>
                </a:gridCol>
                <a:gridCol w="2248934">
                  <a:extLst>
                    <a:ext uri="{9D8B030D-6E8A-4147-A177-3AD203B41FA5}">
                      <a16:colId xmlns:a16="http://schemas.microsoft.com/office/drawing/2014/main" val="340802886"/>
                    </a:ext>
                  </a:extLst>
                </a:gridCol>
                <a:gridCol w="1348615">
                  <a:extLst>
                    <a:ext uri="{9D8B030D-6E8A-4147-A177-3AD203B41FA5}">
                      <a16:colId xmlns:a16="http://schemas.microsoft.com/office/drawing/2014/main" val="1899445472"/>
                    </a:ext>
                  </a:extLst>
                </a:gridCol>
                <a:gridCol w="1097401">
                  <a:extLst>
                    <a:ext uri="{9D8B030D-6E8A-4147-A177-3AD203B41FA5}">
                      <a16:colId xmlns:a16="http://schemas.microsoft.com/office/drawing/2014/main" val="2661896443"/>
                    </a:ext>
                  </a:extLst>
                </a:gridCol>
              </a:tblGrid>
              <a:tr h="2662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829206"/>
                  </a:ext>
                </a:extLst>
              </a:tr>
              <a:tr h="270723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①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848855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②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항암방사선치료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3859374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③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195639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④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(4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2007436"/>
                  </a:ext>
                </a:extLst>
              </a:tr>
              <a:tr h="2707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⑤ </a:t>
                      </a:r>
                      <a:r>
                        <a:rPr lang="ko-KR" altLang="en-US" sz="1200" dirty="0">
                          <a:highlight>
                            <a:srgbClr val="FFFF00"/>
                          </a:highlight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비급여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883507"/>
                  </a:ext>
                </a:extLst>
              </a:tr>
              <a:tr h="2662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⑥ 암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48809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⑦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87785"/>
                  </a:ext>
                </a:extLst>
              </a:tr>
              <a:tr h="28751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⑧ 상급종합병원 질병수술비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63066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⑨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87924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44514"/>
                  </a:ext>
                </a:extLst>
              </a:tr>
              <a:tr h="26623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⑩ 질병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1-5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종수술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동반입원비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14095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059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(1-6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71840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(1-8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59898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238534"/>
                  </a:ext>
                </a:extLst>
              </a:tr>
              <a:tr h="4437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⑪ 상해사망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 잔여액의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910740"/>
                  </a:ext>
                </a:extLst>
              </a:tr>
            </a:tbl>
          </a:graphicData>
        </a:graphic>
      </p:graphicFrame>
      <p:grpSp>
        <p:nvGrpSpPr>
          <p:cNvPr id="8" name="그룹 7">
            <a:extLst>
              <a:ext uri="{FF2B5EF4-FFF2-40B4-BE49-F238E27FC236}">
                <a16:creationId xmlns:a16="http://schemas.microsoft.com/office/drawing/2014/main" id="{9E9BA950-D115-42A8-9145-16844DA48341}"/>
              </a:ext>
            </a:extLst>
          </p:cNvPr>
          <p:cNvGrpSpPr/>
          <p:nvPr/>
        </p:nvGrpSpPr>
        <p:grpSpPr>
          <a:xfrm>
            <a:off x="6061117" y="1467943"/>
            <a:ext cx="693955" cy="637885"/>
            <a:chOff x="6227365" y="1504887"/>
            <a:chExt cx="693955" cy="637885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A4D09DE1-D415-4604-8A96-4ED3F590DE5D}"/>
                </a:ext>
              </a:extLst>
            </p:cNvPr>
            <p:cNvSpPr/>
            <p:nvPr/>
          </p:nvSpPr>
          <p:spPr>
            <a:xfrm rot="20839679">
              <a:off x="6244805" y="1504887"/>
              <a:ext cx="637885" cy="63788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A7193C3-DBA6-46A6-8C69-1A97A7A7156B}"/>
                </a:ext>
              </a:extLst>
            </p:cNvPr>
            <p:cNvSpPr txBox="1"/>
            <p:nvPr/>
          </p:nvSpPr>
          <p:spPr>
            <a:xfrm rot="20839679">
              <a:off x="6227365" y="1527178"/>
              <a:ext cx="69395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EE2472D-22AA-42FC-BB2F-CCEC2AD96301}"/>
              </a:ext>
            </a:extLst>
          </p:cNvPr>
          <p:cNvGrpSpPr/>
          <p:nvPr/>
        </p:nvGrpSpPr>
        <p:grpSpPr>
          <a:xfrm>
            <a:off x="377969" y="1458707"/>
            <a:ext cx="693955" cy="637885"/>
            <a:chOff x="479568" y="1504887"/>
            <a:chExt cx="693955" cy="637885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2F140431-469E-42DC-80EC-ADEE04A82151}"/>
                </a:ext>
              </a:extLst>
            </p:cNvPr>
            <p:cNvSpPr/>
            <p:nvPr/>
          </p:nvSpPr>
          <p:spPr>
            <a:xfrm rot="20839679">
              <a:off x="497008" y="1504887"/>
              <a:ext cx="637885" cy="63788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C355DE7-9245-4F4E-8707-78429D40A65B}"/>
                </a:ext>
              </a:extLst>
            </p:cNvPr>
            <p:cNvSpPr txBox="1"/>
            <p:nvPr/>
          </p:nvSpPr>
          <p:spPr>
            <a:xfrm rot="20839679">
              <a:off x="479568" y="1527178"/>
              <a:ext cx="69395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Ⅰ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C720649-20E2-40AA-8827-16A458641C9E}"/>
              </a:ext>
            </a:extLst>
          </p:cNvPr>
          <p:cNvSpPr/>
          <p:nvPr/>
        </p:nvSpPr>
        <p:spPr>
          <a:xfrm>
            <a:off x="7964477" y="1934688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E5F6B4B-6BD7-4D6A-BBFF-A38087B11F50}"/>
              </a:ext>
            </a:extLst>
          </p:cNvPr>
          <p:cNvSpPr/>
          <p:nvPr/>
        </p:nvSpPr>
        <p:spPr>
          <a:xfrm>
            <a:off x="8832017" y="1934688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22D5AE51-E551-4F9A-97A5-3BD51F14F218}"/>
              </a:ext>
            </a:extLst>
          </p:cNvPr>
          <p:cNvSpPr/>
          <p:nvPr/>
        </p:nvSpPr>
        <p:spPr>
          <a:xfrm>
            <a:off x="8505497" y="2182497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0E5BEAB-FB81-4287-A06A-73C6DC5B1B54}"/>
              </a:ext>
            </a:extLst>
          </p:cNvPr>
          <p:cNvSpPr/>
          <p:nvPr/>
        </p:nvSpPr>
        <p:spPr>
          <a:xfrm>
            <a:off x="8862728" y="2447862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FD49CD3D-C9AD-40B1-9125-E4E8CDFF43D2}"/>
              </a:ext>
            </a:extLst>
          </p:cNvPr>
          <p:cNvSpPr/>
          <p:nvPr/>
        </p:nvSpPr>
        <p:spPr>
          <a:xfrm>
            <a:off x="8773356" y="2729812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40D20F2-2140-4A5E-A027-C2357DB03B70}"/>
              </a:ext>
            </a:extLst>
          </p:cNvPr>
          <p:cNvSpPr/>
          <p:nvPr/>
        </p:nvSpPr>
        <p:spPr>
          <a:xfrm>
            <a:off x="2257550" y="1952012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0A9E4C19-01CE-4BBC-919D-AB7B02AD3D9E}"/>
              </a:ext>
            </a:extLst>
          </p:cNvPr>
          <p:cNvSpPr/>
          <p:nvPr/>
        </p:nvSpPr>
        <p:spPr>
          <a:xfrm>
            <a:off x="3125090" y="1952012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54979658-CB58-4EEE-9446-A352AB1A3ACF}"/>
              </a:ext>
            </a:extLst>
          </p:cNvPr>
          <p:cNvSpPr/>
          <p:nvPr/>
        </p:nvSpPr>
        <p:spPr>
          <a:xfrm>
            <a:off x="2841750" y="2228100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CCF7095-5578-44C8-A625-99253F95A779}"/>
              </a:ext>
            </a:extLst>
          </p:cNvPr>
          <p:cNvSpPr/>
          <p:nvPr/>
        </p:nvSpPr>
        <p:spPr>
          <a:xfrm>
            <a:off x="3122781" y="2527259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D8414DB2-193C-471C-903D-A16AB3492330}"/>
              </a:ext>
            </a:extLst>
          </p:cNvPr>
          <p:cNvSpPr/>
          <p:nvPr/>
        </p:nvSpPr>
        <p:spPr>
          <a:xfrm>
            <a:off x="3033409" y="2845739"/>
            <a:ext cx="807905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기</a:t>
            </a:r>
            <a:r>
              <a:rPr lang="en-US" altLang="ko-KR" sz="1100" dirty="0"/>
              <a:t>·</a:t>
            </a:r>
            <a:r>
              <a:rPr lang="ko-KR" altLang="en-US" sz="1100" dirty="0"/>
              <a:t>갑 포함</a:t>
            </a:r>
          </a:p>
        </p:txBody>
      </p:sp>
      <p:sp>
        <p:nvSpPr>
          <p:cNvPr id="27" name="제목 3">
            <a:extLst>
              <a:ext uri="{FF2B5EF4-FFF2-40B4-BE49-F238E27FC236}">
                <a16:creationId xmlns:a16="http://schemas.microsoft.com/office/drawing/2014/main" id="{13502E10-BC64-4A1D-B9C8-628BCA20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743" y="314311"/>
            <a:ext cx="10515600" cy="1325563"/>
          </a:xfrm>
        </p:spPr>
        <p:txBody>
          <a:bodyPr/>
          <a:lstStyle/>
          <a:p>
            <a:r>
              <a:rPr lang="ko-KR" altLang="en-US" dirty="0" err="1"/>
              <a:t>가성비</a:t>
            </a:r>
            <a:r>
              <a:rPr lang="ko-KR" altLang="en-US" dirty="0"/>
              <a:t> 최고</a:t>
            </a:r>
            <a:r>
              <a:rPr lang="en-US" altLang="ko-KR" dirty="0"/>
              <a:t>! </a:t>
            </a:r>
            <a:r>
              <a:rPr lang="ko-KR" altLang="en-US" dirty="0" err="1"/>
              <a:t>정액형</a:t>
            </a:r>
            <a:r>
              <a:rPr lang="ko-KR" altLang="en-US" dirty="0"/>
              <a:t> </a:t>
            </a:r>
            <a:r>
              <a:rPr lang="en-US" altLang="ko-KR"/>
              <a:t>+ </a:t>
            </a:r>
            <a:r>
              <a:rPr lang="ko-KR" altLang="en-US"/>
              <a:t>치료비 </a:t>
            </a:r>
            <a:r>
              <a:rPr lang="ko-KR" altLang="en-US" dirty="0" err="1">
                <a:solidFill>
                  <a:srgbClr val="EF2065"/>
                </a:solidFill>
              </a:rPr>
              <a:t>올케어</a:t>
            </a:r>
            <a:r>
              <a:rPr lang="ko-KR" altLang="en-US" dirty="0"/>
              <a:t> 담보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6AF69051-00E3-46F8-9452-A1CC187899E2}"/>
              </a:ext>
            </a:extLst>
          </p:cNvPr>
          <p:cNvSpPr/>
          <p:nvPr/>
        </p:nvSpPr>
        <p:spPr>
          <a:xfrm>
            <a:off x="2623003" y="3129412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107736E-76AB-4C79-B564-DE4384C6203D}"/>
              </a:ext>
            </a:extLst>
          </p:cNvPr>
          <p:cNvSpPr/>
          <p:nvPr/>
        </p:nvSpPr>
        <p:spPr>
          <a:xfrm>
            <a:off x="8318383" y="2993801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회당 보장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FDF3DA-3612-1AF1-764F-D1B35460B222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A0CDB91C-858A-BF2A-3F35-510F38D7C2C5}"/>
              </a:ext>
            </a:extLst>
          </p:cNvPr>
          <p:cNvSpPr/>
          <p:nvPr/>
        </p:nvSpPr>
        <p:spPr>
          <a:xfrm>
            <a:off x="3706369" y="2229390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연</a:t>
            </a:r>
            <a:r>
              <a:rPr lang="en-US" altLang="ko-KR" sz="1100" dirty="0"/>
              <a:t>1</a:t>
            </a:r>
            <a:r>
              <a:rPr lang="ko-KR" altLang="en-US" sz="1100" dirty="0"/>
              <a:t>회 보장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5F5175DE-D4D3-A0CA-800C-5DBF3CE6B1B3}"/>
              </a:ext>
            </a:extLst>
          </p:cNvPr>
          <p:cNvSpPr/>
          <p:nvPr/>
        </p:nvSpPr>
        <p:spPr>
          <a:xfrm>
            <a:off x="3985769" y="2524193"/>
            <a:ext cx="807905" cy="23717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연</a:t>
            </a:r>
            <a:r>
              <a:rPr lang="en-US" altLang="ko-KR" sz="1100" dirty="0"/>
              <a:t>1</a:t>
            </a:r>
            <a:r>
              <a:rPr lang="ko-KR" altLang="en-US" sz="1100" dirty="0"/>
              <a:t>회 보장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89336C9A-CFD1-C26F-8041-55485C4F35A4}"/>
              </a:ext>
            </a:extLst>
          </p:cNvPr>
          <p:cNvSpPr/>
          <p:nvPr/>
        </p:nvSpPr>
        <p:spPr>
          <a:xfrm>
            <a:off x="3896869" y="2831924"/>
            <a:ext cx="807905" cy="23717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연</a:t>
            </a:r>
            <a:r>
              <a:rPr lang="en-US" altLang="ko-KR" sz="1100" dirty="0"/>
              <a:t>1</a:t>
            </a:r>
            <a:r>
              <a:rPr lang="ko-KR" altLang="en-US" sz="1100" dirty="0"/>
              <a:t>회 보장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74DDC7E0-B87E-3CBC-6B00-6ACE0D3CFDA4}"/>
              </a:ext>
            </a:extLst>
          </p:cNvPr>
          <p:cNvSpPr/>
          <p:nvPr/>
        </p:nvSpPr>
        <p:spPr>
          <a:xfrm>
            <a:off x="9357276" y="2191290"/>
            <a:ext cx="807905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연</a:t>
            </a:r>
            <a:r>
              <a:rPr lang="en-US" altLang="ko-KR" sz="1100" dirty="0"/>
              <a:t>1</a:t>
            </a:r>
            <a:r>
              <a:rPr lang="ko-KR" altLang="en-US" sz="1100" dirty="0"/>
              <a:t>회 보장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DB5779F5-F088-B263-685E-1D1F8F19F06E}"/>
              </a:ext>
            </a:extLst>
          </p:cNvPr>
          <p:cNvSpPr/>
          <p:nvPr/>
        </p:nvSpPr>
        <p:spPr>
          <a:xfrm>
            <a:off x="9700176" y="2447993"/>
            <a:ext cx="807905" cy="23717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연</a:t>
            </a:r>
            <a:r>
              <a:rPr lang="en-US" altLang="ko-KR" sz="1100" dirty="0"/>
              <a:t>1</a:t>
            </a:r>
            <a:r>
              <a:rPr lang="ko-KR" altLang="en-US" sz="1100" dirty="0"/>
              <a:t>회 보장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9616551D-15DF-92D6-1218-90E6EF439482}"/>
              </a:ext>
            </a:extLst>
          </p:cNvPr>
          <p:cNvSpPr/>
          <p:nvPr/>
        </p:nvSpPr>
        <p:spPr>
          <a:xfrm>
            <a:off x="9611276" y="2730324"/>
            <a:ext cx="807905" cy="23717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/>
              <a:t>연</a:t>
            </a:r>
            <a:r>
              <a:rPr lang="en-US" altLang="ko-KR" sz="1100" dirty="0"/>
              <a:t>1</a:t>
            </a:r>
            <a:r>
              <a:rPr lang="ko-KR" altLang="en-US" sz="1100" dirty="0"/>
              <a:t>회 보장</a:t>
            </a:r>
          </a:p>
        </p:txBody>
      </p:sp>
    </p:spTree>
    <p:extLst>
      <p:ext uri="{BB962C8B-B14F-4D97-AF65-F5344CB8AC3E}">
        <p14:creationId xmlns:p14="http://schemas.microsoft.com/office/powerpoint/2010/main" val="3046486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C6573EC-9CF0-B051-DD58-DA996EAB1BC0}"/>
              </a:ext>
            </a:extLst>
          </p:cNvPr>
          <p:cNvSpPr txBox="1"/>
          <p:nvPr/>
        </p:nvSpPr>
        <p:spPr>
          <a:xfrm rot="20700000">
            <a:off x="4559301" y="3225823"/>
            <a:ext cx="266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흥국</a:t>
            </a:r>
            <a:endParaRPr lang="en-US" altLang="ko-KR" sz="48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ko-KR" altLang="en-US" sz="4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대학병원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6AFDB42-D02F-4C1B-60EE-64B803EF5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흥국화재 </a:t>
            </a:r>
            <a:r>
              <a:rPr lang="en-US" altLang="ko-KR" dirty="0"/>
              <a:t>10</a:t>
            </a:r>
            <a:r>
              <a:rPr lang="ko-KR" altLang="en-US" dirty="0"/>
              <a:t>억 통장에선 비급여 뿐만 아니라</a:t>
            </a:r>
            <a:r>
              <a:rPr lang="en-US" altLang="ko-KR" dirty="0"/>
              <a:t>..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F9DC02D-61C9-4366-1B10-6719DDFC3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F18EAC-351F-00E4-1AD9-5467DE27F677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86B3D87-A26F-2C77-D765-BFBA5EE46652}"/>
              </a:ext>
            </a:extLst>
          </p:cNvPr>
          <p:cNvGraphicFramePr>
            <a:graphicFrameLocks noGrp="1"/>
          </p:cNvGraphicFramePr>
          <p:nvPr/>
        </p:nvGraphicFramePr>
        <p:xfrm>
          <a:off x="1132791" y="1713852"/>
          <a:ext cx="9896477" cy="4542803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03909">
                  <a:extLst>
                    <a:ext uri="{9D8B030D-6E8A-4147-A177-3AD203B41FA5}">
                      <a16:colId xmlns:a16="http://schemas.microsoft.com/office/drawing/2014/main" val="2551724962"/>
                    </a:ext>
                  </a:extLst>
                </a:gridCol>
                <a:gridCol w="833155">
                  <a:extLst>
                    <a:ext uri="{9D8B030D-6E8A-4147-A177-3AD203B41FA5}">
                      <a16:colId xmlns:a16="http://schemas.microsoft.com/office/drawing/2014/main" val="1622328681"/>
                    </a:ext>
                  </a:extLst>
                </a:gridCol>
                <a:gridCol w="1237059">
                  <a:extLst>
                    <a:ext uri="{9D8B030D-6E8A-4147-A177-3AD203B41FA5}">
                      <a16:colId xmlns:a16="http://schemas.microsoft.com/office/drawing/2014/main" val="3740584697"/>
                    </a:ext>
                  </a:extLst>
                </a:gridCol>
                <a:gridCol w="1237059">
                  <a:extLst>
                    <a:ext uri="{9D8B030D-6E8A-4147-A177-3AD203B41FA5}">
                      <a16:colId xmlns:a16="http://schemas.microsoft.com/office/drawing/2014/main" val="4271946509"/>
                    </a:ext>
                  </a:extLst>
                </a:gridCol>
                <a:gridCol w="1237059">
                  <a:extLst>
                    <a:ext uri="{9D8B030D-6E8A-4147-A177-3AD203B41FA5}">
                      <a16:colId xmlns:a16="http://schemas.microsoft.com/office/drawing/2014/main" val="502710376"/>
                    </a:ext>
                  </a:extLst>
                </a:gridCol>
                <a:gridCol w="1237059">
                  <a:extLst>
                    <a:ext uri="{9D8B030D-6E8A-4147-A177-3AD203B41FA5}">
                      <a16:colId xmlns:a16="http://schemas.microsoft.com/office/drawing/2014/main" val="2262087973"/>
                    </a:ext>
                  </a:extLst>
                </a:gridCol>
                <a:gridCol w="1237059">
                  <a:extLst>
                    <a:ext uri="{9D8B030D-6E8A-4147-A177-3AD203B41FA5}">
                      <a16:colId xmlns:a16="http://schemas.microsoft.com/office/drawing/2014/main" val="1017895435"/>
                    </a:ext>
                  </a:extLst>
                </a:gridCol>
                <a:gridCol w="1237059">
                  <a:extLst>
                    <a:ext uri="{9D8B030D-6E8A-4147-A177-3AD203B41FA5}">
                      <a16:colId xmlns:a16="http://schemas.microsoft.com/office/drawing/2014/main" val="1834062563"/>
                    </a:ext>
                  </a:extLst>
                </a:gridCol>
                <a:gridCol w="226104">
                  <a:extLst>
                    <a:ext uri="{9D8B030D-6E8A-4147-A177-3AD203B41FA5}">
                      <a16:colId xmlns:a16="http://schemas.microsoft.com/office/drawing/2014/main" val="2794361668"/>
                    </a:ext>
                  </a:extLst>
                </a:gridCol>
                <a:gridCol w="1010955">
                  <a:extLst>
                    <a:ext uri="{9D8B030D-6E8A-4147-A177-3AD203B41FA5}">
                      <a16:colId xmlns:a16="http://schemas.microsoft.com/office/drawing/2014/main" val="381473840"/>
                    </a:ext>
                  </a:extLst>
                </a:gridCol>
              </a:tblGrid>
              <a:tr h="253612">
                <a:tc rowSpan="3"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   목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급여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비급여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금액산정내역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857555"/>
                  </a:ext>
                </a:extLst>
              </a:tr>
              <a:tr h="253612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일부본인부담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진료비 총액</a:t>
                      </a:r>
                      <a:endParaRPr lang="en-US" altLang="ko-KR" sz="105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①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②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③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④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⑤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755344"/>
                  </a:ext>
                </a:extLst>
              </a:tr>
              <a:tr h="309532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본인부담금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공단부담금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527312"/>
                  </a:ext>
                </a:extLst>
              </a:tr>
              <a:tr h="348756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본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진찰료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환자부담 총액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836328"/>
                  </a:ext>
                </a:extLst>
              </a:tr>
              <a:tr h="34875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입원료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이미 납부한 금액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506731"/>
                  </a:ext>
                </a:extLst>
              </a:tr>
              <a:tr h="2815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납부할 금액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421310"/>
                  </a:ext>
                </a:extLst>
              </a:tr>
              <a:tr h="56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투약 및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조제료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납부한 금액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879107"/>
                  </a:ext>
                </a:extLst>
              </a:tr>
              <a:tr h="2815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납부하지 않은</a:t>
                      </a: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15895"/>
                  </a:ext>
                </a:extLst>
              </a:tr>
              <a:tr h="523135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택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CT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진단료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gridSpan="3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5980494"/>
                  </a:ext>
                </a:extLst>
              </a:tr>
              <a:tr h="52313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MRI </a:t>
                      </a:r>
                      <a:r>
                        <a:rPr lang="ko-KR" altLang="en-US" sz="11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진단료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892213"/>
                  </a:ext>
                </a:extLst>
              </a:tr>
              <a:tr h="25361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008059"/>
                  </a:ext>
                </a:extLst>
              </a:tr>
              <a:tr h="253612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선별급여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11824"/>
                  </a:ext>
                </a:extLst>
              </a:tr>
              <a:tr h="348756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 계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③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④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⑤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선택진료 신청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  ] 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 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  ] 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37574"/>
                  </a:ext>
                </a:extLst>
              </a:tr>
            </a:tbl>
          </a:graphicData>
        </a:graphic>
      </p:graphicFrame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7959D571-B828-DAF9-2DF6-DC44ECB90020}"/>
              </a:ext>
            </a:extLst>
          </p:cNvPr>
          <p:cNvSpPr/>
          <p:nvPr/>
        </p:nvSpPr>
        <p:spPr>
          <a:xfrm>
            <a:off x="296256" y="1701152"/>
            <a:ext cx="2358043" cy="523220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3A5A9D-D8CA-F713-D080-0D056AA7FD69}"/>
              </a:ext>
            </a:extLst>
          </p:cNvPr>
          <p:cNvSpPr txBox="1"/>
          <p:nvPr/>
        </p:nvSpPr>
        <p:spPr>
          <a:xfrm>
            <a:off x="140344" y="1765286"/>
            <a:ext cx="242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진료비 계산서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2D08550-9CAA-89ED-2294-D322C4557509}"/>
              </a:ext>
            </a:extLst>
          </p:cNvPr>
          <p:cNvSpPr/>
          <p:nvPr/>
        </p:nvSpPr>
        <p:spPr>
          <a:xfrm>
            <a:off x="4851400" y="1955800"/>
            <a:ext cx="3708400" cy="4300855"/>
          </a:xfrm>
          <a:prstGeom prst="rect">
            <a:avLst/>
          </a:prstGeom>
          <a:solidFill>
            <a:srgbClr val="FFFF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7EAB8C-D8E1-D489-4AE4-71699FF7AE6B}"/>
              </a:ext>
            </a:extLst>
          </p:cNvPr>
          <p:cNvSpPr txBox="1"/>
          <p:nvPr/>
        </p:nvSpPr>
        <p:spPr>
          <a:xfrm>
            <a:off x="4864244" y="2021261"/>
            <a:ext cx="12060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전액</a:t>
            </a:r>
            <a:endParaRPr lang="en-US" altLang="ko-KR" sz="1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latinLnBrk="1"/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본인부담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72C0C2-79D6-AC78-D88E-8B35AD1DAB55}"/>
              </a:ext>
            </a:extLst>
          </p:cNvPr>
          <p:cNvSpPr txBox="1"/>
          <p:nvPr/>
        </p:nvSpPr>
        <p:spPr>
          <a:xfrm>
            <a:off x="6158798" y="2021261"/>
            <a:ext cx="10964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선택</a:t>
            </a:r>
            <a:endParaRPr lang="en-US" altLang="ko-KR" sz="1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latinLnBrk="1"/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진료료</a:t>
            </a:r>
            <a:endParaRPr lang="ko-KR" altLang="en-US" sz="1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ED8376-E1B9-C78B-E312-E1F0E6A59C69}"/>
              </a:ext>
            </a:extLst>
          </p:cNvPr>
          <p:cNvSpPr txBox="1"/>
          <p:nvPr/>
        </p:nvSpPr>
        <p:spPr>
          <a:xfrm>
            <a:off x="7340513" y="2057039"/>
            <a:ext cx="12060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12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선택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진료료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latinLnBrk="1"/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이외</a:t>
            </a:r>
          </a:p>
        </p:txBody>
      </p:sp>
      <p:pic>
        <p:nvPicPr>
          <p:cNvPr id="20" name="그림 19" descr="클립아트, 만화 영화, 그래픽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C2D9E39-AF82-CB5B-8EF6-E06653619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965" y="2183791"/>
            <a:ext cx="1737511" cy="2462997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09D253F-C382-00A6-D020-BF1AC42FEC55}"/>
              </a:ext>
            </a:extLst>
          </p:cNvPr>
          <p:cNvGrpSpPr/>
          <p:nvPr/>
        </p:nvGrpSpPr>
        <p:grpSpPr>
          <a:xfrm>
            <a:off x="5196142" y="4382416"/>
            <a:ext cx="2996333" cy="1608902"/>
            <a:chOff x="4443245" y="6876974"/>
            <a:chExt cx="2996333" cy="16089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58B962-110A-4E47-CAE3-A40D85C02AFC}"/>
                </a:ext>
              </a:extLst>
            </p:cNvPr>
            <p:cNvSpPr txBox="1"/>
            <p:nvPr/>
          </p:nvSpPr>
          <p:spPr>
            <a:xfrm>
              <a:off x="4443245" y="6876974"/>
              <a:ext cx="2996333" cy="16089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ko-KR" sz="5400" dirty="0">
                  <a:ln w="161925">
                    <a:solidFill>
                      <a:schemeClr val="tx1"/>
                    </a:solidFill>
                  </a:ln>
                </a:rPr>
                <a:t>10</a:t>
              </a:r>
              <a:r>
                <a:rPr lang="ko-KR" altLang="en-US" sz="5400" dirty="0">
                  <a:ln w="161925">
                    <a:solidFill>
                      <a:schemeClr val="tx1"/>
                    </a:solidFill>
                  </a:ln>
                </a:rPr>
                <a:t>억 통장</a:t>
              </a:r>
              <a:endParaRPr lang="en-US" altLang="ko-KR" sz="5400" dirty="0">
                <a:ln w="161925">
                  <a:solidFill>
                    <a:schemeClr val="tx1"/>
                  </a:solidFill>
                </a:ln>
              </a:endParaRPr>
            </a:p>
            <a:p>
              <a:pPr algn="ctr">
                <a:lnSpc>
                  <a:spcPct val="90000"/>
                </a:lnSpc>
              </a:pPr>
              <a:r>
                <a:rPr lang="ko-KR" altLang="en-US" sz="5400" dirty="0">
                  <a:ln w="161925">
                    <a:solidFill>
                      <a:schemeClr val="tx1"/>
                    </a:solidFill>
                  </a:ln>
                </a:rPr>
                <a:t>보장 가능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86F98DE-E17C-0656-34E7-CC0F2C9B6568}"/>
                </a:ext>
              </a:extLst>
            </p:cNvPr>
            <p:cNvSpPr txBox="1"/>
            <p:nvPr/>
          </p:nvSpPr>
          <p:spPr>
            <a:xfrm>
              <a:off x="4443245" y="6876974"/>
              <a:ext cx="2996333" cy="16089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ko-KR" sz="5400" dirty="0">
                  <a:solidFill>
                    <a:schemeClr val="bg1"/>
                  </a:solidFill>
                </a:rPr>
                <a:t>10</a:t>
              </a:r>
              <a:r>
                <a:rPr lang="ko-KR" altLang="en-US" sz="5400" dirty="0">
                  <a:solidFill>
                    <a:schemeClr val="bg1"/>
                  </a:solidFill>
                </a:rPr>
                <a:t>억 통장</a:t>
              </a:r>
              <a:endParaRPr lang="en-US" altLang="ko-KR" sz="5400" dirty="0">
                <a:solidFill>
                  <a:schemeClr val="bg1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ko-KR" altLang="en-US" sz="5400" dirty="0">
                  <a:solidFill>
                    <a:schemeClr val="bg1"/>
                  </a:solidFill>
                </a:rPr>
                <a:t>보장 가능</a:t>
              </a:r>
            </a:p>
          </p:txBody>
        </p:sp>
      </p:grp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8A3A967-6DEA-0666-84E2-D5D3ABE6A1EA}"/>
              </a:ext>
            </a:extLst>
          </p:cNvPr>
          <p:cNvSpPr/>
          <p:nvPr/>
        </p:nvSpPr>
        <p:spPr>
          <a:xfrm>
            <a:off x="5207000" y="3797300"/>
            <a:ext cx="2982384" cy="46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B1F55F-4459-6861-8629-1DD8F6C91FF7}"/>
              </a:ext>
            </a:extLst>
          </p:cNvPr>
          <p:cNvSpPr txBox="1"/>
          <p:nvPr/>
        </p:nvSpPr>
        <p:spPr>
          <a:xfrm>
            <a:off x="5180811" y="3889112"/>
            <a:ext cx="3024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</a:rPr>
              <a:t>비급여는 물론</a:t>
            </a:r>
            <a:r>
              <a:rPr lang="en-US" altLang="ko-KR" sz="1400" dirty="0">
                <a:solidFill>
                  <a:schemeClr val="bg1"/>
                </a:solidFill>
              </a:rPr>
              <a:t>! </a:t>
            </a:r>
            <a:r>
              <a:rPr lang="ko-KR" altLang="en-US" sz="1400" dirty="0">
                <a:solidFill>
                  <a:srgbClr val="FFFF00"/>
                </a:solidFill>
              </a:rPr>
              <a:t>급여 전액부담까지</a:t>
            </a:r>
            <a:r>
              <a:rPr lang="en-US" altLang="ko-KR" sz="1400" dirty="0">
                <a:solidFill>
                  <a:srgbClr val="FFFF00"/>
                </a:solidFill>
              </a:rPr>
              <a:t> </a:t>
            </a:r>
            <a:r>
              <a:rPr lang="ko-KR" altLang="en-US" sz="1400" dirty="0">
                <a:solidFill>
                  <a:srgbClr val="FFFF00"/>
                </a:solidFill>
              </a:rPr>
              <a:t>포함</a:t>
            </a:r>
          </a:p>
        </p:txBody>
      </p:sp>
    </p:spTree>
    <p:extLst>
      <p:ext uri="{BB962C8B-B14F-4D97-AF65-F5344CB8AC3E}">
        <p14:creationId xmlns:p14="http://schemas.microsoft.com/office/powerpoint/2010/main" val="3250268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11E17-7A44-C418-2A06-93BC9D332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>
            <a:extLst>
              <a:ext uri="{FF2B5EF4-FFF2-40B4-BE49-F238E27FC236}">
                <a16:creationId xmlns:a16="http://schemas.microsoft.com/office/drawing/2014/main" id="{E7B1A25E-B93E-5EA3-5B48-C61AF7E27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728" y="483420"/>
            <a:ext cx="4496692" cy="6370225"/>
          </a:xfrm>
          <a:prstGeom prst="rect">
            <a:avLst/>
          </a:prstGeom>
        </p:spPr>
      </p:pic>
      <p:sp>
        <p:nvSpPr>
          <p:cNvPr id="18" name="Freeform 5">
            <a:extLst>
              <a:ext uri="{FF2B5EF4-FFF2-40B4-BE49-F238E27FC236}">
                <a16:creationId xmlns:a16="http://schemas.microsoft.com/office/drawing/2014/main" id="{4DB806B8-E773-774A-0E85-EF1C586A4B7A}"/>
              </a:ext>
            </a:extLst>
          </p:cNvPr>
          <p:cNvSpPr>
            <a:spLocks/>
          </p:cNvSpPr>
          <p:nvPr/>
        </p:nvSpPr>
        <p:spPr bwMode="auto">
          <a:xfrm rot="5400000" flipH="1">
            <a:off x="4625365" y="3286811"/>
            <a:ext cx="3981230" cy="1226972"/>
          </a:xfrm>
          <a:custGeom>
            <a:avLst/>
            <a:gdLst>
              <a:gd name="T0" fmla="*/ 0 w 9601"/>
              <a:gd name="T1" fmla="*/ 3552 h 3552"/>
              <a:gd name="T2" fmla="*/ 9601 w 9601"/>
              <a:gd name="T3" fmla="*/ 3552 h 3552"/>
              <a:gd name="T4" fmla="*/ 6022 w 9601"/>
              <a:gd name="T5" fmla="*/ 952 h 3552"/>
              <a:gd name="T6" fmla="*/ 7071 w 9601"/>
              <a:gd name="T7" fmla="*/ 952 h 3552"/>
              <a:gd name="T8" fmla="*/ 4800 w 9601"/>
              <a:gd name="T9" fmla="*/ 0 h 3552"/>
              <a:gd name="T10" fmla="*/ 2529 w 9601"/>
              <a:gd name="T11" fmla="*/ 952 h 3552"/>
              <a:gd name="T12" fmla="*/ 3578 w 9601"/>
              <a:gd name="T13" fmla="*/ 952 h 3552"/>
              <a:gd name="T14" fmla="*/ 0 w 9601"/>
              <a:gd name="T15" fmla="*/ 355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01" h="3552">
                <a:moveTo>
                  <a:pt x="0" y="3552"/>
                </a:moveTo>
                <a:cubicBezTo>
                  <a:pt x="9601" y="3552"/>
                  <a:pt x="9601" y="3552"/>
                  <a:pt x="9601" y="3552"/>
                </a:cubicBezTo>
                <a:cubicBezTo>
                  <a:pt x="6848" y="2884"/>
                  <a:pt x="6113" y="1190"/>
                  <a:pt x="6022" y="952"/>
                </a:cubicBezTo>
                <a:cubicBezTo>
                  <a:pt x="7071" y="952"/>
                  <a:pt x="7071" y="952"/>
                  <a:pt x="7071" y="952"/>
                </a:cubicBezTo>
                <a:cubicBezTo>
                  <a:pt x="4800" y="0"/>
                  <a:pt x="4800" y="0"/>
                  <a:pt x="4800" y="0"/>
                </a:cubicBezTo>
                <a:cubicBezTo>
                  <a:pt x="2529" y="952"/>
                  <a:pt x="2529" y="952"/>
                  <a:pt x="2529" y="952"/>
                </a:cubicBezTo>
                <a:cubicBezTo>
                  <a:pt x="3578" y="952"/>
                  <a:pt x="3578" y="952"/>
                  <a:pt x="3578" y="952"/>
                </a:cubicBezTo>
                <a:cubicBezTo>
                  <a:pt x="3487" y="1190"/>
                  <a:pt x="2753" y="2884"/>
                  <a:pt x="0" y="3552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bg1">
                  <a:alpha val="0"/>
                </a:schemeClr>
              </a:gs>
            </a:gsLst>
            <a:lin ang="16200000" scaled="1"/>
            <a:tileRect/>
          </a:gra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BANG Gothic Regular" pitchFamily="2" charset="-127"/>
              <a:ea typeface="SEBANG Gothic Regular" pitchFamily="2" charset="-127"/>
              <a:cs typeface="+mn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239EAA9-997F-9E55-E924-6E8BA97DF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2026</a:t>
            </a:r>
            <a:r>
              <a:rPr lang="ko-KR" altLang="en-US" dirty="0"/>
              <a:t>년</a:t>
            </a:r>
            <a:r>
              <a:rPr lang="en-US" altLang="ko-KR" dirty="0"/>
              <a:t>, </a:t>
            </a:r>
            <a:r>
              <a:rPr lang="ko-KR" altLang="en-US" dirty="0"/>
              <a:t>보험업계의 주요 변경사항은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5A7E2DE-B042-1906-AA93-DCDC33EB3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C105F3-1720-7CC6-6111-7A7735492FAB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00</a:t>
            </a:r>
            <a:endParaRPr lang="ko-KR" altLang="en-US" sz="2800">
              <a:solidFill>
                <a:schemeClr val="bg1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DA48BC6-DA16-5D6B-18B9-AE4CF92674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71" y="1793726"/>
            <a:ext cx="5826538" cy="43922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92315B-2FBF-6D29-8DE1-9204C9654191}"/>
              </a:ext>
            </a:extLst>
          </p:cNvPr>
          <p:cNvSpPr txBox="1"/>
          <p:nvPr/>
        </p:nvSpPr>
        <p:spPr>
          <a:xfrm>
            <a:off x="922533" y="2748883"/>
            <a:ext cx="51074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b="1" dirty="0"/>
              <a:t>2026</a:t>
            </a:r>
            <a:r>
              <a:rPr lang="ko-KR" altLang="en-US" sz="4000" b="1" dirty="0"/>
              <a:t>년 보험업권</a:t>
            </a:r>
            <a:r>
              <a:rPr lang="en-US" altLang="ko-KR" sz="4000" b="1" dirty="0"/>
              <a:t>, </a:t>
            </a:r>
          </a:p>
          <a:p>
            <a:pPr algn="ctr"/>
            <a:r>
              <a:rPr lang="en-US" altLang="ko-KR" sz="4000" b="1" dirty="0"/>
              <a:t>‘</a:t>
            </a:r>
            <a:r>
              <a:rPr lang="ko-KR" altLang="en-US" sz="4000" b="1" dirty="0"/>
              <a:t>성장</a:t>
            </a:r>
            <a:r>
              <a:rPr lang="en-US" altLang="ko-KR" sz="4000" b="1" dirty="0"/>
              <a:t>’</a:t>
            </a:r>
            <a:r>
              <a:rPr lang="ko-KR" altLang="en-US" sz="4000" b="1" dirty="0"/>
              <a:t>아닌</a:t>
            </a:r>
            <a:r>
              <a:rPr lang="en-US" altLang="ko-KR" sz="4000" b="1" dirty="0"/>
              <a:t> ‘</a:t>
            </a:r>
            <a:r>
              <a:rPr lang="ko-KR" altLang="en-US" sz="4000" b="1" dirty="0"/>
              <a:t>관리</a:t>
            </a:r>
            <a:r>
              <a:rPr lang="en-US" altLang="ko-KR" sz="4000" b="1" dirty="0"/>
              <a:t>’</a:t>
            </a:r>
            <a:r>
              <a:rPr lang="ko-KR" altLang="en-US" sz="4000" b="1" dirty="0"/>
              <a:t>의 해</a:t>
            </a:r>
            <a:r>
              <a:rPr lang="en-US" altLang="ko-KR" sz="4000" b="1" dirty="0"/>
              <a:t>...</a:t>
            </a:r>
            <a:endParaRPr lang="ko-KR" altLang="en-US" sz="4000" b="1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74E2EC6B-DA15-28BA-A237-F4E822E86FE3}"/>
              </a:ext>
            </a:extLst>
          </p:cNvPr>
          <p:cNvGrpSpPr/>
          <p:nvPr/>
        </p:nvGrpSpPr>
        <p:grpSpPr>
          <a:xfrm>
            <a:off x="1041122" y="4203718"/>
            <a:ext cx="4841277" cy="76200"/>
            <a:chOff x="1354743" y="2743051"/>
            <a:chExt cx="9434281" cy="76200"/>
          </a:xfrm>
        </p:grpSpPr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72DBFF8-F872-E816-F0A8-A1CEC5ABBC20}"/>
                </a:ext>
              </a:extLst>
            </p:cNvPr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B57E3559-C4FD-EF50-17AD-3502AD1A9D5E}"/>
                </a:ext>
              </a:extLst>
            </p:cNvPr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B350691-B381-36AE-3930-7A21E8610CEF}"/>
              </a:ext>
            </a:extLst>
          </p:cNvPr>
          <p:cNvSpPr txBox="1"/>
          <p:nvPr/>
        </p:nvSpPr>
        <p:spPr>
          <a:xfrm>
            <a:off x="3689170" y="4379758"/>
            <a:ext cx="219322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출처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매일일보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나태용 기자 </a:t>
            </a:r>
            <a:r>
              <a:rPr lang="en-US" altLang="ko-KR" sz="9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| 2025.12.21</a:t>
            </a:r>
            <a:endParaRPr lang="ko-KR" altLang="en-US" sz="9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A9E146C-127A-553B-6417-CF0E65EF8AEB}"/>
              </a:ext>
            </a:extLst>
          </p:cNvPr>
          <p:cNvGrpSpPr/>
          <p:nvPr/>
        </p:nvGrpSpPr>
        <p:grpSpPr>
          <a:xfrm flipV="1">
            <a:off x="1041122" y="2491498"/>
            <a:ext cx="4841277" cy="76200"/>
            <a:chOff x="1354743" y="2743051"/>
            <a:chExt cx="9434281" cy="76200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8A7F4F5-8251-8F24-5852-7EF4DCE9477A}"/>
                </a:ext>
              </a:extLst>
            </p:cNvPr>
            <p:cNvCxnSpPr/>
            <p:nvPr/>
          </p:nvCxnSpPr>
          <p:spPr>
            <a:xfrm>
              <a:off x="1354743" y="2743051"/>
              <a:ext cx="9434281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733709BB-CB72-94ED-F9EE-02A9AF88F914}"/>
                </a:ext>
              </a:extLst>
            </p:cNvPr>
            <p:cNvCxnSpPr/>
            <p:nvPr/>
          </p:nvCxnSpPr>
          <p:spPr>
            <a:xfrm>
              <a:off x="1354743" y="2819251"/>
              <a:ext cx="943428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798ABB6-2683-21AF-CA07-EAAF70DE7CBC}"/>
              </a:ext>
            </a:extLst>
          </p:cNvPr>
          <p:cNvSpPr/>
          <p:nvPr/>
        </p:nvSpPr>
        <p:spPr>
          <a:xfrm>
            <a:off x="1073882" y="4925246"/>
            <a:ext cx="223355" cy="76018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0F764D-B236-5712-0F57-93F8B8EC3561}"/>
              </a:ext>
            </a:extLst>
          </p:cNvPr>
          <p:cNvSpPr txBox="1"/>
          <p:nvPr/>
        </p:nvSpPr>
        <p:spPr>
          <a:xfrm>
            <a:off x="1356168" y="4834721"/>
            <a:ext cx="46875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err="1">
                <a:solidFill>
                  <a:schemeClr val="bg2">
                    <a:lumMod val="10000"/>
                  </a:schemeClr>
                </a:solidFill>
              </a:rPr>
              <a:t>생보는</a:t>
            </a: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</a:rPr>
              <a:t> 할인율 부담 완화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</a:rPr>
              <a:t>, </a:t>
            </a:r>
          </a:p>
          <a:p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</a:rPr>
              <a:t>손보는 규제 대응 역량이 관건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</a:rPr>
              <a:t>...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736DF4-CD1D-A7A3-6570-B4743FA5A007}"/>
              </a:ext>
            </a:extLst>
          </p:cNvPr>
          <p:cNvSpPr txBox="1"/>
          <p:nvPr/>
        </p:nvSpPr>
        <p:spPr>
          <a:xfrm>
            <a:off x="7128860" y="1989977"/>
            <a:ext cx="3521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500" dirty="0"/>
              <a:t>2026</a:t>
            </a:r>
            <a:r>
              <a:rPr lang="ko-KR" altLang="en-US" sz="3500" dirty="0"/>
              <a:t>년 손보사</a:t>
            </a:r>
          </a:p>
        </p:txBody>
      </p:sp>
      <p:pic>
        <p:nvPicPr>
          <p:cNvPr id="24" name="그림 23" descr="집, 창문, 건물, 직사각형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7DD00F7-4F7E-2F84-7F53-C4F5894ED4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87" b="89980" l="5657" r="93980">
                        <a14:foregroundMark x1="80283" y1="8687" x2="80283" y2="8687"/>
                        <a14:foregroundMark x1="56970" y1="32606" x2="56970" y2="32606"/>
                        <a14:foregroundMark x1="40283" y1="32364" x2="40283" y2="32364"/>
                        <a14:foregroundMark x1="94020" y1="32162" x2="94020" y2="32162"/>
                        <a14:foregroundMark x1="78990" y1="15232" x2="78990" y2="15232"/>
                        <a14:foregroundMark x1="81131" y1="30909" x2="81131" y2="30909"/>
                        <a14:foregroundMark x1="83636" y1="30061" x2="83636" y2="30061"/>
                        <a14:foregroundMark x1="82788" y1="13737" x2="78586" y2="23717"/>
                        <a14:foregroundMark x1="51273" y1="15677" x2="50626" y2="15677"/>
                        <a14:foregroundMark x1="43879" y1="15030" x2="43879" y2="15030"/>
                        <a14:foregroundMark x1="20364" y1="13980" x2="22707" y2="27515"/>
                        <a14:foregroundMark x1="42384" y1="20121" x2="42384" y2="20121"/>
                        <a14:foregroundMark x1="43232" y1="28768" x2="43232" y2="28768"/>
                        <a14:foregroundMark x1="59960" y1="32606" x2="59960" y2="32606"/>
                        <a14:foregroundMark x1="58909" y1="32162" x2="58909" y2="32162"/>
                        <a14:foregroundMark x1="60364" y1="32606" x2="60364" y2="32606"/>
                        <a14:foregroundMark x1="90626" y1="32606" x2="90626" y2="32606"/>
                        <a14:foregroundMark x1="16970" y1="12929" x2="13374" y2="14182"/>
                        <a14:foregroundMark x1="29051" y1="32606" x2="29051" y2="32606"/>
                        <a14:foregroundMark x1="26384" y1="32323" x2="27960" y2="32606"/>
                        <a14:foregroundMark x1="5657" y1="32485" x2="5657" y2="32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66868" b="68778"/>
          <a:stretch>
            <a:fillRect/>
          </a:stretch>
        </p:blipFill>
        <p:spPr>
          <a:xfrm>
            <a:off x="6363521" y="3849513"/>
            <a:ext cx="2272202" cy="2590804"/>
          </a:xfrm>
          <a:prstGeom prst="rect">
            <a:avLst/>
          </a:prstGeom>
        </p:spPr>
      </p:pic>
      <p:pic>
        <p:nvPicPr>
          <p:cNvPr id="25" name="그림 24" descr="집, 창문, 건물, 직사각형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25A66E1-07A2-7093-908F-15E48A919F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87" b="89980" l="5657" r="93980">
                        <a14:foregroundMark x1="80283" y1="8687" x2="80283" y2="8687"/>
                        <a14:foregroundMark x1="56970" y1="32606" x2="56970" y2="32606"/>
                        <a14:foregroundMark x1="40283" y1="32364" x2="40283" y2="32364"/>
                        <a14:foregroundMark x1="94020" y1="32162" x2="94020" y2="32162"/>
                        <a14:foregroundMark x1="78990" y1="15232" x2="78990" y2="15232"/>
                        <a14:foregroundMark x1="81131" y1="30909" x2="81131" y2="30909"/>
                        <a14:foregroundMark x1="83636" y1="30061" x2="83636" y2="30061"/>
                        <a14:foregroundMark x1="82788" y1="13737" x2="78586" y2="23717"/>
                        <a14:foregroundMark x1="51273" y1="15677" x2="50626" y2="15677"/>
                        <a14:foregroundMark x1="43879" y1="15030" x2="43879" y2="15030"/>
                        <a14:foregroundMark x1="20364" y1="13980" x2="22707" y2="27515"/>
                        <a14:foregroundMark x1="42384" y1="20121" x2="42384" y2="20121"/>
                        <a14:foregroundMark x1="43232" y1="28768" x2="43232" y2="28768"/>
                        <a14:foregroundMark x1="59960" y1="32606" x2="59960" y2="32606"/>
                        <a14:foregroundMark x1="58909" y1="32162" x2="58909" y2="32162"/>
                        <a14:foregroundMark x1="60364" y1="32606" x2="60364" y2="32606"/>
                        <a14:foregroundMark x1="90626" y1="32606" x2="90626" y2="32606"/>
                        <a14:foregroundMark x1="16970" y1="12929" x2="13374" y2="14182"/>
                        <a14:foregroundMark x1="29051" y1="32606" x2="29051" y2="32606"/>
                        <a14:foregroundMark x1="26384" y1="32323" x2="27960" y2="32606"/>
                        <a14:foregroundMark x1="5657" y1="32485" x2="5657" y2="32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443" t="11166" r="35163" b="68814"/>
          <a:stretch>
            <a:fillRect/>
          </a:stretch>
        </p:blipFill>
        <p:spPr>
          <a:xfrm>
            <a:off x="8842438" y="3478021"/>
            <a:ext cx="2688143" cy="2977179"/>
          </a:xfrm>
          <a:prstGeom prst="rect">
            <a:avLst/>
          </a:prstGeom>
        </p:spPr>
      </p:pic>
      <p:pic>
        <p:nvPicPr>
          <p:cNvPr id="26" name="그림 25" descr="집, 창문, 건물, 직사각형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2BB8D51-2591-9360-B3A3-F818DD9355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687" b="89980" l="5657" r="93980">
                        <a14:foregroundMark x1="80283" y1="8687" x2="80283" y2="8687"/>
                        <a14:foregroundMark x1="56970" y1="32606" x2="56970" y2="32606"/>
                        <a14:foregroundMark x1="40283" y1="32364" x2="40283" y2="32364"/>
                        <a14:foregroundMark x1="94020" y1="32162" x2="94020" y2="32162"/>
                        <a14:foregroundMark x1="78990" y1="15232" x2="78990" y2="15232"/>
                        <a14:foregroundMark x1="81131" y1="30909" x2="81131" y2="30909"/>
                        <a14:foregroundMark x1="83636" y1="30061" x2="83636" y2="30061"/>
                        <a14:foregroundMark x1="82788" y1="13737" x2="78586" y2="23717"/>
                        <a14:foregroundMark x1="51273" y1="15677" x2="50626" y2="15677"/>
                        <a14:foregroundMark x1="43879" y1="15030" x2="43879" y2="15030"/>
                        <a14:foregroundMark x1="20364" y1="13980" x2="22707" y2="27515"/>
                        <a14:foregroundMark x1="42384" y1="20121" x2="42384" y2="20121"/>
                        <a14:foregroundMark x1="43232" y1="28768" x2="43232" y2="28768"/>
                        <a14:foregroundMark x1="59960" y1="32606" x2="59960" y2="32606"/>
                        <a14:foregroundMark x1="58909" y1="32162" x2="58909" y2="32162"/>
                        <a14:foregroundMark x1="60364" y1="32606" x2="60364" y2="32606"/>
                        <a14:foregroundMark x1="90626" y1="32606" x2="90626" y2="32606"/>
                        <a14:foregroundMark x1="16970" y1="12929" x2="13374" y2="14182"/>
                        <a14:foregroundMark x1="29051" y1="32606" x2="29051" y2="32606"/>
                        <a14:foregroundMark x1="26384" y1="32323" x2="27960" y2="32606"/>
                        <a14:foregroundMark x1="5657" y1="32485" x2="5657" y2="32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66868" b="68778"/>
          <a:stretch>
            <a:fillRect/>
          </a:stretch>
        </p:blipFill>
        <p:spPr>
          <a:xfrm>
            <a:off x="7440301" y="4305401"/>
            <a:ext cx="2272201" cy="2141160"/>
          </a:xfrm>
          <a:prstGeom prst="rect">
            <a:avLst/>
          </a:prstGeom>
        </p:spPr>
      </p:pic>
      <p:pic>
        <p:nvPicPr>
          <p:cNvPr id="27" name="그림 26" descr="집, 창문, 건물, 직사각형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13B75FF-765B-268E-6B15-76547256D25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687" b="89980" l="5657" r="93980">
                        <a14:foregroundMark x1="80283" y1="8687" x2="80283" y2="8687"/>
                        <a14:foregroundMark x1="56970" y1="32606" x2="56970" y2="32606"/>
                        <a14:foregroundMark x1="40283" y1="32364" x2="40283" y2="32364"/>
                        <a14:foregroundMark x1="94020" y1="32162" x2="94020" y2="32162"/>
                        <a14:foregroundMark x1="78990" y1="15232" x2="78990" y2="15232"/>
                        <a14:foregroundMark x1="81131" y1="30909" x2="81131" y2="30909"/>
                        <a14:foregroundMark x1="83636" y1="30061" x2="83636" y2="30061"/>
                        <a14:foregroundMark x1="82788" y1="13737" x2="78586" y2="23717"/>
                        <a14:foregroundMark x1="51273" y1="15677" x2="50626" y2="15677"/>
                        <a14:foregroundMark x1="43879" y1="15030" x2="43879" y2="15030"/>
                        <a14:foregroundMark x1="20364" y1="13980" x2="22707" y2="27515"/>
                        <a14:foregroundMark x1="42384" y1="20121" x2="42384" y2="20121"/>
                        <a14:foregroundMark x1="43232" y1="28768" x2="43232" y2="28768"/>
                        <a14:foregroundMark x1="59960" y1="32606" x2="59960" y2="32606"/>
                        <a14:foregroundMark x1="58909" y1="32162" x2="58909" y2="32162"/>
                        <a14:foregroundMark x1="60364" y1="32606" x2="60364" y2="32606"/>
                        <a14:foregroundMark x1="90626" y1="32606" x2="90626" y2="32606"/>
                        <a14:foregroundMark x1="16970" y1="12929" x2="13374" y2="14182"/>
                        <a14:foregroundMark x1="29051" y1="32606" x2="29051" y2="32606"/>
                        <a14:foregroundMark x1="26384" y1="32323" x2="27960" y2="32606"/>
                        <a14:foregroundMark x1="5657" y1="32485" x2="5657" y2="32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941" t="1" r="176" b="68460"/>
          <a:stretch>
            <a:fillRect/>
          </a:stretch>
        </p:blipFill>
        <p:spPr>
          <a:xfrm>
            <a:off x="8532840" y="4067262"/>
            <a:ext cx="2556045" cy="23793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5C22417-4136-3A57-E58E-B64F25A1BF66}"/>
              </a:ext>
            </a:extLst>
          </p:cNvPr>
          <p:cNvSpPr txBox="1"/>
          <p:nvPr/>
        </p:nvSpPr>
        <p:spPr>
          <a:xfrm>
            <a:off x="7040856" y="4959434"/>
            <a:ext cx="1058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생보사</a:t>
            </a:r>
            <a:endParaRPr lang="en-US" altLang="ko-KR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D820B9-FD32-35B4-9111-7452497BBE3E}"/>
              </a:ext>
            </a:extLst>
          </p:cNvPr>
          <p:cNvSpPr txBox="1"/>
          <p:nvPr/>
        </p:nvSpPr>
        <p:spPr>
          <a:xfrm>
            <a:off x="9174457" y="4653457"/>
            <a:ext cx="1058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 </a:t>
            </a:r>
            <a:r>
              <a:rPr lang="ko-KR" alt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손보사</a:t>
            </a:r>
            <a:endParaRPr lang="en-US" altLang="ko-KR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6805C6-58FD-7B42-888E-9EAA44A3B5FF}"/>
              </a:ext>
            </a:extLst>
          </p:cNvPr>
          <p:cNvSpPr txBox="1"/>
          <p:nvPr/>
        </p:nvSpPr>
        <p:spPr>
          <a:xfrm>
            <a:off x="8113859" y="5101664"/>
            <a:ext cx="1058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 </a:t>
            </a:r>
            <a:r>
              <a:rPr lang="ko-KR" alt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손보사</a:t>
            </a:r>
            <a:endParaRPr lang="en-US" altLang="ko-KR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3" name="그림 32" descr="집, 창문, 건물, 직사각형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8782504-AA9C-3C02-13A4-89FCCE7D2B6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687" b="89980" l="5657" r="93980">
                        <a14:foregroundMark x1="80283" y1="8687" x2="80283" y2="8687"/>
                        <a14:foregroundMark x1="56970" y1="32606" x2="56970" y2="32606"/>
                        <a14:foregroundMark x1="40283" y1="32364" x2="40283" y2="32364"/>
                        <a14:foregroundMark x1="94020" y1="32162" x2="94020" y2="32162"/>
                        <a14:foregroundMark x1="78990" y1="15232" x2="78990" y2="15232"/>
                        <a14:foregroundMark x1="81131" y1="30909" x2="81131" y2="30909"/>
                        <a14:foregroundMark x1="83636" y1="30061" x2="83636" y2="30061"/>
                        <a14:foregroundMark x1="82788" y1="13737" x2="78586" y2="23717"/>
                        <a14:foregroundMark x1="51273" y1="15677" x2="50626" y2="15677"/>
                        <a14:foregroundMark x1="43879" y1="15030" x2="43879" y2="15030"/>
                        <a14:foregroundMark x1="20364" y1="13980" x2="22707" y2="27515"/>
                        <a14:foregroundMark x1="42384" y1="20121" x2="42384" y2="20121"/>
                        <a14:foregroundMark x1="43232" y1="28768" x2="43232" y2="28768"/>
                        <a14:foregroundMark x1="59960" y1="32606" x2="59960" y2="32606"/>
                        <a14:foregroundMark x1="58909" y1="32162" x2="58909" y2="32162"/>
                        <a14:foregroundMark x1="60364" y1="32606" x2="60364" y2="32606"/>
                        <a14:foregroundMark x1="90626" y1="32606" x2="90626" y2="32606"/>
                        <a14:foregroundMark x1="16970" y1="12929" x2="13374" y2="14182"/>
                        <a14:foregroundMark x1="29051" y1="32606" x2="29051" y2="32606"/>
                        <a14:foregroundMark x1="26384" y1="32323" x2="27960" y2="32606"/>
                        <a14:foregroundMark x1="5657" y1="32485" x2="5657" y2="32485"/>
                        <a14:foregroundMark x1="47798" y1="45091" x2="49535" y2="59960"/>
                        <a14:foregroundMark x1="46545" y1="44202" x2="46545" y2="45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443" t="40004" r="35163" b="36759"/>
          <a:stretch>
            <a:fillRect/>
          </a:stretch>
        </p:blipFill>
        <p:spPr>
          <a:xfrm>
            <a:off x="9529894" y="4325356"/>
            <a:ext cx="2956957" cy="212120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88C9288-26BF-D0E9-763A-4D0ED1469939}"/>
              </a:ext>
            </a:extLst>
          </p:cNvPr>
          <p:cNvSpPr txBox="1"/>
          <p:nvPr/>
        </p:nvSpPr>
        <p:spPr>
          <a:xfrm>
            <a:off x="10504443" y="4979246"/>
            <a:ext cx="1058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 </a:t>
            </a:r>
            <a:r>
              <a:rPr lang="ko-KR" alt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손보사</a:t>
            </a:r>
            <a:endParaRPr lang="en-US" altLang="ko-KR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AA53248-53FC-D0B8-98E2-085448DE1D98}"/>
              </a:ext>
            </a:extLst>
          </p:cNvPr>
          <p:cNvSpPr txBox="1"/>
          <p:nvPr/>
        </p:nvSpPr>
        <p:spPr>
          <a:xfrm>
            <a:off x="7371375" y="2640040"/>
            <a:ext cx="3910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dirty="0" err="1">
                <a:ln w="2000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손해율</a:t>
            </a:r>
            <a:r>
              <a:rPr lang="ko-KR" altLang="en-US" sz="4800" dirty="0">
                <a:ln w="2000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 이슈 </a:t>
            </a:r>
            <a:r>
              <a:rPr lang="ko-KR" altLang="en-US" sz="4800" b="1" dirty="0">
                <a:ln w="2000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有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A31935C-9136-7675-6998-4C1AF308FE6A}"/>
              </a:ext>
            </a:extLst>
          </p:cNvPr>
          <p:cNvSpPr txBox="1"/>
          <p:nvPr/>
        </p:nvSpPr>
        <p:spPr>
          <a:xfrm>
            <a:off x="7371374" y="2639753"/>
            <a:ext cx="3910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손해율</a:t>
            </a:r>
            <a:r>
              <a:rPr lang="ko-KR" altLang="en-US" sz="4800" dirty="0">
                <a:solidFill>
                  <a:schemeClr val="bg1"/>
                </a:solidFill>
              </a:rPr>
              <a:t> 이슈 </a:t>
            </a:r>
            <a:r>
              <a:rPr lang="ko-KR" altLang="en-US" sz="4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有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869FE4-A785-428A-75B2-09BD34A80CEC}"/>
              </a:ext>
            </a:extLst>
          </p:cNvPr>
          <p:cNvSpPr txBox="1"/>
          <p:nvPr/>
        </p:nvSpPr>
        <p:spPr>
          <a:xfrm>
            <a:off x="7395928" y="3566291"/>
            <a:ext cx="3910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dirty="0">
                <a:ln w="2000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보험료 변경 </a:t>
            </a:r>
            <a:r>
              <a:rPr lang="ko-KR" altLang="en-US" sz="4800" b="1" dirty="0">
                <a:ln w="2000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CF8E4F2-3BB3-3ED9-CBD1-128B697C726E}"/>
              </a:ext>
            </a:extLst>
          </p:cNvPr>
          <p:cNvSpPr txBox="1"/>
          <p:nvPr/>
        </p:nvSpPr>
        <p:spPr>
          <a:xfrm>
            <a:off x="7395927" y="3562325"/>
            <a:ext cx="3910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보험료</a:t>
            </a:r>
            <a:r>
              <a:rPr lang="ko-KR" altLang="en-US" sz="4800" dirty="0">
                <a:solidFill>
                  <a:schemeClr val="bg1"/>
                </a:solidFill>
              </a:rPr>
              <a:t> 변경 </a:t>
            </a:r>
            <a:r>
              <a:rPr lang="ko-KR" altLang="en-US" sz="4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多</a:t>
            </a:r>
          </a:p>
        </p:txBody>
      </p:sp>
    </p:spTree>
    <p:extLst>
      <p:ext uri="{BB962C8B-B14F-4D97-AF65-F5344CB8AC3E}">
        <p14:creationId xmlns:p14="http://schemas.microsoft.com/office/powerpoint/2010/main" val="13609145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F5765-559E-0168-B7A1-36359B020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81823B-7EC4-CF34-432C-A7560DE93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플래티넘건강리셋월렛</a:t>
            </a:r>
            <a:r>
              <a:rPr lang="en-US" altLang="ko-KR" dirty="0"/>
              <a:t>, </a:t>
            </a:r>
            <a:r>
              <a:rPr lang="ko-KR" altLang="en-US" dirty="0"/>
              <a:t>역시나 암은 최고로 보장되요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9F72A24-D756-9063-7E4C-B0F88A124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F65CD2-44A2-555E-87DC-5CBFDCABBD35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DDC7627C-4CC6-515F-B073-682C36923AD7}"/>
              </a:ext>
            </a:extLst>
          </p:cNvPr>
          <p:cNvGraphicFramePr>
            <a:graphicFrameLocks noGrp="1"/>
          </p:cNvGraphicFramePr>
          <p:nvPr/>
        </p:nvGraphicFramePr>
        <p:xfrm>
          <a:off x="445536" y="1582198"/>
          <a:ext cx="5335638" cy="474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88735">
                  <a:extLst>
                    <a:ext uri="{9D8B030D-6E8A-4147-A177-3AD203B41FA5}">
                      <a16:colId xmlns:a16="http://schemas.microsoft.com/office/drawing/2014/main" val="4085537077"/>
                    </a:ext>
                  </a:extLst>
                </a:gridCol>
                <a:gridCol w="2100887">
                  <a:extLst>
                    <a:ext uri="{9D8B030D-6E8A-4147-A177-3AD203B41FA5}">
                      <a16:colId xmlns:a16="http://schemas.microsoft.com/office/drawing/2014/main" val="340802886"/>
                    </a:ext>
                  </a:extLst>
                </a:gridCol>
                <a:gridCol w="1348615">
                  <a:extLst>
                    <a:ext uri="{9D8B030D-6E8A-4147-A177-3AD203B41FA5}">
                      <a16:colId xmlns:a16="http://schemas.microsoft.com/office/drawing/2014/main" val="1899445472"/>
                    </a:ext>
                  </a:extLst>
                </a:gridCol>
                <a:gridCol w="1097401">
                  <a:extLst>
                    <a:ext uri="{9D8B030D-6E8A-4147-A177-3AD203B41FA5}">
                      <a16:colId xmlns:a16="http://schemas.microsoft.com/office/drawing/2014/main" val="2661896443"/>
                    </a:ext>
                  </a:extLst>
                </a:gridCol>
              </a:tblGrid>
              <a:tr h="2662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829206"/>
                  </a:ext>
                </a:extLst>
              </a:tr>
              <a:tr h="270723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①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848855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②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항암방사선치료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859374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③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195639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④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(4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007436"/>
                  </a:ext>
                </a:extLst>
              </a:tr>
              <a:tr h="2707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⑤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883507"/>
                  </a:ext>
                </a:extLst>
              </a:tr>
              <a:tr h="2662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⑥ 암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48809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⑦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87785"/>
                  </a:ext>
                </a:extLst>
              </a:tr>
              <a:tr h="28751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⑧ 상급종합병원 질병수술비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63066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⑨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87924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44514"/>
                  </a:ext>
                </a:extLst>
              </a:tr>
              <a:tr h="26623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⑩ 질병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1-5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종수술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동반입원비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14095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059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(1-6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71840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(1-8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59898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238534"/>
                  </a:ext>
                </a:extLst>
              </a:tr>
              <a:tr h="4437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⑪ 상해사망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 잔여액의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9107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90C4BD8-4D50-F895-58A5-6783D53211B1}"/>
              </a:ext>
            </a:extLst>
          </p:cNvPr>
          <p:cNvSpPr txBox="1"/>
          <p:nvPr/>
        </p:nvSpPr>
        <p:spPr>
          <a:xfrm>
            <a:off x="6351395" y="1517070"/>
            <a:ext cx="535651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dirty="0"/>
              <a:t>담보 하나로 </a:t>
            </a:r>
            <a:r>
              <a:rPr lang="ko-KR" altLang="en-US" sz="2800" dirty="0">
                <a:solidFill>
                  <a:srgbClr val="FF0066"/>
                </a:solidFill>
              </a:rPr>
              <a:t>수술부터 항암치료까지 </a:t>
            </a:r>
            <a:endParaRPr lang="en-US" altLang="ko-KR" sz="2800" dirty="0">
              <a:solidFill>
                <a:srgbClr val="FF0066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altLang="ko-KR" sz="2400" dirty="0"/>
              <a:t>All Cover </a:t>
            </a:r>
            <a:r>
              <a:rPr lang="ko-KR" altLang="en-US" sz="2400" dirty="0"/>
              <a:t>보장 모두 가능</a:t>
            </a:r>
            <a:r>
              <a:rPr lang="en-US" altLang="ko-KR" sz="2400" dirty="0"/>
              <a:t>!</a:t>
            </a:r>
            <a:endParaRPr lang="ko-KR" altLang="en-US" sz="2400" dirty="0"/>
          </a:p>
        </p:txBody>
      </p:sp>
      <p:sp>
        <p:nvSpPr>
          <p:cNvPr id="31" name="양쪽 모서리가 둥근 사각형 21">
            <a:extLst>
              <a:ext uri="{FF2B5EF4-FFF2-40B4-BE49-F238E27FC236}">
                <a16:creationId xmlns:a16="http://schemas.microsoft.com/office/drawing/2014/main" id="{B60BD10D-0DAF-D2CA-96DA-840B543ED285}"/>
              </a:ext>
            </a:extLst>
          </p:cNvPr>
          <p:cNvSpPr/>
          <p:nvPr/>
        </p:nvSpPr>
        <p:spPr>
          <a:xfrm>
            <a:off x="6351395" y="2584845"/>
            <a:ext cx="5356511" cy="325799"/>
          </a:xfrm>
          <a:prstGeom prst="round2Same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/>
              <a:t>“</a:t>
            </a:r>
            <a:r>
              <a:rPr lang="ko-KR" altLang="en-US" sz="2000" dirty="0"/>
              <a:t>대장암 </a:t>
            </a:r>
            <a:r>
              <a:rPr lang="en-US" altLang="ko-KR" sz="2000" dirty="0"/>
              <a:t>2</a:t>
            </a:r>
            <a:r>
              <a:rPr lang="ko-KR" altLang="en-US" sz="2000" dirty="0"/>
              <a:t>기 </a:t>
            </a:r>
            <a:r>
              <a:rPr lang="en-US" altLang="ko-KR" sz="2000" dirty="0">
                <a:sym typeface="Wingdings" panose="05000000000000000000" pitchFamily="2" charset="2"/>
              </a:rPr>
              <a:t> </a:t>
            </a:r>
            <a:r>
              <a:rPr lang="ko-KR" altLang="en-US" sz="2000" dirty="0">
                <a:sym typeface="Wingdings" panose="05000000000000000000" pitchFamily="2" charset="2"/>
              </a:rPr>
              <a:t>폐암 </a:t>
            </a:r>
            <a:r>
              <a:rPr lang="en-US" altLang="ko-KR" sz="2000" dirty="0">
                <a:sym typeface="Wingdings" panose="05000000000000000000" pitchFamily="2" charset="2"/>
              </a:rPr>
              <a:t>4</a:t>
            </a:r>
            <a:r>
              <a:rPr lang="ko-KR" altLang="en-US" sz="2000" dirty="0">
                <a:sym typeface="Wingdings" panose="05000000000000000000" pitchFamily="2" charset="2"/>
              </a:rPr>
              <a:t>기</a:t>
            </a:r>
            <a:r>
              <a:rPr lang="en-US" altLang="ko-KR" sz="2000" dirty="0">
                <a:sym typeface="Wingdings" panose="05000000000000000000" pitchFamily="2" charset="2"/>
              </a:rPr>
              <a:t>”</a:t>
            </a:r>
            <a:r>
              <a:rPr lang="ko-KR" altLang="en-US" sz="2000" dirty="0">
                <a:sym typeface="Wingdings" panose="05000000000000000000" pitchFamily="2" charset="2"/>
              </a:rPr>
              <a:t> 전이 사례</a:t>
            </a:r>
            <a:endParaRPr lang="ko-KR" altLang="en-US" sz="20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D75C57-E6F8-EE5F-BCDD-590AA5160A99}"/>
              </a:ext>
            </a:extLst>
          </p:cNvPr>
          <p:cNvSpPr txBox="1"/>
          <p:nvPr/>
        </p:nvSpPr>
        <p:spPr>
          <a:xfrm>
            <a:off x="7978566" y="3103041"/>
            <a:ext cx="10336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i="1" dirty="0">
                <a:solidFill>
                  <a:srgbClr val="0000FF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* 7</a:t>
            </a:r>
            <a:r>
              <a:rPr lang="ko-KR" altLang="en-US" sz="1000" b="1" i="1" dirty="0">
                <a:solidFill>
                  <a:srgbClr val="0000FF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 입원</a:t>
            </a:r>
            <a:endParaRPr lang="en-US" altLang="ko-KR" sz="1050" b="1" i="1" dirty="0">
              <a:solidFill>
                <a:srgbClr val="0000FF"/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6C2CE561-B118-F07B-AB27-501792DB0F10}"/>
              </a:ext>
            </a:extLst>
          </p:cNvPr>
          <p:cNvSpPr/>
          <p:nvPr/>
        </p:nvSpPr>
        <p:spPr>
          <a:xfrm>
            <a:off x="9129699" y="3194396"/>
            <a:ext cx="2506489" cy="1343978"/>
          </a:xfrm>
          <a:prstGeom prst="rect">
            <a:avLst/>
          </a:prstGeom>
          <a:solidFill>
            <a:schemeClr val="tx1">
              <a:alpha val="85000"/>
            </a:schemeClr>
          </a:solidFill>
          <a:ln w="7620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7AC85C95-3FB0-905F-5E08-7210DE8769A7}"/>
              </a:ext>
            </a:extLst>
          </p:cNvPr>
          <p:cNvSpPr/>
          <p:nvPr/>
        </p:nvSpPr>
        <p:spPr>
          <a:xfrm>
            <a:off x="9129699" y="4775997"/>
            <a:ext cx="2506489" cy="1343978"/>
          </a:xfrm>
          <a:prstGeom prst="rect">
            <a:avLst/>
          </a:prstGeom>
          <a:solidFill>
            <a:schemeClr val="tx1">
              <a:alpha val="85000"/>
            </a:schemeClr>
          </a:solidFill>
          <a:ln w="7620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896102B-ABF6-01CA-3DB7-CCDF7271D66B}"/>
              </a:ext>
            </a:extLst>
          </p:cNvPr>
          <p:cNvSpPr txBox="1"/>
          <p:nvPr/>
        </p:nvSpPr>
        <p:spPr>
          <a:xfrm rot="21598146">
            <a:off x="9158810" y="3310498"/>
            <a:ext cx="2432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</a:rPr>
              <a:t>비급여 </a:t>
            </a:r>
            <a:r>
              <a:rPr lang="ko-KR" altLang="en-US" sz="1200" dirty="0" err="1">
                <a:solidFill>
                  <a:schemeClr val="bg1"/>
                </a:solidFill>
              </a:rPr>
              <a:t>암수술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1</a:t>
            </a:r>
            <a:r>
              <a:rPr lang="ko-KR" altLang="en-US" sz="1200" dirty="0">
                <a:solidFill>
                  <a:schemeClr val="bg1"/>
                </a:solidFill>
              </a:rPr>
              <a:t>천만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sz="1200" dirty="0" err="1">
                <a:solidFill>
                  <a:schemeClr val="bg1"/>
                </a:solidFill>
              </a:rPr>
              <a:t>상급종합병원수술비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50</a:t>
            </a:r>
            <a:r>
              <a:rPr lang="ko-KR" altLang="en-US" sz="1200" dirty="0">
                <a:solidFill>
                  <a:schemeClr val="bg1"/>
                </a:solidFill>
              </a:rPr>
              <a:t>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sz="1200" dirty="0">
                <a:solidFill>
                  <a:schemeClr val="bg1"/>
                </a:solidFill>
              </a:rPr>
              <a:t>수술동반입원비 </a:t>
            </a:r>
            <a:r>
              <a:rPr lang="en-US" altLang="ko-KR" sz="1200" dirty="0">
                <a:solidFill>
                  <a:schemeClr val="bg1"/>
                </a:solidFill>
              </a:rPr>
              <a:t>3</a:t>
            </a:r>
            <a:r>
              <a:rPr lang="ko-KR" altLang="en-US" sz="1200" dirty="0">
                <a:solidFill>
                  <a:schemeClr val="bg1"/>
                </a:solidFill>
              </a:rPr>
              <a:t>종 </a:t>
            </a:r>
            <a:r>
              <a:rPr lang="en-US" altLang="ko-KR" sz="1200" dirty="0">
                <a:solidFill>
                  <a:schemeClr val="bg1"/>
                </a:solidFill>
              </a:rPr>
              <a:t>60</a:t>
            </a:r>
            <a:r>
              <a:rPr lang="ko-KR" altLang="en-US" sz="1200" dirty="0">
                <a:solidFill>
                  <a:schemeClr val="bg1"/>
                </a:solidFill>
              </a:rPr>
              <a:t>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sz="1200" dirty="0" err="1">
                <a:solidFill>
                  <a:schemeClr val="bg1"/>
                </a:solidFill>
              </a:rPr>
              <a:t>비급여항암약물치료</a:t>
            </a:r>
            <a:r>
              <a:rPr lang="en-US" altLang="ko-KR" sz="1200" dirty="0">
                <a:solidFill>
                  <a:schemeClr val="bg1"/>
                </a:solidFill>
              </a:rPr>
              <a:t>(1-3</a:t>
            </a:r>
            <a:r>
              <a:rPr lang="ko-KR" altLang="en-US" sz="1200" dirty="0">
                <a:solidFill>
                  <a:schemeClr val="bg1"/>
                </a:solidFill>
              </a:rPr>
              <a:t>기</a:t>
            </a:r>
            <a:r>
              <a:rPr lang="en-US" altLang="ko-KR" sz="1200" dirty="0">
                <a:solidFill>
                  <a:schemeClr val="bg1"/>
                </a:solidFill>
              </a:rPr>
              <a:t>) 5</a:t>
            </a:r>
            <a:r>
              <a:rPr lang="ko-KR" altLang="en-US" sz="1200" dirty="0">
                <a:solidFill>
                  <a:schemeClr val="bg1"/>
                </a:solidFill>
              </a:rPr>
              <a:t>천만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dirty="0">
                <a:solidFill>
                  <a:srgbClr val="FFFF00"/>
                </a:solidFill>
              </a:rPr>
              <a:t>총 </a:t>
            </a:r>
            <a:r>
              <a:rPr lang="en-US" altLang="ko-KR" sz="2400" dirty="0">
                <a:solidFill>
                  <a:srgbClr val="FFFF00"/>
                </a:solidFill>
              </a:rPr>
              <a:t>6,100</a:t>
            </a:r>
            <a:r>
              <a:rPr lang="ko-KR" altLang="en-US" dirty="0">
                <a:solidFill>
                  <a:srgbClr val="FFFF00"/>
                </a:solidFill>
              </a:rPr>
              <a:t>만</a:t>
            </a:r>
            <a:endParaRPr lang="en-US" altLang="ko-KR" sz="1200" dirty="0">
              <a:solidFill>
                <a:srgbClr val="FFFF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63A0632-5A7C-D075-4DC5-CE1D8729C9AE}"/>
              </a:ext>
            </a:extLst>
          </p:cNvPr>
          <p:cNvSpPr txBox="1"/>
          <p:nvPr/>
        </p:nvSpPr>
        <p:spPr>
          <a:xfrm rot="21598146">
            <a:off x="9158810" y="4901060"/>
            <a:ext cx="2432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</a:rPr>
              <a:t>비급여 </a:t>
            </a:r>
            <a:r>
              <a:rPr lang="ko-KR" altLang="en-US" sz="1200" dirty="0" err="1">
                <a:solidFill>
                  <a:schemeClr val="bg1"/>
                </a:solidFill>
              </a:rPr>
              <a:t>암수술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1</a:t>
            </a:r>
            <a:r>
              <a:rPr lang="ko-KR" altLang="en-US" sz="1200" dirty="0">
                <a:solidFill>
                  <a:schemeClr val="bg1"/>
                </a:solidFill>
              </a:rPr>
              <a:t>천만</a:t>
            </a:r>
            <a:r>
              <a:rPr lang="en-US" altLang="ko-KR" sz="1200" dirty="0">
                <a:solidFill>
                  <a:schemeClr val="bg1"/>
                </a:solidFill>
              </a:rPr>
              <a:t>/</a:t>
            </a:r>
            <a:r>
              <a:rPr lang="ko-KR" altLang="en-US" sz="1200" dirty="0">
                <a:solidFill>
                  <a:schemeClr val="bg1"/>
                </a:solidFill>
              </a:rPr>
              <a:t>상급수술 </a:t>
            </a:r>
            <a:r>
              <a:rPr lang="en-US" altLang="ko-KR" sz="1200" dirty="0">
                <a:solidFill>
                  <a:schemeClr val="bg1"/>
                </a:solidFill>
              </a:rPr>
              <a:t>50</a:t>
            </a:r>
            <a:r>
              <a:rPr lang="ko-KR" altLang="en-US" sz="1200" dirty="0">
                <a:solidFill>
                  <a:schemeClr val="bg1"/>
                </a:solidFill>
              </a:rPr>
              <a:t>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sz="1200" dirty="0">
                <a:solidFill>
                  <a:schemeClr val="bg1"/>
                </a:solidFill>
              </a:rPr>
              <a:t>수술동반입원비 </a:t>
            </a:r>
            <a:r>
              <a:rPr lang="en-US" altLang="ko-KR" sz="1200" dirty="0">
                <a:solidFill>
                  <a:schemeClr val="bg1"/>
                </a:solidFill>
              </a:rPr>
              <a:t>5</a:t>
            </a:r>
            <a:r>
              <a:rPr lang="ko-KR" altLang="en-US" sz="1200" dirty="0">
                <a:solidFill>
                  <a:schemeClr val="bg1"/>
                </a:solidFill>
              </a:rPr>
              <a:t>종 </a:t>
            </a:r>
            <a:r>
              <a:rPr lang="en-US" altLang="ko-KR" sz="1200" dirty="0">
                <a:solidFill>
                  <a:schemeClr val="bg1"/>
                </a:solidFill>
              </a:rPr>
              <a:t>400</a:t>
            </a:r>
            <a:r>
              <a:rPr lang="ko-KR" altLang="en-US" sz="1200" dirty="0">
                <a:solidFill>
                  <a:schemeClr val="bg1"/>
                </a:solidFill>
              </a:rPr>
              <a:t>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sz="1200" dirty="0">
                <a:solidFill>
                  <a:schemeClr val="bg1"/>
                </a:solidFill>
              </a:rPr>
              <a:t>암 중환자실치료 </a:t>
            </a:r>
            <a:r>
              <a:rPr lang="en-US" altLang="ko-KR" sz="1200" dirty="0">
                <a:solidFill>
                  <a:schemeClr val="bg1"/>
                </a:solidFill>
              </a:rPr>
              <a:t>1</a:t>
            </a:r>
            <a:r>
              <a:rPr lang="ko-KR" altLang="en-US" sz="1200" dirty="0">
                <a:solidFill>
                  <a:schemeClr val="bg1"/>
                </a:solidFill>
              </a:rPr>
              <a:t>천만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sz="1200" dirty="0" err="1">
                <a:solidFill>
                  <a:schemeClr val="bg1"/>
                </a:solidFill>
              </a:rPr>
              <a:t>비급여항암약물치료</a:t>
            </a:r>
            <a:r>
              <a:rPr lang="en-US" altLang="ko-KR" sz="1200" dirty="0">
                <a:solidFill>
                  <a:schemeClr val="bg1"/>
                </a:solidFill>
              </a:rPr>
              <a:t>(4</a:t>
            </a:r>
            <a:r>
              <a:rPr lang="ko-KR" altLang="en-US" sz="1200" dirty="0">
                <a:solidFill>
                  <a:schemeClr val="bg1"/>
                </a:solidFill>
              </a:rPr>
              <a:t>기</a:t>
            </a:r>
            <a:r>
              <a:rPr lang="en-US" altLang="ko-KR" sz="1200" dirty="0">
                <a:solidFill>
                  <a:schemeClr val="bg1"/>
                </a:solidFill>
              </a:rPr>
              <a:t>) 1</a:t>
            </a:r>
            <a:r>
              <a:rPr lang="ko-KR" altLang="en-US" sz="1200" dirty="0">
                <a:solidFill>
                  <a:schemeClr val="bg1"/>
                </a:solidFill>
              </a:rPr>
              <a:t>억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algn="ctr"/>
            <a:r>
              <a:rPr lang="ko-KR" altLang="en-US" dirty="0">
                <a:solidFill>
                  <a:srgbClr val="FFFF00"/>
                </a:solidFill>
              </a:rPr>
              <a:t>총 </a:t>
            </a:r>
            <a:r>
              <a:rPr lang="en-US" altLang="ko-KR" sz="2400" dirty="0">
                <a:solidFill>
                  <a:srgbClr val="FFFF00"/>
                </a:solidFill>
              </a:rPr>
              <a:t>1</a:t>
            </a:r>
            <a:r>
              <a:rPr lang="ko-KR" altLang="en-US" sz="2400" dirty="0">
                <a:solidFill>
                  <a:srgbClr val="FFFF00"/>
                </a:solidFill>
              </a:rPr>
              <a:t>억</a:t>
            </a:r>
            <a:r>
              <a:rPr lang="en-US" altLang="ko-KR" sz="2400" dirty="0">
                <a:solidFill>
                  <a:srgbClr val="FFFF00"/>
                </a:solidFill>
              </a:rPr>
              <a:t>2</a:t>
            </a:r>
            <a:r>
              <a:rPr lang="ko-KR" altLang="en-US" sz="2400" dirty="0">
                <a:solidFill>
                  <a:srgbClr val="FFFF00"/>
                </a:solidFill>
              </a:rPr>
              <a:t>천</a:t>
            </a:r>
            <a:r>
              <a:rPr lang="en-US" altLang="ko-KR" sz="2400" dirty="0">
                <a:solidFill>
                  <a:srgbClr val="FFFF00"/>
                </a:solidFill>
              </a:rPr>
              <a:t>450</a:t>
            </a:r>
            <a:r>
              <a:rPr lang="ko-KR" altLang="en-US" dirty="0">
                <a:solidFill>
                  <a:srgbClr val="FFFF00"/>
                </a:solidFill>
              </a:rPr>
              <a:t>만</a:t>
            </a:r>
            <a:endParaRPr lang="en-US" altLang="ko-KR" sz="1200" dirty="0">
              <a:solidFill>
                <a:srgbClr val="FFFF00"/>
              </a:solidFill>
            </a:endParaRP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3564D515-DFBF-1D46-A640-DC9AB1A4A09E}"/>
              </a:ext>
            </a:extLst>
          </p:cNvPr>
          <p:cNvGrpSpPr/>
          <p:nvPr/>
        </p:nvGrpSpPr>
        <p:grpSpPr>
          <a:xfrm>
            <a:off x="6351841" y="3006755"/>
            <a:ext cx="2671126" cy="3276000"/>
            <a:chOff x="6351841" y="3006755"/>
            <a:chExt cx="2671126" cy="327600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C26AA1F-AD1B-FE57-9745-091780CC8ADB}"/>
                </a:ext>
              </a:extLst>
            </p:cNvPr>
            <p:cNvSpPr txBox="1"/>
            <p:nvPr/>
          </p:nvSpPr>
          <p:spPr>
            <a:xfrm>
              <a:off x="7358232" y="4753826"/>
              <a:ext cx="166473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b="1" i="1" dirty="0">
                  <a:solidFill>
                    <a:srgbClr val="0000FF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* 8</a:t>
              </a:r>
              <a:r>
                <a:rPr lang="ko-KR" altLang="en-US" sz="1000" b="1" i="1" dirty="0">
                  <a:solidFill>
                    <a:srgbClr val="0000FF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일 입원</a:t>
              </a:r>
              <a:r>
                <a:rPr lang="en-US" altLang="ko-KR" sz="900" b="1" i="1" dirty="0">
                  <a:solidFill>
                    <a:srgbClr val="0000FF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(</a:t>
              </a:r>
              <a:r>
                <a:rPr lang="ko-KR" altLang="en-US" sz="900" b="1" i="1" dirty="0">
                  <a:solidFill>
                    <a:srgbClr val="0000FF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중환자실 </a:t>
              </a:r>
              <a:r>
                <a:rPr lang="en-US" altLang="ko-KR" sz="900" b="1" i="1" dirty="0">
                  <a:solidFill>
                    <a:srgbClr val="0000FF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2</a:t>
              </a:r>
              <a:r>
                <a:rPr lang="ko-KR" altLang="en-US" sz="900" b="1" i="1" dirty="0">
                  <a:solidFill>
                    <a:srgbClr val="0000FF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일</a:t>
              </a:r>
              <a:r>
                <a:rPr lang="en-US" altLang="ko-KR" sz="900" b="1" i="1" dirty="0">
                  <a:solidFill>
                    <a:srgbClr val="0000FF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rPr>
                <a:t>)</a:t>
              </a:r>
              <a:endParaRPr lang="en-US" altLang="ko-KR" sz="1050" b="1" i="1" dirty="0">
                <a:solidFill>
                  <a:srgbClr val="0000FF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endParaRPr>
            </a:p>
          </p:txBody>
        </p:sp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id="{1FF19C9D-E2C1-3387-033D-294FA9BB8539}"/>
                </a:ext>
              </a:extLst>
            </p:cNvPr>
            <p:cNvGrpSpPr/>
            <p:nvPr/>
          </p:nvGrpSpPr>
          <p:grpSpPr>
            <a:xfrm>
              <a:off x="6351841" y="3006755"/>
              <a:ext cx="2605379" cy="3276000"/>
              <a:chOff x="6351841" y="3006755"/>
              <a:chExt cx="2605379" cy="3276000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EB39DEE6-1287-5285-F4AA-CEDE96AFB0F4}"/>
                  </a:ext>
                </a:extLst>
              </p:cNvPr>
              <p:cNvGrpSpPr/>
              <p:nvPr/>
            </p:nvGrpSpPr>
            <p:grpSpPr>
              <a:xfrm>
                <a:off x="6351841" y="3006755"/>
                <a:ext cx="2605379" cy="3276000"/>
                <a:chOff x="6324947" y="2881250"/>
                <a:chExt cx="2605379" cy="3276000"/>
              </a:xfrm>
            </p:grpSpPr>
            <p:grpSp>
              <p:nvGrpSpPr>
                <p:cNvPr id="24" name="그룹 23">
                  <a:extLst>
                    <a:ext uri="{FF2B5EF4-FFF2-40B4-BE49-F238E27FC236}">
                      <a16:creationId xmlns:a16="http://schemas.microsoft.com/office/drawing/2014/main" id="{22E4870F-478F-9D24-BA86-D072E4033FA7}"/>
                    </a:ext>
                  </a:extLst>
                </p:cNvPr>
                <p:cNvGrpSpPr/>
                <p:nvPr/>
              </p:nvGrpSpPr>
              <p:grpSpPr>
                <a:xfrm>
                  <a:off x="6651785" y="2960931"/>
                  <a:ext cx="2278541" cy="641349"/>
                  <a:chOff x="6651785" y="2960931"/>
                  <a:chExt cx="2278541" cy="641349"/>
                </a:xfrm>
              </p:grpSpPr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FC050CB9-BF77-01B1-AEC1-22FE11CCC786}"/>
                      </a:ext>
                    </a:extLst>
                  </p:cNvPr>
                  <p:cNvSpPr txBox="1"/>
                  <p:nvPr/>
                </p:nvSpPr>
                <p:spPr>
                  <a:xfrm>
                    <a:off x="6743824" y="3171393"/>
                    <a:ext cx="2186502" cy="430887"/>
                  </a:xfrm>
                  <a:prstGeom prst="rect">
                    <a:avLst/>
                  </a:prstGeom>
                  <a:solidFill>
                    <a:schemeClr val="tx1">
                      <a:alpha val="66000"/>
                    </a:schemeClr>
                  </a:solidFill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/>
                    <a:r>
                      <a:rPr lang="ko-KR" altLang="en-US" sz="1100" dirty="0" err="1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혈변</a:t>
                    </a:r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 증상으로 내시경 검사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,</a:t>
                    </a:r>
                  </a:p>
                  <a:p>
                    <a:pPr algn="ctr"/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대장암 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2</a:t>
                    </a:r>
                    <a:r>
                      <a:rPr lang="ko-KR" altLang="en-US" sz="1100" dirty="0" err="1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기진단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, </a:t>
                    </a:r>
                    <a:r>
                      <a:rPr lang="ko-KR" altLang="en-US" sz="11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수술</a:t>
                    </a:r>
                    <a:r>
                      <a:rPr lang="en-US" altLang="ko-KR" sz="10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(</a:t>
                    </a:r>
                    <a:r>
                      <a:rPr lang="ko-KR" altLang="en-US" sz="10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복강경</a:t>
                    </a:r>
                    <a:r>
                      <a:rPr lang="en-US" altLang="ko-KR" sz="10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)</a:t>
                    </a:r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 진행</a:t>
                    </a: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EFD8B325-67A9-243C-310F-E79B26D14E19}"/>
                      </a:ext>
                    </a:extLst>
                  </p:cNvPr>
                  <p:cNvSpPr txBox="1"/>
                  <p:nvPr/>
                </p:nvSpPr>
                <p:spPr>
                  <a:xfrm>
                    <a:off x="6651785" y="2960931"/>
                    <a:ext cx="1033669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100" b="1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&lt;2022. 8.&gt;</a:t>
                    </a:r>
                    <a:endParaRPr lang="en-US" altLang="ko-KR" sz="1200" b="1" dirty="0">
                      <a:latin typeface="세방고딕 Regular" panose="00000500000000000000" pitchFamily="2" charset="-127"/>
                      <a:ea typeface="세방고딕 Regular" panose="00000500000000000000" pitchFamily="2" charset="-127"/>
                    </a:endParaRPr>
                  </a:p>
                </p:txBody>
              </p:sp>
            </p:grpSp>
            <p:grpSp>
              <p:nvGrpSpPr>
                <p:cNvPr id="25" name="그룹 24">
                  <a:extLst>
                    <a:ext uri="{FF2B5EF4-FFF2-40B4-BE49-F238E27FC236}">
                      <a16:creationId xmlns:a16="http://schemas.microsoft.com/office/drawing/2014/main" id="{D3087399-DE40-2EDF-2CC3-1F3A434EC0D1}"/>
                    </a:ext>
                  </a:extLst>
                </p:cNvPr>
                <p:cNvGrpSpPr/>
                <p:nvPr/>
              </p:nvGrpSpPr>
              <p:grpSpPr>
                <a:xfrm>
                  <a:off x="6651785" y="3728364"/>
                  <a:ext cx="2278541" cy="740904"/>
                  <a:chOff x="6651785" y="4033250"/>
                  <a:chExt cx="2278541" cy="740904"/>
                </a:xfrm>
              </p:grpSpPr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2D3A38CD-ACBD-0631-2BCC-42329BA342E5}"/>
                      </a:ext>
                    </a:extLst>
                  </p:cNvPr>
                  <p:cNvSpPr txBox="1"/>
                  <p:nvPr/>
                </p:nvSpPr>
                <p:spPr>
                  <a:xfrm>
                    <a:off x="6651785" y="4033250"/>
                    <a:ext cx="1375814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100" b="1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&lt;2022. 8. ~ 11.&gt;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4C8F893D-69FC-5A5C-3C5B-2CA2B289FCE2}"/>
                      </a:ext>
                    </a:extLst>
                  </p:cNvPr>
                  <p:cNvSpPr txBox="1"/>
                  <p:nvPr/>
                </p:nvSpPr>
                <p:spPr>
                  <a:xfrm>
                    <a:off x="6743824" y="4266323"/>
                    <a:ext cx="2186502" cy="507831"/>
                  </a:xfrm>
                  <a:prstGeom prst="rect">
                    <a:avLst/>
                  </a:prstGeom>
                  <a:solidFill>
                    <a:schemeClr val="tx1">
                      <a:alpha val="66000"/>
                    </a:schemeClr>
                  </a:solidFill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/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2</a:t>
                    </a:r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기 중 고위험군에 해당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,</a:t>
                    </a:r>
                  </a:p>
                  <a:p>
                    <a:pPr algn="ctr"/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3</a:t>
                    </a:r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개월간 경구용 </a:t>
                    </a:r>
                    <a:r>
                      <a:rPr lang="ko-KR" altLang="en-US" sz="11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항암제 복용</a:t>
                    </a:r>
                    <a:br>
                      <a:rPr lang="en-US" altLang="ko-KR" sz="11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</a:br>
                    <a:endParaRPr lang="ko-KR" altLang="en-US" sz="500" dirty="0">
                      <a:solidFill>
                        <a:srgbClr val="FFFF00"/>
                      </a:solidFill>
                      <a:latin typeface="세방고딕 Regular" panose="00000500000000000000" pitchFamily="2" charset="-127"/>
                      <a:ea typeface="세방고딕 Regular" panose="00000500000000000000" pitchFamily="2" charset="-127"/>
                    </a:endParaRPr>
                  </a:p>
                </p:txBody>
              </p:sp>
            </p:grpSp>
            <p:grpSp>
              <p:nvGrpSpPr>
                <p:cNvPr id="26" name="그룹 25">
                  <a:extLst>
                    <a:ext uri="{FF2B5EF4-FFF2-40B4-BE49-F238E27FC236}">
                      <a16:creationId xmlns:a16="http://schemas.microsoft.com/office/drawing/2014/main" id="{740B7BC7-E6B6-0DDC-C3D8-8A8AA548C733}"/>
                    </a:ext>
                  </a:extLst>
                </p:cNvPr>
                <p:cNvGrpSpPr/>
                <p:nvPr/>
              </p:nvGrpSpPr>
              <p:grpSpPr>
                <a:xfrm>
                  <a:off x="6651785" y="4610671"/>
                  <a:ext cx="2278541" cy="645471"/>
                  <a:chOff x="6651785" y="4822820"/>
                  <a:chExt cx="2278541" cy="645471"/>
                </a:xfrm>
              </p:grpSpPr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8854D145-2A59-32B0-7EA0-90B223132481}"/>
                      </a:ext>
                    </a:extLst>
                  </p:cNvPr>
                  <p:cNvSpPr txBox="1"/>
                  <p:nvPr/>
                </p:nvSpPr>
                <p:spPr>
                  <a:xfrm>
                    <a:off x="6651785" y="4822820"/>
                    <a:ext cx="1033669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100" b="1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&lt;2024. 10.&gt;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45A60FEF-5439-33C4-D921-29F54CFE0C78}"/>
                      </a:ext>
                    </a:extLst>
                  </p:cNvPr>
                  <p:cNvSpPr txBox="1"/>
                  <p:nvPr/>
                </p:nvSpPr>
                <p:spPr>
                  <a:xfrm>
                    <a:off x="6743824" y="5037404"/>
                    <a:ext cx="2186502" cy="430887"/>
                  </a:xfrm>
                  <a:prstGeom prst="rect">
                    <a:avLst/>
                  </a:prstGeom>
                  <a:solidFill>
                    <a:schemeClr val="tx1">
                      <a:alpha val="66000"/>
                    </a:schemeClr>
                  </a:solidFill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/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악화 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: </a:t>
                    </a:r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정기검사시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, </a:t>
                    </a:r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양쪽 폐에</a:t>
                    </a:r>
                    <a:endParaRPr lang="en-US" altLang="ko-KR" sz="1100" dirty="0">
                      <a:solidFill>
                        <a:schemeClr val="bg1"/>
                      </a:solidFill>
                      <a:latin typeface="세방고딕 Regular" panose="00000500000000000000" pitchFamily="2" charset="-127"/>
                      <a:ea typeface="세방고딕 Regular" panose="00000500000000000000" pitchFamily="2" charset="-127"/>
                    </a:endParaRPr>
                  </a:p>
                  <a:p>
                    <a:pPr algn="ctr"/>
                    <a:r>
                      <a:rPr lang="ko-KR" altLang="en-US" sz="1100" spc="-5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다발성 결절</a:t>
                    </a:r>
                    <a:r>
                      <a:rPr lang="en-US" altLang="ko-KR" sz="1100" spc="-5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(</a:t>
                    </a:r>
                    <a:r>
                      <a:rPr lang="ko-KR" altLang="en-US" sz="1100" spc="-5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전이</a:t>
                    </a:r>
                    <a:r>
                      <a:rPr lang="en-US" altLang="ko-KR" sz="1100" spc="-5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) </a:t>
                    </a:r>
                    <a:r>
                      <a:rPr lang="ko-KR" altLang="en-US" sz="1100" spc="-5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확인</a:t>
                    </a:r>
                    <a:r>
                      <a:rPr lang="en-US" altLang="ko-KR" sz="1100" spc="-5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, </a:t>
                    </a:r>
                    <a:r>
                      <a:rPr lang="ko-KR" altLang="en-US" sz="1100" spc="-5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비급여 수술</a:t>
                    </a:r>
                  </a:p>
                </p:txBody>
              </p:sp>
            </p:grpSp>
            <p:grpSp>
              <p:nvGrpSpPr>
                <p:cNvPr id="27" name="그룹 26">
                  <a:extLst>
                    <a:ext uri="{FF2B5EF4-FFF2-40B4-BE49-F238E27FC236}">
                      <a16:creationId xmlns:a16="http://schemas.microsoft.com/office/drawing/2014/main" id="{4F7251B4-895D-D809-3C58-B8F8FFE874AC}"/>
                    </a:ext>
                  </a:extLst>
                </p:cNvPr>
                <p:cNvGrpSpPr/>
                <p:nvPr/>
              </p:nvGrpSpPr>
              <p:grpSpPr>
                <a:xfrm>
                  <a:off x="6651785" y="5382225"/>
                  <a:ext cx="2278541" cy="646658"/>
                  <a:chOff x="6651785" y="5606348"/>
                  <a:chExt cx="2278541" cy="646658"/>
                </a:xfrm>
              </p:grpSpPr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77469B35-E0CA-66D6-1D14-B93969BE1AA4}"/>
                      </a:ext>
                    </a:extLst>
                  </p:cNvPr>
                  <p:cNvSpPr txBox="1"/>
                  <p:nvPr/>
                </p:nvSpPr>
                <p:spPr>
                  <a:xfrm>
                    <a:off x="6743824" y="5822119"/>
                    <a:ext cx="2186502" cy="430887"/>
                  </a:xfrm>
                  <a:prstGeom prst="rect">
                    <a:avLst/>
                  </a:prstGeom>
                  <a:solidFill>
                    <a:schemeClr val="tx1">
                      <a:alpha val="66000"/>
                    </a:schemeClr>
                  </a:solidFill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/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원격전이 발생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, </a:t>
                    </a:r>
                    <a:r>
                      <a:rPr lang="en-US" altLang="ko-KR" sz="11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4</a:t>
                    </a:r>
                    <a:r>
                      <a:rPr lang="ko-KR" altLang="en-US" sz="11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기로 진행</a:t>
                    </a:r>
                    <a:endParaRPr lang="en-US" altLang="ko-KR" sz="1100" dirty="0">
                      <a:solidFill>
                        <a:srgbClr val="FFFF00"/>
                      </a:solidFill>
                      <a:latin typeface="세방고딕 Regular" panose="00000500000000000000" pitchFamily="2" charset="-127"/>
                      <a:ea typeface="세방고딕 Regular" panose="00000500000000000000" pitchFamily="2" charset="-127"/>
                    </a:endParaRPr>
                  </a:p>
                  <a:p>
                    <a:pPr algn="ctr"/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표적치료</a:t>
                    </a:r>
                    <a:r>
                      <a:rPr lang="en-US" altLang="ko-KR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/</a:t>
                    </a:r>
                    <a:r>
                      <a:rPr lang="ko-KR" altLang="en-US" sz="1100" dirty="0">
                        <a:solidFill>
                          <a:srgbClr val="FFFF00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항암제 병행 치료 </a:t>
                    </a:r>
                    <a:r>
                      <a:rPr lang="ko-KR" altLang="en-US" sz="1100" dirty="0">
                        <a:solidFill>
                          <a:schemeClr val="bg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진행 중</a:t>
                    </a:r>
                  </a:p>
                </p:txBody>
              </p: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4BA2F39B-4508-A2D7-3C3E-872538E3179B}"/>
                      </a:ext>
                    </a:extLst>
                  </p:cNvPr>
                  <p:cNvSpPr txBox="1"/>
                  <p:nvPr/>
                </p:nvSpPr>
                <p:spPr>
                  <a:xfrm>
                    <a:off x="6651785" y="5606348"/>
                    <a:ext cx="1033669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100" b="1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rPr>
                      <a:t>&lt;2024. 10. ~&gt;</a:t>
                    </a:r>
                  </a:p>
                </p:txBody>
              </p:sp>
            </p:grpSp>
            <p:grpSp>
              <p:nvGrpSpPr>
                <p:cNvPr id="32" name="그룹 31">
                  <a:extLst>
                    <a:ext uri="{FF2B5EF4-FFF2-40B4-BE49-F238E27FC236}">
                      <a16:creationId xmlns:a16="http://schemas.microsoft.com/office/drawing/2014/main" id="{E820ACD0-7FE0-DA56-83DF-EF2ABAB04D35}"/>
                    </a:ext>
                  </a:extLst>
                </p:cNvPr>
                <p:cNvGrpSpPr/>
                <p:nvPr/>
              </p:nvGrpSpPr>
              <p:grpSpPr>
                <a:xfrm>
                  <a:off x="6324947" y="2881250"/>
                  <a:ext cx="297033" cy="3276000"/>
                  <a:chOff x="6324947" y="2881250"/>
                  <a:chExt cx="297033" cy="3276000"/>
                </a:xfrm>
              </p:grpSpPr>
              <p:sp>
                <p:nvSpPr>
                  <p:cNvPr id="10" name="모서리가 둥근 직사각형 29">
                    <a:extLst>
                      <a:ext uri="{FF2B5EF4-FFF2-40B4-BE49-F238E27FC236}">
                        <a16:creationId xmlns:a16="http://schemas.microsoft.com/office/drawing/2014/main" id="{7A4BC855-F75B-1A8C-9D8C-8E59106B4215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35462" y="4444343"/>
                    <a:ext cx="3276000" cy="14981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19050">
                    <a:solidFill>
                      <a:schemeClr val="tx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 dirty="0">
                      <a:solidFill>
                        <a:srgbClr val="4C5365"/>
                      </a:solidFill>
                    </a:endParaRPr>
                  </a:p>
                </p:txBody>
              </p:sp>
              <p:sp>
                <p:nvSpPr>
                  <p:cNvPr id="13" name="모서리가 둥근 직사각형 31">
                    <a:extLst>
                      <a:ext uri="{FF2B5EF4-FFF2-40B4-BE49-F238E27FC236}">
                        <a16:creationId xmlns:a16="http://schemas.microsoft.com/office/drawing/2014/main" id="{528D73F4-7416-351A-51D3-B5E8B9FEE5C7}"/>
                      </a:ext>
                    </a:extLst>
                  </p:cNvPr>
                  <p:cNvSpPr/>
                  <p:nvPr/>
                </p:nvSpPr>
                <p:spPr>
                  <a:xfrm>
                    <a:off x="6324947" y="3227222"/>
                    <a:ext cx="297033" cy="29703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0066"/>
                  </a:solidFill>
                  <a:ln w="19050">
                    <a:solidFill>
                      <a:srgbClr val="FF006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 dirty="0">
                      <a:solidFill>
                        <a:srgbClr val="4C5365"/>
                      </a:solidFill>
                    </a:endParaRPr>
                  </a:p>
                </p:txBody>
              </p:sp>
              <p:sp>
                <p:nvSpPr>
                  <p:cNvPr id="28" name="모서리가 둥근 직사각형 31">
                    <a:extLst>
                      <a:ext uri="{FF2B5EF4-FFF2-40B4-BE49-F238E27FC236}">
                        <a16:creationId xmlns:a16="http://schemas.microsoft.com/office/drawing/2014/main" id="{C68948DB-4357-E05C-E950-008454C41CCE}"/>
                      </a:ext>
                    </a:extLst>
                  </p:cNvPr>
                  <p:cNvSpPr/>
                  <p:nvPr/>
                </p:nvSpPr>
                <p:spPr>
                  <a:xfrm>
                    <a:off x="6324947" y="4034162"/>
                    <a:ext cx="297033" cy="29703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0066"/>
                  </a:solidFill>
                  <a:ln w="19050">
                    <a:solidFill>
                      <a:srgbClr val="FF006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 dirty="0">
                      <a:solidFill>
                        <a:srgbClr val="4C5365"/>
                      </a:solidFill>
                    </a:endParaRPr>
                  </a:p>
                </p:txBody>
              </p:sp>
              <p:sp>
                <p:nvSpPr>
                  <p:cNvPr id="29" name="모서리가 둥근 직사각형 31">
                    <a:extLst>
                      <a:ext uri="{FF2B5EF4-FFF2-40B4-BE49-F238E27FC236}">
                        <a16:creationId xmlns:a16="http://schemas.microsoft.com/office/drawing/2014/main" id="{040FA359-DA1C-59D8-0281-A9E3CBE4DD7F}"/>
                      </a:ext>
                    </a:extLst>
                  </p:cNvPr>
                  <p:cNvSpPr/>
                  <p:nvPr/>
                </p:nvSpPr>
                <p:spPr>
                  <a:xfrm>
                    <a:off x="6324947" y="4843163"/>
                    <a:ext cx="297033" cy="29703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0066"/>
                  </a:solidFill>
                  <a:ln w="19050">
                    <a:solidFill>
                      <a:srgbClr val="FF006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 dirty="0">
                      <a:solidFill>
                        <a:srgbClr val="4C5365"/>
                      </a:solidFill>
                    </a:endParaRPr>
                  </a:p>
                </p:txBody>
              </p:sp>
              <p:sp>
                <p:nvSpPr>
                  <p:cNvPr id="30" name="모서리가 둥근 직사각형 31">
                    <a:extLst>
                      <a:ext uri="{FF2B5EF4-FFF2-40B4-BE49-F238E27FC236}">
                        <a16:creationId xmlns:a16="http://schemas.microsoft.com/office/drawing/2014/main" id="{325BA9F7-FBE8-B5DC-4ACD-D99F14436D37}"/>
                      </a:ext>
                    </a:extLst>
                  </p:cNvPr>
                  <p:cNvSpPr/>
                  <p:nvPr/>
                </p:nvSpPr>
                <p:spPr>
                  <a:xfrm>
                    <a:off x="6324947" y="5651171"/>
                    <a:ext cx="297033" cy="29703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0066"/>
                  </a:solidFill>
                  <a:ln w="19050">
                    <a:solidFill>
                      <a:srgbClr val="FF006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 dirty="0">
                      <a:solidFill>
                        <a:srgbClr val="4C5365"/>
                      </a:solidFill>
                    </a:endParaRPr>
                  </a:p>
                </p:txBody>
              </p:sp>
            </p:grpSp>
          </p:grp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83B664C-3561-DC67-6BFA-189CAC16200D}"/>
                  </a:ext>
                </a:extLst>
              </p:cNvPr>
              <p:cNvSpPr txBox="1"/>
              <p:nvPr/>
            </p:nvSpPr>
            <p:spPr>
              <a:xfrm>
                <a:off x="7170226" y="4418375"/>
                <a:ext cx="151339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800" b="1" i="1" dirty="0">
                    <a:solidFill>
                      <a:schemeClr val="bg1"/>
                    </a:solidFill>
                    <a:latin typeface="세방고딕 Regular" panose="00000500000000000000" pitchFamily="2" charset="-127"/>
                    <a:ea typeface="세방고딕 Regular" panose="00000500000000000000" pitchFamily="2" charset="-127"/>
                  </a:rPr>
                  <a:t>*</a:t>
                </a:r>
                <a:r>
                  <a:rPr lang="ko-KR" altLang="en-US" sz="800" b="1" i="1" dirty="0">
                    <a:solidFill>
                      <a:schemeClr val="bg1"/>
                    </a:solidFill>
                    <a:latin typeface="세방고딕 Regular" panose="00000500000000000000" pitchFamily="2" charset="-127"/>
                    <a:ea typeface="세방고딕 Regular" panose="00000500000000000000" pitchFamily="2" charset="-127"/>
                  </a:rPr>
                  <a:t>급여 </a:t>
                </a:r>
                <a:r>
                  <a:rPr lang="ko-KR" altLang="en-US" sz="800" b="1" i="1" dirty="0" err="1">
                    <a:solidFill>
                      <a:schemeClr val="bg1"/>
                    </a:solidFill>
                    <a:latin typeface="세방고딕 Regular" panose="00000500000000000000" pitchFamily="2" charset="-127"/>
                    <a:ea typeface="세방고딕 Regular" panose="00000500000000000000" pitchFamily="2" charset="-127"/>
                  </a:rPr>
                  <a:t>전액본인부담</a:t>
                </a:r>
                <a:r>
                  <a:rPr lang="ko-KR" altLang="en-US" sz="800" b="1" i="1" dirty="0">
                    <a:solidFill>
                      <a:schemeClr val="bg1"/>
                    </a:solidFill>
                    <a:latin typeface="세방고딕 Regular" panose="00000500000000000000" pitchFamily="2" charset="-127"/>
                    <a:ea typeface="세방고딕 Regular" panose="00000500000000000000" pitchFamily="2" charset="-127"/>
                  </a:rPr>
                  <a:t> 약제</a:t>
                </a:r>
                <a:endParaRPr lang="en-US" altLang="ko-KR" sz="900" b="1" i="1" dirty="0">
                  <a:solidFill>
                    <a:schemeClr val="bg1"/>
                  </a:solidFill>
                  <a:latin typeface="세방고딕 Regular" panose="00000500000000000000" pitchFamily="2" charset="-127"/>
                  <a:ea typeface="세방고딕 Regular" panose="00000500000000000000" pitchFamily="2" charset="-127"/>
                </a:endParaRPr>
              </a:p>
            </p:txBody>
          </p:sp>
        </p:grp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5CAA0A7B-DC88-D334-9D01-90AFF5447053}"/>
              </a:ext>
            </a:extLst>
          </p:cNvPr>
          <p:cNvGrpSpPr/>
          <p:nvPr/>
        </p:nvGrpSpPr>
        <p:grpSpPr>
          <a:xfrm>
            <a:off x="230368" y="1310465"/>
            <a:ext cx="693955" cy="637885"/>
            <a:chOff x="6227365" y="1504887"/>
            <a:chExt cx="693955" cy="637885"/>
          </a:xfrm>
        </p:grpSpPr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09223E94-DB86-93FC-287D-B13691A58043}"/>
                </a:ext>
              </a:extLst>
            </p:cNvPr>
            <p:cNvSpPr/>
            <p:nvPr/>
          </p:nvSpPr>
          <p:spPr>
            <a:xfrm rot="20839679">
              <a:off x="6244805" y="1504887"/>
              <a:ext cx="637885" cy="63788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D1BE6B2-9EFE-4B60-18A2-F67052B56D7A}"/>
                </a:ext>
              </a:extLst>
            </p:cNvPr>
            <p:cNvSpPr txBox="1"/>
            <p:nvPr/>
          </p:nvSpPr>
          <p:spPr>
            <a:xfrm rot="20839679">
              <a:off x="6227365" y="1527178"/>
              <a:ext cx="69395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10578102-B01F-F2EC-2C27-AA3F08CF1046}"/>
              </a:ext>
            </a:extLst>
          </p:cNvPr>
          <p:cNvSpPr/>
          <p:nvPr/>
        </p:nvSpPr>
        <p:spPr>
          <a:xfrm>
            <a:off x="468648" y="2498121"/>
            <a:ext cx="734459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rgbClr val="FFFF00"/>
                </a:solidFill>
              </a:rPr>
              <a:t>기</a:t>
            </a:r>
            <a:r>
              <a:rPr lang="en-US" altLang="ko-KR" sz="1000" dirty="0">
                <a:solidFill>
                  <a:srgbClr val="FFFF00"/>
                </a:solidFill>
              </a:rPr>
              <a:t>·</a:t>
            </a:r>
            <a:r>
              <a:rPr lang="ko-KR" altLang="en-US" sz="1000" dirty="0">
                <a:solidFill>
                  <a:srgbClr val="FFFF00"/>
                </a:solidFill>
              </a:rPr>
              <a:t>갑 포함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745E8A7F-B856-69F5-7A0E-7BF9D5AA334A}"/>
              </a:ext>
            </a:extLst>
          </p:cNvPr>
          <p:cNvSpPr/>
          <p:nvPr/>
        </p:nvSpPr>
        <p:spPr>
          <a:xfrm>
            <a:off x="4024687" y="2947637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FFC682D7-D13C-B75C-226F-8DC6114495A8}"/>
              </a:ext>
            </a:extLst>
          </p:cNvPr>
          <p:cNvSpPr/>
          <p:nvPr/>
        </p:nvSpPr>
        <p:spPr>
          <a:xfrm>
            <a:off x="4024687" y="1878191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</p:spTree>
    <p:extLst>
      <p:ext uri="{BB962C8B-B14F-4D97-AF65-F5344CB8AC3E}">
        <p14:creationId xmlns:p14="http://schemas.microsoft.com/office/powerpoint/2010/main" val="4271614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B1D7F-C157-885A-7413-4B35192C2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0DA6D0-249E-F9A2-6205-0CA1B90E9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플래티넘건강리셋월렛</a:t>
            </a:r>
            <a:r>
              <a:rPr lang="en-US" altLang="ko-KR" dirty="0"/>
              <a:t>, </a:t>
            </a:r>
            <a:r>
              <a:rPr lang="en-US" altLang="ko-KR" dirty="0">
                <a:solidFill>
                  <a:srgbClr val="EF2065"/>
                </a:solidFill>
              </a:rPr>
              <a:t>2</a:t>
            </a:r>
            <a:r>
              <a:rPr lang="ko-KR" altLang="en-US" dirty="0" err="1">
                <a:solidFill>
                  <a:srgbClr val="EF2065"/>
                </a:solidFill>
              </a:rPr>
              <a:t>대질병</a:t>
            </a:r>
            <a:r>
              <a:rPr lang="ko-KR" altLang="en-US" dirty="0">
                <a:solidFill>
                  <a:srgbClr val="EF2065"/>
                </a:solidFill>
              </a:rPr>
              <a:t> 중환자실치료</a:t>
            </a:r>
            <a:r>
              <a:rPr lang="ko-KR" altLang="en-US" dirty="0">
                <a:solidFill>
                  <a:schemeClr val="tx1"/>
                </a:solidFill>
              </a:rPr>
              <a:t>도</a:t>
            </a:r>
            <a:r>
              <a:rPr lang="ko-KR" altLang="en-US" dirty="0"/>
              <a:t> 보장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822D509-968B-B941-3B61-40C612E75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15" name="제목 2">
            <a:extLst>
              <a:ext uri="{FF2B5EF4-FFF2-40B4-BE49-F238E27FC236}">
                <a16:creationId xmlns:a16="http://schemas.microsoft.com/office/drawing/2014/main" id="{13DB5F5A-1E65-3D49-3883-ABD1ED14F471}"/>
              </a:ext>
            </a:extLst>
          </p:cNvPr>
          <p:cNvSpPr txBox="1">
            <a:spLocks/>
          </p:cNvSpPr>
          <p:nvPr/>
        </p:nvSpPr>
        <p:spPr>
          <a:xfrm>
            <a:off x="1266129" y="2907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9D86DFB-0F9F-FDDA-E791-F088675459BC}"/>
              </a:ext>
            </a:extLst>
          </p:cNvPr>
          <p:cNvSpPr txBox="1"/>
          <p:nvPr/>
        </p:nvSpPr>
        <p:spPr>
          <a:xfrm>
            <a:off x="6869481" y="2088220"/>
            <a:ext cx="4583983" cy="169277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EF2065"/>
                </a:solidFill>
              </a:rPr>
              <a:t>뇌압</a:t>
            </a:r>
            <a:r>
              <a:rPr lang="en-US" altLang="ko-KR" dirty="0">
                <a:solidFill>
                  <a:srgbClr val="EF2065"/>
                </a:solidFill>
              </a:rPr>
              <a:t>(ICP)</a:t>
            </a:r>
            <a:r>
              <a:rPr lang="ko-KR" altLang="en-US" dirty="0">
                <a:solidFill>
                  <a:srgbClr val="EF2065"/>
                </a:solidFill>
              </a:rPr>
              <a:t> 및 </a:t>
            </a:r>
            <a:r>
              <a:rPr lang="ko-KR" altLang="en-US" dirty="0" err="1">
                <a:solidFill>
                  <a:srgbClr val="EF2065"/>
                </a:solidFill>
              </a:rPr>
              <a:t>뇌혈류</a:t>
            </a:r>
            <a:r>
              <a:rPr lang="ko-KR" altLang="en-US" dirty="0">
                <a:solidFill>
                  <a:srgbClr val="EF2065"/>
                </a:solidFill>
              </a:rPr>
              <a:t> 관리</a:t>
            </a:r>
            <a:endParaRPr lang="en-US" altLang="ko-KR" dirty="0"/>
          </a:p>
          <a:p>
            <a:r>
              <a:rPr lang="ko-KR" altLang="en-US" sz="1400" dirty="0"/>
              <a:t>지속적으로 검진과 </a:t>
            </a:r>
            <a:r>
              <a:rPr lang="ko-KR" altLang="en-US" sz="1400" dirty="0" err="1"/>
              <a:t>모니티링하고</a:t>
            </a:r>
            <a:r>
              <a:rPr lang="ko-KR" altLang="en-US" sz="1400" dirty="0"/>
              <a:t> </a:t>
            </a:r>
            <a:r>
              <a:rPr lang="ko-KR" altLang="en-US" sz="1400" dirty="0" err="1"/>
              <a:t>뇌부종과</a:t>
            </a:r>
            <a:r>
              <a:rPr lang="ko-KR" altLang="en-US" sz="1400" dirty="0"/>
              <a:t> </a:t>
            </a:r>
            <a:r>
              <a:rPr lang="ko-KR" altLang="en-US" sz="1400" dirty="0" err="1"/>
              <a:t>뇌압상승</a:t>
            </a:r>
            <a:r>
              <a:rPr lang="ko-KR" altLang="en-US" sz="1400" dirty="0"/>
              <a:t> 조절을 위한 치료</a:t>
            </a:r>
            <a:endParaRPr lang="en-US" altLang="ko-KR" sz="1400" dirty="0"/>
          </a:p>
          <a:p>
            <a:endParaRPr lang="en-US" altLang="ko-KR" sz="1200" dirty="0">
              <a:solidFill>
                <a:srgbClr val="EF2065"/>
              </a:solidFill>
            </a:endParaRPr>
          </a:p>
          <a:p>
            <a:r>
              <a:rPr lang="ko-KR" altLang="en-US" dirty="0">
                <a:solidFill>
                  <a:srgbClr val="EF2065"/>
                </a:solidFill>
              </a:rPr>
              <a:t>뇌졸중 </a:t>
            </a:r>
            <a:r>
              <a:rPr lang="ko-KR" altLang="en-US" dirty="0" err="1">
                <a:solidFill>
                  <a:srgbClr val="EF2065"/>
                </a:solidFill>
              </a:rPr>
              <a:t>저체온</a:t>
            </a:r>
            <a:r>
              <a:rPr lang="ko-KR" altLang="en-US" dirty="0">
                <a:solidFill>
                  <a:srgbClr val="EF2065"/>
                </a:solidFill>
              </a:rPr>
              <a:t> 치료</a:t>
            </a:r>
            <a:endParaRPr lang="en-US" altLang="ko-KR" dirty="0"/>
          </a:p>
          <a:p>
            <a:r>
              <a:rPr lang="ko-KR" altLang="en-US" sz="1400" dirty="0" err="1"/>
              <a:t>심정지</a:t>
            </a:r>
            <a:r>
              <a:rPr lang="en-US" altLang="ko-KR" sz="1400" dirty="0"/>
              <a:t>,</a:t>
            </a:r>
            <a:r>
              <a:rPr lang="ko-KR" altLang="en-US" sz="1400" dirty="0"/>
              <a:t>뇌졸중 등 </a:t>
            </a:r>
            <a:r>
              <a:rPr lang="ko-KR" altLang="en-US" sz="1400" dirty="0" err="1"/>
              <a:t>뇌손상이</a:t>
            </a:r>
            <a:r>
              <a:rPr lang="ko-KR" altLang="en-US" sz="1400" dirty="0"/>
              <a:t> 발생하는</a:t>
            </a:r>
            <a:endParaRPr lang="en-US" altLang="ko-KR" sz="1400" dirty="0"/>
          </a:p>
          <a:p>
            <a:r>
              <a:rPr lang="en-US" altLang="ko-KR" sz="1400" dirty="0">
                <a:solidFill>
                  <a:srgbClr val="EF2065"/>
                </a:solidFill>
              </a:rPr>
              <a:t>“</a:t>
            </a:r>
            <a:r>
              <a:rPr lang="ko-KR" altLang="en-US" sz="1400" dirty="0" err="1">
                <a:solidFill>
                  <a:srgbClr val="EF2065"/>
                </a:solidFill>
              </a:rPr>
              <a:t>골든타임</a:t>
            </a:r>
            <a:r>
              <a:rPr lang="en-US" altLang="ko-KR" sz="1400" dirty="0">
                <a:solidFill>
                  <a:srgbClr val="EF2065"/>
                </a:solidFill>
              </a:rPr>
              <a:t>”</a:t>
            </a:r>
            <a:r>
              <a:rPr lang="ko-KR" altLang="en-US" sz="1400" dirty="0"/>
              <a:t>이 존재하는 질환에 주로 사용</a:t>
            </a:r>
            <a:endParaRPr lang="en-US" altLang="ko-KR" sz="1400" dirty="0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9C21AB36-CC8F-3275-6B21-FCACDFC70A6E}"/>
              </a:ext>
            </a:extLst>
          </p:cNvPr>
          <p:cNvSpPr/>
          <p:nvPr/>
        </p:nvSpPr>
        <p:spPr>
          <a:xfrm>
            <a:off x="6869481" y="3996068"/>
            <a:ext cx="4571494" cy="2312609"/>
          </a:xfrm>
          <a:prstGeom prst="rect">
            <a:avLst/>
          </a:prstGeom>
          <a:solidFill>
            <a:srgbClr val="FAE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104DE11-F1AB-75CC-40B3-8F305F9E4929}"/>
              </a:ext>
            </a:extLst>
          </p:cNvPr>
          <p:cNvSpPr txBox="1"/>
          <p:nvPr/>
        </p:nvSpPr>
        <p:spPr>
          <a:xfrm>
            <a:off x="6875919" y="4512213"/>
            <a:ext cx="441804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rgbClr val="EF2065"/>
                </a:solidFill>
              </a:rPr>
              <a:t>혈역학적</a:t>
            </a:r>
            <a:r>
              <a:rPr lang="ko-KR" altLang="en-US" dirty="0">
                <a:solidFill>
                  <a:srgbClr val="EF2065"/>
                </a:solidFill>
              </a:rPr>
              <a:t> 집중 모니터링</a:t>
            </a:r>
            <a:endParaRPr lang="en-US" altLang="ko-KR" dirty="0">
              <a:solidFill>
                <a:srgbClr val="EF2065"/>
              </a:solidFill>
            </a:endParaRPr>
          </a:p>
          <a:p>
            <a:r>
              <a:rPr lang="ko-KR" altLang="en-US" sz="1400" dirty="0" err="1"/>
              <a:t>동맥라인을</a:t>
            </a:r>
            <a:r>
              <a:rPr lang="ko-KR" altLang="en-US" sz="1400" dirty="0"/>
              <a:t> 통해 매 순간 혈압을 측정 및 심전도를 통해 부정맥 </a:t>
            </a:r>
            <a:r>
              <a:rPr lang="ko-KR" altLang="en-US" sz="1400" dirty="0" err="1"/>
              <a:t>발생여부</a:t>
            </a:r>
            <a:r>
              <a:rPr lang="ko-KR" altLang="en-US" sz="1400" dirty="0"/>
              <a:t> </a:t>
            </a:r>
            <a:r>
              <a:rPr lang="en-US" altLang="ko-KR" sz="1400" dirty="0"/>
              <a:t>24</a:t>
            </a:r>
            <a:r>
              <a:rPr lang="ko-KR" altLang="en-US" sz="1400" dirty="0"/>
              <a:t>시간 감시</a:t>
            </a:r>
            <a:endParaRPr lang="en-US" altLang="ko-KR" sz="1400" dirty="0"/>
          </a:p>
          <a:p>
            <a:endParaRPr lang="en-US" altLang="ko-KR" dirty="0">
              <a:solidFill>
                <a:srgbClr val="EF2065"/>
              </a:solidFill>
            </a:endParaRPr>
          </a:p>
          <a:p>
            <a:r>
              <a:rPr lang="en-US" altLang="ko-KR" dirty="0">
                <a:solidFill>
                  <a:srgbClr val="EF2065"/>
                </a:solidFill>
              </a:rPr>
              <a:t>ECMO(</a:t>
            </a:r>
            <a:r>
              <a:rPr lang="ko-KR" altLang="en-US" dirty="0" err="1">
                <a:solidFill>
                  <a:srgbClr val="EF2065"/>
                </a:solidFill>
              </a:rPr>
              <a:t>체외막</a:t>
            </a:r>
            <a:r>
              <a:rPr lang="ko-KR" altLang="en-US" dirty="0">
                <a:solidFill>
                  <a:srgbClr val="EF2065"/>
                </a:solidFill>
              </a:rPr>
              <a:t> 산소요법</a:t>
            </a:r>
            <a:r>
              <a:rPr lang="en-US" altLang="ko-KR" dirty="0">
                <a:solidFill>
                  <a:srgbClr val="EF2065"/>
                </a:solidFill>
              </a:rPr>
              <a:t>)</a:t>
            </a:r>
          </a:p>
          <a:p>
            <a:r>
              <a:rPr lang="ko-KR" altLang="en-US" sz="1400" dirty="0"/>
              <a:t>심폐기능이 </a:t>
            </a:r>
            <a:r>
              <a:rPr lang="ko-KR" altLang="en-US" sz="1400" dirty="0" err="1"/>
              <a:t>극도록</a:t>
            </a:r>
            <a:r>
              <a:rPr lang="ko-KR" altLang="en-US" sz="1400" dirty="0"/>
              <a:t> 저하된 경우</a:t>
            </a:r>
            <a:r>
              <a:rPr lang="en-US" altLang="ko-KR" sz="1400" dirty="0"/>
              <a:t>, </a:t>
            </a:r>
            <a:r>
              <a:rPr lang="ko-KR" altLang="en-US" sz="1400" dirty="0"/>
              <a:t>몸밖에 산소를 공급하고 피를 돌려 심장의 역할을 대신</a:t>
            </a:r>
            <a:endParaRPr lang="en-US" altLang="ko-KR" sz="1400" dirty="0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F2FC2DD6-E451-4E40-3A76-581BF8343C11}"/>
              </a:ext>
            </a:extLst>
          </p:cNvPr>
          <p:cNvSpPr/>
          <p:nvPr/>
        </p:nvSpPr>
        <p:spPr>
          <a:xfrm>
            <a:off x="6869481" y="3918551"/>
            <a:ext cx="4571494" cy="54067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349391F-CB78-74BD-E6D5-27113C875BDE}"/>
              </a:ext>
            </a:extLst>
          </p:cNvPr>
          <p:cNvSpPr txBox="1"/>
          <p:nvPr/>
        </p:nvSpPr>
        <p:spPr>
          <a:xfrm>
            <a:off x="6866955" y="3971537"/>
            <a:ext cx="4574020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dirty="0">
                <a:solidFill>
                  <a:schemeClr val="bg1"/>
                </a:solidFill>
              </a:rPr>
              <a:t>“</a:t>
            </a:r>
            <a:r>
              <a:rPr lang="ko-KR" altLang="en-US" dirty="0">
                <a:solidFill>
                  <a:schemeClr val="bg1"/>
                </a:solidFill>
              </a:rPr>
              <a:t>심장의 </a:t>
            </a:r>
            <a:r>
              <a:rPr lang="ko-KR" altLang="en-US" dirty="0" err="1">
                <a:solidFill>
                  <a:schemeClr val="bg1"/>
                </a:solidFill>
              </a:rPr>
              <a:t>펌프기능</a:t>
            </a:r>
            <a:r>
              <a:rPr lang="ko-KR" altLang="en-US" dirty="0">
                <a:solidFill>
                  <a:schemeClr val="bg1"/>
                </a:solidFill>
              </a:rPr>
              <a:t> 보조</a:t>
            </a:r>
            <a:r>
              <a:rPr lang="en-US" altLang="ko-KR" dirty="0">
                <a:solidFill>
                  <a:schemeClr val="bg1"/>
                </a:solidFill>
              </a:rPr>
              <a:t>”</a:t>
            </a:r>
            <a:r>
              <a:rPr lang="ko-KR" altLang="en-US" dirty="0">
                <a:solidFill>
                  <a:schemeClr val="bg1"/>
                </a:solidFill>
              </a:rPr>
              <a:t>와 </a:t>
            </a:r>
            <a:r>
              <a:rPr lang="en-US" altLang="ko-KR" dirty="0">
                <a:solidFill>
                  <a:schemeClr val="bg1"/>
                </a:solidFill>
              </a:rPr>
              <a:t>“</a:t>
            </a:r>
            <a:r>
              <a:rPr lang="ko-KR" altLang="en-US" dirty="0">
                <a:solidFill>
                  <a:schemeClr val="bg1"/>
                </a:solidFill>
              </a:rPr>
              <a:t>부정맥</a:t>
            </a:r>
            <a:r>
              <a:rPr lang="en-US" altLang="ko-KR" dirty="0">
                <a:solidFill>
                  <a:schemeClr val="bg1"/>
                </a:solidFill>
              </a:rPr>
              <a:t>” </a:t>
            </a:r>
            <a:r>
              <a:rPr lang="ko-KR" altLang="en-US" dirty="0">
                <a:solidFill>
                  <a:schemeClr val="bg1"/>
                </a:solidFill>
              </a:rPr>
              <a:t>차단 집중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F4277887-0EB7-A39C-B716-0BA4C03A17A7}"/>
              </a:ext>
            </a:extLst>
          </p:cNvPr>
          <p:cNvSpPr/>
          <p:nvPr/>
        </p:nvSpPr>
        <p:spPr>
          <a:xfrm>
            <a:off x="6869481" y="1534552"/>
            <a:ext cx="4571494" cy="5406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8A0D204-0BE5-3D62-B949-125B474AF660}"/>
              </a:ext>
            </a:extLst>
          </p:cNvPr>
          <p:cNvSpPr txBox="1"/>
          <p:nvPr/>
        </p:nvSpPr>
        <p:spPr>
          <a:xfrm>
            <a:off x="6937553" y="1593104"/>
            <a:ext cx="4515911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dirty="0" err="1">
                <a:solidFill>
                  <a:schemeClr val="bg1"/>
                </a:solidFill>
              </a:rPr>
              <a:t>뇌질환은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“2</a:t>
            </a:r>
            <a:r>
              <a:rPr lang="ko-KR" altLang="en-US" dirty="0">
                <a:solidFill>
                  <a:schemeClr val="bg1"/>
                </a:solidFill>
              </a:rPr>
              <a:t>차 </a:t>
            </a:r>
            <a:r>
              <a:rPr lang="ko-KR" altLang="en-US" dirty="0" err="1">
                <a:solidFill>
                  <a:schemeClr val="bg1"/>
                </a:solidFill>
              </a:rPr>
              <a:t>뇌손상</a:t>
            </a:r>
            <a:r>
              <a:rPr lang="ko-KR" altLang="en-US" dirty="0">
                <a:solidFill>
                  <a:schemeClr val="bg1"/>
                </a:solidFill>
              </a:rPr>
              <a:t> 방지</a:t>
            </a:r>
            <a:r>
              <a:rPr lang="en-US" altLang="ko-KR" dirty="0">
                <a:solidFill>
                  <a:schemeClr val="bg1"/>
                </a:solidFill>
              </a:rPr>
              <a:t>” </a:t>
            </a:r>
            <a:r>
              <a:rPr lang="ko-KR" altLang="en-US" dirty="0">
                <a:solidFill>
                  <a:schemeClr val="bg1"/>
                </a:solidFill>
              </a:rPr>
              <a:t>최우선 목표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88" name="화살표: 갈매기형 수장 22">
            <a:extLst>
              <a:ext uri="{FF2B5EF4-FFF2-40B4-BE49-F238E27FC236}">
                <a16:creationId xmlns:a16="http://schemas.microsoft.com/office/drawing/2014/main" id="{F0F0E1A4-A275-2154-7130-8AB7F35BFDCE}"/>
              </a:ext>
            </a:extLst>
          </p:cNvPr>
          <p:cNvSpPr/>
          <p:nvPr/>
        </p:nvSpPr>
        <p:spPr>
          <a:xfrm>
            <a:off x="6120827" y="3388461"/>
            <a:ext cx="478414" cy="528812"/>
          </a:xfrm>
          <a:prstGeom prst="chevron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36F71-BE1C-DAC9-0923-146100C6258F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48E5B76C-0018-F9C2-F027-F1628D076249}"/>
              </a:ext>
            </a:extLst>
          </p:cNvPr>
          <p:cNvGraphicFramePr>
            <a:graphicFrameLocks noGrp="1"/>
          </p:cNvGraphicFramePr>
          <p:nvPr/>
        </p:nvGraphicFramePr>
        <p:xfrm>
          <a:off x="445536" y="1582198"/>
          <a:ext cx="5335638" cy="474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88735">
                  <a:extLst>
                    <a:ext uri="{9D8B030D-6E8A-4147-A177-3AD203B41FA5}">
                      <a16:colId xmlns:a16="http://schemas.microsoft.com/office/drawing/2014/main" val="4085537077"/>
                    </a:ext>
                  </a:extLst>
                </a:gridCol>
                <a:gridCol w="2100887">
                  <a:extLst>
                    <a:ext uri="{9D8B030D-6E8A-4147-A177-3AD203B41FA5}">
                      <a16:colId xmlns:a16="http://schemas.microsoft.com/office/drawing/2014/main" val="340802886"/>
                    </a:ext>
                  </a:extLst>
                </a:gridCol>
                <a:gridCol w="1348615">
                  <a:extLst>
                    <a:ext uri="{9D8B030D-6E8A-4147-A177-3AD203B41FA5}">
                      <a16:colId xmlns:a16="http://schemas.microsoft.com/office/drawing/2014/main" val="1899445472"/>
                    </a:ext>
                  </a:extLst>
                </a:gridCol>
                <a:gridCol w="1097401">
                  <a:extLst>
                    <a:ext uri="{9D8B030D-6E8A-4147-A177-3AD203B41FA5}">
                      <a16:colId xmlns:a16="http://schemas.microsoft.com/office/drawing/2014/main" val="2661896443"/>
                    </a:ext>
                  </a:extLst>
                </a:gridCol>
              </a:tblGrid>
              <a:tr h="2662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829206"/>
                  </a:ext>
                </a:extLst>
              </a:tr>
              <a:tr h="270723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①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848855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②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항암방사선치료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859374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③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195639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④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(4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007436"/>
                  </a:ext>
                </a:extLst>
              </a:tr>
              <a:tr h="2707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⑤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883507"/>
                  </a:ext>
                </a:extLst>
              </a:tr>
              <a:tr h="2662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⑥ 암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48809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⑦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87785"/>
                  </a:ext>
                </a:extLst>
              </a:tr>
              <a:tr h="28751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⑧ 상급종합병원 질병수술비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63066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⑨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87924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44514"/>
                  </a:ext>
                </a:extLst>
              </a:tr>
              <a:tr h="26623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⑩ 질병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1-5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종수술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동반입원비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14095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059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(1-6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71840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(1-8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59898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238534"/>
                  </a:ext>
                </a:extLst>
              </a:tr>
              <a:tr h="4437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⑪ 상해사망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 잔여액의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910740"/>
                  </a:ext>
                </a:extLst>
              </a:tr>
            </a:tbl>
          </a:graphicData>
        </a:graphic>
      </p:graphicFrame>
      <p:grpSp>
        <p:nvGrpSpPr>
          <p:cNvPr id="11" name="그룹 10">
            <a:extLst>
              <a:ext uri="{FF2B5EF4-FFF2-40B4-BE49-F238E27FC236}">
                <a16:creationId xmlns:a16="http://schemas.microsoft.com/office/drawing/2014/main" id="{5CAA0A7B-DC88-D334-9D01-90AFF5447053}"/>
              </a:ext>
            </a:extLst>
          </p:cNvPr>
          <p:cNvGrpSpPr/>
          <p:nvPr/>
        </p:nvGrpSpPr>
        <p:grpSpPr>
          <a:xfrm>
            <a:off x="230368" y="1310465"/>
            <a:ext cx="693955" cy="637885"/>
            <a:chOff x="6227365" y="1504887"/>
            <a:chExt cx="693955" cy="637885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09223E94-DB86-93FC-287D-B13691A58043}"/>
                </a:ext>
              </a:extLst>
            </p:cNvPr>
            <p:cNvSpPr/>
            <p:nvPr/>
          </p:nvSpPr>
          <p:spPr>
            <a:xfrm rot="20839679">
              <a:off x="6244805" y="1504887"/>
              <a:ext cx="637885" cy="63788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D1BE6B2-9EFE-4B60-18A2-F67052B56D7A}"/>
                </a:ext>
              </a:extLst>
            </p:cNvPr>
            <p:cNvSpPr txBox="1"/>
            <p:nvPr/>
          </p:nvSpPr>
          <p:spPr>
            <a:xfrm rot="20839679">
              <a:off x="6227365" y="1527178"/>
              <a:ext cx="69395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5C2C31CE-BE19-6EEA-C4CC-244024E5043D}"/>
              </a:ext>
            </a:extLst>
          </p:cNvPr>
          <p:cNvSpPr/>
          <p:nvPr/>
        </p:nvSpPr>
        <p:spPr>
          <a:xfrm>
            <a:off x="1203375" y="3469340"/>
            <a:ext cx="4589510" cy="291348"/>
          </a:xfrm>
          <a:prstGeom prst="rect">
            <a:avLst/>
          </a:prstGeom>
          <a:noFill/>
          <a:ln w="57150">
            <a:solidFill>
              <a:srgbClr val="FD2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0578102-B01F-F2EC-2C27-AA3F08CF1046}"/>
              </a:ext>
            </a:extLst>
          </p:cNvPr>
          <p:cNvSpPr/>
          <p:nvPr/>
        </p:nvSpPr>
        <p:spPr>
          <a:xfrm>
            <a:off x="468648" y="2498121"/>
            <a:ext cx="734459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rgbClr val="FFFF00"/>
                </a:solidFill>
              </a:rPr>
              <a:t>기</a:t>
            </a:r>
            <a:r>
              <a:rPr lang="en-US" altLang="ko-KR" sz="1000" dirty="0">
                <a:solidFill>
                  <a:srgbClr val="FFFF00"/>
                </a:solidFill>
              </a:rPr>
              <a:t>·</a:t>
            </a:r>
            <a:r>
              <a:rPr lang="ko-KR" altLang="en-US" sz="1000" dirty="0">
                <a:solidFill>
                  <a:srgbClr val="FFFF00"/>
                </a:solidFill>
              </a:rPr>
              <a:t>갑 포함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745E8A7F-B856-69F5-7A0E-7BF9D5AA334A}"/>
              </a:ext>
            </a:extLst>
          </p:cNvPr>
          <p:cNvSpPr/>
          <p:nvPr/>
        </p:nvSpPr>
        <p:spPr>
          <a:xfrm>
            <a:off x="4024687" y="2947637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FC682D7-D13C-B75C-226F-8DC6114495A8}"/>
              </a:ext>
            </a:extLst>
          </p:cNvPr>
          <p:cNvSpPr/>
          <p:nvPr/>
        </p:nvSpPr>
        <p:spPr>
          <a:xfrm>
            <a:off x="4024687" y="1878191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</p:spTree>
    <p:extLst>
      <p:ext uri="{BB962C8B-B14F-4D97-AF65-F5344CB8AC3E}">
        <p14:creationId xmlns:p14="http://schemas.microsoft.com/office/powerpoint/2010/main" val="15241953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7DFF0-5F60-5C17-DFA7-50A455B10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338B55-061F-941A-7D9C-A5897B020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플래티넘건강리셋월렛</a:t>
            </a:r>
            <a:r>
              <a:rPr lang="en-US" altLang="ko-KR"/>
              <a:t>, </a:t>
            </a:r>
            <a:r>
              <a:rPr lang="ko-KR" altLang="en-US">
                <a:solidFill>
                  <a:srgbClr val="EF2065"/>
                </a:solidFill>
              </a:rPr>
              <a:t>특정순환계수술 </a:t>
            </a:r>
            <a:r>
              <a:rPr lang="ko-KR" altLang="en-US"/>
              <a:t>보장</a:t>
            </a:r>
            <a:r>
              <a:rPr lang="en-US" altLang="ko-KR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3E1E39A-7889-388B-D6E0-28E3AA2C1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15" name="제목 2">
            <a:extLst>
              <a:ext uri="{FF2B5EF4-FFF2-40B4-BE49-F238E27FC236}">
                <a16:creationId xmlns:a16="http://schemas.microsoft.com/office/drawing/2014/main" id="{6CE9B59C-E41B-A923-3924-263BF424BC77}"/>
              </a:ext>
            </a:extLst>
          </p:cNvPr>
          <p:cNvSpPr txBox="1">
            <a:spLocks/>
          </p:cNvSpPr>
          <p:nvPr/>
        </p:nvSpPr>
        <p:spPr>
          <a:xfrm>
            <a:off x="1266129" y="2907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9372B51-9ED5-0E92-00B6-D8F690065C3E}"/>
              </a:ext>
            </a:extLst>
          </p:cNvPr>
          <p:cNvSpPr/>
          <p:nvPr/>
        </p:nvSpPr>
        <p:spPr>
          <a:xfrm>
            <a:off x="8139471" y="3284944"/>
            <a:ext cx="807905" cy="2371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기</a:t>
            </a:r>
            <a:r>
              <a:rPr lang="en-US" altLang="ko-KR" sz="1100" dirty="0">
                <a:solidFill>
                  <a:schemeClr val="bg1"/>
                </a:solidFill>
                <a:latin typeface="+mn-ea"/>
              </a:rPr>
              <a:t>·</a:t>
            </a: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갑 포함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50E20279-35F9-3207-D0C4-6F4A0E81047A}"/>
              </a:ext>
            </a:extLst>
          </p:cNvPr>
          <p:cNvSpPr/>
          <p:nvPr/>
        </p:nvSpPr>
        <p:spPr>
          <a:xfrm>
            <a:off x="8980615" y="3284944"/>
            <a:ext cx="807905" cy="23717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+mn-ea"/>
              </a:rPr>
              <a:t>회당 보장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D4B7E3B5-D871-2760-D66F-55883272F74A}"/>
              </a:ext>
            </a:extLst>
          </p:cNvPr>
          <p:cNvSpPr/>
          <p:nvPr/>
        </p:nvSpPr>
        <p:spPr>
          <a:xfrm>
            <a:off x="8964971" y="3907244"/>
            <a:ext cx="807905" cy="2371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기</a:t>
            </a:r>
            <a:r>
              <a:rPr lang="en-US" altLang="ko-KR" sz="1100" dirty="0">
                <a:solidFill>
                  <a:schemeClr val="bg1"/>
                </a:solidFill>
                <a:latin typeface="+mn-ea"/>
              </a:rPr>
              <a:t>·</a:t>
            </a: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갑 포함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53425A2F-C633-BF8A-7625-4FD4DF073933}"/>
              </a:ext>
            </a:extLst>
          </p:cNvPr>
          <p:cNvSpPr/>
          <p:nvPr/>
        </p:nvSpPr>
        <p:spPr>
          <a:xfrm>
            <a:off x="6856771" y="4674686"/>
            <a:ext cx="807905" cy="2371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기</a:t>
            </a:r>
            <a:r>
              <a:rPr lang="en-US" altLang="ko-KR" sz="1100" dirty="0">
                <a:solidFill>
                  <a:schemeClr val="bg1"/>
                </a:solidFill>
                <a:latin typeface="+mn-ea"/>
              </a:rPr>
              <a:t>·</a:t>
            </a: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갑 포함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620862C-06CB-D157-5FD8-C3E87B74D86C}"/>
              </a:ext>
            </a:extLst>
          </p:cNvPr>
          <p:cNvSpPr/>
          <p:nvPr/>
        </p:nvSpPr>
        <p:spPr>
          <a:xfrm>
            <a:off x="6856771" y="5311500"/>
            <a:ext cx="807905" cy="2371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기</a:t>
            </a:r>
            <a:r>
              <a:rPr lang="en-US" altLang="ko-KR" sz="1100" dirty="0">
                <a:solidFill>
                  <a:schemeClr val="bg1"/>
                </a:solidFill>
                <a:latin typeface="+mn-ea"/>
              </a:rPr>
              <a:t>·</a:t>
            </a: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갑 포함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F49F3E51-D8A6-0DA3-287C-3F9ADAAC4C10}"/>
              </a:ext>
            </a:extLst>
          </p:cNvPr>
          <p:cNvSpPr/>
          <p:nvPr/>
        </p:nvSpPr>
        <p:spPr>
          <a:xfrm>
            <a:off x="8764715" y="5785028"/>
            <a:ext cx="807905" cy="237178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+mn-ea"/>
              </a:rPr>
              <a:t>회당 보장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A6976F6-F0D5-92FB-A481-95319843975C}"/>
              </a:ext>
            </a:extLst>
          </p:cNvPr>
          <p:cNvSpPr/>
          <p:nvPr/>
        </p:nvSpPr>
        <p:spPr>
          <a:xfrm>
            <a:off x="7707671" y="4674686"/>
            <a:ext cx="807905" cy="2371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+mn-ea"/>
              </a:rPr>
              <a:t>1 - 3</a:t>
            </a: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기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4F3D96B3-F51B-423E-9788-8A22599FC68E}"/>
              </a:ext>
            </a:extLst>
          </p:cNvPr>
          <p:cNvSpPr/>
          <p:nvPr/>
        </p:nvSpPr>
        <p:spPr>
          <a:xfrm>
            <a:off x="7707671" y="5311500"/>
            <a:ext cx="807905" cy="2371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+mn-ea"/>
              </a:rPr>
              <a:t>4</a:t>
            </a: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기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06EDFF79-8C32-C815-0368-B3682963F479}"/>
              </a:ext>
            </a:extLst>
          </p:cNvPr>
          <p:cNvSpPr/>
          <p:nvPr/>
        </p:nvSpPr>
        <p:spPr>
          <a:xfrm>
            <a:off x="6528387" y="1641887"/>
            <a:ext cx="4857606" cy="463529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사각형: 둥근 모서리 152">
            <a:extLst>
              <a:ext uri="{FF2B5EF4-FFF2-40B4-BE49-F238E27FC236}">
                <a16:creationId xmlns:a16="http://schemas.microsoft.com/office/drawing/2014/main" id="{7E870062-7131-B581-01C9-E8DC67EA7544}"/>
              </a:ext>
            </a:extLst>
          </p:cNvPr>
          <p:cNvSpPr/>
          <p:nvPr/>
        </p:nvSpPr>
        <p:spPr>
          <a:xfrm>
            <a:off x="6667379" y="2286924"/>
            <a:ext cx="4617591" cy="3795295"/>
          </a:xfrm>
          <a:prstGeom prst="roundRect">
            <a:avLst>
              <a:gd name="adj" fmla="val 4439"/>
            </a:avLst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3A12AB-E06C-7246-AECD-6DE168A3045F}"/>
              </a:ext>
            </a:extLst>
          </p:cNvPr>
          <p:cNvSpPr txBox="1"/>
          <p:nvPr/>
        </p:nvSpPr>
        <p:spPr>
          <a:xfrm>
            <a:off x="6965468" y="1689022"/>
            <a:ext cx="4056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>
                <a:solidFill>
                  <a:schemeClr val="bg1"/>
                </a:solidFill>
                <a:latin typeface="+mn-ea"/>
              </a:rPr>
              <a:t>특정순환계질환</a:t>
            </a:r>
            <a:r>
              <a:rPr lang="ko-KR" altLang="en-US" sz="2800" dirty="0">
                <a:solidFill>
                  <a:schemeClr val="bg1"/>
                </a:solidFill>
                <a:latin typeface="+mn-ea"/>
              </a:rPr>
              <a:t> 수술비</a:t>
            </a:r>
          </a:p>
        </p:txBody>
      </p:sp>
      <p:sp>
        <p:nvSpPr>
          <p:cNvPr id="39" name="사각형: 둥근 모서리 158">
            <a:extLst>
              <a:ext uri="{FF2B5EF4-FFF2-40B4-BE49-F238E27FC236}">
                <a16:creationId xmlns:a16="http://schemas.microsoft.com/office/drawing/2014/main" id="{8AD9904F-A737-EF0E-15F4-56B61AC9CA61}"/>
              </a:ext>
            </a:extLst>
          </p:cNvPr>
          <p:cNvSpPr/>
          <p:nvPr/>
        </p:nvSpPr>
        <p:spPr>
          <a:xfrm>
            <a:off x="6880801" y="2449032"/>
            <a:ext cx="1331598" cy="792144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82C5988-DA23-D417-6CF6-C85EBF5B91DC}"/>
              </a:ext>
            </a:extLst>
          </p:cNvPr>
          <p:cNvSpPr txBox="1"/>
          <p:nvPr/>
        </p:nvSpPr>
        <p:spPr>
          <a:xfrm>
            <a:off x="6833140" y="2560038"/>
            <a:ext cx="1389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err="1">
                <a:solidFill>
                  <a:prstClr val="white"/>
                </a:solidFill>
                <a:latin typeface="+mn-ea"/>
              </a:rPr>
              <a:t>허혈성심질환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I20~I25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1" name="사각형: 둥근 모서리 160">
            <a:extLst>
              <a:ext uri="{FF2B5EF4-FFF2-40B4-BE49-F238E27FC236}">
                <a16:creationId xmlns:a16="http://schemas.microsoft.com/office/drawing/2014/main" id="{A5C4FD4D-E17E-5C46-4F3F-803656D82A47}"/>
              </a:ext>
            </a:extLst>
          </p:cNvPr>
          <p:cNvSpPr/>
          <p:nvPr/>
        </p:nvSpPr>
        <p:spPr>
          <a:xfrm>
            <a:off x="8316003" y="2449032"/>
            <a:ext cx="1331598" cy="792144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B58004F-B5FF-68DF-D927-33EF217D3401}"/>
              </a:ext>
            </a:extLst>
          </p:cNvPr>
          <p:cNvSpPr txBox="1"/>
          <p:nvPr/>
        </p:nvSpPr>
        <p:spPr>
          <a:xfrm>
            <a:off x="8331487" y="2560038"/>
            <a:ext cx="1262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뇌혈관질환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I60~I69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3" name="사각형: 둥근 모서리 162">
            <a:extLst>
              <a:ext uri="{FF2B5EF4-FFF2-40B4-BE49-F238E27FC236}">
                <a16:creationId xmlns:a16="http://schemas.microsoft.com/office/drawing/2014/main" id="{327DA74E-7956-47B4-E41E-B7AFE06D2B4A}"/>
              </a:ext>
            </a:extLst>
          </p:cNvPr>
          <p:cNvSpPr/>
          <p:nvPr/>
        </p:nvSpPr>
        <p:spPr>
          <a:xfrm>
            <a:off x="9777611" y="2460907"/>
            <a:ext cx="1331598" cy="792144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516F38-7B51-572B-B8C4-F1714A0FE24C}"/>
              </a:ext>
            </a:extLst>
          </p:cNvPr>
          <p:cNvSpPr txBox="1"/>
          <p:nvPr/>
        </p:nvSpPr>
        <p:spPr>
          <a:xfrm>
            <a:off x="9793095" y="2571913"/>
            <a:ext cx="1262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발작성 </a:t>
            </a:r>
            <a:r>
              <a:rPr lang="ko-KR" altLang="en-US" sz="1600" dirty="0" err="1">
                <a:solidFill>
                  <a:prstClr val="white"/>
                </a:solidFill>
                <a:latin typeface="+mn-ea"/>
              </a:rPr>
              <a:t>빈맥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I47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5" name="사각형: 둥근 모서리 164">
            <a:extLst>
              <a:ext uri="{FF2B5EF4-FFF2-40B4-BE49-F238E27FC236}">
                <a16:creationId xmlns:a16="http://schemas.microsoft.com/office/drawing/2014/main" id="{C9D1A97D-FD67-D85E-BB48-41090C8F99E9}"/>
              </a:ext>
            </a:extLst>
          </p:cNvPr>
          <p:cNvSpPr/>
          <p:nvPr/>
        </p:nvSpPr>
        <p:spPr>
          <a:xfrm>
            <a:off x="6871612" y="3332516"/>
            <a:ext cx="1335464" cy="1249121"/>
          </a:xfrm>
          <a:prstGeom prst="roundRect">
            <a:avLst>
              <a:gd name="adj" fmla="val 8399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F2A25AC-0654-43F6-3A2E-54189F437CAC}"/>
              </a:ext>
            </a:extLst>
          </p:cNvPr>
          <p:cNvSpPr txBox="1"/>
          <p:nvPr/>
        </p:nvSpPr>
        <p:spPr>
          <a:xfrm>
            <a:off x="6765846" y="3427556"/>
            <a:ext cx="1528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 </a:t>
            </a:r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폐순환질환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I26~I28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A2F90E-0228-441A-5562-F8A92A2B3A80}"/>
              </a:ext>
            </a:extLst>
          </p:cNvPr>
          <p:cNvSpPr txBox="1"/>
          <p:nvPr/>
        </p:nvSpPr>
        <p:spPr>
          <a:xfrm>
            <a:off x="6873241" y="4001639"/>
            <a:ext cx="1331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err="1">
                <a:solidFill>
                  <a:schemeClr val="bg1"/>
                </a:solidFill>
                <a:latin typeface="+mn-ea"/>
              </a:rPr>
              <a:t>폐색전증</a:t>
            </a:r>
            <a:endParaRPr lang="en-US" altLang="ko-KR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schemeClr val="bg1"/>
                </a:solidFill>
                <a:latin typeface="+mn-ea"/>
              </a:rPr>
              <a:t>I26</a:t>
            </a:r>
            <a:endParaRPr lang="ko-KR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사각형: 둥근 모서리 167">
            <a:extLst>
              <a:ext uri="{FF2B5EF4-FFF2-40B4-BE49-F238E27FC236}">
                <a16:creationId xmlns:a16="http://schemas.microsoft.com/office/drawing/2014/main" id="{83692BEE-3AA3-1173-CB22-B881B8048DB5}"/>
              </a:ext>
            </a:extLst>
          </p:cNvPr>
          <p:cNvSpPr/>
          <p:nvPr/>
        </p:nvSpPr>
        <p:spPr>
          <a:xfrm>
            <a:off x="6858844" y="4651826"/>
            <a:ext cx="1340612" cy="771285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F33A2FF-9FE3-47AA-450D-D999FCCD74B7}"/>
              </a:ext>
            </a:extLst>
          </p:cNvPr>
          <p:cNvSpPr txBox="1"/>
          <p:nvPr/>
        </p:nvSpPr>
        <p:spPr>
          <a:xfrm>
            <a:off x="6875876" y="4700982"/>
            <a:ext cx="1389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err="1">
                <a:solidFill>
                  <a:prstClr val="white"/>
                </a:solidFill>
                <a:latin typeface="+mn-ea"/>
              </a:rPr>
              <a:t>식도정맥류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200" dirty="0">
                <a:solidFill>
                  <a:prstClr val="white"/>
                </a:solidFill>
                <a:latin typeface="+mn-ea"/>
              </a:rPr>
              <a:t>I85,</a:t>
            </a:r>
          </a:p>
          <a:p>
            <a:pPr algn="ctr"/>
            <a:r>
              <a:rPr lang="en-US" altLang="ko-KR" sz="1200" dirty="0">
                <a:solidFill>
                  <a:prstClr val="white"/>
                </a:solidFill>
                <a:latin typeface="+mn-ea"/>
              </a:rPr>
              <a:t>I98.2~I98.3</a:t>
            </a:r>
            <a:endParaRPr lang="ko-KR" altLang="en-US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0" name="사각형: 둥근 모서리 169">
            <a:extLst>
              <a:ext uri="{FF2B5EF4-FFF2-40B4-BE49-F238E27FC236}">
                <a16:creationId xmlns:a16="http://schemas.microsoft.com/office/drawing/2014/main" id="{F6C6CAFE-E380-041F-3DE7-18820EF83615}"/>
              </a:ext>
            </a:extLst>
          </p:cNvPr>
          <p:cNvSpPr/>
          <p:nvPr/>
        </p:nvSpPr>
        <p:spPr>
          <a:xfrm>
            <a:off x="6856771" y="5475772"/>
            <a:ext cx="1358161" cy="472542"/>
          </a:xfrm>
          <a:prstGeom prst="roundRect">
            <a:avLst>
              <a:gd name="adj" fmla="val 12423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0452FD1-910B-F672-C918-83E6905E0FDB}"/>
              </a:ext>
            </a:extLst>
          </p:cNvPr>
          <p:cNvSpPr txBox="1"/>
          <p:nvPr/>
        </p:nvSpPr>
        <p:spPr>
          <a:xfrm>
            <a:off x="6873803" y="5495338"/>
            <a:ext cx="13256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err="1">
                <a:solidFill>
                  <a:prstClr val="white"/>
                </a:solidFill>
                <a:latin typeface="+mn-ea"/>
              </a:rPr>
              <a:t>위정맥류</a:t>
            </a:r>
            <a:endParaRPr lang="en-US" altLang="ko-KR" sz="14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100" dirty="0">
                <a:solidFill>
                  <a:prstClr val="white"/>
                </a:solidFill>
                <a:latin typeface="+mn-ea"/>
              </a:rPr>
              <a:t>I86.4</a:t>
            </a:r>
            <a:endParaRPr lang="ko-KR" altLang="en-US" sz="11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2" name="사각형: 둥근 모서리 171">
            <a:extLst>
              <a:ext uri="{FF2B5EF4-FFF2-40B4-BE49-F238E27FC236}">
                <a16:creationId xmlns:a16="http://schemas.microsoft.com/office/drawing/2014/main" id="{A26F886A-0FB4-7162-572B-87851E8E862D}"/>
              </a:ext>
            </a:extLst>
          </p:cNvPr>
          <p:cNvSpPr/>
          <p:nvPr/>
        </p:nvSpPr>
        <p:spPr>
          <a:xfrm>
            <a:off x="8304363" y="3332621"/>
            <a:ext cx="1332839" cy="1249015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FD34378-8916-6C09-766C-9019E7BAAA52}"/>
              </a:ext>
            </a:extLst>
          </p:cNvPr>
          <p:cNvSpPr txBox="1"/>
          <p:nvPr/>
        </p:nvSpPr>
        <p:spPr>
          <a:xfrm>
            <a:off x="8318117" y="3443628"/>
            <a:ext cx="1300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err="1">
                <a:solidFill>
                  <a:prstClr val="white"/>
                </a:solidFill>
                <a:latin typeface="+mn-ea"/>
              </a:rPr>
              <a:t>죽상경화증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I70</a:t>
            </a:r>
          </a:p>
          <a:p>
            <a:pPr algn="ctr"/>
            <a:endParaRPr lang="en-US" altLang="ko-KR" sz="105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200" dirty="0">
                <a:solidFill>
                  <a:prstClr val="white"/>
                </a:solidFill>
                <a:latin typeface="+mn-ea"/>
              </a:rPr>
              <a:t>( </a:t>
            </a:r>
            <a:r>
              <a:rPr lang="ko-KR" altLang="en-US" sz="1200" dirty="0">
                <a:solidFill>
                  <a:prstClr val="white"/>
                </a:solidFill>
                <a:latin typeface="+mn-ea"/>
              </a:rPr>
              <a:t>뇌</a:t>
            </a:r>
            <a:r>
              <a:rPr lang="en-US" altLang="ko-KR" sz="1200" dirty="0">
                <a:solidFill>
                  <a:prstClr val="white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white"/>
                </a:solidFill>
                <a:latin typeface="+mn-ea"/>
              </a:rPr>
              <a:t>심장 제외 </a:t>
            </a:r>
            <a:r>
              <a:rPr lang="en-US" altLang="ko-KR" sz="1200" dirty="0">
                <a:solidFill>
                  <a:prstClr val="white"/>
                </a:solidFill>
                <a:latin typeface="+mn-ea"/>
              </a:rPr>
              <a:t>)</a:t>
            </a:r>
            <a:endParaRPr lang="ko-KR" altLang="en-US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4" name="사각형: 둥근 모서리 173">
            <a:extLst>
              <a:ext uri="{FF2B5EF4-FFF2-40B4-BE49-F238E27FC236}">
                <a16:creationId xmlns:a16="http://schemas.microsoft.com/office/drawing/2014/main" id="{D018FA09-8FA8-CDA2-599C-7F6972681BBE}"/>
              </a:ext>
            </a:extLst>
          </p:cNvPr>
          <p:cNvSpPr/>
          <p:nvPr/>
        </p:nvSpPr>
        <p:spPr>
          <a:xfrm>
            <a:off x="8304363" y="4665159"/>
            <a:ext cx="1332839" cy="1287542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D0BFD54-C32D-6BEE-55EF-8A6C5B4544EE}"/>
              </a:ext>
            </a:extLst>
          </p:cNvPr>
          <p:cNvSpPr txBox="1"/>
          <p:nvPr/>
        </p:nvSpPr>
        <p:spPr>
          <a:xfrm>
            <a:off x="8314503" y="4911864"/>
            <a:ext cx="13009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대동맥류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및 박리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I71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6" name="사각형: 둥근 모서리 175">
            <a:extLst>
              <a:ext uri="{FF2B5EF4-FFF2-40B4-BE49-F238E27FC236}">
                <a16:creationId xmlns:a16="http://schemas.microsoft.com/office/drawing/2014/main" id="{B8A72943-BCAD-E112-5B1D-EEC02E2A267A}"/>
              </a:ext>
            </a:extLst>
          </p:cNvPr>
          <p:cNvSpPr/>
          <p:nvPr/>
        </p:nvSpPr>
        <p:spPr>
          <a:xfrm>
            <a:off x="9764631" y="3339282"/>
            <a:ext cx="1343213" cy="792144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F60910-6355-1AC2-7427-DAF6F9F30CD5}"/>
              </a:ext>
            </a:extLst>
          </p:cNvPr>
          <p:cNvSpPr txBox="1"/>
          <p:nvPr/>
        </p:nvSpPr>
        <p:spPr>
          <a:xfrm>
            <a:off x="9751234" y="3469338"/>
            <a:ext cx="13705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심방세동</a:t>
            </a:r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,</a:t>
            </a:r>
            <a:r>
              <a:rPr lang="ko-KR" altLang="en-US" sz="1600" dirty="0" err="1">
                <a:solidFill>
                  <a:prstClr val="white"/>
                </a:solidFill>
                <a:latin typeface="+mn-ea"/>
              </a:rPr>
              <a:t>조동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I48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8" name="사각형: 둥근 모서리 177">
            <a:extLst>
              <a:ext uri="{FF2B5EF4-FFF2-40B4-BE49-F238E27FC236}">
                <a16:creationId xmlns:a16="http://schemas.microsoft.com/office/drawing/2014/main" id="{A901C2DC-C61E-6B6C-1802-5DB198ECB24A}"/>
              </a:ext>
            </a:extLst>
          </p:cNvPr>
          <p:cNvSpPr/>
          <p:nvPr/>
        </p:nvSpPr>
        <p:spPr>
          <a:xfrm>
            <a:off x="9764631" y="4228114"/>
            <a:ext cx="1343213" cy="891150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88322FC-0B4F-50C0-FCC5-9EC95F9E9E5B}"/>
              </a:ext>
            </a:extLst>
          </p:cNvPr>
          <p:cNvSpPr txBox="1"/>
          <p:nvPr/>
        </p:nvSpPr>
        <p:spPr>
          <a:xfrm>
            <a:off x="9664678" y="4470539"/>
            <a:ext cx="1533384" cy="64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기타심장부정맥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I49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0" name="사각형: 둥근 모서리 179">
            <a:extLst>
              <a:ext uri="{FF2B5EF4-FFF2-40B4-BE49-F238E27FC236}">
                <a16:creationId xmlns:a16="http://schemas.microsoft.com/office/drawing/2014/main" id="{4FE1A089-9845-9AC2-CB71-BAADE87573E1}"/>
              </a:ext>
            </a:extLst>
          </p:cNvPr>
          <p:cNvSpPr/>
          <p:nvPr/>
        </p:nvSpPr>
        <p:spPr>
          <a:xfrm>
            <a:off x="9764631" y="5214248"/>
            <a:ext cx="1343213" cy="726289"/>
          </a:xfrm>
          <a:prstGeom prst="roundRect">
            <a:avLst>
              <a:gd name="adj" fmla="val 9198"/>
            </a:avLst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세방고딕 Regular"/>
              <a:ea typeface="세방고딕 Regular"/>
              <a:cs typeface="+mn-cs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DA5842B-D8FF-3475-2955-D872CB45916E}"/>
              </a:ext>
            </a:extLst>
          </p:cNvPr>
          <p:cNvSpPr txBox="1"/>
          <p:nvPr/>
        </p:nvSpPr>
        <p:spPr>
          <a:xfrm>
            <a:off x="9674203" y="5306658"/>
            <a:ext cx="1533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prstClr val="white"/>
                </a:solidFill>
                <a:latin typeface="+mn-ea"/>
              </a:rPr>
              <a:t>심부전</a:t>
            </a:r>
            <a:endParaRPr lang="en-US" altLang="ko-KR" sz="1600" dirty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en-US" altLang="ko-KR" sz="1600" dirty="0">
                <a:solidFill>
                  <a:prstClr val="white"/>
                </a:solidFill>
                <a:latin typeface="+mn-ea"/>
              </a:rPr>
              <a:t>I50</a:t>
            </a:r>
            <a:endParaRPr lang="ko-KR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6" name="화살표: 갈매기형 수장 22">
            <a:extLst>
              <a:ext uri="{FF2B5EF4-FFF2-40B4-BE49-F238E27FC236}">
                <a16:creationId xmlns:a16="http://schemas.microsoft.com/office/drawing/2014/main" id="{334B9906-0D16-BEED-B45D-D77D0F2155DB}"/>
              </a:ext>
            </a:extLst>
          </p:cNvPr>
          <p:cNvSpPr/>
          <p:nvPr/>
        </p:nvSpPr>
        <p:spPr>
          <a:xfrm>
            <a:off x="5950289" y="4025833"/>
            <a:ext cx="478414" cy="528812"/>
          </a:xfrm>
          <a:prstGeom prst="chevron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8B69A1-2816-FB47-3E8F-68C18F129B2A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C759795-E78E-6BB1-EECD-197667A32ECD}"/>
              </a:ext>
            </a:extLst>
          </p:cNvPr>
          <p:cNvGraphicFramePr>
            <a:graphicFrameLocks noGrp="1"/>
          </p:cNvGraphicFramePr>
          <p:nvPr/>
        </p:nvGraphicFramePr>
        <p:xfrm>
          <a:off x="445536" y="1582198"/>
          <a:ext cx="5335638" cy="474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88735">
                  <a:extLst>
                    <a:ext uri="{9D8B030D-6E8A-4147-A177-3AD203B41FA5}">
                      <a16:colId xmlns:a16="http://schemas.microsoft.com/office/drawing/2014/main" val="4085537077"/>
                    </a:ext>
                  </a:extLst>
                </a:gridCol>
                <a:gridCol w="2100887">
                  <a:extLst>
                    <a:ext uri="{9D8B030D-6E8A-4147-A177-3AD203B41FA5}">
                      <a16:colId xmlns:a16="http://schemas.microsoft.com/office/drawing/2014/main" val="340802886"/>
                    </a:ext>
                  </a:extLst>
                </a:gridCol>
                <a:gridCol w="1348615">
                  <a:extLst>
                    <a:ext uri="{9D8B030D-6E8A-4147-A177-3AD203B41FA5}">
                      <a16:colId xmlns:a16="http://schemas.microsoft.com/office/drawing/2014/main" val="1899445472"/>
                    </a:ext>
                  </a:extLst>
                </a:gridCol>
                <a:gridCol w="1097401">
                  <a:extLst>
                    <a:ext uri="{9D8B030D-6E8A-4147-A177-3AD203B41FA5}">
                      <a16:colId xmlns:a16="http://schemas.microsoft.com/office/drawing/2014/main" val="2661896443"/>
                    </a:ext>
                  </a:extLst>
                </a:gridCol>
              </a:tblGrid>
              <a:tr h="2662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829206"/>
                  </a:ext>
                </a:extLst>
              </a:tr>
              <a:tr h="270723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①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848855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②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항암방사선치료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859374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③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195639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④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(4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007436"/>
                  </a:ext>
                </a:extLst>
              </a:tr>
              <a:tr h="2707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⑤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883507"/>
                  </a:ext>
                </a:extLst>
              </a:tr>
              <a:tr h="2662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⑥ 암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48809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⑦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87785"/>
                  </a:ext>
                </a:extLst>
              </a:tr>
              <a:tr h="28751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⑧ 상급종합병원 질병수술비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63066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⑨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87924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44514"/>
                  </a:ext>
                </a:extLst>
              </a:tr>
              <a:tr h="26623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⑩ 질병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1-5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종수술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동반입원비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14095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059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(1-6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71840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(1-8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59898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238534"/>
                  </a:ext>
                </a:extLst>
              </a:tr>
              <a:tr h="4437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⑪ 상해사망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 잔여액의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910740"/>
                  </a:ext>
                </a:extLst>
              </a:tr>
            </a:tbl>
          </a:graphicData>
        </a:graphic>
      </p:graphicFrame>
      <p:grpSp>
        <p:nvGrpSpPr>
          <p:cNvPr id="6" name="그룹 5">
            <a:extLst>
              <a:ext uri="{FF2B5EF4-FFF2-40B4-BE49-F238E27FC236}">
                <a16:creationId xmlns:a16="http://schemas.microsoft.com/office/drawing/2014/main" id="{6AFA396D-AE46-BB23-8D5F-AED2E7632CE8}"/>
              </a:ext>
            </a:extLst>
          </p:cNvPr>
          <p:cNvGrpSpPr/>
          <p:nvPr/>
        </p:nvGrpSpPr>
        <p:grpSpPr>
          <a:xfrm>
            <a:off x="230368" y="1310465"/>
            <a:ext cx="693955" cy="637885"/>
            <a:chOff x="6227365" y="1504887"/>
            <a:chExt cx="693955" cy="637885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139A6F77-7C78-63ED-BDB0-5705438CAB8A}"/>
                </a:ext>
              </a:extLst>
            </p:cNvPr>
            <p:cNvSpPr/>
            <p:nvPr/>
          </p:nvSpPr>
          <p:spPr>
            <a:xfrm rot="20839679">
              <a:off x="6244805" y="1504887"/>
              <a:ext cx="637885" cy="63788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4349D6-816D-D10E-260B-086E0FC763E1}"/>
                </a:ext>
              </a:extLst>
            </p:cNvPr>
            <p:cNvSpPr txBox="1"/>
            <p:nvPr/>
          </p:nvSpPr>
          <p:spPr>
            <a:xfrm rot="20839679">
              <a:off x="6227365" y="1527178"/>
              <a:ext cx="69395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60C71770-2498-7A18-3971-700387E05336}"/>
              </a:ext>
            </a:extLst>
          </p:cNvPr>
          <p:cNvSpPr/>
          <p:nvPr/>
        </p:nvSpPr>
        <p:spPr>
          <a:xfrm>
            <a:off x="441800" y="3200522"/>
            <a:ext cx="5345812" cy="2674151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E534F3C-4CF0-A274-2FB6-C169B1B5B71A}"/>
              </a:ext>
            </a:extLst>
          </p:cNvPr>
          <p:cNvSpPr/>
          <p:nvPr/>
        </p:nvSpPr>
        <p:spPr>
          <a:xfrm>
            <a:off x="468648" y="2498121"/>
            <a:ext cx="734459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rgbClr val="FFFF00"/>
                </a:solidFill>
              </a:rPr>
              <a:t>기</a:t>
            </a:r>
            <a:r>
              <a:rPr lang="en-US" altLang="ko-KR" sz="1000" dirty="0">
                <a:solidFill>
                  <a:srgbClr val="FFFF00"/>
                </a:solidFill>
              </a:rPr>
              <a:t>·</a:t>
            </a:r>
            <a:r>
              <a:rPr lang="ko-KR" altLang="en-US" sz="1000" dirty="0">
                <a:solidFill>
                  <a:srgbClr val="FFFF00"/>
                </a:solidFill>
              </a:rPr>
              <a:t>갑 포함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DCCC0664-A3BD-9788-0D6D-B29C0B920EE0}"/>
              </a:ext>
            </a:extLst>
          </p:cNvPr>
          <p:cNvSpPr/>
          <p:nvPr/>
        </p:nvSpPr>
        <p:spPr>
          <a:xfrm>
            <a:off x="4024687" y="2947637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3C30773-4A5B-AD96-9C7C-052E3E862065}"/>
              </a:ext>
            </a:extLst>
          </p:cNvPr>
          <p:cNvSpPr/>
          <p:nvPr/>
        </p:nvSpPr>
        <p:spPr>
          <a:xfrm>
            <a:off x="4024687" y="1878191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BC0E9783-8BD2-6644-985A-2B8FD6101AC4}"/>
              </a:ext>
            </a:extLst>
          </p:cNvPr>
          <p:cNvSpPr/>
          <p:nvPr/>
        </p:nvSpPr>
        <p:spPr>
          <a:xfrm>
            <a:off x="1216153" y="4018802"/>
            <a:ext cx="4592402" cy="553665"/>
          </a:xfrm>
          <a:prstGeom prst="rect">
            <a:avLst/>
          </a:prstGeom>
          <a:noFill/>
          <a:ln w="57150">
            <a:solidFill>
              <a:srgbClr val="FD2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20820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0A1B8-4855-A860-4E5F-AB034E8F3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A519042B-B1E7-9298-5164-7CBC4925E843}"/>
              </a:ext>
            </a:extLst>
          </p:cNvPr>
          <p:cNvSpPr/>
          <p:nvPr/>
        </p:nvSpPr>
        <p:spPr>
          <a:xfrm>
            <a:off x="6167676" y="1915945"/>
            <a:ext cx="5519741" cy="4413481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12D571A7-9CC1-57DB-31BD-A152961D033A}"/>
              </a:ext>
            </a:extLst>
          </p:cNvPr>
          <p:cNvSpPr/>
          <p:nvPr/>
        </p:nvSpPr>
        <p:spPr>
          <a:xfrm>
            <a:off x="8597968" y="5163324"/>
            <a:ext cx="640803" cy="6408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67DA0B61-D49E-C93E-A529-969B3CD36B1D}"/>
              </a:ext>
            </a:extLst>
          </p:cNvPr>
          <p:cNvGraphicFramePr>
            <a:graphicFrameLocks noGrp="1"/>
          </p:cNvGraphicFramePr>
          <p:nvPr/>
        </p:nvGraphicFramePr>
        <p:xfrm>
          <a:off x="445536" y="1582198"/>
          <a:ext cx="5335638" cy="474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88735">
                  <a:extLst>
                    <a:ext uri="{9D8B030D-6E8A-4147-A177-3AD203B41FA5}">
                      <a16:colId xmlns:a16="http://schemas.microsoft.com/office/drawing/2014/main" val="4085537077"/>
                    </a:ext>
                  </a:extLst>
                </a:gridCol>
                <a:gridCol w="2100887">
                  <a:extLst>
                    <a:ext uri="{9D8B030D-6E8A-4147-A177-3AD203B41FA5}">
                      <a16:colId xmlns:a16="http://schemas.microsoft.com/office/drawing/2014/main" val="340802886"/>
                    </a:ext>
                  </a:extLst>
                </a:gridCol>
                <a:gridCol w="1348615">
                  <a:extLst>
                    <a:ext uri="{9D8B030D-6E8A-4147-A177-3AD203B41FA5}">
                      <a16:colId xmlns:a16="http://schemas.microsoft.com/office/drawing/2014/main" val="1899445472"/>
                    </a:ext>
                  </a:extLst>
                </a:gridCol>
                <a:gridCol w="1097401">
                  <a:extLst>
                    <a:ext uri="{9D8B030D-6E8A-4147-A177-3AD203B41FA5}">
                      <a16:colId xmlns:a16="http://schemas.microsoft.com/office/drawing/2014/main" val="2661896443"/>
                    </a:ext>
                  </a:extLst>
                </a:gridCol>
              </a:tblGrid>
              <a:tr h="2662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829206"/>
                  </a:ext>
                </a:extLst>
              </a:tr>
              <a:tr h="270723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①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848855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②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항암방사선치료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859374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③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195639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④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(4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007436"/>
                  </a:ext>
                </a:extLst>
              </a:tr>
              <a:tr h="2707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⑤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883507"/>
                  </a:ext>
                </a:extLst>
              </a:tr>
              <a:tr h="2662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⑥ 암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48809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⑦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87785"/>
                  </a:ext>
                </a:extLst>
              </a:tr>
              <a:tr h="28751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⑧ 상급종합병원 질병수술비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63066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⑨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87924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44514"/>
                  </a:ext>
                </a:extLst>
              </a:tr>
              <a:tr h="26623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⑩ 질병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1-5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종수술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동반입원비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14095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059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(1-6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71840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(1-8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59898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238534"/>
                  </a:ext>
                </a:extLst>
              </a:tr>
              <a:tr h="4437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⑪ 상해사망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 잔여액의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910740"/>
                  </a:ext>
                </a:extLst>
              </a:tr>
            </a:tbl>
          </a:graphicData>
        </a:graphic>
      </p:graphicFrame>
      <p:grpSp>
        <p:nvGrpSpPr>
          <p:cNvPr id="27" name="그룹 26">
            <a:extLst>
              <a:ext uri="{FF2B5EF4-FFF2-40B4-BE49-F238E27FC236}">
                <a16:creationId xmlns:a16="http://schemas.microsoft.com/office/drawing/2014/main" id="{8DA99938-0017-2DD3-2DA3-52C0A770865E}"/>
              </a:ext>
            </a:extLst>
          </p:cNvPr>
          <p:cNvGrpSpPr/>
          <p:nvPr/>
        </p:nvGrpSpPr>
        <p:grpSpPr>
          <a:xfrm>
            <a:off x="230368" y="1310465"/>
            <a:ext cx="693955" cy="637885"/>
            <a:chOff x="6227365" y="1504887"/>
            <a:chExt cx="693955" cy="637885"/>
          </a:xfrm>
        </p:grpSpPr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A9BBF219-6106-7C5D-87C3-37F3340E47E4}"/>
                </a:ext>
              </a:extLst>
            </p:cNvPr>
            <p:cNvSpPr/>
            <p:nvPr/>
          </p:nvSpPr>
          <p:spPr>
            <a:xfrm rot="20839679">
              <a:off x="6244805" y="1504887"/>
              <a:ext cx="637885" cy="63788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3ADFFB4-5993-401C-7209-93C612397186}"/>
                </a:ext>
              </a:extLst>
            </p:cNvPr>
            <p:cNvSpPr txBox="1"/>
            <p:nvPr/>
          </p:nvSpPr>
          <p:spPr>
            <a:xfrm rot="20839679">
              <a:off x="6227365" y="1527178"/>
              <a:ext cx="69395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0079AD9D-44EF-1125-91FF-F3469EAF749D}"/>
              </a:ext>
            </a:extLst>
          </p:cNvPr>
          <p:cNvSpPr/>
          <p:nvPr/>
        </p:nvSpPr>
        <p:spPr>
          <a:xfrm>
            <a:off x="468648" y="2498121"/>
            <a:ext cx="734459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rgbClr val="FFFF00"/>
                </a:solidFill>
              </a:rPr>
              <a:t>기</a:t>
            </a:r>
            <a:r>
              <a:rPr lang="en-US" altLang="ko-KR" sz="1000" dirty="0">
                <a:solidFill>
                  <a:srgbClr val="FFFF00"/>
                </a:solidFill>
              </a:rPr>
              <a:t>·</a:t>
            </a:r>
            <a:r>
              <a:rPr lang="ko-KR" altLang="en-US" sz="1000" dirty="0">
                <a:solidFill>
                  <a:srgbClr val="FFFF00"/>
                </a:solidFill>
              </a:rPr>
              <a:t>갑 포함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DDC4B65-1848-1D06-5711-121E160AAB3B}"/>
              </a:ext>
            </a:extLst>
          </p:cNvPr>
          <p:cNvSpPr/>
          <p:nvPr/>
        </p:nvSpPr>
        <p:spPr>
          <a:xfrm>
            <a:off x="4024687" y="2947637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B5737AAB-DE44-179C-2943-1CADFFCDEFD1}"/>
              </a:ext>
            </a:extLst>
          </p:cNvPr>
          <p:cNvSpPr/>
          <p:nvPr/>
        </p:nvSpPr>
        <p:spPr>
          <a:xfrm>
            <a:off x="4024687" y="1878191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3EF6338A-2578-CBDB-7173-2FAC7252A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플래티넘건강리셋월렛</a:t>
            </a:r>
            <a:r>
              <a:rPr lang="en-US" altLang="ko-KR"/>
              <a:t>, </a:t>
            </a:r>
            <a:r>
              <a:rPr lang="ko-KR" altLang="en-US">
                <a:solidFill>
                  <a:srgbClr val="EF2065"/>
                </a:solidFill>
              </a:rPr>
              <a:t>다빈도 질환</a:t>
            </a:r>
            <a:r>
              <a:rPr lang="ko-KR" altLang="en-US"/>
              <a:t>도 보장</a:t>
            </a:r>
            <a:r>
              <a:rPr lang="en-US" altLang="ko-KR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1BFA91A-66AA-005F-1073-16AC8B7A2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15" name="제목 2">
            <a:extLst>
              <a:ext uri="{FF2B5EF4-FFF2-40B4-BE49-F238E27FC236}">
                <a16:creationId xmlns:a16="http://schemas.microsoft.com/office/drawing/2014/main" id="{AB4E725F-1114-90DF-208E-8D1E8663F2B4}"/>
              </a:ext>
            </a:extLst>
          </p:cNvPr>
          <p:cNvSpPr txBox="1">
            <a:spLocks/>
          </p:cNvSpPr>
          <p:nvPr/>
        </p:nvSpPr>
        <p:spPr>
          <a:xfrm>
            <a:off x="1266129" y="2907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dirty="0"/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266D3F3A-F511-79AC-2C83-62E1603E1CD2}"/>
              </a:ext>
            </a:extLst>
          </p:cNvPr>
          <p:cNvSpPr/>
          <p:nvPr/>
        </p:nvSpPr>
        <p:spPr>
          <a:xfrm>
            <a:off x="1203107" y="4517041"/>
            <a:ext cx="4541884" cy="1384372"/>
          </a:xfrm>
          <a:prstGeom prst="rect">
            <a:avLst/>
          </a:prstGeom>
          <a:noFill/>
          <a:ln w="57150">
            <a:solidFill>
              <a:srgbClr val="FD2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화살표: 갈매기형 수장 22">
            <a:extLst>
              <a:ext uri="{FF2B5EF4-FFF2-40B4-BE49-F238E27FC236}">
                <a16:creationId xmlns:a16="http://schemas.microsoft.com/office/drawing/2014/main" id="{C9B19903-7F8A-85C2-85F7-961A7439BE0B}"/>
              </a:ext>
            </a:extLst>
          </p:cNvPr>
          <p:cNvSpPr/>
          <p:nvPr/>
        </p:nvSpPr>
        <p:spPr>
          <a:xfrm>
            <a:off x="5781174" y="4942055"/>
            <a:ext cx="478414" cy="528812"/>
          </a:xfrm>
          <a:prstGeom prst="chevron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E470BB-F2FF-E5BF-D452-2C6A59F6110C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354422-612A-6D2F-2489-3517AEBF7D4B}"/>
              </a:ext>
            </a:extLst>
          </p:cNvPr>
          <p:cNvSpPr txBox="1"/>
          <p:nvPr/>
        </p:nvSpPr>
        <p:spPr>
          <a:xfrm>
            <a:off x="6592727" y="1600240"/>
            <a:ext cx="4644885" cy="675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화살표: 아래쪽 6">
            <a:extLst>
              <a:ext uri="{FF2B5EF4-FFF2-40B4-BE49-F238E27FC236}">
                <a16:creationId xmlns:a16="http://schemas.microsoft.com/office/drawing/2014/main" id="{6E8AEB2C-7391-B0AF-362A-0CECAB95246E}"/>
              </a:ext>
            </a:extLst>
          </p:cNvPr>
          <p:cNvSpPr/>
          <p:nvPr/>
        </p:nvSpPr>
        <p:spPr>
          <a:xfrm>
            <a:off x="8597968" y="3685546"/>
            <a:ext cx="516715" cy="445965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4DCFDAB-3D19-CCFD-6435-D614995B7E62}"/>
              </a:ext>
            </a:extLst>
          </p:cNvPr>
          <p:cNvSpPr/>
          <p:nvPr/>
        </p:nvSpPr>
        <p:spPr>
          <a:xfrm>
            <a:off x="6592727" y="2549338"/>
            <a:ext cx="4641019" cy="113620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56E19E-AE93-5D6E-32F4-D859DCDC6A05}"/>
              </a:ext>
            </a:extLst>
          </p:cNvPr>
          <p:cNvSpPr txBox="1"/>
          <p:nvPr/>
        </p:nvSpPr>
        <p:spPr>
          <a:xfrm>
            <a:off x="6772895" y="2752613"/>
            <a:ext cx="451643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약</a:t>
            </a:r>
            <a:endParaRPr lang="en-US" altLang="ko-KR" sz="2000" dirty="0">
              <a:solidFill>
                <a:schemeClr val="bg1"/>
              </a:solidFill>
            </a:endParaRPr>
          </a:p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관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5F2AE9-A038-6A33-C1A6-549EB88383B8}"/>
              </a:ext>
            </a:extLst>
          </p:cNvPr>
          <p:cNvSpPr txBox="1"/>
          <p:nvPr/>
        </p:nvSpPr>
        <p:spPr>
          <a:xfrm>
            <a:off x="7242702" y="2708872"/>
            <a:ext cx="43899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dirty="0"/>
              <a:t>질병의 치료를 직접적인 목적으로 수술 후 </a:t>
            </a:r>
            <a:endParaRPr lang="en-US" altLang="ko-KR" sz="1600" dirty="0"/>
          </a:p>
          <a:p>
            <a:r>
              <a:rPr lang="ko-KR" altLang="en-US" sz="1600" dirty="0"/>
              <a:t>병원 또는 의원</a:t>
            </a:r>
            <a:r>
              <a:rPr lang="en-US" altLang="ko-KR" sz="1400" dirty="0"/>
              <a:t>(</a:t>
            </a:r>
            <a:r>
              <a:rPr lang="ko-KR" altLang="en-US" sz="1400" dirty="0"/>
              <a:t>한방병원 또는 한의원을 포함</a:t>
            </a:r>
            <a:r>
              <a:rPr lang="en-US" altLang="ko-KR" sz="1400" dirty="0"/>
              <a:t>)</a:t>
            </a:r>
            <a:r>
              <a:rPr lang="ko-KR" altLang="en-US" sz="1600" dirty="0"/>
              <a:t>에</a:t>
            </a:r>
            <a:endParaRPr lang="en-US" altLang="ko-KR" sz="1600" dirty="0"/>
          </a:p>
          <a:p>
            <a:r>
              <a:rPr lang="ko-KR" altLang="en-US" sz="1600" dirty="0"/>
              <a:t>계속 입원하여 치료를 받은 경우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30504A6-D819-00CD-97FB-EBE9A1EE41C5}"/>
              </a:ext>
            </a:extLst>
          </p:cNvPr>
          <p:cNvSpPr/>
          <p:nvPr/>
        </p:nvSpPr>
        <p:spPr>
          <a:xfrm>
            <a:off x="6592727" y="4433284"/>
            <a:ext cx="4641019" cy="17357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84789B-1A08-12F5-F2AF-DC0D4999EC09}"/>
              </a:ext>
            </a:extLst>
          </p:cNvPr>
          <p:cNvSpPr txBox="1"/>
          <p:nvPr/>
        </p:nvSpPr>
        <p:spPr>
          <a:xfrm>
            <a:off x="6703750" y="4110092"/>
            <a:ext cx="4455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>
                <a:solidFill>
                  <a:srgbClr val="FF0066"/>
                </a:solidFill>
              </a:rPr>
              <a:t>병원 구분 없이</a:t>
            </a:r>
            <a:r>
              <a:rPr lang="ko-KR" altLang="en-US" sz="3200" dirty="0"/>
              <a:t> 보장 가능</a:t>
            </a:r>
            <a:r>
              <a:rPr lang="en-US" altLang="ko-KR" sz="3200" dirty="0"/>
              <a:t>!</a:t>
            </a:r>
            <a:endParaRPr lang="ko-KR" altLang="en-US" sz="3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33E7B2-7375-D106-CA0D-FE001FFE0B75}"/>
              </a:ext>
            </a:extLst>
          </p:cNvPr>
          <p:cNvSpPr txBox="1"/>
          <p:nvPr/>
        </p:nvSpPr>
        <p:spPr>
          <a:xfrm>
            <a:off x="6654990" y="1670172"/>
            <a:ext cx="45787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질병 </a:t>
            </a:r>
            <a:r>
              <a:rPr lang="en-US" altLang="ko-KR" sz="2800" dirty="0">
                <a:solidFill>
                  <a:schemeClr val="bg1"/>
                </a:solidFill>
              </a:rPr>
              <a:t>1~5</a:t>
            </a:r>
            <a:r>
              <a:rPr lang="ko-KR" altLang="en-US" sz="2800" dirty="0">
                <a:solidFill>
                  <a:schemeClr val="bg1"/>
                </a:solidFill>
              </a:rPr>
              <a:t>종 수술동반입원비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DA734B4A-B072-4C13-B1E2-0E7DEE916DDB}"/>
              </a:ext>
            </a:extLst>
          </p:cNvPr>
          <p:cNvSpPr/>
          <p:nvPr/>
        </p:nvSpPr>
        <p:spPr>
          <a:xfrm>
            <a:off x="6609769" y="4892662"/>
            <a:ext cx="1835197" cy="1117229"/>
          </a:xfrm>
          <a:prstGeom prst="round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더하기 기호 17">
            <a:extLst>
              <a:ext uri="{FF2B5EF4-FFF2-40B4-BE49-F238E27FC236}">
                <a16:creationId xmlns:a16="http://schemas.microsoft.com/office/drawing/2014/main" id="{522448FB-E829-71D3-DB64-866EFD9C1212}"/>
              </a:ext>
            </a:extLst>
          </p:cNvPr>
          <p:cNvSpPr/>
          <p:nvPr/>
        </p:nvSpPr>
        <p:spPr>
          <a:xfrm>
            <a:off x="8609646" y="5180833"/>
            <a:ext cx="608775" cy="608775"/>
          </a:xfrm>
          <a:prstGeom prst="mathPlus">
            <a:avLst>
              <a:gd name="adj1" fmla="val 271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1C1B81-C81D-7CB4-302F-36E413A49EBE}"/>
              </a:ext>
            </a:extLst>
          </p:cNvPr>
          <p:cNvSpPr txBox="1"/>
          <p:nvPr/>
        </p:nvSpPr>
        <p:spPr>
          <a:xfrm>
            <a:off x="6760094" y="5057696"/>
            <a:ext cx="1548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1~5</a:t>
            </a:r>
            <a:r>
              <a:rPr lang="ko-KR" altLang="en-US" sz="2400" dirty="0">
                <a:solidFill>
                  <a:schemeClr val="bg1"/>
                </a:solidFill>
              </a:rPr>
              <a:t>종 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해당 질병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894CDD77-E52E-A2A2-8C49-B94DE648D245}"/>
              </a:ext>
            </a:extLst>
          </p:cNvPr>
          <p:cNvSpPr/>
          <p:nvPr/>
        </p:nvSpPr>
        <p:spPr>
          <a:xfrm>
            <a:off x="9375177" y="4892662"/>
            <a:ext cx="1835197" cy="111722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BAAA58-CD8D-2D1F-4894-B85DEC708EBA}"/>
              </a:ext>
            </a:extLst>
          </p:cNvPr>
          <p:cNvSpPr txBox="1"/>
          <p:nvPr/>
        </p:nvSpPr>
        <p:spPr>
          <a:xfrm>
            <a:off x="9362913" y="5057696"/>
            <a:ext cx="1873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수술 후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입원 시 보장</a:t>
            </a:r>
          </a:p>
        </p:txBody>
      </p:sp>
    </p:spTree>
    <p:extLst>
      <p:ext uri="{BB962C8B-B14F-4D97-AF65-F5344CB8AC3E}">
        <p14:creationId xmlns:p14="http://schemas.microsoft.com/office/powerpoint/2010/main" val="3267801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FBC72-6C56-0D38-529D-37F48461A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모서리가 둥근 직사각형 3">
            <a:extLst>
              <a:ext uri="{FF2B5EF4-FFF2-40B4-BE49-F238E27FC236}">
                <a16:creationId xmlns:a16="http://schemas.microsoft.com/office/drawing/2014/main" id="{F6C8E7AC-A379-AEB9-5B15-CC02E7A3A3A0}"/>
              </a:ext>
            </a:extLst>
          </p:cNvPr>
          <p:cNvSpPr/>
          <p:nvPr/>
        </p:nvSpPr>
        <p:spPr>
          <a:xfrm>
            <a:off x="6087025" y="1576879"/>
            <a:ext cx="5695686" cy="130079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7C43853B-05D4-B3C3-FC0E-E3444D0A9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플래티넘건강리셋월렛</a:t>
            </a:r>
            <a:r>
              <a:rPr lang="en-US" altLang="ko-KR" dirty="0"/>
              <a:t>, </a:t>
            </a:r>
            <a:r>
              <a:rPr lang="en-US" altLang="ko-KR">
                <a:solidFill>
                  <a:srgbClr val="EF2065"/>
                </a:solidFill>
              </a:rPr>
              <a:t>2</a:t>
            </a:r>
            <a:r>
              <a:rPr lang="ko-KR" altLang="en-US">
                <a:solidFill>
                  <a:srgbClr val="EF2065"/>
                </a:solidFill>
              </a:rPr>
              <a:t>대 </a:t>
            </a:r>
            <a:r>
              <a:rPr lang="ko-KR" altLang="en-US" dirty="0">
                <a:solidFill>
                  <a:srgbClr val="EF2065"/>
                </a:solidFill>
              </a:rPr>
              <a:t>보장도 </a:t>
            </a:r>
            <a:r>
              <a:rPr lang="en-US" altLang="ko-KR" dirty="0">
                <a:solidFill>
                  <a:srgbClr val="EF2065"/>
                </a:solidFill>
              </a:rPr>
              <a:t>Good!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830007C-200C-CA5C-B956-DF39162C2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15" name="제목 2">
            <a:extLst>
              <a:ext uri="{FF2B5EF4-FFF2-40B4-BE49-F238E27FC236}">
                <a16:creationId xmlns:a16="http://schemas.microsoft.com/office/drawing/2014/main" id="{E4524997-6672-A1FC-7C6C-14E1EF243D88}"/>
              </a:ext>
            </a:extLst>
          </p:cNvPr>
          <p:cNvSpPr txBox="1">
            <a:spLocks/>
          </p:cNvSpPr>
          <p:nvPr/>
        </p:nvSpPr>
        <p:spPr>
          <a:xfrm>
            <a:off x="1266129" y="2907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B4399E-B85B-C541-1BBC-AD452512B0A7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6B0EB2-E153-5B0E-2919-6314A7D639AD}"/>
              </a:ext>
            </a:extLst>
          </p:cNvPr>
          <p:cNvSpPr txBox="1"/>
          <p:nvPr/>
        </p:nvSpPr>
        <p:spPr>
          <a:xfrm>
            <a:off x="6177370" y="1621818"/>
            <a:ext cx="4123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2000" dirty="0">
                <a:solidFill>
                  <a:srgbClr val="EF2065"/>
                </a:solidFill>
              </a:rPr>
              <a:t>[ 60</a:t>
            </a:r>
            <a:r>
              <a:rPr lang="ko-KR" altLang="en-US" sz="2000" dirty="0">
                <a:solidFill>
                  <a:srgbClr val="EF2065"/>
                </a:solidFill>
              </a:rPr>
              <a:t>대 남성 </a:t>
            </a:r>
            <a:r>
              <a:rPr lang="en-US" altLang="ko-KR" sz="2000" dirty="0">
                <a:solidFill>
                  <a:srgbClr val="EF2065"/>
                </a:solidFill>
              </a:rPr>
              <a:t>A</a:t>
            </a:r>
            <a:r>
              <a:rPr lang="ko-KR" altLang="en-US" sz="2000" dirty="0">
                <a:solidFill>
                  <a:srgbClr val="EF2065"/>
                </a:solidFill>
              </a:rPr>
              <a:t>씨 사례 </a:t>
            </a:r>
            <a:r>
              <a:rPr lang="en-US" altLang="ko-KR" sz="2000" dirty="0">
                <a:solidFill>
                  <a:srgbClr val="EF2065"/>
                </a:solidFill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ko-KR" altLang="en-US" sz="2000" dirty="0">
                <a:solidFill>
                  <a:srgbClr val="EF2065"/>
                </a:solidFill>
              </a:rPr>
              <a:t>대동맥판막 협착증</a:t>
            </a:r>
            <a:r>
              <a:rPr lang="en-US" altLang="ko-KR" dirty="0"/>
              <a:t>(</a:t>
            </a:r>
            <a:r>
              <a:rPr lang="ko-KR" altLang="en-US" dirty="0"/>
              <a:t>판막이 굳고 </a:t>
            </a:r>
            <a:endParaRPr lang="en-US" altLang="ko-KR" dirty="0"/>
          </a:p>
          <a:p>
            <a:pPr>
              <a:lnSpc>
                <a:spcPct val="120000"/>
              </a:lnSpc>
            </a:pPr>
            <a:r>
              <a:rPr lang="ko-KR" altLang="en-US" dirty="0"/>
              <a:t>좁아져</a:t>
            </a:r>
            <a:r>
              <a:rPr lang="en-US" altLang="ko-KR" dirty="0"/>
              <a:t> </a:t>
            </a:r>
            <a:r>
              <a:rPr lang="ko-KR" altLang="en-US" dirty="0"/>
              <a:t>심장에 과부하</a:t>
            </a:r>
            <a:r>
              <a:rPr lang="en-US" altLang="ko-KR" dirty="0"/>
              <a:t>)</a:t>
            </a:r>
            <a:r>
              <a:rPr lang="ko-KR" altLang="en-US" sz="2000" dirty="0"/>
              <a:t>으로 수술</a:t>
            </a:r>
          </a:p>
        </p:txBody>
      </p:sp>
      <p:graphicFrame>
        <p:nvGraphicFramePr>
          <p:cNvPr id="38" name="표 37">
            <a:extLst>
              <a:ext uri="{FF2B5EF4-FFF2-40B4-BE49-F238E27FC236}">
                <a16:creationId xmlns:a16="http://schemas.microsoft.com/office/drawing/2014/main" id="{E15BE48F-7EE5-7CEF-017E-57457AEEB1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03022"/>
              </p:ext>
            </p:extLst>
          </p:nvPr>
        </p:nvGraphicFramePr>
        <p:xfrm>
          <a:off x="6146693" y="3039035"/>
          <a:ext cx="5576778" cy="3238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926">
                  <a:extLst>
                    <a:ext uri="{9D8B030D-6E8A-4147-A177-3AD203B41FA5}">
                      <a16:colId xmlns:a16="http://schemas.microsoft.com/office/drawing/2014/main" val="3421043503"/>
                    </a:ext>
                  </a:extLst>
                </a:gridCol>
                <a:gridCol w="1858926">
                  <a:extLst>
                    <a:ext uri="{9D8B030D-6E8A-4147-A177-3AD203B41FA5}">
                      <a16:colId xmlns:a16="http://schemas.microsoft.com/office/drawing/2014/main" val="2979570454"/>
                    </a:ext>
                  </a:extLst>
                </a:gridCol>
                <a:gridCol w="1858926">
                  <a:extLst>
                    <a:ext uri="{9D8B030D-6E8A-4147-A177-3AD203B41FA5}">
                      <a16:colId xmlns:a16="http://schemas.microsoft.com/office/drawing/2014/main" val="464335945"/>
                    </a:ext>
                  </a:extLst>
                </a:gridCol>
              </a:tblGrid>
              <a:tr h="8012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카테터를 </a:t>
                      </a:r>
                      <a:r>
                        <a:rPr lang="ko-KR" altLang="en-US" sz="12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삽입하여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판막을 교체하는 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“</a:t>
                      </a:r>
                      <a:r>
                        <a:rPr lang="ko-KR" altLang="en-US" sz="12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대동맥판막 </a:t>
                      </a:r>
                      <a:r>
                        <a:rPr lang="ko-KR" altLang="en-US" sz="1200" b="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치환술</a:t>
                      </a:r>
                      <a:r>
                        <a:rPr lang="ko-KR" altLang="en-US" sz="12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실행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”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중환자실 </a:t>
                      </a:r>
                      <a:r>
                        <a:rPr lang="en-US" altLang="ko-KR" sz="14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 입원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일반병실 이동</a:t>
                      </a:r>
                      <a:endParaRPr lang="en-US" altLang="ko-KR" sz="140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4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4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 추가 입원 </a:t>
                      </a:r>
                      <a:endParaRPr lang="en-US" altLang="ko-KR" sz="140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1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중환자실 포함 총 </a:t>
                      </a:r>
                      <a:r>
                        <a:rPr lang="en-US" altLang="ko-KR" sz="11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</a:t>
                      </a:r>
                      <a:r>
                        <a:rPr lang="ko-KR" altLang="en-US" sz="11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 입원</a:t>
                      </a:r>
                      <a:r>
                        <a:rPr lang="en-US" altLang="ko-KR" sz="11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528632"/>
                  </a:ext>
                </a:extLst>
              </a:tr>
              <a:tr h="16024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비급여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대질병수술</a:t>
                      </a:r>
                      <a:endParaRPr kumimoji="0" lang="en-US" altLang="ko-K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1,000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상급종합병원질병수술비</a:t>
                      </a:r>
                      <a:endParaRPr kumimoji="0" lang="en-US" altLang="ko-K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특정순환계질환수술비</a:t>
                      </a:r>
                      <a:endParaRPr kumimoji="0" lang="en-US" altLang="ko-K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500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대질병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중환자실치료비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1,000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질병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1-5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종수술동반입원비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x 6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일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5879240"/>
                  </a:ext>
                </a:extLst>
              </a:tr>
              <a:tr h="40060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1,550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60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3480196"/>
                  </a:ext>
                </a:extLst>
              </a:tr>
              <a:tr h="433989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총 </a:t>
                      </a:r>
                      <a:r>
                        <a:rPr lang="en-US" altLang="ko-KR" sz="1800" b="0" dirty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2,610</a:t>
                      </a:r>
                      <a:r>
                        <a:rPr lang="ko-KR" altLang="en-US" sz="1800" b="0" dirty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 보장</a:t>
                      </a:r>
                      <a:r>
                        <a:rPr lang="en-US" altLang="ko-KR" sz="1800" b="0" dirty="0">
                          <a:solidFill>
                            <a:srgbClr val="FF0066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!</a:t>
                      </a:r>
                      <a:endParaRPr lang="ko-KR" altLang="en-US" sz="1800" b="0" dirty="0">
                        <a:solidFill>
                          <a:srgbClr val="FF0066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797340"/>
                  </a:ext>
                </a:extLst>
              </a:tr>
            </a:tbl>
          </a:graphicData>
        </a:graphic>
      </p:graphicFrame>
      <p:graphicFrame>
        <p:nvGraphicFramePr>
          <p:cNvPr id="62" name="표 61">
            <a:extLst>
              <a:ext uri="{FF2B5EF4-FFF2-40B4-BE49-F238E27FC236}">
                <a16:creationId xmlns:a16="http://schemas.microsoft.com/office/drawing/2014/main" id="{67DA0B61-D49E-C93E-A529-969B3CD36B1D}"/>
              </a:ext>
            </a:extLst>
          </p:cNvPr>
          <p:cNvGraphicFramePr>
            <a:graphicFrameLocks noGrp="1"/>
          </p:cNvGraphicFramePr>
          <p:nvPr/>
        </p:nvGraphicFramePr>
        <p:xfrm>
          <a:off x="445536" y="1582198"/>
          <a:ext cx="5335638" cy="474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88735">
                  <a:extLst>
                    <a:ext uri="{9D8B030D-6E8A-4147-A177-3AD203B41FA5}">
                      <a16:colId xmlns:a16="http://schemas.microsoft.com/office/drawing/2014/main" val="4085537077"/>
                    </a:ext>
                  </a:extLst>
                </a:gridCol>
                <a:gridCol w="2100887">
                  <a:extLst>
                    <a:ext uri="{9D8B030D-6E8A-4147-A177-3AD203B41FA5}">
                      <a16:colId xmlns:a16="http://schemas.microsoft.com/office/drawing/2014/main" val="340802886"/>
                    </a:ext>
                  </a:extLst>
                </a:gridCol>
                <a:gridCol w="1348615">
                  <a:extLst>
                    <a:ext uri="{9D8B030D-6E8A-4147-A177-3AD203B41FA5}">
                      <a16:colId xmlns:a16="http://schemas.microsoft.com/office/drawing/2014/main" val="1899445472"/>
                    </a:ext>
                  </a:extLst>
                </a:gridCol>
                <a:gridCol w="1097401">
                  <a:extLst>
                    <a:ext uri="{9D8B030D-6E8A-4147-A177-3AD203B41FA5}">
                      <a16:colId xmlns:a16="http://schemas.microsoft.com/office/drawing/2014/main" val="2661896443"/>
                    </a:ext>
                  </a:extLst>
                </a:gridCol>
              </a:tblGrid>
              <a:tr h="2662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주요보장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보장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금액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829206"/>
                  </a:ext>
                </a:extLst>
              </a:tr>
              <a:tr h="270723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①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암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848855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②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항암방사선치료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859374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③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(1-3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195639"/>
                  </a:ext>
                </a:extLst>
              </a:tr>
              <a:tr h="2707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④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항암약물치료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(4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007436"/>
                  </a:ext>
                </a:extLst>
              </a:tr>
              <a:tr h="2707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뇌심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⑤ 비급여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급여전액본인부담포함</a:t>
                      </a:r>
                      <a:r>
                        <a:rPr lang="en-US" altLang="ko-KR" sz="100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2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883507"/>
                  </a:ext>
                </a:extLst>
              </a:tr>
              <a:tr h="2662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⑥ 암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48809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⑦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대질병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중환자실치료비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87785"/>
                  </a:ext>
                </a:extLst>
              </a:tr>
              <a:tr h="28751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⑧ 상급종합병원 질병수술비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63066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⑨ 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특정순환계질환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수술비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수술당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87924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비관혈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44514"/>
                  </a:ext>
                </a:extLst>
              </a:tr>
              <a:tr h="26623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⑩ 질병 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1-5</a:t>
                      </a:r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종수술</a:t>
                      </a:r>
                      <a:endParaRPr lang="en-US" altLang="ko-KR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latinLnBrk="1"/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　동반입원비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14095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0593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(1-6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771840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(1-8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59898"/>
                  </a:ext>
                </a:extLst>
              </a:tr>
              <a:tr h="266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(1-10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238534"/>
                  </a:ext>
                </a:extLst>
              </a:tr>
              <a:tr h="4437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사망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⑪ 상해사망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(*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선택가능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한도 잔여액의 </a:t>
                      </a:r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30%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910740"/>
                  </a:ext>
                </a:extLst>
              </a:tr>
            </a:tbl>
          </a:graphicData>
        </a:graphic>
      </p:graphicFrame>
      <p:grpSp>
        <p:nvGrpSpPr>
          <p:cNvPr id="63" name="그룹 62">
            <a:extLst>
              <a:ext uri="{FF2B5EF4-FFF2-40B4-BE49-F238E27FC236}">
                <a16:creationId xmlns:a16="http://schemas.microsoft.com/office/drawing/2014/main" id="{8DA99938-0017-2DD3-2DA3-52C0A770865E}"/>
              </a:ext>
            </a:extLst>
          </p:cNvPr>
          <p:cNvGrpSpPr/>
          <p:nvPr/>
        </p:nvGrpSpPr>
        <p:grpSpPr>
          <a:xfrm>
            <a:off x="230368" y="1310465"/>
            <a:ext cx="693955" cy="637885"/>
            <a:chOff x="6227365" y="1504887"/>
            <a:chExt cx="693955" cy="637885"/>
          </a:xfrm>
        </p:grpSpPr>
        <p:sp>
          <p:nvSpPr>
            <p:cNvPr id="64" name="타원 63">
              <a:extLst>
                <a:ext uri="{FF2B5EF4-FFF2-40B4-BE49-F238E27FC236}">
                  <a16:creationId xmlns:a16="http://schemas.microsoft.com/office/drawing/2014/main" id="{A9BBF219-6106-7C5D-87C3-37F3340E47E4}"/>
                </a:ext>
              </a:extLst>
            </p:cNvPr>
            <p:cNvSpPr/>
            <p:nvPr/>
          </p:nvSpPr>
          <p:spPr>
            <a:xfrm rot="20839679">
              <a:off x="6244805" y="1504887"/>
              <a:ext cx="637885" cy="63788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3ADFFB4-5993-401C-7209-93C612397186}"/>
                </a:ext>
              </a:extLst>
            </p:cNvPr>
            <p:cNvSpPr txBox="1"/>
            <p:nvPr/>
          </p:nvSpPr>
          <p:spPr>
            <a:xfrm rot="20839679">
              <a:off x="6227365" y="1527178"/>
              <a:ext cx="69395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b="1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lang="ko-KR" altLang="en-US" sz="3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5CC9E415-F76D-421F-1188-5F87F2869C27}"/>
              </a:ext>
            </a:extLst>
          </p:cNvPr>
          <p:cNvSpPr/>
          <p:nvPr/>
        </p:nvSpPr>
        <p:spPr>
          <a:xfrm>
            <a:off x="441800" y="3200522"/>
            <a:ext cx="5345812" cy="2674151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0079AD9D-44EF-1125-91FF-F3469EAF749D}"/>
              </a:ext>
            </a:extLst>
          </p:cNvPr>
          <p:cNvSpPr/>
          <p:nvPr/>
        </p:nvSpPr>
        <p:spPr>
          <a:xfrm>
            <a:off x="468648" y="2498121"/>
            <a:ext cx="734459" cy="215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rgbClr val="FFFF00"/>
                </a:solidFill>
              </a:rPr>
              <a:t>기</a:t>
            </a:r>
            <a:r>
              <a:rPr lang="en-US" altLang="ko-KR" sz="1000" dirty="0">
                <a:solidFill>
                  <a:srgbClr val="FFFF00"/>
                </a:solidFill>
              </a:rPr>
              <a:t>·</a:t>
            </a:r>
            <a:r>
              <a:rPr lang="ko-KR" altLang="en-US" sz="1000" dirty="0">
                <a:solidFill>
                  <a:srgbClr val="FFFF00"/>
                </a:solidFill>
              </a:rPr>
              <a:t>갑 포함</a:t>
            </a: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EDDC4B65-1848-1D06-5711-121E160AAB3B}"/>
              </a:ext>
            </a:extLst>
          </p:cNvPr>
          <p:cNvSpPr/>
          <p:nvPr/>
        </p:nvSpPr>
        <p:spPr>
          <a:xfrm>
            <a:off x="4024687" y="2947637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B5737AAB-DE44-179C-2943-1CADFFCDEFD1}"/>
              </a:ext>
            </a:extLst>
          </p:cNvPr>
          <p:cNvSpPr/>
          <p:nvPr/>
        </p:nvSpPr>
        <p:spPr>
          <a:xfrm>
            <a:off x="4024687" y="1878191"/>
            <a:ext cx="606991" cy="215616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spc="-150" dirty="0"/>
              <a:t>회당 보장</a:t>
            </a:r>
          </a:p>
        </p:txBody>
      </p:sp>
      <p:pic>
        <p:nvPicPr>
          <p:cNvPr id="77" name="그림 76">
            <a:extLst>
              <a:ext uri="{FF2B5EF4-FFF2-40B4-BE49-F238E27FC236}">
                <a16:creationId xmlns:a16="http://schemas.microsoft.com/office/drawing/2014/main" id="{13315F38-59EA-E5A7-337B-AA60089D8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007" y="1945519"/>
            <a:ext cx="761764" cy="825244"/>
          </a:xfrm>
          <a:prstGeom prst="rect">
            <a:avLst/>
          </a:prstGeom>
        </p:spPr>
      </p:pic>
      <p:pic>
        <p:nvPicPr>
          <p:cNvPr id="78" name="그림 77">
            <a:extLst>
              <a:ext uri="{FF2B5EF4-FFF2-40B4-BE49-F238E27FC236}">
                <a16:creationId xmlns:a16="http://schemas.microsoft.com/office/drawing/2014/main" id="{3B7D5FEE-E090-BB21-7F72-FE6FD79E2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474" y="1945519"/>
            <a:ext cx="761764" cy="825244"/>
          </a:xfrm>
          <a:prstGeom prst="rect">
            <a:avLst/>
          </a:prstGeom>
        </p:spPr>
      </p:pic>
      <p:pic>
        <p:nvPicPr>
          <p:cNvPr id="79" name="그림 78">
            <a:extLst>
              <a:ext uri="{FF2B5EF4-FFF2-40B4-BE49-F238E27FC236}">
                <a16:creationId xmlns:a16="http://schemas.microsoft.com/office/drawing/2014/main" id="{1F481414-4D22-DC1F-6E45-B60C92D004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885" y="1610235"/>
            <a:ext cx="851513" cy="1227507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266D3F3A-F511-79AC-2C83-62E1603E1CD2}"/>
              </a:ext>
            </a:extLst>
          </p:cNvPr>
          <p:cNvSpPr/>
          <p:nvPr/>
        </p:nvSpPr>
        <p:spPr>
          <a:xfrm>
            <a:off x="1191664" y="3481389"/>
            <a:ext cx="4589510" cy="2393283"/>
          </a:xfrm>
          <a:prstGeom prst="rect">
            <a:avLst/>
          </a:prstGeom>
          <a:noFill/>
          <a:ln w="57150">
            <a:solidFill>
              <a:srgbClr val="FD2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화살표: 갈매기형 수장 22">
            <a:extLst>
              <a:ext uri="{FF2B5EF4-FFF2-40B4-BE49-F238E27FC236}">
                <a16:creationId xmlns:a16="http://schemas.microsoft.com/office/drawing/2014/main" id="{C9B19903-7F8A-85C2-85F7-961A7439BE0B}"/>
              </a:ext>
            </a:extLst>
          </p:cNvPr>
          <p:cNvSpPr/>
          <p:nvPr/>
        </p:nvSpPr>
        <p:spPr>
          <a:xfrm>
            <a:off x="5768735" y="4273191"/>
            <a:ext cx="478414" cy="528812"/>
          </a:xfrm>
          <a:prstGeom prst="chevron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AD8D57-5AC9-017B-FE11-C86CCA2D315A}"/>
              </a:ext>
            </a:extLst>
          </p:cNvPr>
          <p:cNvSpPr txBox="1"/>
          <p:nvPr/>
        </p:nvSpPr>
        <p:spPr>
          <a:xfrm>
            <a:off x="11270955" y="6263911"/>
            <a:ext cx="9947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단위 </a:t>
            </a:r>
            <a:r>
              <a:rPr lang="en-US" altLang="ko-KR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6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</a:p>
        </p:txBody>
      </p:sp>
    </p:spTree>
    <p:extLst>
      <p:ext uri="{BB962C8B-B14F-4D97-AF65-F5344CB8AC3E}">
        <p14:creationId xmlns:p14="http://schemas.microsoft.com/office/powerpoint/2010/main" val="9425751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E522EF-F3F4-52ED-2EB0-F4E6A796E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535A80-A891-02C8-A87D-9AD47F199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66"/>
                </a:solidFill>
              </a:rPr>
              <a:t>&lt;</a:t>
            </a:r>
            <a:r>
              <a:rPr lang="ko-KR" altLang="en-US" dirty="0">
                <a:solidFill>
                  <a:srgbClr val="FF0066"/>
                </a:solidFill>
              </a:rPr>
              <a:t> </a:t>
            </a:r>
            <a:r>
              <a:rPr lang="en-US" altLang="ko-KR" dirty="0">
                <a:solidFill>
                  <a:srgbClr val="FF0066"/>
                </a:solidFill>
              </a:rPr>
              <a:t>10</a:t>
            </a:r>
            <a:r>
              <a:rPr lang="ko-KR" altLang="en-US" dirty="0">
                <a:solidFill>
                  <a:srgbClr val="FF0066"/>
                </a:solidFill>
              </a:rPr>
              <a:t>억 통장 </a:t>
            </a:r>
            <a:r>
              <a:rPr lang="en-US" altLang="ko-KR" dirty="0">
                <a:solidFill>
                  <a:srgbClr val="FF0066"/>
                </a:solidFill>
              </a:rPr>
              <a:t>&gt; </a:t>
            </a:r>
            <a:r>
              <a:rPr lang="ko-KR" altLang="en-US" dirty="0">
                <a:solidFill>
                  <a:schemeClr val="tx1"/>
                </a:solidFill>
              </a:rPr>
              <a:t>한 개의 담보로 </a:t>
            </a:r>
            <a:r>
              <a:rPr lang="en-US" altLang="ko-KR" dirty="0">
                <a:solidFill>
                  <a:schemeClr val="tx1"/>
                </a:solidFill>
              </a:rPr>
              <a:t>ALL-</a:t>
            </a:r>
            <a:r>
              <a:rPr lang="ko-KR" altLang="en-US" dirty="0">
                <a:solidFill>
                  <a:schemeClr val="tx1"/>
                </a:solidFill>
              </a:rPr>
              <a:t>커버</a:t>
            </a:r>
            <a:r>
              <a:rPr lang="en-US" altLang="ko-KR" dirty="0">
                <a:solidFill>
                  <a:schemeClr val="tx1"/>
                </a:solidFill>
              </a:rPr>
              <a:t>! </a:t>
            </a:r>
            <a:r>
              <a:rPr lang="ko-KR" altLang="en-US" dirty="0">
                <a:solidFill>
                  <a:schemeClr val="tx1"/>
                </a:solidFill>
              </a:rPr>
              <a:t>보험료는</a:t>
            </a:r>
            <a:r>
              <a:rPr lang="en-US" altLang="ko-KR" dirty="0">
                <a:solidFill>
                  <a:schemeClr val="tx1"/>
                </a:solidFill>
              </a:rPr>
              <a:t>?!</a:t>
            </a:r>
            <a:endParaRPr lang="ko-KR" altLang="en-US" dirty="0">
              <a:solidFill>
                <a:srgbClr val="FF0066"/>
              </a:solidFill>
            </a:endParaRPr>
          </a:p>
        </p:txBody>
      </p:sp>
      <p:sp>
        <p:nvSpPr>
          <p:cNvPr id="31" name="슬라이드 번호 개체 틀 2">
            <a:extLst>
              <a:ext uri="{FF2B5EF4-FFF2-40B4-BE49-F238E27FC236}">
                <a16:creationId xmlns:a16="http://schemas.microsoft.com/office/drawing/2014/main" id="{2B54CCC5-6ED1-CF8E-D8DE-A615E025E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fld id="{0F61A08C-6148-4D1A-8A5A-B2E8F1EBF495}" type="slidenum">
              <a:rPr lang="ko-KR" altLang="en-US" smtClean="0"/>
              <a:pPr/>
              <a:t>35</a:t>
            </a:fld>
            <a:endParaRPr lang="ko-KR" altLang="en-US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EE95471-778F-C8F9-7B25-AB01BC694E5C}"/>
              </a:ext>
            </a:extLst>
          </p:cNvPr>
          <p:cNvGraphicFramePr>
            <a:graphicFrameLocks noGrp="1"/>
          </p:cNvGraphicFramePr>
          <p:nvPr/>
        </p:nvGraphicFramePr>
        <p:xfrm>
          <a:off x="670330" y="3527525"/>
          <a:ext cx="5124801" cy="2638196"/>
        </p:xfrm>
        <a:graphic>
          <a:graphicData uri="http://schemas.openxmlformats.org/drawingml/2006/table">
            <a:tbl>
              <a:tblPr/>
              <a:tblGrid>
                <a:gridCol w="4035503">
                  <a:extLst>
                    <a:ext uri="{9D8B030D-6E8A-4147-A177-3AD203B41FA5}">
                      <a16:colId xmlns:a16="http://schemas.microsoft.com/office/drawing/2014/main" val="2562041243"/>
                    </a:ext>
                  </a:extLst>
                </a:gridCol>
                <a:gridCol w="1089298">
                  <a:extLst>
                    <a:ext uri="{9D8B030D-6E8A-4147-A177-3AD203B41FA5}">
                      <a16:colId xmlns:a16="http://schemas.microsoft.com/office/drawing/2014/main" val="3067134152"/>
                    </a:ext>
                  </a:extLst>
                </a:gridCol>
              </a:tblGrid>
              <a:tr h="81394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가입금액 </a:t>
                      </a:r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원</a:t>
                      </a:r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395" marR="4395" marT="439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75043"/>
                  </a:ext>
                </a:extLst>
              </a:tr>
              <a:tr h="182425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플래티넘 건강 </a:t>
                      </a:r>
                      <a:r>
                        <a:rPr lang="ko-KR" altLang="en-US" sz="2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리셋월렛</a:t>
                      </a:r>
                      <a:r>
                        <a:rPr lang="ko-KR" altLang="en-US" sz="2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2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II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32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32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en-US" altLang="ko-KR" sz="3200" b="0" i="0" u="none" strike="noStrike" dirty="0">
                        <a:solidFill>
                          <a:srgbClr val="EF2065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63401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5D2BFC08-6E1B-6EA7-E5A6-995F58F1FFE4}"/>
              </a:ext>
            </a:extLst>
          </p:cNvPr>
          <p:cNvGraphicFramePr>
            <a:graphicFrameLocks noGrp="1"/>
          </p:cNvGraphicFramePr>
          <p:nvPr/>
        </p:nvGraphicFramePr>
        <p:xfrm>
          <a:off x="5942933" y="3549649"/>
          <a:ext cx="5676785" cy="2332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850">
                  <a:extLst>
                    <a:ext uri="{9D8B030D-6E8A-4147-A177-3AD203B41FA5}">
                      <a16:colId xmlns:a16="http://schemas.microsoft.com/office/drawing/2014/main" val="1731011391"/>
                    </a:ext>
                  </a:extLst>
                </a:gridCol>
                <a:gridCol w="1551645">
                  <a:extLst>
                    <a:ext uri="{9D8B030D-6E8A-4147-A177-3AD203B41FA5}">
                      <a16:colId xmlns:a16="http://schemas.microsoft.com/office/drawing/2014/main" val="4284060651"/>
                    </a:ext>
                  </a:extLst>
                </a:gridCol>
                <a:gridCol w="1551645">
                  <a:extLst>
                    <a:ext uri="{9D8B030D-6E8A-4147-A177-3AD203B41FA5}">
                      <a16:colId xmlns:a16="http://schemas.microsoft.com/office/drawing/2014/main" val="449379636"/>
                    </a:ext>
                  </a:extLst>
                </a:gridCol>
                <a:gridCol w="1551645">
                  <a:extLst>
                    <a:ext uri="{9D8B030D-6E8A-4147-A177-3AD203B41FA5}">
                      <a16:colId xmlns:a16="http://schemas.microsoft.com/office/drawing/2014/main" val="2776091531"/>
                    </a:ext>
                  </a:extLst>
                </a:gridCol>
              </a:tblGrid>
              <a:tr h="583718">
                <a:tc>
                  <a:txBody>
                    <a:bodyPr/>
                    <a:lstStyle/>
                    <a:p>
                      <a:pPr algn="ctr" latinLnBrk="1"/>
                      <a:endParaRPr lang="ko-KR" altLang="en-US" sz="20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18513"/>
                  </a:ext>
                </a:extLst>
              </a:tr>
              <a:tr h="8743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건강체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0" dirty="0">
                          <a:solidFill>
                            <a:srgbClr val="FF0066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en-US" altLang="ko-KR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0,000 </a:t>
                      </a:r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0" dirty="0">
                          <a:solidFill>
                            <a:srgbClr val="FF0066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en-US" altLang="ko-KR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6,421</a:t>
                      </a:r>
                      <a:endParaRPr lang="ko-KR" altLang="en-US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9713699"/>
                  </a:ext>
                </a:extLst>
              </a:tr>
              <a:tr h="8743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유병자</a:t>
                      </a:r>
                      <a:endParaRPr lang="ko-KR" altLang="en-US" sz="20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rgbClr val="FF0066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0,000 </a:t>
                      </a:r>
                      <a:r>
                        <a:rPr lang="ko-KR" altLang="en-US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이하</a:t>
                      </a:r>
                      <a:endParaRPr lang="ko-KR" altLang="en-US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0" dirty="0">
                          <a:solidFill>
                            <a:srgbClr val="FF0066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en-US" altLang="ko-KR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0,599</a:t>
                      </a:r>
                      <a:endParaRPr lang="ko-KR" altLang="en-US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0" dirty="0">
                          <a:solidFill>
                            <a:srgbClr val="FF0066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2,163</a:t>
                      </a:r>
                      <a:endParaRPr lang="ko-KR" altLang="en-US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26063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88923E2-FE07-BFC9-1D98-6EB09B686D1D}"/>
              </a:ext>
            </a:extLst>
          </p:cNvPr>
          <p:cNvSpPr txBox="1"/>
          <p:nvPr/>
        </p:nvSpPr>
        <p:spPr>
          <a:xfrm>
            <a:off x="5239550" y="5882085"/>
            <a:ext cx="6380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건강체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년건강고지형ㅣ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기본연계 최저가입금액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가입ㅣ남성ㅣ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단위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  <a:endParaRPr lang="en-US" altLang="ko-KR" sz="8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  <a:p>
            <a:pPr algn="r"/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유병자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간편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3.10.5 (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100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세만기ㅣ기본연계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최저가입금액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가입ㅣ남성ㅣ단위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D1C8A0-57BD-28A3-8104-275848D79723}"/>
              </a:ext>
            </a:extLst>
          </p:cNvPr>
          <p:cNvSpPr txBox="1"/>
          <p:nvPr/>
        </p:nvSpPr>
        <p:spPr>
          <a:xfrm>
            <a:off x="1282581" y="2515453"/>
            <a:ext cx="1038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4800" dirty="0"/>
              <a:t>보험료까지 완벽한</a:t>
            </a:r>
            <a:r>
              <a:rPr lang="ko-KR" altLang="en-US" sz="4800" dirty="0">
                <a:solidFill>
                  <a:srgbClr val="EF2065"/>
                </a:solidFill>
              </a:rPr>
              <a:t> </a:t>
            </a:r>
            <a:r>
              <a:rPr lang="en-US" altLang="ko-KR" sz="4800" dirty="0">
                <a:solidFill>
                  <a:srgbClr val="EF2065"/>
                </a:solidFill>
              </a:rPr>
              <a:t>10</a:t>
            </a:r>
            <a:r>
              <a:rPr lang="ko-KR" altLang="en-US" sz="4800" dirty="0">
                <a:solidFill>
                  <a:srgbClr val="EF2065"/>
                </a:solidFill>
              </a:rPr>
              <a:t>억 통장</a:t>
            </a:r>
            <a:endParaRPr lang="ko-KR" altLang="en-US" sz="48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E785CE1E-A8BD-BA9B-0312-3E959016517D}"/>
              </a:ext>
            </a:extLst>
          </p:cNvPr>
          <p:cNvSpPr/>
          <p:nvPr/>
        </p:nvSpPr>
        <p:spPr>
          <a:xfrm>
            <a:off x="4252686" y="1754972"/>
            <a:ext cx="7367033" cy="63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D192A5-45AF-0E33-E8C4-F80486EF4410}"/>
              </a:ext>
            </a:extLst>
          </p:cNvPr>
          <p:cNvSpPr txBox="1"/>
          <p:nvPr/>
        </p:nvSpPr>
        <p:spPr>
          <a:xfrm>
            <a:off x="4568766" y="1810463"/>
            <a:ext cx="6772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단돈 </a:t>
            </a:r>
            <a:r>
              <a:rPr lang="en-US" altLang="ko-KR" sz="2800" dirty="0">
                <a:solidFill>
                  <a:schemeClr val="bg1"/>
                </a:solidFill>
              </a:rPr>
              <a:t>1~2</a:t>
            </a:r>
            <a:r>
              <a:rPr lang="ko-KR" altLang="en-US" sz="2800" dirty="0">
                <a:solidFill>
                  <a:schemeClr val="bg1"/>
                </a:solidFill>
              </a:rPr>
              <a:t>만원대로 고객님께 </a:t>
            </a:r>
            <a:r>
              <a:rPr lang="en-US" altLang="ko-KR" sz="2800" dirty="0">
                <a:solidFill>
                  <a:schemeClr val="bg1"/>
                </a:solidFill>
              </a:rPr>
              <a:t>10</a:t>
            </a:r>
            <a:r>
              <a:rPr lang="ko-KR" altLang="en-US" sz="2800" dirty="0">
                <a:solidFill>
                  <a:schemeClr val="bg1"/>
                </a:solidFill>
              </a:rPr>
              <a:t>억 제안 가능</a:t>
            </a:r>
            <a:r>
              <a:rPr lang="en-US" altLang="ko-KR" sz="2800" dirty="0">
                <a:solidFill>
                  <a:schemeClr val="bg1"/>
                </a:solidFill>
              </a:rPr>
              <a:t>!</a:t>
            </a:r>
            <a:endParaRPr lang="ko-KR" altLang="en-US" sz="2800" dirty="0">
              <a:solidFill>
                <a:srgbClr val="FFFF00"/>
              </a:solidFill>
            </a:endParaRPr>
          </a:p>
        </p:txBody>
      </p:sp>
      <p:pic>
        <p:nvPicPr>
          <p:cNvPr id="28" name="그림 27" descr="텍스트, 폰트, 인간의 얼굴, 그림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4F2E9DA-6CA9-5367-AA81-C00598412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6" t="18248" r="6535" b="17723"/>
          <a:stretch>
            <a:fillRect/>
          </a:stretch>
        </p:blipFill>
        <p:spPr>
          <a:xfrm>
            <a:off x="670330" y="1706509"/>
            <a:ext cx="3538083" cy="17528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4D1DEEE-ED9A-B69C-7CC7-E6EC3CEEBFCE}"/>
              </a:ext>
            </a:extLst>
          </p:cNvPr>
          <p:cNvSpPr txBox="1"/>
          <p:nvPr/>
        </p:nvSpPr>
        <p:spPr>
          <a:xfrm>
            <a:off x="486460" y="690245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FFBD29B-2091-3B8F-8E58-0B4EC2582ED4}"/>
              </a:ext>
            </a:extLst>
          </p:cNvPr>
          <p:cNvSpPr/>
          <p:nvPr/>
        </p:nvSpPr>
        <p:spPr>
          <a:xfrm>
            <a:off x="6985000" y="4142694"/>
            <a:ext cx="4622018" cy="1739391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/>
              <a:t>보험료 미정</a:t>
            </a:r>
          </a:p>
        </p:txBody>
      </p:sp>
    </p:spTree>
    <p:extLst>
      <p:ext uri="{BB962C8B-B14F-4D97-AF65-F5344CB8AC3E}">
        <p14:creationId xmlns:p14="http://schemas.microsoft.com/office/powerpoint/2010/main" val="18017960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B8F22E-1CC2-7F67-3E20-77C50078B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너무나 좋은 </a:t>
            </a:r>
            <a:r>
              <a:rPr lang="en-US" altLang="ko-KR" dirty="0"/>
              <a:t>10</a:t>
            </a:r>
            <a:r>
              <a:rPr lang="ko-KR" altLang="en-US" dirty="0" err="1"/>
              <a:t>억통장</a:t>
            </a:r>
            <a:r>
              <a:rPr lang="en-US" altLang="ko-KR" dirty="0"/>
              <a:t>, </a:t>
            </a:r>
            <a:r>
              <a:rPr lang="ko-KR" altLang="en-US" dirty="0"/>
              <a:t>실제사례로 알아볼까요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4DB1E1A5-A04B-037B-1864-3A055C6A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9C7F07-86EC-116E-617D-570040069D98}"/>
              </a:ext>
            </a:extLst>
          </p:cNvPr>
          <p:cNvSpPr txBox="1"/>
          <p:nvPr/>
        </p:nvSpPr>
        <p:spPr>
          <a:xfrm>
            <a:off x="827570" y="1758208"/>
            <a:ext cx="105368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rgbClr val="FF0066"/>
                </a:solidFill>
              </a:rPr>
              <a:t>10</a:t>
            </a:r>
            <a:r>
              <a:rPr lang="ko-KR" altLang="en-US" sz="5400" dirty="0">
                <a:solidFill>
                  <a:srgbClr val="FF0066"/>
                </a:solidFill>
              </a:rPr>
              <a:t>억 통장</a:t>
            </a:r>
            <a:r>
              <a:rPr lang="en-US" altLang="ko-KR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ko-KR" alt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진짜로 보상이 잘 되나요</a:t>
            </a:r>
            <a:r>
              <a:rPr lang="en-US" altLang="ko-KR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  <a:endParaRPr lang="ko-KR" altLang="en-US" sz="5400" dirty="0">
              <a:solidFill>
                <a:srgbClr val="EF2065"/>
              </a:solidFill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887F1A00-8A66-3D60-DCFC-16614FA8E9E4}"/>
              </a:ext>
            </a:extLst>
          </p:cNvPr>
          <p:cNvSpPr/>
          <p:nvPr/>
        </p:nvSpPr>
        <p:spPr>
          <a:xfrm rot="5400000">
            <a:off x="2937019" y="852120"/>
            <a:ext cx="3081655" cy="7227035"/>
          </a:xfrm>
          <a:custGeom>
            <a:avLst/>
            <a:gdLst>
              <a:gd name="connsiteX0" fmla="*/ 0 w 3081655"/>
              <a:gd name="connsiteY0" fmla="*/ 6713416 h 7227035"/>
              <a:gd name="connsiteX1" fmla="*/ 0 w 3081655"/>
              <a:gd name="connsiteY1" fmla="*/ 1226708 h 7227035"/>
              <a:gd name="connsiteX2" fmla="*/ 513619 w 3081655"/>
              <a:gd name="connsiteY2" fmla="*/ 713089 h 7227035"/>
              <a:gd name="connsiteX3" fmla="*/ 1728017 w 3081655"/>
              <a:gd name="connsiteY3" fmla="*/ 713089 h 7227035"/>
              <a:gd name="connsiteX4" fmla="*/ 1913390 w 3081655"/>
              <a:gd name="connsiteY4" fmla="*/ 0 h 7227035"/>
              <a:gd name="connsiteX5" fmla="*/ 2098762 w 3081655"/>
              <a:gd name="connsiteY5" fmla="*/ 713089 h 7227035"/>
              <a:gd name="connsiteX6" fmla="*/ 2568036 w 3081655"/>
              <a:gd name="connsiteY6" fmla="*/ 713089 h 7227035"/>
              <a:gd name="connsiteX7" fmla="*/ 3081655 w 3081655"/>
              <a:gd name="connsiteY7" fmla="*/ 1226708 h 7227035"/>
              <a:gd name="connsiteX8" fmla="*/ 3081655 w 3081655"/>
              <a:gd name="connsiteY8" fmla="*/ 6713416 h 7227035"/>
              <a:gd name="connsiteX9" fmla="*/ 2568036 w 3081655"/>
              <a:gd name="connsiteY9" fmla="*/ 7227035 h 7227035"/>
              <a:gd name="connsiteX10" fmla="*/ 513619 w 3081655"/>
              <a:gd name="connsiteY10" fmla="*/ 7227035 h 7227035"/>
              <a:gd name="connsiteX11" fmla="*/ 0 w 3081655"/>
              <a:gd name="connsiteY11" fmla="*/ 6713416 h 722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1655" h="7227035">
                <a:moveTo>
                  <a:pt x="0" y="6713416"/>
                </a:moveTo>
                <a:lnTo>
                  <a:pt x="0" y="1226708"/>
                </a:lnTo>
                <a:cubicBezTo>
                  <a:pt x="0" y="943044"/>
                  <a:pt x="229955" y="713089"/>
                  <a:pt x="513619" y="713089"/>
                </a:cubicBezTo>
                <a:lnTo>
                  <a:pt x="1728017" y="713089"/>
                </a:lnTo>
                <a:lnTo>
                  <a:pt x="1913390" y="0"/>
                </a:lnTo>
                <a:lnTo>
                  <a:pt x="2098762" y="713089"/>
                </a:lnTo>
                <a:lnTo>
                  <a:pt x="2568036" y="713089"/>
                </a:lnTo>
                <a:cubicBezTo>
                  <a:pt x="2851700" y="713089"/>
                  <a:pt x="3081655" y="943044"/>
                  <a:pt x="3081655" y="1226708"/>
                </a:cubicBezTo>
                <a:lnTo>
                  <a:pt x="3081655" y="6713416"/>
                </a:lnTo>
                <a:cubicBezTo>
                  <a:pt x="3081655" y="6997080"/>
                  <a:pt x="2851700" y="7227035"/>
                  <a:pt x="2568036" y="7227035"/>
                </a:cubicBezTo>
                <a:lnTo>
                  <a:pt x="513619" y="7227035"/>
                </a:lnTo>
                <a:cubicBezTo>
                  <a:pt x="229955" y="7227035"/>
                  <a:pt x="0" y="6997080"/>
                  <a:pt x="0" y="67134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8B93EB-2CC6-6E6F-EC14-D7FD9079C1D3}"/>
              </a:ext>
            </a:extLst>
          </p:cNvPr>
          <p:cNvSpPr txBox="1"/>
          <p:nvPr/>
        </p:nvSpPr>
        <p:spPr>
          <a:xfrm>
            <a:off x="1391936" y="3190875"/>
            <a:ext cx="5477782" cy="25299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7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찐사례로</a:t>
            </a:r>
            <a:endParaRPr lang="en-US" altLang="ko-KR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ko-KR" altLang="en-US" sz="7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보여드릴게요</a:t>
            </a:r>
            <a:r>
              <a:rPr lang="en-US" altLang="ko-KR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</a:p>
        </p:txBody>
      </p:sp>
      <p:pic>
        <p:nvPicPr>
          <p:cNvPr id="9" name="그림 8" descr="클립아트, 만화 영화, 애니메이션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0DF8DAA-947B-7C21-EEE9-EBF0CFE6A8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30"/>
          <a:stretch>
            <a:fillRect/>
          </a:stretch>
        </p:blipFill>
        <p:spPr>
          <a:xfrm>
            <a:off x="7956283" y="2722418"/>
            <a:ext cx="3730911" cy="35055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C3CCDC-CA88-EF15-9882-D8443F6F4F42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81047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42B8C4-2C61-6E34-A46E-94F072276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억 통장 </a:t>
            </a:r>
            <a:r>
              <a:rPr lang="ko-KR" altLang="en-US" dirty="0" err="1"/>
              <a:t>찐사례</a:t>
            </a:r>
            <a:r>
              <a:rPr lang="ko-KR" altLang="en-US" dirty="0"/>
              <a:t> </a:t>
            </a:r>
            <a:r>
              <a:rPr lang="en-US" altLang="ko-KR" dirty="0"/>
              <a:t>CASE -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①</a:t>
            </a:r>
            <a:r>
              <a:rPr lang="ko-KR" altLang="en-US" dirty="0"/>
              <a:t> 급성 심근경색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FE5DDFE-AAB8-8E65-AE80-E931D2359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C18BB2-2BA7-D121-E31E-837228A17C20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6" name="그림 5" descr="텍스트, 스크린샷, 번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FA43DB0-938A-4BBB-36B5-44A087120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58" y="1416402"/>
            <a:ext cx="10939360" cy="5019101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E86CFD11-CA97-D192-7B8F-5BECF17A8F4C}"/>
              </a:ext>
            </a:extLst>
          </p:cNvPr>
          <p:cNvSpPr/>
          <p:nvPr/>
        </p:nvSpPr>
        <p:spPr>
          <a:xfrm>
            <a:off x="1699260" y="1764075"/>
            <a:ext cx="601980" cy="82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1206774-4996-BA1E-554F-604E8835D906}"/>
              </a:ext>
            </a:extLst>
          </p:cNvPr>
          <p:cNvSpPr/>
          <p:nvPr/>
        </p:nvSpPr>
        <p:spPr>
          <a:xfrm>
            <a:off x="8290811" y="5453410"/>
            <a:ext cx="1066446" cy="10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AD8EA0F-34FD-9177-03B4-DA6D330224FD}"/>
              </a:ext>
            </a:extLst>
          </p:cNvPr>
          <p:cNvSpPr/>
          <p:nvPr/>
        </p:nvSpPr>
        <p:spPr>
          <a:xfrm>
            <a:off x="1202612" y="3173606"/>
            <a:ext cx="452277" cy="388743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DD0A172-47AB-3C59-3DCA-3F83800DC22E}"/>
              </a:ext>
            </a:extLst>
          </p:cNvPr>
          <p:cNvSpPr/>
          <p:nvPr/>
        </p:nvSpPr>
        <p:spPr>
          <a:xfrm>
            <a:off x="422980" y="4248149"/>
            <a:ext cx="2558410" cy="2187354"/>
          </a:xfrm>
          <a:prstGeom prst="rect">
            <a:avLst/>
          </a:prstGeom>
          <a:solidFill>
            <a:srgbClr val="0000F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09FADE-E6D3-AD1B-2D33-B79F3C074765}"/>
              </a:ext>
            </a:extLst>
          </p:cNvPr>
          <p:cNvSpPr txBox="1"/>
          <p:nvPr/>
        </p:nvSpPr>
        <p:spPr>
          <a:xfrm>
            <a:off x="427714" y="4400418"/>
            <a:ext cx="2605504" cy="187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- 55</a:t>
            </a:r>
            <a:r>
              <a:rPr lang="ko-KR" altLang="en-US" dirty="0">
                <a:solidFill>
                  <a:schemeClr val="bg1"/>
                </a:solidFill>
              </a:rPr>
              <a:t>세 남성 고객님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가입 </a:t>
            </a:r>
            <a:r>
              <a:rPr lang="en-US" altLang="ko-KR" dirty="0">
                <a:solidFill>
                  <a:schemeClr val="bg1"/>
                </a:solidFill>
              </a:rPr>
              <a:t>: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2025.09.30</a:t>
            </a: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보험료 </a:t>
            </a:r>
            <a:r>
              <a:rPr lang="en-US" altLang="ko-KR" dirty="0">
                <a:solidFill>
                  <a:schemeClr val="bg1"/>
                </a:solidFill>
              </a:rPr>
              <a:t>: 128,904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   </a:t>
            </a:r>
            <a:r>
              <a:rPr lang="ko-KR" altLang="en-US" dirty="0" err="1">
                <a:solidFill>
                  <a:schemeClr val="bg1"/>
                </a:solidFill>
              </a:rPr>
              <a:t>담보보험료</a:t>
            </a:r>
            <a:r>
              <a:rPr lang="ko-KR" altLang="en-US" sz="1600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: 34,695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- 20</a:t>
            </a:r>
            <a:r>
              <a:rPr lang="ko-KR" altLang="en-US" dirty="0" err="1">
                <a:solidFill>
                  <a:schemeClr val="bg1"/>
                </a:solidFill>
              </a:rPr>
              <a:t>년납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100</a:t>
            </a:r>
            <a:r>
              <a:rPr lang="ko-KR" altLang="en-US" dirty="0">
                <a:solidFill>
                  <a:schemeClr val="bg1"/>
                </a:solidFill>
              </a:rPr>
              <a:t>세 만기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D16264C-8472-11DE-D872-E05C50A2AB74}"/>
              </a:ext>
            </a:extLst>
          </p:cNvPr>
          <p:cNvSpPr/>
          <p:nvPr/>
        </p:nvSpPr>
        <p:spPr>
          <a:xfrm>
            <a:off x="3105269" y="2584454"/>
            <a:ext cx="325211" cy="109972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D77B613-7A73-9232-6A52-106A266239B4}"/>
              </a:ext>
            </a:extLst>
          </p:cNvPr>
          <p:cNvSpPr/>
          <p:nvPr/>
        </p:nvSpPr>
        <p:spPr>
          <a:xfrm>
            <a:off x="4062161" y="2584454"/>
            <a:ext cx="576132" cy="109972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9667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81E3C-FAF0-B380-356B-1F04907EB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0DE466-5CAF-9EC1-60E9-239019AE1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억 통장 </a:t>
            </a:r>
            <a:r>
              <a:rPr lang="ko-KR" altLang="en-US" dirty="0" err="1"/>
              <a:t>찐사례</a:t>
            </a:r>
            <a:r>
              <a:rPr lang="ko-KR" altLang="en-US" dirty="0"/>
              <a:t> </a:t>
            </a:r>
            <a:r>
              <a:rPr lang="en-US" altLang="ko-KR" dirty="0"/>
              <a:t>CASE -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①</a:t>
            </a:r>
            <a:r>
              <a:rPr lang="ko-KR" altLang="en-US" dirty="0"/>
              <a:t> 급성 심근경색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0EFAC3D-E189-B9D1-F9EF-BC8B05F83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5F0AB4-23EF-2703-B4D7-0697B6715444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6" name="그림 5" descr="텍스트, 스크린샷, 번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64B7792-83FE-3381-1DE2-C81A1CD651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58" y="1416402"/>
            <a:ext cx="10939360" cy="5019101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CE156613-61D1-B43D-9291-2375BFB7CFC3}"/>
              </a:ext>
            </a:extLst>
          </p:cNvPr>
          <p:cNvSpPr/>
          <p:nvPr/>
        </p:nvSpPr>
        <p:spPr>
          <a:xfrm>
            <a:off x="1699260" y="1764075"/>
            <a:ext cx="601980" cy="82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0D09C69-0229-70DC-63FD-DA5F30A6B13C}"/>
              </a:ext>
            </a:extLst>
          </p:cNvPr>
          <p:cNvSpPr/>
          <p:nvPr/>
        </p:nvSpPr>
        <p:spPr>
          <a:xfrm>
            <a:off x="8290811" y="5453410"/>
            <a:ext cx="1066446" cy="10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스크린샷, 번호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C96EA6D-8FAD-F1EE-7A7D-0344B332C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736" y="1422852"/>
            <a:ext cx="6179820" cy="46841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44A5A1B5-A426-C5A6-8FD5-9C661CCD94BD}"/>
              </a:ext>
            </a:extLst>
          </p:cNvPr>
          <p:cNvSpPr/>
          <p:nvPr/>
        </p:nvSpPr>
        <p:spPr>
          <a:xfrm>
            <a:off x="4047363" y="2462606"/>
            <a:ext cx="801236" cy="110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5246A1C-758F-EBFB-64BF-83F48BF4F875}"/>
              </a:ext>
            </a:extLst>
          </p:cNvPr>
          <p:cNvSpPr/>
          <p:nvPr/>
        </p:nvSpPr>
        <p:spPr>
          <a:xfrm>
            <a:off x="6819952" y="2462606"/>
            <a:ext cx="881360" cy="110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E87684D-2FAC-9175-0C7A-BF5B76D9CC42}"/>
              </a:ext>
            </a:extLst>
          </p:cNvPr>
          <p:cNvSpPr/>
          <p:nvPr/>
        </p:nvSpPr>
        <p:spPr>
          <a:xfrm>
            <a:off x="3905165" y="2982719"/>
            <a:ext cx="969496" cy="12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E6D24D7-DA4F-80DA-5CC7-C55541FE2558}"/>
              </a:ext>
            </a:extLst>
          </p:cNvPr>
          <p:cNvSpPr/>
          <p:nvPr/>
        </p:nvSpPr>
        <p:spPr>
          <a:xfrm>
            <a:off x="4039512" y="3576059"/>
            <a:ext cx="308912" cy="110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26332A2-B665-31D6-D09F-166DF50098AA}"/>
              </a:ext>
            </a:extLst>
          </p:cNvPr>
          <p:cNvSpPr/>
          <p:nvPr/>
        </p:nvSpPr>
        <p:spPr>
          <a:xfrm>
            <a:off x="3872388" y="2666018"/>
            <a:ext cx="1035050" cy="223520"/>
          </a:xfrm>
          <a:prstGeom prst="rect">
            <a:avLst/>
          </a:prstGeom>
          <a:noFill/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9392452-B46E-3667-F522-249A4D336C4A}"/>
              </a:ext>
            </a:extLst>
          </p:cNvPr>
          <p:cNvSpPr/>
          <p:nvPr/>
        </p:nvSpPr>
        <p:spPr>
          <a:xfrm>
            <a:off x="3232150" y="4716827"/>
            <a:ext cx="5759450" cy="787875"/>
          </a:xfrm>
          <a:prstGeom prst="rect">
            <a:avLst/>
          </a:prstGeom>
          <a:solidFill>
            <a:srgbClr val="EF2065"/>
          </a:solidFill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F08343C-4CB9-5C62-0C55-6AC45CA95092}"/>
              </a:ext>
            </a:extLst>
          </p:cNvPr>
          <p:cNvSpPr/>
          <p:nvPr/>
        </p:nvSpPr>
        <p:spPr>
          <a:xfrm>
            <a:off x="3797300" y="3520105"/>
            <a:ext cx="1752600" cy="489597"/>
          </a:xfrm>
          <a:prstGeom prst="rect">
            <a:avLst/>
          </a:prstGeom>
          <a:noFill/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70EEBD-B94E-A5A1-B387-5E1EC5989A6B}"/>
              </a:ext>
            </a:extLst>
          </p:cNvPr>
          <p:cNvSpPr txBox="1"/>
          <p:nvPr/>
        </p:nvSpPr>
        <p:spPr>
          <a:xfrm>
            <a:off x="3469815" y="4805135"/>
            <a:ext cx="52838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FFFF00"/>
                </a:solidFill>
              </a:rPr>
              <a:t>가입 후 급성심근경색</a:t>
            </a:r>
            <a:r>
              <a:rPr lang="ko-KR" altLang="en-US" sz="3600" dirty="0">
                <a:solidFill>
                  <a:schemeClr val="bg1"/>
                </a:solidFill>
              </a:rPr>
              <a:t> 진단</a:t>
            </a:r>
            <a:r>
              <a:rPr lang="en-US" altLang="ko-KR" sz="3600" dirty="0">
                <a:solidFill>
                  <a:schemeClr val="bg1"/>
                </a:solidFill>
              </a:rPr>
              <a:t>!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F274ADB-1C37-786B-A358-17B5124B68E4}"/>
              </a:ext>
            </a:extLst>
          </p:cNvPr>
          <p:cNvSpPr/>
          <p:nvPr/>
        </p:nvSpPr>
        <p:spPr>
          <a:xfrm>
            <a:off x="1250237" y="3183131"/>
            <a:ext cx="452277" cy="388743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DD0A172-47AB-3C59-3DCA-3F83800DC22E}"/>
              </a:ext>
            </a:extLst>
          </p:cNvPr>
          <p:cNvSpPr/>
          <p:nvPr/>
        </p:nvSpPr>
        <p:spPr>
          <a:xfrm>
            <a:off x="495717" y="4248149"/>
            <a:ext cx="2558410" cy="2187354"/>
          </a:xfrm>
          <a:prstGeom prst="rect">
            <a:avLst/>
          </a:prstGeom>
          <a:solidFill>
            <a:srgbClr val="0000F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09FADE-E6D3-AD1B-2D33-B79F3C074765}"/>
              </a:ext>
            </a:extLst>
          </p:cNvPr>
          <p:cNvSpPr txBox="1"/>
          <p:nvPr/>
        </p:nvSpPr>
        <p:spPr>
          <a:xfrm>
            <a:off x="500451" y="4400418"/>
            <a:ext cx="2605504" cy="187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- 55</a:t>
            </a:r>
            <a:r>
              <a:rPr lang="ko-KR" altLang="en-US" dirty="0">
                <a:solidFill>
                  <a:schemeClr val="bg1"/>
                </a:solidFill>
              </a:rPr>
              <a:t>세 남성 고객님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가입 </a:t>
            </a:r>
            <a:r>
              <a:rPr lang="en-US" altLang="ko-KR" dirty="0">
                <a:solidFill>
                  <a:schemeClr val="bg1"/>
                </a:solidFill>
              </a:rPr>
              <a:t>: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2025.09.30</a:t>
            </a: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보험료 </a:t>
            </a:r>
            <a:r>
              <a:rPr lang="en-US" altLang="ko-KR" dirty="0">
                <a:solidFill>
                  <a:schemeClr val="bg1"/>
                </a:solidFill>
              </a:rPr>
              <a:t>: 128,904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   </a:t>
            </a:r>
            <a:r>
              <a:rPr lang="ko-KR" altLang="en-US" dirty="0" err="1">
                <a:solidFill>
                  <a:schemeClr val="bg1"/>
                </a:solidFill>
              </a:rPr>
              <a:t>담보보험료</a:t>
            </a:r>
            <a:r>
              <a:rPr lang="ko-KR" altLang="en-US" sz="1600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: 34,695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- 20</a:t>
            </a:r>
            <a:r>
              <a:rPr lang="ko-KR" altLang="en-US" dirty="0" err="1">
                <a:solidFill>
                  <a:schemeClr val="bg1"/>
                </a:solidFill>
              </a:rPr>
              <a:t>년납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100</a:t>
            </a:r>
            <a:r>
              <a:rPr lang="ko-KR" altLang="en-US" dirty="0">
                <a:solidFill>
                  <a:schemeClr val="bg1"/>
                </a:solidFill>
              </a:rPr>
              <a:t>세 만기</a:t>
            </a:r>
          </a:p>
        </p:txBody>
      </p:sp>
    </p:spTree>
    <p:extLst>
      <p:ext uri="{BB962C8B-B14F-4D97-AF65-F5344CB8AC3E}">
        <p14:creationId xmlns:p14="http://schemas.microsoft.com/office/powerpoint/2010/main" val="25189181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0FC3F-93AC-A075-18D9-A28F128DD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12B656-57E1-6B2D-26FA-BA651753F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억 통장 </a:t>
            </a:r>
            <a:r>
              <a:rPr lang="ko-KR" altLang="en-US" dirty="0" err="1"/>
              <a:t>찐사례</a:t>
            </a:r>
            <a:r>
              <a:rPr lang="ko-KR" altLang="en-US" dirty="0"/>
              <a:t> </a:t>
            </a:r>
            <a:r>
              <a:rPr lang="en-US" altLang="ko-KR" dirty="0"/>
              <a:t>CASE -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①</a:t>
            </a:r>
            <a:r>
              <a:rPr lang="ko-KR" altLang="en-US" dirty="0"/>
              <a:t> 급성 심근경색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F70492D-0FC3-2529-ACDD-1A5063003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DADA33-F4AE-48AA-BF8C-B21A72B0EB5B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6" name="그림 5" descr="텍스트, 스크린샷, 번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2D8CA9C-0BED-5F56-9380-CD1E4266F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58" y="1416402"/>
            <a:ext cx="10939360" cy="5019101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FDD0A172-47AB-3C59-3DCA-3F83800DC22E}"/>
              </a:ext>
            </a:extLst>
          </p:cNvPr>
          <p:cNvSpPr/>
          <p:nvPr/>
        </p:nvSpPr>
        <p:spPr>
          <a:xfrm>
            <a:off x="422980" y="4248149"/>
            <a:ext cx="2558410" cy="2187354"/>
          </a:xfrm>
          <a:prstGeom prst="rect">
            <a:avLst/>
          </a:prstGeom>
          <a:solidFill>
            <a:srgbClr val="0000F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09FADE-E6D3-AD1B-2D33-B79F3C074765}"/>
              </a:ext>
            </a:extLst>
          </p:cNvPr>
          <p:cNvSpPr txBox="1"/>
          <p:nvPr/>
        </p:nvSpPr>
        <p:spPr>
          <a:xfrm>
            <a:off x="427714" y="4400418"/>
            <a:ext cx="2605504" cy="187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- 55</a:t>
            </a:r>
            <a:r>
              <a:rPr lang="ko-KR" altLang="en-US" dirty="0">
                <a:solidFill>
                  <a:schemeClr val="bg1"/>
                </a:solidFill>
              </a:rPr>
              <a:t>세 남성 고객님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가입 </a:t>
            </a:r>
            <a:r>
              <a:rPr lang="en-US" altLang="ko-KR" dirty="0">
                <a:solidFill>
                  <a:schemeClr val="bg1"/>
                </a:solidFill>
              </a:rPr>
              <a:t>: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2025.09.30</a:t>
            </a: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보험료 </a:t>
            </a:r>
            <a:r>
              <a:rPr lang="en-US" altLang="ko-KR" dirty="0">
                <a:solidFill>
                  <a:schemeClr val="bg1"/>
                </a:solidFill>
              </a:rPr>
              <a:t>: 128,904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   </a:t>
            </a:r>
            <a:r>
              <a:rPr lang="ko-KR" altLang="en-US" dirty="0" err="1">
                <a:solidFill>
                  <a:schemeClr val="bg1"/>
                </a:solidFill>
              </a:rPr>
              <a:t>담보보험료</a:t>
            </a:r>
            <a:r>
              <a:rPr lang="ko-KR" altLang="en-US" sz="1600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: 34,695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- 20</a:t>
            </a:r>
            <a:r>
              <a:rPr lang="ko-KR" altLang="en-US" dirty="0" err="1">
                <a:solidFill>
                  <a:schemeClr val="bg1"/>
                </a:solidFill>
              </a:rPr>
              <a:t>년납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100</a:t>
            </a:r>
            <a:r>
              <a:rPr lang="ko-KR" altLang="en-US" dirty="0">
                <a:solidFill>
                  <a:schemeClr val="bg1"/>
                </a:solidFill>
              </a:rPr>
              <a:t>세 만기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FE06C3-5D30-9B6D-614F-46F8696E8FA5}"/>
              </a:ext>
            </a:extLst>
          </p:cNvPr>
          <p:cNvSpPr/>
          <p:nvPr/>
        </p:nvSpPr>
        <p:spPr>
          <a:xfrm>
            <a:off x="1699260" y="1764075"/>
            <a:ext cx="601980" cy="82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3D6AAFEA-3C13-61A6-1433-7F7DB3B360C0}"/>
              </a:ext>
            </a:extLst>
          </p:cNvPr>
          <p:cNvSpPr/>
          <p:nvPr/>
        </p:nvSpPr>
        <p:spPr>
          <a:xfrm>
            <a:off x="8290811" y="5215285"/>
            <a:ext cx="1066446" cy="10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27C1093-CD77-89A6-BECD-2C6D9A095ABA}"/>
              </a:ext>
            </a:extLst>
          </p:cNvPr>
          <p:cNvSpPr/>
          <p:nvPr/>
        </p:nvSpPr>
        <p:spPr>
          <a:xfrm>
            <a:off x="6237068" y="3168061"/>
            <a:ext cx="728398" cy="1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 descr="텍스트, 스크린샷, 소프트웨어, 번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8E28888-79FB-799B-F79D-0E44D4FD4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"/>
          <a:stretch>
            <a:fillRect/>
          </a:stretch>
        </p:blipFill>
        <p:spPr>
          <a:xfrm>
            <a:off x="2996613" y="1416401"/>
            <a:ext cx="6264191" cy="47262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그림 27" descr="텍스트, 스크린샷, 번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622682B-B1D8-4306-E7BC-CBF8B1B10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1" t="18867" r="10725" b="19959"/>
          <a:stretch>
            <a:fillRect/>
          </a:stretch>
        </p:blipFill>
        <p:spPr>
          <a:xfrm>
            <a:off x="8057313" y="2290956"/>
            <a:ext cx="911137" cy="2900328"/>
          </a:xfrm>
          <a:prstGeom prst="rect">
            <a:avLst/>
          </a:prstGeom>
        </p:spPr>
      </p:pic>
      <p:sp>
        <p:nvSpPr>
          <p:cNvPr id="29" name="직사각형 28">
            <a:extLst>
              <a:ext uri="{FF2B5EF4-FFF2-40B4-BE49-F238E27FC236}">
                <a16:creationId xmlns:a16="http://schemas.microsoft.com/office/drawing/2014/main" id="{5E1EECA5-11F2-7E2A-90D0-169A63EE4E86}"/>
              </a:ext>
            </a:extLst>
          </p:cNvPr>
          <p:cNvSpPr/>
          <p:nvPr/>
        </p:nvSpPr>
        <p:spPr>
          <a:xfrm>
            <a:off x="3619500" y="2808976"/>
            <a:ext cx="5238750" cy="836344"/>
          </a:xfrm>
          <a:prstGeom prst="rect">
            <a:avLst/>
          </a:prstGeom>
          <a:noFill/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C725267-A729-33E9-3951-886707BCED31}"/>
              </a:ext>
            </a:extLst>
          </p:cNvPr>
          <p:cNvGrpSpPr/>
          <p:nvPr/>
        </p:nvGrpSpPr>
        <p:grpSpPr>
          <a:xfrm>
            <a:off x="3452363" y="3780256"/>
            <a:ext cx="7665912" cy="1043313"/>
            <a:chOff x="2979199" y="3368302"/>
            <a:chExt cx="6490526" cy="755002"/>
          </a:xfrm>
        </p:grpSpPr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2464175F-A305-5CD1-BEF0-8859E611B04D}"/>
                </a:ext>
              </a:extLst>
            </p:cNvPr>
            <p:cNvSpPr/>
            <p:nvPr/>
          </p:nvSpPr>
          <p:spPr>
            <a:xfrm>
              <a:off x="3120715" y="3368302"/>
              <a:ext cx="6349010" cy="755002"/>
            </a:xfrm>
            <a:prstGeom prst="rect">
              <a:avLst/>
            </a:prstGeom>
            <a:solidFill>
              <a:srgbClr val="EF2065"/>
            </a:solidFill>
            <a:ln w="57150">
              <a:solidFill>
                <a:srgbClr val="EF20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A146FDF-953D-0928-7511-08713347DDDD}"/>
                </a:ext>
              </a:extLst>
            </p:cNvPr>
            <p:cNvSpPr txBox="1"/>
            <p:nvPr/>
          </p:nvSpPr>
          <p:spPr>
            <a:xfrm>
              <a:off x="2979199" y="3523262"/>
              <a:ext cx="6490526" cy="400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000" dirty="0">
                  <a:solidFill>
                    <a:srgbClr val="FFFF00"/>
                  </a:solidFill>
                  <a:latin typeface="+mn-ea"/>
                </a:rPr>
                <a:t>플래티넘</a:t>
              </a:r>
              <a:r>
                <a:rPr lang="en-US" altLang="ko-KR" sz="3000" dirty="0">
                  <a:solidFill>
                    <a:srgbClr val="7030A0"/>
                  </a:solidFill>
                  <a:latin typeface="세방고딕" panose="00000500000000000000" pitchFamily="2" charset="-127"/>
                  <a:ea typeface="세방고딕" panose="00000500000000000000" pitchFamily="2" charset="-127"/>
                </a:rPr>
                <a:t> </a:t>
              </a:r>
              <a:r>
                <a:rPr lang="ko-KR" altLang="en-US" sz="3000" dirty="0">
                  <a:solidFill>
                    <a:srgbClr val="FFFF00"/>
                  </a:solidFill>
                  <a:latin typeface="+mn-ea"/>
                </a:rPr>
                <a:t>중환자실</a:t>
              </a:r>
              <a:r>
                <a:rPr lang="en-US" altLang="ko-KR" sz="3000" dirty="0">
                  <a:solidFill>
                    <a:srgbClr val="FFFF00"/>
                  </a:solidFill>
                  <a:latin typeface="+mn-ea"/>
                </a:rPr>
                <a:t>,</a:t>
              </a:r>
              <a:r>
                <a:rPr lang="ko-KR" altLang="en-US" sz="3000" dirty="0">
                  <a:solidFill>
                    <a:srgbClr val="FFFF00"/>
                  </a:solidFill>
                  <a:latin typeface="+mn-ea"/>
                </a:rPr>
                <a:t>수술</a:t>
              </a:r>
              <a:r>
                <a:rPr lang="en-US" altLang="ko-KR" sz="3000" dirty="0">
                  <a:solidFill>
                    <a:srgbClr val="FFFF00"/>
                  </a:solidFill>
                  <a:latin typeface="+mn-ea"/>
                </a:rPr>
                <a:t>,</a:t>
              </a:r>
              <a:r>
                <a:rPr lang="ko-KR" altLang="en-US" sz="3000" dirty="0">
                  <a:solidFill>
                    <a:srgbClr val="FFFF00"/>
                  </a:solidFill>
                  <a:latin typeface="+mn-ea"/>
                </a:rPr>
                <a:t>입원 </a:t>
              </a:r>
              <a:r>
                <a:rPr lang="en-US" altLang="ko-KR" sz="3000" dirty="0">
                  <a:solidFill>
                    <a:srgbClr val="FFFF00"/>
                  </a:solidFill>
                </a:rPr>
                <a:t>1</a:t>
              </a:r>
              <a:r>
                <a:rPr lang="ko-KR" altLang="en-US" sz="3000" dirty="0">
                  <a:solidFill>
                    <a:srgbClr val="FFFF00"/>
                  </a:solidFill>
                </a:rPr>
                <a:t>천</a:t>
              </a:r>
              <a:r>
                <a:rPr lang="en-US" altLang="ko-KR" sz="3000" dirty="0">
                  <a:solidFill>
                    <a:srgbClr val="FFFF00"/>
                  </a:solidFill>
                </a:rPr>
                <a:t>3</a:t>
              </a:r>
              <a:r>
                <a:rPr lang="ko-KR" altLang="en-US" sz="3000" dirty="0">
                  <a:solidFill>
                    <a:srgbClr val="FFFF00"/>
                  </a:solidFill>
                </a:rPr>
                <a:t>백만원 </a:t>
              </a:r>
              <a:r>
                <a:rPr lang="ko-KR" altLang="en-US" sz="3000" dirty="0">
                  <a:solidFill>
                    <a:schemeClr val="bg1"/>
                  </a:solidFill>
                </a:rPr>
                <a:t>지급</a:t>
              </a:r>
              <a:r>
                <a:rPr lang="en-US" altLang="ko-KR" sz="3000" dirty="0">
                  <a:solidFill>
                    <a:schemeClr val="bg1"/>
                  </a:solidFill>
                </a:rPr>
                <a:t>!</a:t>
              </a:r>
              <a:endParaRPr lang="ko-KR" altLang="en-US" sz="3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3" name="그림 32">
            <a:extLst>
              <a:ext uri="{FF2B5EF4-FFF2-40B4-BE49-F238E27FC236}">
                <a16:creationId xmlns:a16="http://schemas.microsoft.com/office/drawing/2014/main" id="{5892B879-F896-1F59-784F-90113C3DCD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59"/>
          <a:stretch/>
        </p:blipFill>
        <p:spPr>
          <a:xfrm flipH="1">
            <a:off x="9409085" y="4393973"/>
            <a:ext cx="2350035" cy="2132752"/>
          </a:xfrm>
          <a:prstGeom prst="rect">
            <a:avLst/>
          </a:prstGeom>
        </p:spPr>
      </p:pic>
      <p:sp>
        <p:nvSpPr>
          <p:cNvPr id="34" name="직사각형 33">
            <a:extLst>
              <a:ext uri="{FF2B5EF4-FFF2-40B4-BE49-F238E27FC236}">
                <a16:creationId xmlns:a16="http://schemas.microsoft.com/office/drawing/2014/main" id="{32C4BBDB-AD3F-13D8-9F54-9EB351FDBC75}"/>
              </a:ext>
            </a:extLst>
          </p:cNvPr>
          <p:cNvSpPr/>
          <p:nvPr/>
        </p:nvSpPr>
        <p:spPr>
          <a:xfrm>
            <a:off x="1240712" y="3192656"/>
            <a:ext cx="452277" cy="388743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3751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1B6F1-205A-D9FC-0AB4-4F07753E6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4950A32D-DB22-B39B-9E54-566EFAA623A1}"/>
              </a:ext>
            </a:extLst>
          </p:cNvPr>
          <p:cNvSpPr/>
          <p:nvPr/>
        </p:nvSpPr>
        <p:spPr>
          <a:xfrm>
            <a:off x="254000" y="1407192"/>
            <a:ext cx="11684000" cy="5038725"/>
          </a:xfrm>
          <a:prstGeom prst="roundRect">
            <a:avLst>
              <a:gd name="adj" fmla="val 3171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4" name="그림 13" descr="클립아트, 만화 영화, 애니메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D0F3400-9675-0290-018C-F3CC5D4B3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183" y="1444964"/>
            <a:ext cx="3005635" cy="425473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83BB64C-66B9-AE4D-0F31-DE5CAD480A2C}"/>
              </a:ext>
            </a:extLst>
          </p:cNvPr>
          <p:cNvSpPr/>
          <p:nvPr/>
        </p:nvSpPr>
        <p:spPr>
          <a:xfrm>
            <a:off x="304799" y="4278687"/>
            <a:ext cx="11609086" cy="206708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FCC83CE2-3BF7-F47A-16B2-E7F0712DE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그렇다면 </a:t>
            </a:r>
            <a:r>
              <a:rPr lang="en-US" altLang="ko-KR" dirty="0"/>
              <a:t>2026</a:t>
            </a:r>
            <a:r>
              <a:rPr lang="ko-KR" altLang="en-US" dirty="0"/>
              <a:t>년의 </a:t>
            </a:r>
            <a:r>
              <a:rPr lang="ko-KR" altLang="en-US" dirty="0" err="1"/>
              <a:t>흥국화재는요</a:t>
            </a:r>
            <a:r>
              <a:rPr lang="en-US" altLang="ko-KR" dirty="0"/>
              <a:t>~?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9D131C8-A691-618D-7C31-2A06C8FD7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D5A72-8099-528C-3748-FE4E4C598195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00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9DEED9-B696-2542-9001-39CDBAA2BDB5}"/>
              </a:ext>
            </a:extLst>
          </p:cNvPr>
          <p:cNvSpPr txBox="1"/>
          <p:nvPr/>
        </p:nvSpPr>
        <p:spPr>
          <a:xfrm>
            <a:off x="2169044" y="4560255"/>
            <a:ext cx="7853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>
                <a:solidFill>
                  <a:schemeClr val="bg1"/>
                </a:solidFill>
              </a:rPr>
              <a:t>현장에 계신 팀장님들의 의견을 </a:t>
            </a:r>
            <a:endParaRPr lang="en-US" altLang="ko-KR" sz="4800" dirty="0">
              <a:solidFill>
                <a:schemeClr val="bg1"/>
              </a:solidFill>
            </a:endParaRPr>
          </a:p>
          <a:p>
            <a:pPr algn="ctr"/>
            <a:r>
              <a:rPr lang="ko-KR" altLang="en-US" sz="4800" dirty="0">
                <a:solidFill>
                  <a:schemeClr val="bg1"/>
                </a:solidFill>
              </a:rPr>
              <a:t>적극적으로 반영하였습니다</a:t>
            </a:r>
            <a:r>
              <a:rPr lang="en-US" altLang="ko-KR" sz="4800" dirty="0">
                <a:solidFill>
                  <a:schemeClr val="bg1"/>
                </a:solidFill>
              </a:rPr>
              <a:t>~!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pic>
        <p:nvPicPr>
          <p:cNvPr id="8" name="그림 7" descr="손목시계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1B606BA-5C65-7CB1-CC19-632255B67E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93" b="97379" l="1870" r="89989">
                        <a14:foregroundMark x1="32233" y1="2564" x2="35094" y2="9117"/>
                        <a14:foregroundMark x1="3025" y1="23704" x2="1980" y2="26439"/>
                        <a14:foregroundMark x1="26513" y1="52934" x2="25908" y2="50769"/>
                        <a14:foregroundMark x1="30583" y1="18006" x2="26898" y2="19886"/>
                        <a14:foregroundMark x1="38559" y1="15670" x2="37129" y2="18860"/>
                        <a14:foregroundMark x1="46755" y1="21595" x2="46920" y2="22849"/>
                        <a14:foregroundMark x1="44664" y1="13732" x2="45930" y2="13960"/>
                        <a14:foregroundMark x1="44884" y1="72991" x2="44059" y2="72821"/>
                        <a14:foregroundMark x1="37514" y1="85527" x2="30198" y2="88034"/>
                        <a14:foregroundMark x1="22222" y1="90370" x2="8526" y2="93960"/>
                        <a14:foregroundMark x1="3630" y1="92934" x2="3630" y2="97379"/>
                        <a14:backgroundMark x1="62046" y1="38120" x2="64741" y2="45698"/>
                        <a14:backgroundMark x1="64741" y1="45698" x2="72332" y2="45299"/>
                        <a14:backgroundMark x1="72332" y1="45299" x2="67547" y2="42108"/>
                        <a14:backgroundMark x1="72662" y1="34074" x2="62926" y2="36809"/>
                        <a14:backgroundMark x1="62926" y1="36809" x2="55666" y2="53903"/>
                        <a14:backgroundMark x1="55666" y1="53903" x2="60231" y2="59031"/>
                        <a14:backgroundMark x1="60231" y1="59031" x2="61056" y2="59031"/>
                        <a14:backgroundMark x1="74092" y1="34929" x2="62376" y2="33675"/>
                        <a14:backgroundMark x1="62376" y1="33675" x2="50110" y2="37949"/>
                        <a14:backgroundMark x1="50110" y1="37949" x2="49395" y2="39772"/>
                        <a14:backgroundMark x1="53905" y1="46325" x2="52475" y2="56068"/>
                        <a14:backgroundMark x1="52475" y1="56068" x2="52475" y2="56068"/>
                        <a14:backgroundMark x1="75743" y1="30256" x2="76568" y2="59886"/>
                        <a14:backgroundMark x1="51210" y1="45698" x2="54675" y2="57778"/>
                        <a14:backgroundMark x1="48185" y1="44046" x2="47745" y2="54815"/>
                        <a14:backgroundMark x1="47745" y1="54815" x2="47745" y2="54815"/>
                        <a14:backgroundMark x1="70407" y1="35556" x2="68977" y2="46553"/>
                        <a14:backgroundMark x1="65732" y1="28775" x2="79428" y2="32991"/>
                        <a14:backgroundMark x1="82508" y1="58177" x2="70242" y2="64103"/>
                        <a14:backgroundMark x1="66117" y1="64558" x2="74312" y2="65413"/>
                        <a14:backgroundMark x1="62871" y1="63932" x2="64686" y2="65812"/>
                        <a14:backgroundMark x1="59186" y1="65812" x2="66337" y2="654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605" r="67979" b="32472"/>
          <a:stretch>
            <a:fillRect/>
          </a:stretch>
        </p:blipFill>
        <p:spPr>
          <a:xfrm>
            <a:off x="309216" y="2965688"/>
            <a:ext cx="2181761" cy="1429131"/>
          </a:xfrm>
          <a:prstGeom prst="rect">
            <a:avLst/>
          </a:prstGeom>
        </p:spPr>
      </p:pic>
      <p:pic>
        <p:nvPicPr>
          <p:cNvPr id="9" name="그림 8" descr="손목시계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2C9CC0B-946F-56F6-0FE3-EADB54B4E7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93" b="97379" l="1870" r="89989">
                        <a14:foregroundMark x1="32233" y1="2564" x2="35094" y2="9117"/>
                        <a14:foregroundMark x1="3025" y1="23704" x2="1980" y2="26439"/>
                        <a14:foregroundMark x1="26513" y1="52934" x2="25908" y2="50769"/>
                        <a14:foregroundMark x1="30583" y1="18006" x2="26898" y2="19886"/>
                        <a14:foregroundMark x1="38559" y1="15670" x2="37129" y2="18860"/>
                        <a14:foregroundMark x1="46755" y1="21595" x2="46920" y2="22849"/>
                        <a14:foregroundMark x1="44664" y1="13732" x2="45930" y2="13960"/>
                        <a14:foregroundMark x1="44884" y1="72991" x2="44059" y2="72821"/>
                        <a14:foregroundMark x1="37514" y1="85527" x2="30198" y2="88034"/>
                        <a14:foregroundMark x1="22222" y1="90370" x2="8526" y2="93960"/>
                        <a14:foregroundMark x1="3630" y1="92934" x2="3630" y2="97379"/>
                        <a14:backgroundMark x1="62046" y1="38120" x2="64741" y2="45698"/>
                        <a14:backgroundMark x1="64741" y1="45698" x2="72332" y2="45299"/>
                        <a14:backgroundMark x1="72332" y1="45299" x2="67547" y2="42108"/>
                        <a14:backgroundMark x1="72662" y1="34074" x2="62926" y2="36809"/>
                        <a14:backgroundMark x1="62926" y1="36809" x2="55666" y2="53903"/>
                        <a14:backgroundMark x1="55666" y1="53903" x2="60231" y2="59031"/>
                        <a14:backgroundMark x1="60231" y1="59031" x2="61056" y2="59031"/>
                        <a14:backgroundMark x1="74092" y1="34929" x2="62376" y2="33675"/>
                        <a14:backgroundMark x1="62376" y1="33675" x2="50110" y2="37949"/>
                        <a14:backgroundMark x1="50110" y1="37949" x2="49395" y2="39772"/>
                        <a14:backgroundMark x1="53905" y1="46325" x2="52475" y2="56068"/>
                        <a14:backgroundMark x1="52475" y1="56068" x2="52475" y2="56068"/>
                        <a14:backgroundMark x1="75743" y1="30256" x2="76568" y2="59886"/>
                        <a14:backgroundMark x1="51210" y1="45698" x2="54675" y2="57778"/>
                        <a14:backgroundMark x1="48185" y1="44046" x2="47745" y2="54815"/>
                        <a14:backgroundMark x1="47745" y1="54815" x2="47745" y2="54815"/>
                        <a14:backgroundMark x1="70407" y1="35556" x2="68977" y2="46553"/>
                        <a14:backgroundMark x1="65732" y1="28775" x2="79428" y2="32991"/>
                        <a14:backgroundMark x1="82508" y1="58177" x2="70242" y2="64103"/>
                        <a14:backgroundMark x1="66117" y1="64558" x2="74312" y2="65413"/>
                        <a14:backgroundMark x1="62871" y1="63932" x2="64686" y2="65812"/>
                        <a14:backgroundMark x1="59186" y1="65812" x2="66337" y2="654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5" t="68428" r="50708" b="-920"/>
          <a:stretch>
            <a:fillRect/>
          </a:stretch>
        </p:blipFill>
        <p:spPr>
          <a:xfrm flipH="1">
            <a:off x="8864599" y="1833914"/>
            <a:ext cx="3048001" cy="2228273"/>
          </a:xfrm>
          <a:prstGeom prst="rect">
            <a:avLst/>
          </a:prstGeom>
        </p:spPr>
      </p:pic>
      <p:pic>
        <p:nvPicPr>
          <p:cNvPr id="15" name="그림 14" descr="손목시계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18DF4CB-EAA4-8A75-A1BD-EB62E0D394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93" b="97379" l="1870" r="89989">
                        <a14:foregroundMark x1="32233" y1="2564" x2="35094" y2="9117"/>
                        <a14:foregroundMark x1="3025" y1="23704" x2="1980" y2="26439"/>
                        <a14:foregroundMark x1="26513" y1="52934" x2="25908" y2="50769"/>
                        <a14:foregroundMark x1="30583" y1="18006" x2="26898" y2="19886"/>
                        <a14:foregroundMark x1="38559" y1="15670" x2="37129" y2="18860"/>
                        <a14:foregroundMark x1="46755" y1="21595" x2="46920" y2="22849"/>
                        <a14:foregroundMark x1="44664" y1="13732" x2="45930" y2="13960"/>
                        <a14:foregroundMark x1="44884" y1="72991" x2="44059" y2="72821"/>
                        <a14:foregroundMark x1="37514" y1="85527" x2="30198" y2="88034"/>
                        <a14:foregroundMark x1="22222" y1="90370" x2="8526" y2="93960"/>
                        <a14:foregroundMark x1="3630" y1="92934" x2="3630" y2="97379"/>
                        <a14:backgroundMark x1="62046" y1="38120" x2="64741" y2="45698"/>
                        <a14:backgroundMark x1="64741" y1="45698" x2="72332" y2="45299"/>
                        <a14:backgroundMark x1="72332" y1="45299" x2="67547" y2="42108"/>
                        <a14:backgroundMark x1="72662" y1="34074" x2="62926" y2="36809"/>
                        <a14:backgroundMark x1="62926" y1="36809" x2="55666" y2="53903"/>
                        <a14:backgroundMark x1="55666" y1="53903" x2="60231" y2="59031"/>
                        <a14:backgroundMark x1="60231" y1="59031" x2="61056" y2="59031"/>
                        <a14:backgroundMark x1="74092" y1="34929" x2="62376" y2="33675"/>
                        <a14:backgroundMark x1="62376" y1="33675" x2="50110" y2="37949"/>
                        <a14:backgroundMark x1="50110" y1="37949" x2="49395" y2="39772"/>
                        <a14:backgroundMark x1="53905" y1="46325" x2="52475" y2="56068"/>
                        <a14:backgroundMark x1="52475" y1="56068" x2="52475" y2="56068"/>
                        <a14:backgroundMark x1="75743" y1="30256" x2="76568" y2="59886"/>
                        <a14:backgroundMark x1="51210" y1="45698" x2="54675" y2="57778"/>
                        <a14:backgroundMark x1="48185" y1="44046" x2="47745" y2="54815"/>
                        <a14:backgroundMark x1="47745" y1="54815" x2="47745" y2="54815"/>
                        <a14:backgroundMark x1="70407" y1="35556" x2="68977" y2="46553"/>
                        <a14:backgroundMark x1="65732" y1="28775" x2="79428" y2="32991"/>
                        <a14:backgroundMark x1="82508" y1="58177" x2="70242" y2="64103"/>
                        <a14:backgroundMark x1="66117" y1="64558" x2="74312" y2="65413"/>
                        <a14:backgroundMark x1="62871" y1="63932" x2="64686" y2="65812"/>
                        <a14:backgroundMark x1="59186" y1="65812" x2="66337" y2="654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894" r="44064" b="68535"/>
          <a:stretch>
            <a:fillRect/>
          </a:stretch>
        </p:blipFill>
        <p:spPr>
          <a:xfrm>
            <a:off x="305987" y="1275481"/>
            <a:ext cx="3149740" cy="166726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5FD34DC-FFC9-6F65-4502-AC4CCD385EB1}"/>
              </a:ext>
            </a:extLst>
          </p:cNvPr>
          <p:cNvSpPr txBox="1"/>
          <p:nvPr/>
        </p:nvSpPr>
        <p:spPr>
          <a:xfrm rot="900000">
            <a:off x="9392556" y="2179203"/>
            <a:ext cx="2510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흥국화재 대체 뭐가</a:t>
            </a:r>
            <a:endParaRPr lang="en-US" altLang="ko-KR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바뀌는 건가요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~?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F7F8AF-B5B2-CEB1-B752-77B65A2370A4}"/>
              </a:ext>
            </a:extLst>
          </p:cNvPr>
          <p:cNvSpPr txBox="1"/>
          <p:nvPr/>
        </p:nvSpPr>
        <p:spPr>
          <a:xfrm rot="20700000">
            <a:off x="1965020" y="3282287"/>
            <a:ext cx="2510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흥국화재 더 </a:t>
            </a:r>
            <a:endParaRPr lang="en-US" altLang="ko-KR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좋아진다는 소문이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..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8DABF4-4533-677C-99AD-94E70B8F7EC6}"/>
              </a:ext>
            </a:extLst>
          </p:cNvPr>
          <p:cNvSpPr txBox="1"/>
          <p:nvPr/>
        </p:nvSpPr>
        <p:spPr>
          <a:xfrm rot="900000">
            <a:off x="8579756" y="3697276"/>
            <a:ext cx="2510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보험료는 </a:t>
            </a:r>
            <a:r>
              <a:rPr lang="ko-KR" alt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어떤가요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FB6098-BCC8-D8C7-00A3-63DA61F1A774}"/>
              </a:ext>
            </a:extLst>
          </p:cNvPr>
          <p:cNvSpPr txBox="1"/>
          <p:nvPr/>
        </p:nvSpPr>
        <p:spPr>
          <a:xfrm rot="20700000">
            <a:off x="8458" y="1866441"/>
            <a:ext cx="2075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신상품은요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~?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6767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AF630-EF6E-C73C-1C96-5A5922D81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텍스트, 스크린샷, 번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DD0EEE8-E04B-69FD-2D0B-B99C3278E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43" y="1423564"/>
            <a:ext cx="9439959" cy="506908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D9FE08F4-ACB8-2762-FD2A-93F509F0B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억 통장 </a:t>
            </a:r>
            <a:r>
              <a:rPr lang="ko-KR" altLang="en-US" dirty="0" err="1"/>
              <a:t>찐사례</a:t>
            </a:r>
            <a:r>
              <a:rPr lang="ko-KR" altLang="en-US" dirty="0"/>
              <a:t> </a:t>
            </a:r>
            <a:r>
              <a:rPr lang="en-US" altLang="ko-KR" dirty="0"/>
              <a:t>CASE -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②</a:t>
            </a:r>
            <a:r>
              <a:rPr lang="ko-KR" altLang="en-US" dirty="0"/>
              <a:t> 급성 맹장염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B539C0E-CA99-ABED-9D16-4CF455382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E59F88-1108-CDFC-BDA6-D69162CDD2C6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DBF8E6C-56C5-40BE-C245-F1CC85EF2F47}"/>
              </a:ext>
            </a:extLst>
          </p:cNvPr>
          <p:cNvSpPr/>
          <p:nvPr/>
        </p:nvSpPr>
        <p:spPr>
          <a:xfrm>
            <a:off x="799652" y="4248148"/>
            <a:ext cx="2383560" cy="2059134"/>
          </a:xfrm>
          <a:prstGeom prst="rect">
            <a:avLst/>
          </a:prstGeom>
          <a:solidFill>
            <a:srgbClr val="0000F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7C9A4D-CA46-C6FF-8E80-AE39CF8253D7}"/>
              </a:ext>
            </a:extLst>
          </p:cNvPr>
          <p:cNvSpPr txBox="1"/>
          <p:nvPr/>
        </p:nvSpPr>
        <p:spPr>
          <a:xfrm>
            <a:off x="814776" y="4348166"/>
            <a:ext cx="2368436" cy="187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- 25</a:t>
            </a:r>
            <a:r>
              <a:rPr lang="ko-KR" altLang="en-US" dirty="0">
                <a:solidFill>
                  <a:schemeClr val="bg1"/>
                </a:solidFill>
              </a:rPr>
              <a:t>세 남성 고객님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가입 </a:t>
            </a:r>
            <a:r>
              <a:rPr lang="en-US" altLang="ko-KR" dirty="0">
                <a:solidFill>
                  <a:schemeClr val="bg1"/>
                </a:solidFill>
              </a:rPr>
              <a:t>: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2025.09.05</a:t>
            </a: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보험료 </a:t>
            </a:r>
            <a:r>
              <a:rPr lang="en-US" altLang="ko-KR" dirty="0">
                <a:solidFill>
                  <a:schemeClr val="bg1"/>
                </a:solidFill>
              </a:rPr>
              <a:t>: 29,147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</a:rPr>
              <a:t>   </a:t>
            </a:r>
            <a:r>
              <a:rPr lang="ko-KR" altLang="en-US" dirty="0" err="1">
                <a:solidFill>
                  <a:schemeClr val="bg1"/>
                </a:solidFill>
              </a:rPr>
              <a:t>담보보험료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: 1,890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- 20</a:t>
            </a:r>
            <a:r>
              <a:rPr lang="ko-KR" altLang="en-US" dirty="0" err="1">
                <a:solidFill>
                  <a:schemeClr val="bg1"/>
                </a:solidFill>
              </a:rPr>
              <a:t>년납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100</a:t>
            </a:r>
            <a:r>
              <a:rPr lang="ko-KR" altLang="en-US" dirty="0">
                <a:solidFill>
                  <a:schemeClr val="bg1"/>
                </a:solidFill>
              </a:rPr>
              <a:t>세 만기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3EDC3D5-6570-AC95-B3B9-C94B996C1335}"/>
              </a:ext>
            </a:extLst>
          </p:cNvPr>
          <p:cNvSpPr/>
          <p:nvPr/>
        </p:nvSpPr>
        <p:spPr>
          <a:xfrm>
            <a:off x="1945562" y="3249806"/>
            <a:ext cx="452277" cy="388743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C980B7F-C22A-EC7B-FB65-EDF600922634}"/>
              </a:ext>
            </a:extLst>
          </p:cNvPr>
          <p:cNvSpPr/>
          <p:nvPr/>
        </p:nvSpPr>
        <p:spPr>
          <a:xfrm>
            <a:off x="2435309" y="1536007"/>
            <a:ext cx="728398" cy="12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4CD622CE-5DDE-4397-0844-961B513595E9}"/>
              </a:ext>
            </a:extLst>
          </p:cNvPr>
          <p:cNvSpPr/>
          <p:nvPr/>
        </p:nvSpPr>
        <p:spPr>
          <a:xfrm>
            <a:off x="7856489" y="5724828"/>
            <a:ext cx="1173091" cy="12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B4313C8-58C0-FB12-602D-02C3EE7843C6}"/>
              </a:ext>
            </a:extLst>
          </p:cNvPr>
          <p:cNvSpPr/>
          <p:nvPr/>
        </p:nvSpPr>
        <p:spPr>
          <a:xfrm>
            <a:off x="3599792" y="2612447"/>
            <a:ext cx="325211" cy="109972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F965AFC-6408-48D0-D54A-7AE73FEA1395}"/>
              </a:ext>
            </a:extLst>
          </p:cNvPr>
          <p:cNvSpPr/>
          <p:nvPr/>
        </p:nvSpPr>
        <p:spPr>
          <a:xfrm>
            <a:off x="4556684" y="2612447"/>
            <a:ext cx="576132" cy="109972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9155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6BD65-6778-D5B8-8B92-097E8219D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텍스트, 스크린샷, 번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AB4EB4B-6F67-5149-0DB7-F1AE3E0C8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43" y="1423564"/>
            <a:ext cx="9439959" cy="506908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E7679085-639E-D749-EFCF-61A47716E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억 통장 </a:t>
            </a:r>
            <a:r>
              <a:rPr lang="ko-KR" altLang="en-US" dirty="0" err="1"/>
              <a:t>찐사례</a:t>
            </a:r>
            <a:r>
              <a:rPr lang="ko-KR" altLang="en-US" dirty="0"/>
              <a:t> </a:t>
            </a:r>
            <a:r>
              <a:rPr lang="en-US" altLang="ko-KR" dirty="0"/>
              <a:t>CASE -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②</a:t>
            </a:r>
            <a:r>
              <a:rPr lang="ko-KR" altLang="en-US" dirty="0"/>
              <a:t> 급성 맹장염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25D249D-544C-474A-C446-8B30509D3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D9A158-FD38-EA14-3915-45A75F674F34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D4FF798-4DCA-7A83-2F34-8C44ECEF399C}"/>
              </a:ext>
            </a:extLst>
          </p:cNvPr>
          <p:cNvSpPr/>
          <p:nvPr/>
        </p:nvSpPr>
        <p:spPr>
          <a:xfrm>
            <a:off x="1945562" y="3249806"/>
            <a:ext cx="452277" cy="388743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311CCBB-C91D-74A3-C56B-871AC78113B1}"/>
              </a:ext>
            </a:extLst>
          </p:cNvPr>
          <p:cNvSpPr/>
          <p:nvPr/>
        </p:nvSpPr>
        <p:spPr>
          <a:xfrm>
            <a:off x="8290811" y="5453410"/>
            <a:ext cx="1066446" cy="10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스크린샷, 번호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58C7612-E066-B81A-EC91-3D7DA9FC0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" b="1251"/>
          <a:stretch>
            <a:fillRect/>
          </a:stretch>
        </p:blipFill>
        <p:spPr>
          <a:xfrm>
            <a:off x="3311663" y="1778000"/>
            <a:ext cx="5807425" cy="43370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4A480BCF-15DE-9E31-2AC2-112EB8DD1488}"/>
              </a:ext>
            </a:extLst>
          </p:cNvPr>
          <p:cNvSpPr/>
          <p:nvPr/>
        </p:nvSpPr>
        <p:spPr>
          <a:xfrm>
            <a:off x="4167297" y="3240779"/>
            <a:ext cx="601982" cy="110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2269F4EB-FEF2-3FBF-6EDD-17596E5CCF81}"/>
              </a:ext>
            </a:extLst>
          </p:cNvPr>
          <p:cNvSpPr/>
          <p:nvPr/>
        </p:nvSpPr>
        <p:spPr>
          <a:xfrm>
            <a:off x="4146708" y="2932718"/>
            <a:ext cx="1035050" cy="223520"/>
          </a:xfrm>
          <a:prstGeom prst="rect">
            <a:avLst/>
          </a:prstGeom>
          <a:noFill/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7DD0433-44AF-F63D-E188-47C17DFC104B}"/>
              </a:ext>
            </a:extLst>
          </p:cNvPr>
          <p:cNvSpPr/>
          <p:nvPr/>
        </p:nvSpPr>
        <p:spPr>
          <a:xfrm>
            <a:off x="3506470" y="4853987"/>
            <a:ext cx="5340350" cy="787875"/>
          </a:xfrm>
          <a:prstGeom prst="rect">
            <a:avLst/>
          </a:prstGeom>
          <a:solidFill>
            <a:srgbClr val="EF2065"/>
          </a:solidFill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45A16E34-2F85-BCC6-4F53-B0A2D03ED859}"/>
              </a:ext>
            </a:extLst>
          </p:cNvPr>
          <p:cNvSpPr/>
          <p:nvPr/>
        </p:nvSpPr>
        <p:spPr>
          <a:xfrm>
            <a:off x="4071620" y="3706709"/>
            <a:ext cx="2786380" cy="483964"/>
          </a:xfrm>
          <a:prstGeom prst="rect">
            <a:avLst/>
          </a:prstGeom>
          <a:noFill/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3C525F-917B-0ED5-C1C1-D76E21532050}"/>
              </a:ext>
            </a:extLst>
          </p:cNvPr>
          <p:cNvSpPr txBox="1"/>
          <p:nvPr/>
        </p:nvSpPr>
        <p:spPr>
          <a:xfrm>
            <a:off x="3408419" y="5005795"/>
            <a:ext cx="553869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700" dirty="0">
                <a:solidFill>
                  <a:srgbClr val="FFFF00"/>
                </a:solidFill>
              </a:rPr>
              <a:t>가입 후 한달 </a:t>
            </a:r>
            <a:r>
              <a:rPr lang="ko-KR" altLang="en-US" sz="2700" dirty="0" err="1">
                <a:solidFill>
                  <a:srgbClr val="FFFF00"/>
                </a:solidFill>
              </a:rPr>
              <a:t>반</a:t>
            </a:r>
            <a:r>
              <a:rPr lang="ko-KR" altLang="en-US" sz="2700" dirty="0" err="1">
                <a:solidFill>
                  <a:schemeClr val="bg1"/>
                </a:solidFill>
              </a:rPr>
              <a:t>만에</a:t>
            </a:r>
            <a:r>
              <a:rPr lang="ko-KR" altLang="en-US" sz="2700" dirty="0">
                <a:solidFill>
                  <a:schemeClr val="bg1"/>
                </a:solidFill>
              </a:rPr>
              <a:t> </a:t>
            </a:r>
            <a:r>
              <a:rPr lang="ko-KR" altLang="en-US" sz="2700" dirty="0">
                <a:solidFill>
                  <a:srgbClr val="FFFF00"/>
                </a:solidFill>
              </a:rPr>
              <a:t>급성 충수염</a:t>
            </a:r>
            <a:r>
              <a:rPr lang="ko-KR" altLang="en-US" sz="2700" dirty="0">
                <a:solidFill>
                  <a:schemeClr val="bg1"/>
                </a:solidFill>
              </a:rPr>
              <a:t> 진단</a:t>
            </a:r>
            <a:r>
              <a:rPr lang="en-US" altLang="ko-KR" sz="2700" dirty="0">
                <a:solidFill>
                  <a:schemeClr val="bg1"/>
                </a:solidFill>
              </a:rPr>
              <a:t>!</a:t>
            </a:r>
            <a:endParaRPr lang="ko-KR" altLang="en-US" sz="2700" dirty="0">
              <a:solidFill>
                <a:schemeClr val="bg1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7AFD5BC-063C-5699-D883-DF74175F2D08}"/>
              </a:ext>
            </a:extLst>
          </p:cNvPr>
          <p:cNvSpPr/>
          <p:nvPr/>
        </p:nvSpPr>
        <p:spPr>
          <a:xfrm>
            <a:off x="4197209" y="2732347"/>
            <a:ext cx="801238" cy="12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1425568-1B44-074B-0F93-98D91ED2307D}"/>
              </a:ext>
            </a:extLst>
          </p:cNvPr>
          <p:cNvSpPr/>
          <p:nvPr/>
        </p:nvSpPr>
        <p:spPr>
          <a:xfrm>
            <a:off x="6858000" y="2732347"/>
            <a:ext cx="801238" cy="12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E678A5BD-0221-9DB6-2910-888443FF2801}"/>
              </a:ext>
            </a:extLst>
          </p:cNvPr>
          <p:cNvSpPr/>
          <p:nvPr/>
        </p:nvSpPr>
        <p:spPr>
          <a:xfrm>
            <a:off x="2435309" y="1536007"/>
            <a:ext cx="728398" cy="12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0DBF8E6C-56C5-40BE-C245-F1CC85EF2F47}"/>
              </a:ext>
            </a:extLst>
          </p:cNvPr>
          <p:cNvSpPr/>
          <p:nvPr/>
        </p:nvSpPr>
        <p:spPr>
          <a:xfrm>
            <a:off x="913953" y="4248148"/>
            <a:ext cx="2383560" cy="2059134"/>
          </a:xfrm>
          <a:prstGeom prst="rect">
            <a:avLst/>
          </a:prstGeom>
          <a:solidFill>
            <a:srgbClr val="0000F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A7C9A4D-CA46-C6FF-8E80-AE39CF8253D7}"/>
              </a:ext>
            </a:extLst>
          </p:cNvPr>
          <p:cNvSpPr txBox="1"/>
          <p:nvPr/>
        </p:nvSpPr>
        <p:spPr>
          <a:xfrm>
            <a:off x="929077" y="4335103"/>
            <a:ext cx="2368436" cy="187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- 25</a:t>
            </a:r>
            <a:r>
              <a:rPr lang="ko-KR" altLang="en-US" dirty="0">
                <a:solidFill>
                  <a:schemeClr val="bg1"/>
                </a:solidFill>
              </a:rPr>
              <a:t>세 남성 고객님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가입 </a:t>
            </a:r>
            <a:r>
              <a:rPr lang="en-US" altLang="ko-KR" dirty="0">
                <a:solidFill>
                  <a:schemeClr val="bg1"/>
                </a:solidFill>
              </a:rPr>
              <a:t>: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2025.09.05</a:t>
            </a: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보험료 </a:t>
            </a:r>
            <a:r>
              <a:rPr lang="en-US" altLang="ko-KR" dirty="0">
                <a:solidFill>
                  <a:schemeClr val="bg1"/>
                </a:solidFill>
              </a:rPr>
              <a:t>: 29,147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</a:rPr>
              <a:t>   </a:t>
            </a:r>
            <a:r>
              <a:rPr lang="ko-KR" altLang="en-US" dirty="0" err="1">
                <a:solidFill>
                  <a:schemeClr val="bg1"/>
                </a:solidFill>
              </a:rPr>
              <a:t>담보보험료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: 1,890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- 20</a:t>
            </a:r>
            <a:r>
              <a:rPr lang="ko-KR" altLang="en-US" dirty="0" err="1">
                <a:solidFill>
                  <a:schemeClr val="bg1"/>
                </a:solidFill>
              </a:rPr>
              <a:t>년납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100</a:t>
            </a:r>
            <a:r>
              <a:rPr lang="ko-KR" altLang="en-US" dirty="0">
                <a:solidFill>
                  <a:schemeClr val="bg1"/>
                </a:solidFill>
              </a:rPr>
              <a:t>세 만기</a:t>
            </a:r>
          </a:p>
        </p:txBody>
      </p:sp>
    </p:spTree>
    <p:extLst>
      <p:ext uri="{BB962C8B-B14F-4D97-AF65-F5344CB8AC3E}">
        <p14:creationId xmlns:p14="http://schemas.microsoft.com/office/powerpoint/2010/main" val="1576269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802B9-2A86-76AC-5511-816F2099B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텍스트, 스크린샷, 번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3782A8B-830A-7186-73B8-A854EEA57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43" y="1423564"/>
            <a:ext cx="9439959" cy="506908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41B19AFB-E6E8-B98B-701E-DA66B9DBD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억 통장 </a:t>
            </a:r>
            <a:r>
              <a:rPr lang="ko-KR" altLang="en-US" dirty="0" err="1"/>
              <a:t>찐사례</a:t>
            </a:r>
            <a:r>
              <a:rPr lang="ko-KR" altLang="en-US" dirty="0"/>
              <a:t> </a:t>
            </a:r>
            <a:r>
              <a:rPr lang="en-US" altLang="ko-KR" dirty="0"/>
              <a:t>CASE - </a:t>
            </a:r>
            <a:r>
              <a:rPr lang="ko-KR" altLang="en-US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②</a:t>
            </a:r>
            <a:r>
              <a:rPr lang="ko-KR" altLang="en-US" dirty="0"/>
              <a:t> 급성 맹장염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339ECF8-729A-43B5-9B12-1FC76CC15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B0F96C-A088-2698-3E0F-065C45AE5E1F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67EDA0B-5210-D1B3-7D9B-A745AE15BC57}"/>
              </a:ext>
            </a:extLst>
          </p:cNvPr>
          <p:cNvSpPr/>
          <p:nvPr/>
        </p:nvSpPr>
        <p:spPr>
          <a:xfrm>
            <a:off x="1945562" y="3249806"/>
            <a:ext cx="452277" cy="388743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1CC6C89-F265-5B34-1A11-22F01BA33A42}"/>
              </a:ext>
            </a:extLst>
          </p:cNvPr>
          <p:cNvSpPr/>
          <p:nvPr/>
        </p:nvSpPr>
        <p:spPr>
          <a:xfrm>
            <a:off x="8290811" y="5453410"/>
            <a:ext cx="1066446" cy="10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스크린샷, 소프트웨어, 번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421B4B3-3E85-86AB-B767-961EF3C87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"/>
          <a:stretch>
            <a:fillRect/>
          </a:stretch>
        </p:blipFill>
        <p:spPr>
          <a:xfrm>
            <a:off x="3306395" y="1533579"/>
            <a:ext cx="6169759" cy="46385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F17F0033-6F50-E72B-7EEB-F5078C9BAD70}"/>
              </a:ext>
            </a:extLst>
          </p:cNvPr>
          <p:cNvSpPr/>
          <p:nvPr/>
        </p:nvSpPr>
        <p:spPr>
          <a:xfrm>
            <a:off x="2435309" y="1536007"/>
            <a:ext cx="728398" cy="12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 descr="텍스트, 스크린샷, 영수증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B0A03DD-139B-8AC3-D03A-7E708E9235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100" y="2264120"/>
            <a:ext cx="6017777" cy="1164880"/>
          </a:xfrm>
          <a:prstGeom prst="rect">
            <a:avLst/>
          </a:prstGeom>
        </p:spPr>
      </p:pic>
      <p:pic>
        <p:nvPicPr>
          <p:cNvPr id="38" name="그림 37" descr="텍스트, 스크린샷, 라인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31F747E-7A33-BB69-30F9-F42BD46222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05" t="12831" r="12392" b="9684"/>
          <a:stretch>
            <a:fillRect/>
          </a:stretch>
        </p:blipFill>
        <p:spPr>
          <a:xfrm>
            <a:off x="8319989" y="2442553"/>
            <a:ext cx="848172" cy="841192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4C590341-B0E3-459D-46A9-7B25A81BCA8F}"/>
              </a:ext>
            </a:extLst>
          </p:cNvPr>
          <p:cNvSpPr/>
          <p:nvPr/>
        </p:nvSpPr>
        <p:spPr>
          <a:xfrm>
            <a:off x="3368040" y="3429000"/>
            <a:ext cx="5760720" cy="189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56D9A96-302B-915F-0599-694530E65C47}"/>
              </a:ext>
            </a:extLst>
          </p:cNvPr>
          <p:cNvSpPr/>
          <p:nvPr/>
        </p:nvSpPr>
        <p:spPr>
          <a:xfrm>
            <a:off x="3365761" y="2664507"/>
            <a:ext cx="6010157" cy="302398"/>
          </a:xfrm>
          <a:prstGeom prst="rect">
            <a:avLst/>
          </a:prstGeom>
          <a:noFill/>
          <a:ln w="57150">
            <a:solidFill>
              <a:srgbClr val="EF20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29BB2D2D-2CD2-B46B-CABB-50E9F5FCC791}"/>
              </a:ext>
            </a:extLst>
          </p:cNvPr>
          <p:cNvGrpSpPr/>
          <p:nvPr/>
        </p:nvGrpSpPr>
        <p:grpSpPr>
          <a:xfrm>
            <a:off x="3332853" y="3416490"/>
            <a:ext cx="7467109" cy="1043313"/>
            <a:chOff x="3108649" y="3368302"/>
            <a:chExt cx="6322206" cy="755002"/>
          </a:xfrm>
        </p:grpSpPr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0CDDE3B1-AA41-949E-1B90-1574948FFB33}"/>
                </a:ext>
              </a:extLst>
            </p:cNvPr>
            <p:cNvSpPr/>
            <p:nvPr/>
          </p:nvSpPr>
          <p:spPr>
            <a:xfrm>
              <a:off x="3120713" y="3368302"/>
              <a:ext cx="6286442" cy="755002"/>
            </a:xfrm>
            <a:prstGeom prst="rect">
              <a:avLst/>
            </a:prstGeom>
            <a:solidFill>
              <a:srgbClr val="EF2065"/>
            </a:solidFill>
            <a:ln w="57150">
              <a:solidFill>
                <a:srgbClr val="EF20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29F41DA-E283-2112-8829-AC426356CE16}"/>
                </a:ext>
              </a:extLst>
            </p:cNvPr>
            <p:cNvSpPr txBox="1"/>
            <p:nvPr/>
          </p:nvSpPr>
          <p:spPr>
            <a:xfrm>
              <a:off x="3108649" y="3500703"/>
              <a:ext cx="6322206" cy="512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rgbClr val="FFFF00"/>
                  </a:solidFill>
                </a:rPr>
                <a:t>플래티넘 수술입원비 </a:t>
              </a:r>
              <a:r>
                <a:rPr lang="en-US" altLang="ko-KR" sz="4000" dirty="0">
                  <a:solidFill>
                    <a:srgbClr val="FFFF00"/>
                  </a:solidFill>
                </a:rPr>
                <a:t>40</a:t>
              </a:r>
              <a:r>
                <a:rPr lang="ko-KR" altLang="en-US" sz="4000" dirty="0">
                  <a:solidFill>
                    <a:srgbClr val="FFFF00"/>
                  </a:solidFill>
                </a:rPr>
                <a:t>만원 </a:t>
              </a:r>
              <a:r>
                <a:rPr lang="ko-KR" altLang="en-US" sz="4000" dirty="0">
                  <a:solidFill>
                    <a:schemeClr val="bg1"/>
                  </a:solidFill>
                </a:rPr>
                <a:t>지급</a:t>
              </a:r>
              <a:r>
                <a:rPr lang="en-US" altLang="ko-KR" sz="4000" dirty="0">
                  <a:solidFill>
                    <a:schemeClr val="bg1"/>
                  </a:solidFill>
                </a:rPr>
                <a:t>!</a:t>
              </a:r>
              <a:endParaRPr lang="ko-KR" altLang="en-US" sz="4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그림 4" descr="클립아트, 만화 영화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F322275-85E2-CDA8-0231-FD2806BC9C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93"/>
          <a:stretch>
            <a:fillRect/>
          </a:stretch>
        </p:blipFill>
        <p:spPr>
          <a:xfrm>
            <a:off x="8625817" y="4338516"/>
            <a:ext cx="3039343" cy="2191335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6507CB46-12F0-2469-F4FE-513D065AC987}"/>
              </a:ext>
            </a:extLst>
          </p:cNvPr>
          <p:cNvSpPr/>
          <p:nvPr/>
        </p:nvSpPr>
        <p:spPr>
          <a:xfrm>
            <a:off x="913953" y="4248148"/>
            <a:ext cx="2383560" cy="2059134"/>
          </a:xfrm>
          <a:prstGeom prst="rect">
            <a:avLst/>
          </a:prstGeom>
          <a:solidFill>
            <a:srgbClr val="0000F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3724C4-8A6E-DDD6-6458-116C65008C48}"/>
              </a:ext>
            </a:extLst>
          </p:cNvPr>
          <p:cNvSpPr txBox="1"/>
          <p:nvPr/>
        </p:nvSpPr>
        <p:spPr>
          <a:xfrm>
            <a:off x="929077" y="4335103"/>
            <a:ext cx="2368436" cy="187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- 25</a:t>
            </a:r>
            <a:r>
              <a:rPr lang="ko-KR" altLang="en-US" dirty="0">
                <a:solidFill>
                  <a:schemeClr val="bg1"/>
                </a:solidFill>
              </a:rPr>
              <a:t>세 남성 고객님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가입 </a:t>
            </a:r>
            <a:r>
              <a:rPr lang="en-US" altLang="ko-KR" dirty="0">
                <a:solidFill>
                  <a:schemeClr val="bg1"/>
                </a:solidFill>
              </a:rPr>
              <a:t>: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2025.09.05</a:t>
            </a: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</a:t>
            </a:r>
            <a:r>
              <a:rPr lang="ko-KR" altLang="en-US" dirty="0">
                <a:solidFill>
                  <a:schemeClr val="bg1"/>
                </a:solidFill>
              </a:rPr>
              <a:t>보험료 </a:t>
            </a:r>
            <a:r>
              <a:rPr lang="en-US" altLang="ko-KR" dirty="0">
                <a:solidFill>
                  <a:schemeClr val="bg1"/>
                </a:solidFill>
              </a:rPr>
              <a:t>: 29,147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</a:rPr>
              <a:t>   </a:t>
            </a:r>
            <a:r>
              <a:rPr lang="ko-KR" altLang="en-US" dirty="0" err="1">
                <a:solidFill>
                  <a:schemeClr val="bg1"/>
                </a:solidFill>
              </a:rPr>
              <a:t>담보보험료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: 1,890</a:t>
            </a:r>
            <a:r>
              <a:rPr lang="ko-KR" altLang="en-US" dirty="0">
                <a:solidFill>
                  <a:schemeClr val="bg1"/>
                </a:solidFill>
              </a:rPr>
              <a:t>원</a:t>
            </a:r>
            <a:endParaRPr lang="en-US" altLang="ko-KR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dirty="0">
                <a:solidFill>
                  <a:schemeClr val="bg1"/>
                </a:solidFill>
              </a:rPr>
              <a:t>- 20</a:t>
            </a:r>
            <a:r>
              <a:rPr lang="ko-KR" altLang="en-US" dirty="0" err="1">
                <a:solidFill>
                  <a:schemeClr val="bg1"/>
                </a:solidFill>
              </a:rPr>
              <a:t>년납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100</a:t>
            </a:r>
            <a:r>
              <a:rPr lang="ko-KR" altLang="en-US" dirty="0">
                <a:solidFill>
                  <a:schemeClr val="bg1"/>
                </a:solidFill>
              </a:rPr>
              <a:t>세 만기</a:t>
            </a:r>
          </a:p>
        </p:txBody>
      </p:sp>
    </p:spTree>
    <p:extLst>
      <p:ext uri="{BB962C8B-B14F-4D97-AF65-F5344CB8AC3E}">
        <p14:creationId xmlns:p14="http://schemas.microsoft.com/office/powerpoint/2010/main" val="24856654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393A6-284C-D150-D26E-E6E55A2E4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사각형: 둥근 모서리 83">
            <a:extLst>
              <a:ext uri="{FF2B5EF4-FFF2-40B4-BE49-F238E27FC236}">
                <a16:creationId xmlns:a16="http://schemas.microsoft.com/office/drawing/2014/main" id="{19B35532-F46D-596E-6CEC-FE0EA6BFC83A}"/>
              </a:ext>
            </a:extLst>
          </p:cNvPr>
          <p:cNvSpPr/>
          <p:nvPr/>
        </p:nvSpPr>
        <p:spPr>
          <a:xfrm>
            <a:off x="254000" y="1407192"/>
            <a:ext cx="11684000" cy="5038725"/>
          </a:xfrm>
          <a:prstGeom prst="roundRect">
            <a:avLst>
              <a:gd name="adj" fmla="val 3171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7232343-FB8A-8C14-F32F-565C2C0F2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solidFill>
                  <a:schemeClr val="tx1"/>
                </a:solidFill>
              </a:rPr>
              <a:t>업계유일 흥국화재 단독판매</a:t>
            </a:r>
            <a:r>
              <a:rPr lang="en-US" altLang="ko-KR" dirty="0">
                <a:solidFill>
                  <a:schemeClr val="tx1"/>
                </a:solidFill>
              </a:rPr>
              <a:t>! </a:t>
            </a:r>
            <a:r>
              <a:rPr lang="en-US" altLang="ko-KR" dirty="0">
                <a:solidFill>
                  <a:srgbClr val="FF0066"/>
                </a:solidFill>
              </a:rPr>
              <a:t>&lt; 10</a:t>
            </a:r>
            <a:r>
              <a:rPr lang="ko-KR" altLang="en-US" dirty="0">
                <a:solidFill>
                  <a:srgbClr val="FF0066"/>
                </a:solidFill>
              </a:rPr>
              <a:t>억 통장 </a:t>
            </a:r>
            <a:r>
              <a:rPr lang="en-US" altLang="ko-KR" dirty="0">
                <a:solidFill>
                  <a:srgbClr val="FF0066"/>
                </a:solidFill>
              </a:rPr>
              <a:t>&gt;</a:t>
            </a:r>
            <a:endParaRPr lang="ko-KR" altLang="en-US" dirty="0">
              <a:solidFill>
                <a:srgbClr val="FF0066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017EFD-39C4-E0C0-4E54-BEC95BEE3675}"/>
              </a:ext>
            </a:extLst>
          </p:cNvPr>
          <p:cNvSpPr txBox="1"/>
          <p:nvPr/>
        </p:nvSpPr>
        <p:spPr>
          <a:xfrm>
            <a:off x="486460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31" name="슬라이드 번호 개체 틀 2">
            <a:extLst>
              <a:ext uri="{FF2B5EF4-FFF2-40B4-BE49-F238E27FC236}">
                <a16:creationId xmlns:a16="http://schemas.microsoft.com/office/drawing/2014/main" id="{448D8155-DE82-271D-4B91-FB26B188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7424" y="6511849"/>
            <a:ext cx="2743200" cy="365125"/>
          </a:xfrm>
        </p:spPr>
        <p:txBody>
          <a:bodyPr/>
          <a:lstStyle/>
          <a:p>
            <a:fld id="{0F61A08C-6148-4D1A-8A5A-B2E8F1EBF495}" type="slidenum">
              <a:rPr lang="ko-KR" altLang="en-US" smtClean="0"/>
              <a:pPr/>
              <a:t>43</a:t>
            </a:fld>
            <a:endParaRPr lang="ko-KR" altLang="en-US"/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3ACF225E-539C-BED6-8DCC-9EA05E23F581}"/>
              </a:ext>
            </a:extLst>
          </p:cNvPr>
          <p:cNvGrpSpPr/>
          <p:nvPr/>
        </p:nvGrpSpPr>
        <p:grpSpPr>
          <a:xfrm>
            <a:off x="3099683" y="1532484"/>
            <a:ext cx="6991016" cy="722455"/>
            <a:chOff x="-7667463" y="3619543"/>
            <a:chExt cx="6991016" cy="7224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AAFFF2F-D1CA-71B9-E894-6C9E11EDE1A3}"/>
                </a:ext>
              </a:extLst>
            </p:cNvPr>
            <p:cNvSpPr txBox="1"/>
            <p:nvPr/>
          </p:nvSpPr>
          <p:spPr>
            <a:xfrm>
              <a:off x="-7042293" y="3623340"/>
              <a:ext cx="5740674" cy="718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4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플래티넘 건강 리셋 </a:t>
              </a:r>
              <a:r>
                <a:rPr lang="ko-KR" altLang="en-US" sz="4400" dirty="0" err="1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월렛</a:t>
              </a:r>
              <a:endParaRPr lang="en-US" altLang="ko-KR" sz="44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46D198F-B714-9B8E-EB7E-070B5814EF8B}"/>
                </a:ext>
              </a:extLst>
            </p:cNvPr>
            <p:cNvSpPr txBox="1"/>
            <p:nvPr/>
          </p:nvSpPr>
          <p:spPr>
            <a:xfrm>
              <a:off x="-7667463" y="3619543"/>
              <a:ext cx="6991016" cy="718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4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플래티넘 건강 리셋 </a:t>
              </a:r>
              <a:r>
                <a:rPr lang="ko-KR" altLang="en-US" sz="4400" dirty="0" err="1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월렛</a:t>
              </a:r>
              <a:r>
                <a:rPr lang="ko-KR" altLang="en-US" sz="4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</a:t>
              </a:r>
              <a:endParaRPr lang="en-US" altLang="ko-KR" sz="4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73" name="화살표: 오각형 72">
            <a:extLst>
              <a:ext uri="{FF2B5EF4-FFF2-40B4-BE49-F238E27FC236}">
                <a16:creationId xmlns:a16="http://schemas.microsoft.com/office/drawing/2014/main" id="{D119CC64-69EE-41D7-DE1E-3A5F9BBE6ADF}"/>
              </a:ext>
            </a:extLst>
          </p:cNvPr>
          <p:cNvSpPr/>
          <p:nvPr/>
        </p:nvSpPr>
        <p:spPr>
          <a:xfrm>
            <a:off x="1748385" y="1571316"/>
            <a:ext cx="1907944" cy="608815"/>
          </a:xfrm>
          <a:prstGeom prst="homePlate">
            <a:avLst/>
          </a:prstGeom>
          <a:solidFill>
            <a:srgbClr val="FF00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FC03ECC-8FB1-5E15-33AC-30B8DBFB434A}"/>
              </a:ext>
            </a:extLst>
          </p:cNvPr>
          <p:cNvSpPr txBox="1"/>
          <p:nvPr/>
        </p:nvSpPr>
        <p:spPr>
          <a:xfrm>
            <a:off x="1642849" y="1646331"/>
            <a:ext cx="1964157" cy="592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10</a:t>
            </a:r>
            <a:r>
              <a:rPr lang="ko-KR" altLang="en-US" sz="2800" dirty="0">
                <a:solidFill>
                  <a:schemeClr val="bg1"/>
                </a:solidFill>
              </a:rPr>
              <a:t>억 통장 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F87C8176-AD59-A164-FEE6-226E726448B5}"/>
              </a:ext>
            </a:extLst>
          </p:cNvPr>
          <p:cNvSpPr/>
          <p:nvPr/>
        </p:nvSpPr>
        <p:spPr>
          <a:xfrm>
            <a:off x="986972" y="2838550"/>
            <a:ext cx="10515600" cy="693420"/>
          </a:xfrm>
          <a:prstGeom prst="roundRect">
            <a:avLst>
              <a:gd name="adj" fmla="val 4853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A7E4E9FA-2A9D-4069-230F-64F4CFFF9CC6}"/>
              </a:ext>
            </a:extLst>
          </p:cNvPr>
          <p:cNvSpPr/>
          <p:nvPr/>
        </p:nvSpPr>
        <p:spPr>
          <a:xfrm>
            <a:off x="826952" y="2800450"/>
            <a:ext cx="769620" cy="769620"/>
          </a:xfrm>
          <a:prstGeom prst="ellipse">
            <a:avLst/>
          </a:prstGeom>
          <a:solidFill>
            <a:srgbClr val="0000FF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E94319-9D04-42B8-98BF-2F740D11EF99}"/>
              </a:ext>
            </a:extLst>
          </p:cNvPr>
          <p:cNvSpPr txBox="1"/>
          <p:nvPr/>
        </p:nvSpPr>
        <p:spPr>
          <a:xfrm>
            <a:off x="1058526" y="2938890"/>
            <a:ext cx="336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C8BB23-E67F-A04C-6694-FC0431D853D4}"/>
              </a:ext>
            </a:extLst>
          </p:cNvPr>
          <p:cNvSpPr txBox="1"/>
          <p:nvPr/>
        </p:nvSpPr>
        <p:spPr>
          <a:xfrm>
            <a:off x="1727903" y="2954427"/>
            <a:ext cx="82846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dirty="0"/>
              <a:t>한 개의 담보로 </a:t>
            </a:r>
            <a:r>
              <a:rPr lang="en-US" altLang="ko-KR" sz="2600" dirty="0">
                <a:solidFill>
                  <a:srgbClr val="FF0066"/>
                </a:solidFill>
              </a:rPr>
              <a:t>10</a:t>
            </a:r>
            <a:r>
              <a:rPr lang="ko-KR" altLang="en-US" sz="2600" dirty="0">
                <a:solidFill>
                  <a:srgbClr val="FF0066"/>
                </a:solidFill>
              </a:rPr>
              <a:t>억 한도</a:t>
            </a:r>
            <a:r>
              <a:rPr lang="ko-KR" altLang="en-US" sz="2600" dirty="0"/>
              <a:t> 보장</a:t>
            </a:r>
            <a:r>
              <a:rPr lang="en-US" altLang="ko-KR" sz="2600" dirty="0"/>
              <a:t>! 10</a:t>
            </a:r>
            <a:r>
              <a:rPr lang="ko-KR" altLang="en-US" sz="2600" dirty="0"/>
              <a:t>억 한도로 갱신 시 </a:t>
            </a:r>
            <a:r>
              <a:rPr lang="ko-KR" altLang="en-US" sz="2600" dirty="0">
                <a:solidFill>
                  <a:srgbClr val="FF0066"/>
                </a:solidFill>
              </a:rPr>
              <a:t>리필</a:t>
            </a:r>
            <a:r>
              <a:rPr lang="en-US" altLang="ko-KR" sz="2600" dirty="0"/>
              <a:t>! </a:t>
            </a:r>
            <a:endParaRPr lang="ko-KR" altLang="en-US" sz="2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FF1B2A-0EE5-C3E0-46B3-EDE471E377BF}"/>
              </a:ext>
            </a:extLst>
          </p:cNvPr>
          <p:cNvSpPr txBox="1"/>
          <p:nvPr/>
        </p:nvSpPr>
        <p:spPr>
          <a:xfrm>
            <a:off x="1727903" y="2469218"/>
            <a:ext cx="7080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업계유일 한도 </a:t>
            </a:r>
            <a:r>
              <a:rPr lang="en-US" altLang="ko-KR" dirty="0"/>
              <a:t>10</a:t>
            </a:r>
            <a:r>
              <a:rPr lang="ko-KR" altLang="en-US" dirty="0"/>
              <a:t>억 보장담보</a:t>
            </a:r>
            <a:r>
              <a:rPr lang="en-US" altLang="ko-KR" dirty="0"/>
              <a:t>! </a:t>
            </a:r>
            <a:r>
              <a:rPr lang="ko-KR" altLang="en-US" dirty="0"/>
              <a:t>다른 담보와 함께 가입하면 보장은 </a:t>
            </a:r>
            <a:r>
              <a:rPr lang="ko-KR" altLang="en-US" dirty="0" err="1"/>
              <a:t>더블업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8" name="사각형: 둥근 모서리 13">
            <a:extLst>
              <a:ext uri="{FF2B5EF4-FFF2-40B4-BE49-F238E27FC236}">
                <a16:creationId xmlns:a16="http://schemas.microsoft.com/office/drawing/2014/main" id="{A722A3E5-21CD-9654-1806-2EC269945B8D}"/>
              </a:ext>
            </a:extLst>
          </p:cNvPr>
          <p:cNvSpPr/>
          <p:nvPr/>
        </p:nvSpPr>
        <p:spPr>
          <a:xfrm>
            <a:off x="986972" y="4196267"/>
            <a:ext cx="10515600" cy="693420"/>
          </a:xfrm>
          <a:prstGeom prst="roundRect">
            <a:avLst>
              <a:gd name="adj" fmla="val 48535"/>
            </a:avLst>
          </a:prstGeom>
          <a:solidFill>
            <a:srgbClr val="FFDDEB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2E419AAC-19AB-E820-172E-AC1C38509F18}"/>
              </a:ext>
            </a:extLst>
          </p:cNvPr>
          <p:cNvSpPr/>
          <p:nvPr/>
        </p:nvSpPr>
        <p:spPr>
          <a:xfrm>
            <a:off x="826952" y="4158167"/>
            <a:ext cx="769620" cy="769620"/>
          </a:xfrm>
          <a:prstGeom prst="ellipse">
            <a:avLst/>
          </a:prstGeom>
          <a:solidFill>
            <a:srgbClr val="EF206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10255EA-E651-215C-0EC4-E0A1CCB6E8E9}"/>
              </a:ext>
            </a:extLst>
          </p:cNvPr>
          <p:cNvSpPr txBox="1"/>
          <p:nvPr/>
        </p:nvSpPr>
        <p:spPr>
          <a:xfrm>
            <a:off x="1022459" y="4296607"/>
            <a:ext cx="409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751FA0-189D-179D-AC71-0F740EAB6658}"/>
              </a:ext>
            </a:extLst>
          </p:cNvPr>
          <p:cNvSpPr txBox="1"/>
          <p:nvPr/>
        </p:nvSpPr>
        <p:spPr>
          <a:xfrm>
            <a:off x="1727903" y="4312144"/>
            <a:ext cx="81371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dirty="0"/>
              <a:t>비급여 </a:t>
            </a:r>
            <a:r>
              <a:rPr lang="en-US" altLang="ko-KR" sz="2600" dirty="0"/>
              <a:t>+ </a:t>
            </a:r>
            <a:r>
              <a:rPr lang="ko-KR" altLang="en-US" sz="2600" dirty="0">
                <a:solidFill>
                  <a:srgbClr val="EF2065"/>
                </a:solidFill>
              </a:rPr>
              <a:t>급여 </a:t>
            </a:r>
            <a:r>
              <a:rPr lang="ko-KR" altLang="en-US" sz="2600" dirty="0" err="1">
                <a:solidFill>
                  <a:srgbClr val="EF2065"/>
                </a:solidFill>
              </a:rPr>
              <a:t>전액본인부담</a:t>
            </a:r>
            <a:r>
              <a:rPr lang="ko-KR" altLang="en-US" sz="2600" dirty="0"/>
              <a:t> 보장</a:t>
            </a:r>
            <a:r>
              <a:rPr lang="en-US" altLang="ko-KR" sz="2600" dirty="0"/>
              <a:t>! </a:t>
            </a:r>
            <a:r>
              <a:rPr lang="ko-KR" altLang="en-US" sz="2600" dirty="0"/>
              <a:t>심지어 </a:t>
            </a:r>
            <a:r>
              <a:rPr lang="ko-KR" altLang="en-US" sz="2600" dirty="0">
                <a:solidFill>
                  <a:srgbClr val="EF2065"/>
                </a:solidFill>
              </a:rPr>
              <a:t>업계누적 일절 </a:t>
            </a:r>
            <a:r>
              <a:rPr lang="ko-KR" altLang="en-US" sz="2600" b="1" dirty="0">
                <a:solidFill>
                  <a:srgbClr val="EF2065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無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DB55957-4022-ECC8-A13E-11ACE1EE1545}"/>
              </a:ext>
            </a:extLst>
          </p:cNvPr>
          <p:cNvSpPr txBox="1"/>
          <p:nvPr/>
        </p:nvSpPr>
        <p:spPr>
          <a:xfrm>
            <a:off x="1727903" y="3826935"/>
            <a:ext cx="5952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3</a:t>
            </a:r>
            <a:r>
              <a:rPr lang="ko-KR" altLang="en-US" dirty="0"/>
              <a:t>대 치료는 비급여만 보장된다</a:t>
            </a:r>
            <a:r>
              <a:rPr lang="en-US" altLang="ko-KR" dirty="0"/>
              <a:t>? </a:t>
            </a:r>
            <a:r>
              <a:rPr lang="ko-KR" altLang="en-US" dirty="0" err="1"/>
              <a:t>놉</a:t>
            </a:r>
            <a:r>
              <a:rPr lang="en-US" altLang="ko-KR" dirty="0"/>
              <a:t>~! </a:t>
            </a:r>
            <a:r>
              <a:rPr lang="ko-KR" altLang="en-US" dirty="0"/>
              <a:t>급여 </a:t>
            </a:r>
            <a:r>
              <a:rPr lang="ko-KR" altLang="en-US" dirty="0" err="1"/>
              <a:t>전액본인부담</a:t>
            </a:r>
            <a:r>
              <a:rPr lang="ko-KR" altLang="en-US" dirty="0"/>
              <a:t> 까지</a:t>
            </a:r>
            <a:r>
              <a:rPr lang="en-US" altLang="ko-KR" dirty="0"/>
              <a:t>!</a:t>
            </a:r>
            <a:endParaRPr lang="ko-KR" altLang="en-US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AD11D0F-CF78-7A01-C31A-677B13732268}"/>
              </a:ext>
            </a:extLst>
          </p:cNvPr>
          <p:cNvSpPr txBox="1"/>
          <p:nvPr/>
        </p:nvSpPr>
        <p:spPr>
          <a:xfrm rot="19800000">
            <a:off x="814429" y="2773381"/>
            <a:ext cx="718466" cy="65111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ko-KR" sz="1400" dirty="0">
                <a:solidFill>
                  <a:srgbClr val="0000FF"/>
                </a:solidFill>
              </a:rPr>
              <a:t>POINT</a:t>
            </a:r>
            <a:endParaRPr lang="ko-KR" altLang="en-US" dirty="0">
              <a:solidFill>
                <a:srgbClr val="0000FF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9973969-01DE-A43C-7820-44FE70844048}"/>
              </a:ext>
            </a:extLst>
          </p:cNvPr>
          <p:cNvSpPr txBox="1"/>
          <p:nvPr/>
        </p:nvSpPr>
        <p:spPr>
          <a:xfrm rot="19800000">
            <a:off x="814429" y="4127773"/>
            <a:ext cx="718466" cy="65111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ko-KR" sz="1400" dirty="0">
                <a:solidFill>
                  <a:srgbClr val="EF2065"/>
                </a:solidFill>
              </a:rPr>
              <a:t>POINT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45" name="사각형: 둥근 모서리 13">
            <a:extLst>
              <a:ext uri="{FF2B5EF4-FFF2-40B4-BE49-F238E27FC236}">
                <a16:creationId xmlns:a16="http://schemas.microsoft.com/office/drawing/2014/main" id="{BFCF4078-B0EB-6987-66FB-7606079FCD7E}"/>
              </a:ext>
            </a:extLst>
          </p:cNvPr>
          <p:cNvSpPr/>
          <p:nvPr/>
        </p:nvSpPr>
        <p:spPr>
          <a:xfrm>
            <a:off x="986972" y="5550659"/>
            <a:ext cx="10515600" cy="693420"/>
          </a:xfrm>
          <a:prstGeom prst="roundRect">
            <a:avLst>
              <a:gd name="adj" fmla="val 48535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800011CA-8AA8-8EE4-1647-77881E1555F5}"/>
              </a:ext>
            </a:extLst>
          </p:cNvPr>
          <p:cNvSpPr/>
          <p:nvPr/>
        </p:nvSpPr>
        <p:spPr>
          <a:xfrm>
            <a:off x="826952" y="5512559"/>
            <a:ext cx="769620" cy="769620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B2B98C4-5B52-AE53-D4BA-6B9CD7B18EB7}"/>
              </a:ext>
            </a:extLst>
          </p:cNvPr>
          <p:cNvSpPr txBox="1"/>
          <p:nvPr/>
        </p:nvSpPr>
        <p:spPr>
          <a:xfrm>
            <a:off x="1020856" y="5650999"/>
            <a:ext cx="412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DF58AA0-97F0-7040-31B6-22DCAAF4D8BE}"/>
              </a:ext>
            </a:extLst>
          </p:cNvPr>
          <p:cNvSpPr txBox="1"/>
          <p:nvPr/>
        </p:nvSpPr>
        <p:spPr>
          <a:xfrm rot="19800000">
            <a:off x="814429" y="5482165"/>
            <a:ext cx="718466" cy="65111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ko-KR" sz="1400" dirty="0"/>
              <a:t>POINT</a:t>
            </a:r>
            <a:endParaRPr lang="ko-KR" alt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C8DE1D4-1729-25AF-A651-842B83809FEE}"/>
              </a:ext>
            </a:extLst>
          </p:cNvPr>
          <p:cNvSpPr txBox="1"/>
          <p:nvPr/>
        </p:nvSpPr>
        <p:spPr>
          <a:xfrm>
            <a:off x="1807567" y="5664647"/>
            <a:ext cx="79800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600" dirty="0"/>
              <a:t>3</a:t>
            </a:r>
            <a:r>
              <a:rPr lang="ko-KR" altLang="en-US" sz="2600" dirty="0"/>
              <a:t>대 보장 </a:t>
            </a:r>
            <a:r>
              <a:rPr lang="en-US" altLang="ko-KR" sz="2600" dirty="0"/>
              <a:t>+ </a:t>
            </a:r>
            <a:r>
              <a:rPr lang="ko-KR" altLang="en-US" sz="2600" dirty="0"/>
              <a:t>수술비 </a:t>
            </a:r>
            <a:r>
              <a:rPr lang="en-US" altLang="ko-KR" sz="2600" dirty="0"/>
              <a:t>+ </a:t>
            </a:r>
            <a:r>
              <a:rPr lang="ko-KR" altLang="en-US" sz="2600" dirty="0"/>
              <a:t>입원비 </a:t>
            </a:r>
            <a:r>
              <a:rPr lang="en-US" altLang="ko-KR" sz="2600" dirty="0"/>
              <a:t>+ </a:t>
            </a:r>
            <a:r>
              <a:rPr lang="ko-KR" altLang="en-US" sz="2600" dirty="0"/>
              <a:t>간병까지</a:t>
            </a:r>
            <a:r>
              <a:rPr lang="en-US" altLang="ko-KR" sz="2600" dirty="0"/>
              <a:t> </a:t>
            </a:r>
            <a:r>
              <a:rPr lang="ko-KR" altLang="en-US" sz="2600" dirty="0" err="1">
                <a:solidFill>
                  <a:srgbClr val="EF2065"/>
                </a:solidFill>
              </a:rPr>
              <a:t>초저렴</a:t>
            </a:r>
            <a:r>
              <a:rPr lang="ko-KR" altLang="en-US" sz="2600" dirty="0">
                <a:solidFill>
                  <a:srgbClr val="EF2065"/>
                </a:solidFill>
              </a:rPr>
              <a:t> 보험료</a:t>
            </a:r>
            <a:r>
              <a:rPr lang="ko-KR" altLang="en-US" sz="2600" dirty="0"/>
              <a:t>로</a:t>
            </a:r>
            <a:r>
              <a:rPr lang="en-US" altLang="ko-KR" sz="2600" dirty="0"/>
              <a:t>!</a:t>
            </a:r>
            <a:endParaRPr lang="ko-KR" altLang="en-US" sz="2600" dirty="0"/>
          </a:p>
        </p:txBody>
      </p:sp>
      <p:pic>
        <p:nvPicPr>
          <p:cNvPr id="54" name="그림 53">
            <a:extLst>
              <a:ext uri="{FF2B5EF4-FFF2-40B4-BE49-F238E27FC236}">
                <a16:creationId xmlns:a16="http://schemas.microsoft.com/office/drawing/2014/main" id="{5054562D-520F-1E9E-71D0-09F1685146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5" t="8555" b="2778"/>
          <a:stretch/>
        </p:blipFill>
        <p:spPr>
          <a:xfrm>
            <a:off x="9976132" y="3470108"/>
            <a:ext cx="1117669" cy="1433425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56ABEF11-6344-72F0-0036-35B30A406B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25"/>
          <a:stretch/>
        </p:blipFill>
        <p:spPr>
          <a:xfrm>
            <a:off x="9937200" y="4980160"/>
            <a:ext cx="1254361" cy="1278141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C4DEC83-0865-25AC-0961-BFA466F1A05D}"/>
              </a:ext>
            </a:extLst>
          </p:cNvPr>
          <p:cNvSpPr txBox="1"/>
          <p:nvPr/>
        </p:nvSpPr>
        <p:spPr>
          <a:xfrm>
            <a:off x="1727903" y="5178671"/>
            <a:ext cx="792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한 개의 담보로 암</a:t>
            </a:r>
            <a:r>
              <a:rPr lang="en-US" altLang="ko-KR" dirty="0"/>
              <a:t>·</a:t>
            </a:r>
            <a:r>
              <a:rPr lang="ko-KR" altLang="en-US" dirty="0"/>
              <a:t>뇌</a:t>
            </a:r>
            <a:r>
              <a:rPr lang="en-US" altLang="ko-KR" dirty="0"/>
              <a:t>·</a:t>
            </a:r>
            <a:r>
              <a:rPr lang="ko-KR" altLang="en-US" dirty="0"/>
              <a:t>심 보장 뿐만 아니라 질병수술비</a:t>
            </a:r>
            <a:r>
              <a:rPr lang="en-US" altLang="ko-KR" dirty="0"/>
              <a:t>·</a:t>
            </a:r>
            <a:r>
              <a:rPr lang="ko-KR" altLang="en-US" dirty="0"/>
              <a:t>입원비</a:t>
            </a:r>
            <a:r>
              <a:rPr lang="en-US" altLang="ko-KR" dirty="0"/>
              <a:t>·</a:t>
            </a:r>
            <a:r>
              <a:rPr lang="ko-KR" altLang="en-US" dirty="0"/>
              <a:t>간병인일당</a:t>
            </a: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(Ⅰ)</a:t>
            </a:r>
            <a:r>
              <a:rPr lang="ko-KR" altLang="en-US" dirty="0"/>
              <a:t>까지</a:t>
            </a:r>
            <a:r>
              <a:rPr lang="en-US" altLang="ko-KR" dirty="0"/>
              <a:t>!</a:t>
            </a:r>
            <a:endParaRPr lang="ko-KR" altLang="en-US" dirty="0"/>
          </a:p>
        </p:txBody>
      </p:sp>
      <p:pic>
        <p:nvPicPr>
          <p:cNvPr id="53" name="그림 52">
            <a:extLst>
              <a:ext uri="{FF2B5EF4-FFF2-40B4-BE49-F238E27FC236}">
                <a16:creationId xmlns:a16="http://schemas.microsoft.com/office/drawing/2014/main" id="{1A1A4347-87CD-EEF2-1F3E-BC7E39E8E9C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5" b="14111"/>
          <a:stretch/>
        </p:blipFill>
        <p:spPr>
          <a:xfrm>
            <a:off x="9906477" y="2346702"/>
            <a:ext cx="1315780" cy="118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453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2AF56-8EB8-1752-5853-30C379194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A147D86-3B2F-41FF-2D08-32536DC9DD9C}"/>
              </a:ext>
            </a:extLst>
          </p:cNvPr>
          <p:cNvSpPr/>
          <p:nvPr/>
        </p:nvSpPr>
        <p:spPr>
          <a:xfrm>
            <a:off x="290286" y="2166500"/>
            <a:ext cx="11611428" cy="3046988"/>
          </a:xfrm>
          <a:prstGeom prst="rect">
            <a:avLst/>
          </a:prstGeom>
          <a:solidFill>
            <a:srgbClr val="ABEF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AE0228A1-432C-1204-D0CA-D79FAA345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/>
                </a:solidFill>
              </a:rPr>
              <a:t>변화한 트렌드가 의미하는 건 바로</a:t>
            </a:r>
            <a:r>
              <a:rPr lang="en-US" altLang="ko-KR" dirty="0">
                <a:solidFill>
                  <a:schemeClr val="tx1"/>
                </a:solidFill>
              </a:rPr>
              <a:t>!</a:t>
            </a:r>
            <a:endParaRPr lang="ko-KR" altLang="en-US" dirty="0">
              <a:solidFill>
                <a:srgbClr val="EF206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5FC8F8-28D3-FF5A-80FE-E31A7C4C5016}"/>
              </a:ext>
            </a:extLst>
          </p:cNvPr>
          <p:cNvSpPr txBox="1"/>
          <p:nvPr/>
        </p:nvSpPr>
        <p:spPr>
          <a:xfrm>
            <a:off x="-888547" y="3413708"/>
            <a:ext cx="69700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/>
              <a:t>지금이 바로 </a:t>
            </a:r>
            <a:endParaRPr lang="en-US" altLang="ko-KR" sz="6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ECE5D2-A0F8-78D9-0856-DADB5E024F1B}"/>
              </a:ext>
            </a:extLst>
          </p:cNvPr>
          <p:cNvSpPr txBox="1"/>
          <p:nvPr/>
        </p:nvSpPr>
        <p:spPr>
          <a:xfrm>
            <a:off x="486459" y="690245"/>
            <a:ext cx="646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6" name="그림 5" descr="장난감, 동물 피규어, 애니메이션, 클립아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FB70441-5369-4097-B7DB-E50730B6B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999" y="115600"/>
            <a:ext cx="6626798" cy="66267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180D6-8641-EF06-73A1-9C749793CF7B}"/>
              </a:ext>
            </a:extLst>
          </p:cNvPr>
          <p:cNvSpPr txBox="1"/>
          <p:nvPr/>
        </p:nvSpPr>
        <p:spPr>
          <a:xfrm>
            <a:off x="83308" y="2530130"/>
            <a:ext cx="4581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4400" dirty="0"/>
              <a:t>이렇게 보장받기</a:t>
            </a:r>
            <a:endParaRPr lang="ko-KR" altLang="en-US" sz="6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72FA3D-AD4A-B3B0-DCE1-CA952D58FE74}"/>
              </a:ext>
            </a:extLst>
          </p:cNvPr>
          <p:cNvSpPr txBox="1"/>
          <p:nvPr/>
        </p:nvSpPr>
        <p:spPr>
          <a:xfrm>
            <a:off x="7874444" y="2542203"/>
            <a:ext cx="42082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400" dirty="0"/>
              <a:t>좋은 </a:t>
            </a:r>
            <a:r>
              <a:rPr lang="en-US" altLang="ko-KR" sz="4400" dirty="0">
                <a:solidFill>
                  <a:srgbClr val="EF2065"/>
                </a:solidFill>
              </a:rPr>
              <a:t>10</a:t>
            </a:r>
            <a:r>
              <a:rPr lang="ko-KR" altLang="en-US" sz="4400" dirty="0">
                <a:solidFill>
                  <a:srgbClr val="EF2065"/>
                </a:solidFill>
              </a:rPr>
              <a:t>억 통장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049F14-7B93-B239-2BC3-5650D470FA0A}"/>
              </a:ext>
            </a:extLst>
          </p:cNvPr>
          <p:cNvSpPr txBox="1"/>
          <p:nvPr/>
        </p:nvSpPr>
        <p:spPr>
          <a:xfrm>
            <a:off x="3585616" y="3413708"/>
            <a:ext cx="84332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/>
              <a:t>              가입 최적기</a:t>
            </a:r>
            <a:r>
              <a:rPr lang="en-US" altLang="ko-KR" sz="6600" dirty="0"/>
              <a:t> 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8339098D-9C5B-1D4F-811B-4C6C9AB6AEAE}"/>
              </a:ext>
            </a:extLst>
          </p:cNvPr>
          <p:cNvGrpSpPr/>
          <p:nvPr/>
        </p:nvGrpSpPr>
        <p:grpSpPr>
          <a:xfrm>
            <a:off x="466447" y="4743104"/>
            <a:ext cx="11259105" cy="1349703"/>
            <a:chOff x="-9294746" y="3623340"/>
            <a:chExt cx="10235545" cy="134970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C78D83E-9551-81CB-A5E0-25713820A73A}"/>
                </a:ext>
              </a:extLst>
            </p:cNvPr>
            <p:cNvSpPr txBox="1"/>
            <p:nvPr/>
          </p:nvSpPr>
          <p:spPr>
            <a:xfrm>
              <a:off x="-8393097" y="3623340"/>
              <a:ext cx="8442286" cy="1344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8800" dirty="0">
                  <a:ln w="1587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절대 놓치지 마세요</a:t>
              </a:r>
              <a:r>
                <a:rPr lang="en-US" altLang="ko-KR" sz="8800" i="1" dirty="0">
                  <a:ln w="1587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BB48CCE-5462-4924-C8A7-AA6C3D7F7CDC}"/>
                </a:ext>
              </a:extLst>
            </p:cNvPr>
            <p:cNvSpPr txBox="1"/>
            <p:nvPr/>
          </p:nvSpPr>
          <p:spPr>
            <a:xfrm>
              <a:off x="-9294746" y="3628059"/>
              <a:ext cx="10235545" cy="134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88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절대 놓치지 마세요</a:t>
              </a:r>
              <a:r>
                <a:rPr lang="en-US" altLang="ko-KR" sz="8800" i="1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86151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644BD3-9260-76C5-47E6-209924DB5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C43E033-ADE5-4AF9-0B89-9DE7236867C6}"/>
              </a:ext>
            </a:extLst>
          </p:cNvPr>
          <p:cNvSpPr/>
          <p:nvPr/>
        </p:nvSpPr>
        <p:spPr>
          <a:xfrm>
            <a:off x="254000" y="685801"/>
            <a:ext cx="11684000" cy="5772150"/>
          </a:xfrm>
          <a:prstGeom prst="roundRect">
            <a:avLst>
              <a:gd name="adj" fmla="val 3171"/>
            </a:avLst>
          </a:prstGeom>
          <a:solidFill>
            <a:srgbClr val="FAB8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30">
            <a:extLst>
              <a:ext uri="{FF2B5EF4-FFF2-40B4-BE49-F238E27FC236}">
                <a16:creationId xmlns:a16="http://schemas.microsoft.com/office/drawing/2014/main" id="{53DD83AD-9B99-F50D-D989-C35F1900F8BE}"/>
              </a:ext>
            </a:extLst>
          </p:cNvPr>
          <p:cNvSpPr/>
          <p:nvPr/>
        </p:nvSpPr>
        <p:spPr>
          <a:xfrm>
            <a:off x="1750441" y="2825414"/>
            <a:ext cx="8691119" cy="1860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67D328D-645F-1393-92D9-352B081DF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12" name="하트 11">
            <a:extLst>
              <a:ext uri="{FF2B5EF4-FFF2-40B4-BE49-F238E27FC236}">
                <a16:creationId xmlns:a16="http://schemas.microsoft.com/office/drawing/2014/main" id="{6F63922A-0968-F6C4-606C-0A6C63ADF76F}"/>
              </a:ext>
            </a:extLst>
          </p:cNvPr>
          <p:cNvSpPr/>
          <p:nvPr/>
        </p:nvSpPr>
        <p:spPr>
          <a:xfrm rot="20476757">
            <a:off x="1737406" y="1666849"/>
            <a:ext cx="653274" cy="593885"/>
          </a:xfrm>
          <a:prstGeom prst="heart">
            <a:avLst/>
          </a:prstGeom>
          <a:solidFill>
            <a:srgbClr val="FAE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2F9D9EAB-F45D-5E7D-2836-06211721239C}"/>
              </a:ext>
            </a:extLst>
          </p:cNvPr>
          <p:cNvSpPr/>
          <p:nvPr/>
        </p:nvSpPr>
        <p:spPr>
          <a:xfrm>
            <a:off x="1998662" y="3093838"/>
            <a:ext cx="1400894" cy="136636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F524FB-05D4-7439-AFF4-92E438339EF8}"/>
              </a:ext>
            </a:extLst>
          </p:cNvPr>
          <p:cNvSpPr txBox="1"/>
          <p:nvPr/>
        </p:nvSpPr>
        <p:spPr>
          <a:xfrm>
            <a:off x="2007337" y="3220431"/>
            <a:ext cx="1383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ko-KR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3" name="그림 12" descr="클립아트, 토끼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4A94561-213E-4B8A-813E-9EBE351578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261" y="1129244"/>
            <a:ext cx="2281878" cy="16531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FA099CA-EE58-2C50-80F0-05855BD8C027}"/>
              </a:ext>
            </a:extLst>
          </p:cNvPr>
          <p:cNvSpPr txBox="1"/>
          <p:nvPr/>
        </p:nvSpPr>
        <p:spPr>
          <a:xfrm>
            <a:off x="3520450" y="3629356"/>
            <a:ext cx="6513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/>
              <a:t>The</a:t>
            </a:r>
            <a:r>
              <a:rPr lang="ko-KR" altLang="en-US" sz="4000" dirty="0"/>
              <a:t>건강 </a:t>
            </a:r>
            <a:r>
              <a:rPr lang="en-US" altLang="ko-KR" sz="4000" dirty="0">
                <a:solidFill>
                  <a:srgbClr val="FF0066"/>
                </a:solidFill>
              </a:rPr>
              <a:t>0550 </a:t>
            </a:r>
            <a:r>
              <a:rPr lang="en-US" altLang="ko-KR" sz="4000" dirty="0"/>
              <a:t>&amp;</a:t>
            </a:r>
            <a:r>
              <a:rPr lang="en-US" altLang="ko-KR" sz="4000" dirty="0">
                <a:solidFill>
                  <a:srgbClr val="FF0066"/>
                </a:solidFill>
              </a:rPr>
              <a:t> 4565</a:t>
            </a:r>
            <a:endParaRPr lang="ko-KR" altLang="en-US" sz="4000" dirty="0">
              <a:solidFill>
                <a:srgbClr val="FF0066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6CA253-8401-4C72-E4E0-C0197D7EFF35}"/>
              </a:ext>
            </a:extLst>
          </p:cNvPr>
          <p:cNvSpPr txBox="1"/>
          <p:nvPr/>
        </p:nvSpPr>
        <p:spPr>
          <a:xfrm>
            <a:off x="3531686" y="3259794"/>
            <a:ext cx="6490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이제 건강체 할인형 상품은 아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ko-KR" alt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묻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따 흥국화재로 하셔야 합니다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b="1" dirty="0"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33043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>
            <a:extLst>
              <a:ext uri="{FF2B5EF4-FFF2-40B4-BE49-F238E27FC236}">
                <a16:creationId xmlns:a16="http://schemas.microsoft.com/office/drawing/2014/main" id="{24963F8C-0369-328E-3909-92B831474D49}"/>
              </a:ext>
            </a:extLst>
          </p:cNvPr>
          <p:cNvSpPr/>
          <p:nvPr/>
        </p:nvSpPr>
        <p:spPr>
          <a:xfrm>
            <a:off x="1611426" y="2139043"/>
            <a:ext cx="8876645" cy="21724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494C2185-66EB-9E3B-EF66-CB79AA2D8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흥국화재 건강체 할인형 최강 라인업 완성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3548EB3-90A0-9E16-2E6F-EC1321846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5BD2C4-31CE-6FFB-3B87-E9503960727B}"/>
              </a:ext>
            </a:extLst>
          </p:cNvPr>
          <p:cNvSpPr txBox="1"/>
          <p:nvPr/>
        </p:nvSpPr>
        <p:spPr>
          <a:xfrm>
            <a:off x="1535804" y="1695937"/>
            <a:ext cx="9120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2026</a:t>
            </a:r>
            <a:r>
              <a:rPr lang="ko-KR" altLang="en-US" sz="4000" dirty="0"/>
              <a:t>년 건강체 할인형 신</a:t>
            </a:r>
            <a:r>
              <a:rPr lang="en-US" altLang="ko-KR" sz="4000" dirty="0"/>
              <a:t>/</a:t>
            </a:r>
            <a:r>
              <a:rPr lang="ko-KR" altLang="en-US" sz="4000" dirty="0"/>
              <a:t>상</a:t>
            </a:r>
            <a:r>
              <a:rPr lang="en-US" altLang="ko-KR" sz="4000" dirty="0"/>
              <a:t>/</a:t>
            </a:r>
            <a:r>
              <a:rPr lang="ko-KR" altLang="en-US" sz="4000" dirty="0"/>
              <a:t>품 출시</a:t>
            </a:r>
            <a:r>
              <a:rPr lang="en-US" altLang="ko-KR" sz="4000" dirty="0"/>
              <a:t>~!</a:t>
            </a:r>
            <a:endParaRPr lang="ko-KR" alt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C7E843-DFD0-015A-3496-67C4ECB2938A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03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2EC2B714-3089-A820-EE9F-F6AC1AF698FF}"/>
              </a:ext>
            </a:extLst>
          </p:cNvPr>
          <p:cNvSpPr/>
          <p:nvPr/>
        </p:nvSpPr>
        <p:spPr>
          <a:xfrm>
            <a:off x="5541572" y="3919384"/>
            <a:ext cx="1160869" cy="11608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더하기 기호 14">
            <a:extLst>
              <a:ext uri="{FF2B5EF4-FFF2-40B4-BE49-F238E27FC236}">
                <a16:creationId xmlns:a16="http://schemas.microsoft.com/office/drawing/2014/main" id="{A1043AFB-089A-13B1-412A-D0E98C363422}"/>
              </a:ext>
            </a:extLst>
          </p:cNvPr>
          <p:cNvSpPr/>
          <p:nvPr/>
        </p:nvSpPr>
        <p:spPr>
          <a:xfrm>
            <a:off x="5538199" y="3937548"/>
            <a:ext cx="1147805" cy="114780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8D98F3-C525-DE5F-C964-7F9C8D9CAE4F}"/>
              </a:ext>
            </a:extLst>
          </p:cNvPr>
          <p:cNvSpPr/>
          <p:nvPr/>
        </p:nvSpPr>
        <p:spPr>
          <a:xfrm>
            <a:off x="1531769" y="2679993"/>
            <a:ext cx="3819525" cy="3594611"/>
          </a:xfrm>
          <a:prstGeom prst="roundRect">
            <a:avLst>
              <a:gd name="adj" fmla="val 11430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8E5B48-0EE2-101A-941A-357EADCD1AD2}"/>
              </a:ext>
            </a:extLst>
          </p:cNvPr>
          <p:cNvSpPr txBox="1"/>
          <p:nvPr/>
        </p:nvSpPr>
        <p:spPr>
          <a:xfrm>
            <a:off x="1467765" y="2993702"/>
            <a:ext cx="386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err="1">
                <a:solidFill>
                  <a:schemeClr val="bg1"/>
                </a:solidFill>
              </a:rPr>
              <a:t>더건강</a:t>
            </a:r>
            <a:r>
              <a:rPr lang="ko-KR" altLang="en-US" sz="4400" dirty="0">
                <a:solidFill>
                  <a:schemeClr val="bg1"/>
                </a:solidFill>
              </a:rPr>
              <a:t> </a:t>
            </a:r>
            <a:r>
              <a:rPr lang="en-US" altLang="ko-KR" sz="4400" dirty="0">
                <a:solidFill>
                  <a:srgbClr val="FFFF00"/>
                </a:solidFill>
              </a:rPr>
              <a:t>4565</a:t>
            </a:r>
            <a:endParaRPr lang="ko-KR" altLang="en-US" sz="4400" dirty="0">
              <a:solidFill>
                <a:srgbClr val="FFFF00"/>
              </a:solidFill>
            </a:endParaRPr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9C297985-E8CD-DD83-3882-573574796562}"/>
              </a:ext>
            </a:extLst>
          </p:cNvPr>
          <p:cNvSpPr/>
          <p:nvPr/>
        </p:nvSpPr>
        <p:spPr>
          <a:xfrm flipV="1">
            <a:off x="1817209" y="3954777"/>
            <a:ext cx="3205424" cy="200064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1CF5DC-69A1-4AF1-E17A-2A417930C43F}"/>
              </a:ext>
            </a:extLst>
          </p:cNvPr>
          <p:cNvSpPr txBox="1"/>
          <p:nvPr/>
        </p:nvSpPr>
        <p:spPr>
          <a:xfrm>
            <a:off x="2621849" y="5253664"/>
            <a:ext cx="264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/>
              <a:t>45 ~ 65</a:t>
            </a:r>
            <a:r>
              <a:rPr lang="ko-KR" altLang="en-US" sz="2800" dirty="0"/>
              <a:t>세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13D2834-1D53-B11A-9978-D32672FE4179}"/>
              </a:ext>
            </a:extLst>
          </p:cNvPr>
          <p:cNvSpPr/>
          <p:nvPr/>
        </p:nvSpPr>
        <p:spPr>
          <a:xfrm>
            <a:off x="2007624" y="5262562"/>
            <a:ext cx="895308" cy="505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359695-A942-4DE2-E2DA-FE1B0633E672}"/>
              </a:ext>
            </a:extLst>
          </p:cNvPr>
          <p:cNvSpPr txBox="1"/>
          <p:nvPr/>
        </p:nvSpPr>
        <p:spPr>
          <a:xfrm>
            <a:off x="1817209" y="4115701"/>
            <a:ext cx="3205424" cy="484133"/>
          </a:xfrm>
          <a:prstGeom prst="rect">
            <a:avLst/>
          </a:prstGeom>
          <a:solidFill>
            <a:srgbClr val="FCD4E1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F25367-56AE-B5D1-9187-5979EB01B792}"/>
              </a:ext>
            </a:extLst>
          </p:cNvPr>
          <p:cNvSpPr txBox="1"/>
          <p:nvPr/>
        </p:nvSpPr>
        <p:spPr>
          <a:xfrm>
            <a:off x="1938107" y="5329555"/>
            <a:ext cx="101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가입 연령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B4BB0F-19C1-2723-9A1E-C99B7CDA9E55}"/>
              </a:ext>
            </a:extLst>
          </p:cNvPr>
          <p:cNvSpPr txBox="1"/>
          <p:nvPr/>
        </p:nvSpPr>
        <p:spPr>
          <a:xfrm>
            <a:off x="2020505" y="4154587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가입 전</a:t>
            </a:r>
            <a:r>
              <a:rPr lang="en-US" altLang="ko-KR" sz="2000" dirty="0"/>
              <a:t>·</a:t>
            </a:r>
            <a:r>
              <a:rPr lang="ko-KR" altLang="en-US" sz="2000" dirty="0"/>
              <a:t>후 할인 가능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620835F-AB8F-D11E-CDD5-F1C5B1973D87}"/>
              </a:ext>
            </a:extLst>
          </p:cNvPr>
          <p:cNvSpPr/>
          <p:nvPr/>
        </p:nvSpPr>
        <p:spPr>
          <a:xfrm>
            <a:off x="6892941" y="2679994"/>
            <a:ext cx="3819525" cy="3594611"/>
          </a:xfrm>
          <a:prstGeom prst="roundRect">
            <a:avLst>
              <a:gd name="adj" fmla="val 11430"/>
            </a:avLst>
          </a:prstGeom>
          <a:solidFill>
            <a:srgbClr val="441D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B244A4-649F-1ACD-CA71-3C43C049F113}"/>
              </a:ext>
            </a:extLst>
          </p:cNvPr>
          <p:cNvSpPr txBox="1"/>
          <p:nvPr/>
        </p:nvSpPr>
        <p:spPr>
          <a:xfrm>
            <a:off x="6837752" y="2985048"/>
            <a:ext cx="386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err="1">
                <a:solidFill>
                  <a:schemeClr val="bg1"/>
                </a:solidFill>
              </a:rPr>
              <a:t>더건강</a:t>
            </a:r>
            <a:r>
              <a:rPr lang="ko-KR" altLang="en-US" sz="4400" dirty="0">
                <a:solidFill>
                  <a:schemeClr val="bg1"/>
                </a:solidFill>
              </a:rPr>
              <a:t> </a:t>
            </a:r>
            <a:r>
              <a:rPr lang="en-US" altLang="ko-KR" sz="4400" dirty="0">
                <a:solidFill>
                  <a:srgbClr val="FFFF00"/>
                </a:solidFill>
              </a:rPr>
              <a:t>0550</a:t>
            </a:r>
            <a:endParaRPr lang="ko-KR" altLang="en-US" sz="4400" dirty="0">
              <a:solidFill>
                <a:srgbClr val="FFFF00"/>
              </a:solidFill>
            </a:endParaRPr>
          </a:p>
        </p:txBody>
      </p:sp>
      <p:sp>
        <p:nvSpPr>
          <p:cNvPr id="11" name="사각형: 둥근 위쪽 모서리 10">
            <a:extLst>
              <a:ext uri="{FF2B5EF4-FFF2-40B4-BE49-F238E27FC236}">
                <a16:creationId xmlns:a16="http://schemas.microsoft.com/office/drawing/2014/main" id="{E63BC913-61D1-63D7-6301-5D76EFDCE58E}"/>
              </a:ext>
            </a:extLst>
          </p:cNvPr>
          <p:cNvSpPr/>
          <p:nvPr/>
        </p:nvSpPr>
        <p:spPr>
          <a:xfrm flipV="1">
            <a:off x="7195882" y="3972090"/>
            <a:ext cx="3205424" cy="200064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355F66-8646-C154-4EF3-4A22E4E330D2}"/>
              </a:ext>
            </a:extLst>
          </p:cNvPr>
          <p:cNvSpPr txBox="1"/>
          <p:nvPr/>
        </p:nvSpPr>
        <p:spPr>
          <a:xfrm>
            <a:off x="7875956" y="5042377"/>
            <a:ext cx="2906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5 ~ 50</a:t>
            </a:r>
            <a:r>
              <a:rPr lang="ko-KR" altLang="en-US" sz="3200" dirty="0"/>
              <a:t>세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D94F7D0-11AD-FD38-7FE0-8B8A78D86560}"/>
              </a:ext>
            </a:extLst>
          </p:cNvPr>
          <p:cNvSpPr/>
          <p:nvPr/>
        </p:nvSpPr>
        <p:spPr>
          <a:xfrm>
            <a:off x="7410697" y="4907109"/>
            <a:ext cx="895308" cy="8953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CB871D-D01E-265C-4508-846DA1201953}"/>
              </a:ext>
            </a:extLst>
          </p:cNvPr>
          <p:cNvSpPr txBox="1"/>
          <p:nvPr/>
        </p:nvSpPr>
        <p:spPr>
          <a:xfrm>
            <a:off x="7387477" y="4953168"/>
            <a:ext cx="925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가입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연령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5ECB04-FED0-862B-0B75-5AD2522F1CD3}"/>
              </a:ext>
            </a:extLst>
          </p:cNvPr>
          <p:cNvSpPr txBox="1"/>
          <p:nvPr/>
        </p:nvSpPr>
        <p:spPr>
          <a:xfrm>
            <a:off x="7195883" y="4183814"/>
            <a:ext cx="3205424" cy="484133"/>
          </a:xfrm>
          <a:prstGeom prst="rect">
            <a:avLst/>
          </a:prstGeom>
          <a:solidFill>
            <a:srgbClr val="EFE5F7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DD9B109-4995-CD91-0AA4-CD655F2D7ED2}"/>
              </a:ext>
            </a:extLst>
          </p:cNvPr>
          <p:cNvSpPr txBox="1"/>
          <p:nvPr/>
        </p:nvSpPr>
        <p:spPr>
          <a:xfrm>
            <a:off x="7376679" y="4222700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가입 전</a:t>
            </a:r>
            <a:r>
              <a:rPr lang="en-US" altLang="ko-KR" sz="2000" dirty="0"/>
              <a:t>·</a:t>
            </a:r>
            <a:r>
              <a:rPr lang="ko-KR" altLang="en-US" sz="2000" dirty="0"/>
              <a:t>후 할인 가능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  <p:sp>
        <p:nvSpPr>
          <p:cNvPr id="25" name="화살표: 오각형 24">
            <a:extLst>
              <a:ext uri="{FF2B5EF4-FFF2-40B4-BE49-F238E27FC236}">
                <a16:creationId xmlns:a16="http://schemas.microsoft.com/office/drawing/2014/main" id="{61708AF8-1A52-FB31-514D-7DAE3E6F22CB}"/>
              </a:ext>
            </a:extLst>
          </p:cNvPr>
          <p:cNvSpPr/>
          <p:nvPr/>
        </p:nvSpPr>
        <p:spPr>
          <a:xfrm rot="9900000">
            <a:off x="4722974" y="2551006"/>
            <a:ext cx="1378857" cy="567724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84DE81-5208-88E6-6130-65CA27CCD16E}"/>
              </a:ext>
            </a:extLst>
          </p:cNvPr>
          <p:cNvSpPr txBox="1"/>
          <p:nvPr/>
        </p:nvSpPr>
        <p:spPr>
          <a:xfrm rot="20700000">
            <a:off x="4761156" y="2628978"/>
            <a:ext cx="14593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업그레이드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3F60C9-ECEC-8977-37AA-66B58CD81F22}"/>
              </a:ext>
            </a:extLst>
          </p:cNvPr>
          <p:cNvSpPr txBox="1"/>
          <p:nvPr/>
        </p:nvSpPr>
        <p:spPr>
          <a:xfrm>
            <a:off x="1817209" y="4651187"/>
            <a:ext cx="3205424" cy="484133"/>
          </a:xfrm>
          <a:prstGeom prst="rect">
            <a:avLst/>
          </a:prstGeom>
          <a:solidFill>
            <a:srgbClr val="FCD4E1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7CCA95F-9DED-850A-2885-4CB7DA65FDE4}"/>
              </a:ext>
            </a:extLst>
          </p:cNvPr>
          <p:cNvSpPr txBox="1"/>
          <p:nvPr/>
        </p:nvSpPr>
        <p:spPr>
          <a:xfrm>
            <a:off x="2020505" y="4690073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rgbClr val="EF296B"/>
                </a:solidFill>
              </a:rPr>
              <a:t>갱신형</a:t>
            </a:r>
            <a:r>
              <a:rPr lang="ko-KR" altLang="en-US" sz="2000" dirty="0"/>
              <a:t> 추가 탑재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592304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DCB3B-CE04-5375-4A0B-D6BF18BC1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>
            <a:extLst>
              <a:ext uri="{FF2B5EF4-FFF2-40B4-BE49-F238E27FC236}">
                <a16:creationId xmlns:a16="http://schemas.microsoft.com/office/drawing/2014/main" id="{6893290B-10E6-8230-AD3A-A1654680FBEE}"/>
              </a:ext>
            </a:extLst>
          </p:cNvPr>
          <p:cNvSpPr/>
          <p:nvPr/>
        </p:nvSpPr>
        <p:spPr>
          <a:xfrm>
            <a:off x="1611426" y="2139043"/>
            <a:ext cx="8876645" cy="21724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2AD91C-2031-02DD-D4D5-A4C7D297D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흥국화재 건강체 할인형 최강 라인업 완성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5AEA32D-C98E-3C98-C5AE-0D709880C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DE191C-5AC2-E266-68CB-963FB2C2010E}"/>
              </a:ext>
            </a:extLst>
          </p:cNvPr>
          <p:cNvSpPr txBox="1"/>
          <p:nvPr/>
        </p:nvSpPr>
        <p:spPr>
          <a:xfrm>
            <a:off x="1079785" y="1666747"/>
            <a:ext cx="10032431" cy="1455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2026</a:t>
            </a:r>
            <a:r>
              <a:rPr lang="ko-KR" altLang="en-US" sz="4000" dirty="0"/>
              <a:t>년 건강체 할인형 신</a:t>
            </a:r>
            <a:r>
              <a:rPr lang="en-US" altLang="ko-KR" sz="4000" dirty="0"/>
              <a:t>/</a:t>
            </a:r>
            <a:r>
              <a:rPr lang="ko-KR" altLang="en-US" sz="4000" dirty="0"/>
              <a:t>상</a:t>
            </a:r>
            <a:r>
              <a:rPr lang="en-US" altLang="ko-KR" sz="4000" dirty="0"/>
              <a:t>/</a:t>
            </a:r>
            <a:r>
              <a:rPr lang="ko-KR" altLang="en-US" sz="4000" dirty="0"/>
              <a:t>품 출시</a:t>
            </a:r>
            <a:r>
              <a:rPr lang="en-US" altLang="ko-KR" sz="4000" dirty="0"/>
              <a:t>~!</a:t>
            </a:r>
            <a:endParaRPr lang="ko-KR" alt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EC5F26-FCB4-725F-CC51-B26418975233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03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DAA63E4D-FF92-D618-C3C4-49304C9D8852}"/>
              </a:ext>
            </a:extLst>
          </p:cNvPr>
          <p:cNvSpPr/>
          <p:nvPr/>
        </p:nvSpPr>
        <p:spPr>
          <a:xfrm>
            <a:off x="5541572" y="3919384"/>
            <a:ext cx="1160869" cy="11608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더하기 기호 14">
            <a:extLst>
              <a:ext uri="{FF2B5EF4-FFF2-40B4-BE49-F238E27FC236}">
                <a16:creationId xmlns:a16="http://schemas.microsoft.com/office/drawing/2014/main" id="{6B6369B5-548D-CB28-2D64-CD338037D652}"/>
              </a:ext>
            </a:extLst>
          </p:cNvPr>
          <p:cNvSpPr/>
          <p:nvPr/>
        </p:nvSpPr>
        <p:spPr>
          <a:xfrm>
            <a:off x="5538199" y="3937548"/>
            <a:ext cx="1147805" cy="114780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0C2C5F2-CDAE-4CE9-74E6-6E2921316592}"/>
              </a:ext>
            </a:extLst>
          </p:cNvPr>
          <p:cNvSpPr/>
          <p:nvPr/>
        </p:nvSpPr>
        <p:spPr>
          <a:xfrm>
            <a:off x="6892941" y="2679994"/>
            <a:ext cx="3819525" cy="3594611"/>
          </a:xfrm>
          <a:prstGeom prst="roundRect">
            <a:avLst>
              <a:gd name="adj" fmla="val 11430"/>
            </a:avLst>
          </a:prstGeom>
          <a:solidFill>
            <a:srgbClr val="441D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BF22CB-BC60-A596-A0B6-95DAEDFADECD}"/>
              </a:ext>
            </a:extLst>
          </p:cNvPr>
          <p:cNvSpPr txBox="1"/>
          <p:nvPr/>
        </p:nvSpPr>
        <p:spPr>
          <a:xfrm>
            <a:off x="6837752" y="2985048"/>
            <a:ext cx="386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err="1">
                <a:solidFill>
                  <a:schemeClr val="bg1"/>
                </a:solidFill>
              </a:rPr>
              <a:t>더건강</a:t>
            </a:r>
            <a:r>
              <a:rPr lang="ko-KR" altLang="en-US" sz="4400" dirty="0">
                <a:solidFill>
                  <a:schemeClr val="bg1"/>
                </a:solidFill>
              </a:rPr>
              <a:t> </a:t>
            </a:r>
            <a:r>
              <a:rPr lang="en-US" altLang="ko-KR" sz="4400" dirty="0">
                <a:solidFill>
                  <a:srgbClr val="FFFF00"/>
                </a:solidFill>
              </a:rPr>
              <a:t>0550</a:t>
            </a:r>
            <a:endParaRPr lang="ko-KR" altLang="en-US" sz="4400" dirty="0">
              <a:solidFill>
                <a:srgbClr val="FFFF00"/>
              </a:solidFill>
            </a:endParaRPr>
          </a:p>
        </p:txBody>
      </p:sp>
      <p:sp>
        <p:nvSpPr>
          <p:cNvPr id="11" name="사각형: 둥근 위쪽 모서리 10">
            <a:extLst>
              <a:ext uri="{FF2B5EF4-FFF2-40B4-BE49-F238E27FC236}">
                <a16:creationId xmlns:a16="http://schemas.microsoft.com/office/drawing/2014/main" id="{1E338884-745F-B8CB-F842-6F87843637AA}"/>
              </a:ext>
            </a:extLst>
          </p:cNvPr>
          <p:cNvSpPr/>
          <p:nvPr/>
        </p:nvSpPr>
        <p:spPr>
          <a:xfrm flipV="1">
            <a:off x="7195882" y="3972090"/>
            <a:ext cx="3205424" cy="200064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311195-1398-F243-3CA6-1A76F3E0C5F8}"/>
              </a:ext>
            </a:extLst>
          </p:cNvPr>
          <p:cNvSpPr txBox="1"/>
          <p:nvPr/>
        </p:nvSpPr>
        <p:spPr>
          <a:xfrm>
            <a:off x="7875956" y="5042377"/>
            <a:ext cx="2906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5 ~ 50</a:t>
            </a:r>
            <a:r>
              <a:rPr lang="ko-KR" altLang="en-US" sz="3200" dirty="0"/>
              <a:t>세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C79E6AA-9886-5D5E-333B-EE5791127BA1}"/>
              </a:ext>
            </a:extLst>
          </p:cNvPr>
          <p:cNvSpPr/>
          <p:nvPr/>
        </p:nvSpPr>
        <p:spPr>
          <a:xfrm>
            <a:off x="7410697" y="4907109"/>
            <a:ext cx="895308" cy="8953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9D7364-4AF5-3359-0555-D1CB93B55D13}"/>
              </a:ext>
            </a:extLst>
          </p:cNvPr>
          <p:cNvSpPr txBox="1"/>
          <p:nvPr/>
        </p:nvSpPr>
        <p:spPr>
          <a:xfrm>
            <a:off x="7387477" y="4953168"/>
            <a:ext cx="925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가입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연령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C83C00-63C2-4B8A-8338-67FB3F6DA987}"/>
              </a:ext>
            </a:extLst>
          </p:cNvPr>
          <p:cNvSpPr txBox="1"/>
          <p:nvPr/>
        </p:nvSpPr>
        <p:spPr>
          <a:xfrm>
            <a:off x="7195883" y="4183814"/>
            <a:ext cx="3205424" cy="484133"/>
          </a:xfrm>
          <a:prstGeom prst="rect">
            <a:avLst/>
          </a:prstGeom>
          <a:solidFill>
            <a:srgbClr val="EFE5F7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9D0B9B-B203-9F3C-B28D-542EEFE82568}"/>
              </a:ext>
            </a:extLst>
          </p:cNvPr>
          <p:cNvSpPr txBox="1"/>
          <p:nvPr/>
        </p:nvSpPr>
        <p:spPr>
          <a:xfrm>
            <a:off x="7376679" y="4222700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가입 전</a:t>
            </a:r>
            <a:r>
              <a:rPr lang="en-US" altLang="ko-KR" sz="2000" dirty="0"/>
              <a:t>·</a:t>
            </a:r>
            <a:r>
              <a:rPr lang="ko-KR" altLang="en-US" sz="2000" dirty="0"/>
              <a:t>후 할인 가능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A6E6FD9-9925-3643-DB7B-E8506AF557B2}"/>
              </a:ext>
            </a:extLst>
          </p:cNvPr>
          <p:cNvSpPr/>
          <p:nvPr/>
        </p:nvSpPr>
        <p:spPr>
          <a:xfrm>
            <a:off x="0" y="0"/>
            <a:ext cx="12192000" cy="687697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76CA724-E91A-C7DB-7E62-043353C92E3D}"/>
              </a:ext>
            </a:extLst>
          </p:cNvPr>
          <p:cNvSpPr/>
          <p:nvPr/>
        </p:nvSpPr>
        <p:spPr>
          <a:xfrm>
            <a:off x="1531769" y="2679993"/>
            <a:ext cx="3819525" cy="3594611"/>
          </a:xfrm>
          <a:prstGeom prst="roundRect">
            <a:avLst>
              <a:gd name="adj" fmla="val 11430"/>
            </a:avLst>
          </a:prstGeom>
          <a:solidFill>
            <a:srgbClr val="EF206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84EA03-8794-C0FE-920F-5116E43A898C}"/>
              </a:ext>
            </a:extLst>
          </p:cNvPr>
          <p:cNvSpPr txBox="1"/>
          <p:nvPr/>
        </p:nvSpPr>
        <p:spPr>
          <a:xfrm>
            <a:off x="1467765" y="2993702"/>
            <a:ext cx="386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err="1">
                <a:solidFill>
                  <a:schemeClr val="bg1"/>
                </a:solidFill>
              </a:rPr>
              <a:t>더건강</a:t>
            </a:r>
            <a:r>
              <a:rPr lang="ko-KR" altLang="en-US" sz="4400" dirty="0">
                <a:solidFill>
                  <a:schemeClr val="bg1"/>
                </a:solidFill>
              </a:rPr>
              <a:t> </a:t>
            </a:r>
            <a:r>
              <a:rPr lang="en-US" altLang="ko-KR" sz="4400" dirty="0">
                <a:solidFill>
                  <a:srgbClr val="FFFF00"/>
                </a:solidFill>
              </a:rPr>
              <a:t>4565</a:t>
            </a:r>
            <a:endParaRPr lang="ko-KR" altLang="en-US" sz="4400" dirty="0">
              <a:solidFill>
                <a:srgbClr val="FFFF00"/>
              </a:solidFill>
            </a:endParaRPr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C11CCC94-6428-A99E-53DE-E1693ED53BDE}"/>
              </a:ext>
            </a:extLst>
          </p:cNvPr>
          <p:cNvSpPr/>
          <p:nvPr/>
        </p:nvSpPr>
        <p:spPr>
          <a:xfrm flipV="1">
            <a:off x="1817209" y="3954777"/>
            <a:ext cx="3205424" cy="200064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8D7835-D555-CE6E-0371-D081876BA841}"/>
              </a:ext>
            </a:extLst>
          </p:cNvPr>
          <p:cNvSpPr txBox="1"/>
          <p:nvPr/>
        </p:nvSpPr>
        <p:spPr>
          <a:xfrm>
            <a:off x="2499805" y="5253664"/>
            <a:ext cx="290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/>
              <a:t>45 ~ 65</a:t>
            </a:r>
            <a:r>
              <a:rPr lang="ko-KR" altLang="en-US" sz="2800" dirty="0"/>
              <a:t>세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07A05A7-BBC0-0817-B7D4-FDF3A871993F}"/>
              </a:ext>
            </a:extLst>
          </p:cNvPr>
          <p:cNvSpPr/>
          <p:nvPr/>
        </p:nvSpPr>
        <p:spPr>
          <a:xfrm>
            <a:off x="2007624" y="5262562"/>
            <a:ext cx="895308" cy="505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FEBF34-D385-E165-67F4-3E1E3B46B2A4}"/>
              </a:ext>
            </a:extLst>
          </p:cNvPr>
          <p:cNvSpPr txBox="1"/>
          <p:nvPr/>
        </p:nvSpPr>
        <p:spPr>
          <a:xfrm>
            <a:off x="1817209" y="4115701"/>
            <a:ext cx="3205424" cy="484133"/>
          </a:xfrm>
          <a:prstGeom prst="rect">
            <a:avLst/>
          </a:prstGeom>
          <a:solidFill>
            <a:srgbClr val="FCD4E1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4E34AD-E5F0-9E34-50BB-538ACE8641E7}"/>
              </a:ext>
            </a:extLst>
          </p:cNvPr>
          <p:cNvSpPr txBox="1"/>
          <p:nvPr/>
        </p:nvSpPr>
        <p:spPr>
          <a:xfrm>
            <a:off x="1938107" y="5329555"/>
            <a:ext cx="101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가입 연령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DB5C70-7153-A077-8EF8-E9D4C206C68B}"/>
              </a:ext>
            </a:extLst>
          </p:cNvPr>
          <p:cNvSpPr txBox="1"/>
          <p:nvPr/>
        </p:nvSpPr>
        <p:spPr>
          <a:xfrm>
            <a:off x="2020505" y="4154587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가입 전</a:t>
            </a:r>
            <a:r>
              <a:rPr lang="en-US" altLang="ko-KR" sz="2000" dirty="0"/>
              <a:t>·</a:t>
            </a:r>
            <a:r>
              <a:rPr lang="ko-KR" altLang="en-US" sz="2000" dirty="0"/>
              <a:t>후 할인 가능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  <p:sp>
        <p:nvSpPr>
          <p:cNvPr id="25" name="화살표: 오각형 24">
            <a:extLst>
              <a:ext uri="{FF2B5EF4-FFF2-40B4-BE49-F238E27FC236}">
                <a16:creationId xmlns:a16="http://schemas.microsoft.com/office/drawing/2014/main" id="{B8BF54A2-0EC8-23EB-446F-D9216A6DCC85}"/>
              </a:ext>
            </a:extLst>
          </p:cNvPr>
          <p:cNvSpPr/>
          <p:nvPr/>
        </p:nvSpPr>
        <p:spPr>
          <a:xfrm rot="9900000">
            <a:off x="4722974" y="2551006"/>
            <a:ext cx="1378857" cy="567724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2099F01-A703-E405-5D75-AD74F23ABB13}"/>
              </a:ext>
            </a:extLst>
          </p:cNvPr>
          <p:cNvSpPr txBox="1"/>
          <p:nvPr/>
        </p:nvSpPr>
        <p:spPr>
          <a:xfrm rot="20700000">
            <a:off x="4761156" y="2628978"/>
            <a:ext cx="14593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업그레이드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29D9E0-9E39-4CFB-8237-99AF324E5F6F}"/>
              </a:ext>
            </a:extLst>
          </p:cNvPr>
          <p:cNvSpPr txBox="1"/>
          <p:nvPr/>
        </p:nvSpPr>
        <p:spPr>
          <a:xfrm>
            <a:off x="1817209" y="4651187"/>
            <a:ext cx="3205424" cy="484133"/>
          </a:xfrm>
          <a:prstGeom prst="rect">
            <a:avLst/>
          </a:prstGeom>
          <a:solidFill>
            <a:srgbClr val="FCD4E1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7818AE9-59F2-CFE9-60D6-53B0953C10B1}"/>
              </a:ext>
            </a:extLst>
          </p:cNvPr>
          <p:cNvSpPr txBox="1"/>
          <p:nvPr/>
        </p:nvSpPr>
        <p:spPr>
          <a:xfrm>
            <a:off x="2020505" y="4690073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rgbClr val="EF296B"/>
                </a:solidFill>
              </a:rPr>
              <a:t>갱신형</a:t>
            </a:r>
            <a:r>
              <a:rPr lang="ko-KR" altLang="en-US" sz="2000" dirty="0"/>
              <a:t> 추가 탑재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984186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D34E4-FF08-004B-0C1C-39033434F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9844CE1C-4042-2542-33F6-D3535D6C3B4C}"/>
              </a:ext>
            </a:extLst>
          </p:cNvPr>
          <p:cNvSpPr/>
          <p:nvPr/>
        </p:nvSpPr>
        <p:spPr>
          <a:xfrm>
            <a:off x="446730" y="5403974"/>
            <a:ext cx="3704356" cy="807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※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旣 운영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건강 건강고지형 플랜 인수한도 준용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※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일부담보 限 </a:t>
            </a:r>
            <a:r>
              <a:rPr lang="ko-KR" alt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손해율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조건에 따라 한도 차등 운영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6B22408-8A6B-41BE-ADE3-DBBBBE5A5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소개합니다</a:t>
            </a:r>
            <a:r>
              <a:rPr lang="en-US" altLang="ko-KR"/>
              <a:t>~! </a:t>
            </a:r>
            <a:r>
              <a:rPr lang="ko-KR" altLang="en-US"/>
              <a:t>더욱 더 좋아진 더건강 신상품</a:t>
            </a:r>
            <a:r>
              <a:rPr lang="en-US" altLang="ko-KR"/>
              <a:t>!</a:t>
            </a:r>
            <a:endParaRPr lang="ko-KR" altLang="en-US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9BE4FDD-F247-7AEE-C9A0-A55261CD8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1EB53C-46AB-6A38-EAC3-A8AD55E76147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03</a:t>
            </a:r>
            <a:endParaRPr lang="ko-KR" altLang="en-US" sz="2800">
              <a:solidFill>
                <a:schemeClr val="bg1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3939A66-B387-81B5-C1D3-2E55856634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3678" y="1908842"/>
            <a:ext cx="2511854" cy="2401684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609792EA-ADC6-F5AD-9F9B-94B8FD62C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549446"/>
              </p:ext>
            </p:extLst>
          </p:nvPr>
        </p:nvGraphicFramePr>
        <p:xfrm>
          <a:off x="4401032" y="1624952"/>
          <a:ext cx="6981372" cy="4665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668">
                  <a:extLst>
                    <a:ext uri="{9D8B030D-6E8A-4147-A177-3AD203B41FA5}">
                      <a16:colId xmlns:a16="http://schemas.microsoft.com/office/drawing/2014/main" val="1863962909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978876317"/>
                    </a:ext>
                  </a:extLst>
                </a:gridCol>
                <a:gridCol w="3737004">
                  <a:extLst>
                    <a:ext uri="{9D8B030D-6E8A-4147-A177-3AD203B41FA5}">
                      <a16:colId xmlns:a16="http://schemas.microsoft.com/office/drawing/2014/main" val="937453774"/>
                    </a:ext>
                  </a:extLst>
                </a:gridCol>
              </a:tblGrid>
              <a:tr h="3042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구분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solidFill>
                            <a:schemeClr val="tx1"/>
                          </a:solidFill>
                        </a:rPr>
                        <a:t>내용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963557"/>
                  </a:ext>
                </a:extLst>
              </a:tr>
              <a:tr h="5791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납입 기간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/>
                        <a:t>1</a:t>
                      </a:r>
                      <a:r>
                        <a:rPr lang="ko-KR" altLang="en-US" sz="1600" dirty="0"/>
                        <a:t>종 </a:t>
                      </a:r>
                      <a:r>
                        <a:rPr lang="en-US" altLang="ko-KR" sz="1600" dirty="0"/>
                        <a:t>( </a:t>
                      </a:r>
                      <a:r>
                        <a:rPr lang="ko-KR" altLang="en-US" sz="1600" dirty="0" err="1"/>
                        <a:t>세만기</a:t>
                      </a:r>
                      <a:r>
                        <a:rPr lang="ko-KR" altLang="en-US" sz="1600" dirty="0"/>
                        <a:t> </a:t>
                      </a:r>
                      <a:r>
                        <a:rPr lang="en-US" altLang="ko-KR" sz="1600" dirty="0"/>
                        <a:t>)</a:t>
                      </a:r>
                      <a:endParaRPr lang="ko-KR" altLang="en-US" sz="16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/>
                        <a:t>80/90/100</a:t>
                      </a:r>
                      <a:r>
                        <a:rPr lang="ko-KR" altLang="en-US" sz="1600" dirty="0" err="1"/>
                        <a:t>세만기</a:t>
                      </a:r>
                      <a:endParaRPr lang="en-US" altLang="ko-KR" sz="16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/>
                        <a:t>10/15/20/25/30</a:t>
                      </a:r>
                      <a:r>
                        <a:rPr lang="ko-KR" altLang="en-US" sz="1600" dirty="0" err="1"/>
                        <a:t>년납</a:t>
                      </a:r>
                      <a:endParaRPr lang="en-US" altLang="ko-KR" sz="16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473534"/>
                  </a:ext>
                </a:extLst>
              </a:tr>
              <a:tr h="5791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/>
                        <a:t>2</a:t>
                      </a:r>
                      <a:r>
                        <a:rPr lang="ko-KR" altLang="en-US" sz="1600" dirty="0"/>
                        <a:t>종 </a:t>
                      </a:r>
                      <a:r>
                        <a:rPr lang="en-US" altLang="ko-KR" sz="1600" dirty="0"/>
                        <a:t>(</a:t>
                      </a:r>
                      <a:r>
                        <a:rPr lang="en-US" altLang="ko-KR" sz="2000" dirty="0">
                          <a:solidFill>
                            <a:srgbClr val="EF2065"/>
                          </a:solidFill>
                        </a:rPr>
                        <a:t> </a:t>
                      </a:r>
                      <a:r>
                        <a:rPr lang="ko-KR" altLang="en-US" sz="2000" dirty="0">
                          <a:solidFill>
                            <a:srgbClr val="EF2065"/>
                          </a:solidFill>
                        </a:rPr>
                        <a:t>갱신형 </a:t>
                      </a:r>
                      <a:r>
                        <a:rPr lang="en-US" altLang="ko-KR" sz="1600" dirty="0"/>
                        <a:t>)</a:t>
                      </a:r>
                      <a:endParaRPr lang="ko-KR" altLang="en-US" sz="16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/>
                        <a:t>20 / 30</a:t>
                      </a:r>
                      <a:r>
                        <a:rPr lang="ko-KR" altLang="en-US" sz="1600" dirty="0"/>
                        <a:t>년 </a:t>
                      </a:r>
                      <a:r>
                        <a:rPr lang="ko-KR" altLang="en-US" sz="1600" dirty="0" err="1"/>
                        <a:t>전기납</a:t>
                      </a:r>
                      <a:endParaRPr lang="ko-KR" altLang="en-US" sz="16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933075"/>
                  </a:ext>
                </a:extLst>
              </a:tr>
              <a:tr h="5947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보험 기간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/>
                        <a:t>80</a:t>
                      </a:r>
                      <a:r>
                        <a:rPr lang="ko-KR" altLang="en-US" sz="1600" dirty="0"/>
                        <a:t> </a:t>
                      </a:r>
                      <a:r>
                        <a:rPr lang="en-US" altLang="ko-KR" sz="1600" dirty="0"/>
                        <a:t>/</a:t>
                      </a:r>
                      <a:r>
                        <a:rPr lang="ko-KR" altLang="en-US" sz="1600" dirty="0"/>
                        <a:t> </a:t>
                      </a:r>
                      <a:r>
                        <a:rPr lang="en-US" altLang="ko-KR" sz="1600" dirty="0"/>
                        <a:t>90</a:t>
                      </a:r>
                      <a:r>
                        <a:rPr lang="ko-KR" altLang="en-US" sz="1600" dirty="0"/>
                        <a:t> </a:t>
                      </a:r>
                      <a:r>
                        <a:rPr lang="en-US" altLang="ko-KR" sz="1600" dirty="0"/>
                        <a:t>/</a:t>
                      </a:r>
                      <a:r>
                        <a:rPr lang="ko-KR" altLang="en-US" sz="1600" dirty="0"/>
                        <a:t> </a:t>
                      </a:r>
                      <a:r>
                        <a:rPr lang="en-US" altLang="ko-KR" sz="1600" dirty="0"/>
                        <a:t>100</a:t>
                      </a:r>
                      <a:r>
                        <a:rPr lang="ko-KR" altLang="en-US" sz="1600" dirty="0"/>
                        <a:t>세 만기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905517"/>
                  </a:ext>
                </a:extLst>
              </a:tr>
              <a:tr h="5947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가입 연령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solidFill>
                            <a:srgbClr val="EF2065"/>
                          </a:solidFill>
                        </a:rPr>
                        <a:t>45 ~ 65</a:t>
                      </a:r>
                      <a:r>
                        <a:rPr lang="ko-KR" altLang="en-US" sz="1600" dirty="0"/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552736"/>
                  </a:ext>
                </a:extLst>
              </a:tr>
              <a:tr h="5947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기본 계약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일반상해 </a:t>
                      </a:r>
                      <a:r>
                        <a:rPr lang="en-US" altLang="ko-KR" sz="1600" dirty="0"/>
                        <a:t>80% </a:t>
                      </a:r>
                      <a:r>
                        <a:rPr lang="ko-KR" altLang="en-US" sz="1600" dirty="0"/>
                        <a:t>이상 </a:t>
                      </a:r>
                      <a:r>
                        <a:rPr lang="ko-KR" altLang="en-US" sz="1600" dirty="0" err="1"/>
                        <a:t>후유장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</a:rPr>
                        <a:t>해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707359"/>
                  </a:ext>
                </a:extLst>
              </a:tr>
              <a:tr h="7726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납입 면제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①</a:t>
                      </a:r>
                      <a:r>
                        <a:rPr lang="ko-KR" altLang="en-US" sz="1600" dirty="0"/>
                        <a:t> </a:t>
                      </a:r>
                      <a:r>
                        <a:rPr lang="ko-KR" altLang="en-US" sz="1600" dirty="0" err="1"/>
                        <a:t>암진단</a:t>
                      </a:r>
                      <a:r>
                        <a:rPr lang="en-US" altLang="ko-KR" sz="1600" dirty="0"/>
                        <a:t>(</a:t>
                      </a:r>
                      <a:r>
                        <a:rPr lang="ko-KR" altLang="en-US" sz="1600" dirty="0" err="1"/>
                        <a:t>유사암제외</a:t>
                      </a:r>
                      <a:r>
                        <a:rPr lang="en-US" altLang="ko-KR" sz="1600" dirty="0"/>
                        <a:t>)</a:t>
                      </a:r>
                      <a:r>
                        <a:rPr lang="en-US" altLang="ko-KR" sz="1600" baseline="0" dirty="0"/>
                        <a:t> </a:t>
                      </a:r>
                      <a:r>
                        <a:rPr lang="ko-KR" altLang="en-US" sz="16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②</a:t>
                      </a:r>
                      <a:r>
                        <a:rPr lang="en-US" altLang="ko-KR" sz="1600" baseline="0" dirty="0"/>
                        <a:t> </a:t>
                      </a:r>
                      <a:r>
                        <a:rPr lang="ko-KR" altLang="en-US" sz="1600" baseline="0" dirty="0"/>
                        <a:t>뇌졸중진단 </a:t>
                      </a:r>
                      <a:r>
                        <a:rPr lang="ko-KR" altLang="en-US" sz="16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③ </a:t>
                      </a:r>
                      <a:r>
                        <a:rPr lang="ko-KR" altLang="en-US" sz="1600" baseline="0" dirty="0"/>
                        <a:t>급성심근경색진단</a:t>
                      </a:r>
                      <a:endParaRPr lang="en-US" altLang="ko-KR" sz="1600" baseline="0" dirty="0"/>
                    </a:p>
                    <a:p>
                      <a:pPr algn="ctr" latinLnBrk="1"/>
                      <a:r>
                        <a:rPr lang="ko-KR" altLang="en-US" sz="16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④</a:t>
                      </a:r>
                      <a:r>
                        <a:rPr lang="ko-KR" altLang="en-US" sz="1600" baseline="0" dirty="0"/>
                        <a:t> 상해</a:t>
                      </a:r>
                      <a:r>
                        <a:rPr lang="en-US" altLang="ko-KR" sz="1600" baseline="0" dirty="0"/>
                        <a:t>/</a:t>
                      </a:r>
                      <a:r>
                        <a:rPr lang="ko-KR" altLang="en-US" sz="1600" baseline="0" dirty="0"/>
                        <a:t>질병 </a:t>
                      </a:r>
                      <a:r>
                        <a:rPr lang="en-US" altLang="ko-KR" sz="1600" baseline="0" dirty="0"/>
                        <a:t>80%</a:t>
                      </a:r>
                      <a:r>
                        <a:rPr lang="ko-KR" altLang="en-US" sz="1600" baseline="0" dirty="0"/>
                        <a:t>이상 </a:t>
                      </a:r>
                      <a:r>
                        <a:rPr lang="ko-KR" altLang="en-US" sz="1600" baseline="0" dirty="0" err="1"/>
                        <a:t>후유장해</a:t>
                      </a:r>
                      <a:r>
                        <a:rPr lang="ko-KR" altLang="en-US" sz="1600" baseline="0" dirty="0"/>
                        <a:t> </a:t>
                      </a:r>
                      <a:endParaRPr lang="en-US" altLang="ko-KR" sz="1600" baseline="0" dirty="0"/>
                    </a:p>
                    <a:p>
                      <a:pPr algn="ctr" latinLnBrk="1"/>
                      <a:r>
                        <a:rPr lang="ko-KR" altLang="en-US" sz="16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⑤</a:t>
                      </a:r>
                      <a:r>
                        <a:rPr lang="ko-KR" altLang="en-US" sz="1600" baseline="0" dirty="0"/>
                        <a:t> 말기 간</a:t>
                      </a:r>
                      <a:r>
                        <a:rPr lang="en-US" altLang="ko-KR" sz="1600" baseline="0" dirty="0"/>
                        <a:t>/</a:t>
                      </a:r>
                      <a:r>
                        <a:rPr lang="ko-KR" altLang="en-US" sz="1600" baseline="0" dirty="0"/>
                        <a:t>신부전</a:t>
                      </a:r>
                      <a:r>
                        <a:rPr lang="en-US" altLang="ko-KR" sz="1600" baseline="0" dirty="0"/>
                        <a:t>/</a:t>
                      </a:r>
                      <a:r>
                        <a:rPr lang="ko-KR" altLang="en-US" sz="1600" baseline="0" dirty="0"/>
                        <a:t>만성폐질환 진단</a:t>
                      </a:r>
                      <a:endParaRPr lang="ko-KR" altLang="en-US" sz="16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027691"/>
                  </a:ext>
                </a:extLst>
              </a:tr>
              <a:tr h="5947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최저 보험료 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/>
                        <a:t>2</a:t>
                      </a:r>
                      <a:r>
                        <a:rPr lang="ko-KR" altLang="en-US" sz="1600" dirty="0"/>
                        <a:t>만원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052341"/>
                  </a:ext>
                </a:extLst>
              </a:tr>
            </a:tbl>
          </a:graphicData>
        </a:graphic>
      </p:graphicFrame>
      <p:sp>
        <p:nvSpPr>
          <p:cNvPr id="10" name="타원 9">
            <a:extLst>
              <a:ext uri="{FF2B5EF4-FFF2-40B4-BE49-F238E27FC236}">
                <a16:creationId xmlns:a16="http://schemas.microsoft.com/office/drawing/2014/main" id="{CA02BD18-F6E5-73C9-03FB-5B2CEA8E0145}"/>
              </a:ext>
            </a:extLst>
          </p:cNvPr>
          <p:cNvSpPr/>
          <p:nvPr/>
        </p:nvSpPr>
        <p:spPr>
          <a:xfrm>
            <a:off x="562844" y="3413136"/>
            <a:ext cx="3499066" cy="17162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AD4DC106-6423-5629-E59B-FD8BCEB3672B}"/>
              </a:ext>
            </a:extLst>
          </p:cNvPr>
          <p:cNvGrpSpPr/>
          <p:nvPr/>
        </p:nvGrpSpPr>
        <p:grpSpPr>
          <a:xfrm>
            <a:off x="132732" y="3326187"/>
            <a:ext cx="4340871" cy="2122478"/>
            <a:chOff x="-7680163" y="3623340"/>
            <a:chExt cx="6991016" cy="212247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3D2424E-43B0-A76A-AF75-E58F3A670C9D}"/>
                </a:ext>
              </a:extLst>
            </p:cNvPr>
            <p:cNvSpPr txBox="1"/>
            <p:nvPr/>
          </p:nvSpPr>
          <p:spPr>
            <a:xfrm>
              <a:off x="-5918587" y="3623340"/>
              <a:ext cx="3493265" cy="2114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ko-KR" sz="72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The</a:t>
              </a:r>
              <a:r>
                <a:rPr lang="ko-KR" altLang="en-US" sz="72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건강</a:t>
              </a:r>
              <a:endParaRPr lang="en-US" altLang="ko-KR" sz="72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>
                <a:lnSpc>
                  <a:spcPct val="90000"/>
                </a:lnSpc>
              </a:pPr>
              <a:r>
                <a:rPr lang="en-US" altLang="ko-KR" sz="72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4565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60BBD1-B5B3-91BC-A5EF-F28DFF7A7551}"/>
                </a:ext>
              </a:extLst>
            </p:cNvPr>
            <p:cNvSpPr txBox="1"/>
            <p:nvPr/>
          </p:nvSpPr>
          <p:spPr>
            <a:xfrm>
              <a:off x="-7680163" y="3631393"/>
              <a:ext cx="6991016" cy="2114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ko-KR" sz="72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The</a:t>
              </a:r>
              <a:r>
                <a:rPr lang="ko-KR" altLang="en-US" sz="72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건강</a:t>
              </a:r>
              <a:endParaRPr lang="en-US" altLang="ko-KR" sz="7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>
                <a:lnSpc>
                  <a:spcPct val="90000"/>
                </a:lnSpc>
              </a:pPr>
              <a:r>
                <a:rPr lang="en-US" altLang="ko-KR" sz="72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4565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DA83A63-B5C1-FF27-D1A9-3AF12289D895}"/>
              </a:ext>
            </a:extLst>
          </p:cNvPr>
          <p:cNvSpPr txBox="1"/>
          <p:nvPr/>
        </p:nvSpPr>
        <p:spPr>
          <a:xfrm rot="20700000">
            <a:off x="2428998" y="1668495"/>
            <a:ext cx="2115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업그레이드해서 온</a:t>
            </a:r>
            <a:endParaRPr lang="en-US" altLang="ko-KR" sz="1400" dirty="0"/>
          </a:p>
          <a:p>
            <a:r>
              <a:rPr lang="en-US" altLang="ko-KR" sz="1400" dirty="0">
                <a:solidFill>
                  <a:srgbClr val="0000FF"/>
                </a:solidFill>
              </a:rPr>
              <a:t>NEW </a:t>
            </a:r>
            <a:r>
              <a:rPr lang="en-US" altLang="ko-KR" sz="1400" dirty="0"/>
              <a:t>The</a:t>
            </a:r>
            <a:r>
              <a:rPr lang="ko-KR" altLang="en-US" sz="1400" dirty="0"/>
              <a:t>건강 출시</a:t>
            </a:r>
            <a:r>
              <a:rPr lang="en-US" altLang="ko-KR" sz="1400" dirty="0"/>
              <a:t>~!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021825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BCC7C-2A1D-8C44-AA7A-9B4394C63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84B2AF-831B-CC27-46BF-D1C275FD5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신상품의 핵심을 다시 한 번 강조해드리자면</a:t>
            </a:r>
            <a:r>
              <a:rPr lang="en-US" altLang="ko-KR" dirty="0"/>
              <a:t>! - </a:t>
            </a:r>
            <a:r>
              <a:rPr lang="ko-KR" altLang="en-US" dirty="0"/>
              <a:t>①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98DFD5C-647C-4EA9-8034-E6CA12FE6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FF16039-F57C-7D67-7974-CE3AB3456D36}"/>
              </a:ext>
            </a:extLst>
          </p:cNvPr>
          <p:cNvSpPr/>
          <p:nvPr/>
        </p:nvSpPr>
        <p:spPr>
          <a:xfrm>
            <a:off x="298383" y="5084099"/>
            <a:ext cx="11595234" cy="1015663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오른쪽 5">
            <a:extLst>
              <a:ext uri="{FF2B5EF4-FFF2-40B4-BE49-F238E27FC236}">
                <a16:creationId xmlns:a16="http://schemas.microsoft.com/office/drawing/2014/main" id="{AA512CB3-AF2A-9B07-1EE8-BE3926C4CB4A}"/>
              </a:ext>
            </a:extLst>
          </p:cNvPr>
          <p:cNvSpPr/>
          <p:nvPr/>
        </p:nvSpPr>
        <p:spPr>
          <a:xfrm>
            <a:off x="1580454" y="2711495"/>
            <a:ext cx="4682218" cy="2026920"/>
          </a:xfrm>
          <a:prstGeom prst="rightArrow">
            <a:avLst>
              <a:gd name="adj1" fmla="val 71629"/>
              <a:gd name="adj2" fmla="val 6325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양쪽 모서리가 둥근 사각형 67">
            <a:extLst>
              <a:ext uri="{FF2B5EF4-FFF2-40B4-BE49-F238E27FC236}">
                <a16:creationId xmlns:a16="http://schemas.microsoft.com/office/drawing/2014/main" id="{6324E2C8-3F07-CDD0-FD1B-780B40CDB00E}"/>
              </a:ext>
            </a:extLst>
          </p:cNvPr>
          <p:cNvSpPr/>
          <p:nvPr/>
        </p:nvSpPr>
        <p:spPr>
          <a:xfrm>
            <a:off x="1682338" y="2089040"/>
            <a:ext cx="8827325" cy="270474"/>
          </a:xfrm>
          <a:prstGeom prst="round2Same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815450-7A33-E25D-645F-F885543B11B3}"/>
              </a:ext>
            </a:extLst>
          </p:cNvPr>
          <p:cNvSpPr txBox="1"/>
          <p:nvPr/>
        </p:nvSpPr>
        <p:spPr>
          <a:xfrm flipH="1">
            <a:off x="6503766" y="2680865"/>
            <a:ext cx="44415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600" dirty="0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20</a:t>
            </a:r>
            <a:r>
              <a:rPr lang="ko-KR" altLang="en-US" sz="6600" dirty="0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년 갱신</a:t>
            </a:r>
            <a:endParaRPr lang="en-US" altLang="ko-KR" sz="6600" dirty="0">
              <a:ln w="1936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A2BDCF-6B51-6686-44B0-7BB1C9669165}"/>
              </a:ext>
            </a:extLst>
          </p:cNvPr>
          <p:cNvSpPr txBox="1"/>
          <p:nvPr/>
        </p:nvSpPr>
        <p:spPr>
          <a:xfrm flipH="1">
            <a:off x="6404975" y="2679040"/>
            <a:ext cx="46699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600" dirty="0">
                <a:solidFill>
                  <a:srgbClr val="FFFF00"/>
                </a:solidFill>
              </a:rPr>
              <a:t>20</a:t>
            </a:r>
            <a:r>
              <a:rPr lang="ko-KR" altLang="en-US" sz="6600" dirty="0">
                <a:solidFill>
                  <a:schemeClr val="bg1"/>
                </a:solidFill>
              </a:rPr>
              <a:t>년 갱신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E8BA97-4067-DA2F-1D18-20343F21CF05}"/>
              </a:ext>
            </a:extLst>
          </p:cNvPr>
          <p:cNvSpPr txBox="1"/>
          <p:nvPr/>
        </p:nvSpPr>
        <p:spPr>
          <a:xfrm>
            <a:off x="647059" y="1716417"/>
            <a:ext cx="10897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/>
              <a:t>건강체 할인형 상품에 </a:t>
            </a:r>
            <a:r>
              <a:rPr lang="ko-KR" altLang="en-US" sz="4000" dirty="0">
                <a:solidFill>
                  <a:srgbClr val="EF2065"/>
                </a:solidFill>
              </a:rPr>
              <a:t>갱신형</a:t>
            </a:r>
            <a:r>
              <a:rPr lang="ko-KR" altLang="en-US" sz="4000" dirty="0"/>
              <a:t> 추가 탑재</a:t>
            </a:r>
            <a:r>
              <a:rPr lang="en-US" altLang="ko-KR" sz="4000" dirty="0"/>
              <a:t>~!</a:t>
            </a:r>
            <a:endParaRPr lang="ko-KR" alt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8AF683-29D4-52A7-BF4B-01D66EDEFE86}"/>
              </a:ext>
            </a:extLst>
          </p:cNvPr>
          <p:cNvSpPr txBox="1"/>
          <p:nvPr/>
        </p:nvSpPr>
        <p:spPr>
          <a:xfrm>
            <a:off x="768601" y="5246591"/>
            <a:ext cx="10897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>
                <a:solidFill>
                  <a:schemeClr val="bg1"/>
                </a:solidFill>
              </a:rPr>
              <a:t>비갱신형만 있었던 더건강</a:t>
            </a:r>
            <a:r>
              <a:rPr lang="en-US" altLang="ko-KR" sz="4000">
                <a:solidFill>
                  <a:schemeClr val="bg1"/>
                </a:solidFill>
              </a:rPr>
              <a:t>, </a:t>
            </a:r>
            <a:r>
              <a:rPr lang="ko-KR" altLang="en-US" sz="4000">
                <a:solidFill>
                  <a:schemeClr val="bg1"/>
                </a:solidFill>
              </a:rPr>
              <a:t>이젠 </a:t>
            </a:r>
            <a:r>
              <a:rPr lang="ko-KR" altLang="en-US" sz="4000">
                <a:solidFill>
                  <a:srgbClr val="FFFF00"/>
                </a:solidFill>
              </a:rPr>
              <a:t>갱신형까지</a:t>
            </a:r>
            <a:r>
              <a:rPr lang="ko-KR" altLang="en-US" sz="4000">
                <a:solidFill>
                  <a:schemeClr val="bg1"/>
                </a:solidFill>
              </a:rPr>
              <a:t> 완비</a:t>
            </a:r>
            <a:r>
              <a:rPr lang="en-US" altLang="ko-KR" sz="400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곱셈 기호 6">
            <a:extLst>
              <a:ext uri="{FF2B5EF4-FFF2-40B4-BE49-F238E27FC236}">
                <a16:creationId xmlns:a16="http://schemas.microsoft.com/office/drawing/2014/main" id="{5FAFC9F8-D703-15FD-EA9C-E251512A51C0}"/>
              </a:ext>
            </a:extLst>
          </p:cNvPr>
          <p:cNvSpPr/>
          <p:nvPr/>
        </p:nvSpPr>
        <p:spPr>
          <a:xfrm>
            <a:off x="1456047" y="1869181"/>
            <a:ext cx="3889989" cy="3889989"/>
          </a:xfrm>
          <a:prstGeom prst="mathMultiply">
            <a:avLst>
              <a:gd name="adj1" fmla="val 13147"/>
            </a:avLst>
          </a:prstGeom>
          <a:solidFill>
            <a:schemeClr val="bg2">
              <a:lumMod val="2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2">
                  <a:lumMod val="50000"/>
                  <a:alpha val="43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506343-2372-28B2-2A74-06C007C5EC64}"/>
              </a:ext>
            </a:extLst>
          </p:cNvPr>
          <p:cNvSpPr txBox="1"/>
          <p:nvPr/>
        </p:nvSpPr>
        <p:spPr>
          <a:xfrm>
            <a:off x="484856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BF31AF-4477-BC51-B9F6-5E226E14892D}"/>
              </a:ext>
            </a:extLst>
          </p:cNvPr>
          <p:cNvSpPr txBox="1"/>
          <p:nvPr/>
        </p:nvSpPr>
        <p:spPr>
          <a:xfrm flipH="1">
            <a:off x="6503766" y="3822396"/>
            <a:ext cx="44415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600" dirty="0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30</a:t>
            </a:r>
            <a:r>
              <a:rPr lang="ko-KR" altLang="en-US" sz="6600" dirty="0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년 갱신</a:t>
            </a:r>
            <a:endParaRPr lang="en-US" altLang="ko-KR" sz="6600" dirty="0">
              <a:ln w="1936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F53BCB-AA25-97B6-E1B6-401AF950177A}"/>
              </a:ext>
            </a:extLst>
          </p:cNvPr>
          <p:cNvSpPr txBox="1"/>
          <p:nvPr/>
        </p:nvSpPr>
        <p:spPr>
          <a:xfrm flipH="1">
            <a:off x="6392275" y="3831242"/>
            <a:ext cx="46699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600" dirty="0">
                <a:solidFill>
                  <a:srgbClr val="FFFF00"/>
                </a:solidFill>
              </a:rPr>
              <a:t>30</a:t>
            </a:r>
            <a:r>
              <a:rPr lang="ko-KR" altLang="en-US" sz="6600" dirty="0">
                <a:solidFill>
                  <a:schemeClr val="bg1"/>
                </a:solidFill>
              </a:rPr>
              <a:t>년 갱신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C7B00A-ED65-3813-86B0-429FD3A0B15D}"/>
              </a:ext>
            </a:extLst>
          </p:cNvPr>
          <p:cNvSpPr txBox="1"/>
          <p:nvPr/>
        </p:nvSpPr>
        <p:spPr>
          <a:xfrm flipH="1">
            <a:off x="1907589" y="3640159"/>
            <a:ext cx="2849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/>
              <a:t>비갱신형</a:t>
            </a:r>
            <a:endParaRPr lang="ko-KR" altLang="en-US" sz="4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A2F923-EF55-80CE-F4C0-056A178FFA39}"/>
              </a:ext>
            </a:extLst>
          </p:cNvPr>
          <p:cNvSpPr txBox="1"/>
          <p:nvPr/>
        </p:nvSpPr>
        <p:spPr>
          <a:xfrm flipH="1">
            <a:off x="1907589" y="2983179"/>
            <a:ext cx="2849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/>
              <a:t>ONLY</a:t>
            </a:r>
            <a:endParaRPr lang="ko-KR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39759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FAED92B8-B294-9922-5FCC-E5DB3C802A7A}"/>
              </a:ext>
            </a:extLst>
          </p:cNvPr>
          <p:cNvSpPr/>
          <p:nvPr/>
        </p:nvSpPr>
        <p:spPr>
          <a:xfrm>
            <a:off x="1136650" y="2183531"/>
            <a:ext cx="3194050" cy="3194050"/>
          </a:xfrm>
          <a:prstGeom prst="ellipse">
            <a:avLst/>
          </a:prstGeom>
          <a:solidFill>
            <a:srgbClr val="FCD4E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512410-4BA5-B172-16DA-F082FCE9299D}"/>
              </a:ext>
            </a:extLst>
          </p:cNvPr>
          <p:cNvSpPr txBox="1"/>
          <p:nvPr/>
        </p:nvSpPr>
        <p:spPr>
          <a:xfrm>
            <a:off x="1290553" y="2781047"/>
            <a:ext cx="28862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4800"/>
              <a:t>U/W</a:t>
            </a:r>
            <a:r>
              <a:rPr lang="ko-KR" altLang="en-US" sz="4800"/>
              <a:t> </a:t>
            </a:r>
            <a:endParaRPr lang="en-US" altLang="ko-KR" sz="4800"/>
          </a:p>
          <a:p>
            <a:pPr algn="ctr"/>
            <a:r>
              <a:rPr lang="ko-KR" altLang="en-US" sz="4800"/>
              <a:t>파격 완화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5EB157E-7084-F15D-2161-0582B61FD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팀장님들께서 흥국화재에게 바라는 세 가지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BDBFD0D-5B2F-46BB-4C0F-5154E3642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3CEBB43-FD88-0C59-7E0C-F968925DC4A3}"/>
              </a:ext>
            </a:extLst>
          </p:cNvPr>
          <p:cNvSpPr/>
          <p:nvPr/>
        </p:nvSpPr>
        <p:spPr>
          <a:xfrm>
            <a:off x="4498975" y="2183531"/>
            <a:ext cx="3194050" cy="319405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5E3F79E-7AE9-BFAD-47D1-E3BC91DF1A4A}"/>
              </a:ext>
            </a:extLst>
          </p:cNvPr>
          <p:cNvSpPr/>
          <p:nvPr/>
        </p:nvSpPr>
        <p:spPr>
          <a:xfrm>
            <a:off x="7861300" y="2183531"/>
            <a:ext cx="3194050" cy="3194050"/>
          </a:xfrm>
          <a:prstGeom prst="ellipse">
            <a:avLst/>
          </a:prstGeom>
          <a:solidFill>
            <a:srgbClr val="EFE5F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CFB5BE-DF28-C2A4-F7E0-FB46415BDB00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00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21822B-34C8-4DAE-072D-54F1CEB54277}"/>
              </a:ext>
            </a:extLst>
          </p:cNvPr>
          <p:cNvSpPr txBox="1"/>
          <p:nvPr/>
        </p:nvSpPr>
        <p:spPr>
          <a:xfrm>
            <a:off x="1409046" y="2029200"/>
            <a:ext cx="2623859" cy="1542791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400"/>
              <a:t>연계를 완화해주세요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649BAC-2661-CD6D-6E94-500E815D6454}"/>
              </a:ext>
            </a:extLst>
          </p:cNvPr>
          <p:cNvSpPr txBox="1"/>
          <p:nvPr/>
        </p:nvSpPr>
        <p:spPr>
          <a:xfrm>
            <a:off x="4785416" y="2029200"/>
            <a:ext cx="2623859" cy="1542791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400"/>
              <a:t>담보 강점 유지해주세요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2F28E7-D08B-4AB9-B049-3A727B585173}"/>
              </a:ext>
            </a:extLst>
          </p:cNvPr>
          <p:cNvSpPr txBox="1"/>
          <p:nvPr/>
        </p:nvSpPr>
        <p:spPr>
          <a:xfrm>
            <a:off x="4647873" y="2781047"/>
            <a:ext cx="28862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4800"/>
              <a:t>담보</a:t>
            </a:r>
            <a:endParaRPr lang="en-US" altLang="ko-KR" sz="4800"/>
          </a:p>
          <a:p>
            <a:pPr algn="ctr"/>
            <a:r>
              <a:rPr lang="ko-KR" altLang="en-US" sz="4800"/>
              <a:t>강점 유지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5606E5-0C3A-F80B-76AF-B5A869E98324}"/>
              </a:ext>
            </a:extLst>
          </p:cNvPr>
          <p:cNvSpPr txBox="1"/>
          <p:nvPr/>
        </p:nvSpPr>
        <p:spPr>
          <a:xfrm>
            <a:off x="8149944" y="2029200"/>
            <a:ext cx="2623859" cy="1542791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400"/>
              <a:t>상품을 강화해주세요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77BCA3-5E0B-EF66-ABBC-17B51215D5F5}"/>
              </a:ext>
            </a:extLst>
          </p:cNvPr>
          <p:cNvSpPr txBox="1"/>
          <p:nvPr/>
        </p:nvSpPr>
        <p:spPr>
          <a:xfrm>
            <a:off x="7861303" y="2755995"/>
            <a:ext cx="317487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4800"/>
              <a:t>상품</a:t>
            </a:r>
            <a:endParaRPr lang="en-US" altLang="ko-KR" sz="4800"/>
          </a:p>
          <a:p>
            <a:pPr algn="ctr"/>
            <a:r>
              <a:rPr lang="ko-KR" altLang="en-US" sz="4800"/>
              <a:t>업그레이드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60C1A57-F70B-107D-A063-92BC8CD175CA}"/>
              </a:ext>
            </a:extLst>
          </p:cNvPr>
          <p:cNvGrpSpPr/>
          <p:nvPr/>
        </p:nvGrpSpPr>
        <p:grpSpPr>
          <a:xfrm>
            <a:off x="1888246" y="4280968"/>
            <a:ext cx="1665459" cy="2146882"/>
            <a:chOff x="1804973" y="4086540"/>
            <a:chExt cx="1832005" cy="2361570"/>
          </a:xfrm>
        </p:grpSpPr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265E2B49-5469-01B5-6BE2-CDF2F4AC1D0A}"/>
                </a:ext>
              </a:extLst>
            </p:cNvPr>
            <p:cNvSpPr/>
            <p:nvPr/>
          </p:nvSpPr>
          <p:spPr>
            <a:xfrm>
              <a:off x="1906573" y="4839856"/>
              <a:ext cx="1570053" cy="1244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" name="그림 4" descr="클립아트, 그림, 토끼, 만화 영화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EE765D5E-7A33-C98F-8166-DA107517D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4973" y="4086540"/>
              <a:ext cx="1832005" cy="2361570"/>
            </a:xfrm>
            <a:prstGeom prst="rect">
              <a:avLst/>
            </a:prstGeom>
          </p:spPr>
        </p:pic>
      </p:grpSp>
      <p:pic>
        <p:nvPicPr>
          <p:cNvPr id="12" name="그림 11" descr="클립아트, 미소, 만화 영화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1098FD4-CAF2-A359-6F8F-3E99131E6D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787" y="4498767"/>
            <a:ext cx="2644425" cy="1949864"/>
          </a:xfrm>
          <a:prstGeom prst="rect">
            <a:avLst/>
          </a:prstGeom>
        </p:spPr>
      </p:pic>
      <p:pic>
        <p:nvPicPr>
          <p:cNvPr id="20" name="그림 19" descr="클립아트, 만화 영화, 일러스트레이션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3755770-6FB5-297D-6BED-5047A2AE0B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45"/>
          <a:stretch>
            <a:fillRect/>
          </a:stretch>
        </p:blipFill>
        <p:spPr>
          <a:xfrm>
            <a:off x="8129379" y="4339639"/>
            <a:ext cx="2381814" cy="210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669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5D5714-16F3-C1B4-5223-378D3DB3A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그룹 25">
            <a:extLst>
              <a:ext uri="{FF2B5EF4-FFF2-40B4-BE49-F238E27FC236}">
                <a16:creationId xmlns:a16="http://schemas.microsoft.com/office/drawing/2014/main" id="{81A181DD-B1C2-7105-C936-D5566070230F}"/>
              </a:ext>
            </a:extLst>
          </p:cNvPr>
          <p:cNvGrpSpPr/>
          <p:nvPr/>
        </p:nvGrpSpPr>
        <p:grpSpPr>
          <a:xfrm>
            <a:off x="1293092" y="1819046"/>
            <a:ext cx="9605816" cy="4526193"/>
            <a:chOff x="812801" y="1142793"/>
            <a:chExt cx="10566398" cy="4978812"/>
          </a:xfrm>
        </p:grpSpPr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0A743E29-C93F-3504-5788-8C6C4A26AF4D}"/>
                </a:ext>
              </a:extLst>
            </p:cNvPr>
            <p:cNvSpPr/>
            <p:nvPr/>
          </p:nvSpPr>
          <p:spPr>
            <a:xfrm>
              <a:off x="8316684" y="1786099"/>
              <a:ext cx="3062515" cy="2774507"/>
            </a:xfrm>
            <a:prstGeom prst="roundRect">
              <a:avLst>
                <a:gd name="adj" fmla="val 9058"/>
              </a:avLst>
            </a:prstGeom>
            <a:solidFill>
              <a:srgbClr val="FCD4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pic>
          <p:nvPicPr>
            <p:cNvPr id="22" name="그림 21" descr="장난감, 동물 피규어, 클립아트, 만화 영화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A071674B-5D1E-CF54-B7A8-FBFEA57E1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4822" y="1142793"/>
              <a:ext cx="4978812" cy="4978812"/>
            </a:xfrm>
            <a:prstGeom prst="rect">
              <a:avLst/>
            </a:prstGeom>
          </p:spPr>
        </p:pic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1F832A48-02F0-A13A-6B80-4C55F0B844F6}"/>
                </a:ext>
              </a:extLst>
            </p:cNvPr>
            <p:cNvSpPr/>
            <p:nvPr/>
          </p:nvSpPr>
          <p:spPr>
            <a:xfrm>
              <a:off x="812801" y="1786099"/>
              <a:ext cx="3062515" cy="2774507"/>
            </a:xfrm>
            <a:prstGeom prst="roundRect">
              <a:avLst>
                <a:gd name="adj" fmla="val 905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pic>
          <p:nvPicPr>
            <p:cNvPr id="18" name="그림 17" descr="장난감, 동물 피규어, 클립아트, 애니메이션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BF467B94-4D48-5552-2996-982BFD41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0568" y="1435383"/>
              <a:ext cx="4526193" cy="452619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DD720DF-CE05-0CC7-92C4-83E12EB82B28}"/>
                </a:ext>
              </a:extLst>
            </p:cNvPr>
            <p:cNvSpPr txBox="1"/>
            <p:nvPr/>
          </p:nvSpPr>
          <p:spPr>
            <a:xfrm>
              <a:off x="909181" y="1961557"/>
              <a:ext cx="286975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dirty="0"/>
                <a:t>4550 </a:t>
              </a:r>
              <a:r>
                <a:rPr lang="ko-KR" altLang="en-US" sz="2800" dirty="0"/>
                <a:t>신상품 </a:t>
              </a:r>
              <a:endParaRPr lang="en-US" altLang="ko-KR" sz="2800" dirty="0"/>
            </a:p>
            <a:p>
              <a:pPr algn="ctr"/>
              <a:r>
                <a:rPr lang="ko-KR" altLang="en-US" sz="2800" dirty="0">
                  <a:solidFill>
                    <a:srgbClr val="0000FF"/>
                  </a:solidFill>
                </a:rPr>
                <a:t>갱신형</a:t>
              </a:r>
              <a:r>
                <a:rPr lang="ko-KR" altLang="en-US" sz="2800" dirty="0"/>
                <a:t>으로 </a:t>
              </a:r>
              <a:endParaRPr lang="en-US" altLang="ko-KR" sz="2800" dirty="0"/>
            </a:p>
            <a:p>
              <a:pPr algn="ctr"/>
              <a:r>
                <a:rPr lang="ko-KR" altLang="en-US" sz="2800" dirty="0"/>
                <a:t>가입하면 </a:t>
              </a:r>
              <a:endParaRPr lang="en-US" altLang="ko-KR" sz="2800" dirty="0">
                <a:solidFill>
                  <a:srgbClr val="0000FF"/>
                </a:solidFill>
              </a:endParaRPr>
            </a:p>
            <a:p>
              <a:pPr algn="ctr"/>
              <a:r>
                <a:rPr lang="ko-KR" altLang="en-US" sz="2800" dirty="0">
                  <a:solidFill>
                    <a:srgbClr val="0000FF"/>
                  </a:solidFill>
                </a:rPr>
                <a:t>무사고 전환</a:t>
              </a:r>
              <a:endParaRPr lang="en-US" altLang="ko-KR" sz="2800" dirty="0">
                <a:solidFill>
                  <a:srgbClr val="0000FF"/>
                </a:solidFill>
              </a:endParaRPr>
            </a:p>
            <a:p>
              <a:pPr algn="ctr"/>
              <a:r>
                <a:rPr lang="ko-KR" altLang="en-US" sz="2800" dirty="0"/>
                <a:t>가능한가요</a:t>
              </a:r>
              <a:r>
                <a:rPr lang="en-US" altLang="ko-KR" sz="2800" dirty="0"/>
                <a:t>?</a:t>
              </a:r>
              <a:endParaRPr lang="ko-KR" altLang="en-US" sz="2800" dirty="0"/>
            </a:p>
          </p:txBody>
        </p:sp>
        <p:sp>
          <p:nvSpPr>
            <p:cNvPr id="20" name="이등변 삼각형 19">
              <a:extLst>
                <a:ext uri="{FF2B5EF4-FFF2-40B4-BE49-F238E27FC236}">
                  <a16:creationId xmlns:a16="http://schemas.microsoft.com/office/drawing/2014/main" id="{ADE62C3F-5FC8-72FC-5A3D-7D4FB66EC69A}"/>
                </a:ext>
              </a:extLst>
            </p:cNvPr>
            <p:cNvSpPr/>
            <p:nvPr/>
          </p:nvSpPr>
          <p:spPr>
            <a:xfrm rot="6904264">
              <a:off x="3800298" y="2002971"/>
              <a:ext cx="367450" cy="5633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5EE5708-8BB8-6D30-22D2-EBFB2932661B}"/>
                </a:ext>
              </a:extLst>
            </p:cNvPr>
            <p:cNvSpPr txBox="1"/>
            <p:nvPr/>
          </p:nvSpPr>
          <p:spPr>
            <a:xfrm>
              <a:off x="8413065" y="1961557"/>
              <a:ext cx="286975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 err="1"/>
                <a:t>넵</a:t>
              </a:r>
              <a:r>
                <a:rPr lang="en-US" altLang="ko-KR" sz="2800" dirty="0"/>
                <a:t>!</a:t>
              </a:r>
              <a:r>
                <a:rPr lang="ko-KR" altLang="en-US" sz="2800" dirty="0"/>
                <a:t> </a:t>
              </a:r>
              <a:endParaRPr lang="en-US" altLang="ko-KR" sz="2800" dirty="0"/>
            </a:p>
            <a:p>
              <a:pPr algn="ctr"/>
              <a:r>
                <a:rPr lang="ko-KR" altLang="en-US" sz="2800" dirty="0"/>
                <a:t>고객님 그럼요</a:t>
              </a:r>
              <a:r>
                <a:rPr lang="en-US" altLang="ko-KR" sz="2800" dirty="0"/>
                <a:t>~!</a:t>
              </a:r>
            </a:p>
            <a:p>
              <a:pPr algn="ctr"/>
              <a:r>
                <a:rPr lang="en-US" altLang="ko-KR" sz="2800" dirty="0"/>
                <a:t>10</a:t>
              </a:r>
              <a:r>
                <a:rPr lang="ko-KR" altLang="en-US" sz="2800" dirty="0"/>
                <a:t>년 고지까지</a:t>
              </a:r>
              <a:endParaRPr lang="en-US" altLang="ko-KR" sz="2800" dirty="0"/>
            </a:p>
            <a:p>
              <a:pPr algn="ctr"/>
              <a:r>
                <a:rPr lang="ko-KR" altLang="en-US" sz="2800" dirty="0">
                  <a:solidFill>
                    <a:srgbClr val="EF2065"/>
                  </a:solidFill>
                </a:rPr>
                <a:t>무사고 전환</a:t>
              </a:r>
              <a:endParaRPr lang="en-US" altLang="ko-KR" sz="2800" dirty="0">
                <a:solidFill>
                  <a:srgbClr val="EF2065"/>
                </a:solidFill>
              </a:endParaRPr>
            </a:p>
            <a:p>
              <a:pPr algn="ctr"/>
              <a:r>
                <a:rPr lang="ko-KR" altLang="en-US" sz="2800" dirty="0"/>
                <a:t>가능합니다</a:t>
              </a:r>
              <a:r>
                <a:rPr lang="en-US" altLang="ko-KR" sz="2800" dirty="0"/>
                <a:t>!</a:t>
              </a:r>
              <a:endParaRPr lang="ko-KR" altLang="en-US" sz="2800" dirty="0"/>
            </a:p>
          </p:txBody>
        </p:sp>
        <p:sp>
          <p:nvSpPr>
            <p:cNvPr id="25" name="이등변 삼각형 24">
              <a:extLst>
                <a:ext uri="{FF2B5EF4-FFF2-40B4-BE49-F238E27FC236}">
                  <a16:creationId xmlns:a16="http://schemas.microsoft.com/office/drawing/2014/main" id="{53102BDD-4695-246E-84DA-3CBD256960FC}"/>
                </a:ext>
              </a:extLst>
            </p:cNvPr>
            <p:cNvSpPr/>
            <p:nvPr/>
          </p:nvSpPr>
          <p:spPr>
            <a:xfrm rot="15004264">
              <a:off x="8038466" y="2002971"/>
              <a:ext cx="367450" cy="563319"/>
            </a:xfrm>
            <a:prstGeom prst="triangle">
              <a:avLst/>
            </a:prstGeom>
            <a:solidFill>
              <a:srgbClr val="FCD4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37093627-B36F-BDF8-9DD6-1B2575A5A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신상품의 핵심을 다시 한 번 강조해드리자면</a:t>
            </a:r>
            <a:r>
              <a:rPr lang="en-US" altLang="ko-KR" dirty="0"/>
              <a:t>! - </a:t>
            </a:r>
            <a:r>
              <a:rPr lang="ko-KR" altLang="en-US" dirty="0"/>
              <a:t>②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DB412A3-5038-D3EB-4DCA-248A2336A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EFCCE16-C933-5F33-F7CB-2FADEEA1E96F}"/>
              </a:ext>
            </a:extLst>
          </p:cNvPr>
          <p:cNvSpPr/>
          <p:nvPr/>
        </p:nvSpPr>
        <p:spPr>
          <a:xfrm>
            <a:off x="298383" y="5229242"/>
            <a:ext cx="11595234" cy="1015663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035B02-4ACD-2186-4153-2A40528E475B}"/>
              </a:ext>
            </a:extLst>
          </p:cNvPr>
          <p:cNvSpPr txBox="1"/>
          <p:nvPr/>
        </p:nvSpPr>
        <p:spPr>
          <a:xfrm>
            <a:off x="768601" y="5391734"/>
            <a:ext cx="10897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FFFF00"/>
                </a:solidFill>
              </a:rPr>
              <a:t>갱신형</a:t>
            </a:r>
            <a:r>
              <a:rPr lang="ko-KR" altLang="en-US" sz="4000" dirty="0">
                <a:solidFill>
                  <a:schemeClr val="bg1"/>
                </a:solidFill>
              </a:rPr>
              <a:t>으로 가입해도 </a:t>
            </a:r>
            <a:r>
              <a:rPr lang="ko-KR" altLang="en-US" sz="4000" dirty="0">
                <a:solidFill>
                  <a:srgbClr val="FFFF00"/>
                </a:solidFill>
              </a:rPr>
              <a:t>무사고 전환할인</a:t>
            </a:r>
            <a:r>
              <a:rPr lang="ko-KR" altLang="en-US" sz="4000" dirty="0">
                <a:solidFill>
                  <a:schemeClr val="bg1"/>
                </a:solidFill>
              </a:rPr>
              <a:t> 적용가능</a:t>
            </a:r>
            <a:r>
              <a:rPr lang="en-US" altLang="ko-KR" sz="4000" dirty="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7DC4F5-AAA2-F23E-25D3-8BB694339491}"/>
              </a:ext>
            </a:extLst>
          </p:cNvPr>
          <p:cNvSpPr txBox="1"/>
          <p:nvPr/>
        </p:nvSpPr>
        <p:spPr>
          <a:xfrm>
            <a:off x="484856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양쪽 모서리가 둥근 사각형 67">
            <a:extLst>
              <a:ext uri="{FF2B5EF4-FFF2-40B4-BE49-F238E27FC236}">
                <a16:creationId xmlns:a16="http://schemas.microsoft.com/office/drawing/2014/main" id="{86D632B8-79B0-2946-F138-0089E9252A51}"/>
              </a:ext>
            </a:extLst>
          </p:cNvPr>
          <p:cNvSpPr/>
          <p:nvPr/>
        </p:nvSpPr>
        <p:spPr>
          <a:xfrm>
            <a:off x="1240971" y="1935246"/>
            <a:ext cx="9710058" cy="223532"/>
          </a:xfrm>
          <a:prstGeom prst="round2Same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70DB07-8CFF-60F4-47B4-BCCD357DA3C2}"/>
              </a:ext>
            </a:extLst>
          </p:cNvPr>
          <p:cNvSpPr txBox="1"/>
          <p:nvPr/>
        </p:nvSpPr>
        <p:spPr>
          <a:xfrm>
            <a:off x="647059" y="1588137"/>
            <a:ext cx="10897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err="1"/>
              <a:t>안그래도</a:t>
            </a:r>
            <a:r>
              <a:rPr lang="ko-KR" altLang="en-US" sz="3600" dirty="0"/>
              <a:t> 저렴한 </a:t>
            </a:r>
            <a:r>
              <a:rPr lang="ko-KR" altLang="en-US" sz="3600" dirty="0" err="1"/>
              <a:t>갱신형인데</a:t>
            </a:r>
            <a:r>
              <a:rPr lang="en-US" altLang="ko-KR" sz="3600" dirty="0"/>
              <a:t>, </a:t>
            </a:r>
            <a:r>
              <a:rPr lang="ko-KR" altLang="en-US" sz="3600" dirty="0"/>
              <a:t>무사고 전환할인까지</a:t>
            </a:r>
            <a:r>
              <a:rPr lang="en-US" altLang="ko-KR" sz="3600" dirty="0"/>
              <a:t>!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095006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9B5D0-B167-3792-0E7C-0E173D5C8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ADAE9F-E33D-EDD4-7FA4-D0B6387FE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신상품의 핵심을 다시 한 번 강조해드리자면</a:t>
            </a:r>
            <a:r>
              <a:rPr lang="en-US" altLang="ko-KR" dirty="0"/>
              <a:t>! - </a:t>
            </a:r>
            <a:r>
              <a:rPr lang="ko-KR" altLang="en-US" dirty="0"/>
              <a:t>③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182D05E-F48F-AE06-6A92-C0EEA7199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0ABD7DA-B22E-614B-CAF7-4B97C37CD334}"/>
              </a:ext>
            </a:extLst>
          </p:cNvPr>
          <p:cNvSpPr/>
          <p:nvPr/>
        </p:nvSpPr>
        <p:spPr>
          <a:xfrm>
            <a:off x="298383" y="5200213"/>
            <a:ext cx="11595234" cy="1015663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D26268-C3BD-364F-4225-20E2A18A0D6A}"/>
              </a:ext>
            </a:extLst>
          </p:cNvPr>
          <p:cNvSpPr txBox="1"/>
          <p:nvPr/>
        </p:nvSpPr>
        <p:spPr>
          <a:xfrm>
            <a:off x="768601" y="5362705"/>
            <a:ext cx="10897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</a:rPr>
              <a:t>기존 </a:t>
            </a:r>
            <a:r>
              <a:rPr lang="en-US" altLang="ko-KR" sz="4000" dirty="0">
                <a:solidFill>
                  <a:schemeClr val="bg1"/>
                </a:solidFill>
              </a:rPr>
              <a:t>The</a:t>
            </a:r>
            <a:r>
              <a:rPr lang="ko-KR" altLang="en-US" sz="4000" dirty="0">
                <a:solidFill>
                  <a:schemeClr val="bg1"/>
                </a:solidFill>
              </a:rPr>
              <a:t>건강에서 아쉬웠던 조건</a:t>
            </a:r>
            <a:r>
              <a:rPr lang="en-US" altLang="ko-KR" sz="4000" dirty="0">
                <a:solidFill>
                  <a:schemeClr val="bg1"/>
                </a:solidFill>
              </a:rPr>
              <a:t>,</a:t>
            </a:r>
            <a:r>
              <a:rPr lang="ko-KR" altLang="en-US" sz="4000" dirty="0">
                <a:solidFill>
                  <a:schemeClr val="bg1"/>
                </a:solidFill>
              </a:rPr>
              <a:t> 완전 </a:t>
            </a:r>
            <a:r>
              <a:rPr lang="ko-KR" altLang="en-US" sz="4000" dirty="0">
                <a:solidFill>
                  <a:srgbClr val="FFFF00"/>
                </a:solidFill>
              </a:rPr>
              <a:t>해방</a:t>
            </a:r>
            <a:r>
              <a:rPr lang="en-US" altLang="ko-KR" sz="4000" dirty="0">
                <a:solidFill>
                  <a:schemeClr val="bg1"/>
                </a:solidFill>
              </a:rPr>
              <a:t>~!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0F672E-D4E2-B700-6C84-4DE7625DD14B}"/>
              </a:ext>
            </a:extLst>
          </p:cNvPr>
          <p:cNvSpPr txBox="1"/>
          <p:nvPr/>
        </p:nvSpPr>
        <p:spPr>
          <a:xfrm>
            <a:off x="484856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pic>
        <p:nvPicPr>
          <p:cNvPr id="19" name="그림 18" descr="클립아트, 만화 영화, 일러스트레이션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FA7610F-DBC2-DDA1-9FB2-6ED554F07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395" y="2580279"/>
            <a:ext cx="1917635" cy="2455238"/>
          </a:xfrm>
          <a:prstGeom prst="rect">
            <a:avLst/>
          </a:prstGeom>
        </p:spPr>
      </p:pic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06A24B49-0365-FF03-EA7F-213F15AC78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015874"/>
              </p:ext>
            </p:extLst>
          </p:nvPr>
        </p:nvGraphicFramePr>
        <p:xfrm>
          <a:off x="991886" y="2366022"/>
          <a:ext cx="7760227" cy="26996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1143">
                  <a:extLst>
                    <a:ext uri="{9D8B030D-6E8A-4147-A177-3AD203B41FA5}">
                      <a16:colId xmlns:a16="http://schemas.microsoft.com/office/drawing/2014/main" val="2147156291"/>
                    </a:ext>
                  </a:extLst>
                </a:gridCol>
                <a:gridCol w="2329542">
                  <a:extLst>
                    <a:ext uri="{9D8B030D-6E8A-4147-A177-3AD203B41FA5}">
                      <a16:colId xmlns:a16="http://schemas.microsoft.com/office/drawing/2014/main" val="3591236011"/>
                    </a:ext>
                  </a:extLst>
                </a:gridCol>
                <a:gridCol w="2329542">
                  <a:extLst>
                    <a:ext uri="{9D8B030D-6E8A-4147-A177-3AD203B41FA5}">
                      <a16:colId xmlns:a16="http://schemas.microsoft.com/office/drawing/2014/main" val="2406439034"/>
                    </a:ext>
                  </a:extLst>
                </a:gridCol>
              </a:tblGrid>
              <a:tr h="487721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기존</a:t>
                      </a:r>
                    </a:p>
                  </a:txBody>
                  <a:tcPr marL="3600" marR="3600" marT="3600" marB="3600" anchor="ctr"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NEW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483844"/>
                  </a:ext>
                </a:extLst>
              </a:tr>
              <a:tr h="73158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구분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The</a:t>
                      </a:r>
                      <a:r>
                        <a:rPr lang="ko-KR" altLang="en-US" sz="2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건강</a:t>
                      </a:r>
                    </a:p>
                  </a:txBody>
                  <a:tcPr marL="3600" marR="3600" marT="3600" marB="3600" anchor="ctr"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The</a:t>
                      </a:r>
                      <a:r>
                        <a:rPr lang="ko-KR" altLang="en-US" sz="2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건강 </a:t>
                      </a:r>
                      <a:r>
                        <a:rPr lang="en-US" altLang="ko-KR" sz="2000" dirty="0">
                          <a:solidFill>
                            <a:srgbClr val="FFFF00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4565</a:t>
                      </a:r>
                      <a:endParaRPr lang="ko-KR" altLang="en-US" sz="2000" dirty="0">
                        <a:solidFill>
                          <a:srgbClr val="FFFF00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65503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6~10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건강고지형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초과 </a:t>
                      </a:r>
                      <a:r>
                        <a:rPr kumimoji="0" lang="ko-KR" alt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미운영</a:t>
                      </a:r>
                      <a:endParaRPr kumimoji="0" lang="ko-KR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 초과 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운영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002937"/>
                  </a:ext>
                </a:extLst>
              </a:tr>
              <a:tr h="8253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암주요치료비</a:t>
                      </a:r>
                      <a:r>
                        <a:rPr lang="ko-KR" altLang="en-US" sz="16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類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</a:t>
                      </a:r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+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일반</a:t>
                      </a:r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endParaRPr lang="en-US" altLang="ko-KR" sz="16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ctr"/>
                      <a:r>
                        <a:rPr lang="en-US" altLang="ko-KR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6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천 이상 가입 시 연계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순환계 주요치료비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치료별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각 </a:t>
                      </a:r>
                      <a:r>
                        <a:rPr kumimoji="0" lang="en-US" altLang="ko-K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천 이상 가입</a:t>
                      </a:r>
                    </a:p>
                  </a:txBody>
                  <a:tcPr marL="3600" marR="3600" marT="3600" marB="36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연계 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2065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삭제</a:t>
                      </a:r>
                    </a:p>
                  </a:txBody>
                  <a:tcPr marL="3600" marR="3600" marT="3600" marB="3600" anchor="ctr">
                    <a:lnL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468864"/>
                  </a:ext>
                </a:extLst>
              </a:tr>
            </a:tbl>
          </a:graphicData>
        </a:graphic>
      </p:graphicFrame>
      <p:sp>
        <p:nvSpPr>
          <p:cNvPr id="31" name="양쪽 모서리가 둥근 사각형 67">
            <a:extLst>
              <a:ext uri="{FF2B5EF4-FFF2-40B4-BE49-F238E27FC236}">
                <a16:creationId xmlns:a16="http://schemas.microsoft.com/office/drawing/2014/main" id="{4ABD76D2-2FCE-F783-6ED9-F1F20FF7052B}"/>
              </a:ext>
            </a:extLst>
          </p:cNvPr>
          <p:cNvSpPr/>
          <p:nvPr/>
        </p:nvSpPr>
        <p:spPr>
          <a:xfrm>
            <a:off x="991886" y="1947508"/>
            <a:ext cx="10180144" cy="197365"/>
          </a:xfrm>
          <a:prstGeom prst="round2Same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1994962-7B41-92A8-1C47-970EA568BFA1}"/>
              </a:ext>
            </a:extLst>
          </p:cNvPr>
          <p:cNvSpPr txBox="1"/>
          <p:nvPr/>
        </p:nvSpPr>
        <p:spPr>
          <a:xfrm>
            <a:off x="647059" y="1613537"/>
            <a:ext cx="108978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300" dirty="0"/>
              <a:t>60</a:t>
            </a:r>
            <a:r>
              <a:rPr lang="ko-KR" altLang="en-US" sz="3300" dirty="0"/>
              <a:t>세 초과자도 건강고지 가입 가능 </a:t>
            </a:r>
            <a:r>
              <a:rPr lang="en-US" altLang="ko-KR" sz="3300" dirty="0"/>
              <a:t>+ </a:t>
            </a:r>
            <a:r>
              <a:rPr lang="ko-KR" altLang="en-US" sz="3300" dirty="0" err="1"/>
              <a:t>암주치</a:t>
            </a:r>
            <a:r>
              <a:rPr lang="ko-KR" altLang="en-US" sz="3300" dirty="0"/>
              <a:t> 연계완화</a:t>
            </a:r>
            <a:r>
              <a:rPr lang="en-US" altLang="ko-KR" sz="3300" dirty="0"/>
              <a:t>~!</a:t>
            </a:r>
            <a:endParaRPr lang="ko-KR" altLang="en-US" sz="3300" dirty="0"/>
          </a:p>
        </p:txBody>
      </p:sp>
    </p:spTree>
    <p:extLst>
      <p:ext uri="{BB962C8B-B14F-4D97-AF65-F5344CB8AC3E}">
        <p14:creationId xmlns:p14="http://schemas.microsoft.com/office/powerpoint/2010/main" val="3464248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4D00C-52D0-D762-C37B-0636834E3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E49F4F69-DDCD-ACEE-B8C7-D38B00664228}"/>
              </a:ext>
            </a:extLst>
          </p:cNvPr>
          <p:cNvSpPr/>
          <p:nvPr/>
        </p:nvSpPr>
        <p:spPr>
          <a:xfrm>
            <a:off x="6054529" y="1770242"/>
            <a:ext cx="5408526" cy="43678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BD67416-C445-0BBE-E981-DF820BFC1CD2}"/>
              </a:ext>
            </a:extLst>
          </p:cNvPr>
          <p:cNvSpPr/>
          <p:nvPr/>
        </p:nvSpPr>
        <p:spPr>
          <a:xfrm>
            <a:off x="6257472" y="5342160"/>
            <a:ext cx="4954555" cy="322700"/>
          </a:xfrm>
          <a:prstGeom prst="rect">
            <a:avLst/>
          </a:prstGeom>
          <a:solidFill>
            <a:srgbClr val="FCD4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77804AF2-2EB8-AD3B-B785-4E145F762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갱신형의 장점을 한 눈에 </a:t>
            </a:r>
            <a:r>
              <a:rPr lang="ko-KR" altLang="en-US" dirty="0" err="1"/>
              <a:t>보여드릴게요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7FEA607-6DC7-2E35-AB31-99667153C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140E52-39DE-29DE-4077-ED9B5900D444}"/>
              </a:ext>
            </a:extLst>
          </p:cNvPr>
          <p:cNvSpPr txBox="1"/>
          <p:nvPr/>
        </p:nvSpPr>
        <p:spPr>
          <a:xfrm>
            <a:off x="484856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48A07BAA-54AC-3114-3880-2DA677F98B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319275"/>
              </p:ext>
            </p:extLst>
          </p:nvPr>
        </p:nvGraphicFramePr>
        <p:xfrm>
          <a:off x="728944" y="1770243"/>
          <a:ext cx="4884023" cy="1980000"/>
        </p:xfrm>
        <a:graphic>
          <a:graphicData uri="http://schemas.openxmlformats.org/drawingml/2006/table">
            <a:tbl>
              <a:tblPr/>
              <a:tblGrid>
                <a:gridCol w="3617251">
                  <a:extLst>
                    <a:ext uri="{9D8B030D-6E8A-4147-A177-3AD203B41FA5}">
                      <a16:colId xmlns:a16="http://schemas.microsoft.com/office/drawing/2014/main" val="2562041243"/>
                    </a:ext>
                  </a:extLst>
                </a:gridCol>
                <a:gridCol w="1266772">
                  <a:extLst>
                    <a:ext uri="{9D8B030D-6E8A-4147-A177-3AD203B41FA5}">
                      <a16:colId xmlns:a16="http://schemas.microsoft.com/office/drawing/2014/main" val="3067134152"/>
                    </a:ext>
                  </a:extLst>
                </a:gridCol>
              </a:tblGrid>
              <a:tr h="64800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가입금액 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만원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395" marR="4395" marT="439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75043"/>
                  </a:ext>
                </a:extLst>
              </a:tr>
              <a:tr h="1332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플래티넘 건강 </a:t>
                      </a:r>
                      <a:r>
                        <a:rPr lang="ko-KR" altLang="en-US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리셋월렛</a:t>
                      </a:r>
                      <a:r>
                        <a:rPr lang="en-US" altLang="ko-KR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</a:p>
                    <a:p>
                      <a:pPr algn="l" fontAlgn="ctr"/>
                      <a:endParaRPr lang="en-US" altLang="ko-KR" sz="240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8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2800" b="0" i="0" u="none" strike="noStrike" dirty="0">
                          <a:solidFill>
                            <a:srgbClr val="EF2065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en-US" altLang="ko-KR" sz="2800" b="0" i="0" u="none" strike="noStrike" dirty="0">
                        <a:solidFill>
                          <a:srgbClr val="EF2065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63401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3F81F85A-9525-EB87-3451-33A9C7DD94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576764"/>
              </p:ext>
            </p:extLst>
          </p:nvPr>
        </p:nvGraphicFramePr>
        <p:xfrm>
          <a:off x="728945" y="4070735"/>
          <a:ext cx="4884024" cy="2062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4759">
                  <a:extLst>
                    <a:ext uri="{9D8B030D-6E8A-4147-A177-3AD203B41FA5}">
                      <a16:colId xmlns:a16="http://schemas.microsoft.com/office/drawing/2014/main" val="1731011391"/>
                    </a:ext>
                  </a:extLst>
                </a:gridCol>
                <a:gridCol w="1329755">
                  <a:extLst>
                    <a:ext uri="{9D8B030D-6E8A-4147-A177-3AD203B41FA5}">
                      <a16:colId xmlns:a16="http://schemas.microsoft.com/office/drawing/2014/main" val="4284060651"/>
                    </a:ext>
                  </a:extLst>
                </a:gridCol>
                <a:gridCol w="1329755">
                  <a:extLst>
                    <a:ext uri="{9D8B030D-6E8A-4147-A177-3AD203B41FA5}">
                      <a16:colId xmlns:a16="http://schemas.microsoft.com/office/drawing/2014/main" val="449379636"/>
                    </a:ext>
                  </a:extLst>
                </a:gridCol>
                <a:gridCol w="1329755">
                  <a:extLst>
                    <a:ext uri="{9D8B030D-6E8A-4147-A177-3AD203B41FA5}">
                      <a16:colId xmlns:a16="http://schemas.microsoft.com/office/drawing/2014/main" val="2776091531"/>
                    </a:ext>
                  </a:extLst>
                </a:gridCol>
              </a:tblGrid>
              <a:tr h="687659"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18513"/>
                  </a:ext>
                </a:extLst>
              </a:tr>
              <a:tr h="6876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26063"/>
                  </a:ext>
                </a:extLst>
              </a:tr>
              <a:tr h="6876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138869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C192372A-3F1C-8CD3-DF6B-78A8CDC38089}"/>
              </a:ext>
            </a:extLst>
          </p:cNvPr>
          <p:cNvSpPr/>
          <p:nvPr/>
        </p:nvSpPr>
        <p:spPr>
          <a:xfrm>
            <a:off x="1602809" y="4772328"/>
            <a:ext cx="4010160" cy="1355121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/>
              <a:t>보험료 미정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4462FA9-5D55-C5E5-C9E4-7E488A828D03}"/>
              </a:ext>
            </a:extLst>
          </p:cNvPr>
          <p:cNvSpPr/>
          <p:nvPr/>
        </p:nvSpPr>
        <p:spPr>
          <a:xfrm>
            <a:off x="921558" y="3140599"/>
            <a:ext cx="3237325" cy="346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rgbClr val="FFFF00"/>
                </a:solidFill>
              </a:rPr>
              <a:t>20</a:t>
            </a:r>
            <a:r>
              <a:rPr lang="ko-KR" altLang="en-US" sz="1100" dirty="0">
                <a:solidFill>
                  <a:srgbClr val="FFFF00"/>
                </a:solidFill>
              </a:rPr>
              <a:t>년 갱신형</a:t>
            </a:r>
            <a:r>
              <a:rPr lang="ko-KR" altLang="en-US" sz="1100" dirty="0"/>
              <a:t>으로만 운영 중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4B7263-0229-5C9E-CFF1-8C7F13DD71B5}"/>
              </a:ext>
            </a:extLst>
          </p:cNvPr>
          <p:cNvSpPr txBox="1"/>
          <p:nvPr/>
        </p:nvSpPr>
        <p:spPr>
          <a:xfrm>
            <a:off x="6411931" y="4380189"/>
            <a:ext cx="4954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/>
              <a:t>갱신 시 </a:t>
            </a:r>
            <a:r>
              <a:rPr lang="en-US" altLang="ko-KR" sz="2000" dirty="0"/>
              <a:t>1</a:t>
            </a:r>
            <a:r>
              <a:rPr lang="ko-KR" altLang="en-US" sz="2000" dirty="0"/>
              <a:t>원이라도 잔액이 남아있으면</a:t>
            </a:r>
            <a:r>
              <a:rPr lang="en-US" altLang="ko-KR" sz="2000" dirty="0"/>
              <a:t>?</a:t>
            </a:r>
            <a:endParaRPr lang="ko-KR" altLang="en-US" sz="2000" dirty="0"/>
          </a:p>
        </p:txBody>
      </p:sp>
      <p:pic>
        <p:nvPicPr>
          <p:cNvPr id="31" name="그림 30" descr="클립아트, 그래픽, 하트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3A9E3B9-F73E-5314-E536-0BF0823AC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409" y="4754235"/>
            <a:ext cx="1284393" cy="1284393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4DCF25F-65E0-AB58-0CE2-05057A206E93}"/>
              </a:ext>
            </a:extLst>
          </p:cNvPr>
          <p:cNvSpPr txBox="1"/>
          <p:nvPr/>
        </p:nvSpPr>
        <p:spPr>
          <a:xfrm>
            <a:off x="6228340" y="5108897"/>
            <a:ext cx="27458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100" dirty="0"/>
              <a:t>10</a:t>
            </a:r>
            <a:r>
              <a:rPr lang="ko-KR" altLang="en-US" sz="3100" dirty="0"/>
              <a:t>억 한도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50484F-9C8A-7531-31CD-2F47C0523D7A}"/>
              </a:ext>
            </a:extLst>
          </p:cNvPr>
          <p:cNvSpPr txBox="1"/>
          <p:nvPr/>
        </p:nvSpPr>
        <p:spPr>
          <a:xfrm>
            <a:off x="9277724" y="5108897"/>
            <a:ext cx="27458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100" dirty="0"/>
              <a:t>100% </a:t>
            </a:r>
            <a:r>
              <a:rPr lang="ko-KR" altLang="en-US" sz="3100" dirty="0"/>
              <a:t>리필</a:t>
            </a: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952E1BD5-7148-5634-6D7B-213204A4A77B}"/>
              </a:ext>
            </a:extLst>
          </p:cNvPr>
          <p:cNvSpPr/>
          <p:nvPr/>
        </p:nvSpPr>
        <p:spPr>
          <a:xfrm>
            <a:off x="6361131" y="2276347"/>
            <a:ext cx="4800096" cy="1341273"/>
          </a:xfrm>
          <a:prstGeom prst="roundRect">
            <a:avLst>
              <a:gd name="adj" fmla="val 13083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D671752-FC75-92A9-D9DC-258315313F45}"/>
              </a:ext>
            </a:extLst>
          </p:cNvPr>
          <p:cNvSpPr txBox="1"/>
          <p:nvPr/>
        </p:nvSpPr>
        <p:spPr>
          <a:xfrm>
            <a:off x="6411931" y="2403347"/>
            <a:ext cx="4749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           플래티넘 포함 </a:t>
            </a:r>
            <a:endParaRPr lang="en-US" altLang="ko-KR" sz="3200" dirty="0">
              <a:solidFill>
                <a:schemeClr val="bg1"/>
              </a:solidFill>
            </a:endParaRPr>
          </a:p>
          <a:p>
            <a:pPr algn="ctr"/>
            <a:r>
              <a:rPr lang="ko-KR" altLang="en-US" sz="3200" dirty="0">
                <a:solidFill>
                  <a:schemeClr val="bg1"/>
                </a:solidFill>
              </a:rPr>
              <a:t>전체 보험료 </a:t>
            </a:r>
            <a:r>
              <a:rPr lang="ko-KR" altLang="en-US" sz="3200" dirty="0">
                <a:solidFill>
                  <a:srgbClr val="FFFF00"/>
                </a:solidFill>
              </a:rPr>
              <a:t>납입면제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A15CFD8-5C94-195A-271B-98A27D8D053C}"/>
              </a:ext>
            </a:extLst>
          </p:cNvPr>
          <p:cNvSpPr txBox="1"/>
          <p:nvPr/>
        </p:nvSpPr>
        <p:spPr>
          <a:xfrm flipH="1">
            <a:off x="6109704" y="1946232"/>
            <a:ext cx="5374251" cy="453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350" dirty="0" err="1">
                <a:ln w="130175">
                  <a:solidFill>
                    <a:srgbClr val="EF2065"/>
                  </a:solidFill>
                </a:ln>
              </a:rPr>
              <a:t>더건강</a:t>
            </a:r>
            <a:r>
              <a:rPr lang="en-US" altLang="ko-KR" sz="2350" dirty="0">
                <a:ln w="130175">
                  <a:solidFill>
                    <a:srgbClr val="EF2065"/>
                  </a:solidFill>
                </a:ln>
              </a:rPr>
              <a:t>4565 20</a:t>
            </a:r>
            <a:r>
              <a:rPr lang="ko-KR" altLang="en-US" sz="2350" dirty="0">
                <a:ln w="130175">
                  <a:solidFill>
                    <a:srgbClr val="EF2065"/>
                  </a:solidFill>
                </a:ln>
              </a:rPr>
              <a:t>년 갱신으로 가입하면</a:t>
            </a:r>
            <a:endParaRPr lang="en-US" altLang="ko-KR" sz="2350" dirty="0">
              <a:ln w="130175">
                <a:solidFill>
                  <a:srgbClr val="EF2065"/>
                </a:solidFill>
              </a:ln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9F9E29-9FFA-CD32-DE99-A74490270B16}"/>
              </a:ext>
            </a:extLst>
          </p:cNvPr>
          <p:cNvSpPr txBox="1"/>
          <p:nvPr/>
        </p:nvSpPr>
        <p:spPr>
          <a:xfrm flipH="1">
            <a:off x="5971491" y="1937298"/>
            <a:ext cx="565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350" dirty="0" err="1">
                <a:solidFill>
                  <a:schemeClr val="bg1"/>
                </a:solidFill>
              </a:rPr>
              <a:t>더건강</a:t>
            </a:r>
            <a:r>
              <a:rPr lang="en-US" altLang="ko-KR" sz="2350" dirty="0">
                <a:solidFill>
                  <a:schemeClr val="bg1"/>
                </a:solidFill>
              </a:rPr>
              <a:t>4565</a:t>
            </a:r>
            <a:r>
              <a:rPr lang="ko-KR" altLang="en-US" sz="2350" dirty="0">
                <a:solidFill>
                  <a:schemeClr val="bg1"/>
                </a:solidFill>
              </a:rPr>
              <a:t> </a:t>
            </a:r>
            <a:r>
              <a:rPr lang="en-US" altLang="ko-KR" sz="2350" dirty="0">
                <a:solidFill>
                  <a:srgbClr val="FFFF00"/>
                </a:solidFill>
              </a:rPr>
              <a:t>20</a:t>
            </a:r>
            <a:r>
              <a:rPr lang="ko-KR" altLang="en-US" sz="2350" dirty="0">
                <a:solidFill>
                  <a:srgbClr val="FFFF00"/>
                </a:solidFill>
              </a:rPr>
              <a:t>년 갱신</a:t>
            </a:r>
            <a:r>
              <a:rPr lang="ko-KR" altLang="en-US" sz="2350" dirty="0">
                <a:solidFill>
                  <a:schemeClr val="bg1"/>
                </a:solidFill>
              </a:rPr>
              <a:t>으로 가입하면</a:t>
            </a: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05E61019-6F1D-E8BF-194F-D5D74414C101}"/>
              </a:ext>
            </a:extLst>
          </p:cNvPr>
          <p:cNvSpPr/>
          <p:nvPr/>
        </p:nvSpPr>
        <p:spPr>
          <a:xfrm>
            <a:off x="8309351" y="3516053"/>
            <a:ext cx="850796" cy="8507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더하기 기호 40">
            <a:extLst>
              <a:ext uri="{FF2B5EF4-FFF2-40B4-BE49-F238E27FC236}">
                <a16:creationId xmlns:a16="http://schemas.microsoft.com/office/drawing/2014/main" id="{1B382C34-E8EC-1D9E-3536-E8FD09FA022C}"/>
              </a:ext>
            </a:extLst>
          </p:cNvPr>
          <p:cNvSpPr/>
          <p:nvPr/>
        </p:nvSpPr>
        <p:spPr>
          <a:xfrm>
            <a:off x="8311022" y="3521242"/>
            <a:ext cx="848474" cy="848474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3B0FE2-1BFE-2508-909C-5F1A4A178281}"/>
              </a:ext>
            </a:extLst>
          </p:cNvPr>
          <p:cNvSpPr txBox="1"/>
          <p:nvPr/>
        </p:nvSpPr>
        <p:spPr>
          <a:xfrm flipH="1">
            <a:off x="7655300" y="5342796"/>
            <a:ext cx="18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n w="104775">
                  <a:solidFill>
                    <a:srgbClr val="EF2065"/>
                  </a:solidFill>
                </a:ln>
              </a:rPr>
              <a:t>10</a:t>
            </a:r>
            <a:r>
              <a:rPr lang="ko-KR" altLang="en-US" dirty="0">
                <a:ln w="104775">
                  <a:solidFill>
                    <a:srgbClr val="EF2065"/>
                  </a:solidFill>
                </a:ln>
              </a:rPr>
              <a:t>억 통장</a:t>
            </a:r>
            <a:endParaRPr lang="en-US" altLang="ko-KR" dirty="0">
              <a:ln w="104775">
                <a:solidFill>
                  <a:srgbClr val="EF2065"/>
                </a:solidFill>
              </a:ln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659E190-5173-E896-C5F0-FAA3B4F04F9E}"/>
              </a:ext>
            </a:extLst>
          </p:cNvPr>
          <p:cNvSpPr txBox="1"/>
          <p:nvPr/>
        </p:nvSpPr>
        <p:spPr>
          <a:xfrm flipH="1">
            <a:off x="7605288" y="5335101"/>
            <a:ext cx="1980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10</a:t>
            </a:r>
            <a:r>
              <a:rPr lang="ko-KR" altLang="en-US" dirty="0">
                <a:solidFill>
                  <a:schemeClr val="bg1"/>
                </a:solidFill>
              </a:rPr>
              <a:t>억 통장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315E712-D235-5D18-CAD4-D565B070CDA0}"/>
              </a:ext>
            </a:extLst>
          </p:cNvPr>
          <p:cNvSpPr/>
          <p:nvPr/>
        </p:nvSpPr>
        <p:spPr>
          <a:xfrm>
            <a:off x="6979298" y="2491273"/>
            <a:ext cx="1175657" cy="3825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664E66-B6F5-395B-3122-3F913332446D}"/>
              </a:ext>
            </a:extLst>
          </p:cNvPr>
          <p:cNvSpPr txBox="1"/>
          <p:nvPr/>
        </p:nvSpPr>
        <p:spPr>
          <a:xfrm>
            <a:off x="6912953" y="2556522"/>
            <a:ext cx="1304689" cy="263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200" dirty="0" err="1">
                <a:solidFill>
                  <a:schemeClr val="bg1"/>
                </a:solidFill>
              </a:rPr>
              <a:t>납면</a:t>
            </a:r>
            <a:r>
              <a:rPr lang="ko-KR" altLang="en-US" sz="1200" dirty="0">
                <a:solidFill>
                  <a:schemeClr val="bg1"/>
                </a:solidFill>
              </a:rPr>
              <a:t> 사유 발생 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AE67EB-CEE1-2314-E9EE-66D76B7426F1}"/>
              </a:ext>
            </a:extLst>
          </p:cNvPr>
          <p:cNvSpPr txBox="1"/>
          <p:nvPr/>
        </p:nvSpPr>
        <p:spPr>
          <a:xfrm>
            <a:off x="627105" y="6148873"/>
            <a:ext cx="4473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더건강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4565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갱신ㅣ상해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급ㅣ상해후유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80% 1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백만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납면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보장 포함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8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산출ㅣ단위</a:t>
            </a:r>
            <a:r>
              <a:rPr lang="en-US" altLang="ko-KR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8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</a:p>
        </p:txBody>
      </p:sp>
    </p:spTree>
    <p:extLst>
      <p:ext uri="{BB962C8B-B14F-4D97-AF65-F5344CB8AC3E}">
        <p14:creationId xmlns:p14="http://schemas.microsoft.com/office/powerpoint/2010/main" val="42220704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13473-0EDE-8B94-616D-22E9D21BE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3773A57-9A61-9BC1-6136-46A4383D54C2}"/>
              </a:ext>
            </a:extLst>
          </p:cNvPr>
          <p:cNvSpPr/>
          <p:nvPr/>
        </p:nvSpPr>
        <p:spPr>
          <a:xfrm>
            <a:off x="1531769" y="2679993"/>
            <a:ext cx="3819525" cy="3594611"/>
          </a:xfrm>
          <a:prstGeom prst="roundRect">
            <a:avLst>
              <a:gd name="adj" fmla="val 11430"/>
            </a:avLst>
          </a:prstGeom>
          <a:solidFill>
            <a:srgbClr val="EF206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065845-D5C3-BD75-B3C1-E81EE0348591}"/>
              </a:ext>
            </a:extLst>
          </p:cNvPr>
          <p:cNvSpPr txBox="1"/>
          <p:nvPr/>
        </p:nvSpPr>
        <p:spPr>
          <a:xfrm>
            <a:off x="1467765" y="2993702"/>
            <a:ext cx="386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err="1">
                <a:solidFill>
                  <a:schemeClr val="bg1"/>
                </a:solidFill>
              </a:rPr>
              <a:t>더건강</a:t>
            </a:r>
            <a:r>
              <a:rPr lang="ko-KR" altLang="en-US" sz="4400" dirty="0">
                <a:solidFill>
                  <a:schemeClr val="bg1"/>
                </a:solidFill>
              </a:rPr>
              <a:t> </a:t>
            </a:r>
            <a:r>
              <a:rPr lang="en-US" altLang="ko-KR" sz="4400" dirty="0">
                <a:solidFill>
                  <a:srgbClr val="FFFF00"/>
                </a:solidFill>
              </a:rPr>
              <a:t>4565</a:t>
            </a:r>
            <a:endParaRPr lang="ko-KR" altLang="en-US" sz="4400" dirty="0">
              <a:solidFill>
                <a:srgbClr val="FFFF00"/>
              </a:solidFill>
            </a:endParaRPr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58EFA938-EC97-5BB1-BBAC-7D86B5C2062B}"/>
              </a:ext>
            </a:extLst>
          </p:cNvPr>
          <p:cNvSpPr/>
          <p:nvPr/>
        </p:nvSpPr>
        <p:spPr>
          <a:xfrm flipV="1">
            <a:off x="1817209" y="3954777"/>
            <a:ext cx="3205424" cy="200064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506DC0-A656-AC7A-2645-EE2CE38AED08}"/>
              </a:ext>
            </a:extLst>
          </p:cNvPr>
          <p:cNvSpPr txBox="1"/>
          <p:nvPr/>
        </p:nvSpPr>
        <p:spPr>
          <a:xfrm>
            <a:off x="2499805" y="5253664"/>
            <a:ext cx="290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/>
              <a:t>45 ~ 65</a:t>
            </a:r>
            <a:r>
              <a:rPr lang="ko-KR" altLang="en-US" sz="2800" dirty="0"/>
              <a:t>세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3A5F47A-D299-357E-026F-DA9FC1A3E002}"/>
              </a:ext>
            </a:extLst>
          </p:cNvPr>
          <p:cNvSpPr/>
          <p:nvPr/>
        </p:nvSpPr>
        <p:spPr>
          <a:xfrm>
            <a:off x="2007624" y="5262562"/>
            <a:ext cx="895308" cy="505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84074D-5EB8-8B3A-07B5-EEBF51C4132B}"/>
              </a:ext>
            </a:extLst>
          </p:cNvPr>
          <p:cNvSpPr txBox="1"/>
          <p:nvPr/>
        </p:nvSpPr>
        <p:spPr>
          <a:xfrm>
            <a:off x="1817209" y="4115701"/>
            <a:ext cx="3205424" cy="484133"/>
          </a:xfrm>
          <a:prstGeom prst="rect">
            <a:avLst/>
          </a:prstGeom>
          <a:solidFill>
            <a:srgbClr val="FCD4E1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4BBF06-C037-A3C6-729E-8137F82DB503}"/>
              </a:ext>
            </a:extLst>
          </p:cNvPr>
          <p:cNvSpPr txBox="1"/>
          <p:nvPr/>
        </p:nvSpPr>
        <p:spPr>
          <a:xfrm>
            <a:off x="1938107" y="5329555"/>
            <a:ext cx="101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가입 연령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5479AC-9F88-591B-6274-E0B90E6C83D1}"/>
              </a:ext>
            </a:extLst>
          </p:cNvPr>
          <p:cNvSpPr txBox="1"/>
          <p:nvPr/>
        </p:nvSpPr>
        <p:spPr>
          <a:xfrm>
            <a:off x="2020505" y="4154587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가입 전</a:t>
            </a:r>
            <a:r>
              <a:rPr lang="en-US" altLang="ko-KR" sz="2000" dirty="0"/>
              <a:t>·</a:t>
            </a:r>
            <a:r>
              <a:rPr lang="ko-KR" altLang="en-US" sz="2000" dirty="0"/>
              <a:t>후 할인 가능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  <p:sp>
        <p:nvSpPr>
          <p:cNvPr id="25" name="화살표: 오각형 24">
            <a:extLst>
              <a:ext uri="{FF2B5EF4-FFF2-40B4-BE49-F238E27FC236}">
                <a16:creationId xmlns:a16="http://schemas.microsoft.com/office/drawing/2014/main" id="{AB6F4BE1-B888-5439-7052-133C630A1391}"/>
              </a:ext>
            </a:extLst>
          </p:cNvPr>
          <p:cNvSpPr/>
          <p:nvPr/>
        </p:nvSpPr>
        <p:spPr>
          <a:xfrm rot="9900000">
            <a:off x="4722974" y="2551006"/>
            <a:ext cx="1378857" cy="567724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04C9D-1D56-8939-0549-3A35923DAA15}"/>
              </a:ext>
            </a:extLst>
          </p:cNvPr>
          <p:cNvSpPr txBox="1"/>
          <p:nvPr/>
        </p:nvSpPr>
        <p:spPr>
          <a:xfrm rot="20700000">
            <a:off x="4761156" y="2628978"/>
            <a:ext cx="14593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업그레이드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93EE25-2F0A-22E3-4F0C-A56BD224146C}"/>
              </a:ext>
            </a:extLst>
          </p:cNvPr>
          <p:cNvSpPr txBox="1"/>
          <p:nvPr/>
        </p:nvSpPr>
        <p:spPr>
          <a:xfrm>
            <a:off x="1817209" y="4651187"/>
            <a:ext cx="3205424" cy="484133"/>
          </a:xfrm>
          <a:prstGeom prst="rect">
            <a:avLst/>
          </a:prstGeom>
          <a:solidFill>
            <a:srgbClr val="FCD4E1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CCDDAF-6A6C-A462-A185-0D35034E05A2}"/>
              </a:ext>
            </a:extLst>
          </p:cNvPr>
          <p:cNvSpPr txBox="1"/>
          <p:nvPr/>
        </p:nvSpPr>
        <p:spPr>
          <a:xfrm>
            <a:off x="2020505" y="4690073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갱신형 추가 탑재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5C6BB47F-B553-2F73-E913-9F34702F3BE5}"/>
              </a:ext>
            </a:extLst>
          </p:cNvPr>
          <p:cNvSpPr/>
          <p:nvPr/>
        </p:nvSpPr>
        <p:spPr>
          <a:xfrm>
            <a:off x="1611426" y="2139043"/>
            <a:ext cx="8876645" cy="21724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D925AC-C138-F3F5-F310-785413596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흥국화재 건강체 할인형 최강 라인업 완성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A7D3612-95E9-3100-90BB-D9C5AD63F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5DCAFE-6267-7A01-01FB-941A9AF4094D}"/>
              </a:ext>
            </a:extLst>
          </p:cNvPr>
          <p:cNvSpPr txBox="1"/>
          <p:nvPr/>
        </p:nvSpPr>
        <p:spPr>
          <a:xfrm>
            <a:off x="1079785" y="1720219"/>
            <a:ext cx="100324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2026</a:t>
            </a:r>
            <a:r>
              <a:rPr lang="ko-KR" altLang="en-US" sz="4000" dirty="0"/>
              <a:t>년 건강체 할인형 신</a:t>
            </a:r>
            <a:r>
              <a:rPr lang="en-US" altLang="ko-KR" sz="4000" dirty="0"/>
              <a:t>/</a:t>
            </a:r>
            <a:r>
              <a:rPr lang="ko-KR" altLang="en-US" sz="4000" dirty="0"/>
              <a:t>상</a:t>
            </a:r>
            <a:r>
              <a:rPr lang="en-US" altLang="ko-KR" sz="4000" dirty="0"/>
              <a:t>/</a:t>
            </a:r>
            <a:r>
              <a:rPr lang="ko-KR" altLang="en-US" sz="4000" dirty="0"/>
              <a:t>품 출시</a:t>
            </a:r>
            <a:r>
              <a:rPr lang="en-US" altLang="ko-KR" sz="4000" dirty="0"/>
              <a:t>~!</a:t>
            </a:r>
            <a:endParaRPr lang="ko-KR" alt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9FB7F9-5C4E-B155-9517-144953C589B3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>
                <a:solidFill>
                  <a:schemeClr val="bg1"/>
                </a:solidFill>
              </a:rPr>
              <a:t>03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654A22ED-8887-E4C6-CDC2-EE691452DFEC}"/>
              </a:ext>
            </a:extLst>
          </p:cNvPr>
          <p:cNvSpPr/>
          <p:nvPr/>
        </p:nvSpPr>
        <p:spPr>
          <a:xfrm>
            <a:off x="5541572" y="3919384"/>
            <a:ext cx="1160869" cy="11608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더하기 기호 14">
            <a:extLst>
              <a:ext uri="{FF2B5EF4-FFF2-40B4-BE49-F238E27FC236}">
                <a16:creationId xmlns:a16="http://schemas.microsoft.com/office/drawing/2014/main" id="{331D5978-1345-9121-EC09-B6FF05B97C90}"/>
              </a:ext>
            </a:extLst>
          </p:cNvPr>
          <p:cNvSpPr/>
          <p:nvPr/>
        </p:nvSpPr>
        <p:spPr>
          <a:xfrm>
            <a:off x="5538199" y="3937548"/>
            <a:ext cx="1147805" cy="114780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018ED26-2720-D578-F6BB-F607A8D43B0F}"/>
              </a:ext>
            </a:extLst>
          </p:cNvPr>
          <p:cNvSpPr/>
          <p:nvPr/>
        </p:nvSpPr>
        <p:spPr>
          <a:xfrm>
            <a:off x="0" y="0"/>
            <a:ext cx="12192000" cy="687697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3D3A4B-94E2-09DE-CB4E-6A4137D93A33}"/>
              </a:ext>
            </a:extLst>
          </p:cNvPr>
          <p:cNvSpPr/>
          <p:nvPr/>
        </p:nvSpPr>
        <p:spPr>
          <a:xfrm>
            <a:off x="6892941" y="2679994"/>
            <a:ext cx="3819525" cy="3594611"/>
          </a:xfrm>
          <a:prstGeom prst="roundRect">
            <a:avLst>
              <a:gd name="adj" fmla="val 11430"/>
            </a:avLst>
          </a:prstGeom>
          <a:solidFill>
            <a:srgbClr val="441D6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EB2642-C61C-8137-8BA5-019474D4AE4A}"/>
              </a:ext>
            </a:extLst>
          </p:cNvPr>
          <p:cNvSpPr txBox="1"/>
          <p:nvPr/>
        </p:nvSpPr>
        <p:spPr>
          <a:xfrm>
            <a:off x="6837752" y="2985048"/>
            <a:ext cx="386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err="1">
                <a:solidFill>
                  <a:schemeClr val="bg1"/>
                </a:solidFill>
              </a:rPr>
              <a:t>더건강</a:t>
            </a:r>
            <a:r>
              <a:rPr lang="ko-KR" altLang="en-US" sz="4400" dirty="0">
                <a:solidFill>
                  <a:schemeClr val="bg1"/>
                </a:solidFill>
              </a:rPr>
              <a:t> </a:t>
            </a:r>
            <a:r>
              <a:rPr lang="en-US" altLang="ko-KR" sz="4400" dirty="0">
                <a:solidFill>
                  <a:srgbClr val="FFFF00"/>
                </a:solidFill>
              </a:rPr>
              <a:t>0550</a:t>
            </a:r>
            <a:endParaRPr lang="ko-KR" altLang="en-US" sz="4400" dirty="0">
              <a:solidFill>
                <a:srgbClr val="FFFF00"/>
              </a:solidFill>
            </a:endParaRPr>
          </a:p>
        </p:txBody>
      </p:sp>
      <p:sp>
        <p:nvSpPr>
          <p:cNvPr id="11" name="사각형: 둥근 위쪽 모서리 10">
            <a:extLst>
              <a:ext uri="{FF2B5EF4-FFF2-40B4-BE49-F238E27FC236}">
                <a16:creationId xmlns:a16="http://schemas.microsoft.com/office/drawing/2014/main" id="{5B551B84-1AFE-334D-CDA6-D4BAF7BC2405}"/>
              </a:ext>
            </a:extLst>
          </p:cNvPr>
          <p:cNvSpPr/>
          <p:nvPr/>
        </p:nvSpPr>
        <p:spPr>
          <a:xfrm flipV="1">
            <a:off x="7195882" y="3972090"/>
            <a:ext cx="3205424" cy="200064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595FEA-B6A6-7D29-552C-D6765629872E}"/>
              </a:ext>
            </a:extLst>
          </p:cNvPr>
          <p:cNvSpPr txBox="1"/>
          <p:nvPr/>
        </p:nvSpPr>
        <p:spPr>
          <a:xfrm>
            <a:off x="7875956" y="5042377"/>
            <a:ext cx="2906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5 ~ 50</a:t>
            </a:r>
            <a:r>
              <a:rPr lang="ko-KR" altLang="en-US" sz="3200" dirty="0"/>
              <a:t>세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62231FCE-F08F-0923-4F05-60D88AEA2318}"/>
              </a:ext>
            </a:extLst>
          </p:cNvPr>
          <p:cNvSpPr/>
          <p:nvPr/>
        </p:nvSpPr>
        <p:spPr>
          <a:xfrm>
            <a:off x="7410697" y="4907109"/>
            <a:ext cx="895308" cy="8953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3A8487-661A-E02F-170E-2AAF4D256DD6}"/>
              </a:ext>
            </a:extLst>
          </p:cNvPr>
          <p:cNvSpPr txBox="1"/>
          <p:nvPr/>
        </p:nvSpPr>
        <p:spPr>
          <a:xfrm>
            <a:off x="7387477" y="4953168"/>
            <a:ext cx="925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가입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</a:rPr>
              <a:t>연령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A90E61-DAA9-DCCF-19A7-5373D9B1F2B8}"/>
              </a:ext>
            </a:extLst>
          </p:cNvPr>
          <p:cNvSpPr txBox="1"/>
          <p:nvPr/>
        </p:nvSpPr>
        <p:spPr>
          <a:xfrm>
            <a:off x="7195883" y="4183814"/>
            <a:ext cx="3205424" cy="484133"/>
          </a:xfrm>
          <a:prstGeom prst="rect">
            <a:avLst/>
          </a:prstGeom>
          <a:solidFill>
            <a:srgbClr val="EFE5F7"/>
          </a:solidFill>
        </p:spPr>
        <p:txBody>
          <a:bodyPr wrap="square" rtlCol="0">
            <a:sp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36ED69-2F7D-D88E-0B7C-EB20817FC049}"/>
              </a:ext>
            </a:extLst>
          </p:cNvPr>
          <p:cNvSpPr txBox="1"/>
          <p:nvPr/>
        </p:nvSpPr>
        <p:spPr>
          <a:xfrm>
            <a:off x="7376679" y="4222700"/>
            <a:ext cx="2843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/>
              <a:t>가입 전</a:t>
            </a:r>
            <a:r>
              <a:rPr lang="en-US" altLang="ko-KR" sz="2000" dirty="0"/>
              <a:t>·</a:t>
            </a:r>
            <a:r>
              <a:rPr lang="ko-KR" altLang="en-US" sz="2000" dirty="0"/>
              <a:t>후 할인 가능</a:t>
            </a:r>
            <a:r>
              <a:rPr lang="en-US" altLang="ko-KR" sz="2000" dirty="0"/>
              <a:t>!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796157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DA30A-04AB-ACF8-4798-95B87F2A2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35476933-491A-2DAD-9D97-7A1477FBD3AE}"/>
              </a:ext>
            </a:extLst>
          </p:cNvPr>
          <p:cNvSpPr/>
          <p:nvPr/>
        </p:nvSpPr>
        <p:spPr>
          <a:xfrm>
            <a:off x="2897780" y="2045048"/>
            <a:ext cx="8335818" cy="20506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345EBD37-96E8-C4E0-125D-65301F3C9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 많이 좋아해 주시는 </a:t>
            </a:r>
            <a:r>
              <a:rPr lang="ko-KR" altLang="en-US" dirty="0" err="1"/>
              <a:t>오건강</a:t>
            </a:r>
            <a:r>
              <a:rPr lang="en-US" altLang="ko-KR" dirty="0"/>
              <a:t>! </a:t>
            </a:r>
            <a:r>
              <a:rPr lang="ko-KR" altLang="en-US" dirty="0"/>
              <a:t>더 업그레이드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3012083-6B9C-CF2C-2AA3-72F8D22B0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51BF1-0631-31CF-7892-6B5549361ADB}"/>
              </a:ext>
            </a:extLst>
          </p:cNvPr>
          <p:cNvSpPr txBox="1"/>
          <p:nvPr/>
        </p:nvSpPr>
        <p:spPr>
          <a:xfrm>
            <a:off x="484856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F3B59A1-98B2-E297-2715-0C34B8307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549303"/>
              </p:ext>
            </p:extLst>
          </p:nvPr>
        </p:nvGraphicFramePr>
        <p:xfrm>
          <a:off x="1354743" y="2578470"/>
          <a:ext cx="7086600" cy="3641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550">
                  <a:extLst>
                    <a:ext uri="{9D8B030D-6E8A-4147-A177-3AD203B41FA5}">
                      <a16:colId xmlns:a16="http://schemas.microsoft.com/office/drawing/2014/main" val="2973340920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1158568647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1110071190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3323297687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261674244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821923897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549305334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1774398038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1408173784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430535207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1151359214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764450844"/>
                    </a:ext>
                  </a:extLst>
                </a:gridCol>
              </a:tblGrid>
              <a:tr h="468000">
                <a:tc gridSpan="12"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무사고 전환할인 적용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200" b="1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453086"/>
                  </a:ext>
                </a:extLst>
              </a:tr>
              <a:tr h="396644">
                <a:tc gridSpan="6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~ 2025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2026</a:t>
                      </a:r>
                      <a:r>
                        <a:rPr lang="ko-KR" altLang="en-US" sz="18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~</a:t>
                      </a:r>
                      <a:endParaRPr lang="ko-KR" altLang="en-US" sz="1800" b="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206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722331"/>
                  </a:ext>
                </a:extLst>
              </a:tr>
              <a:tr h="3966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계약나이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무사고기간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계약나이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E7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무사고기간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E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104333"/>
                  </a:ext>
                </a:extLst>
              </a:tr>
              <a:tr h="39664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9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9</a:t>
                      </a:r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236855"/>
                  </a:ext>
                </a:extLst>
              </a:tr>
              <a:tr h="3966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불가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557475"/>
                  </a:ext>
                </a:extLst>
              </a:tr>
              <a:tr h="3966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불가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</a:t>
                      </a:r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912276"/>
                  </a:ext>
                </a:extLst>
              </a:tr>
              <a:tr h="3966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불가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6434583"/>
                  </a:ext>
                </a:extLst>
              </a:tr>
              <a:tr h="3966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불가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8409091"/>
                  </a:ext>
                </a:extLst>
              </a:tr>
              <a:tr h="3966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9</a:t>
                      </a:r>
                      <a:r>
                        <a:rPr lang="ko-KR" altLang="en-US" sz="13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불가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9</a:t>
                      </a:r>
                      <a:r>
                        <a:rPr lang="ko-KR" altLang="en-US" sz="13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0" dirty="0">
                          <a:solidFill>
                            <a:srgbClr val="EF2065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12롯데마트드림Medium" panose="02020603020101020101" pitchFamily="18" charset="-127"/>
                        <a:ea typeface="12롯데마트드림Medium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124176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544E207-28CB-D39C-CD2D-2BD951FF3AC5}"/>
              </a:ext>
            </a:extLst>
          </p:cNvPr>
          <p:cNvSpPr txBox="1"/>
          <p:nvPr/>
        </p:nvSpPr>
        <p:spPr>
          <a:xfrm>
            <a:off x="2796021" y="1758068"/>
            <a:ext cx="8884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드디어 </a:t>
            </a:r>
            <a:r>
              <a:rPr lang="en-US" altLang="ko-KR" sz="32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5~9</a:t>
            </a:r>
            <a:r>
              <a:rPr lang="ko-KR" altLang="en-US" sz="32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세</a:t>
            </a:r>
            <a:r>
              <a:rPr lang="ko-KR" altLang="en-US" sz="3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도 무사고 전환 할인 적용 가능</a:t>
            </a:r>
            <a:r>
              <a:rPr lang="en-US" altLang="ko-KR" sz="3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~!</a:t>
            </a:r>
            <a:endParaRPr lang="ko-KR" altLang="en-US" sz="3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3CE271-51FE-3A6B-E2A2-B539E877D7F8}"/>
              </a:ext>
            </a:extLst>
          </p:cNvPr>
          <p:cNvSpPr txBox="1"/>
          <p:nvPr/>
        </p:nvSpPr>
        <p:spPr>
          <a:xfrm flipH="1">
            <a:off x="769238" y="1595925"/>
            <a:ext cx="3033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err="1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오건강</a:t>
            </a:r>
            <a:endParaRPr lang="en-US" altLang="ko-KR" sz="5400" dirty="0">
              <a:ln w="1936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A3520-906F-0213-6D03-1750522726B8}"/>
              </a:ext>
            </a:extLst>
          </p:cNvPr>
          <p:cNvSpPr txBox="1"/>
          <p:nvPr/>
        </p:nvSpPr>
        <p:spPr>
          <a:xfrm flipH="1">
            <a:off x="683380" y="1595925"/>
            <a:ext cx="3189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err="1">
                <a:solidFill>
                  <a:schemeClr val="bg1"/>
                </a:solidFill>
              </a:rPr>
              <a:t>오건강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pic>
        <p:nvPicPr>
          <p:cNvPr id="14" name="그림 13" descr="클립아트, 만화 영화, 일러스트레이션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067EFDA-F021-925A-F575-D6466C060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15"/>
          <a:stretch>
            <a:fillRect/>
          </a:stretch>
        </p:blipFill>
        <p:spPr>
          <a:xfrm flipH="1">
            <a:off x="8754754" y="4202240"/>
            <a:ext cx="2491544" cy="22256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0DB0DE9-9C90-ADB4-AF5E-D3ABCCA5104F}"/>
              </a:ext>
            </a:extLst>
          </p:cNvPr>
          <p:cNvSpPr txBox="1"/>
          <p:nvPr/>
        </p:nvSpPr>
        <p:spPr>
          <a:xfrm>
            <a:off x="8525644" y="3593595"/>
            <a:ext cx="301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/>
              <a:t>5~9</a:t>
            </a:r>
            <a:r>
              <a:rPr lang="ko-KR" altLang="en-US" sz="1600" dirty="0"/>
              <a:t>세도 가입하고 </a:t>
            </a:r>
            <a:endParaRPr lang="en-US" altLang="ko-KR" sz="1600" dirty="0"/>
          </a:p>
          <a:p>
            <a:pPr algn="ctr"/>
            <a:r>
              <a:rPr lang="ko-KR" altLang="en-US" sz="1600" dirty="0"/>
              <a:t>무사고 전환할인 받자</a:t>
            </a:r>
            <a:r>
              <a:rPr lang="en-US" altLang="ko-KR" sz="1600" dirty="0"/>
              <a:t>!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E8BEADB2-30C4-29AD-149A-805F617E5C44}"/>
              </a:ext>
            </a:extLst>
          </p:cNvPr>
          <p:cNvSpPr/>
          <p:nvPr/>
        </p:nvSpPr>
        <p:spPr>
          <a:xfrm>
            <a:off x="8606972" y="2534016"/>
            <a:ext cx="1320800" cy="10156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8F8A4CC7-58AC-5D33-05C3-D708D7EB93C7}"/>
              </a:ext>
            </a:extLst>
          </p:cNvPr>
          <p:cNvSpPr/>
          <p:nvPr/>
        </p:nvSpPr>
        <p:spPr>
          <a:xfrm>
            <a:off x="10052052" y="2534016"/>
            <a:ext cx="1320800" cy="1015663"/>
          </a:xfrm>
          <a:prstGeom prst="roundRect">
            <a:avLst/>
          </a:prstGeom>
          <a:solidFill>
            <a:srgbClr val="FAB8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더하기 기호 17">
            <a:extLst>
              <a:ext uri="{FF2B5EF4-FFF2-40B4-BE49-F238E27FC236}">
                <a16:creationId xmlns:a16="http://schemas.microsoft.com/office/drawing/2014/main" id="{70506155-3787-DB81-AAC4-4D6F01D34D95}"/>
              </a:ext>
            </a:extLst>
          </p:cNvPr>
          <p:cNvSpPr/>
          <p:nvPr/>
        </p:nvSpPr>
        <p:spPr>
          <a:xfrm>
            <a:off x="9836306" y="2831062"/>
            <a:ext cx="312398" cy="312398"/>
          </a:xfrm>
          <a:prstGeom prst="mathPlus">
            <a:avLst>
              <a:gd name="adj1" fmla="val 2718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A9248B-B58A-2EEF-4634-C7B0D0420AD4}"/>
              </a:ext>
            </a:extLst>
          </p:cNvPr>
          <p:cNvSpPr txBox="1"/>
          <p:nvPr/>
        </p:nvSpPr>
        <p:spPr>
          <a:xfrm>
            <a:off x="8495336" y="2679425"/>
            <a:ext cx="1548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/>
              <a:t>가입 전</a:t>
            </a:r>
            <a:endParaRPr lang="en-US" altLang="ko-KR" sz="2400" dirty="0"/>
          </a:p>
          <a:p>
            <a:pPr algn="ctr"/>
            <a:r>
              <a:rPr lang="ko-KR" altLang="en-US" dirty="0"/>
              <a:t>건강고지할인</a:t>
            </a:r>
            <a:endParaRPr lang="ko-KR" altLang="en-US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C69422-780E-274A-8573-2A9CC440C690}"/>
              </a:ext>
            </a:extLst>
          </p:cNvPr>
          <p:cNvSpPr txBox="1"/>
          <p:nvPr/>
        </p:nvSpPr>
        <p:spPr>
          <a:xfrm>
            <a:off x="10008604" y="2679425"/>
            <a:ext cx="1407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/>
              <a:t>가입 후</a:t>
            </a:r>
            <a:endParaRPr lang="en-US" altLang="ko-KR" sz="2400" dirty="0"/>
          </a:p>
          <a:p>
            <a:pPr algn="ctr"/>
            <a:r>
              <a:rPr lang="ko-KR" altLang="en-US" sz="2000" dirty="0"/>
              <a:t>무사고전환</a:t>
            </a:r>
          </a:p>
        </p:txBody>
      </p:sp>
    </p:spTree>
    <p:extLst>
      <p:ext uri="{BB962C8B-B14F-4D97-AF65-F5344CB8AC3E}">
        <p14:creationId xmlns:p14="http://schemas.microsoft.com/office/powerpoint/2010/main" val="28211705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B28A368-8946-E363-52A0-22099F84D476}"/>
              </a:ext>
            </a:extLst>
          </p:cNvPr>
          <p:cNvSpPr/>
          <p:nvPr/>
        </p:nvSpPr>
        <p:spPr>
          <a:xfrm>
            <a:off x="6560242" y="2860087"/>
            <a:ext cx="4884024" cy="863911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7F595F0-7F2F-99D1-CD33-52F3F7A3B30E}"/>
              </a:ext>
            </a:extLst>
          </p:cNvPr>
          <p:cNvSpPr/>
          <p:nvPr/>
        </p:nvSpPr>
        <p:spPr>
          <a:xfrm>
            <a:off x="6560242" y="1885552"/>
            <a:ext cx="4884024" cy="863911"/>
          </a:xfrm>
          <a:prstGeom prst="round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C9D56E5-BB5D-0F61-86B5-239F67D1F0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950" y="1951611"/>
            <a:ext cx="1728919" cy="256106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48818E3-9D4B-A806-575A-A89537097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오건강</a:t>
            </a:r>
            <a:r>
              <a:rPr lang="ko-KR" altLang="en-US" dirty="0"/>
              <a:t> 최강조건 추천플랜 </a:t>
            </a:r>
            <a:r>
              <a:rPr lang="en-US" altLang="ko-KR" dirty="0"/>
              <a:t>– </a:t>
            </a:r>
            <a:r>
              <a:rPr lang="ko-KR" altLang="en-US" dirty="0"/>
              <a:t>플래티넘 </a:t>
            </a:r>
            <a:r>
              <a:rPr lang="en-US" altLang="ko-KR"/>
              <a:t>&amp; </a:t>
            </a:r>
            <a:r>
              <a:rPr lang="ko-KR" altLang="en-US"/>
              <a:t>주치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A10085A-219B-74E8-F21F-42196F714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051C7B-C518-AE67-B3B5-CAE284BD56E7}"/>
              </a:ext>
            </a:extLst>
          </p:cNvPr>
          <p:cNvSpPr txBox="1"/>
          <p:nvPr/>
        </p:nvSpPr>
        <p:spPr>
          <a:xfrm>
            <a:off x="484856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CB0DCD3-1D21-4BFB-68B9-914BF4EAF3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229598"/>
              </p:ext>
            </p:extLst>
          </p:nvPr>
        </p:nvGraphicFramePr>
        <p:xfrm>
          <a:off x="690323" y="1885552"/>
          <a:ext cx="5578954" cy="4058048"/>
        </p:xfrm>
        <a:graphic>
          <a:graphicData uri="http://schemas.openxmlformats.org/drawingml/2006/table">
            <a:tbl>
              <a:tblPr/>
              <a:tblGrid>
                <a:gridCol w="2691704">
                  <a:extLst>
                    <a:ext uri="{9D8B030D-6E8A-4147-A177-3AD203B41FA5}">
                      <a16:colId xmlns:a16="http://schemas.microsoft.com/office/drawing/2014/main" val="2562041243"/>
                    </a:ext>
                  </a:extLst>
                </a:gridCol>
                <a:gridCol w="1440234">
                  <a:extLst>
                    <a:ext uri="{9D8B030D-6E8A-4147-A177-3AD203B41FA5}">
                      <a16:colId xmlns:a16="http://schemas.microsoft.com/office/drawing/2014/main" val="524521766"/>
                    </a:ext>
                  </a:extLst>
                </a:gridCol>
                <a:gridCol w="1447016">
                  <a:extLst>
                    <a:ext uri="{9D8B030D-6E8A-4147-A177-3AD203B41FA5}">
                      <a16:colId xmlns:a16="http://schemas.microsoft.com/office/drawing/2014/main" val="3067134152"/>
                    </a:ext>
                  </a:extLst>
                </a:gridCol>
              </a:tblGrid>
              <a:tr h="45692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가입금액 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만원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395" marR="4395" marT="439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75043"/>
                  </a:ext>
                </a:extLst>
              </a:tr>
              <a:tr h="71279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0" i="0" u="none" strike="noStrike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플래티넘 건강 리셋월렛</a:t>
                      </a:r>
                      <a:r>
                        <a:rPr lang="en-US" altLang="ko-KR" sz="1800" b="0" i="0" u="none" strike="noStrike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Ⅱ</a:t>
                      </a:r>
                      <a:endParaRPr lang="en-US" altLang="ko-KR" sz="180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206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r>
                        <a:rPr lang="ko-KR" alt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억</a:t>
                      </a:r>
                      <a:endParaRPr lang="en-US" altLang="ko-KR" sz="20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63401"/>
                  </a:ext>
                </a:extLst>
              </a:tr>
              <a:tr h="32092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치료별 암 주요치료비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89A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4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999941"/>
                  </a:ext>
                </a:extLst>
              </a:tr>
              <a:tr h="3209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 방사선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4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547022"/>
                  </a:ext>
                </a:extLst>
              </a:tr>
              <a:tr h="3209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 약물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4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3,000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843490"/>
                  </a:ext>
                </a:extLst>
              </a:tr>
              <a:tr h="3209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중환자실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4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1,500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027522"/>
                  </a:ext>
                </a:extLst>
              </a:tr>
              <a:tr h="3209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항암 호르몬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4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300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585395"/>
                  </a:ext>
                </a:extLst>
              </a:tr>
              <a:tr h="32092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치료별 순환계 주요치료비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D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수술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5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2,000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58983"/>
                  </a:ext>
                </a:extLst>
              </a:tr>
              <a:tr h="3209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혈전용해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5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2,000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46742"/>
                  </a:ext>
                </a:extLst>
              </a:tr>
              <a:tr h="3209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혈전제거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5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3,000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522689"/>
                  </a:ext>
                </a:extLst>
              </a:tr>
              <a:tr h="3209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중환자실</a:t>
                      </a:r>
                      <a:endParaRPr lang="en-US" altLang="ko-KR" sz="16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5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3,000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876262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DEA43F11-C610-5F88-6844-618684889B01}"/>
              </a:ext>
            </a:extLst>
          </p:cNvPr>
          <p:cNvGraphicFramePr>
            <a:graphicFrameLocks noGrp="1"/>
          </p:cNvGraphicFramePr>
          <p:nvPr/>
        </p:nvGraphicFramePr>
        <p:xfrm>
          <a:off x="6560242" y="3880623"/>
          <a:ext cx="4884024" cy="2062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4759">
                  <a:extLst>
                    <a:ext uri="{9D8B030D-6E8A-4147-A177-3AD203B41FA5}">
                      <a16:colId xmlns:a16="http://schemas.microsoft.com/office/drawing/2014/main" val="1731011391"/>
                    </a:ext>
                  </a:extLst>
                </a:gridCol>
                <a:gridCol w="1329755">
                  <a:extLst>
                    <a:ext uri="{9D8B030D-6E8A-4147-A177-3AD203B41FA5}">
                      <a16:colId xmlns:a16="http://schemas.microsoft.com/office/drawing/2014/main" val="4284060651"/>
                    </a:ext>
                  </a:extLst>
                </a:gridCol>
                <a:gridCol w="1329755">
                  <a:extLst>
                    <a:ext uri="{9D8B030D-6E8A-4147-A177-3AD203B41FA5}">
                      <a16:colId xmlns:a16="http://schemas.microsoft.com/office/drawing/2014/main" val="449379636"/>
                    </a:ext>
                  </a:extLst>
                </a:gridCol>
                <a:gridCol w="1329755">
                  <a:extLst>
                    <a:ext uri="{9D8B030D-6E8A-4147-A177-3AD203B41FA5}">
                      <a16:colId xmlns:a16="http://schemas.microsoft.com/office/drawing/2014/main" val="2776091531"/>
                    </a:ext>
                  </a:extLst>
                </a:gridCol>
              </a:tblGrid>
              <a:tr h="687659"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ko-KR" altLang="en-US" sz="18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r>
                        <a:rPr lang="en-US" altLang="ko-KR" sz="18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r>
                        <a:rPr lang="en-US" altLang="ko-KR" sz="1800" b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18513"/>
                  </a:ext>
                </a:extLst>
              </a:tr>
              <a:tr h="6876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26063"/>
                  </a:ext>
                </a:extLst>
              </a:tr>
              <a:tr h="6876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138869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61E51425-5E6C-FEB8-FFC1-55FAFAB716CB}"/>
              </a:ext>
            </a:extLst>
          </p:cNvPr>
          <p:cNvSpPr/>
          <p:nvPr/>
        </p:nvSpPr>
        <p:spPr>
          <a:xfrm>
            <a:off x="7434106" y="4582216"/>
            <a:ext cx="4010160" cy="1355121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/>
              <a:t>보험료 미정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0AA248-4E2C-C3E1-5EC9-5F7CC611BB8A}"/>
              </a:ext>
            </a:extLst>
          </p:cNvPr>
          <p:cNvSpPr txBox="1"/>
          <p:nvPr/>
        </p:nvSpPr>
        <p:spPr>
          <a:xfrm>
            <a:off x="5172138" y="5966067"/>
            <a:ext cx="63801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건강체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해당 담보限 보험료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기재ㅣ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단위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  <a:endParaRPr lang="en-US" altLang="ko-KR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C2766D-94D0-3C2C-7D3B-89D890FD8B3F}"/>
              </a:ext>
            </a:extLst>
          </p:cNvPr>
          <p:cNvSpPr txBox="1"/>
          <p:nvPr/>
        </p:nvSpPr>
        <p:spPr>
          <a:xfrm>
            <a:off x="6744438" y="1951539"/>
            <a:ext cx="451563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</a:rPr>
              <a:t>항암 방사선 </a:t>
            </a:r>
            <a:r>
              <a:rPr lang="en-US" altLang="ko-KR">
                <a:solidFill>
                  <a:schemeClr val="bg1"/>
                </a:solidFill>
              </a:rPr>
              <a:t>+ </a:t>
            </a:r>
            <a:r>
              <a:rPr lang="ko-KR" altLang="en-US">
                <a:solidFill>
                  <a:schemeClr val="bg1"/>
                </a:solidFill>
              </a:rPr>
              <a:t>약물 치료 시</a:t>
            </a:r>
            <a:endParaRPr lang="en-US" altLang="ko-KR">
              <a:solidFill>
                <a:schemeClr val="bg1"/>
              </a:solidFill>
            </a:endParaRPr>
          </a:p>
          <a:p>
            <a:r>
              <a:rPr lang="ko-KR" altLang="en-US" sz="2700">
                <a:solidFill>
                  <a:srgbClr val="FFFF00"/>
                </a:solidFill>
              </a:rPr>
              <a:t>매년 </a:t>
            </a:r>
            <a:r>
              <a:rPr lang="en-US" altLang="ko-KR" sz="2700">
                <a:solidFill>
                  <a:srgbClr val="FFFF00"/>
                </a:solidFill>
              </a:rPr>
              <a:t>1.6</a:t>
            </a:r>
            <a:r>
              <a:rPr lang="ko-KR" altLang="en-US" sz="2700">
                <a:solidFill>
                  <a:srgbClr val="FFFF00"/>
                </a:solidFill>
              </a:rPr>
              <a:t>억 </a:t>
            </a:r>
            <a:r>
              <a:rPr lang="ko-KR" altLang="en-US" sz="2700">
                <a:solidFill>
                  <a:schemeClr val="bg1"/>
                </a:solidFill>
              </a:rPr>
              <a:t>보장</a:t>
            </a:r>
            <a:r>
              <a:rPr lang="en-US" altLang="ko-KR" sz="2700" i="1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938ADA-621E-78BE-B2DD-AB7097567AB8}"/>
              </a:ext>
            </a:extLst>
          </p:cNvPr>
          <p:cNvSpPr txBox="1"/>
          <p:nvPr/>
        </p:nvSpPr>
        <p:spPr>
          <a:xfrm>
            <a:off x="6744438" y="2916223"/>
            <a:ext cx="451563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2</a:t>
            </a:r>
            <a:r>
              <a:rPr lang="ko-KR" altLang="en-US" dirty="0">
                <a:solidFill>
                  <a:schemeClr val="bg1"/>
                </a:solidFill>
              </a:rPr>
              <a:t>대 수술 </a:t>
            </a:r>
            <a:r>
              <a:rPr lang="en-US" altLang="ko-KR" dirty="0">
                <a:solidFill>
                  <a:schemeClr val="bg1"/>
                </a:solidFill>
              </a:rPr>
              <a:t>+ </a:t>
            </a:r>
            <a:r>
              <a:rPr lang="ko-KR" altLang="en-US" dirty="0">
                <a:solidFill>
                  <a:schemeClr val="bg1"/>
                </a:solidFill>
              </a:rPr>
              <a:t>중환자실 치료 시</a:t>
            </a:r>
            <a:endParaRPr lang="en-US" altLang="ko-KR" dirty="0">
              <a:solidFill>
                <a:schemeClr val="bg1"/>
              </a:solidFill>
            </a:endParaRPr>
          </a:p>
          <a:p>
            <a:r>
              <a:rPr lang="ko-KR" altLang="en-US" sz="2700" dirty="0">
                <a:solidFill>
                  <a:srgbClr val="FFFF00"/>
                </a:solidFill>
              </a:rPr>
              <a:t>매년 </a:t>
            </a:r>
            <a:r>
              <a:rPr lang="en-US" altLang="ko-KR" sz="2700" dirty="0">
                <a:solidFill>
                  <a:srgbClr val="FFFF00"/>
                </a:solidFill>
              </a:rPr>
              <a:t>7</a:t>
            </a:r>
            <a:r>
              <a:rPr lang="ko-KR" altLang="en-US" sz="2700" dirty="0">
                <a:solidFill>
                  <a:srgbClr val="FFFF00"/>
                </a:solidFill>
              </a:rPr>
              <a:t>천만 </a:t>
            </a:r>
            <a:r>
              <a:rPr lang="ko-KR" altLang="en-US" sz="2700" dirty="0">
                <a:solidFill>
                  <a:schemeClr val="bg1"/>
                </a:solidFill>
              </a:rPr>
              <a:t>보장</a:t>
            </a:r>
            <a:r>
              <a:rPr lang="en-US" altLang="ko-KR" sz="2700" i="1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8F66ED-C3BB-5EFE-0CD2-2A867FBF423A}"/>
              </a:ext>
            </a:extLst>
          </p:cNvPr>
          <p:cNvSpPr txBox="1"/>
          <p:nvPr/>
        </p:nvSpPr>
        <p:spPr>
          <a:xfrm>
            <a:off x="8347028" y="1650772"/>
            <a:ext cx="30972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/>
              <a:t>※ </a:t>
            </a:r>
            <a:r>
              <a:rPr lang="ko-KR" altLang="en-US" sz="1050"/>
              <a:t>암 </a:t>
            </a:r>
            <a:r>
              <a:rPr lang="en-US" altLang="ko-KR" sz="1050"/>
              <a:t>1-3</a:t>
            </a:r>
            <a:r>
              <a:rPr lang="ko-KR" altLang="en-US" sz="1050"/>
              <a:t>기</a:t>
            </a:r>
            <a:r>
              <a:rPr lang="en-US" altLang="ko-KR" sz="1050"/>
              <a:t>, </a:t>
            </a:r>
            <a:r>
              <a:rPr lang="ko-KR" altLang="en-US" sz="1050"/>
              <a:t>비급여 치료 시</a:t>
            </a:r>
          </a:p>
        </p:txBody>
      </p:sp>
    </p:spTree>
    <p:extLst>
      <p:ext uri="{BB962C8B-B14F-4D97-AF65-F5344CB8AC3E}">
        <p14:creationId xmlns:p14="http://schemas.microsoft.com/office/powerpoint/2010/main" val="14010712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84E21-C158-A51D-252F-E6A7E79F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>
            <a:extLst>
              <a:ext uri="{FF2B5EF4-FFF2-40B4-BE49-F238E27FC236}">
                <a16:creationId xmlns:a16="http://schemas.microsoft.com/office/drawing/2014/main" id="{678C6C57-4313-229A-C000-A5B5B147A324}"/>
              </a:ext>
            </a:extLst>
          </p:cNvPr>
          <p:cNvSpPr/>
          <p:nvPr/>
        </p:nvSpPr>
        <p:spPr>
          <a:xfrm>
            <a:off x="7616651" y="2604459"/>
            <a:ext cx="4049486" cy="36741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95E5EFB-5B84-181A-23F5-E0BF7CA31DBD}"/>
              </a:ext>
            </a:extLst>
          </p:cNvPr>
          <p:cNvSpPr/>
          <p:nvPr/>
        </p:nvSpPr>
        <p:spPr>
          <a:xfrm>
            <a:off x="7616651" y="5564623"/>
            <a:ext cx="4049486" cy="5155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0B37B32-974F-989F-C2F2-E3676D7BF421}"/>
              </a:ext>
            </a:extLst>
          </p:cNvPr>
          <p:cNvSpPr/>
          <p:nvPr/>
        </p:nvSpPr>
        <p:spPr>
          <a:xfrm>
            <a:off x="7963321" y="2755252"/>
            <a:ext cx="2105126" cy="749807"/>
          </a:xfrm>
          <a:prstGeom prst="rect">
            <a:avLst/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7B8C6E7B-F4F1-0A9B-96F8-4439C8ED5498}"/>
              </a:ext>
            </a:extLst>
          </p:cNvPr>
          <p:cNvSpPr/>
          <p:nvPr/>
        </p:nvSpPr>
        <p:spPr>
          <a:xfrm>
            <a:off x="9305354" y="2755252"/>
            <a:ext cx="2050519" cy="749807"/>
          </a:xfrm>
          <a:prstGeom prst="rect">
            <a:avLst/>
          </a:prstGeom>
          <a:solidFill>
            <a:srgbClr val="F789AE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65E7D177-264A-17E6-3981-BD0604672874}"/>
              </a:ext>
            </a:extLst>
          </p:cNvPr>
          <p:cNvSpPr/>
          <p:nvPr/>
        </p:nvSpPr>
        <p:spPr>
          <a:xfrm>
            <a:off x="9300331" y="2755252"/>
            <a:ext cx="754467" cy="791677"/>
          </a:xfrm>
          <a:prstGeom prst="rect">
            <a:avLst/>
          </a:prstGeom>
          <a:pattFill prst="wdUpDiag">
            <a:fgClr>
              <a:srgbClr val="7030A0"/>
            </a:fgClr>
            <a:bgClr>
              <a:srgbClr val="E2D0F0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BE373909-F629-6DF1-F714-5E9285047893}"/>
              </a:ext>
            </a:extLst>
          </p:cNvPr>
          <p:cNvCxnSpPr>
            <a:cxnSpLocks/>
          </p:cNvCxnSpPr>
          <p:nvPr/>
        </p:nvCxnSpPr>
        <p:spPr>
          <a:xfrm>
            <a:off x="10068449" y="2755252"/>
            <a:ext cx="0" cy="7916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DF1B407-6A1D-83B2-7DD6-C5F7406944EF}"/>
              </a:ext>
            </a:extLst>
          </p:cNvPr>
          <p:cNvCxnSpPr>
            <a:cxnSpLocks/>
          </p:cNvCxnSpPr>
          <p:nvPr/>
        </p:nvCxnSpPr>
        <p:spPr>
          <a:xfrm>
            <a:off x="9290841" y="2755252"/>
            <a:ext cx="0" cy="7916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579C478A-4BF3-9F76-F2C9-6195206949E5}"/>
              </a:ext>
            </a:extLst>
          </p:cNvPr>
          <p:cNvCxnSpPr>
            <a:cxnSpLocks/>
          </p:cNvCxnSpPr>
          <p:nvPr/>
        </p:nvCxnSpPr>
        <p:spPr>
          <a:xfrm>
            <a:off x="11369523" y="2755252"/>
            <a:ext cx="0" cy="7916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FA01C7C3-084A-9407-2CB7-5CF69E346825}"/>
              </a:ext>
            </a:extLst>
          </p:cNvPr>
          <p:cNvCxnSpPr>
            <a:cxnSpLocks/>
          </p:cNvCxnSpPr>
          <p:nvPr/>
        </p:nvCxnSpPr>
        <p:spPr>
          <a:xfrm>
            <a:off x="7953831" y="2755252"/>
            <a:ext cx="0" cy="7916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169B9093-3877-5BAA-846C-EE600AEC2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흥국화재 건강체 할인형은 이제 빈틈없이 촘촘하다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46B94DFA-7FBA-D61A-D85A-1A8301639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FE9932-92B9-B8F9-5E2D-453F85D09250}"/>
              </a:ext>
            </a:extLst>
          </p:cNvPr>
          <p:cNvSpPr txBox="1"/>
          <p:nvPr/>
        </p:nvSpPr>
        <p:spPr>
          <a:xfrm>
            <a:off x="484856" y="690245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0349593-F993-9D19-B4C7-ED059DD144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451450"/>
              </p:ext>
            </p:extLst>
          </p:nvPr>
        </p:nvGraphicFramePr>
        <p:xfrm>
          <a:off x="819150" y="1624952"/>
          <a:ext cx="6626679" cy="4653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926">
                  <a:extLst>
                    <a:ext uri="{9D8B030D-6E8A-4147-A177-3AD203B41FA5}">
                      <a16:colId xmlns:a16="http://schemas.microsoft.com/office/drawing/2014/main" val="1863962909"/>
                    </a:ext>
                  </a:extLst>
                </a:gridCol>
                <a:gridCol w="552679">
                  <a:extLst>
                    <a:ext uri="{9D8B030D-6E8A-4147-A177-3AD203B41FA5}">
                      <a16:colId xmlns:a16="http://schemas.microsoft.com/office/drawing/2014/main" val="3564326195"/>
                    </a:ext>
                  </a:extLst>
                </a:gridCol>
                <a:gridCol w="2102594">
                  <a:extLst>
                    <a:ext uri="{9D8B030D-6E8A-4147-A177-3AD203B41FA5}">
                      <a16:colId xmlns:a16="http://schemas.microsoft.com/office/drawing/2014/main" val="4085963445"/>
                    </a:ext>
                  </a:extLst>
                </a:gridCol>
                <a:gridCol w="528849">
                  <a:extLst>
                    <a:ext uri="{9D8B030D-6E8A-4147-A177-3AD203B41FA5}">
                      <a16:colId xmlns:a16="http://schemas.microsoft.com/office/drawing/2014/main" val="978876317"/>
                    </a:ext>
                  </a:extLst>
                </a:gridCol>
                <a:gridCol w="2224631">
                  <a:extLst>
                    <a:ext uri="{9D8B030D-6E8A-4147-A177-3AD203B41FA5}">
                      <a16:colId xmlns:a16="http://schemas.microsoft.com/office/drawing/2014/main" val="1288636116"/>
                    </a:ext>
                  </a:extLst>
                </a:gridCol>
              </a:tblGrid>
              <a:tr h="44429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</a:rPr>
                        <a:t>구분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bg1"/>
                          </a:solidFill>
                        </a:rPr>
                        <a:t>더</a:t>
                      </a:r>
                      <a:r>
                        <a:rPr lang="en-US" altLang="ko-KR" sz="1800" b="0" dirty="0">
                          <a:solidFill>
                            <a:schemeClr val="bg1"/>
                          </a:solidFill>
                        </a:rPr>
                        <a:t>(The)</a:t>
                      </a:r>
                      <a:r>
                        <a:rPr lang="ko-KR" altLang="en-US" sz="1800" b="0" dirty="0">
                          <a:solidFill>
                            <a:schemeClr val="bg1"/>
                          </a:solidFill>
                        </a:rPr>
                        <a:t>건강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626224"/>
                  </a:ext>
                </a:extLst>
              </a:tr>
              <a:tr h="421816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</a:rPr>
                        <a:t>0550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</a:rPr>
                        <a:t>4565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963557"/>
                  </a:ext>
                </a:extLst>
              </a:tr>
              <a:tr h="40863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납입 기간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1~2</a:t>
                      </a:r>
                      <a:r>
                        <a:rPr lang="ko-KR" altLang="en-US" sz="1400" dirty="0"/>
                        <a:t>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/>
                        <a:t>10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15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20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25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30</a:t>
                      </a:r>
                      <a:r>
                        <a:rPr lang="ko-KR" altLang="en-US" sz="1200" baseline="0" dirty="0" err="1"/>
                        <a:t>년납</a:t>
                      </a:r>
                      <a:endParaRPr lang="en-US" altLang="ko-KR" sz="1200" baseline="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1</a:t>
                      </a:r>
                      <a:r>
                        <a:rPr lang="ko-KR" altLang="en-US" sz="1400" dirty="0"/>
                        <a:t>종</a:t>
                      </a:r>
                      <a:endParaRPr lang="en-US" altLang="ko-KR" sz="1400" baseline="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/>
                        <a:t>10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15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20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25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/ 30</a:t>
                      </a:r>
                      <a:r>
                        <a:rPr lang="ko-KR" altLang="en-US" sz="1200" baseline="0" dirty="0" err="1"/>
                        <a:t>년납</a:t>
                      </a:r>
                      <a:endParaRPr lang="en-US" altLang="ko-KR" sz="1200" baseline="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473534"/>
                  </a:ext>
                </a:extLst>
              </a:tr>
              <a:tr h="40863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2</a:t>
                      </a:r>
                      <a:r>
                        <a:rPr lang="ko-KR" altLang="en-US" sz="1400" dirty="0"/>
                        <a:t>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/>
                        <a:t>20 / 30</a:t>
                      </a:r>
                      <a:r>
                        <a:rPr lang="ko-KR" altLang="en-US" sz="1200" dirty="0"/>
                        <a:t>년 </a:t>
                      </a:r>
                      <a:r>
                        <a:rPr lang="ko-KR" altLang="en-US" sz="1200" dirty="0" err="1"/>
                        <a:t>전기납</a:t>
                      </a:r>
                      <a:endParaRPr lang="ko-KR" altLang="en-US" sz="1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495373"/>
                  </a:ext>
                </a:extLst>
              </a:tr>
              <a:tr h="6304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보험 기간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/>
                        <a:t>80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/ 90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/ 100</a:t>
                      </a:r>
                      <a:r>
                        <a:rPr lang="ko-KR" altLang="en-US" sz="1200" dirty="0"/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80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/ 90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/ 100</a:t>
                      </a:r>
                      <a:r>
                        <a:rPr lang="ko-KR" altLang="en-US" sz="1200" dirty="0"/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905517"/>
                  </a:ext>
                </a:extLst>
              </a:tr>
              <a:tr h="45564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가입 연령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/>
                        <a:t>5 ~ 50</a:t>
                      </a:r>
                      <a:r>
                        <a:rPr lang="ko-KR" altLang="en-US" sz="1600" dirty="0"/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solidFill>
                            <a:srgbClr val="EF2065"/>
                          </a:solidFill>
                        </a:rPr>
                        <a:t>45 ~ 65</a:t>
                      </a:r>
                      <a:r>
                        <a:rPr lang="ko-KR" altLang="en-US" sz="1600" dirty="0"/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552736"/>
                  </a:ext>
                </a:extLst>
              </a:tr>
              <a:tr h="14285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납입 면제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①</a:t>
                      </a:r>
                      <a:r>
                        <a:rPr lang="ko-KR" altLang="en-US" sz="1200" dirty="0"/>
                        <a:t> </a:t>
                      </a:r>
                      <a:r>
                        <a:rPr lang="ko-KR" altLang="en-US" sz="1200" dirty="0" err="1"/>
                        <a:t>암진단</a:t>
                      </a:r>
                      <a:r>
                        <a:rPr lang="en-US" altLang="ko-KR" sz="1200" dirty="0"/>
                        <a:t>(</a:t>
                      </a:r>
                      <a:r>
                        <a:rPr lang="ko-KR" altLang="en-US" sz="1200" dirty="0" err="1"/>
                        <a:t>유사암제외</a:t>
                      </a:r>
                      <a:r>
                        <a:rPr lang="en-US" altLang="ko-KR" sz="1200" dirty="0"/>
                        <a:t>)</a:t>
                      </a:r>
                      <a:r>
                        <a:rPr lang="en-US" altLang="ko-KR" sz="1200" baseline="0" dirty="0"/>
                        <a:t> </a:t>
                      </a:r>
                    </a:p>
                    <a:p>
                      <a:pPr algn="ctr" latinLnBrk="1"/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②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ko-KR" altLang="en-US" sz="1200" baseline="0" dirty="0"/>
                        <a:t>뇌혈관진단  </a:t>
                      </a:r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③ </a:t>
                      </a:r>
                      <a:r>
                        <a:rPr lang="ko-KR" altLang="en-US" sz="1200" baseline="0" dirty="0" err="1"/>
                        <a:t>허혈성심장진단</a:t>
                      </a:r>
                      <a:endParaRPr lang="en-US" altLang="ko-KR" sz="1200" baseline="0" dirty="0"/>
                    </a:p>
                    <a:p>
                      <a:pPr algn="ctr" latinLnBrk="1"/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④</a:t>
                      </a:r>
                      <a:r>
                        <a:rPr lang="ko-KR" altLang="en-US" sz="1200" baseline="0" dirty="0"/>
                        <a:t> 상해</a:t>
                      </a:r>
                      <a:r>
                        <a:rPr lang="en-US" altLang="ko-KR" sz="1200" baseline="0" dirty="0"/>
                        <a:t>/</a:t>
                      </a:r>
                      <a:r>
                        <a:rPr lang="ko-KR" altLang="en-US" sz="1200" baseline="0" dirty="0"/>
                        <a:t>질병 </a:t>
                      </a:r>
                      <a:r>
                        <a:rPr lang="en-US" altLang="ko-KR" sz="1200" baseline="0" dirty="0"/>
                        <a:t>50%</a:t>
                      </a:r>
                      <a:r>
                        <a:rPr lang="ko-KR" altLang="en-US" sz="1200" baseline="0" dirty="0"/>
                        <a:t>이상 </a:t>
                      </a:r>
                      <a:r>
                        <a:rPr lang="ko-KR" altLang="en-US" sz="1200" baseline="0" dirty="0" err="1"/>
                        <a:t>후유장해</a:t>
                      </a:r>
                      <a:endParaRPr lang="en-US" altLang="ko-KR" sz="1200" baseline="0" dirty="0"/>
                    </a:p>
                    <a:p>
                      <a:pPr algn="ctr" latinLnBrk="1"/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⑤ </a:t>
                      </a:r>
                      <a:r>
                        <a:rPr lang="ko-KR" altLang="en-US" sz="1200" baseline="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양성뇌종양진단</a:t>
                      </a:r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endParaRPr lang="en-US" altLang="ko-KR" sz="1200" baseline="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⑥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ko-KR" altLang="en-US" sz="1200" baseline="0" dirty="0">
                          <a:solidFill>
                            <a:srgbClr val="EF2065"/>
                          </a:solidFill>
                        </a:rPr>
                        <a:t>갑상선암 수술  </a:t>
                      </a:r>
                      <a:endParaRPr lang="en-US" altLang="ko-KR" sz="1200" baseline="0" dirty="0">
                        <a:solidFill>
                          <a:srgbClr val="EF2065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⑦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ko-KR" altLang="en-US" sz="1200" baseline="0" dirty="0">
                          <a:solidFill>
                            <a:srgbClr val="EF2065"/>
                          </a:solidFill>
                        </a:rPr>
                        <a:t>순환계 주요치료</a:t>
                      </a:r>
                      <a:endParaRPr lang="ko-KR" altLang="en-US" sz="1200" dirty="0">
                        <a:solidFill>
                          <a:srgbClr val="EF2065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①</a:t>
                      </a:r>
                      <a:r>
                        <a:rPr lang="ko-KR" altLang="en-US" sz="1200" dirty="0"/>
                        <a:t> </a:t>
                      </a:r>
                      <a:r>
                        <a:rPr lang="ko-KR" altLang="en-US" sz="1200" dirty="0" err="1"/>
                        <a:t>암진단</a:t>
                      </a:r>
                      <a:r>
                        <a:rPr lang="en-US" altLang="ko-KR" sz="1200" dirty="0"/>
                        <a:t>(</a:t>
                      </a:r>
                      <a:r>
                        <a:rPr lang="ko-KR" altLang="en-US" sz="1200" dirty="0" err="1"/>
                        <a:t>유사암제외</a:t>
                      </a:r>
                      <a:r>
                        <a:rPr lang="en-US" altLang="ko-KR" sz="1200" dirty="0"/>
                        <a:t>)</a:t>
                      </a:r>
                      <a:r>
                        <a:rPr lang="en-US" altLang="ko-KR" sz="1200" baseline="0" dirty="0"/>
                        <a:t> </a:t>
                      </a:r>
                    </a:p>
                    <a:p>
                      <a:pPr algn="ctr" latinLnBrk="1"/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②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ko-KR" altLang="en-US" sz="1200" baseline="0" dirty="0"/>
                        <a:t>뇌졸중진단 </a:t>
                      </a:r>
                      <a:endParaRPr lang="en-US" altLang="ko-KR" sz="1200" baseline="0" dirty="0"/>
                    </a:p>
                    <a:p>
                      <a:pPr algn="ctr" latinLnBrk="1"/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③ </a:t>
                      </a:r>
                      <a:r>
                        <a:rPr lang="ko-KR" altLang="en-US" sz="1200" baseline="0" dirty="0"/>
                        <a:t>급성심근경색진단</a:t>
                      </a:r>
                      <a:endParaRPr lang="en-US" altLang="ko-KR" sz="1200" baseline="0" dirty="0"/>
                    </a:p>
                    <a:p>
                      <a:pPr algn="ctr" latinLnBrk="1"/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④</a:t>
                      </a:r>
                      <a:r>
                        <a:rPr lang="ko-KR" altLang="en-US" sz="1200" baseline="0" dirty="0"/>
                        <a:t> 상해</a:t>
                      </a:r>
                      <a:r>
                        <a:rPr lang="en-US" altLang="ko-KR" sz="1200" baseline="0" dirty="0"/>
                        <a:t>/</a:t>
                      </a:r>
                      <a:r>
                        <a:rPr lang="ko-KR" altLang="en-US" sz="1200" baseline="0" dirty="0"/>
                        <a:t>질병 </a:t>
                      </a:r>
                      <a:r>
                        <a:rPr lang="en-US" altLang="ko-KR" sz="1200" baseline="0" dirty="0"/>
                        <a:t>80%</a:t>
                      </a:r>
                      <a:r>
                        <a:rPr lang="ko-KR" altLang="en-US" sz="1200" baseline="0" dirty="0"/>
                        <a:t>이상 </a:t>
                      </a:r>
                      <a:r>
                        <a:rPr lang="ko-KR" altLang="en-US" sz="1200" baseline="0" dirty="0" err="1"/>
                        <a:t>후유장해</a:t>
                      </a:r>
                      <a:endParaRPr lang="en-US" altLang="ko-KR" sz="1200" baseline="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⑤</a:t>
                      </a:r>
                      <a:r>
                        <a:rPr lang="ko-KR" altLang="en-US" sz="1200" baseline="0" dirty="0"/>
                        <a:t> 말기 간</a:t>
                      </a:r>
                      <a:r>
                        <a:rPr lang="en-US" altLang="ko-KR" sz="1200" baseline="0" dirty="0"/>
                        <a:t>/</a:t>
                      </a:r>
                      <a:r>
                        <a:rPr lang="ko-KR" altLang="en-US" sz="1200" baseline="0" dirty="0"/>
                        <a:t>신부전</a:t>
                      </a:r>
                      <a:r>
                        <a:rPr lang="en-US" altLang="ko-KR" sz="1200" baseline="0" dirty="0"/>
                        <a:t>/</a:t>
                      </a:r>
                      <a:r>
                        <a:rPr lang="ko-KR" altLang="en-US" sz="1200" baseline="0" dirty="0"/>
                        <a:t>만성폐질환 진단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027691"/>
                  </a:ext>
                </a:extLst>
              </a:tr>
              <a:tr h="45564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최저 보험료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/>
                        <a:t>2</a:t>
                      </a:r>
                      <a:r>
                        <a:rPr lang="ko-KR" altLang="en-US" sz="1600" dirty="0"/>
                        <a:t>만원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052341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EC776506-6F71-5497-28F2-D5D8954B2416}"/>
              </a:ext>
            </a:extLst>
          </p:cNvPr>
          <p:cNvSpPr/>
          <p:nvPr/>
        </p:nvSpPr>
        <p:spPr>
          <a:xfrm>
            <a:off x="7616652" y="3505059"/>
            <a:ext cx="4049486" cy="80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FA3671BD-5FF2-67FC-4867-2AA49D66FDE1}"/>
              </a:ext>
            </a:extLst>
          </p:cNvPr>
          <p:cNvSpPr/>
          <p:nvPr/>
        </p:nvSpPr>
        <p:spPr>
          <a:xfrm>
            <a:off x="7837717" y="3421324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5A5ADBE4-B3A2-6712-C200-80C1058C3800}"/>
              </a:ext>
            </a:extLst>
          </p:cNvPr>
          <p:cNvSpPr/>
          <p:nvPr/>
        </p:nvSpPr>
        <p:spPr>
          <a:xfrm>
            <a:off x="9165237" y="3421324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1F0777F5-154B-1E76-C687-4B1A4A16AB90}"/>
              </a:ext>
            </a:extLst>
          </p:cNvPr>
          <p:cNvSpPr/>
          <p:nvPr/>
        </p:nvSpPr>
        <p:spPr>
          <a:xfrm>
            <a:off x="9942845" y="3421324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870C5980-3770-13D4-C647-258CBCFF8191}"/>
              </a:ext>
            </a:extLst>
          </p:cNvPr>
          <p:cNvSpPr/>
          <p:nvPr/>
        </p:nvSpPr>
        <p:spPr>
          <a:xfrm>
            <a:off x="11247245" y="3421324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CBFBA1-D2D1-31C6-3676-0AF01AE962F2}"/>
              </a:ext>
            </a:extLst>
          </p:cNvPr>
          <p:cNvSpPr txBox="1"/>
          <p:nvPr/>
        </p:nvSpPr>
        <p:spPr>
          <a:xfrm>
            <a:off x="7690844" y="3680347"/>
            <a:ext cx="579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5</a:t>
            </a:r>
            <a:r>
              <a:rPr lang="ko-KR" altLang="en-US" dirty="0"/>
              <a:t>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B0A698-B932-CC63-E612-E9C0103CBF74}"/>
              </a:ext>
            </a:extLst>
          </p:cNvPr>
          <p:cNvSpPr txBox="1"/>
          <p:nvPr/>
        </p:nvSpPr>
        <p:spPr>
          <a:xfrm>
            <a:off x="8942315" y="3715767"/>
            <a:ext cx="701268" cy="40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45</a:t>
            </a:r>
            <a:r>
              <a:rPr lang="ko-KR" altLang="en-US" dirty="0"/>
              <a:t>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7B2A12-55F9-A989-0F74-DEF74D78CA30}"/>
              </a:ext>
            </a:extLst>
          </p:cNvPr>
          <p:cNvSpPr txBox="1"/>
          <p:nvPr/>
        </p:nvSpPr>
        <p:spPr>
          <a:xfrm>
            <a:off x="9746843" y="3715767"/>
            <a:ext cx="701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50</a:t>
            </a:r>
            <a:r>
              <a:rPr lang="ko-KR" altLang="en-US" dirty="0"/>
              <a:t>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7F952F-86E1-B861-9F28-0B7009B18FE2}"/>
              </a:ext>
            </a:extLst>
          </p:cNvPr>
          <p:cNvSpPr txBox="1"/>
          <p:nvPr/>
        </p:nvSpPr>
        <p:spPr>
          <a:xfrm>
            <a:off x="11009252" y="3715767"/>
            <a:ext cx="701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65</a:t>
            </a:r>
            <a:r>
              <a:rPr lang="ko-KR" altLang="en-US" dirty="0"/>
              <a:t>세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9F7924D-5BCE-AAA2-1F4A-A9725DA54D1F}"/>
              </a:ext>
            </a:extLst>
          </p:cNvPr>
          <p:cNvSpPr txBox="1"/>
          <p:nvPr/>
        </p:nvSpPr>
        <p:spPr>
          <a:xfrm>
            <a:off x="8049395" y="2915557"/>
            <a:ext cx="1188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/>
              <a:t>오건강</a:t>
            </a:r>
            <a:endParaRPr lang="ko-KR" alt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D6A275-9C7D-D9C6-A6BE-D731A2A03FB5}"/>
              </a:ext>
            </a:extLst>
          </p:cNvPr>
          <p:cNvSpPr txBox="1"/>
          <p:nvPr/>
        </p:nvSpPr>
        <p:spPr>
          <a:xfrm>
            <a:off x="10124621" y="2915557"/>
            <a:ext cx="1188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/>
              <a:t>더건강</a:t>
            </a:r>
            <a:endParaRPr lang="ko-KR" alt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B5FB8D-B102-70A1-0879-855378507FB5}"/>
              </a:ext>
            </a:extLst>
          </p:cNvPr>
          <p:cNvSpPr txBox="1"/>
          <p:nvPr/>
        </p:nvSpPr>
        <p:spPr>
          <a:xfrm>
            <a:off x="7616651" y="1650352"/>
            <a:ext cx="4049486" cy="954107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가입 연령이 겹치는 </a:t>
            </a:r>
            <a:endParaRPr lang="en-US" altLang="ko-KR" sz="2800" dirty="0">
              <a:solidFill>
                <a:schemeClr val="bg1"/>
              </a:solidFill>
            </a:endParaRPr>
          </a:p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연령대가 있네요</a:t>
            </a:r>
            <a:r>
              <a:rPr lang="en-US" altLang="ko-KR" sz="2800" dirty="0">
                <a:solidFill>
                  <a:schemeClr val="bg1"/>
                </a:solidFill>
              </a:rPr>
              <a:t>..?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FE2C0AF-2774-0D94-7C5E-220AD464BD89}"/>
              </a:ext>
            </a:extLst>
          </p:cNvPr>
          <p:cNvSpPr txBox="1"/>
          <p:nvPr/>
        </p:nvSpPr>
        <p:spPr>
          <a:xfrm>
            <a:off x="6620042" y="4976204"/>
            <a:ext cx="19423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600" dirty="0"/>
              <a:t>더 좋은 </a:t>
            </a:r>
            <a:endParaRPr lang="en-US" altLang="ko-KR" sz="1600" dirty="0"/>
          </a:p>
          <a:p>
            <a:pPr algn="r"/>
            <a:r>
              <a:rPr lang="ko-KR" altLang="en-US" sz="1600" dirty="0"/>
              <a:t>납입면제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D32255-0EDE-1A04-C53E-D9DE839977EC}"/>
              </a:ext>
            </a:extLst>
          </p:cNvPr>
          <p:cNvSpPr txBox="1"/>
          <p:nvPr/>
        </p:nvSpPr>
        <p:spPr>
          <a:xfrm>
            <a:off x="8489728" y="4437727"/>
            <a:ext cx="2350272" cy="1668434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dirty="0">
                <a:solidFill>
                  <a:srgbClr val="0000FF"/>
                </a:solidFill>
              </a:rPr>
              <a:t>선택은 고객님의 몫</a:t>
            </a:r>
            <a:r>
              <a:rPr lang="en-US" altLang="ko-KR" dirty="0">
                <a:solidFill>
                  <a:srgbClr val="0000FF"/>
                </a:solidFill>
              </a:rPr>
              <a:t>~!</a:t>
            </a:r>
            <a:endParaRPr lang="ko-KR" altLang="en-US" dirty="0">
              <a:solidFill>
                <a:srgbClr val="0000FF"/>
              </a:solidFill>
            </a:endParaRPr>
          </a:p>
        </p:txBody>
      </p:sp>
      <p:pic>
        <p:nvPicPr>
          <p:cNvPr id="33" name="그림 32" descr="클립아트, 만화 영화, 그림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47F62AB-B382-DB8C-7A7C-6F7631845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5"/>
          <a:stretch>
            <a:fillRect/>
          </a:stretch>
        </p:blipFill>
        <p:spPr>
          <a:xfrm>
            <a:off x="8547310" y="4655390"/>
            <a:ext cx="2185168" cy="158897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24C6212E-3AD4-09F8-0C48-D4A668530CC9}"/>
              </a:ext>
            </a:extLst>
          </p:cNvPr>
          <p:cNvSpPr txBox="1"/>
          <p:nvPr/>
        </p:nvSpPr>
        <p:spPr>
          <a:xfrm flipH="1">
            <a:off x="10713992" y="4976203"/>
            <a:ext cx="10964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dirty="0"/>
              <a:t>더 저렴한 </a:t>
            </a:r>
            <a:endParaRPr lang="en-US" altLang="ko-KR" sz="1600" dirty="0"/>
          </a:p>
          <a:p>
            <a:r>
              <a:rPr lang="ko-KR" altLang="en-US" sz="1600" dirty="0"/>
              <a:t>보험료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9FE7A6-ECDF-A1B8-7072-E7179B5C21DF}"/>
              </a:ext>
            </a:extLst>
          </p:cNvPr>
          <p:cNvSpPr txBox="1"/>
          <p:nvPr/>
        </p:nvSpPr>
        <p:spPr>
          <a:xfrm>
            <a:off x="7649191" y="5528097"/>
            <a:ext cx="16475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200" dirty="0" err="1"/>
              <a:t>오건강</a:t>
            </a:r>
            <a:endParaRPr lang="ko-KR" altLang="en-US" sz="3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9FBBF2-5FCB-9386-76C9-26F8D23B1403}"/>
              </a:ext>
            </a:extLst>
          </p:cNvPr>
          <p:cNvSpPr txBox="1"/>
          <p:nvPr/>
        </p:nvSpPr>
        <p:spPr>
          <a:xfrm>
            <a:off x="10355076" y="5540797"/>
            <a:ext cx="16475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200" dirty="0" err="1"/>
              <a:t>더건강</a:t>
            </a:r>
            <a:endParaRPr lang="ko-KR" altLang="en-US" sz="3200" dirty="0"/>
          </a:p>
        </p:txBody>
      </p:sp>
      <p:sp>
        <p:nvSpPr>
          <p:cNvPr id="28" name="화살표: 오각형 27">
            <a:extLst>
              <a:ext uri="{FF2B5EF4-FFF2-40B4-BE49-F238E27FC236}">
                <a16:creationId xmlns:a16="http://schemas.microsoft.com/office/drawing/2014/main" id="{19254FF4-DE8F-DAF4-1A3E-07278B24975D}"/>
              </a:ext>
            </a:extLst>
          </p:cNvPr>
          <p:cNvSpPr/>
          <p:nvPr/>
        </p:nvSpPr>
        <p:spPr>
          <a:xfrm rot="9900000">
            <a:off x="6463054" y="2011033"/>
            <a:ext cx="778328" cy="320466"/>
          </a:xfrm>
          <a:prstGeom prst="homePlat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6DAB73-8963-1FDD-0A2E-8CF726B29A69}"/>
              </a:ext>
            </a:extLst>
          </p:cNvPr>
          <p:cNvSpPr txBox="1"/>
          <p:nvPr/>
        </p:nvSpPr>
        <p:spPr>
          <a:xfrm rot="20700000">
            <a:off x="6540853" y="1996154"/>
            <a:ext cx="7488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/>
              <a:t>NEW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2485653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E93C9-6BEF-94DB-9A8A-2252B0525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8FA3D1C-FDAD-A508-CE79-3A0589F2A5D2}"/>
              </a:ext>
            </a:extLst>
          </p:cNvPr>
          <p:cNvSpPr/>
          <p:nvPr/>
        </p:nvSpPr>
        <p:spPr>
          <a:xfrm>
            <a:off x="254000" y="685801"/>
            <a:ext cx="11684000" cy="5772150"/>
          </a:xfrm>
          <a:prstGeom prst="roundRect">
            <a:avLst>
              <a:gd name="adj" fmla="val 3171"/>
            </a:avLst>
          </a:prstGeom>
          <a:solidFill>
            <a:srgbClr val="FAB8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30">
            <a:extLst>
              <a:ext uri="{FF2B5EF4-FFF2-40B4-BE49-F238E27FC236}">
                <a16:creationId xmlns:a16="http://schemas.microsoft.com/office/drawing/2014/main" id="{7B4A7323-9014-BBD4-DA51-A28B6AF18836}"/>
              </a:ext>
            </a:extLst>
          </p:cNvPr>
          <p:cNvSpPr/>
          <p:nvPr/>
        </p:nvSpPr>
        <p:spPr>
          <a:xfrm>
            <a:off x="1750441" y="2825414"/>
            <a:ext cx="8691119" cy="1860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AF21EFB-8062-0A07-04F6-82C2F4FFA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12" name="하트 11">
            <a:extLst>
              <a:ext uri="{FF2B5EF4-FFF2-40B4-BE49-F238E27FC236}">
                <a16:creationId xmlns:a16="http://schemas.microsoft.com/office/drawing/2014/main" id="{3A8809DA-F281-2DA9-344B-88B88444EC9E}"/>
              </a:ext>
            </a:extLst>
          </p:cNvPr>
          <p:cNvSpPr/>
          <p:nvPr/>
        </p:nvSpPr>
        <p:spPr>
          <a:xfrm rot="20476757">
            <a:off x="1737406" y="1666849"/>
            <a:ext cx="653274" cy="593885"/>
          </a:xfrm>
          <a:prstGeom prst="heart">
            <a:avLst/>
          </a:prstGeom>
          <a:solidFill>
            <a:srgbClr val="FAE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CF3C4981-B261-DCD7-6BD5-737B4A06EF6B}"/>
              </a:ext>
            </a:extLst>
          </p:cNvPr>
          <p:cNvSpPr/>
          <p:nvPr/>
        </p:nvSpPr>
        <p:spPr>
          <a:xfrm>
            <a:off x="1998662" y="3093838"/>
            <a:ext cx="1400894" cy="136636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9F1BB8-B1EC-0819-B680-C6A1003E15C2}"/>
              </a:ext>
            </a:extLst>
          </p:cNvPr>
          <p:cNvSpPr txBox="1"/>
          <p:nvPr/>
        </p:nvSpPr>
        <p:spPr>
          <a:xfrm>
            <a:off x="2007337" y="3220431"/>
            <a:ext cx="1383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ko-KR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3" name="그림 12" descr="클립아트, 토끼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CA2D08A-33ED-5294-101D-686FAFEF7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261" y="1129244"/>
            <a:ext cx="2281878" cy="16531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47F1EBE-B13E-29F2-143A-001FD2A8DC0E}"/>
              </a:ext>
            </a:extLst>
          </p:cNvPr>
          <p:cNvSpPr txBox="1"/>
          <p:nvPr/>
        </p:nvSpPr>
        <p:spPr>
          <a:xfrm>
            <a:off x="3586744" y="3639047"/>
            <a:ext cx="6490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err="1"/>
              <a:t>신담보</a:t>
            </a:r>
            <a:r>
              <a:rPr lang="ko-KR" altLang="en-US" sz="4000" dirty="0"/>
              <a:t> 추가 탑재</a:t>
            </a:r>
            <a:r>
              <a:rPr lang="en-US" altLang="ko-KR" sz="4000" dirty="0"/>
              <a:t>! </a:t>
            </a:r>
            <a:r>
              <a:rPr lang="ko-KR" altLang="en-US" sz="4000" dirty="0">
                <a:solidFill>
                  <a:srgbClr val="FF0066"/>
                </a:solidFill>
              </a:rPr>
              <a:t>플러스 치매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00CE26-C072-2840-E95D-570DEFF49114}"/>
              </a:ext>
            </a:extLst>
          </p:cNvPr>
          <p:cNvSpPr txBox="1"/>
          <p:nvPr/>
        </p:nvSpPr>
        <p:spPr>
          <a:xfrm>
            <a:off x="3595186" y="3212151"/>
            <a:ext cx="6490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 흥국화재 플러스 치매보험은 한번 더 업그레이드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1362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90D7A-FC70-B9B6-CB75-E21FFE40D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53206E-DDF7-4CE6-9F9A-A6347D08C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표적치매치료비</a:t>
            </a:r>
            <a:r>
              <a:rPr lang="en-US" altLang="ko-KR" dirty="0"/>
              <a:t>, </a:t>
            </a:r>
            <a:r>
              <a:rPr lang="ko-KR" altLang="en-US" dirty="0"/>
              <a:t>흥국화재가 업계 최초로 </a:t>
            </a:r>
            <a:r>
              <a:rPr lang="ko-KR" altLang="en-US" dirty="0" err="1"/>
              <a:t>출시했었죠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F1643D8-B17B-232A-B703-CE3F2F9DB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3FD861-EAE7-ECBA-26F2-216E48A8F2E5}"/>
              </a:ext>
            </a:extLst>
          </p:cNvPr>
          <p:cNvSpPr txBox="1"/>
          <p:nvPr/>
        </p:nvSpPr>
        <p:spPr>
          <a:xfrm>
            <a:off x="476841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17E1E07-AED7-2607-39AB-BE509B0AB875}"/>
              </a:ext>
            </a:extLst>
          </p:cNvPr>
          <p:cNvGrpSpPr/>
          <p:nvPr/>
        </p:nvGrpSpPr>
        <p:grpSpPr>
          <a:xfrm>
            <a:off x="937424" y="3076881"/>
            <a:ext cx="6369404" cy="2945357"/>
            <a:chOff x="7739327" y="4417074"/>
            <a:chExt cx="3917813" cy="1933725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24CF7252-DEB6-7371-27CD-CC404B3210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2908"/>
            <a:stretch/>
          </p:blipFill>
          <p:spPr>
            <a:xfrm>
              <a:off x="7798836" y="4577989"/>
              <a:ext cx="1270334" cy="159610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0395C0AA-D27C-5EE0-BCB0-0A364EA8F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2300"/>
            <a:stretch/>
          </p:blipFill>
          <p:spPr>
            <a:xfrm>
              <a:off x="10295662" y="4577989"/>
              <a:ext cx="1286737" cy="159610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8" name="오른쪽 화살표 38">
              <a:extLst>
                <a:ext uri="{FF2B5EF4-FFF2-40B4-BE49-F238E27FC236}">
                  <a16:creationId xmlns:a16="http://schemas.microsoft.com/office/drawing/2014/main" id="{48F1F0CA-6F60-F747-C41D-0E3D50AAAF32}"/>
                </a:ext>
              </a:extLst>
            </p:cNvPr>
            <p:cNvSpPr/>
            <p:nvPr/>
          </p:nvSpPr>
          <p:spPr>
            <a:xfrm>
              <a:off x="9110335" y="5364709"/>
              <a:ext cx="1175801" cy="621529"/>
            </a:xfrm>
            <a:prstGeom prst="rightArrow">
              <a:avLst>
                <a:gd name="adj1" fmla="val 50000"/>
                <a:gd name="adj2" fmla="val 75085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8F3E39C-E112-E1B5-6654-C12AC96A4E3B}"/>
                </a:ext>
              </a:extLst>
            </p:cNvPr>
            <p:cNvSpPr txBox="1"/>
            <p:nvPr/>
          </p:nvSpPr>
          <p:spPr>
            <a:xfrm>
              <a:off x="9125032" y="5548168"/>
              <a:ext cx="1016492" cy="266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</a:rPr>
                <a:t>약 </a:t>
              </a:r>
              <a:r>
                <a:rPr lang="en-US" altLang="ko-KR" dirty="0">
                  <a:solidFill>
                    <a:schemeClr val="bg1"/>
                  </a:solidFill>
                </a:rPr>
                <a:t>1</a:t>
              </a:r>
              <a:r>
                <a:rPr lang="ko-KR" altLang="en-US" dirty="0">
                  <a:solidFill>
                    <a:schemeClr val="bg1"/>
                  </a:solidFill>
                </a:rPr>
                <a:t>년 투여 후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9D927D8-1DE5-DB6B-8012-106C83187798}"/>
                </a:ext>
              </a:extLst>
            </p:cNvPr>
            <p:cNvSpPr txBox="1"/>
            <p:nvPr/>
          </p:nvSpPr>
          <p:spPr>
            <a:xfrm>
              <a:off x="7739327" y="6174093"/>
              <a:ext cx="3917813" cy="1767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>
                  <a:latin typeface="+mj-ea"/>
                  <a:ea typeface="+mj-ea"/>
                </a:rPr>
                <a:t>* </a:t>
              </a:r>
              <a:r>
                <a:rPr lang="ko-KR" altLang="en-US" sz="900">
                  <a:latin typeface="+mj-ea"/>
                  <a:ea typeface="+mj-ea"/>
                </a:rPr>
                <a:t>알츠하이머 </a:t>
              </a:r>
              <a:r>
                <a:rPr lang="ko-KR" altLang="en-US" sz="900" dirty="0">
                  <a:latin typeface="+mj-ea"/>
                  <a:ea typeface="+mj-ea"/>
                </a:rPr>
                <a:t>환자의 표적 치매 치료제 임상 </a:t>
              </a:r>
              <a:r>
                <a:rPr lang="en-US" altLang="ko-KR" sz="900">
                  <a:latin typeface="+mj-ea"/>
                  <a:ea typeface="+mj-ea"/>
                </a:rPr>
                <a:t>PET </a:t>
              </a:r>
              <a:r>
                <a:rPr lang="ko-KR" altLang="en-US" sz="900">
                  <a:latin typeface="+mj-ea"/>
                  <a:ea typeface="+mj-ea"/>
                </a:rPr>
                <a:t>결과 </a:t>
              </a:r>
              <a:r>
                <a:rPr lang="en-US" altLang="ko-KR" sz="900">
                  <a:latin typeface="+mj-ea"/>
                  <a:ea typeface="+mj-ea"/>
                </a:rPr>
                <a:t>: </a:t>
              </a:r>
              <a:r>
                <a:rPr lang="ko-KR" altLang="en-US" sz="900">
                  <a:latin typeface="+mj-ea"/>
                  <a:ea typeface="+mj-ea"/>
                </a:rPr>
                <a:t>붉은색으로 </a:t>
              </a:r>
              <a:r>
                <a:rPr lang="ko-KR" altLang="en-US" sz="900" dirty="0">
                  <a:latin typeface="+mj-ea"/>
                  <a:ea typeface="+mj-ea"/>
                </a:rPr>
                <a:t>표시된 </a:t>
              </a:r>
              <a:r>
                <a:rPr lang="ko-KR" altLang="en-US" sz="900" dirty="0" err="1">
                  <a:latin typeface="+mj-ea"/>
                  <a:ea typeface="+mj-ea"/>
                </a:rPr>
                <a:t>아밀로이드</a:t>
              </a:r>
              <a:r>
                <a:rPr lang="ko-KR" altLang="en-US" sz="900" dirty="0">
                  <a:latin typeface="+mj-ea"/>
                  <a:ea typeface="+mj-ea"/>
                </a:rPr>
                <a:t> 베타 단백질이 현저히 줄어든 모습</a:t>
              </a:r>
            </a:p>
          </p:txBody>
        </p:sp>
        <p:sp>
          <p:nvSpPr>
            <p:cNvPr id="11" name="모서리가 둥근 직사각형 55">
              <a:extLst>
                <a:ext uri="{FF2B5EF4-FFF2-40B4-BE49-F238E27FC236}">
                  <a16:creationId xmlns:a16="http://schemas.microsoft.com/office/drawing/2014/main" id="{BF9B663C-14A8-3EBF-12E5-8526E8D125D6}"/>
                </a:ext>
              </a:extLst>
            </p:cNvPr>
            <p:cNvSpPr/>
            <p:nvPr/>
          </p:nvSpPr>
          <p:spPr>
            <a:xfrm>
              <a:off x="7782105" y="4417074"/>
              <a:ext cx="3800294" cy="267409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A8B326-01C3-51F8-3A91-5300ADCCB715}"/>
                </a:ext>
              </a:extLst>
            </p:cNvPr>
            <p:cNvSpPr txBox="1"/>
            <p:nvPr/>
          </p:nvSpPr>
          <p:spPr>
            <a:xfrm>
              <a:off x="8382454" y="4426866"/>
              <a:ext cx="3040052" cy="238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알츠하이머 치매 치료법</a:t>
              </a:r>
              <a:r>
                <a:rPr lang="en-US" altLang="ko-KR" sz="1600" dirty="0">
                  <a:solidFill>
                    <a:schemeClr val="bg1"/>
                  </a:solidFill>
                  <a:latin typeface="+mj-ea"/>
                  <a:ea typeface="+mj-ea"/>
                </a:rPr>
                <a:t>! &lt; </a:t>
              </a:r>
              <a:r>
                <a:rPr lang="ko-KR" altLang="en-US" sz="1600" dirty="0" err="1">
                  <a:solidFill>
                    <a:schemeClr val="bg1"/>
                  </a:solidFill>
                  <a:latin typeface="+mj-ea"/>
                  <a:ea typeface="+mj-ea"/>
                </a:rPr>
                <a:t>아밀로이드</a:t>
              </a:r>
              <a:r>
                <a:rPr lang="ko-KR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 베타 단백질 치료 </a:t>
              </a:r>
              <a:r>
                <a:rPr lang="en-US" altLang="ko-KR" sz="1600" dirty="0">
                  <a:solidFill>
                    <a:schemeClr val="bg1"/>
                  </a:solidFill>
                  <a:latin typeface="+mj-ea"/>
                  <a:ea typeface="+mj-ea"/>
                </a:rPr>
                <a:t>&gt;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9BAEC36-1D19-BAA5-27A5-098614F3038C}"/>
                </a:ext>
              </a:extLst>
            </p:cNvPr>
            <p:cNvSpPr txBox="1"/>
            <p:nvPr/>
          </p:nvSpPr>
          <p:spPr>
            <a:xfrm>
              <a:off x="9170463" y="4887619"/>
              <a:ext cx="1055538" cy="46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/>
                <a:t>10mg(</a:t>
              </a:r>
              <a:r>
                <a:rPr lang="ko-KR" altLang="en-US"/>
                <a:t>고용량</a:t>
              </a:r>
              <a:r>
                <a:rPr lang="en-US" altLang="ko-KR"/>
                <a:t>)</a:t>
              </a:r>
            </a:p>
            <a:p>
              <a:pPr algn="ctr"/>
              <a:r>
                <a:rPr lang="ko-KR" altLang="en-US"/>
                <a:t>약 </a:t>
              </a:r>
              <a:r>
                <a:rPr lang="en-US" altLang="ko-KR"/>
                <a:t>1</a:t>
              </a:r>
              <a:r>
                <a:rPr lang="ko-KR" altLang="en-US"/>
                <a:t>년 </a:t>
              </a:r>
              <a:r>
                <a:rPr lang="ko-KR" altLang="en-US" dirty="0"/>
                <a:t>투여</a:t>
              </a:r>
            </a:p>
          </p:txBody>
        </p:sp>
      </p:grpSp>
      <p:pic>
        <p:nvPicPr>
          <p:cNvPr id="14" name="그림 13" descr="화면 캡처">
            <a:extLst>
              <a:ext uri="{FF2B5EF4-FFF2-40B4-BE49-F238E27FC236}">
                <a16:creationId xmlns:a16="http://schemas.microsoft.com/office/drawing/2014/main" id="{9613212F-EA45-369F-2101-204856F79F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40"/>
          <a:stretch>
            <a:fillRect/>
          </a:stretch>
        </p:blipFill>
        <p:spPr>
          <a:xfrm>
            <a:off x="7302576" y="3124837"/>
            <a:ext cx="3789887" cy="224856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596B3D9-1B76-CE0A-3A93-3924A2A5E1DE}"/>
              </a:ext>
            </a:extLst>
          </p:cNvPr>
          <p:cNvSpPr txBox="1"/>
          <p:nvPr/>
        </p:nvSpPr>
        <p:spPr>
          <a:xfrm>
            <a:off x="5077911" y="1917501"/>
            <a:ext cx="61157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err="1">
                <a:latin typeface="+mj-ea"/>
                <a:ea typeface="+mj-ea"/>
              </a:rPr>
              <a:t>최경증</a:t>
            </a:r>
            <a:r>
              <a:rPr lang="ko-KR" altLang="en-US" sz="2400" dirty="0">
                <a:latin typeface="+mj-ea"/>
                <a:ea typeface="+mj-ea"/>
              </a:rPr>
              <a:t> 단계</a:t>
            </a:r>
            <a:r>
              <a:rPr lang="en-US" altLang="ko-KR" dirty="0">
                <a:latin typeface="+mj-ea"/>
                <a:ea typeface="+mj-ea"/>
              </a:rPr>
              <a:t>( CDR 0.5</a:t>
            </a:r>
            <a:r>
              <a:rPr lang="ko-KR" altLang="en-US" dirty="0">
                <a:latin typeface="+mj-ea"/>
                <a:ea typeface="+mj-ea"/>
              </a:rPr>
              <a:t>점 </a:t>
            </a:r>
            <a:r>
              <a:rPr lang="en-US" altLang="ko-KR" dirty="0">
                <a:latin typeface="+mj-ea"/>
                <a:ea typeface="+mj-ea"/>
              </a:rPr>
              <a:t>)</a:t>
            </a:r>
            <a:r>
              <a:rPr lang="ko-KR" altLang="en-US" sz="2400" dirty="0">
                <a:latin typeface="+mj-ea"/>
                <a:ea typeface="+mj-ea"/>
              </a:rPr>
              <a:t>부터 보장 </a:t>
            </a:r>
            <a:r>
              <a:rPr lang="en-US" altLang="ko-KR" sz="2400" dirty="0">
                <a:latin typeface="+mj-ea"/>
                <a:ea typeface="+mj-ea"/>
              </a:rPr>
              <a:t>START</a:t>
            </a:r>
            <a:r>
              <a:rPr lang="ko-KR" altLang="en-US" sz="2400" dirty="0">
                <a:latin typeface="+mj-ea"/>
                <a:ea typeface="+mj-ea"/>
              </a:rPr>
              <a:t> </a:t>
            </a:r>
            <a:endParaRPr lang="en-US" altLang="ko-KR" sz="2400" dirty="0">
              <a:latin typeface="+mj-ea"/>
              <a:ea typeface="+mj-ea"/>
            </a:endParaRPr>
          </a:p>
          <a:p>
            <a:r>
              <a:rPr lang="ko-KR" altLang="en-US" sz="3600" dirty="0">
                <a:latin typeface="+mj-ea"/>
                <a:ea typeface="+mj-ea"/>
              </a:rPr>
              <a:t>표적치매 치료제 </a:t>
            </a:r>
            <a:r>
              <a:rPr lang="en-US" altLang="ko-KR" sz="3600" dirty="0">
                <a:solidFill>
                  <a:srgbClr val="EF2065"/>
                </a:solidFill>
                <a:latin typeface="+mj-ea"/>
                <a:ea typeface="+mj-ea"/>
              </a:rPr>
              <a:t>&lt;</a:t>
            </a:r>
            <a:r>
              <a:rPr lang="ko-KR" altLang="en-US" sz="3600" dirty="0" err="1">
                <a:solidFill>
                  <a:srgbClr val="EF2065"/>
                </a:solidFill>
                <a:latin typeface="+mj-ea"/>
                <a:ea typeface="+mj-ea"/>
              </a:rPr>
              <a:t>레캠비</a:t>
            </a:r>
            <a:r>
              <a:rPr lang="en-US" altLang="ko-KR" sz="3600" dirty="0">
                <a:solidFill>
                  <a:srgbClr val="EF2065"/>
                </a:solidFill>
                <a:latin typeface="+mj-ea"/>
                <a:ea typeface="+mj-ea"/>
              </a:rPr>
              <a:t>&gt;</a:t>
            </a:r>
            <a:r>
              <a:rPr lang="en-US" altLang="ko-KR" sz="3600" dirty="0">
                <a:latin typeface="+mj-ea"/>
                <a:ea typeface="+mj-ea"/>
              </a:rPr>
              <a:t> </a:t>
            </a:r>
            <a:r>
              <a:rPr lang="ko-KR" altLang="en-US" sz="3600" dirty="0">
                <a:latin typeface="+mj-ea"/>
                <a:ea typeface="+mj-ea"/>
              </a:rPr>
              <a:t>보장</a:t>
            </a:r>
            <a:r>
              <a:rPr lang="en-US" altLang="ko-KR" sz="3600" dirty="0">
                <a:latin typeface="+mj-ea"/>
                <a:ea typeface="+mj-ea"/>
              </a:rPr>
              <a:t>!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08FE0566-33F0-AA59-DA0C-31D0EC562E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68" t="32222"/>
          <a:stretch/>
        </p:blipFill>
        <p:spPr>
          <a:xfrm>
            <a:off x="6518304" y="4416186"/>
            <a:ext cx="2190990" cy="2009117"/>
          </a:xfrm>
          <a:prstGeom prst="rect">
            <a:avLst/>
          </a:prstGeom>
        </p:spPr>
      </p:pic>
      <p:sp>
        <p:nvSpPr>
          <p:cNvPr id="19" name="모서리가 둥근 직사각형 37">
            <a:extLst>
              <a:ext uri="{FF2B5EF4-FFF2-40B4-BE49-F238E27FC236}">
                <a16:creationId xmlns:a16="http://schemas.microsoft.com/office/drawing/2014/main" id="{1A6D799A-33DE-55A1-61E3-39A0A34DFAC7}"/>
              </a:ext>
            </a:extLst>
          </p:cNvPr>
          <p:cNvSpPr/>
          <p:nvPr/>
        </p:nvSpPr>
        <p:spPr>
          <a:xfrm>
            <a:off x="8609685" y="5151305"/>
            <a:ext cx="2831716" cy="101137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이등변 삼각형 19">
            <a:extLst>
              <a:ext uri="{FF2B5EF4-FFF2-40B4-BE49-F238E27FC236}">
                <a16:creationId xmlns:a16="http://schemas.microsoft.com/office/drawing/2014/main" id="{14364BF8-15E6-50C0-AF6C-6CBC864C4774}"/>
              </a:ext>
            </a:extLst>
          </p:cNvPr>
          <p:cNvSpPr/>
          <p:nvPr/>
        </p:nvSpPr>
        <p:spPr>
          <a:xfrm rot="17100000">
            <a:off x="8395465" y="5469312"/>
            <a:ext cx="248945" cy="55321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174DAB-85E9-DF4E-988D-D9049EF2D211}"/>
              </a:ext>
            </a:extLst>
          </p:cNvPr>
          <p:cNvSpPr txBox="1"/>
          <p:nvPr/>
        </p:nvSpPr>
        <p:spPr>
          <a:xfrm>
            <a:off x="8675258" y="5213574"/>
            <a:ext cx="2741456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</a:rPr>
              <a:t>대한민국에서 치료가</a:t>
            </a:r>
            <a:endParaRPr lang="en-US" altLang="ko-KR" sz="1600" dirty="0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ko-KR" altLang="en-US" sz="1600" dirty="0" err="1">
                <a:solidFill>
                  <a:schemeClr val="bg1"/>
                </a:solidFill>
              </a:rPr>
              <a:t>가능해지자마자</a:t>
            </a:r>
            <a:r>
              <a:rPr lang="ko-KR" altLang="en-US" sz="1600" dirty="0">
                <a:solidFill>
                  <a:schemeClr val="bg1"/>
                </a:solidFill>
              </a:rPr>
              <a:t> </a:t>
            </a:r>
            <a:r>
              <a:rPr lang="ko-KR" altLang="en-US" sz="1600" dirty="0" err="1">
                <a:solidFill>
                  <a:schemeClr val="bg1"/>
                </a:solidFill>
              </a:rPr>
              <a:t>흥국화재가</a:t>
            </a:r>
            <a:endParaRPr lang="en-US" altLang="ko-KR" sz="1600" dirty="0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rgbClr val="FFFF00"/>
                </a:solidFill>
              </a:rPr>
              <a:t>국내 보험사 중 가장 먼저 출시</a:t>
            </a:r>
            <a:r>
              <a:rPr lang="en-US" altLang="ko-KR" sz="1600" dirty="0">
                <a:solidFill>
                  <a:srgbClr val="FFFF00"/>
                </a:solidFill>
              </a:rPr>
              <a:t>!</a:t>
            </a:r>
            <a:endParaRPr lang="ko-KR" altLang="en-US" sz="1600" dirty="0">
              <a:solidFill>
                <a:srgbClr val="FFFF00"/>
              </a:solidFill>
            </a:endParaRPr>
          </a:p>
        </p:txBody>
      </p:sp>
      <p:sp>
        <p:nvSpPr>
          <p:cNvPr id="22" name="화살표: 오각형 21">
            <a:extLst>
              <a:ext uri="{FF2B5EF4-FFF2-40B4-BE49-F238E27FC236}">
                <a16:creationId xmlns:a16="http://schemas.microsoft.com/office/drawing/2014/main" id="{130D3382-01CA-DD89-FE70-DB01680CE09D}"/>
              </a:ext>
            </a:extLst>
          </p:cNvPr>
          <p:cNvSpPr/>
          <p:nvPr/>
        </p:nvSpPr>
        <p:spPr>
          <a:xfrm>
            <a:off x="1708411" y="1819544"/>
            <a:ext cx="3430542" cy="1124080"/>
          </a:xfrm>
          <a:prstGeom prst="homePlate">
            <a:avLst>
              <a:gd name="adj" fmla="val 45481"/>
            </a:avLst>
          </a:prstGeom>
          <a:solidFill>
            <a:srgbClr val="49306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2D8CD44-E4A6-A583-E8FF-401B39CAC606}"/>
              </a:ext>
            </a:extLst>
          </p:cNvPr>
          <p:cNvSpPr txBox="1"/>
          <p:nvPr/>
        </p:nvSpPr>
        <p:spPr>
          <a:xfrm>
            <a:off x="2009386" y="1910586"/>
            <a:ext cx="2791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FFFF00"/>
                </a:solidFill>
                <a:latin typeface="+mj-ea"/>
                <a:ea typeface="+mj-ea"/>
              </a:rPr>
              <a:t>표적치매</a:t>
            </a:r>
            <a:r>
              <a:rPr lang="ko-KR" altLang="en-US" sz="28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en-US" altLang="ko-KR" sz="2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800" dirty="0">
                <a:solidFill>
                  <a:schemeClr val="bg1"/>
                </a:solidFill>
                <a:latin typeface="+mj-ea"/>
                <a:ea typeface="+mj-ea"/>
              </a:rPr>
              <a:t>약물허가 치료비</a:t>
            </a:r>
          </a:p>
        </p:txBody>
      </p:sp>
      <p:sp>
        <p:nvSpPr>
          <p:cNvPr id="24" name="직각 삼각형 23">
            <a:extLst>
              <a:ext uri="{FF2B5EF4-FFF2-40B4-BE49-F238E27FC236}">
                <a16:creationId xmlns:a16="http://schemas.microsoft.com/office/drawing/2014/main" id="{FCA7506E-B0BD-5B10-0B87-F918DC268991}"/>
              </a:ext>
            </a:extLst>
          </p:cNvPr>
          <p:cNvSpPr/>
          <p:nvPr/>
        </p:nvSpPr>
        <p:spPr>
          <a:xfrm flipH="1" flipV="1">
            <a:off x="10077534" y="3123008"/>
            <a:ext cx="976393" cy="976393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3812B-3FA3-EFFF-0DE9-F32A64400583}"/>
              </a:ext>
            </a:extLst>
          </p:cNvPr>
          <p:cNvSpPr txBox="1"/>
          <p:nvPr/>
        </p:nvSpPr>
        <p:spPr>
          <a:xfrm rot="2714558" flipH="1">
            <a:off x="10299573" y="3255068"/>
            <a:ext cx="809838" cy="39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</a:rPr>
              <a:t>레켐비</a:t>
            </a:r>
            <a:endParaRPr lang="en-US" altLang="ko-KR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98F1B523-21E8-66A1-C4DA-DE2ECAC17177}"/>
              </a:ext>
            </a:extLst>
          </p:cNvPr>
          <p:cNvGrpSpPr/>
          <p:nvPr/>
        </p:nvGrpSpPr>
        <p:grpSpPr>
          <a:xfrm>
            <a:off x="410713" y="1517098"/>
            <a:ext cx="1750755" cy="2066533"/>
            <a:chOff x="7666669" y="7127228"/>
            <a:chExt cx="1750755" cy="2066533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3E17AAE1-41BD-3B39-A58C-25F56443A92B}"/>
                </a:ext>
              </a:extLst>
            </p:cNvPr>
            <p:cNvGrpSpPr/>
            <p:nvPr/>
          </p:nvGrpSpPr>
          <p:grpSpPr>
            <a:xfrm>
              <a:off x="7666669" y="7127228"/>
              <a:ext cx="1750755" cy="2066533"/>
              <a:chOff x="9874919" y="3002239"/>
              <a:chExt cx="1750755" cy="2066533"/>
            </a:xfrm>
          </p:grpSpPr>
          <p:pic>
            <p:nvPicPr>
              <p:cNvPr id="29" name="그림 28">
                <a:extLst>
                  <a:ext uri="{FF2B5EF4-FFF2-40B4-BE49-F238E27FC236}">
                    <a16:creationId xmlns:a16="http://schemas.microsoft.com/office/drawing/2014/main" id="{21953D18-0E9A-30EC-6E70-449B4700F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74919" y="3002239"/>
                <a:ext cx="1750755" cy="2066533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EBB5AC9-679D-04D2-CF93-5F2D88D4777E}"/>
                  </a:ext>
                </a:extLst>
              </p:cNvPr>
              <p:cNvSpPr txBox="1"/>
              <p:nvPr/>
            </p:nvSpPr>
            <p:spPr>
              <a:xfrm>
                <a:off x="10172129" y="3355995"/>
                <a:ext cx="118173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2000" dirty="0">
                    <a:solidFill>
                      <a:srgbClr val="472F19"/>
                    </a:solidFill>
                    <a:latin typeface="+mj-ea"/>
                    <a:ea typeface="+mj-ea"/>
                  </a:rPr>
                  <a:t>업계</a:t>
                </a:r>
                <a:endParaRPr lang="en-US" altLang="ko-KR" sz="2000" dirty="0">
                  <a:solidFill>
                    <a:srgbClr val="472F19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ko-KR" altLang="en-US" sz="2000" dirty="0">
                    <a:solidFill>
                      <a:srgbClr val="472F19"/>
                    </a:solidFill>
                    <a:latin typeface="+mj-ea"/>
                    <a:ea typeface="+mj-ea"/>
                  </a:rPr>
                  <a:t>원조 출시</a:t>
                </a:r>
              </a:p>
            </p:txBody>
          </p:sp>
          <p:sp>
            <p:nvSpPr>
              <p:cNvPr id="31" name="직사각형 30">
                <a:extLst>
                  <a:ext uri="{FF2B5EF4-FFF2-40B4-BE49-F238E27FC236}">
                    <a16:creationId xmlns:a16="http://schemas.microsoft.com/office/drawing/2014/main" id="{0EF38E81-1A9A-1AE7-14CF-CEBCD10A667E}"/>
                  </a:ext>
                </a:extLst>
              </p:cNvPr>
              <p:cNvSpPr/>
              <p:nvPr/>
            </p:nvSpPr>
            <p:spPr>
              <a:xfrm>
                <a:off x="10515600" y="4063881"/>
                <a:ext cx="476250" cy="353756"/>
              </a:xfrm>
              <a:prstGeom prst="rect">
                <a:avLst/>
              </a:prstGeom>
              <a:solidFill>
                <a:srgbClr val="FFF7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C0A2BA5-7AD0-28E9-29EA-C1C1ECADE9E6}"/>
                </a:ext>
              </a:extLst>
            </p:cNvPr>
            <p:cNvSpPr txBox="1"/>
            <p:nvPr/>
          </p:nvSpPr>
          <p:spPr>
            <a:xfrm>
              <a:off x="8032933" y="8180734"/>
              <a:ext cx="10182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>
                  <a:solidFill>
                    <a:srgbClr val="EF2065"/>
                  </a:solidFill>
                </a:rPr>
                <a:t>흥국화재</a:t>
              </a:r>
              <a:endParaRPr lang="ko-KR" altLang="en-US" dirty="0">
                <a:solidFill>
                  <a:srgbClr val="EF206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3233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42E9D9BC-EECD-1174-B160-6C5ABB8DABAF}"/>
              </a:ext>
            </a:extLst>
          </p:cNvPr>
          <p:cNvCxnSpPr/>
          <p:nvPr/>
        </p:nvCxnSpPr>
        <p:spPr>
          <a:xfrm>
            <a:off x="2552706" y="2656823"/>
            <a:ext cx="83958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타원 8">
            <a:extLst>
              <a:ext uri="{FF2B5EF4-FFF2-40B4-BE49-F238E27FC236}">
                <a16:creationId xmlns:a16="http://schemas.microsoft.com/office/drawing/2014/main" id="{2D505D9C-D931-A061-7054-CC41B6D66E33}"/>
              </a:ext>
            </a:extLst>
          </p:cNvPr>
          <p:cNvSpPr/>
          <p:nvPr/>
        </p:nvSpPr>
        <p:spPr>
          <a:xfrm>
            <a:off x="1298786" y="1639523"/>
            <a:ext cx="1733431" cy="1733431"/>
          </a:xfrm>
          <a:prstGeom prst="ellipse">
            <a:avLst/>
          </a:prstGeom>
          <a:solidFill>
            <a:srgbClr val="0000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31F9CAF5-C6B1-AB2A-D547-85E742FD2626}"/>
              </a:ext>
            </a:extLst>
          </p:cNvPr>
          <p:cNvSpPr/>
          <p:nvPr/>
        </p:nvSpPr>
        <p:spPr>
          <a:xfrm>
            <a:off x="1123426" y="1774223"/>
            <a:ext cx="2107371" cy="147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한도</a:t>
            </a:r>
            <a:endParaRPr lang="en-US" altLang="ko-KR" sz="40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4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유지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B548292-2011-9FC8-7EF6-012453E5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업계 최고 표적치매 한도는 </a:t>
            </a:r>
            <a:r>
              <a:rPr lang="en-US" altLang="ko-KR" dirty="0"/>
              <a:t>2026</a:t>
            </a:r>
            <a:r>
              <a:rPr lang="ko-KR" altLang="en-US" dirty="0"/>
              <a:t>년에도 계속된다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DF3C918-8096-1367-D7FA-1E21BA04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BDC9CD1-FBA3-0AE4-E9E7-76E5B0FFF791}"/>
              </a:ext>
            </a:extLst>
          </p:cNvPr>
          <p:cNvSpPr/>
          <p:nvPr/>
        </p:nvSpPr>
        <p:spPr>
          <a:xfrm>
            <a:off x="3349471" y="3217156"/>
            <a:ext cx="7599061" cy="3261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2C3704-9E7C-FD04-E17C-AF08F09BA3FF}"/>
              </a:ext>
            </a:extLst>
          </p:cNvPr>
          <p:cNvSpPr txBox="1"/>
          <p:nvPr/>
        </p:nvSpPr>
        <p:spPr>
          <a:xfrm>
            <a:off x="3553575" y="2789937"/>
            <a:ext cx="710963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업계 최대 한도 </a:t>
            </a:r>
            <a:r>
              <a:rPr lang="en-US" altLang="ko-KR" sz="50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2,200</a:t>
            </a:r>
            <a:r>
              <a:rPr lang="ko-KR" altLang="en-US" sz="50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만원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6A2934-6BEC-5DA0-55A5-189A641CAA30}"/>
              </a:ext>
            </a:extLst>
          </p:cNvPr>
          <p:cNvSpPr txBox="1"/>
          <p:nvPr/>
        </p:nvSpPr>
        <p:spPr>
          <a:xfrm>
            <a:off x="7871751" y="3586378"/>
            <a:ext cx="31566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플러스 치매</a:t>
            </a:r>
            <a:r>
              <a:rPr lang="en-US" altLang="ko-KR" sz="900" dirty="0">
                <a:latin typeface="+mn-ea"/>
              </a:rPr>
              <a:t>, 50</a:t>
            </a:r>
            <a:r>
              <a:rPr lang="ko-KR" altLang="en-US" sz="900" dirty="0">
                <a:latin typeface="+mn-ea"/>
              </a:rPr>
              <a:t>세 이하 최대 당사 누적 한도 기재</a:t>
            </a:r>
            <a:endParaRPr lang="en-US" altLang="ko-KR" sz="90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3E40038-F1FE-55F7-41AA-2DCB3449A415}"/>
              </a:ext>
            </a:extLst>
          </p:cNvPr>
          <p:cNvSpPr/>
          <p:nvPr/>
        </p:nvSpPr>
        <p:spPr>
          <a:xfrm>
            <a:off x="3370298" y="3815875"/>
            <a:ext cx="3296879" cy="241559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2697459-6320-A288-16A6-F257CF2C1427}"/>
              </a:ext>
            </a:extLst>
          </p:cNvPr>
          <p:cNvSpPr/>
          <p:nvPr/>
        </p:nvSpPr>
        <p:spPr>
          <a:xfrm>
            <a:off x="7651653" y="3815875"/>
            <a:ext cx="3296879" cy="2415592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A0C2DD-BE53-1A9A-63B9-301806DD604D}"/>
              </a:ext>
            </a:extLst>
          </p:cNvPr>
          <p:cNvSpPr txBox="1"/>
          <p:nvPr/>
        </p:nvSpPr>
        <p:spPr>
          <a:xfrm>
            <a:off x="3836989" y="3996841"/>
            <a:ext cx="24224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기존 </a:t>
            </a:r>
            <a:r>
              <a:rPr lang="en-US" altLang="ko-KR" sz="4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4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</a:t>
            </a:r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지급형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9A064F-A2A1-A13C-FBAD-27993EE51053}"/>
              </a:ext>
            </a:extLst>
          </p:cNvPr>
          <p:cNvSpPr txBox="1"/>
          <p:nvPr/>
        </p:nvSpPr>
        <p:spPr>
          <a:xfrm>
            <a:off x="7705777" y="3996841"/>
            <a:ext cx="31454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치료당 </a:t>
            </a:r>
            <a:r>
              <a:rPr lang="en-US" altLang="ko-KR" sz="40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36</a:t>
            </a:r>
            <a:r>
              <a:rPr lang="ko-KR" altLang="en-US" sz="40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</a:t>
            </a:r>
            <a:r>
              <a:rPr lang="ko-KR" altLang="en-US" sz="2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 지급형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F3DFC7D-CEB5-7222-E1FB-2AA9EDF52F65}"/>
              </a:ext>
            </a:extLst>
          </p:cNvPr>
          <p:cNvSpPr/>
          <p:nvPr/>
        </p:nvSpPr>
        <p:spPr>
          <a:xfrm>
            <a:off x="3515576" y="4847425"/>
            <a:ext cx="3011831" cy="1226332"/>
          </a:xfrm>
          <a:prstGeom prst="roundRect">
            <a:avLst>
              <a:gd name="adj" fmla="val 99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52D1E199-D133-74FB-723A-34084C906859}"/>
              </a:ext>
            </a:extLst>
          </p:cNvPr>
          <p:cNvSpPr/>
          <p:nvPr/>
        </p:nvSpPr>
        <p:spPr>
          <a:xfrm>
            <a:off x="7801634" y="4847425"/>
            <a:ext cx="3011831" cy="1226332"/>
          </a:xfrm>
          <a:prstGeom prst="roundRect">
            <a:avLst>
              <a:gd name="adj" fmla="val 99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02F176-F490-78AF-1901-BC867E334FEB}"/>
              </a:ext>
            </a:extLst>
          </p:cNvPr>
          <p:cNvSpPr txBox="1"/>
          <p:nvPr/>
        </p:nvSpPr>
        <p:spPr>
          <a:xfrm>
            <a:off x="3635693" y="5065887"/>
            <a:ext cx="27542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회한 </a:t>
            </a:r>
            <a:r>
              <a:rPr lang="en-US" altLang="ko-KR" sz="4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1,000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CEBB86-2928-730A-057F-B8B4585A62F9}"/>
              </a:ext>
            </a:extLst>
          </p:cNvPr>
          <p:cNvSpPr txBox="1"/>
          <p:nvPr/>
        </p:nvSpPr>
        <p:spPr>
          <a:xfrm>
            <a:off x="7917301" y="4834018"/>
            <a:ext cx="27687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1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회당 </a:t>
            </a:r>
            <a:r>
              <a: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30</a:t>
            </a:r>
            <a:r>
              <a:rPr lang="ko-KR" altLang="en-US" sz="20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만  </a:t>
            </a:r>
            <a:r>
              <a:rPr lang="ko-KR" altLang="en-US" sz="2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  </a:t>
            </a:r>
            <a:r>
              <a:rPr lang="en-US" altLang="ko-KR" sz="4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50</a:t>
            </a:r>
            <a:r>
              <a:rPr lang="ko-KR" altLang="en-US" sz="2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71F5EA-5E49-0B9C-B8AB-6AE712BD842C}"/>
              </a:ext>
            </a:extLst>
          </p:cNvPr>
          <p:cNvSpPr txBox="1"/>
          <p:nvPr/>
        </p:nvSpPr>
        <p:spPr>
          <a:xfrm>
            <a:off x="8088018" y="5581398"/>
            <a:ext cx="2427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[ </a:t>
            </a:r>
            <a:r>
              <a:rPr lang="ko-KR" altLang="en-US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최대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(36</a:t>
            </a:r>
            <a:r>
              <a:rPr lang="ko-KR" altLang="en-US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회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)</a:t>
            </a:r>
            <a:r>
              <a:rPr lang="ko-KR" altLang="en-US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</a:t>
            </a:r>
            <a:r>
              <a:rPr lang="en-US" altLang="ko-KR" sz="28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1,800</a:t>
            </a:r>
            <a:r>
              <a:rPr lang="ko-KR" altLang="en-US" sz="14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만 </a:t>
            </a:r>
            <a:r>
              <a:rPr lang="en-US" altLang="ko-KR" sz="14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]</a:t>
            </a:r>
            <a:endParaRPr lang="ko-KR" altLang="en-US" sz="14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26FBAEC6-4E1F-7A47-0987-F678A6893994}"/>
              </a:ext>
            </a:extLst>
          </p:cNvPr>
          <p:cNvCxnSpPr/>
          <p:nvPr/>
        </p:nvCxnSpPr>
        <p:spPr>
          <a:xfrm>
            <a:off x="7861941" y="5535858"/>
            <a:ext cx="2862776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화살표: 오각형 20">
            <a:extLst>
              <a:ext uri="{FF2B5EF4-FFF2-40B4-BE49-F238E27FC236}">
                <a16:creationId xmlns:a16="http://schemas.microsoft.com/office/drawing/2014/main" id="{6E1BCC10-F3FB-4F44-6B63-E954BD5E2659}"/>
              </a:ext>
            </a:extLst>
          </p:cNvPr>
          <p:cNvSpPr/>
          <p:nvPr/>
        </p:nvSpPr>
        <p:spPr>
          <a:xfrm rot="9900000">
            <a:off x="10540245" y="4741332"/>
            <a:ext cx="1468559" cy="335648"/>
          </a:xfrm>
          <a:prstGeom prst="homePlate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41128B-2718-A734-0C1C-CC7253D0DD07}"/>
              </a:ext>
            </a:extLst>
          </p:cNvPr>
          <p:cNvSpPr txBox="1"/>
          <p:nvPr/>
        </p:nvSpPr>
        <p:spPr>
          <a:xfrm rot="20700000">
            <a:off x="10606423" y="4739824"/>
            <a:ext cx="1470683" cy="279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7</a:t>
            </a:r>
            <a:r>
              <a:rPr lang="ko-KR" altLang="en-US" sz="1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 투여 기준 없음</a:t>
            </a:r>
            <a:r>
              <a:rPr lang="en-US" altLang="ko-KR" sz="1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12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400AB3-6EB0-845C-C36D-0B4DE54185A4}"/>
              </a:ext>
            </a:extLst>
          </p:cNvPr>
          <p:cNvSpPr txBox="1"/>
          <p:nvPr/>
        </p:nvSpPr>
        <p:spPr>
          <a:xfrm>
            <a:off x="476841" y="690245"/>
            <a:ext cx="6655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A2DDF2-9893-1652-91D9-5372E0A0A225}"/>
              </a:ext>
            </a:extLst>
          </p:cNvPr>
          <p:cNvSpPr txBox="1"/>
          <p:nvPr/>
        </p:nvSpPr>
        <p:spPr>
          <a:xfrm flipH="1">
            <a:off x="2558388" y="1704435"/>
            <a:ext cx="90114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>
                <a:ln w="1936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표적치매 약물허가치료비</a:t>
            </a:r>
            <a:endParaRPr lang="ko-KR" altLang="en-US" sz="5400" dirty="0">
              <a:ln w="193675"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C259AA-5C28-FD9A-C76C-8DF42F5251E2}"/>
              </a:ext>
            </a:extLst>
          </p:cNvPr>
          <p:cNvSpPr txBox="1"/>
          <p:nvPr/>
        </p:nvSpPr>
        <p:spPr>
          <a:xfrm flipH="1">
            <a:off x="3247869" y="1704488"/>
            <a:ext cx="7657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rgbClr val="FFFF00"/>
                </a:solidFill>
              </a:rPr>
              <a:t>표적치매 </a:t>
            </a:r>
            <a:r>
              <a:rPr lang="ko-KR" altLang="en-US" sz="5400" dirty="0">
                <a:solidFill>
                  <a:schemeClr val="bg1"/>
                </a:solidFill>
              </a:rPr>
              <a:t>약물허가치료비</a:t>
            </a:r>
          </a:p>
        </p:txBody>
      </p:sp>
      <p:sp>
        <p:nvSpPr>
          <p:cNvPr id="26" name="화살표: 오각형 25">
            <a:extLst>
              <a:ext uri="{FF2B5EF4-FFF2-40B4-BE49-F238E27FC236}">
                <a16:creationId xmlns:a16="http://schemas.microsoft.com/office/drawing/2014/main" id="{CD76A0C0-EB14-BB60-3787-B62D2CC0B800}"/>
              </a:ext>
            </a:extLst>
          </p:cNvPr>
          <p:cNvSpPr/>
          <p:nvPr/>
        </p:nvSpPr>
        <p:spPr>
          <a:xfrm rot="9900000">
            <a:off x="6043103" y="4807843"/>
            <a:ext cx="1468559" cy="305135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61AABC-E868-B77B-E543-EAB5B07F5F00}"/>
              </a:ext>
            </a:extLst>
          </p:cNvPr>
          <p:cNvSpPr txBox="1"/>
          <p:nvPr/>
        </p:nvSpPr>
        <p:spPr>
          <a:xfrm rot="20700000">
            <a:off x="6147527" y="4812872"/>
            <a:ext cx="13179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7</a:t>
            </a:r>
            <a:r>
              <a:rPr lang="ko-KR" altLang="en-US" sz="11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회 투여 기준 있음</a:t>
            </a:r>
            <a:r>
              <a:rPr lang="en-US" altLang="ko-KR" sz="11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11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28" name="화살표: 갈매기형 수장 27">
            <a:extLst>
              <a:ext uri="{FF2B5EF4-FFF2-40B4-BE49-F238E27FC236}">
                <a16:creationId xmlns:a16="http://schemas.microsoft.com/office/drawing/2014/main" id="{DB874CA6-D538-787D-57C5-9831AA2EFE6A}"/>
              </a:ext>
            </a:extLst>
          </p:cNvPr>
          <p:cNvSpPr/>
          <p:nvPr/>
        </p:nvSpPr>
        <p:spPr>
          <a:xfrm>
            <a:off x="9263685" y="5137933"/>
            <a:ext cx="224942" cy="224942"/>
          </a:xfrm>
          <a:prstGeom prst="chevron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C7DD89A-B573-BEFB-69D6-CE0D2189302E}"/>
              </a:ext>
            </a:extLst>
          </p:cNvPr>
          <p:cNvSpPr txBox="1"/>
          <p:nvPr/>
        </p:nvSpPr>
        <p:spPr>
          <a:xfrm>
            <a:off x="6778719" y="3920698"/>
            <a:ext cx="7617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OR</a:t>
            </a:r>
            <a:endParaRPr lang="ko-KR" altLang="en-US" sz="32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9A4974-BB91-55B3-E244-B0BF306BFC21}"/>
              </a:ext>
            </a:extLst>
          </p:cNvPr>
          <p:cNvSpPr txBox="1"/>
          <p:nvPr/>
        </p:nvSpPr>
        <p:spPr>
          <a:xfrm>
            <a:off x="3313156" y="6220087"/>
            <a:ext cx="33970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기존 </a:t>
            </a:r>
            <a:r>
              <a:rPr lang="en-US" altLang="ko-KR" sz="900" dirty="0">
                <a:latin typeface="+mn-ea"/>
              </a:rPr>
              <a:t>1</a:t>
            </a:r>
            <a:r>
              <a:rPr lang="ko-KR" altLang="en-US" sz="900" dirty="0">
                <a:latin typeface="+mn-ea"/>
              </a:rPr>
              <a:t>회한 가입자는 추가 가입 불가 </a:t>
            </a: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단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치료당 보장형은 가입 可</a:t>
            </a:r>
            <a:r>
              <a:rPr lang="en-US" altLang="ko-KR" sz="900" dirty="0">
                <a:latin typeface="+mn-ea"/>
              </a:rPr>
              <a:t>)</a:t>
            </a:r>
          </a:p>
        </p:txBody>
      </p:sp>
      <p:pic>
        <p:nvPicPr>
          <p:cNvPr id="30" name="그림 29" descr="만화 영화, 장난감, 동물 피규어, 애니메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34E5620-618F-3F78-41DD-3C19D0E02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91"/>
          <a:stretch>
            <a:fillRect/>
          </a:stretch>
        </p:blipFill>
        <p:spPr>
          <a:xfrm>
            <a:off x="-332697" y="3100304"/>
            <a:ext cx="4526193" cy="333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9898E-C50E-284E-23FA-729F5BC7F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C56906-86DD-FBB5-EFA1-F512761FC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팀장님들께서</a:t>
            </a:r>
            <a:r>
              <a:rPr lang="en-US" altLang="ko-KR" dirty="0"/>
              <a:t> </a:t>
            </a:r>
            <a:r>
              <a:rPr lang="ko-KR" altLang="en-US" dirty="0"/>
              <a:t>흥국화재에게 바라는 세 가지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6DBE399-7868-F893-0591-999DF0D28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0F573CD4-7AAE-4DB1-6BCE-79315B6C30B6}"/>
              </a:ext>
            </a:extLst>
          </p:cNvPr>
          <p:cNvSpPr/>
          <p:nvPr/>
        </p:nvSpPr>
        <p:spPr>
          <a:xfrm>
            <a:off x="1136650" y="2183531"/>
            <a:ext cx="3194050" cy="3194050"/>
          </a:xfrm>
          <a:prstGeom prst="ellipse">
            <a:avLst/>
          </a:prstGeom>
          <a:solidFill>
            <a:srgbClr val="FCD4E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9A1FC4CA-C784-27B7-3EF4-1AE06AE7BDB8}"/>
              </a:ext>
            </a:extLst>
          </p:cNvPr>
          <p:cNvSpPr/>
          <p:nvPr/>
        </p:nvSpPr>
        <p:spPr>
          <a:xfrm>
            <a:off x="4498975" y="2183531"/>
            <a:ext cx="3194050" cy="319405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B1D718E7-550D-FD14-1C0E-B56E4425A300}"/>
              </a:ext>
            </a:extLst>
          </p:cNvPr>
          <p:cNvSpPr/>
          <p:nvPr/>
        </p:nvSpPr>
        <p:spPr>
          <a:xfrm>
            <a:off x="7861300" y="2183531"/>
            <a:ext cx="3194050" cy="3194050"/>
          </a:xfrm>
          <a:prstGeom prst="ellipse">
            <a:avLst/>
          </a:prstGeom>
          <a:solidFill>
            <a:srgbClr val="EFE5F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FD08EA-D594-FEA6-9799-90317F39F22C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00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DEC047-F206-8092-F8CB-246B67348717}"/>
              </a:ext>
            </a:extLst>
          </p:cNvPr>
          <p:cNvSpPr txBox="1"/>
          <p:nvPr/>
        </p:nvSpPr>
        <p:spPr>
          <a:xfrm>
            <a:off x="1409046" y="2029200"/>
            <a:ext cx="2623859" cy="1542791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400"/>
              <a:t>연계를 완화해주세요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DBD112-7EE2-7909-B9A6-025D376FB050}"/>
              </a:ext>
            </a:extLst>
          </p:cNvPr>
          <p:cNvSpPr txBox="1"/>
          <p:nvPr/>
        </p:nvSpPr>
        <p:spPr>
          <a:xfrm>
            <a:off x="1290553" y="2781047"/>
            <a:ext cx="28862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4800"/>
              <a:t>U/W</a:t>
            </a:r>
            <a:r>
              <a:rPr lang="ko-KR" altLang="en-US" sz="4800"/>
              <a:t> </a:t>
            </a:r>
            <a:endParaRPr lang="en-US" altLang="ko-KR" sz="4800"/>
          </a:p>
          <a:p>
            <a:pPr algn="ctr"/>
            <a:r>
              <a:rPr lang="ko-KR" altLang="en-US" sz="4800"/>
              <a:t>파격 완화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EBC431-18A6-4ABE-8619-BB567EED6F29}"/>
              </a:ext>
            </a:extLst>
          </p:cNvPr>
          <p:cNvSpPr txBox="1"/>
          <p:nvPr/>
        </p:nvSpPr>
        <p:spPr>
          <a:xfrm>
            <a:off x="4785416" y="2029200"/>
            <a:ext cx="2623859" cy="1542791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400"/>
              <a:t>담보 강점 유지해주세요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615CD3-8E44-1299-1AA4-F980A2A6C42A}"/>
              </a:ext>
            </a:extLst>
          </p:cNvPr>
          <p:cNvSpPr txBox="1"/>
          <p:nvPr/>
        </p:nvSpPr>
        <p:spPr>
          <a:xfrm>
            <a:off x="4647873" y="2781047"/>
            <a:ext cx="28862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4800"/>
              <a:t>담보</a:t>
            </a:r>
            <a:endParaRPr lang="en-US" altLang="ko-KR" sz="4800"/>
          </a:p>
          <a:p>
            <a:pPr algn="ctr"/>
            <a:r>
              <a:rPr lang="ko-KR" altLang="en-US" sz="4800"/>
              <a:t>강점 유지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2F5976-7755-3869-F795-B80060028F9A}"/>
              </a:ext>
            </a:extLst>
          </p:cNvPr>
          <p:cNvSpPr txBox="1"/>
          <p:nvPr/>
        </p:nvSpPr>
        <p:spPr>
          <a:xfrm>
            <a:off x="8149944" y="2029200"/>
            <a:ext cx="2623859" cy="1542791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ko-KR" altLang="en-US" sz="2400"/>
              <a:t>상품을 강화해주세요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DACB8F-72AC-5AF5-6B70-A7940AFED62B}"/>
              </a:ext>
            </a:extLst>
          </p:cNvPr>
          <p:cNvSpPr txBox="1"/>
          <p:nvPr/>
        </p:nvSpPr>
        <p:spPr>
          <a:xfrm>
            <a:off x="7861303" y="2755995"/>
            <a:ext cx="317487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4800"/>
              <a:t>상품</a:t>
            </a:r>
            <a:endParaRPr lang="en-US" altLang="ko-KR" sz="4800"/>
          </a:p>
          <a:p>
            <a:pPr algn="ctr"/>
            <a:r>
              <a:rPr lang="ko-KR" altLang="en-US" sz="4800"/>
              <a:t>업그레이드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80BBC0A-8823-403B-3772-51CEF539B37B}"/>
              </a:ext>
            </a:extLst>
          </p:cNvPr>
          <p:cNvSpPr/>
          <p:nvPr/>
        </p:nvSpPr>
        <p:spPr>
          <a:xfrm>
            <a:off x="1091287" y="4919426"/>
            <a:ext cx="10009427" cy="1191015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4B2F80-A91C-72BB-98DF-A7B03494C3F3}"/>
              </a:ext>
            </a:extLst>
          </p:cNvPr>
          <p:cNvSpPr txBox="1"/>
          <p:nvPr/>
        </p:nvSpPr>
        <p:spPr>
          <a:xfrm>
            <a:off x="1921562" y="5164007"/>
            <a:ext cx="9238572" cy="82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</a:rPr>
              <a:t>이 모든 소망을 다</a:t>
            </a:r>
            <a:r>
              <a:rPr lang="en-US" altLang="ko-KR" sz="4000" dirty="0">
                <a:solidFill>
                  <a:schemeClr val="bg1"/>
                </a:solidFill>
              </a:rPr>
              <a:t>~ </a:t>
            </a:r>
            <a:r>
              <a:rPr lang="ko-KR" altLang="en-US" sz="4000" dirty="0">
                <a:solidFill>
                  <a:schemeClr val="bg1"/>
                </a:solidFill>
              </a:rPr>
              <a:t>이루어 드리겠습니다</a:t>
            </a:r>
            <a:r>
              <a:rPr lang="en-US" altLang="ko-KR" sz="4000" dirty="0">
                <a:solidFill>
                  <a:schemeClr val="bg1"/>
                </a:solidFill>
              </a:rPr>
              <a:t>!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6" name="화살표: 위쪽 5">
            <a:extLst>
              <a:ext uri="{FF2B5EF4-FFF2-40B4-BE49-F238E27FC236}">
                <a16:creationId xmlns:a16="http://schemas.microsoft.com/office/drawing/2014/main" id="{946FE3F9-B394-6823-1E97-B21B8D211458}"/>
              </a:ext>
            </a:extLst>
          </p:cNvPr>
          <p:cNvSpPr/>
          <p:nvPr/>
        </p:nvSpPr>
        <p:spPr>
          <a:xfrm>
            <a:off x="2361112" y="4471792"/>
            <a:ext cx="701546" cy="567532"/>
          </a:xfrm>
          <a:prstGeom prst="upArrow">
            <a:avLst>
              <a:gd name="adj1" fmla="val 50000"/>
              <a:gd name="adj2" fmla="val 53311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화살표: 위쪽 6">
            <a:extLst>
              <a:ext uri="{FF2B5EF4-FFF2-40B4-BE49-F238E27FC236}">
                <a16:creationId xmlns:a16="http://schemas.microsoft.com/office/drawing/2014/main" id="{167A02A7-E0B7-FFA8-C4C7-3C9ED80DE14E}"/>
              </a:ext>
            </a:extLst>
          </p:cNvPr>
          <p:cNvSpPr/>
          <p:nvPr/>
        </p:nvSpPr>
        <p:spPr>
          <a:xfrm>
            <a:off x="5796375" y="4471792"/>
            <a:ext cx="701546" cy="567532"/>
          </a:xfrm>
          <a:prstGeom prst="upArrow">
            <a:avLst>
              <a:gd name="adj1" fmla="val 50000"/>
              <a:gd name="adj2" fmla="val 53311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화살표: 위쪽 11">
            <a:extLst>
              <a:ext uri="{FF2B5EF4-FFF2-40B4-BE49-F238E27FC236}">
                <a16:creationId xmlns:a16="http://schemas.microsoft.com/office/drawing/2014/main" id="{6F458688-B1D2-DB52-2952-22450E00A6AC}"/>
              </a:ext>
            </a:extLst>
          </p:cNvPr>
          <p:cNvSpPr/>
          <p:nvPr/>
        </p:nvSpPr>
        <p:spPr>
          <a:xfrm>
            <a:off x="9129342" y="4471792"/>
            <a:ext cx="701546" cy="567532"/>
          </a:xfrm>
          <a:prstGeom prst="upArrow">
            <a:avLst>
              <a:gd name="adj1" fmla="val 50000"/>
              <a:gd name="adj2" fmla="val 53311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 descr="클립아트, 만화 영화, 일러스트레이션, 애니메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FE4C8EC-6EC9-AD6E-61F8-1B20B2028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07" y="3927822"/>
            <a:ext cx="1986586" cy="260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1307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F7BD6-7E04-365B-0804-D0A86F8BE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B2A3280D-2287-A6BC-8B97-C4A8961DF037}"/>
              </a:ext>
            </a:extLst>
          </p:cNvPr>
          <p:cNvSpPr/>
          <p:nvPr/>
        </p:nvSpPr>
        <p:spPr>
          <a:xfrm>
            <a:off x="7226674" y="1841500"/>
            <a:ext cx="4203700" cy="4191000"/>
          </a:xfrm>
          <a:prstGeom prst="rect">
            <a:avLst/>
          </a:prstGeom>
          <a:solidFill>
            <a:srgbClr val="FCD4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3F8C568B-4B83-DC18-7937-37BE746E49DF}"/>
              </a:ext>
            </a:extLst>
          </p:cNvPr>
          <p:cNvSpPr/>
          <p:nvPr/>
        </p:nvSpPr>
        <p:spPr>
          <a:xfrm>
            <a:off x="4951951" y="2363125"/>
            <a:ext cx="2325568" cy="1151930"/>
          </a:xfrm>
          <a:prstGeom prst="rightArrow">
            <a:avLst>
              <a:gd name="adj1" fmla="val 79179"/>
              <a:gd name="adj2" fmla="val 5880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accent4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B580E57F-441B-838A-AE7C-51401D27D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흥국화재는 한번 더</a:t>
            </a:r>
            <a:r>
              <a:rPr lang="en-US" altLang="ko-KR" dirty="0"/>
              <a:t>! </a:t>
            </a:r>
            <a:r>
              <a:rPr lang="ko-KR" altLang="en-US" dirty="0"/>
              <a:t>표적치매 신담보도 준비했습니다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B624AE4-C48B-A733-7D73-422ADEF54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60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9705B4-58CC-3EE8-70BE-714BB0AF42B4}"/>
              </a:ext>
            </a:extLst>
          </p:cNvPr>
          <p:cNvSpPr txBox="1"/>
          <p:nvPr/>
        </p:nvSpPr>
        <p:spPr>
          <a:xfrm>
            <a:off x="476841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FFC1B0A-D457-D774-BCBA-8F5CCE82289B}"/>
              </a:ext>
            </a:extLst>
          </p:cNvPr>
          <p:cNvSpPr/>
          <p:nvPr/>
        </p:nvSpPr>
        <p:spPr>
          <a:xfrm>
            <a:off x="838200" y="1841500"/>
            <a:ext cx="4203700" cy="4191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AE6D4D5C-AFDA-2769-BA00-0F418110025E}"/>
              </a:ext>
            </a:extLst>
          </p:cNvPr>
          <p:cNvSpPr/>
          <p:nvPr/>
        </p:nvSpPr>
        <p:spPr>
          <a:xfrm>
            <a:off x="1049908" y="2080168"/>
            <a:ext cx="3822700" cy="799084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 descr="만화 영화, 노랑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A994CA8-2189-21FE-F259-06A57A44C7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796" y="1970523"/>
            <a:ext cx="1412459" cy="14124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C8E5DC8-9CC5-4D31-3CBF-06AFC7A28CF8}"/>
              </a:ext>
            </a:extLst>
          </p:cNvPr>
          <p:cNvSpPr txBox="1"/>
          <p:nvPr/>
        </p:nvSpPr>
        <p:spPr>
          <a:xfrm>
            <a:off x="1037235" y="2266526"/>
            <a:ext cx="382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</a:rPr>
              <a:t>표적치매 표준 치료 시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0B01D0A-44E9-15BA-A6A4-0D8A4F456760}"/>
              </a:ext>
            </a:extLst>
          </p:cNvPr>
          <p:cNvSpPr/>
          <p:nvPr/>
        </p:nvSpPr>
        <p:spPr>
          <a:xfrm>
            <a:off x="1049908" y="5453778"/>
            <a:ext cx="3822700" cy="410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64FE04E-BD76-7968-E18C-F9853BD729B4}"/>
              </a:ext>
            </a:extLst>
          </p:cNvPr>
          <p:cNvSpPr txBox="1"/>
          <p:nvPr/>
        </p:nvSpPr>
        <p:spPr>
          <a:xfrm>
            <a:off x="1218167" y="5472555"/>
            <a:ext cx="3475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위 비용은 온전히 환자 분들께 부담</a:t>
            </a:r>
            <a:r>
              <a:rPr lang="en-US" altLang="ko-KR" dirty="0"/>
              <a:t>..</a:t>
            </a:r>
            <a:endParaRPr lang="ko-KR" altLang="en-US" dirty="0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7910920B-6624-35A6-FF08-EC9ACF0AE4A4}"/>
              </a:ext>
            </a:extLst>
          </p:cNvPr>
          <p:cNvSpPr/>
          <p:nvPr/>
        </p:nvSpPr>
        <p:spPr>
          <a:xfrm>
            <a:off x="7415820" y="3018103"/>
            <a:ext cx="3822700" cy="2812693"/>
          </a:xfrm>
          <a:prstGeom prst="roundRect">
            <a:avLst>
              <a:gd name="adj" fmla="val 6858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B15794-ECC8-0FFD-4083-89AC2AD09599}"/>
              </a:ext>
            </a:extLst>
          </p:cNvPr>
          <p:cNvSpPr txBox="1"/>
          <p:nvPr/>
        </p:nvSpPr>
        <p:spPr>
          <a:xfrm>
            <a:off x="7401903" y="3272302"/>
            <a:ext cx="3822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600" dirty="0">
                <a:solidFill>
                  <a:schemeClr val="bg1"/>
                </a:solidFill>
              </a:rPr>
              <a:t>표적치매 약물허가 치료 중 </a:t>
            </a:r>
            <a:endParaRPr lang="en-US" altLang="ko-KR" sz="2600" dirty="0">
              <a:solidFill>
                <a:schemeClr val="bg1"/>
              </a:solidFill>
            </a:endParaRPr>
          </a:p>
          <a:p>
            <a:pPr algn="ctr"/>
            <a:r>
              <a:rPr lang="en-US" altLang="ko-KR" sz="2600" dirty="0">
                <a:solidFill>
                  <a:schemeClr val="bg1"/>
                </a:solidFill>
              </a:rPr>
              <a:t>MRI </a:t>
            </a:r>
            <a:r>
              <a:rPr lang="ko-KR" altLang="en-US" sz="2600" dirty="0">
                <a:solidFill>
                  <a:schemeClr val="bg1"/>
                </a:solidFill>
              </a:rPr>
              <a:t>검사 지원비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( 3</a:t>
            </a:r>
            <a:r>
              <a:rPr lang="ko-KR" altLang="en-US" dirty="0">
                <a:solidFill>
                  <a:schemeClr val="bg1"/>
                </a:solidFill>
              </a:rPr>
              <a:t>회한 </a:t>
            </a:r>
            <a:r>
              <a:rPr lang="en-US" altLang="ko-KR" dirty="0">
                <a:solidFill>
                  <a:schemeClr val="bg1"/>
                </a:solidFill>
              </a:rPr>
              <a:t>)</a:t>
            </a:r>
            <a:endParaRPr lang="ko-KR" altLang="en-US" sz="2600" dirty="0">
              <a:solidFill>
                <a:schemeClr val="bg1"/>
              </a:solidFill>
            </a:endParaRPr>
          </a:p>
        </p:txBody>
      </p:sp>
      <p:pic>
        <p:nvPicPr>
          <p:cNvPr id="29" name="그림 28" descr="장난감, 만화 영화, 고무 오리 인형, 동물 피규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49E432-248C-2337-463E-BF5AAE7316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39"/>
          <a:stretch>
            <a:fillRect/>
          </a:stretch>
        </p:blipFill>
        <p:spPr>
          <a:xfrm flipH="1">
            <a:off x="4134235" y="2990380"/>
            <a:ext cx="4526193" cy="344718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94D29CE-072D-7E53-038E-4C227270B88E}"/>
              </a:ext>
            </a:extLst>
          </p:cNvPr>
          <p:cNvSpPr txBox="1"/>
          <p:nvPr/>
        </p:nvSpPr>
        <p:spPr>
          <a:xfrm>
            <a:off x="7226061" y="2017405"/>
            <a:ext cx="4204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/>
              <a:t>그래서 흥국화재는 이 공백을 메워줄</a:t>
            </a:r>
            <a:endParaRPr lang="en-US" altLang="ko-KR" sz="2000" dirty="0"/>
          </a:p>
          <a:p>
            <a:pPr algn="ctr"/>
            <a:r>
              <a:rPr lang="ko-KR" altLang="en-US" sz="2800" dirty="0"/>
              <a:t>신담보를</a:t>
            </a:r>
            <a:r>
              <a:rPr lang="en-US" altLang="ko-KR" sz="2800" dirty="0"/>
              <a:t> </a:t>
            </a:r>
            <a:r>
              <a:rPr lang="ko-KR" altLang="en-US" sz="2800" dirty="0"/>
              <a:t>생각했습니다</a:t>
            </a:r>
            <a:r>
              <a:rPr lang="en-US" altLang="ko-KR" sz="2800" dirty="0"/>
              <a:t>!</a:t>
            </a:r>
            <a:endParaRPr lang="ko-KR" altLang="en-US" sz="2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92694B-6195-81EE-D83F-E4E1E03ADAF2}"/>
              </a:ext>
            </a:extLst>
          </p:cNvPr>
          <p:cNvSpPr txBox="1"/>
          <p:nvPr/>
        </p:nvSpPr>
        <p:spPr>
          <a:xfrm rot="20700000">
            <a:off x="5060951" y="3237476"/>
            <a:ext cx="382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오호라</a:t>
            </a:r>
            <a:r>
              <a:rPr lang="en-US" altLang="ko-KR" sz="1200" dirty="0"/>
              <a:t>!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r>
              <a:rPr lang="ko-KR" altLang="en-US" sz="1200" dirty="0"/>
              <a:t>이런 보장이 </a:t>
            </a:r>
            <a:endParaRPr lang="en-US" altLang="ko-KR" sz="1200" dirty="0"/>
          </a:p>
          <a:p>
            <a:r>
              <a:rPr lang="ko-KR" altLang="en-US" sz="1200" dirty="0" err="1"/>
              <a:t>고객님들께</a:t>
            </a:r>
            <a:r>
              <a:rPr lang="ko-KR" altLang="en-US" sz="1200" dirty="0"/>
              <a:t> 필요하구나</a:t>
            </a:r>
            <a:r>
              <a:rPr lang="en-US" altLang="ko-KR" sz="1200" dirty="0"/>
              <a:t>!</a:t>
            </a:r>
            <a:endParaRPr lang="ko-KR" altLang="en-US" sz="1200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79473C3-E421-C059-CD1E-93CB022CDA1B}"/>
              </a:ext>
            </a:extLst>
          </p:cNvPr>
          <p:cNvSpPr/>
          <p:nvPr/>
        </p:nvSpPr>
        <p:spPr>
          <a:xfrm>
            <a:off x="7543216" y="4310915"/>
            <a:ext cx="3540074" cy="1365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B31782-3E62-4F38-6D47-A01117C4D6F8}"/>
              </a:ext>
            </a:extLst>
          </p:cNvPr>
          <p:cNvSpPr txBox="1"/>
          <p:nvPr/>
        </p:nvSpPr>
        <p:spPr>
          <a:xfrm>
            <a:off x="8848769" y="4471872"/>
            <a:ext cx="2142458" cy="39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/>
              <a:t>~ 60</a:t>
            </a:r>
            <a:r>
              <a:rPr lang="ko-KR" altLang="en-US" sz="2000" dirty="0"/>
              <a:t>세       </a:t>
            </a:r>
            <a:r>
              <a:rPr lang="en-US" altLang="ko-KR" sz="2000" dirty="0"/>
              <a:t>50</a:t>
            </a:r>
            <a:r>
              <a:rPr lang="ko-KR" altLang="en-US" sz="2000" dirty="0"/>
              <a:t>만</a:t>
            </a: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BBD25C52-6457-1489-67A0-DFB6CB61AA65}"/>
              </a:ext>
            </a:extLst>
          </p:cNvPr>
          <p:cNvGrpSpPr/>
          <p:nvPr/>
        </p:nvGrpSpPr>
        <p:grpSpPr>
          <a:xfrm>
            <a:off x="7700839" y="5015393"/>
            <a:ext cx="3261360" cy="614217"/>
            <a:chOff x="-7662186" y="3623340"/>
            <a:chExt cx="6991015" cy="614217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28C61A9-C477-E7F8-C9F8-1C0128A6B770}"/>
                </a:ext>
              </a:extLst>
            </p:cNvPr>
            <p:cNvSpPr txBox="1"/>
            <p:nvPr/>
          </p:nvSpPr>
          <p:spPr>
            <a:xfrm>
              <a:off x="-6689304" y="3623340"/>
              <a:ext cx="5034690" cy="604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36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최대 </a:t>
              </a:r>
              <a:r>
                <a:rPr lang="en-US" altLang="ko-KR" sz="36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150</a:t>
              </a:r>
              <a:r>
                <a:rPr lang="ko-KR" altLang="en-US" sz="36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만</a:t>
              </a:r>
              <a:endParaRPr lang="en-US" altLang="ko-KR" sz="36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9758FE3-E02E-3014-EF1F-76CA2DDA6E0D}"/>
                </a:ext>
              </a:extLst>
            </p:cNvPr>
            <p:cNvSpPr txBox="1"/>
            <p:nvPr/>
          </p:nvSpPr>
          <p:spPr>
            <a:xfrm>
              <a:off x="-7662186" y="3632776"/>
              <a:ext cx="6991015" cy="604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36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최대 </a:t>
              </a:r>
              <a:r>
                <a:rPr lang="en-US" altLang="ko-KR" sz="36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150</a:t>
              </a:r>
              <a:r>
                <a:rPr lang="ko-KR" altLang="en-US" sz="36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만</a:t>
              </a:r>
              <a:endParaRPr lang="en-US" altLang="ko-KR" sz="36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0E37B17-A7E4-E286-1C6B-7A1DF0B9ED0F}"/>
              </a:ext>
            </a:extLst>
          </p:cNvPr>
          <p:cNvSpPr/>
          <p:nvPr/>
        </p:nvSpPr>
        <p:spPr>
          <a:xfrm>
            <a:off x="7835900" y="4481014"/>
            <a:ext cx="1102529" cy="3417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/>
              <a:t>전플랜</a:t>
            </a:r>
            <a:endParaRPr lang="ko-KR" altLang="en-US" dirty="0"/>
          </a:p>
        </p:txBody>
      </p:sp>
      <p:sp>
        <p:nvSpPr>
          <p:cNvPr id="42" name="화살표: 오른쪽 41">
            <a:extLst>
              <a:ext uri="{FF2B5EF4-FFF2-40B4-BE49-F238E27FC236}">
                <a16:creationId xmlns:a16="http://schemas.microsoft.com/office/drawing/2014/main" id="{DD519ADE-81B7-C086-036B-A0611D18A413}"/>
              </a:ext>
            </a:extLst>
          </p:cNvPr>
          <p:cNvSpPr/>
          <p:nvPr/>
        </p:nvSpPr>
        <p:spPr>
          <a:xfrm>
            <a:off x="9893300" y="4552816"/>
            <a:ext cx="269737" cy="19895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DDA80-5622-AD00-ECA7-5A305DF257AD}"/>
              </a:ext>
            </a:extLst>
          </p:cNvPr>
          <p:cNvSpPr txBox="1"/>
          <p:nvPr/>
        </p:nvSpPr>
        <p:spPr>
          <a:xfrm>
            <a:off x="9982382" y="5792549"/>
            <a:ext cx="12202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en-US" altLang="ko-KR" sz="900" dirty="0">
                <a:latin typeface="+mn-ea"/>
              </a:rPr>
              <a:t>※ ~70</a:t>
            </a:r>
            <a:r>
              <a:rPr lang="ko-KR" altLang="en-US" sz="900" dirty="0">
                <a:latin typeface="+mn-ea"/>
              </a:rPr>
              <a:t>세 </a:t>
            </a:r>
            <a:r>
              <a:rPr lang="en-US" altLang="ko-KR" sz="900" dirty="0">
                <a:latin typeface="+mn-ea"/>
              </a:rPr>
              <a:t>: 30</a:t>
            </a:r>
            <a:r>
              <a:rPr lang="ko-KR" altLang="en-US" sz="900" dirty="0">
                <a:latin typeface="+mn-ea"/>
              </a:rPr>
              <a:t>만 한도</a:t>
            </a:r>
            <a:endParaRPr lang="en-US" altLang="ko-KR" sz="900" dirty="0"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4D71B31-5D3A-1D10-2DEE-51E58219FC67}"/>
              </a:ext>
            </a:extLst>
          </p:cNvPr>
          <p:cNvSpPr txBox="1"/>
          <p:nvPr/>
        </p:nvSpPr>
        <p:spPr>
          <a:xfrm>
            <a:off x="2972019" y="4660408"/>
            <a:ext cx="26109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약 </a:t>
            </a:r>
            <a:r>
              <a:rPr lang="en-US" altLang="ko-KR" sz="4400" dirty="0">
                <a:solidFill>
                  <a:srgbClr val="EF2065"/>
                </a:solidFill>
              </a:rPr>
              <a:t>74</a:t>
            </a:r>
            <a:r>
              <a:rPr lang="ko-KR" altLang="en-US" sz="3600" dirty="0">
                <a:solidFill>
                  <a:srgbClr val="EF2065"/>
                </a:solidFill>
              </a:rPr>
              <a:t>만</a:t>
            </a:r>
            <a:endParaRPr lang="ko-KR" altLang="en-US" sz="3200" dirty="0">
              <a:solidFill>
                <a:srgbClr val="EF2065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386648-0EC1-8A9A-2255-7183E93364C3}"/>
              </a:ext>
            </a:extLst>
          </p:cNvPr>
          <p:cNvSpPr txBox="1"/>
          <p:nvPr/>
        </p:nvSpPr>
        <p:spPr>
          <a:xfrm>
            <a:off x="707943" y="4508639"/>
            <a:ext cx="20225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2400" dirty="0"/>
              <a:t>평균 뇌 </a:t>
            </a:r>
            <a:r>
              <a:rPr lang="en-US" altLang="ko-KR" sz="2400" dirty="0"/>
              <a:t>MRI</a:t>
            </a:r>
          </a:p>
          <a:p>
            <a:pPr algn="r"/>
            <a:r>
              <a:rPr lang="ko-KR" altLang="en-US" sz="2400" dirty="0"/>
              <a:t>비급여 비용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9B6BE3F-7038-7BD2-AD25-30A25205BC4A}"/>
              </a:ext>
            </a:extLst>
          </p:cNvPr>
          <p:cNvSpPr txBox="1"/>
          <p:nvPr/>
        </p:nvSpPr>
        <p:spPr>
          <a:xfrm>
            <a:off x="2967550" y="3482176"/>
            <a:ext cx="17833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최소 </a:t>
            </a:r>
            <a:r>
              <a:rPr lang="en-US" altLang="ko-KR" sz="4400" dirty="0">
                <a:solidFill>
                  <a:srgbClr val="EF2065"/>
                </a:solidFill>
              </a:rPr>
              <a:t>3</a:t>
            </a:r>
            <a:r>
              <a:rPr lang="ko-KR" altLang="en-US" sz="3600" dirty="0">
                <a:solidFill>
                  <a:srgbClr val="EF2065"/>
                </a:solidFill>
              </a:rPr>
              <a:t>회</a:t>
            </a:r>
            <a:endParaRPr lang="ko-KR" altLang="en-US" sz="3200" dirty="0">
              <a:solidFill>
                <a:srgbClr val="EF2065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68B27F6-F002-67EF-8F6D-1B5AE2D4135F}"/>
              </a:ext>
            </a:extLst>
          </p:cNvPr>
          <p:cNvSpPr txBox="1"/>
          <p:nvPr/>
        </p:nvSpPr>
        <p:spPr>
          <a:xfrm>
            <a:off x="781660" y="2988217"/>
            <a:ext cx="20225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2400" dirty="0"/>
              <a:t>치료 부작용 </a:t>
            </a:r>
            <a:endParaRPr lang="en-US" altLang="ko-KR" sz="2400" dirty="0"/>
          </a:p>
          <a:p>
            <a:pPr algn="r"/>
            <a:r>
              <a:rPr lang="ko-KR" altLang="en-US" sz="2400" dirty="0"/>
              <a:t>확인을 위한</a:t>
            </a:r>
            <a:endParaRPr lang="en-US" altLang="ko-KR" sz="2400" dirty="0"/>
          </a:p>
          <a:p>
            <a:pPr algn="r"/>
            <a:r>
              <a:rPr lang="en-US" altLang="ko-KR" sz="2400" dirty="0"/>
              <a:t>MRI </a:t>
            </a:r>
            <a:r>
              <a:rPr lang="ko-KR" altLang="en-US" sz="2400" dirty="0"/>
              <a:t>검사 </a:t>
            </a:r>
          </a:p>
        </p:txBody>
      </p: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67B7CDC3-6BDA-CE76-3CB4-13742A8100D5}"/>
              </a:ext>
            </a:extLst>
          </p:cNvPr>
          <p:cNvCxnSpPr/>
          <p:nvPr/>
        </p:nvCxnSpPr>
        <p:spPr>
          <a:xfrm>
            <a:off x="981089" y="4316690"/>
            <a:ext cx="38284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화살표: 오각형 4">
            <a:extLst>
              <a:ext uri="{FF2B5EF4-FFF2-40B4-BE49-F238E27FC236}">
                <a16:creationId xmlns:a16="http://schemas.microsoft.com/office/drawing/2014/main" id="{F2C9350A-95D6-F9E8-6BBD-EA143BD1C0CA}"/>
              </a:ext>
            </a:extLst>
          </p:cNvPr>
          <p:cNvSpPr/>
          <p:nvPr/>
        </p:nvSpPr>
        <p:spPr>
          <a:xfrm flipH="1" flipV="1">
            <a:off x="2898078" y="3088431"/>
            <a:ext cx="1832591" cy="399413"/>
          </a:xfrm>
          <a:prstGeom prst="homePlat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778C49-8CA7-BFDD-8781-453FD44DC869}"/>
              </a:ext>
            </a:extLst>
          </p:cNvPr>
          <p:cNvSpPr txBox="1"/>
          <p:nvPr/>
        </p:nvSpPr>
        <p:spPr>
          <a:xfrm>
            <a:off x="3030207" y="3158065"/>
            <a:ext cx="18166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/>
                </a:solidFill>
              </a:rPr>
              <a:t>동양인은 부작용이 적지만</a:t>
            </a:r>
            <a:r>
              <a:rPr lang="en-US" altLang="ko-KR" sz="1100" dirty="0">
                <a:solidFill>
                  <a:schemeClr val="bg1"/>
                </a:solidFill>
              </a:rPr>
              <a:t>..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4065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B047F-D9E1-0D3A-252F-1A31A8F97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42931D-8FB7-0093-9939-7143E558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표적 치매 단계별로 보장되어 추가 지출 걱정은 뚝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18EE58C-16DC-FBFD-0AF7-D4D3261C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61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23B514-7640-1D0B-9CE9-C3CB3F34D2E4}"/>
              </a:ext>
            </a:extLst>
          </p:cNvPr>
          <p:cNvSpPr txBox="1"/>
          <p:nvPr/>
        </p:nvSpPr>
        <p:spPr>
          <a:xfrm>
            <a:off x="476841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11EB016-77DD-99DC-8AD7-61BCF9449F19}"/>
              </a:ext>
            </a:extLst>
          </p:cNvPr>
          <p:cNvSpPr/>
          <p:nvPr/>
        </p:nvSpPr>
        <p:spPr>
          <a:xfrm>
            <a:off x="1316182" y="1788819"/>
            <a:ext cx="9559636" cy="4347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5AF8D4-E0D6-C0AB-7A24-E5FA602B3E1C}"/>
              </a:ext>
            </a:extLst>
          </p:cNvPr>
          <p:cNvSpPr txBox="1"/>
          <p:nvPr/>
        </p:nvSpPr>
        <p:spPr>
          <a:xfrm>
            <a:off x="4924811" y="1910636"/>
            <a:ext cx="5107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표젹치매치료</a:t>
            </a:r>
            <a:r>
              <a:rPr lang="ko-KR" altLang="en-US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 시 부작용을 조기 발견하기 위해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57F62A45-9E37-1996-6A7B-067C974F4441}"/>
              </a:ext>
            </a:extLst>
          </p:cNvPr>
          <p:cNvSpPr/>
          <p:nvPr/>
        </p:nvSpPr>
        <p:spPr>
          <a:xfrm>
            <a:off x="1523999" y="2108136"/>
            <a:ext cx="2462164" cy="1994978"/>
          </a:xfrm>
          <a:prstGeom prst="roundRect">
            <a:avLst>
              <a:gd name="adj" fmla="val 9002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5597B4-9741-E12A-E147-79C5A81FCF6F}"/>
              </a:ext>
            </a:extLst>
          </p:cNvPr>
          <p:cNvSpPr txBox="1"/>
          <p:nvPr/>
        </p:nvSpPr>
        <p:spPr>
          <a:xfrm>
            <a:off x="1467756" y="2427113"/>
            <a:ext cx="258529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표적치매 </a:t>
            </a:r>
            <a:endParaRPr lang="en-US" altLang="ko-KR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약물허가 치료 </a:t>
            </a:r>
            <a:endParaRPr lang="en-US" altLang="ko-KR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진행 단계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8A57891E-AB34-0DEA-8025-9D5A78B29DA4}"/>
              </a:ext>
            </a:extLst>
          </p:cNvPr>
          <p:cNvSpPr/>
          <p:nvPr/>
        </p:nvSpPr>
        <p:spPr>
          <a:xfrm>
            <a:off x="4112209" y="3469963"/>
            <a:ext cx="6612035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B2EE087A-A626-3333-80BD-B5B0913F4C22}"/>
              </a:ext>
            </a:extLst>
          </p:cNvPr>
          <p:cNvSpPr/>
          <p:nvPr/>
        </p:nvSpPr>
        <p:spPr>
          <a:xfrm>
            <a:off x="4673602" y="3377779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FB3288CF-463D-8560-26FF-538C6E6DB9F8}"/>
              </a:ext>
            </a:extLst>
          </p:cNvPr>
          <p:cNvSpPr/>
          <p:nvPr/>
        </p:nvSpPr>
        <p:spPr>
          <a:xfrm>
            <a:off x="6306091" y="3377779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5A1B288C-E85E-1A1F-A7C9-9F2C4C218440}"/>
              </a:ext>
            </a:extLst>
          </p:cNvPr>
          <p:cNvSpPr/>
          <p:nvPr/>
        </p:nvSpPr>
        <p:spPr>
          <a:xfrm>
            <a:off x="7459193" y="3377779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B30C41-7C1F-14DD-6493-9059410D6CCB}"/>
              </a:ext>
            </a:extLst>
          </p:cNvPr>
          <p:cNvSpPr txBox="1"/>
          <p:nvPr/>
        </p:nvSpPr>
        <p:spPr>
          <a:xfrm>
            <a:off x="7088736" y="3708069"/>
            <a:ext cx="1026728" cy="693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7</a:t>
            </a:r>
            <a:r>
              <a:rPr lang="ko-KR" altLang="en-US" dirty="0"/>
              <a:t>회</a:t>
            </a:r>
            <a:endParaRPr lang="en-US" altLang="ko-KR" dirty="0"/>
          </a:p>
          <a:p>
            <a:pPr algn="ctr"/>
            <a:r>
              <a:rPr lang="ko-KR" altLang="en-US" dirty="0"/>
              <a:t>투약 전</a:t>
            </a: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389EF0E2-32B3-498F-97E2-6C6C208C0109}"/>
              </a:ext>
            </a:extLst>
          </p:cNvPr>
          <p:cNvSpPr/>
          <p:nvPr/>
        </p:nvSpPr>
        <p:spPr>
          <a:xfrm>
            <a:off x="9869497" y="3377779"/>
            <a:ext cx="251209" cy="2512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DB81A70-C049-4E9E-2B40-15904B559CFF}"/>
              </a:ext>
            </a:extLst>
          </p:cNvPr>
          <p:cNvSpPr txBox="1"/>
          <p:nvPr/>
        </p:nvSpPr>
        <p:spPr>
          <a:xfrm>
            <a:off x="9374280" y="3665830"/>
            <a:ext cx="1209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14</a:t>
            </a:r>
            <a:r>
              <a:rPr lang="ko-KR" altLang="en-US" dirty="0"/>
              <a:t>회 </a:t>
            </a:r>
            <a:endParaRPr lang="en-US" altLang="ko-KR" dirty="0"/>
          </a:p>
          <a:p>
            <a:pPr algn="ctr"/>
            <a:r>
              <a:rPr lang="ko-KR" altLang="en-US" dirty="0"/>
              <a:t>투약 전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55869B0-FB3E-5A1D-4FC5-7E89F10BB68E}"/>
              </a:ext>
            </a:extLst>
          </p:cNvPr>
          <p:cNvSpPr txBox="1"/>
          <p:nvPr/>
        </p:nvSpPr>
        <p:spPr>
          <a:xfrm>
            <a:off x="5940641" y="3708069"/>
            <a:ext cx="1026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5</a:t>
            </a:r>
            <a:r>
              <a:rPr lang="ko-KR" altLang="en-US" dirty="0"/>
              <a:t>회</a:t>
            </a:r>
            <a:endParaRPr lang="en-US" altLang="ko-KR" dirty="0"/>
          </a:p>
          <a:p>
            <a:pPr algn="ctr"/>
            <a:r>
              <a:rPr lang="ko-KR" altLang="en-US" dirty="0"/>
              <a:t>투약 전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A0B916-DCBF-4434-97D8-DA5BAA3C8DFD}"/>
              </a:ext>
            </a:extLst>
          </p:cNvPr>
          <p:cNvSpPr txBox="1"/>
          <p:nvPr/>
        </p:nvSpPr>
        <p:spPr>
          <a:xfrm>
            <a:off x="4285143" y="3708069"/>
            <a:ext cx="1026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회</a:t>
            </a:r>
            <a:endParaRPr lang="en-US" altLang="ko-KR" dirty="0"/>
          </a:p>
          <a:p>
            <a:pPr algn="ctr"/>
            <a:r>
              <a:rPr lang="ko-KR" altLang="en-US" dirty="0"/>
              <a:t>투약 전</a:t>
            </a:r>
          </a:p>
        </p:txBody>
      </p:sp>
      <p:pic>
        <p:nvPicPr>
          <p:cNvPr id="43" name="그림 42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206A5E4-26C3-376C-9812-7ABB18059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290" y="2839202"/>
            <a:ext cx="599021" cy="599021"/>
          </a:xfrm>
          <a:prstGeom prst="rect">
            <a:avLst/>
          </a:prstGeom>
        </p:spPr>
      </p:pic>
      <p:pic>
        <p:nvPicPr>
          <p:cNvPr id="44" name="그림 43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D741332-6A6E-9B59-64CD-0E07659F47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219" y="2839202"/>
            <a:ext cx="599021" cy="599021"/>
          </a:xfrm>
          <a:prstGeom prst="rect">
            <a:avLst/>
          </a:prstGeom>
        </p:spPr>
      </p:pic>
      <p:pic>
        <p:nvPicPr>
          <p:cNvPr id="45" name="그림 44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F67C4A3-987A-4600-3902-1A31382BC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406" y="2839202"/>
            <a:ext cx="599021" cy="599021"/>
          </a:xfrm>
          <a:prstGeom prst="rect">
            <a:avLst/>
          </a:prstGeom>
        </p:spPr>
      </p:pic>
      <p:pic>
        <p:nvPicPr>
          <p:cNvPr id="46" name="그림 45" descr="블랙, 어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E92F1C8-E4BD-1A91-61BC-B4F36629CD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169" y="2839202"/>
            <a:ext cx="599021" cy="599021"/>
          </a:xfrm>
          <a:prstGeom prst="rect">
            <a:avLst/>
          </a:prstGeom>
        </p:spPr>
      </p:pic>
      <p:grpSp>
        <p:nvGrpSpPr>
          <p:cNvPr id="47" name="그룹 46">
            <a:extLst>
              <a:ext uri="{FF2B5EF4-FFF2-40B4-BE49-F238E27FC236}">
                <a16:creationId xmlns:a16="http://schemas.microsoft.com/office/drawing/2014/main" id="{8FD3315F-263E-DAC6-9A0A-2CD98675D145}"/>
              </a:ext>
            </a:extLst>
          </p:cNvPr>
          <p:cNvGrpSpPr/>
          <p:nvPr/>
        </p:nvGrpSpPr>
        <p:grpSpPr>
          <a:xfrm>
            <a:off x="4868252" y="2293844"/>
            <a:ext cx="5252454" cy="549548"/>
            <a:chOff x="-9795441" y="3621634"/>
            <a:chExt cx="11259101" cy="549548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6BB5186-857E-40D8-46E4-F74E5E4595F7}"/>
                </a:ext>
              </a:extLst>
            </p:cNvPr>
            <p:cNvSpPr txBox="1"/>
            <p:nvPr/>
          </p:nvSpPr>
          <p:spPr>
            <a:xfrm>
              <a:off x="-8843782" y="3623340"/>
              <a:ext cx="9343659" cy="5478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32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정기 </a:t>
              </a:r>
              <a:r>
                <a:rPr lang="en-US" altLang="ko-KR" sz="32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MRI </a:t>
              </a:r>
              <a:r>
                <a:rPr lang="ko-KR" altLang="en-US" sz="3200" dirty="0">
                  <a:ln w="1333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검사 필수 진행</a:t>
              </a:r>
              <a:endParaRPr lang="en-US" altLang="ko-KR" sz="3200" dirty="0">
                <a:ln w="1333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BAC2565-5A05-D40E-777F-C220901306F0}"/>
                </a:ext>
              </a:extLst>
            </p:cNvPr>
            <p:cNvSpPr txBox="1"/>
            <p:nvPr/>
          </p:nvSpPr>
          <p:spPr>
            <a:xfrm>
              <a:off x="-9795441" y="3621634"/>
              <a:ext cx="11259101" cy="547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32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정기 </a:t>
              </a:r>
              <a:r>
                <a:rPr lang="en-US" altLang="ko-KR" sz="32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MRI </a:t>
              </a:r>
              <a:r>
                <a:rPr lang="ko-KR" altLang="en-US" sz="32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검사 </a:t>
              </a:r>
              <a:r>
                <a:rPr lang="ko-KR" altLang="en-US" sz="32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필수 진행</a:t>
              </a:r>
              <a:endParaRPr lang="en-US" altLang="ko-KR" sz="32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0123548C-267F-34BB-665B-5673B3E494D7}"/>
              </a:ext>
            </a:extLst>
          </p:cNvPr>
          <p:cNvCxnSpPr/>
          <p:nvPr/>
        </p:nvCxnSpPr>
        <p:spPr>
          <a:xfrm>
            <a:off x="1523999" y="4575953"/>
            <a:ext cx="905971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1019E702-313E-5195-0183-27F7EAD7C064}"/>
              </a:ext>
            </a:extLst>
          </p:cNvPr>
          <p:cNvSpPr txBox="1"/>
          <p:nvPr/>
        </p:nvSpPr>
        <p:spPr>
          <a:xfrm>
            <a:off x="3970683" y="4996555"/>
            <a:ext cx="6797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3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치료 중 발생하는 </a:t>
            </a:r>
            <a:r>
              <a:rPr lang="en-US" altLang="ko-KR" sz="23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MRI </a:t>
            </a:r>
            <a:r>
              <a:rPr lang="ko-KR" altLang="en-US" sz="23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검사 비용 → 소비자 부담 가중 </a:t>
            </a:r>
            <a:endParaRPr lang="en-US" altLang="ko-KR" sz="2300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  <a:p>
            <a:pPr algn="ctr"/>
            <a:r>
              <a:rPr lang="ko-KR" altLang="en-US" sz="23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→ 표적치매 치료의 </a:t>
            </a:r>
            <a:r>
              <a:rPr lang="ko-KR" altLang="en-US" sz="2300" dirty="0">
                <a:solidFill>
                  <a:srgbClr val="EF2065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지속 가능성 확보를 </a:t>
            </a:r>
            <a:r>
              <a:rPr lang="ko-KR" altLang="en-US" sz="2300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위한 </a:t>
            </a:r>
            <a:r>
              <a:rPr lang="ko-KR" altLang="en-US" sz="2300" dirty="0" err="1">
                <a:latin typeface="세방고딕 Bold" panose="00000800000000000000" pitchFamily="2" charset="-127"/>
                <a:ea typeface="세방고딕 Bold" panose="00000800000000000000" pitchFamily="2" charset="-127"/>
              </a:rPr>
              <a:t>신담보</a:t>
            </a:r>
            <a:r>
              <a:rPr lang="en-US" altLang="ko-KR" sz="2300" i="1" dirty="0">
                <a:latin typeface="세방고딕 Bold" panose="00000800000000000000" pitchFamily="2" charset="-127"/>
                <a:ea typeface="세방고딕 Bold" panose="00000800000000000000" pitchFamily="2" charset="-127"/>
              </a:rPr>
              <a:t>!</a:t>
            </a:r>
            <a:endParaRPr lang="ko-KR" altLang="en-US" sz="2300" i="1" dirty="0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908D42E2-78A1-EB92-561B-E5A972814910}"/>
              </a:ext>
            </a:extLst>
          </p:cNvPr>
          <p:cNvSpPr/>
          <p:nvPr/>
        </p:nvSpPr>
        <p:spPr>
          <a:xfrm>
            <a:off x="1523999" y="4790042"/>
            <a:ext cx="2462164" cy="1126113"/>
          </a:xfrm>
          <a:prstGeom prst="roundRect">
            <a:avLst>
              <a:gd name="adj" fmla="val 15446"/>
            </a:avLst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12ED4D-84AD-255B-F021-1BD76676D621}"/>
              </a:ext>
            </a:extLst>
          </p:cNvPr>
          <p:cNvSpPr txBox="1"/>
          <p:nvPr/>
        </p:nvSpPr>
        <p:spPr>
          <a:xfrm>
            <a:off x="1331279" y="4955959"/>
            <a:ext cx="2872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</a:rPr>
              <a:t>표적치매 치료 중 </a:t>
            </a:r>
            <a:endParaRPr lang="en-US" altLang="ko-KR" sz="2000" dirty="0">
              <a:solidFill>
                <a:schemeClr val="bg1"/>
              </a:solidFill>
            </a:endParaRPr>
          </a:p>
          <a:p>
            <a:pPr algn="ctr"/>
            <a:r>
              <a:rPr lang="en-US" altLang="ko-KR" sz="2000" dirty="0">
                <a:solidFill>
                  <a:srgbClr val="FFFF00"/>
                </a:solidFill>
              </a:rPr>
              <a:t>MRI </a:t>
            </a:r>
            <a:r>
              <a:rPr lang="ko-KR" altLang="en-US" sz="2000" dirty="0">
                <a:solidFill>
                  <a:srgbClr val="FFFF00"/>
                </a:solidFill>
              </a:rPr>
              <a:t>검사 </a:t>
            </a:r>
            <a:r>
              <a:rPr lang="ko-KR" altLang="en-US" sz="2000" dirty="0">
                <a:solidFill>
                  <a:schemeClr val="bg1"/>
                </a:solidFill>
              </a:rPr>
              <a:t>지원비</a:t>
            </a:r>
            <a:endParaRPr lang="en-US" altLang="ko-KR" sz="2000" dirty="0">
              <a:solidFill>
                <a:schemeClr val="bg1"/>
              </a:solidFill>
            </a:endParaRPr>
          </a:p>
          <a:p>
            <a:pPr algn="ctr"/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( 3</a:t>
            </a:r>
            <a:r>
              <a:rPr lang="ko-KR" altLang="en-US" sz="1200" dirty="0">
                <a:solidFill>
                  <a:schemeClr val="bg1"/>
                </a:solidFill>
              </a:rPr>
              <a:t>회한 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9296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6FFD7C17-2643-E6A4-2C30-D9BAD3B2D9FA}"/>
              </a:ext>
            </a:extLst>
          </p:cNvPr>
          <p:cNvSpPr/>
          <p:nvPr/>
        </p:nvSpPr>
        <p:spPr>
          <a:xfrm>
            <a:off x="6485539" y="5622119"/>
            <a:ext cx="4977512" cy="253045"/>
          </a:xfrm>
          <a:prstGeom prst="rect">
            <a:avLst/>
          </a:prstGeom>
          <a:solidFill>
            <a:srgbClr val="ABEF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BEDDE53-086F-DF89-C216-DFB414AD7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 뿐만 아니라 </a:t>
            </a:r>
            <a:r>
              <a:rPr lang="ko-KR" altLang="en-US" dirty="0">
                <a:solidFill>
                  <a:srgbClr val="EF2065"/>
                </a:solidFill>
              </a:rPr>
              <a:t>추가 신담보</a:t>
            </a:r>
            <a:r>
              <a:rPr lang="ko-KR" altLang="en-US" dirty="0"/>
              <a:t>까지</a:t>
            </a:r>
            <a:r>
              <a:rPr lang="en-US" altLang="ko-KR" dirty="0"/>
              <a:t>! </a:t>
            </a:r>
            <a:r>
              <a:rPr lang="ko-KR" altLang="en-US" dirty="0"/>
              <a:t>플랜으로 </a:t>
            </a:r>
            <a:r>
              <a:rPr lang="ko-KR" altLang="en-US" dirty="0" err="1"/>
              <a:t>올케어</a:t>
            </a:r>
            <a:r>
              <a:rPr lang="en-US" altLang="ko-KR" dirty="0"/>
              <a:t>~!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4DD0A09D-09E1-1442-834F-CFCE78393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62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9313BF-0C27-FD8F-EB45-AA7A50F364AB}"/>
              </a:ext>
            </a:extLst>
          </p:cNvPr>
          <p:cNvSpPr txBox="1"/>
          <p:nvPr/>
        </p:nvSpPr>
        <p:spPr>
          <a:xfrm>
            <a:off x="476841" y="690245"/>
            <a:ext cx="665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04</a:t>
            </a:r>
            <a:endParaRPr lang="ko-KR" altLang="en-US" sz="2800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D915A394-6579-09D5-B927-00EA8F224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740065"/>
              </p:ext>
            </p:extLst>
          </p:nvPr>
        </p:nvGraphicFramePr>
        <p:xfrm>
          <a:off x="728946" y="1739252"/>
          <a:ext cx="5676786" cy="2762592"/>
        </p:xfrm>
        <a:graphic>
          <a:graphicData uri="http://schemas.openxmlformats.org/drawingml/2006/table">
            <a:tbl>
              <a:tblPr/>
              <a:tblGrid>
                <a:gridCol w="4719354">
                  <a:extLst>
                    <a:ext uri="{9D8B030D-6E8A-4147-A177-3AD203B41FA5}">
                      <a16:colId xmlns:a16="http://schemas.microsoft.com/office/drawing/2014/main" val="2562041243"/>
                    </a:ext>
                  </a:extLst>
                </a:gridCol>
                <a:gridCol w="957432">
                  <a:extLst>
                    <a:ext uri="{9D8B030D-6E8A-4147-A177-3AD203B41FA5}">
                      <a16:colId xmlns:a16="http://schemas.microsoft.com/office/drawing/2014/main" val="3067134152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가입금액 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만원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4395" marR="4395" marT="439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75043"/>
                  </a:ext>
                </a:extLst>
              </a:tr>
              <a:tr h="6006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표적치매 약물허가치료비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63401"/>
                  </a:ext>
                </a:extLst>
              </a:tr>
              <a:tr h="600648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표적치매 약물허가치료 중 </a:t>
                      </a:r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MRI </a:t>
                      </a:r>
                      <a:r>
                        <a:rPr lang="ko-KR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검사 지원비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999941"/>
                  </a:ext>
                </a:extLst>
              </a:tr>
              <a:tr h="600648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                 치매 </a:t>
                      </a:r>
                      <a:r>
                        <a:rPr lang="en-US" altLang="ko-KR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CDR</a:t>
                      </a:r>
                      <a:r>
                        <a:rPr lang="ko-KR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척도 검사지원비</a:t>
                      </a:r>
                      <a:endParaRPr lang="en-US" altLang="ko-KR" sz="1800" b="0" i="0" u="none" strike="noStrike" dirty="0">
                        <a:solidFill>
                          <a:schemeClr val="bg1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4395" marR="4395" marT="4395" marB="0" anchor="ctr">
                    <a:lnL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206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073503"/>
                  </a:ext>
                </a:extLst>
              </a:tr>
              <a:tr h="6006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경도치매 </a:t>
                      </a:r>
                      <a:r>
                        <a:rPr lang="ko-KR" altLang="en-US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진단비</a:t>
                      </a:r>
                      <a:r>
                        <a:rPr lang="ko-KR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 CDR 1</a:t>
                      </a:r>
                      <a:r>
                        <a:rPr lang="ko-KR" alt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점이상 </a:t>
                      </a:r>
                      <a:r>
                        <a:rPr lang="en-US" altLang="ko-K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1,000</a:t>
                      </a:r>
                    </a:p>
                  </a:txBody>
                  <a:tcPr marL="4395" marR="4395" marT="439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F20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7456345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03A12ACA-4478-E33D-A917-9C9DDC8ED1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800425"/>
              </p:ext>
            </p:extLst>
          </p:nvPr>
        </p:nvGraphicFramePr>
        <p:xfrm>
          <a:off x="728946" y="4622490"/>
          <a:ext cx="5676785" cy="1412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9994">
                  <a:extLst>
                    <a:ext uri="{9D8B030D-6E8A-4147-A177-3AD203B41FA5}">
                      <a16:colId xmlns:a16="http://schemas.microsoft.com/office/drawing/2014/main" val="1731011391"/>
                    </a:ext>
                  </a:extLst>
                </a:gridCol>
                <a:gridCol w="1545597">
                  <a:extLst>
                    <a:ext uri="{9D8B030D-6E8A-4147-A177-3AD203B41FA5}">
                      <a16:colId xmlns:a16="http://schemas.microsoft.com/office/drawing/2014/main" val="4284060651"/>
                    </a:ext>
                  </a:extLst>
                </a:gridCol>
                <a:gridCol w="1545597">
                  <a:extLst>
                    <a:ext uri="{9D8B030D-6E8A-4147-A177-3AD203B41FA5}">
                      <a16:colId xmlns:a16="http://schemas.microsoft.com/office/drawing/2014/main" val="449379636"/>
                    </a:ext>
                  </a:extLst>
                </a:gridCol>
                <a:gridCol w="1545597">
                  <a:extLst>
                    <a:ext uri="{9D8B030D-6E8A-4147-A177-3AD203B41FA5}">
                      <a16:colId xmlns:a16="http://schemas.microsoft.com/office/drawing/2014/main" val="2776091531"/>
                    </a:ext>
                  </a:extLst>
                </a:gridCol>
              </a:tblGrid>
              <a:tr h="470823"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18513"/>
                  </a:ext>
                </a:extLst>
              </a:tr>
              <a:tr h="4708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남성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rgbClr val="EF2065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26063"/>
                  </a:ext>
                </a:extLst>
              </a:tr>
              <a:tr h="4708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여성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13886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258BB62-9F8A-EE59-E014-5A28716C56B0}"/>
              </a:ext>
            </a:extLst>
          </p:cNvPr>
          <p:cNvSpPr txBox="1"/>
          <p:nvPr/>
        </p:nvSpPr>
        <p:spPr>
          <a:xfrm>
            <a:off x="105371" y="6034960"/>
            <a:ext cx="63801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[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]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건강체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오건강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무해약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50%)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년납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세만기ㅣ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10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년건강고지형ㅣ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해당 담보限 보험료 </a:t>
            </a:r>
            <a:r>
              <a:rPr lang="ko-KR" altLang="en-US" sz="7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기재ㅣ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단위</a:t>
            </a:r>
            <a:r>
              <a:rPr lang="en-US" altLang="ko-KR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</a:t>
            </a:r>
            <a:r>
              <a:rPr lang="ko-KR" altLang="en-US" sz="7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원</a:t>
            </a:r>
            <a:endParaRPr lang="en-US" altLang="ko-KR" sz="700" dirty="0"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B5540418-5508-381F-F99F-67E027CDC10C}"/>
              </a:ext>
            </a:extLst>
          </p:cNvPr>
          <p:cNvSpPr/>
          <p:nvPr/>
        </p:nvSpPr>
        <p:spPr>
          <a:xfrm rot="10800000">
            <a:off x="6434736" y="3081867"/>
            <a:ext cx="5028315" cy="1091099"/>
          </a:xfrm>
          <a:prstGeom prst="homePlate">
            <a:avLst/>
          </a:prstGeom>
          <a:solidFill>
            <a:srgbClr val="EF206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F53CB7E-EC37-8FC1-72E7-02ECFB44698A}"/>
              </a:ext>
            </a:extLst>
          </p:cNvPr>
          <p:cNvSpPr/>
          <p:nvPr/>
        </p:nvSpPr>
        <p:spPr>
          <a:xfrm>
            <a:off x="4902200" y="2870200"/>
            <a:ext cx="469900" cy="2878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28F145-264F-F806-2148-0C5396EED231}"/>
              </a:ext>
            </a:extLst>
          </p:cNvPr>
          <p:cNvSpPr txBox="1"/>
          <p:nvPr/>
        </p:nvSpPr>
        <p:spPr>
          <a:xfrm>
            <a:off x="4790405" y="2881234"/>
            <a:ext cx="6807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NEW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98FA2C0-4C27-674D-72AA-EC7FE7C2DC66}"/>
              </a:ext>
            </a:extLst>
          </p:cNvPr>
          <p:cNvSpPr/>
          <p:nvPr/>
        </p:nvSpPr>
        <p:spPr>
          <a:xfrm>
            <a:off x="4343400" y="3462535"/>
            <a:ext cx="469900" cy="2878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AF9A50-6DF4-FA29-80C1-64F8E3F29669}"/>
              </a:ext>
            </a:extLst>
          </p:cNvPr>
          <p:cNvSpPr txBox="1"/>
          <p:nvPr/>
        </p:nvSpPr>
        <p:spPr>
          <a:xfrm>
            <a:off x="4231605" y="3473569"/>
            <a:ext cx="6807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NEW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pic>
        <p:nvPicPr>
          <p:cNvPr id="16" name="그림 15" descr="클립아트, 미소, 만화 영화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FD730E7-4F1E-B264-A1FA-D9DE91403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022" y="4090832"/>
            <a:ext cx="3199754" cy="235933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2266F3C-A5D8-FC5C-491E-A22B41E36928}"/>
              </a:ext>
            </a:extLst>
          </p:cNvPr>
          <p:cNvSpPr txBox="1"/>
          <p:nvPr/>
        </p:nvSpPr>
        <p:spPr>
          <a:xfrm>
            <a:off x="6442605" y="5332627"/>
            <a:ext cx="183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/>
              <a:t>완벽하게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814339-9943-FC7C-04B5-0462979F2FC7}"/>
              </a:ext>
            </a:extLst>
          </p:cNvPr>
          <p:cNvSpPr txBox="1"/>
          <p:nvPr/>
        </p:nvSpPr>
        <p:spPr>
          <a:xfrm>
            <a:off x="9873397" y="5332627"/>
            <a:ext cx="183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/>
              <a:t>치매대비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6EF8EC-B2FA-9BAB-0B66-A93AE9F34419}"/>
              </a:ext>
            </a:extLst>
          </p:cNvPr>
          <p:cNvSpPr txBox="1"/>
          <p:nvPr/>
        </p:nvSpPr>
        <p:spPr>
          <a:xfrm>
            <a:off x="6631246" y="4976676"/>
            <a:ext cx="12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/>
              <a:t>흥국화재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223EAC-CE80-34DA-CBB9-968A57D96BF0}"/>
              </a:ext>
            </a:extLst>
          </p:cNvPr>
          <p:cNvSpPr txBox="1"/>
          <p:nvPr/>
        </p:nvSpPr>
        <p:spPr>
          <a:xfrm>
            <a:off x="10013244" y="4976676"/>
            <a:ext cx="1375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/>
              <a:t>플러스치매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4606ACEF-CF52-CE0F-0688-8F1AAD42FADB}"/>
              </a:ext>
            </a:extLst>
          </p:cNvPr>
          <p:cNvSpPr/>
          <p:nvPr/>
        </p:nvSpPr>
        <p:spPr>
          <a:xfrm>
            <a:off x="1790700" y="5067300"/>
            <a:ext cx="4603345" cy="967659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/>
              <a:t>보험료 미정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12BC7A-6C39-D455-D1AA-866745568F16}"/>
              </a:ext>
            </a:extLst>
          </p:cNvPr>
          <p:cNvSpPr txBox="1"/>
          <p:nvPr/>
        </p:nvSpPr>
        <p:spPr>
          <a:xfrm>
            <a:off x="6931335" y="3240983"/>
            <a:ext cx="4658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</a:rPr>
              <a:t>의사의 검사필요 소견을 받고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CDR</a:t>
            </a:r>
            <a:r>
              <a:rPr lang="ko-KR" altLang="en-US" sz="2400" dirty="0">
                <a:solidFill>
                  <a:schemeClr val="bg1"/>
                </a:solidFill>
              </a:rPr>
              <a:t>척도 검사 시 연 </a:t>
            </a:r>
            <a:r>
              <a:rPr lang="en-US" altLang="ko-KR" sz="2400" dirty="0">
                <a:solidFill>
                  <a:schemeClr val="bg1"/>
                </a:solidFill>
              </a:rPr>
              <a:t>1</a:t>
            </a:r>
            <a:r>
              <a:rPr lang="ko-KR" altLang="en-US" sz="2400" dirty="0">
                <a:solidFill>
                  <a:schemeClr val="bg1"/>
                </a:solidFill>
              </a:rPr>
              <a:t>회 </a:t>
            </a:r>
            <a:r>
              <a:rPr lang="en-US" altLang="ko-KR" sz="2400" dirty="0">
                <a:solidFill>
                  <a:srgbClr val="FFFF00"/>
                </a:solidFill>
              </a:rPr>
              <a:t>10</a:t>
            </a:r>
            <a:r>
              <a:rPr lang="ko-KR" altLang="en-US" sz="2400" dirty="0">
                <a:solidFill>
                  <a:srgbClr val="FFFF00"/>
                </a:solidFill>
              </a:rPr>
              <a:t>만 </a:t>
            </a:r>
            <a:r>
              <a:rPr lang="ko-KR" altLang="en-US" sz="2400" dirty="0">
                <a:solidFill>
                  <a:schemeClr val="bg1"/>
                </a:solidFill>
              </a:rPr>
              <a:t>지급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95B9B350-8B1A-CCB2-EAA6-F007A1595FBF}"/>
              </a:ext>
            </a:extLst>
          </p:cNvPr>
          <p:cNvGrpSpPr/>
          <p:nvPr/>
        </p:nvGrpSpPr>
        <p:grpSpPr>
          <a:xfrm>
            <a:off x="7136997" y="1925297"/>
            <a:ext cx="4652391" cy="1329171"/>
            <a:chOff x="-6419999" y="2872971"/>
            <a:chExt cx="6991015" cy="132917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5D4F82B-F999-899D-02AA-864ACA32C31A}"/>
                </a:ext>
              </a:extLst>
            </p:cNvPr>
            <p:cNvSpPr txBox="1"/>
            <p:nvPr/>
          </p:nvSpPr>
          <p:spPr>
            <a:xfrm>
              <a:off x="-6419999" y="2874086"/>
              <a:ext cx="5294995" cy="13280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4400" dirty="0">
                  <a:ln w="133350">
                    <a:solidFill>
                      <a:srgbClr val="EF2065"/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치매 </a:t>
              </a:r>
              <a:r>
                <a:rPr lang="en-US" altLang="ko-KR" sz="4400" dirty="0">
                  <a:ln w="133350">
                    <a:solidFill>
                      <a:srgbClr val="EF2065"/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CDR</a:t>
              </a:r>
              <a:r>
                <a:rPr lang="ko-KR" altLang="en-US" sz="4400" dirty="0">
                  <a:ln w="133350">
                    <a:solidFill>
                      <a:srgbClr val="EF2065"/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척도</a:t>
              </a:r>
              <a:endParaRPr lang="en-US" altLang="ko-KR" sz="4400" dirty="0">
                <a:ln w="133350">
                  <a:solidFill>
                    <a:srgbClr val="EF2065"/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>
                <a:lnSpc>
                  <a:spcPct val="90000"/>
                </a:lnSpc>
              </a:pPr>
              <a:r>
                <a:rPr lang="ko-KR" altLang="en-US" sz="4400" dirty="0">
                  <a:ln w="133350">
                    <a:solidFill>
                      <a:srgbClr val="EF2065"/>
                    </a:solidFill>
                  </a:ln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검사 지원비</a:t>
              </a:r>
              <a:endParaRPr lang="en-US" altLang="ko-KR" sz="4400" dirty="0">
                <a:ln w="133350">
                  <a:solidFill>
                    <a:srgbClr val="EF2065"/>
                  </a:solidFill>
                </a:ln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57C666-E48B-6CB5-95A8-A84375C642C2}"/>
                </a:ext>
              </a:extLst>
            </p:cNvPr>
            <p:cNvSpPr txBox="1"/>
            <p:nvPr/>
          </p:nvSpPr>
          <p:spPr>
            <a:xfrm>
              <a:off x="-6419999" y="2872971"/>
              <a:ext cx="6991015" cy="1328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4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치매 </a:t>
              </a:r>
              <a:r>
                <a:rPr lang="en-US" altLang="ko-KR" sz="44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CDR</a:t>
              </a:r>
              <a:r>
                <a:rPr lang="ko-KR" altLang="en-US" sz="4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척도 </a:t>
              </a:r>
              <a:endParaRPr lang="en-US" altLang="ko-KR" sz="44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>
                <a:lnSpc>
                  <a:spcPct val="90000"/>
                </a:lnSpc>
              </a:pPr>
              <a:r>
                <a:rPr lang="ko-KR" altLang="en-US" sz="4400" dirty="0">
                  <a:solidFill>
                    <a:srgbClr val="FFFF00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검사</a:t>
              </a:r>
              <a:r>
                <a:rPr lang="ko-KR" altLang="en-US" sz="44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 지원비</a:t>
              </a:r>
              <a:endParaRPr lang="en-US" altLang="ko-KR" sz="4400" dirty="0">
                <a:solidFill>
                  <a:srgbClr val="FFFF00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EE803527-2451-B9BA-8CE3-6E9D50BA9A1E}"/>
              </a:ext>
            </a:extLst>
          </p:cNvPr>
          <p:cNvSpPr/>
          <p:nvPr/>
        </p:nvSpPr>
        <p:spPr>
          <a:xfrm>
            <a:off x="10029272" y="2591961"/>
            <a:ext cx="832457" cy="4214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EA5EB5-BAD4-2B79-A637-B5CFE93552CB}"/>
              </a:ext>
            </a:extLst>
          </p:cNvPr>
          <p:cNvSpPr txBox="1"/>
          <p:nvPr/>
        </p:nvSpPr>
        <p:spPr>
          <a:xfrm>
            <a:off x="9836119" y="2605517"/>
            <a:ext cx="120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NEW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6918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F2D5C-7ED1-5F58-F104-5C121DF21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>
            <a:extLst>
              <a:ext uri="{FF2B5EF4-FFF2-40B4-BE49-F238E27FC236}">
                <a16:creationId xmlns:a16="http://schemas.microsoft.com/office/drawing/2014/main" id="{68308E0E-24CD-D3E7-ED11-20A8A8C6EFFF}"/>
              </a:ext>
            </a:extLst>
          </p:cNvPr>
          <p:cNvSpPr/>
          <p:nvPr/>
        </p:nvSpPr>
        <p:spPr>
          <a:xfrm>
            <a:off x="1599365" y="2804290"/>
            <a:ext cx="2948070" cy="2948070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4953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E8D8856-356A-6EB7-03D4-22D5F152E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63</a:t>
            </a:fld>
            <a:endParaRPr lang="ko-KR" altLang="en-US"/>
          </a:p>
        </p:txBody>
      </p:sp>
      <p:sp>
        <p:nvSpPr>
          <p:cNvPr id="79" name="모서리가 둥근 직사각형 78">
            <a:extLst>
              <a:ext uri="{FF2B5EF4-FFF2-40B4-BE49-F238E27FC236}">
                <a16:creationId xmlns:a16="http://schemas.microsoft.com/office/drawing/2014/main" id="{73DC1D25-1220-D9B1-637A-506659EC4BB0}"/>
              </a:ext>
            </a:extLst>
          </p:cNvPr>
          <p:cNvSpPr/>
          <p:nvPr/>
        </p:nvSpPr>
        <p:spPr>
          <a:xfrm>
            <a:off x="884173" y="1551489"/>
            <a:ext cx="4614863" cy="8679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76865D9-08CE-FE1C-5448-672C2E2BD873}"/>
              </a:ext>
            </a:extLst>
          </p:cNvPr>
          <p:cNvSpPr txBox="1"/>
          <p:nvPr/>
        </p:nvSpPr>
        <p:spPr>
          <a:xfrm>
            <a:off x="1641788" y="1637268"/>
            <a:ext cx="3108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ko-KR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6FF9B90-7E9A-501D-52E7-74D192D01F47}"/>
              </a:ext>
            </a:extLst>
          </p:cNvPr>
          <p:cNvSpPr txBox="1"/>
          <p:nvPr/>
        </p:nvSpPr>
        <p:spPr>
          <a:xfrm flipH="1">
            <a:off x="854805" y="1229836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흥국화재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2026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월 영업 방향</a:t>
            </a:r>
          </a:p>
        </p:txBody>
      </p:sp>
      <p:sp>
        <p:nvSpPr>
          <p:cNvPr id="54" name="모서리가 둥근 직사각형 30">
            <a:extLst>
              <a:ext uri="{FF2B5EF4-FFF2-40B4-BE49-F238E27FC236}">
                <a16:creationId xmlns:a16="http://schemas.microsoft.com/office/drawing/2014/main" id="{BE988F07-BF9E-C8A8-5544-E8BB3F6631B8}"/>
              </a:ext>
            </a:extLst>
          </p:cNvPr>
          <p:cNvSpPr/>
          <p:nvPr/>
        </p:nvSpPr>
        <p:spPr>
          <a:xfrm>
            <a:off x="5903118" y="1551489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31">
            <a:extLst>
              <a:ext uri="{FF2B5EF4-FFF2-40B4-BE49-F238E27FC236}">
                <a16:creationId xmlns:a16="http://schemas.microsoft.com/office/drawing/2014/main" id="{03C7BED7-CB00-B761-4E25-2E6B1AFB7884}"/>
              </a:ext>
            </a:extLst>
          </p:cNvPr>
          <p:cNvSpPr/>
          <p:nvPr/>
        </p:nvSpPr>
        <p:spPr>
          <a:xfrm>
            <a:off x="5903118" y="2603200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모서리가 둥근 직사각형 33">
            <a:extLst>
              <a:ext uri="{FF2B5EF4-FFF2-40B4-BE49-F238E27FC236}">
                <a16:creationId xmlns:a16="http://schemas.microsoft.com/office/drawing/2014/main" id="{53758DAC-D9B1-6EC8-E34D-82C3495E9FF0}"/>
              </a:ext>
            </a:extLst>
          </p:cNvPr>
          <p:cNvSpPr/>
          <p:nvPr/>
        </p:nvSpPr>
        <p:spPr>
          <a:xfrm>
            <a:off x="5903118" y="3630711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모서리가 둥근 직사각형 34">
            <a:extLst>
              <a:ext uri="{FF2B5EF4-FFF2-40B4-BE49-F238E27FC236}">
                <a16:creationId xmlns:a16="http://schemas.microsoft.com/office/drawing/2014/main" id="{D5F5FCA9-F64A-0743-063B-DC89A02368DB}"/>
              </a:ext>
            </a:extLst>
          </p:cNvPr>
          <p:cNvSpPr/>
          <p:nvPr/>
        </p:nvSpPr>
        <p:spPr>
          <a:xfrm>
            <a:off x="5903118" y="4658222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774209D-7257-11D2-8FDA-CA81722CCFFF}"/>
              </a:ext>
            </a:extLst>
          </p:cNvPr>
          <p:cNvSpPr txBox="1"/>
          <p:nvPr/>
        </p:nvSpPr>
        <p:spPr>
          <a:xfrm>
            <a:off x="6756032" y="1867260"/>
            <a:ext cx="478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흥국화재는 화끈하게 </a:t>
            </a:r>
            <a:r>
              <a:rPr lang="en-US" altLang="ko-KR" sz="2800" dirty="0">
                <a:solidFill>
                  <a:srgbClr val="EF2065"/>
                </a:solidFill>
              </a:rPr>
              <a:t>U/W </a:t>
            </a:r>
            <a:r>
              <a:rPr lang="ko-KR" altLang="en-US" sz="2800" dirty="0">
                <a:solidFill>
                  <a:srgbClr val="EF2065"/>
                </a:solidFill>
              </a:rPr>
              <a:t>완화</a:t>
            </a: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153ECFE0-396C-DE09-8946-A46810C53053}"/>
              </a:ext>
            </a:extLst>
          </p:cNvPr>
          <p:cNvSpPr/>
          <p:nvPr/>
        </p:nvSpPr>
        <p:spPr>
          <a:xfrm>
            <a:off x="6000750" y="1630037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A7A419F-19C3-56AD-08BA-27EBDB9D73B6}"/>
              </a:ext>
            </a:extLst>
          </p:cNvPr>
          <p:cNvSpPr txBox="1"/>
          <p:nvPr/>
        </p:nvSpPr>
        <p:spPr>
          <a:xfrm>
            <a:off x="6161607" y="1687646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1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667BCD49-4764-A0AA-5900-1268F030B12C}"/>
              </a:ext>
            </a:extLst>
          </p:cNvPr>
          <p:cNvSpPr/>
          <p:nvPr/>
        </p:nvSpPr>
        <p:spPr>
          <a:xfrm>
            <a:off x="6000750" y="2678670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F1C46BD-3F8B-834E-79C9-25D37C32E841}"/>
              </a:ext>
            </a:extLst>
          </p:cNvPr>
          <p:cNvSpPr txBox="1"/>
          <p:nvPr/>
        </p:nvSpPr>
        <p:spPr>
          <a:xfrm>
            <a:off x="6115119" y="2736279"/>
            <a:ext cx="473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126EFB96-D9E0-85AA-9B3F-0838494547FD}"/>
              </a:ext>
            </a:extLst>
          </p:cNvPr>
          <p:cNvSpPr/>
          <p:nvPr/>
        </p:nvSpPr>
        <p:spPr>
          <a:xfrm>
            <a:off x="6000750" y="3707659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4223896-92FF-B652-54EA-28B641C2AE8F}"/>
              </a:ext>
            </a:extLst>
          </p:cNvPr>
          <p:cNvSpPr txBox="1"/>
          <p:nvPr/>
        </p:nvSpPr>
        <p:spPr>
          <a:xfrm>
            <a:off x="6113517" y="3765268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3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2AFEA4A8-A47D-5B17-F8AE-C77DB037BABF}"/>
              </a:ext>
            </a:extLst>
          </p:cNvPr>
          <p:cNvSpPr/>
          <p:nvPr/>
        </p:nvSpPr>
        <p:spPr>
          <a:xfrm>
            <a:off x="6000750" y="4743852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52874F1-35A1-667A-9B04-88B83919178C}"/>
              </a:ext>
            </a:extLst>
          </p:cNvPr>
          <p:cNvSpPr txBox="1"/>
          <p:nvPr/>
        </p:nvSpPr>
        <p:spPr>
          <a:xfrm>
            <a:off x="6102295" y="4801461"/>
            <a:ext cx="498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4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BD665BE-7299-4E84-2DE4-C769C60C6848}"/>
              </a:ext>
            </a:extLst>
          </p:cNvPr>
          <p:cNvSpPr txBox="1"/>
          <p:nvPr/>
        </p:nvSpPr>
        <p:spPr>
          <a:xfrm>
            <a:off x="6764474" y="1630864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 흥국화재는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현장의 요청사항을 모두 들어드리려고 합니다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606B300-E797-4151-4250-E2132C2FCECA}"/>
              </a:ext>
            </a:extLst>
          </p:cNvPr>
          <p:cNvSpPr txBox="1"/>
          <p:nvPr/>
        </p:nvSpPr>
        <p:spPr>
          <a:xfrm>
            <a:off x="6756033" y="2908419"/>
            <a:ext cx="458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1D574E1-6195-07C1-7543-FC8FB7C58FA5}"/>
              </a:ext>
            </a:extLst>
          </p:cNvPr>
          <p:cNvSpPr txBox="1"/>
          <p:nvPr/>
        </p:nvSpPr>
        <p:spPr>
          <a:xfrm>
            <a:off x="6764474" y="2686537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업계유일 흥국화재만의 플래티넘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 (10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억 통장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강점은 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년에도 </a:t>
            </a:r>
            <a:r>
              <a:rPr lang="en-US" altLang="ko-KR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ing</a:t>
            </a:r>
            <a:endParaRPr lang="ko-KR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3781114-783C-094F-6EAD-9F739B238F89}"/>
              </a:ext>
            </a:extLst>
          </p:cNvPr>
          <p:cNvSpPr txBox="1"/>
          <p:nvPr/>
        </p:nvSpPr>
        <p:spPr>
          <a:xfrm>
            <a:off x="6756032" y="3934156"/>
            <a:ext cx="489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/>
              <a:t>The</a:t>
            </a:r>
            <a:r>
              <a:rPr lang="ko-KR" altLang="en-US" sz="2800" dirty="0"/>
              <a:t>건강 </a:t>
            </a:r>
            <a:r>
              <a:rPr lang="en-US" altLang="ko-KR" sz="2800" dirty="0">
                <a:solidFill>
                  <a:srgbClr val="FF0066"/>
                </a:solidFill>
              </a:rPr>
              <a:t>0550 </a:t>
            </a:r>
            <a:r>
              <a:rPr lang="en-US" altLang="ko-KR" sz="2800" dirty="0"/>
              <a:t>&amp;</a:t>
            </a:r>
            <a:r>
              <a:rPr lang="en-US" altLang="ko-KR" sz="2800" dirty="0">
                <a:solidFill>
                  <a:srgbClr val="FF0066"/>
                </a:solidFill>
              </a:rPr>
              <a:t> 4565</a:t>
            </a:r>
            <a:endParaRPr lang="ko-KR" altLang="en-US" sz="2800" dirty="0">
              <a:solidFill>
                <a:srgbClr val="FF0066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7EB21E9-2A3F-D67D-1F74-0CD581979BA0}"/>
              </a:ext>
            </a:extLst>
          </p:cNvPr>
          <p:cNvSpPr txBox="1"/>
          <p:nvPr/>
        </p:nvSpPr>
        <p:spPr>
          <a:xfrm>
            <a:off x="6756032" y="4959847"/>
            <a:ext cx="4876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/>
              <a:t>신담보</a:t>
            </a:r>
            <a:r>
              <a:rPr lang="ko-KR" altLang="en-US" sz="2800" dirty="0"/>
              <a:t> 추가 탑재</a:t>
            </a:r>
            <a:r>
              <a:rPr lang="en-US" altLang="ko-KR" sz="2800" dirty="0"/>
              <a:t>! </a:t>
            </a:r>
            <a:r>
              <a:rPr lang="ko-KR" altLang="en-US" sz="2800" dirty="0">
                <a:solidFill>
                  <a:srgbClr val="FF0066"/>
                </a:solidFill>
              </a:rPr>
              <a:t>플러스 치매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CA8A638-B2DE-CD37-B7AB-DA9218A6A70C}"/>
              </a:ext>
            </a:extLst>
          </p:cNvPr>
          <p:cNvSpPr txBox="1"/>
          <p:nvPr/>
        </p:nvSpPr>
        <p:spPr>
          <a:xfrm>
            <a:off x="6764474" y="4723451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 흥국화재 플러스 치매보험은 한번 더 업그레이드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45E5797-27C6-9641-8BA1-778B96A5FCA5}"/>
              </a:ext>
            </a:extLst>
          </p:cNvPr>
          <p:cNvSpPr txBox="1"/>
          <p:nvPr/>
        </p:nvSpPr>
        <p:spPr>
          <a:xfrm>
            <a:off x="6756032" y="2902390"/>
            <a:ext cx="4844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흥국화재의 전매특허 </a:t>
            </a:r>
            <a:r>
              <a:rPr lang="ko-KR" altLang="en-US" sz="2800" dirty="0">
                <a:solidFill>
                  <a:srgbClr val="EF2065"/>
                </a:solidFill>
              </a:rPr>
              <a:t>플래티넘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A7F657-B5D8-7A6A-341D-8598B7E9BF92}"/>
              </a:ext>
            </a:extLst>
          </p:cNvPr>
          <p:cNvSpPr txBox="1"/>
          <p:nvPr/>
        </p:nvSpPr>
        <p:spPr>
          <a:xfrm>
            <a:off x="5903118" y="5831706"/>
            <a:ext cx="4164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[ </a:t>
            </a:r>
            <a:r>
              <a:rPr lang="ko-KR" altLang="en-US" sz="1600" dirty="0"/>
              <a:t>부록 </a:t>
            </a:r>
            <a:r>
              <a:rPr lang="en-US" altLang="ko-KR" sz="1600" dirty="0"/>
              <a:t>] 26.1</a:t>
            </a:r>
            <a:r>
              <a:rPr lang="ko-KR" altLang="en-US" sz="1600" dirty="0"/>
              <a:t>월 </a:t>
            </a:r>
            <a:r>
              <a:rPr lang="en-US" altLang="ko-KR" sz="1600" dirty="0"/>
              <a:t>U/W </a:t>
            </a:r>
            <a:r>
              <a:rPr lang="ko-KR" altLang="en-US" sz="1600" dirty="0"/>
              <a:t>변경사항 및 상품 개정사항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915759-7048-40E3-3B52-1421A82722D1}"/>
              </a:ext>
            </a:extLst>
          </p:cNvPr>
          <p:cNvSpPr txBox="1"/>
          <p:nvPr/>
        </p:nvSpPr>
        <p:spPr>
          <a:xfrm>
            <a:off x="6764474" y="3716994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이제 건강체 할인형 상품은 아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ko-KR" altLang="en-US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묻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따 흥국화재로 하셔야 합니다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1" name="그림 10" descr="클립아트, 만화 영화, 그림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2F82466-CBFA-E622-5CF4-E20A98CC3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909" y="2871748"/>
            <a:ext cx="2688015" cy="32865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027147A-5D54-4C86-AAB0-1FAF05374426}"/>
              </a:ext>
            </a:extLst>
          </p:cNvPr>
          <p:cNvSpPr txBox="1"/>
          <p:nvPr/>
        </p:nvSpPr>
        <p:spPr>
          <a:xfrm>
            <a:off x="2164643" y="5023026"/>
            <a:ext cx="16732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2400" dirty="0">
                <a:solidFill>
                  <a:schemeClr val="bg1"/>
                </a:solidFill>
              </a:rPr>
              <a:t>흥국화재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ko-KR" altLang="en-US" sz="4800" b="1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福</a:t>
            </a:r>
            <a:endParaRPr lang="ko-KR" altLang="en-US" sz="2800" b="1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화살표: 오각형 13">
            <a:extLst>
              <a:ext uri="{FF2B5EF4-FFF2-40B4-BE49-F238E27FC236}">
                <a16:creationId xmlns:a16="http://schemas.microsoft.com/office/drawing/2014/main" id="{2A4B9EF3-1A43-9B71-D3DD-180D25975A60}"/>
              </a:ext>
            </a:extLst>
          </p:cNvPr>
          <p:cNvSpPr/>
          <p:nvPr/>
        </p:nvSpPr>
        <p:spPr>
          <a:xfrm rot="20700000" flipH="1">
            <a:off x="10551457" y="3943193"/>
            <a:ext cx="887543" cy="35866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NEW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216159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9549D-13AB-61CC-D9DA-9DFCF0524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0B70121D-73CA-3061-F4D3-A9F48D243B0D}"/>
              </a:ext>
            </a:extLst>
          </p:cNvPr>
          <p:cNvGraphicFramePr>
            <a:graphicFrameLocks noGrp="1"/>
          </p:cNvGraphicFramePr>
          <p:nvPr/>
        </p:nvGraphicFramePr>
        <p:xfrm>
          <a:off x="628889" y="2008530"/>
          <a:ext cx="10913254" cy="4214349"/>
        </p:xfrm>
        <a:graphic>
          <a:graphicData uri="http://schemas.openxmlformats.org/drawingml/2006/table">
            <a:tbl>
              <a:tblPr/>
              <a:tblGrid>
                <a:gridCol w="630243">
                  <a:extLst>
                    <a:ext uri="{9D8B030D-6E8A-4147-A177-3AD203B41FA5}">
                      <a16:colId xmlns:a16="http://schemas.microsoft.com/office/drawing/2014/main" val="171503997"/>
                    </a:ext>
                  </a:extLst>
                </a:gridCol>
                <a:gridCol w="1636305">
                  <a:extLst>
                    <a:ext uri="{9D8B030D-6E8A-4147-A177-3AD203B41FA5}">
                      <a16:colId xmlns:a16="http://schemas.microsoft.com/office/drawing/2014/main" val="1398898415"/>
                    </a:ext>
                  </a:extLst>
                </a:gridCol>
                <a:gridCol w="2533536">
                  <a:extLst>
                    <a:ext uri="{9D8B030D-6E8A-4147-A177-3AD203B41FA5}">
                      <a16:colId xmlns:a16="http://schemas.microsoft.com/office/drawing/2014/main" val="1930187042"/>
                    </a:ext>
                  </a:extLst>
                </a:gridCol>
                <a:gridCol w="2533536">
                  <a:extLst>
                    <a:ext uri="{9D8B030D-6E8A-4147-A177-3AD203B41FA5}">
                      <a16:colId xmlns:a16="http://schemas.microsoft.com/office/drawing/2014/main" val="3048221112"/>
                    </a:ext>
                  </a:extLst>
                </a:gridCol>
                <a:gridCol w="1046098">
                  <a:extLst>
                    <a:ext uri="{9D8B030D-6E8A-4147-A177-3AD203B41FA5}">
                      <a16:colId xmlns:a16="http://schemas.microsoft.com/office/drawing/2014/main" val="3405368803"/>
                    </a:ext>
                  </a:extLst>
                </a:gridCol>
                <a:gridCol w="2533536">
                  <a:extLst>
                    <a:ext uri="{9D8B030D-6E8A-4147-A177-3AD203B41FA5}">
                      <a16:colId xmlns:a16="http://schemas.microsoft.com/office/drawing/2014/main" val="601747315"/>
                    </a:ext>
                  </a:extLst>
                </a:gridCol>
              </a:tblGrid>
              <a:tr h="259154">
                <a:tc rowSpan="2"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13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  <a:r>
                        <a:rPr lang="en-US" altLang="ko-K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안</a:t>
                      </a:r>
                      <a:r>
                        <a:rPr lang="en-US" altLang="ko-K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761848"/>
                  </a:ext>
                </a:extLst>
              </a:tr>
              <a:tr h="228302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가족사랑 </a:t>
                      </a:r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치매간병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플러스 </a:t>
                      </a:r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치매간병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플러스 </a:t>
                      </a:r>
                      <a:r>
                        <a:rPr lang="ko-KR" altLang="en-US" sz="12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치매간병</a:t>
                      </a:r>
                      <a:endParaRPr lang="ko-KR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614389"/>
                  </a:ext>
                </a:extLst>
              </a:tr>
              <a:tr h="296177"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가입나이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20~70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20~80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20~80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6343410"/>
                  </a:ext>
                </a:extLst>
              </a:tr>
              <a:tr h="296177">
                <a:tc rowSpan="9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</a:t>
                      </a:r>
                      <a:b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</a:t>
                      </a:r>
                      <a:b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일반심사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유해약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유해약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유해약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5697906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표준환급률무해약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50%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무해약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50%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무해약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651117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만기연장형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만기연장형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3207698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경증간편</a:t>
                      </a:r>
                      <a:b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(335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고지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유해약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유해약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836657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표준환급률무해약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50%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무해약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5254333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만기연장형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만기연장형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5402118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경증간편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Ⅲ</a:t>
                      </a:r>
                      <a:b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(355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고지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유해약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유해약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7911843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50%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무해약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50%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무해약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932911"/>
                  </a:ext>
                </a:extLst>
              </a:tr>
              <a:tr h="2961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5893100"/>
                  </a:ext>
                </a:extLst>
              </a:tr>
              <a:tr h="765123"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납입면제 및</a:t>
                      </a:r>
                      <a:b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만기연장확정사유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장기요양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(1~5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등급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b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</a:b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상해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80%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이상후유장해</a:t>
                      </a:r>
                      <a:b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</a:b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질병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80%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이상후유장해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장기요양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(1~2</a:t>
                      </a:r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등급</a:t>
                      </a:r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장기요양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(1~2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등급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b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상해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80%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이상후유장해</a:t>
                      </a:r>
                      <a:b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질병</a:t>
                      </a:r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80%</a:t>
                      </a:r>
                      <a:r>
                        <a:rPr lang="ko-KR" alt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이상후유장해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3B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37454"/>
                  </a:ext>
                </a:extLst>
              </a:tr>
            </a:tbl>
          </a:graphicData>
        </a:graphic>
      </p:graphicFrame>
      <p:sp>
        <p:nvSpPr>
          <p:cNvPr id="2" name="제목 1">
            <a:extLst>
              <a:ext uri="{FF2B5EF4-FFF2-40B4-BE49-F238E27FC236}">
                <a16:creationId xmlns:a16="http://schemas.microsoft.com/office/drawing/2014/main" id="{AB22572F-4814-28AE-DAA7-BEAE6ACC2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①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1F12C53B-1A99-7634-6ACA-92D8F4851354}"/>
              </a:ext>
            </a:extLst>
          </p:cNvPr>
          <p:cNvGrpSpPr/>
          <p:nvPr/>
        </p:nvGrpSpPr>
        <p:grpSpPr>
          <a:xfrm>
            <a:off x="621822" y="1606570"/>
            <a:ext cx="5287272" cy="387569"/>
            <a:chOff x="647700" y="1480061"/>
            <a:chExt cx="5287272" cy="495388"/>
          </a:xfrm>
        </p:grpSpPr>
        <p:sp>
          <p:nvSpPr>
            <p:cNvPr id="5" name="화살표: 오각형 4">
              <a:extLst>
                <a:ext uri="{FF2B5EF4-FFF2-40B4-BE49-F238E27FC236}">
                  <a16:creationId xmlns:a16="http://schemas.microsoft.com/office/drawing/2014/main" id="{8ADD600B-C58D-0952-32C2-79866EAB5E37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138FD55-193A-5F12-2827-B918D1D5675D}"/>
                </a:ext>
              </a:extLst>
            </p:cNvPr>
            <p:cNvSpPr txBox="1"/>
            <p:nvPr/>
          </p:nvSpPr>
          <p:spPr>
            <a:xfrm>
              <a:off x="675630" y="1480061"/>
              <a:ext cx="3528530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600" dirty="0">
                  <a:solidFill>
                    <a:schemeClr val="bg1"/>
                  </a:solidFill>
                </a:rPr>
                <a:t>[ </a:t>
              </a:r>
              <a:r>
                <a:rPr lang="ko-KR" altLang="en-US" sz="1600" dirty="0">
                  <a:solidFill>
                    <a:schemeClr val="bg1"/>
                  </a:solidFill>
                </a:rPr>
                <a:t>상품 효율화 </a:t>
              </a:r>
              <a:r>
                <a:rPr lang="en-US" altLang="ko-KR" sz="1600" dirty="0">
                  <a:solidFill>
                    <a:schemeClr val="bg1"/>
                  </a:solidFill>
                </a:rPr>
                <a:t>]   </a:t>
              </a:r>
              <a:r>
                <a:rPr lang="ko-KR" altLang="en-US" sz="1600" dirty="0" err="1">
                  <a:solidFill>
                    <a:schemeClr val="bg1"/>
                  </a:solidFill>
                </a:rPr>
                <a:t>간편치매보험</a:t>
              </a:r>
              <a:r>
                <a:rPr lang="ko-KR" altLang="en-US" sz="1600" dirty="0">
                  <a:solidFill>
                    <a:schemeClr val="bg1"/>
                  </a:solidFill>
                </a:rPr>
                <a:t> </a:t>
              </a:r>
              <a:r>
                <a:rPr lang="ko-KR" altLang="en-US" sz="1600" dirty="0">
                  <a:solidFill>
                    <a:srgbClr val="FFFF00"/>
                  </a:solidFill>
                </a:rPr>
                <a:t>상품 통합</a:t>
              </a:r>
            </a:p>
          </p:txBody>
        </p:sp>
      </p:grpSp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89AC64A6-2465-4145-84AB-8749B00FAF6F}"/>
              </a:ext>
            </a:extLst>
          </p:cNvPr>
          <p:cNvSpPr/>
          <p:nvPr/>
        </p:nvSpPr>
        <p:spPr>
          <a:xfrm>
            <a:off x="8017703" y="3214133"/>
            <a:ext cx="1010393" cy="2040715"/>
          </a:xfrm>
          <a:prstGeom prst="rightArrow">
            <a:avLst>
              <a:gd name="adj1" fmla="val 79179"/>
              <a:gd name="adj2" fmla="val 5880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34000">
                <a:schemeClr val="tx1">
                  <a:lumMod val="50000"/>
                  <a:lumOff val="50000"/>
                </a:schemeClr>
              </a:gs>
              <a:gs pos="83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D1227D-61C6-8BA3-838F-85DCD5B54F64}"/>
              </a:ext>
            </a:extLst>
          </p:cNvPr>
          <p:cNvSpPr txBox="1"/>
          <p:nvPr/>
        </p:nvSpPr>
        <p:spPr>
          <a:xfrm>
            <a:off x="5652820" y="1728389"/>
            <a:ext cx="59898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123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치매보험은 유지</a:t>
            </a:r>
            <a:endParaRPr lang="ko-KR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28D801-862D-ED37-A8BF-F24AC8CF6656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35777048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6A4DB-71E1-7F8F-0470-6072BADEF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63B536-DFED-F76C-EB62-AA4ADCD80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②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C18D800-DCBC-ED4A-6D82-D0B51D2C143F}"/>
              </a:ext>
            </a:extLst>
          </p:cNvPr>
          <p:cNvGraphicFramePr>
            <a:graphicFrameLocks noGrp="1"/>
          </p:cNvGraphicFramePr>
          <p:nvPr/>
        </p:nvGraphicFramePr>
        <p:xfrm>
          <a:off x="628649" y="1916113"/>
          <a:ext cx="10972016" cy="1877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008">
                  <a:extLst>
                    <a:ext uri="{9D8B030D-6E8A-4147-A177-3AD203B41FA5}">
                      <a16:colId xmlns:a16="http://schemas.microsoft.com/office/drawing/2014/main" val="1093717717"/>
                    </a:ext>
                  </a:extLst>
                </a:gridCol>
                <a:gridCol w="5486008">
                  <a:extLst>
                    <a:ext uri="{9D8B030D-6E8A-4147-A177-3AD203B41FA5}">
                      <a16:colId xmlns:a16="http://schemas.microsoft.com/office/drawing/2014/main" val="2693777076"/>
                    </a:ext>
                  </a:extLst>
                </a:gridCol>
              </a:tblGrid>
              <a:tr h="2573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현 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변 경 </a:t>
                      </a:r>
                      <a:r>
                        <a:rPr lang="en-US" altLang="ko-KR" sz="1100" dirty="0"/>
                        <a:t>(</a:t>
                      </a:r>
                      <a:r>
                        <a:rPr lang="ko-KR" altLang="en-US" sz="11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案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238301"/>
                  </a:ext>
                </a:extLst>
              </a:tr>
              <a:tr h="16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0957"/>
                  </a:ext>
                </a:extLst>
              </a:tr>
            </a:tbl>
          </a:graphicData>
        </a:graphic>
      </p:graphicFrame>
      <p:grpSp>
        <p:nvGrpSpPr>
          <p:cNvPr id="13" name="그룹 12">
            <a:extLst>
              <a:ext uri="{FF2B5EF4-FFF2-40B4-BE49-F238E27FC236}">
                <a16:creationId xmlns:a16="http://schemas.microsoft.com/office/drawing/2014/main" id="{89274F03-6057-E127-20AB-645609C8DE09}"/>
              </a:ext>
            </a:extLst>
          </p:cNvPr>
          <p:cNvGrpSpPr/>
          <p:nvPr/>
        </p:nvGrpSpPr>
        <p:grpSpPr>
          <a:xfrm>
            <a:off x="621822" y="1561319"/>
            <a:ext cx="5287272" cy="353208"/>
            <a:chOff x="647700" y="1507406"/>
            <a:chExt cx="5287272" cy="468043"/>
          </a:xfrm>
        </p:grpSpPr>
        <p:sp>
          <p:nvSpPr>
            <p:cNvPr id="5" name="화살표: 오각형 4">
              <a:extLst>
                <a:ext uri="{FF2B5EF4-FFF2-40B4-BE49-F238E27FC236}">
                  <a16:creationId xmlns:a16="http://schemas.microsoft.com/office/drawing/2014/main" id="{9079C537-F60B-85BA-D7FE-8E80427A726E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775C045-FDCF-0B0D-AFD4-87FFBA94E7C8}"/>
                </a:ext>
              </a:extLst>
            </p:cNvPr>
            <p:cNvSpPr txBox="1"/>
            <p:nvPr/>
          </p:nvSpPr>
          <p:spPr>
            <a:xfrm>
              <a:off x="675630" y="1507406"/>
              <a:ext cx="3776996" cy="391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400" dirty="0">
                  <a:solidFill>
                    <a:schemeClr val="bg1"/>
                  </a:solidFill>
                </a:rPr>
                <a:t>[ </a:t>
              </a:r>
              <a:r>
                <a:rPr lang="ko-KR" altLang="en-US" sz="1400" dirty="0" err="1">
                  <a:solidFill>
                    <a:schemeClr val="bg1"/>
                  </a:solidFill>
                </a:rPr>
                <a:t>오건강</a:t>
              </a:r>
              <a:r>
                <a:rPr lang="ko-KR" altLang="en-US" sz="1400" dirty="0">
                  <a:solidFill>
                    <a:schemeClr val="bg1"/>
                  </a:solidFill>
                </a:rPr>
                <a:t> </a:t>
              </a:r>
              <a:r>
                <a:rPr lang="en-US" altLang="ko-KR" sz="1400" dirty="0">
                  <a:solidFill>
                    <a:schemeClr val="bg1"/>
                  </a:solidFill>
                </a:rPr>
                <a:t>]  </a:t>
              </a:r>
              <a:r>
                <a:rPr lang="ko-KR" altLang="en-US" sz="1400" dirty="0">
                  <a:solidFill>
                    <a:schemeClr val="bg1"/>
                  </a:solidFill>
                </a:rPr>
                <a:t>무사고 </a:t>
              </a:r>
              <a:r>
                <a:rPr lang="ko-KR" altLang="en-US" sz="1400" dirty="0" err="1">
                  <a:solidFill>
                    <a:schemeClr val="bg1"/>
                  </a:solidFill>
                </a:rPr>
                <a:t>종전환</a:t>
              </a:r>
              <a:r>
                <a:rPr lang="ko-KR" altLang="en-US" sz="1400" dirty="0">
                  <a:solidFill>
                    <a:schemeClr val="bg1"/>
                  </a:solidFill>
                </a:rPr>
                <a:t> 구간 확대</a:t>
              </a:r>
              <a:r>
                <a:rPr lang="en-US" altLang="ko-KR" sz="1400" dirty="0">
                  <a:solidFill>
                    <a:schemeClr val="bg1"/>
                  </a:solidFill>
                </a:rPr>
                <a:t>,</a:t>
              </a:r>
              <a:r>
                <a:rPr lang="ko-KR" altLang="en-US" sz="1400" dirty="0">
                  <a:solidFill>
                    <a:schemeClr val="bg1"/>
                  </a:solidFill>
                </a:rPr>
                <a:t> </a:t>
              </a:r>
              <a:r>
                <a:rPr lang="en-US" altLang="ko-KR" sz="1400" dirty="0">
                  <a:solidFill>
                    <a:srgbClr val="FFFF00"/>
                  </a:solidFill>
                </a:rPr>
                <a:t>5 ~ 9</a:t>
              </a:r>
              <a:r>
                <a:rPr lang="ko-KR" altLang="en-US" sz="1400" dirty="0">
                  <a:solidFill>
                    <a:srgbClr val="FFFF00"/>
                  </a:solidFill>
                </a:rPr>
                <a:t>세 구간</a:t>
              </a:r>
            </a:p>
          </p:txBody>
        </p:sp>
      </p:grp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C66DA451-770E-51FB-A276-F8431BD0D8A7}"/>
              </a:ext>
            </a:extLst>
          </p:cNvPr>
          <p:cNvGraphicFramePr>
            <a:graphicFrameLocks noGrp="1"/>
          </p:cNvGraphicFramePr>
          <p:nvPr/>
        </p:nvGraphicFramePr>
        <p:xfrm>
          <a:off x="1035050" y="2289969"/>
          <a:ext cx="4673600" cy="1377950"/>
        </p:xfrm>
        <a:graphic>
          <a:graphicData uri="http://schemas.openxmlformats.org/drawingml/2006/table">
            <a:tbl>
              <a:tblPr/>
              <a:tblGrid>
                <a:gridCol w="1197005">
                  <a:extLst>
                    <a:ext uri="{9D8B030D-6E8A-4147-A177-3AD203B41FA5}">
                      <a16:colId xmlns:a16="http://schemas.microsoft.com/office/drawing/2014/main" val="3259710448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114056802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2878529226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3262095482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1428845569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2877139488"/>
                    </a:ext>
                  </a:extLst>
                </a:gridCol>
              </a:tblGrid>
              <a:tr h="21590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계약나이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  무사고기간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→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842383"/>
                  </a:ext>
                </a:extLst>
              </a:tr>
              <a:tr h="196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9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030167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불가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72776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불가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9462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불가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2724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불가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60211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불가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480821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2879EFF2-F8D9-A70A-3E09-BF81F0A299A2}"/>
              </a:ext>
            </a:extLst>
          </p:cNvPr>
          <p:cNvGraphicFramePr>
            <a:graphicFrameLocks noGrp="1"/>
          </p:cNvGraphicFramePr>
          <p:nvPr/>
        </p:nvGraphicFramePr>
        <p:xfrm>
          <a:off x="6492875" y="2289969"/>
          <a:ext cx="4673600" cy="1403350"/>
        </p:xfrm>
        <a:graphic>
          <a:graphicData uri="http://schemas.openxmlformats.org/drawingml/2006/table">
            <a:tbl>
              <a:tblPr/>
              <a:tblGrid>
                <a:gridCol w="1197005">
                  <a:extLst>
                    <a:ext uri="{9D8B030D-6E8A-4147-A177-3AD203B41FA5}">
                      <a16:colId xmlns:a16="http://schemas.microsoft.com/office/drawing/2014/main" val="3045612088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2518702589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1659704184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2581874193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172885274"/>
                    </a:ext>
                  </a:extLst>
                </a:gridCol>
                <a:gridCol w="695319">
                  <a:extLst>
                    <a:ext uri="{9D8B030D-6E8A-4147-A177-3AD203B41FA5}">
                      <a16:colId xmlns:a16="http://schemas.microsoft.com/office/drawing/2014/main" val="2591428440"/>
                    </a:ext>
                  </a:extLst>
                </a:gridCol>
              </a:tblGrid>
              <a:tr h="21590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계약나이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  무사고기간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→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308366"/>
                  </a:ext>
                </a:extLst>
              </a:tr>
              <a:tr h="196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9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855786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1907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868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3869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981783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가능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359434"/>
                  </a:ext>
                </a:extLst>
              </a:tr>
            </a:tbl>
          </a:graphicData>
        </a:graphic>
      </p:graphicFrame>
      <p:grpSp>
        <p:nvGrpSpPr>
          <p:cNvPr id="10" name="그룹 9">
            <a:extLst>
              <a:ext uri="{FF2B5EF4-FFF2-40B4-BE49-F238E27FC236}">
                <a16:creationId xmlns:a16="http://schemas.microsoft.com/office/drawing/2014/main" id="{302313A0-D859-57A8-B5CA-2BF655852AB3}"/>
              </a:ext>
            </a:extLst>
          </p:cNvPr>
          <p:cNvGrpSpPr/>
          <p:nvPr/>
        </p:nvGrpSpPr>
        <p:grpSpPr>
          <a:xfrm>
            <a:off x="621822" y="3965825"/>
            <a:ext cx="5287272" cy="356252"/>
            <a:chOff x="647700" y="1507406"/>
            <a:chExt cx="5287272" cy="472076"/>
          </a:xfrm>
        </p:grpSpPr>
        <p:sp>
          <p:nvSpPr>
            <p:cNvPr id="11" name="화살표: 오각형 10">
              <a:extLst>
                <a:ext uri="{FF2B5EF4-FFF2-40B4-BE49-F238E27FC236}">
                  <a16:creationId xmlns:a16="http://schemas.microsoft.com/office/drawing/2014/main" id="{DDF8200A-6828-9251-0BE1-EEE466A6F65B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2A320A7-2C7C-780E-F712-A808432AA381}"/>
                </a:ext>
              </a:extLst>
            </p:cNvPr>
            <p:cNvSpPr txBox="1"/>
            <p:nvPr/>
          </p:nvSpPr>
          <p:spPr>
            <a:xfrm>
              <a:off x="675630" y="1507406"/>
              <a:ext cx="4922373" cy="47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dirty="0">
                  <a:solidFill>
                    <a:schemeClr val="bg1"/>
                  </a:solidFill>
                </a:rPr>
                <a:t>주요치료비 </a:t>
              </a:r>
              <a:r>
                <a:rPr lang="ko-KR" altLang="en-US" sz="1400" dirty="0">
                  <a:solidFill>
                    <a:srgbClr val="FFFF00"/>
                  </a:solidFill>
                </a:rPr>
                <a:t>선지급서비스 확대</a:t>
              </a:r>
              <a:r>
                <a:rPr lang="ko-KR" altLang="en-US" sz="1200" dirty="0">
                  <a:solidFill>
                    <a:srgbClr val="FFFF00"/>
                  </a:solidFill>
                </a:rPr>
                <a:t> </a:t>
              </a:r>
              <a:r>
                <a:rPr lang="en-US" altLang="ko-KR" sz="1200" dirty="0">
                  <a:solidFill>
                    <a:srgbClr val="FFFF00"/>
                  </a:solidFill>
                </a:rPr>
                <a:t>(</a:t>
              </a:r>
              <a:r>
                <a:rPr lang="ko-KR" altLang="en-US" sz="1200" dirty="0">
                  <a:solidFill>
                    <a:srgbClr val="FFFF00"/>
                  </a:solidFill>
                </a:rPr>
                <a:t>암 ▶ 암</a:t>
              </a:r>
              <a:r>
                <a:rPr lang="en-US" altLang="ko-KR" sz="1200" dirty="0">
                  <a:solidFill>
                    <a:srgbClr val="FFFF00"/>
                  </a:solidFill>
                </a:rPr>
                <a:t>·2</a:t>
              </a:r>
              <a:r>
                <a:rPr lang="ko-KR" altLang="en-US" sz="1200" dirty="0">
                  <a:solidFill>
                    <a:srgbClr val="FFFF00"/>
                  </a:solidFill>
                </a:rPr>
                <a:t>대</a:t>
              </a:r>
              <a:r>
                <a:rPr lang="en-US" altLang="ko-KR" sz="1200" dirty="0">
                  <a:solidFill>
                    <a:srgbClr val="FFFF00"/>
                  </a:solidFill>
                </a:rPr>
                <a:t>·</a:t>
              </a:r>
              <a:r>
                <a:rPr lang="ko-KR" altLang="en-US" sz="1200" dirty="0">
                  <a:solidFill>
                    <a:srgbClr val="FFFF00"/>
                  </a:solidFill>
                </a:rPr>
                <a:t>순환계</a:t>
              </a:r>
              <a:r>
                <a:rPr lang="en-US" altLang="ko-KR" sz="1200" dirty="0">
                  <a:solidFill>
                    <a:srgbClr val="FFFF00"/>
                  </a:solidFill>
                </a:rPr>
                <a:t>)</a:t>
              </a:r>
              <a:endParaRPr lang="ko-KR" altLang="en-US" sz="1400" dirty="0">
                <a:solidFill>
                  <a:srgbClr val="FFFF00"/>
                </a:solidFill>
              </a:endParaRPr>
            </a:p>
          </p:txBody>
        </p:sp>
      </p:grp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D3A6BA3A-C272-37AA-08F8-095E2684CD66}"/>
              </a:ext>
            </a:extLst>
          </p:cNvPr>
          <p:cNvGraphicFramePr>
            <a:graphicFrameLocks noGrp="1"/>
          </p:cNvGraphicFramePr>
          <p:nvPr/>
        </p:nvGraphicFramePr>
        <p:xfrm>
          <a:off x="628649" y="4308603"/>
          <a:ext cx="10972016" cy="2057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008">
                  <a:extLst>
                    <a:ext uri="{9D8B030D-6E8A-4147-A177-3AD203B41FA5}">
                      <a16:colId xmlns:a16="http://schemas.microsoft.com/office/drawing/2014/main" val="1093717717"/>
                    </a:ext>
                  </a:extLst>
                </a:gridCol>
                <a:gridCol w="5486008">
                  <a:extLst>
                    <a:ext uri="{9D8B030D-6E8A-4147-A177-3AD203B41FA5}">
                      <a16:colId xmlns:a16="http://schemas.microsoft.com/office/drawing/2014/main" val="2693777076"/>
                    </a:ext>
                  </a:extLst>
                </a:gridCol>
              </a:tblGrid>
              <a:tr h="2573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현 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변 경 </a:t>
                      </a:r>
                      <a:r>
                        <a:rPr lang="en-US" altLang="ko-KR" sz="1100" dirty="0"/>
                        <a:t>(</a:t>
                      </a:r>
                      <a:r>
                        <a:rPr lang="ko-KR" altLang="en-US" sz="11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案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238301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-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암 주요치료비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치료별 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-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비급여 암주요치료비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전액본인부담포함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-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암 주요치료비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치료별 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-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비급여 암주요치료비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전액본인부담포함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-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신규추가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2</a:t>
                      </a: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대질병주요치료비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치료별 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-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신규추가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순환계질환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특정질병제외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주요치료비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-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신규추가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순환계질환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특정질병제외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주요치료비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치료별 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※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대상상품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: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오건강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더건강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뉴키즈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3N5, 325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모두암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095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0C0079D-79D2-FB16-8003-F7C9D86F941C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387109348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F21DF-7B13-7114-43F0-3353CF67F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E1313821-0D1C-4E06-57F7-E66AAC7446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781972"/>
              </p:ext>
            </p:extLst>
          </p:nvPr>
        </p:nvGraphicFramePr>
        <p:xfrm>
          <a:off x="628649" y="1916111"/>
          <a:ext cx="10972018" cy="1325565"/>
        </p:xfrm>
        <a:graphic>
          <a:graphicData uri="http://schemas.openxmlformats.org/drawingml/2006/table">
            <a:tbl>
              <a:tblPr/>
              <a:tblGrid>
                <a:gridCol w="1278858">
                  <a:extLst>
                    <a:ext uri="{9D8B030D-6E8A-4147-A177-3AD203B41FA5}">
                      <a16:colId xmlns:a16="http://schemas.microsoft.com/office/drawing/2014/main" val="846577818"/>
                    </a:ext>
                  </a:extLst>
                </a:gridCol>
                <a:gridCol w="1912018">
                  <a:extLst>
                    <a:ext uri="{9D8B030D-6E8A-4147-A177-3AD203B41FA5}">
                      <a16:colId xmlns:a16="http://schemas.microsoft.com/office/drawing/2014/main" val="1054819847"/>
                    </a:ext>
                  </a:extLst>
                </a:gridCol>
                <a:gridCol w="3890571">
                  <a:extLst>
                    <a:ext uri="{9D8B030D-6E8A-4147-A177-3AD203B41FA5}">
                      <a16:colId xmlns:a16="http://schemas.microsoft.com/office/drawing/2014/main" val="3471092789"/>
                    </a:ext>
                  </a:extLst>
                </a:gridCol>
                <a:gridCol w="3890571">
                  <a:extLst>
                    <a:ext uri="{9D8B030D-6E8A-4147-A177-3AD203B41FA5}">
                      <a16:colId xmlns:a16="http://schemas.microsoft.com/office/drawing/2014/main" val="2606616323"/>
                    </a:ext>
                  </a:extLst>
                </a:gridCol>
              </a:tblGrid>
              <a:tr h="265113"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현행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변경 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安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 </a:t>
                      </a:r>
                      <a:r>
                        <a:rPr lang="en-US" altLang="ko-KR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* 150</a:t>
                      </a:r>
                      <a:r>
                        <a:rPr lang="ko-KR" alt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일 담보는 삭제</a:t>
                      </a:r>
                      <a:endParaRPr lang="en-US" altLang="ko-KR" sz="1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59558"/>
                  </a:ext>
                </a:extLst>
              </a:tr>
              <a:tr h="26511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지급일수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~ 150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~ </a:t>
                      </a:r>
                      <a:r>
                        <a:rPr lang="en-US" altLang="ko-KR" sz="1100" b="1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180</a:t>
                      </a:r>
                      <a:r>
                        <a:rPr lang="ko-KR" altLang="en-US" sz="1100" b="1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0948930"/>
                  </a:ext>
                </a:extLst>
              </a:tr>
              <a:tr h="2651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요양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,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정신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,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한방병원제외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151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일이상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1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181</a:t>
                      </a:r>
                      <a:r>
                        <a:rPr lang="ko-KR" altLang="en-US" sz="1100" b="1" i="0" u="none" strike="noStrike" dirty="0" err="1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일이상</a:t>
                      </a:r>
                      <a:endParaRPr lang="ko-KR" altLang="en-US" sz="1100" b="1" i="0" u="none" strike="noStrike" dirty="0">
                        <a:solidFill>
                          <a:srgbClr val="FF0066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026344"/>
                  </a:ext>
                </a:extLst>
              </a:tr>
              <a:tr h="265113">
                <a:tc rowSpan="2"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지급기준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일당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만원 미만 가입금액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일당 </a:t>
                      </a:r>
                      <a:r>
                        <a:rPr lang="en-US" altLang="ko-KR" sz="1100" b="1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</a:t>
                      </a:r>
                      <a:r>
                        <a:rPr lang="ko-KR" altLang="en-US" sz="1100" b="1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시간 미만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미지급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7967833"/>
                  </a:ext>
                </a:extLst>
              </a:tr>
              <a:tr h="26511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일당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만원 이상 가입금액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일당 </a:t>
                      </a:r>
                      <a:r>
                        <a:rPr lang="en-US" altLang="ko-KR" sz="1100" b="1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</a:t>
                      </a:r>
                      <a:r>
                        <a:rPr lang="ko-KR" altLang="en-US" sz="1100" b="1" i="0" u="none" strike="noStrike" dirty="0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시간 이상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가입금액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6724291"/>
                  </a:ext>
                </a:extLst>
              </a:tr>
            </a:tbl>
          </a:graphicData>
        </a:graphic>
      </p:graphicFrame>
      <p:sp>
        <p:nvSpPr>
          <p:cNvPr id="2" name="제목 1">
            <a:extLst>
              <a:ext uri="{FF2B5EF4-FFF2-40B4-BE49-F238E27FC236}">
                <a16:creationId xmlns:a16="http://schemas.microsoft.com/office/drawing/2014/main" id="{64523DFE-F05C-9750-A1B2-3A13528F5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③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B9093B9-20A5-2B57-E902-B325671F1D0D}"/>
              </a:ext>
            </a:extLst>
          </p:cNvPr>
          <p:cNvGrpSpPr/>
          <p:nvPr/>
        </p:nvGrpSpPr>
        <p:grpSpPr>
          <a:xfrm>
            <a:off x="621822" y="1587992"/>
            <a:ext cx="5287272" cy="317004"/>
            <a:chOff x="647700" y="1439498"/>
            <a:chExt cx="5287272" cy="535951"/>
          </a:xfrm>
        </p:grpSpPr>
        <p:sp>
          <p:nvSpPr>
            <p:cNvPr id="5" name="화살표: 오각형 4">
              <a:extLst>
                <a:ext uri="{FF2B5EF4-FFF2-40B4-BE49-F238E27FC236}">
                  <a16:creationId xmlns:a16="http://schemas.microsoft.com/office/drawing/2014/main" id="{7630FDBB-304F-D58A-8C8A-0E2E88134032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2500B9-4CE0-8FE1-5611-CFBE2613E534}"/>
                </a:ext>
              </a:extLst>
            </p:cNvPr>
            <p:cNvSpPr txBox="1"/>
            <p:nvPr/>
          </p:nvSpPr>
          <p:spPr>
            <a:xfrm>
              <a:off x="675630" y="1439498"/>
              <a:ext cx="2058577" cy="391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dirty="0">
                  <a:solidFill>
                    <a:schemeClr val="bg1"/>
                  </a:solidFill>
                </a:rPr>
                <a:t>간병인사용일당 구조 개편</a:t>
              </a:r>
              <a:endParaRPr lang="ko-KR" altLang="en-US" sz="1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FF5D901-11B6-2960-B7EB-97F8D2E03E2A}"/>
              </a:ext>
            </a:extLst>
          </p:cNvPr>
          <p:cNvGrpSpPr/>
          <p:nvPr/>
        </p:nvGrpSpPr>
        <p:grpSpPr>
          <a:xfrm>
            <a:off x="621822" y="3480339"/>
            <a:ext cx="5287272" cy="316999"/>
            <a:chOff x="647700" y="1439507"/>
            <a:chExt cx="5287272" cy="535942"/>
          </a:xfrm>
        </p:grpSpPr>
        <p:sp>
          <p:nvSpPr>
            <p:cNvPr id="19" name="화살표: 오각형 18">
              <a:extLst>
                <a:ext uri="{FF2B5EF4-FFF2-40B4-BE49-F238E27FC236}">
                  <a16:creationId xmlns:a16="http://schemas.microsoft.com/office/drawing/2014/main" id="{40014426-692A-F9EC-3849-7FDD72C7A410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F97375A-0D53-CDC8-0AB6-F60DEE97CB81}"/>
                </a:ext>
              </a:extLst>
            </p:cNvPr>
            <p:cNvSpPr txBox="1"/>
            <p:nvPr/>
          </p:nvSpPr>
          <p:spPr>
            <a:xfrm>
              <a:off x="675630" y="1439507"/>
              <a:ext cx="3054041" cy="447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400" dirty="0">
                  <a:solidFill>
                    <a:schemeClr val="bg1"/>
                  </a:solidFill>
                </a:rPr>
                <a:t>[</a:t>
              </a:r>
              <a:r>
                <a:rPr lang="ko-KR" altLang="en-US" sz="1400" dirty="0">
                  <a:solidFill>
                    <a:schemeClr val="bg1"/>
                  </a:solidFill>
                </a:rPr>
                <a:t> 약관개선</a:t>
              </a:r>
              <a:r>
                <a:rPr lang="en-US" altLang="ko-KR" sz="1400" dirty="0">
                  <a:solidFill>
                    <a:schemeClr val="bg1"/>
                  </a:solidFill>
                </a:rPr>
                <a:t> ] </a:t>
              </a:r>
              <a:r>
                <a:rPr lang="ko-KR" altLang="en-US" sz="1400" dirty="0">
                  <a:solidFill>
                    <a:schemeClr val="bg1"/>
                  </a:solidFill>
                </a:rPr>
                <a:t> 혼재된 치매용어 표기 통일</a:t>
              </a:r>
              <a:endParaRPr lang="ko-KR" altLang="en-US" sz="1400" dirty="0">
                <a:solidFill>
                  <a:srgbClr val="FFFF00"/>
                </a:solidFill>
              </a:endParaRPr>
            </a:p>
          </p:txBody>
        </p:sp>
      </p:grp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DDBA2DBC-2070-D1E8-0FDD-02D110023820}"/>
              </a:ext>
            </a:extLst>
          </p:cNvPr>
          <p:cNvGraphicFramePr>
            <a:graphicFrameLocks noGrp="1"/>
          </p:cNvGraphicFramePr>
          <p:nvPr/>
        </p:nvGraphicFramePr>
        <p:xfrm>
          <a:off x="628649" y="3813303"/>
          <a:ext cx="10972016" cy="1553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008">
                  <a:extLst>
                    <a:ext uri="{9D8B030D-6E8A-4147-A177-3AD203B41FA5}">
                      <a16:colId xmlns:a16="http://schemas.microsoft.com/office/drawing/2014/main" val="1093717717"/>
                    </a:ext>
                  </a:extLst>
                </a:gridCol>
                <a:gridCol w="5486008">
                  <a:extLst>
                    <a:ext uri="{9D8B030D-6E8A-4147-A177-3AD203B41FA5}">
                      <a16:colId xmlns:a16="http://schemas.microsoft.com/office/drawing/2014/main" val="2693777076"/>
                    </a:ext>
                  </a:extLst>
                </a:gridCol>
              </a:tblGrid>
              <a:tr h="2573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현 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변 경 </a:t>
                      </a:r>
                      <a:r>
                        <a:rPr lang="en-US" altLang="ko-KR" sz="1100" dirty="0"/>
                        <a:t>(</a:t>
                      </a:r>
                      <a:r>
                        <a:rPr lang="ko-KR" altLang="en-US" sz="11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案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238301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0957"/>
                  </a:ext>
                </a:extLst>
              </a:tr>
            </a:tbl>
          </a:graphicData>
        </a:graphic>
      </p:graphicFrame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355420E4-E021-0EE5-1B15-D35D5CB0F6C4}"/>
              </a:ext>
            </a:extLst>
          </p:cNvPr>
          <p:cNvGraphicFramePr>
            <a:graphicFrameLocks noGrp="1"/>
          </p:cNvGraphicFramePr>
          <p:nvPr/>
        </p:nvGraphicFramePr>
        <p:xfrm>
          <a:off x="1354743" y="4181587"/>
          <a:ext cx="3994388" cy="1079500"/>
        </p:xfrm>
        <a:graphic>
          <a:graphicData uri="http://schemas.openxmlformats.org/drawingml/2006/table">
            <a:tbl>
              <a:tblPr/>
              <a:tblGrid>
                <a:gridCol w="3994388">
                  <a:extLst>
                    <a:ext uri="{9D8B030D-6E8A-4147-A177-3AD203B41FA5}">
                      <a16:colId xmlns:a16="http://schemas.microsoft.com/office/drawing/2014/main" val="2545222587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담보명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31508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경도치매진단비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267290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중등도치매진단비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(CDR2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39882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경도치매정기검진비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39390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보험료납입지원보장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경도치매진단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981973"/>
                  </a:ext>
                </a:extLst>
              </a:tr>
            </a:tbl>
          </a:graphicData>
        </a:graphic>
      </p:graphicFrame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7613567B-6CE0-63A3-7EA0-A9CBD43AF7D0}"/>
              </a:ext>
            </a:extLst>
          </p:cNvPr>
          <p:cNvGraphicFramePr>
            <a:graphicFrameLocks noGrp="1"/>
          </p:cNvGraphicFramePr>
          <p:nvPr/>
        </p:nvGraphicFramePr>
        <p:xfrm>
          <a:off x="6842871" y="4181587"/>
          <a:ext cx="3994388" cy="1079500"/>
        </p:xfrm>
        <a:graphic>
          <a:graphicData uri="http://schemas.openxmlformats.org/drawingml/2006/table">
            <a:tbl>
              <a:tblPr/>
              <a:tblGrid>
                <a:gridCol w="3994388">
                  <a:extLst>
                    <a:ext uri="{9D8B030D-6E8A-4147-A177-3AD203B41FA5}">
                      <a16:colId xmlns:a16="http://schemas.microsoft.com/office/drawing/2014/main" val="1956299637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담보명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0884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</a:t>
                      </a:r>
                      <a:r>
                        <a:rPr lang="ko-KR" altLang="en-US" sz="1100" b="1" i="0" u="none" strike="noStrike" dirty="0" err="1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증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치매진단비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345838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중등</a:t>
                      </a:r>
                      <a:r>
                        <a:rPr lang="ko-KR" altLang="en-US" sz="1100" b="1" i="0" u="none" strike="noStrike" kern="1200" dirty="0" err="1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증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치매진단비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(CDR2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78958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</a:t>
                      </a:r>
                      <a:r>
                        <a:rPr lang="ko-KR" altLang="en-US" sz="1100" b="1" i="0" u="none" strike="noStrike" kern="1200" dirty="0" err="1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증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치매정기검진비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63993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보험료납입지원보장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</a:t>
                      </a:r>
                      <a:r>
                        <a:rPr lang="ko-KR" altLang="en-US" sz="1100" b="1" i="0" u="none" strike="noStrike" kern="1200" dirty="0" err="1">
                          <a:solidFill>
                            <a:srgbClr val="FF0066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증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치매진단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(CDR1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점이상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))</a:t>
                      </a:r>
                    </a:p>
                  </a:txBody>
                  <a:tcPr marL="108000" marR="6350" marT="635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83603"/>
                  </a:ext>
                </a:extLst>
              </a:tr>
            </a:tbl>
          </a:graphicData>
        </a:graphic>
      </p:graphicFrame>
      <p:grpSp>
        <p:nvGrpSpPr>
          <p:cNvPr id="26" name="그룹 25">
            <a:extLst>
              <a:ext uri="{FF2B5EF4-FFF2-40B4-BE49-F238E27FC236}">
                <a16:creationId xmlns:a16="http://schemas.microsoft.com/office/drawing/2014/main" id="{B470ADE5-B7C8-87ED-B58D-B5CF0BE7A7AB}"/>
              </a:ext>
            </a:extLst>
          </p:cNvPr>
          <p:cNvGrpSpPr/>
          <p:nvPr/>
        </p:nvGrpSpPr>
        <p:grpSpPr>
          <a:xfrm>
            <a:off x="621822" y="5617169"/>
            <a:ext cx="5287272" cy="317002"/>
            <a:chOff x="647700" y="1439503"/>
            <a:chExt cx="5287272" cy="535946"/>
          </a:xfrm>
        </p:grpSpPr>
        <p:sp>
          <p:nvSpPr>
            <p:cNvPr id="27" name="화살표: 오각형 26">
              <a:extLst>
                <a:ext uri="{FF2B5EF4-FFF2-40B4-BE49-F238E27FC236}">
                  <a16:creationId xmlns:a16="http://schemas.microsoft.com/office/drawing/2014/main" id="{8EC81BD0-26F5-4C5C-6E69-07B1DAF085B8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2F2199E-85BF-5F26-0DFA-F0F94B753DEC}"/>
                </a:ext>
              </a:extLst>
            </p:cNvPr>
            <p:cNvSpPr txBox="1"/>
            <p:nvPr/>
          </p:nvSpPr>
          <p:spPr>
            <a:xfrm>
              <a:off x="675630" y="1439503"/>
              <a:ext cx="2608406" cy="447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dirty="0">
                  <a:solidFill>
                    <a:schemeClr val="bg1"/>
                  </a:solidFill>
                </a:rPr>
                <a:t>흥</a:t>
              </a:r>
              <a:r>
                <a:rPr lang="en-US" altLang="ko-KR" sz="1400" dirty="0">
                  <a:solidFill>
                    <a:schemeClr val="bg1"/>
                  </a:solidFill>
                </a:rPr>
                <a:t>Good </a:t>
              </a:r>
              <a:r>
                <a:rPr lang="ko-KR" altLang="en-US" sz="1400" dirty="0">
                  <a:solidFill>
                    <a:schemeClr val="bg1"/>
                  </a:solidFill>
                </a:rPr>
                <a:t>브랜드로 상품 명칭 통일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5E8E53E-6909-2D54-DE07-C70A82B4C015}"/>
              </a:ext>
            </a:extLst>
          </p:cNvPr>
          <p:cNvSpPr txBox="1"/>
          <p:nvPr/>
        </p:nvSpPr>
        <p:spPr>
          <a:xfrm>
            <a:off x="636559" y="6009980"/>
            <a:ext cx="11021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400" b="1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현행</a:t>
            </a:r>
            <a:r>
              <a:rPr lang="en-US" altLang="ko-KR" sz="1400" b="1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r>
              <a:rPr lang="en-US" altLang="ko-KR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무배당 흥국화재 </a:t>
            </a:r>
            <a:r>
              <a:rPr lang="ko-KR" altLang="en-US" sz="14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실손의료보험</a:t>
            </a:r>
            <a:r>
              <a:rPr lang="ko-KR" altLang="en-US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→</a:t>
            </a:r>
            <a:r>
              <a:rPr lang="en-US" altLang="ko-KR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1400" b="1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400" b="1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변경</a:t>
            </a:r>
            <a:r>
              <a:rPr lang="en-US" altLang="ko-KR" sz="1400" b="1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r>
              <a:rPr lang="en-US" altLang="ko-KR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무배당 </a:t>
            </a:r>
            <a:r>
              <a:rPr lang="ko-KR" altLang="en-US" sz="1400" b="1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흥</a:t>
            </a:r>
            <a:r>
              <a:rPr lang="en-US" altLang="ko-KR" sz="1400" b="1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Good</a:t>
            </a:r>
            <a:r>
              <a:rPr lang="en-US" altLang="ko-KR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ko-KR" altLang="en-US" sz="140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실손의료보험</a:t>
            </a:r>
            <a:r>
              <a:rPr lang="ko-KR" altLang="en-US" sz="140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                             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대상상품 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실손보험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유병자실손포함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),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연금저축보험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저축보험 등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992D2A-5A6E-19D4-B398-E4101DB66F8F}"/>
              </a:ext>
            </a:extLst>
          </p:cNvPr>
          <p:cNvSpPr txBox="1"/>
          <p:nvPr/>
        </p:nvSpPr>
        <p:spPr>
          <a:xfrm>
            <a:off x="5895975" y="1527083"/>
            <a:ext cx="565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*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일반상해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질병입원비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요양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정신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한방병원제외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담보도 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150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 삭제 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180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 담보 탑재</a:t>
            </a:r>
            <a:endParaRPr lang="ko-KR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684C7F-679C-4134-B81B-AE1026D6B9A9}"/>
              </a:ext>
            </a:extLst>
          </p:cNvPr>
          <p:cNvSpPr txBox="1"/>
          <p:nvPr/>
        </p:nvSpPr>
        <p:spPr>
          <a:xfrm>
            <a:off x="5895975" y="1699626"/>
            <a:ext cx="565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** </a:t>
            </a:r>
            <a:r>
              <a:rPr lang="ko-KR" altLang="en-US" sz="1100" dirty="0" err="1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간병인사용일당류</a:t>
            </a:r>
            <a:r>
              <a:rPr lang="ko-KR" altLang="en-US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담보한도 기존 </a:t>
            </a:r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150</a:t>
            </a:r>
            <a:r>
              <a:rPr lang="ko-KR" altLang="en-US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일과 동일하게 운영 </a:t>
            </a:r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종합병원 간병인일당 누적만 상향</a:t>
            </a:r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endParaRPr lang="ko-KR" altLang="en-US" sz="1050" dirty="0">
              <a:solidFill>
                <a:srgbClr val="FF0066"/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0D40DB-CCC8-60DE-9768-9E1584167787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7033358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255CD-1683-3245-328A-4518B1A69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5E22ED-44F5-9D85-9788-A152230C8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④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248AE62-3480-0F37-4C34-37B5EFD90DFF}"/>
              </a:ext>
            </a:extLst>
          </p:cNvPr>
          <p:cNvGraphicFramePr>
            <a:graphicFrameLocks noGrp="1"/>
          </p:cNvGraphicFramePr>
          <p:nvPr/>
        </p:nvGraphicFramePr>
        <p:xfrm>
          <a:off x="628649" y="1916113"/>
          <a:ext cx="10972016" cy="44180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008">
                  <a:extLst>
                    <a:ext uri="{9D8B030D-6E8A-4147-A177-3AD203B41FA5}">
                      <a16:colId xmlns:a16="http://schemas.microsoft.com/office/drawing/2014/main" val="1093717717"/>
                    </a:ext>
                  </a:extLst>
                </a:gridCol>
                <a:gridCol w="5486008">
                  <a:extLst>
                    <a:ext uri="{9D8B030D-6E8A-4147-A177-3AD203B41FA5}">
                      <a16:colId xmlns:a16="http://schemas.microsoft.com/office/drawing/2014/main" val="2693777076"/>
                    </a:ext>
                  </a:extLst>
                </a:gridCol>
              </a:tblGrid>
              <a:tr h="2673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현 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변 경 </a:t>
                      </a:r>
                      <a:r>
                        <a:rPr lang="en-US" altLang="ko-KR" sz="1100" dirty="0"/>
                        <a:t>(</a:t>
                      </a:r>
                      <a:r>
                        <a:rPr lang="ko-KR" altLang="en-US" sz="11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案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238301"/>
                  </a:ext>
                </a:extLst>
              </a:tr>
              <a:tr h="32532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 본문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제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8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차 한국표준질병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·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사인분류에 있어서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~ 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중략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 분류표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약관에 규정하는 상병은 제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8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차 개정 한국표준질병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· 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사인분류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통계청 고시 제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2020-175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호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2021.1.1.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시행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 다음에 적은 질병을 말하며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~ 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중략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제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9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차 한국표준질병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·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사인분류 개정 이후 이 약관에서 보장하는 상기 상병의 해당여부는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~ 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중략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endParaRPr kumimoji="0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약관본문 및 분류표內 용어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 본문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제</a:t>
                      </a:r>
                      <a:r>
                        <a:rPr kumimoji="0" lang="en-US" altLang="ko-KR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9</a:t>
                      </a: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차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한국표준질병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·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사인분류에 있어서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~ 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중략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 분류표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약관에 규정하는 상병은 </a:t>
                      </a: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제</a:t>
                      </a:r>
                      <a:r>
                        <a:rPr kumimoji="0" lang="en-US" altLang="ko-KR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9</a:t>
                      </a: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차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개정 한국표준질병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· 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사인분류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통계청 고시 </a:t>
                      </a: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제</a:t>
                      </a:r>
                      <a:r>
                        <a:rPr kumimoji="0" lang="en-US" altLang="ko-KR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2025-299</a:t>
                      </a: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호</a:t>
                      </a:r>
                      <a:r>
                        <a:rPr kumimoji="0" lang="en-US" altLang="ko-KR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, 2026.1.1.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시행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 다음에 적은 질병을 말하며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~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중략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제</a:t>
                      </a:r>
                      <a:r>
                        <a:rPr kumimoji="0" lang="en-US" altLang="ko-KR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10</a:t>
                      </a:r>
                      <a:r>
                        <a:rPr kumimoji="0" lang="ko-KR" altLang="en-US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차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한국표준질병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·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사인분류 개정 이후 이 약관 에서 보장하는 상기 상병의 해당여부는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~ 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중략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b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</a:br>
                      <a:endParaRPr kumimoji="0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약관본문 및 분류표內 용어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  <a:endParaRPr kumimoji="0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0957"/>
                  </a:ext>
                </a:extLst>
              </a:tr>
              <a:tr h="8974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담보명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변경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&lt;</a:t>
                      </a:r>
                      <a:r>
                        <a:rPr kumimoji="0" lang="ko-KR" altLang="en-US" sz="1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담보명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변경</a:t>
                      </a:r>
                      <a:r>
                        <a:rPr kumimoji="0" lang="en-US" altLang="ko-KR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02695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83BFEC6D-6663-BAE1-2603-1D82C06E6DA5}"/>
              </a:ext>
            </a:extLst>
          </p:cNvPr>
          <p:cNvGrpSpPr/>
          <p:nvPr/>
        </p:nvGrpSpPr>
        <p:grpSpPr>
          <a:xfrm>
            <a:off x="621822" y="1561320"/>
            <a:ext cx="5287272" cy="356251"/>
            <a:chOff x="647700" y="1507406"/>
            <a:chExt cx="5287272" cy="472075"/>
          </a:xfrm>
        </p:grpSpPr>
        <p:sp>
          <p:nvSpPr>
            <p:cNvPr id="6" name="화살표: 오각형 5">
              <a:extLst>
                <a:ext uri="{FF2B5EF4-FFF2-40B4-BE49-F238E27FC236}">
                  <a16:creationId xmlns:a16="http://schemas.microsoft.com/office/drawing/2014/main" id="{C903C284-5665-370C-99AF-3C52A72D06C4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EB8D0B7-1062-078D-D55D-91636D8D6067}"/>
                </a:ext>
              </a:extLst>
            </p:cNvPr>
            <p:cNvSpPr txBox="1"/>
            <p:nvPr/>
          </p:nvSpPr>
          <p:spPr>
            <a:xfrm>
              <a:off x="675630" y="1507406"/>
              <a:ext cx="3653564" cy="472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400" dirty="0">
                  <a:solidFill>
                    <a:schemeClr val="bg1"/>
                  </a:solidFill>
                </a:rPr>
                <a:t>[ </a:t>
              </a:r>
              <a:r>
                <a:rPr lang="ko-KR" altLang="en-US" sz="1400" dirty="0">
                  <a:solidFill>
                    <a:schemeClr val="bg1"/>
                  </a:solidFill>
                </a:rPr>
                <a:t>한국표준질병</a:t>
              </a:r>
              <a:r>
                <a:rPr lang="en-US" altLang="ko-KR" sz="1400" dirty="0">
                  <a:solidFill>
                    <a:schemeClr val="bg1"/>
                  </a:solidFill>
                </a:rPr>
                <a:t>·</a:t>
              </a:r>
              <a:r>
                <a:rPr lang="ko-KR" altLang="en-US" sz="1400" dirty="0">
                  <a:solidFill>
                    <a:schemeClr val="bg1"/>
                  </a:solidFill>
                </a:rPr>
                <a:t>사인분류</a:t>
              </a:r>
              <a:r>
                <a:rPr lang="en-US" altLang="ko-KR" sz="1400" dirty="0">
                  <a:solidFill>
                    <a:schemeClr val="bg1"/>
                  </a:solidFill>
                </a:rPr>
                <a:t>(KCD) </a:t>
              </a:r>
              <a:r>
                <a:rPr lang="ko-KR" altLang="en-US" sz="1400" dirty="0">
                  <a:solidFill>
                    <a:schemeClr val="bg1"/>
                  </a:solidFill>
                </a:rPr>
                <a:t>표준약관 개정 </a:t>
              </a:r>
              <a:r>
                <a:rPr lang="en-US" altLang="ko-KR" sz="1400" dirty="0">
                  <a:solidFill>
                    <a:schemeClr val="bg1"/>
                  </a:solidFill>
                </a:rPr>
                <a:t>]</a:t>
              </a:r>
              <a:endParaRPr lang="ko-KR" altLang="en-US" sz="1400" dirty="0">
                <a:solidFill>
                  <a:srgbClr val="FFFF00"/>
                </a:solidFill>
              </a:endParaRPr>
            </a:p>
          </p:txBody>
        </p:sp>
      </p:grp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23E262E0-DFDA-C917-87F5-842A4AB46825}"/>
              </a:ext>
            </a:extLst>
          </p:cNvPr>
          <p:cNvGraphicFramePr>
            <a:graphicFrameLocks noGrp="1"/>
          </p:cNvGraphicFramePr>
          <p:nvPr/>
        </p:nvGraphicFramePr>
        <p:xfrm>
          <a:off x="731474" y="4267930"/>
          <a:ext cx="4488225" cy="1004570"/>
        </p:xfrm>
        <a:graphic>
          <a:graphicData uri="http://schemas.openxmlformats.org/drawingml/2006/table">
            <a:tbl>
              <a:tblPr/>
              <a:tblGrid>
                <a:gridCol w="4488225">
                  <a:extLst>
                    <a:ext uri="{9D8B030D-6E8A-4147-A177-3AD203B41FA5}">
                      <a16:colId xmlns:a16="http://schemas.microsoft.com/office/drawing/2014/main" val="781131967"/>
                    </a:ext>
                  </a:extLst>
                </a:gridCol>
              </a:tblGrid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KCD-8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6149423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폴립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34104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장폐색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613904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대동맥궁증후군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[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다까야수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0248758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발작수면 및 허탈발작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476263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달리 분류되지 않은 미토콘드리아근병증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1349156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원발성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담즙성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경변증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4322300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D297DDBC-1F12-4D23-513A-E3AAC26D05CA}"/>
              </a:ext>
            </a:extLst>
          </p:cNvPr>
          <p:cNvGraphicFramePr>
            <a:graphicFrameLocks noGrp="1"/>
          </p:cNvGraphicFramePr>
          <p:nvPr/>
        </p:nvGraphicFramePr>
        <p:xfrm>
          <a:off x="6220255" y="4267930"/>
          <a:ext cx="4488225" cy="1004570"/>
        </p:xfrm>
        <a:graphic>
          <a:graphicData uri="http://schemas.openxmlformats.org/drawingml/2006/table">
            <a:tbl>
              <a:tblPr/>
              <a:tblGrid>
                <a:gridCol w="4488225">
                  <a:extLst>
                    <a:ext uri="{9D8B030D-6E8A-4147-A177-3AD203B41FA5}">
                      <a16:colId xmlns:a16="http://schemas.microsoft.com/office/drawing/2014/main" val="807829794"/>
                    </a:ext>
                  </a:extLst>
                </a:gridCol>
              </a:tblGrid>
              <a:tr h="7847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KCD-9</a:t>
                      </a:r>
                    </a:p>
                  </a:txBody>
                  <a:tcPr marL="6808" marR="6808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975076"/>
                  </a:ext>
                </a:extLst>
              </a:tr>
              <a:tr h="868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용종</a:t>
                      </a:r>
                      <a:endParaRPr kumimoji="0" lang="ko-KR" altLang="en-US" sz="900" b="1" i="0" u="sng" strike="noStrike" kern="1200" cap="none" spc="0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6808" marR="6808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502024"/>
                  </a:ext>
                </a:extLst>
              </a:tr>
              <a:tr h="868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장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폐쇄</a:t>
                      </a:r>
                      <a:endParaRPr kumimoji="0" lang="ko-KR" altLang="en-US" sz="900" b="1" i="0" u="sng" strike="noStrike" kern="1200" cap="none" spc="0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6808" marR="6808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986025"/>
                  </a:ext>
                </a:extLst>
              </a:tr>
              <a:tr h="868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대동맥궁증후군</a:t>
                      </a:r>
                      <a:r>
                        <a:rPr kumimoji="0" lang="en-US" altLang="ko-KR" sz="9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[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다카야스</a:t>
                      </a:r>
                      <a:r>
                        <a:rPr kumimoji="0" lang="en-US" altLang="ko-KR" sz="9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]</a:t>
                      </a:r>
                    </a:p>
                  </a:txBody>
                  <a:tcPr marL="6808" marR="6808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4406258"/>
                  </a:ext>
                </a:extLst>
              </a:tr>
              <a:tr h="868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기면병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및 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탈력발작</a:t>
                      </a:r>
                      <a:endParaRPr kumimoji="0" lang="ko-KR" altLang="en-US" sz="900" b="1" i="0" u="sng" strike="noStrike" kern="1200" cap="none" spc="0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6808" marR="6808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064559"/>
                  </a:ext>
                </a:extLst>
              </a:tr>
              <a:tr h="868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달리 분류되지 않은 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사립체</a:t>
                      </a:r>
                      <a:r>
                        <a:rPr kumimoji="0" lang="ko-KR" altLang="en-US" sz="9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근육병증</a:t>
                      </a:r>
                    </a:p>
                  </a:txBody>
                  <a:tcPr marL="6808" marR="6808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92966"/>
                  </a:ext>
                </a:extLst>
              </a:tr>
              <a:tr h="868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원발성 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담도간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경변증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808" marR="6808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463020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EE033C08-4864-B200-1CFC-9C8957036F2D}"/>
              </a:ext>
            </a:extLst>
          </p:cNvPr>
          <p:cNvGraphicFramePr>
            <a:graphicFrameLocks noGrp="1"/>
          </p:cNvGraphicFramePr>
          <p:nvPr/>
        </p:nvGraphicFramePr>
        <p:xfrm>
          <a:off x="731474" y="5659972"/>
          <a:ext cx="4488225" cy="574040"/>
        </p:xfrm>
        <a:graphic>
          <a:graphicData uri="http://schemas.openxmlformats.org/drawingml/2006/table">
            <a:tbl>
              <a:tblPr/>
              <a:tblGrid>
                <a:gridCol w="4488225">
                  <a:extLst>
                    <a:ext uri="{9D8B030D-6E8A-4147-A177-3AD203B41FA5}">
                      <a16:colId xmlns:a16="http://schemas.microsoft.com/office/drawing/2014/main" val="781131967"/>
                    </a:ext>
                  </a:extLst>
                </a:gridCol>
              </a:tblGrid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담보명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6149423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대기관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양성신생물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폴립포함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수술비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연간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34104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대장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양성종양및특정폴립진단비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613904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위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십이지장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소화계통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양성종양및특정폴립진단비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0248758"/>
                  </a:ext>
                </a:extLst>
              </a:tr>
            </a:tbl>
          </a:graphicData>
        </a:graphic>
      </p:graphicFrame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24452E1F-8F55-1628-C4EF-B9DB3D657C31}"/>
              </a:ext>
            </a:extLst>
          </p:cNvPr>
          <p:cNvGraphicFramePr>
            <a:graphicFrameLocks noGrp="1"/>
          </p:cNvGraphicFramePr>
          <p:nvPr/>
        </p:nvGraphicFramePr>
        <p:xfrm>
          <a:off x="6220255" y="5659972"/>
          <a:ext cx="4488225" cy="574040"/>
        </p:xfrm>
        <a:graphic>
          <a:graphicData uri="http://schemas.openxmlformats.org/drawingml/2006/table">
            <a:tbl>
              <a:tblPr/>
              <a:tblGrid>
                <a:gridCol w="4488225">
                  <a:extLst>
                    <a:ext uri="{9D8B030D-6E8A-4147-A177-3AD203B41FA5}">
                      <a16:colId xmlns:a16="http://schemas.microsoft.com/office/drawing/2014/main" val="781131967"/>
                    </a:ext>
                  </a:extLst>
                </a:gridCol>
              </a:tblGrid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담보명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6149423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8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대기관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양성신생물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용종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포함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수술비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연간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34104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대장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양성종양및특정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용종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진단비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613904"/>
                  </a:ext>
                </a:extLst>
              </a:tr>
              <a:tr h="1202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위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십이지장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소화계통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양성종양및특정</a:t>
                      </a:r>
                      <a:r>
                        <a:rPr kumimoji="0" lang="ko-KR" altLang="en-US" sz="9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용종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진단비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024875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F1E8059-B88D-9FA7-6188-31AB5ACDBE14}"/>
              </a:ext>
            </a:extLst>
          </p:cNvPr>
          <p:cNvSpPr txBox="1"/>
          <p:nvPr/>
        </p:nvSpPr>
        <p:spPr>
          <a:xfrm>
            <a:off x="5695950" y="1693885"/>
            <a:ext cx="59898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제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9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차 한국표준질병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·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사인분류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(KCD-9)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로 개정 및 시행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통계청 고시 제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2025-299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호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</a:t>
            </a:r>
            <a:endParaRPr lang="ko-KR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2103B5-F045-A9DF-C52F-4214ED617888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123663799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6E85E-6D9E-0AAD-1E84-8B03438A0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7E87F4-10F0-0F01-D187-FFCAAADC0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⑤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EBC6DC-C94F-48BF-9E1A-D4AC9B784E44}"/>
              </a:ext>
            </a:extLst>
          </p:cNvPr>
          <p:cNvSpPr txBox="1"/>
          <p:nvPr/>
        </p:nvSpPr>
        <p:spPr>
          <a:xfrm>
            <a:off x="634838" y="1674563"/>
            <a:ext cx="5678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/>
              <a:t>1</a:t>
            </a:r>
            <a:r>
              <a:rPr lang="ko-KR" altLang="en-US" sz="2400" dirty="0"/>
              <a:t>월부터는 더 이상 만날 수 없는 </a:t>
            </a:r>
            <a:r>
              <a:rPr lang="ko-KR" altLang="en-US" sz="2400" dirty="0">
                <a:solidFill>
                  <a:srgbClr val="FF0066"/>
                </a:solidFill>
              </a:rPr>
              <a:t>상품</a:t>
            </a:r>
            <a:r>
              <a:rPr lang="en-US" altLang="ko-KR" sz="2400" dirty="0">
                <a:solidFill>
                  <a:srgbClr val="FF0066"/>
                </a:solidFill>
              </a:rPr>
              <a:t>/</a:t>
            </a:r>
            <a:r>
              <a:rPr lang="ko-KR" altLang="en-US" sz="2400" dirty="0">
                <a:solidFill>
                  <a:srgbClr val="FF0066"/>
                </a:solidFill>
              </a:rPr>
              <a:t>담보</a:t>
            </a:r>
            <a:r>
              <a:rPr lang="en-US" altLang="ko-KR" sz="2400" dirty="0">
                <a:solidFill>
                  <a:srgbClr val="FF0066"/>
                </a:solidFill>
              </a:rPr>
              <a:t>~!</a:t>
            </a:r>
            <a:endParaRPr lang="ko-KR" altLang="en-US" sz="2400" dirty="0">
              <a:solidFill>
                <a:srgbClr val="FF0066"/>
              </a:solidFill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0CBBC486-3F4A-F18D-9BA2-CEE77BC2A117}"/>
              </a:ext>
            </a:extLst>
          </p:cNvPr>
          <p:cNvGraphicFramePr>
            <a:graphicFrameLocks noGrp="1"/>
          </p:cNvGraphicFramePr>
          <p:nvPr/>
        </p:nvGraphicFramePr>
        <p:xfrm>
          <a:off x="3425661" y="2258446"/>
          <a:ext cx="8093401" cy="112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6191">
                  <a:extLst>
                    <a:ext uri="{9D8B030D-6E8A-4147-A177-3AD203B41FA5}">
                      <a16:colId xmlns:a16="http://schemas.microsoft.com/office/drawing/2014/main" val="2949774005"/>
                    </a:ext>
                  </a:extLst>
                </a:gridCol>
                <a:gridCol w="6777210">
                  <a:extLst>
                    <a:ext uri="{9D8B030D-6E8A-4147-A177-3AD203B41FA5}">
                      <a16:colId xmlns:a16="http://schemas.microsoft.com/office/drawing/2014/main" val="3622738890"/>
                    </a:ext>
                  </a:extLst>
                </a:gridCol>
              </a:tblGrid>
              <a:tr h="1475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분류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상품명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559988"/>
                  </a:ext>
                </a:extLst>
              </a:tr>
              <a:tr h="2061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종합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흥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Good 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행복한 파워종합보험 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(25.09), 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흥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Good The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건강한 종합보험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(25.10),</a:t>
                      </a:r>
                    </a:p>
                    <a:p>
                      <a:pPr algn="ctr" latinLnBrk="1"/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흥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Good 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선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400" b="1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先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넘은 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대질병보장보험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(25.04)</a:t>
                      </a:r>
                      <a:endParaRPr lang="ko-KR" altLang="en-US" sz="140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012525"/>
                  </a:ext>
                </a:extLst>
              </a:tr>
              <a:tr h="1475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간병치매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흥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Good 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가족사랑 </a:t>
                      </a:r>
                      <a:r>
                        <a:rPr lang="ko-KR" altLang="en-US" sz="14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간편치매간병보험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(25.09)</a:t>
                      </a:r>
                      <a:endParaRPr lang="ko-KR" altLang="en-US" sz="140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653738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AEEFA401-A605-881C-CD33-11634524784C}"/>
              </a:ext>
            </a:extLst>
          </p:cNvPr>
          <p:cNvSpPr/>
          <p:nvPr/>
        </p:nvSpPr>
        <p:spPr>
          <a:xfrm>
            <a:off x="672938" y="2258446"/>
            <a:ext cx="2628900" cy="11277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741461-7DE3-C064-8B8E-F1A0055A112E}"/>
              </a:ext>
            </a:extLst>
          </p:cNvPr>
          <p:cNvSpPr txBox="1"/>
          <p:nvPr/>
        </p:nvSpPr>
        <p:spPr>
          <a:xfrm>
            <a:off x="672938" y="2645468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bg1"/>
                </a:solidFill>
              </a:rPr>
              <a:t>판매 중지 </a:t>
            </a:r>
            <a:r>
              <a:rPr lang="ko-KR" altLang="en-US" dirty="0">
                <a:solidFill>
                  <a:srgbClr val="FFFF00"/>
                </a:solidFill>
              </a:rPr>
              <a:t>상품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39AA438-7AE3-37E5-3C20-0A6EB19B03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89"/>
          <a:stretch/>
        </p:blipFill>
        <p:spPr>
          <a:xfrm>
            <a:off x="10349899" y="1434768"/>
            <a:ext cx="1029886" cy="1127760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BBF9AFD4-BF72-96D0-5752-D49D6B5C9A86}"/>
              </a:ext>
            </a:extLst>
          </p:cNvPr>
          <p:cNvGraphicFramePr>
            <a:graphicFrameLocks noGrp="1"/>
          </p:cNvGraphicFramePr>
          <p:nvPr/>
        </p:nvGraphicFramePr>
        <p:xfrm>
          <a:off x="3425661" y="3576570"/>
          <a:ext cx="8093401" cy="5013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3401">
                  <a:extLst>
                    <a:ext uri="{9D8B030D-6E8A-4147-A177-3AD203B41FA5}">
                      <a16:colId xmlns:a16="http://schemas.microsoft.com/office/drawing/2014/main" val="2949774005"/>
                    </a:ext>
                  </a:extLst>
                </a:gridCol>
              </a:tblGrid>
              <a:tr h="5013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더플러스 상품 내 </a:t>
                      </a:r>
                      <a:r>
                        <a:rPr lang="en-US" altLang="ko-KR" sz="1400" dirty="0"/>
                        <a:t>[2</a:t>
                      </a:r>
                      <a:r>
                        <a:rPr lang="ko-KR" altLang="en-US" sz="1400" dirty="0"/>
                        <a:t>종</a:t>
                      </a:r>
                      <a:r>
                        <a:rPr lang="en-US" altLang="ko-KR" sz="1400" dirty="0"/>
                        <a:t>]</a:t>
                      </a:r>
                      <a:r>
                        <a:rPr lang="ko-KR" altLang="en-US" sz="1400" dirty="0"/>
                        <a:t> </a:t>
                      </a:r>
                      <a:r>
                        <a:rPr lang="en-US" altLang="ko-KR" sz="1400" dirty="0">
                          <a:solidFill>
                            <a:srgbClr val="FF0066"/>
                          </a:solidFill>
                        </a:rPr>
                        <a:t>25</a:t>
                      </a:r>
                      <a:r>
                        <a:rPr lang="ko-KR" altLang="en-US" sz="1400" dirty="0">
                          <a:solidFill>
                            <a:srgbClr val="FF0066"/>
                          </a:solidFill>
                        </a:rPr>
                        <a:t>년 갱신형</a:t>
                      </a:r>
                      <a:r>
                        <a:rPr lang="en-US" altLang="ko-KR" sz="1400" dirty="0">
                          <a:solidFill>
                            <a:srgbClr val="FF0066"/>
                          </a:solidFill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rgbClr val="FF0066"/>
                          </a:solidFill>
                        </a:rPr>
                        <a:t>해약환급금지급형</a:t>
                      </a:r>
                      <a:r>
                        <a:rPr lang="en-US" altLang="ko-KR" sz="1400" dirty="0">
                          <a:solidFill>
                            <a:srgbClr val="FF0066"/>
                          </a:solidFill>
                        </a:rPr>
                        <a:t>) </a:t>
                      </a:r>
                      <a:r>
                        <a:rPr lang="ko-KR" altLang="en-US" sz="1400" dirty="0">
                          <a:solidFill>
                            <a:srgbClr val="FF0066"/>
                          </a:solidFill>
                        </a:rPr>
                        <a:t>삭제               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※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그 외 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년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/30</a:t>
                      </a:r>
                      <a:r>
                        <a:rPr lang="ko-KR" altLang="en-US" sz="1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년형은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유지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559988"/>
                  </a:ext>
                </a:extLst>
              </a:tr>
            </a:tbl>
          </a:graphicData>
        </a:graphic>
      </p:graphicFrame>
      <p:sp>
        <p:nvSpPr>
          <p:cNvPr id="11" name="직사각형 10">
            <a:extLst>
              <a:ext uri="{FF2B5EF4-FFF2-40B4-BE49-F238E27FC236}">
                <a16:creationId xmlns:a16="http://schemas.microsoft.com/office/drawing/2014/main" id="{E93DBB7E-9C75-A6D6-49E9-BBF307FC7EAE}"/>
              </a:ext>
            </a:extLst>
          </p:cNvPr>
          <p:cNvSpPr/>
          <p:nvPr/>
        </p:nvSpPr>
        <p:spPr>
          <a:xfrm>
            <a:off x="672938" y="3576570"/>
            <a:ext cx="2628900" cy="50132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583768-4C76-050C-FBCF-82528F4CD869}"/>
              </a:ext>
            </a:extLst>
          </p:cNvPr>
          <p:cNvSpPr txBox="1"/>
          <p:nvPr/>
        </p:nvSpPr>
        <p:spPr>
          <a:xfrm>
            <a:off x="672938" y="3649267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25</a:t>
            </a:r>
            <a:r>
              <a:rPr lang="ko-KR" altLang="en-US" dirty="0">
                <a:solidFill>
                  <a:schemeClr val="bg1"/>
                </a:solidFill>
              </a:rPr>
              <a:t>년 갱신주기 삭제</a:t>
            </a:r>
            <a:endParaRPr lang="ko-KR" altLang="en-US" dirty="0">
              <a:solidFill>
                <a:srgbClr val="FFFF00"/>
              </a:solidFill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5117C456-CC91-EEEE-0878-B415B87AFAFC}"/>
              </a:ext>
            </a:extLst>
          </p:cNvPr>
          <p:cNvGraphicFramePr>
            <a:graphicFrameLocks noGrp="1"/>
          </p:cNvGraphicFramePr>
          <p:nvPr/>
        </p:nvGraphicFramePr>
        <p:xfrm>
          <a:off x="3425660" y="4227430"/>
          <a:ext cx="8093401" cy="1859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9165">
                  <a:extLst>
                    <a:ext uri="{9D8B030D-6E8A-4147-A177-3AD203B41FA5}">
                      <a16:colId xmlns:a16="http://schemas.microsoft.com/office/drawing/2014/main" val="2949774005"/>
                    </a:ext>
                  </a:extLst>
                </a:gridCol>
                <a:gridCol w="3394236">
                  <a:extLst>
                    <a:ext uri="{9D8B030D-6E8A-4147-A177-3AD203B41FA5}">
                      <a16:colId xmlns:a16="http://schemas.microsoft.com/office/drawing/2014/main" val="3622738890"/>
                    </a:ext>
                  </a:extLst>
                </a:gridCol>
              </a:tblGrid>
              <a:tr h="1475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삭제담보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대상상품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559988"/>
                  </a:ext>
                </a:extLst>
              </a:tr>
              <a:tr h="2061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양성종양 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1~4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종수술비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기타경증질환포함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더플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오건강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뉴키즈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 3N5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간편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 325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모두암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01252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질병수술비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특정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4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대질병제외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), 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질병수술비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특정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대질병제외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65373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암통증치료비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2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감액없음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연간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),</a:t>
                      </a:r>
                    </a:p>
                    <a:p>
                      <a:pPr algn="ctr" latinLnBrk="1"/>
                      <a:r>
                        <a:rPr lang="ko-KR" altLang="en-US" sz="14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암특정재활치료비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기본물리치료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2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감액없음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급여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_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연간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),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암특정재활치료비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단순재활치료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2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감액없음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급여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_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연간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),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spc="-15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암특정재활치료비</a:t>
                      </a:r>
                      <a:r>
                        <a:rPr lang="en-US" altLang="ko-KR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전문재활치료 및 </a:t>
                      </a:r>
                      <a:r>
                        <a:rPr lang="ko-KR" altLang="en-US" sz="1200" spc="-15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기타이학요법</a:t>
                      </a:r>
                      <a:r>
                        <a:rPr lang="en-US" altLang="ko-KR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200" spc="-15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감액없음</a:t>
                      </a:r>
                      <a:r>
                        <a:rPr lang="en-US" altLang="ko-KR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급여</a:t>
                      </a:r>
                      <a:r>
                        <a:rPr lang="en-US" altLang="ko-KR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_</a:t>
                      </a:r>
                      <a:r>
                        <a:rPr lang="ko-KR" altLang="en-US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연간</a:t>
                      </a:r>
                      <a:r>
                        <a:rPr lang="en-US" altLang="ko-KR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</a:t>
                      </a:r>
                      <a:r>
                        <a:rPr lang="ko-KR" altLang="en-US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1200" spc="-15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en-US" altLang="ko-KR" sz="1400" spc="-15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spc="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모두암</a:t>
                      </a:r>
                      <a:endParaRPr lang="ko-KR" altLang="en-US" sz="1200" spc="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80228"/>
                  </a:ext>
                </a:extLst>
              </a:tr>
            </a:tbl>
          </a:graphicData>
        </a:graphic>
      </p:graphicFrame>
      <p:sp>
        <p:nvSpPr>
          <p:cNvPr id="17" name="직사각형 16">
            <a:extLst>
              <a:ext uri="{FF2B5EF4-FFF2-40B4-BE49-F238E27FC236}">
                <a16:creationId xmlns:a16="http://schemas.microsoft.com/office/drawing/2014/main" id="{8A2E7BBD-2F4F-D792-7CA6-4317EC479287}"/>
              </a:ext>
            </a:extLst>
          </p:cNvPr>
          <p:cNvSpPr/>
          <p:nvPr/>
        </p:nvSpPr>
        <p:spPr>
          <a:xfrm>
            <a:off x="672937" y="4227430"/>
            <a:ext cx="2628900" cy="18592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B29F54-D6EE-30E6-FF88-6DEFF0563D06}"/>
              </a:ext>
            </a:extLst>
          </p:cNvPr>
          <p:cNvSpPr txBox="1"/>
          <p:nvPr/>
        </p:nvSpPr>
        <p:spPr>
          <a:xfrm>
            <a:off x="672937" y="4972404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bg1"/>
                </a:solidFill>
              </a:rPr>
              <a:t>담보 삭제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0CE41C-103E-DFE2-6AC5-0BFD625DBD78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37951558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2DB1C-9ECF-4D07-3AE0-987D8565B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902F24D-AC49-16A9-F2C8-AC911AE56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⑥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F72CB769-344D-09D9-AD9A-2382633D42BC}"/>
              </a:ext>
            </a:extLst>
          </p:cNvPr>
          <p:cNvGraphicFramePr>
            <a:graphicFrameLocks noGrp="1"/>
          </p:cNvGraphicFramePr>
          <p:nvPr/>
        </p:nvGraphicFramePr>
        <p:xfrm>
          <a:off x="628649" y="1868487"/>
          <a:ext cx="10972016" cy="9223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1">
                  <a:extLst>
                    <a:ext uri="{9D8B030D-6E8A-4147-A177-3AD203B41FA5}">
                      <a16:colId xmlns:a16="http://schemas.microsoft.com/office/drawing/2014/main" val="1093717717"/>
                    </a:ext>
                  </a:extLst>
                </a:gridCol>
                <a:gridCol w="2780809">
                  <a:extLst>
                    <a:ext uri="{9D8B030D-6E8A-4147-A177-3AD203B41FA5}">
                      <a16:colId xmlns:a16="http://schemas.microsoft.com/office/drawing/2014/main" val="777531878"/>
                    </a:ext>
                  </a:extLst>
                </a:gridCol>
                <a:gridCol w="4114506">
                  <a:extLst>
                    <a:ext uri="{9D8B030D-6E8A-4147-A177-3AD203B41FA5}">
                      <a16:colId xmlns:a16="http://schemas.microsoft.com/office/drawing/2014/main" val="2693777076"/>
                    </a:ext>
                  </a:extLst>
                </a:gridCol>
              </a:tblGrid>
              <a:tr h="2015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/>
                        <a:t>담보명</a:t>
                      </a:r>
                      <a:endParaRPr lang="ko-KR" altLang="en-US" sz="11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변 경 </a:t>
                      </a:r>
                      <a:r>
                        <a:rPr lang="en-US" altLang="ko-KR" sz="1100" dirty="0"/>
                        <a:t>(</a:t>
                      </a:r>
                      <a:r>
                        <a:rPr lang="ko-KR" altLang="en-US" sz="11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案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238301"/>
                  </a:ext>
                </a:extLst>
              </a:tr>
              <a:tr h="240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독감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인플루엔자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항바이러스제치료비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연간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회한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면책기간 無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면책기간 </a:t>
                      </a:r>
                      <a:r>
                        <a:rPr kumimoji="0" lang="en-US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일</a:t>
                      </a:r>
                      <a:r>
                        <a:rPr kumimoji="0" lang="ko-KR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ko-KR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 </a:t>
                      </a:r>
                      <a:r>
                        <a:rPr kumimoji="0" lang="en-US" altLang="ko-K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*</a:t>
                      </a:r>
                      <a:r>
                        <a:rPr kumimoji="0" lang="ko-KR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대상상품 </a:t>
                      </a:r>
                      <a:r>
                        <a:rPr kumimoji="0" lang="en-US" altLang="ko-K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: </a:t>
                      </a:r>
                      <a:r>
                        <a:rPr kumimoji="0" lang="ko-KR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자녀</a:t>
                      </a:r>
                      <a:r>
                        <a:rPr kumimoji="0" lang="en-US" altLang="ko-K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 </a:t>
                      </a:r>
                      <a:r>
                        <a:rPr kumimoji="0" lang="ko-KR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오건강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0957"/>
                  </a:ext>
                </a:extLst>
              </a:tr>
              <a:tr h="240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장기요양등급진단비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(1~5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등급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면책기간 無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면책기간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90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일</a:t>
                      </a:r>
                      <a:r>
                        <a:rPr kumimoji="0" lang="ko-KR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*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대상상품 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: </a:t>
                      </a:r>
                      <a:r>
                        <a:rPr kumimoji="0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플러스치매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026953"/>
                  </a:ext>
                </a:extLst>
              </a:tr>
              <a:tr h="240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장기요양등급진단비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(1~5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등급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인지지원등급포함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인지지원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90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일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662560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8140A369-74F6-BBE6-21F5-ECE83355F05B}"/>
              </a:ext>
            </a:extLst>
          </p:cNvPr>
          <p:cNvGrpSpPr/>
          <p:nvPr/>
        </p:nvGrpSpPr>
        <p:grpSpPr>
          <a:xfrm>
            <a:off x="621822" y="1513695"/>
            <a:ext cx="5287272" cy="356251"/>
            <a:chOff x="647700" y="1507406"/>
            <a:chExt cx="5287272" cy="472075"/>
          </a:xfrm>
        </p:grpSpPr>
        <p:sp>
          <p:nvSpPr>
            <p:cNvPr id="5" name="화살표: 오각형 4">
              <a:extLst>
                <a:ext uri="{FF2B5EF4-FFF2-40B4-BE49-F238E27FC236}">
                  <a16:creationId xmlns:a16="http://schemas.microsoft.com/office/drawing/2014/main" id="{A1E7BD45-FD72-2193-297E-98C6F2B9EC73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A53B98-9995-6863-823B-02A4A82AF51A}"/>
                </a:ext>
              </a:extLst>
            </p:cNvPr>
            <p:cNvSpPr txBox="1"/>
            <p:nvPr/>
          </p:nvSpPr>
          <p:spPr>
            <a:xfrm>
              <a:off x="675630" y="1507406"/>
              <a:ext cx="3493264" cy="472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400" dirty="0">
                  <a:solidFill>
                    <a:schemeClr val="bg1"/>
                  </a:solidFill>
                </a:rPr>
                <a:t>[ </a:t>
              </a:r>
              <a:r>
                <a:rPr lang="ko-KR" altLang="en-US" sz="1400" dirty="0">
                  <a:solidFill>
                    <a:schemeClr val="bg1"/>
                  </a:solidFill>
                </a:rPr>
                <a:t>면책기간 </a:t>
              </a:r>
              <a:r>
                <a:rPr lang="en-US" altLang="ko-KR" sz="1400" dirty="0">
                  <a:solidFill>
                    <a:schemeClr val="bg1"/>
                  </a:solidFill>
                </a:rPr>
                <a:t>] </a:t>
              </a:r>
              <a:r>
                <a:rPr lang="ko-KR" altLang="en-US" sz="1400" dirty="0">
                  <a:solidFill>
                    <a:schemeClr val="bg1"/>
                  </a:solidFill>
                </a:rPr>
                <a:t>역선택방지를 위한</a:t>
              </a:r>
              <a:r>
                <a:rPr lang="ko-KR" altLang="en-US" sz="1400" dirty="0">
                  <a:solidFill>
                    <a:srgbClr val="FFFF00"/>
                  </a:solidFill>
                </a:rPr>
                <a:t> 면책기간 신설</a:t>
              </a:r>
            </a:p>
          </p:txBody>
        </p:sp>
      </p:grp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57F2193-0E65-141F-EE83-4D8B8351405C}"/>
              </a:ext>
            </a:extLst>
          </p:cNvPr>
          <p:cNvGraphicFramePr>
            <a:graphicFrameLocks noGrp="1"/>
          </p:cNvGraphicFramePr>
          <p:nvPr/>
        </p:nvGraphicFramePr>
        <p:xfrm>
          <a:off x="621822" y="3221816"/>
          <a:ext cx="10972017" cy="6643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6853">
                  <a:extLst>
                    <a:ext uri="{9D8B030D-6E8A-4147-A177-3AD203B41FA5}">
                      <a16:colId xmlns:a16="http://schemas.microsoft.com/office/drawing/2014/main" val="1093717717"/>
                    </a:ext>
                  </a:extLst>
                </a:gridCol>
                <a:gridCol w="3477582">
                  <a:extLst>
                    <a:ext uri="{9D8B030D-6E8A-4147-A177-3AD203B41FA5}">
                      <a16:colId xmlns:a16="http://schemas.microsoft.com/office/drawing/2014/main" val="3043052404"/>
                    </a:ext>
                  </a:extLst>
                </a:gridCol>
                <a:gridCol w="3477582">
                  <a:extLst>
                    <a:ext uri="{9D8B030D-6E8A-4147-A177-3AD203B41FA5}">
                      <a16:colId xmlns:a16="http://schemas.microsoft.com/office/drawing/2014/main" val="2693777076"/>
                    </a:ext>
                  </a:extLst>
                </a:gridCol>
              </a:tblGrid>
              <a:tr h="19635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/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변 경 </a:t>
                      </a:r>
                      <a:r>
                        <a:rPr lang="en-US" altLang="ko-KR" sz="1100" b="0" dirty="0"/>
                        <a:t>(</a:t>
                      </a:r>
                      <a:r>
                        <a:rPr lang="ko-KR" altLang="en-US" sz="11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案</a:t>
                      </a:r>
                      <a:r>
                        <a:rPr lang="en-US" altLang="ko-KR" sz="1100" b="0" dirty="0"/>
                        <a:t>)</a:t>
                      </a:r>
                      <a:endParaRPr lang="ko-KR" altLang="en-US" sz="1100" b="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238301"/>
                  </a:ext>
                </a:extLst>
              </a:tr>
              <a:tr h="2340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유방의 비대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한국표준질병사인분류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N62)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로 인한 수술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종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0957"/>
                  </a:ext>
                </a:extLst>
              </a:tr>
              <a:tr h="2340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대장의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용종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또는 대장의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양성신생물의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내시경적 절제술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종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876910"/>
                  </a:ext>
                </a:extLst>
              </a:tr>
            </a:tbl>
          </a:graphicData>
        </a:graphic>
      </p:graphicFrame>
      <p:grpSp>
        <p:nvGrpSpPr>
          <p:cNvPr id="8" name="그룹 7">
            <a:extLst>
              <a:ext uri="{FF2B5EF4-FFF2-40B4-BE49-F238E27FC236}">
                <a16:creationId xmlns:a16="http://schemas.microsoft.com/office/drawing/2014/main" id="{0D36558C-737D-0C57-6214-A113B0A7F29A}"/>
              </a:ext>
            </a:extLst>
          </p:cNvPr>
          <p:cNvGrpSpPr/>
          <p:nvPr/>
        </p:nvGrpSpPr>
        <p:grpSpPr>
          <a:xfrm>
            <a:off x="614995" y="2867025"/>
            <a:ext cx="5287272" cy="356251"/>
            <a:chOff x="647700" y="1507406"/>
            <a:chExt cx="5287272" cy="472075"/>
          </a:xfrm>
        </p:grpSpPr>
        <p:sp>
          <p:nvSpPr>
            <p:cNvPr id="9" name="화살표: 오각형 8">
              <a:extLst>
                <a:ext uri="{FF2B5EF4-FFF2-40B4-BE49-F238E27FC236}">
                  <a16:creationId xmlns:a16="http://schemas.microsoft.com/office/drawing/2014/main" id="{8E464CA5-89F4-65FB-0F53-96DFD7282718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24E32E-916A-D7DF-F212-24420827A893}"/>
                </a:ext>
              </a:extLst>
            </p:cNvPr>
            <p:cNvSpPr txBox="1"/>
            <p:nvPr/>
          </p:nvSpPr>
          <p:spPr>
            <a:xfrm>
              <a:off x="675630" y="1507406"/>
              <a:ext cx="4374916" cy="472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400" dirty="0">
                  <a:solidFill>
                    <a:schemeClr val="bg1"/>
                  </a:solidFill>
                </a:rPr>
                <a:t>[ </a:t>
              </a:r>
              <a:r>
                <a:rPr lang="ko-KR" altLang="en-US" sz="1400" dirty="0">
                  <a:solidFill>
                    <a:schemeClr val="bg1"/>
                  </a:solidFill>
                </a:rPr>
                <a:t>더플러스</a:t>
              </a:r>
              <a:r>
                <a:rPr lang="en-US" altLang="ko-KR" sz="1400" dirty="0">
                  <a:solidFill>
                    <a:schemeClr val="bg1"/>
                  </a:solidFill>
                </a:rPr>
                <a:t>, 325</a:t>
              </a:r>
              <a:r>
                <a:rPr lang="ko-KR" altLang="en-US" sz="1400" dirty="0">
                  <a:solidFill>
                    <a:schemeClr val="bg1"/>
                  </a:solidFill>
                </a:rPr>
                <a:t>암 </a:t>
              </a:r>
              <a:r>
                <a:rPr lang="en-US" altLang="ko-KR" sz="1400" dirty="0">
                  <a:solidFill>
                    <a:schemeClr val="bg1"/>
                  </a:solidFill>
                </a:rPr>
                <a:t>] </a:t>
              </a:r>
              <a:r>
                <a:rPr lang="ko-KR" altLang="en-US" sz="1400" dirty="0">
                  <a:solidFill>
                    <a:schemeClr val="bg1"/>
                  </a:solidFill>
                </a:rPr>
                <a:t>질병</a:t>
              </a:r>
              <a:r>
                <a:rPr lang="en-US" altLang="ko-KR" sz="1400" dirty="0">
                  <a:solidFill>
                    <a:schemeClr val="bg1"/>
                  </a:solidFill>
                </a:rPr>
                <a:t>1~5</a:t>
              </a:r>
              <a:r>
                <a:rPr lang="ko-KR" altLang="en-US" sz="1400" dirty="0">
                  <a:solidFill>
                    <a:schemeClr val="bg1"/>
                  </a:solidFill>
                </a:rPr>
                <a:t>종수술비 수술분류표 </a:t>
              </a:r>
              <a:r>
                <a:rPr lang="ko-KR" altLang="en-US" sz="1400" dirty="0" err="1">
                  <a:solidFill>
                    <a:schemeClr val="bg1"/>
                  </a:solidFill>
                </a:rPr>
                <a:t>재분류</a:t>
              </a:r>
              <a:endParaRPr lang="ko-KR" altLang="en-US" sz="1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1D9B17B-B53D-04F3-E438-C7F60A8A251B}"/>
              </a:ext>
            </a:extLst>
          </p:cNvPr>
          <p:cNvSpPr txBox="1"/>
          <p:nvPr/>
        </p:nvSpPr>
        <p:spPr>
          <a:xfrm>
            <a:off x="9001125" y="2995279"/>
            <a:ext cx="26425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r"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defRPr>
            </a:lvl1pPr>
          </a:lstStyle>
          <a:p>
            <a:r>
              <a:rPr lang="en-US" altLang="ko-KR" dirty="0"/>
              <a:t>※ </a:t>
            </a:r>
            <a:r>
              <a:rPr lang="ko-KR" altLang="en-US" dirty="0"/>
              <a:t>나머지 상품은 </a:t>
            </a:r>
            <a:r>
              <a:rPr lang="en-US" altLang="ko-KR" dirty="0"/>
              <a:t>25.9</a:t>
            </a:r>
            <a:r>
              <a:rPr lang="ko-KR" altLang="en-US" dirty="0"/>
              <a:t>월 </a:t>
            </a:r>
            <a:r>
              <a:rPr lang="ko-KR" altLang="en-US" dirty="0" err="1"/>
              <a:t>개정시</a:t>
            </a:r>
            <a:r>
              <a:rPr lang="ko-KR" altLang="en-US" dirty="0"/>
              <a:t> </a:t>
            </a:r>
            <a:r>
              <a:rPr lang="ko-KR" altLang="en-US" dirty="0" err="1"/>
              <a:t>기반영</a:t>
            </a:r>
            <a:endParaRPr lang="ko-KR" altLang="en-US" dirty="0"/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EA172F3C-8E37-2459-CB1E-B89EEFF6560A}"/>
              </a:ext>
            </a:extLst>
          </p:cNvPr>
          <p:cNvGraphicFramePr>
            <a:graphicFrameLocks noGrp="1"/>
          </p:cNvGraphicFramePr>
          <p:nvPr/>
        </p:nvGraphicFramePr>
        <p:xfrm>
          <a:off x="626737" y="4330397"/>
          <a:ext cx="10972016" cy="19627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008">
                  <a:extLst>
                    <a:ext uri="{9D8B030D-6E8A-4147-A177-3AD203B41FA5}">
                      <a16:colId xmlns:a16="http://schemas.microsoft.com/office/drawing/2014/main" val="1093717717"/>
                    </a:ext>
                  </a:extLst>
                </a:gridCol>
                <a:gridCol w="5486008">
                  <a:extLst>
                    <a:ext uri="{9D8B030D-6E8A-4147-A177-3AD203B41FA5}">
                      <a16:colId xmlns:a16="http://schemas.microsoft.com/office/drawing/2014/main" val="2693777076"/>
                    </a:ext>
                  </a:extLst>
                </a:gridCol>
              </a:tblGrid>
              <a:tr h="2552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변 경 </a:t>
                      </a:r>
                      <a:r>
                        <a:rPr lang="en-US" altLang="ko-KR" sz="1100" dirty="0"/>
                        <a:t>(</a:t>
                      </a:r>
                      <a:r>
                        <a:rPr lang="ko-KR" altLang="en-US" sz="11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案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238301"/>
                  </a:ext>
                </a:extLst>
              </a:tr>
              <a:tr h="45621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자동차사고변호사선임비용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특정사고경찰조사포함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)(</a:t>
                      </a: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비탑승중포함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자동차사고변호사선임비용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Ⅴ(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심급별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*</a:t>
                      </a:r>
                      <a:r>
                        <a:rPr kumimoji="0" lang="ko-KR" alt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급발진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</a:t>
                      </a:r>
                      <a:r>
                        <a:rPr kumimoji="0" lang="ko-KR" alt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자동차사고변호사선임비용을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제외한 상기 외 </a:t>
                      </a:r>
                      <a:r>
                        <a:rPr kumimoji="0" lang="ko-KR" alt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자동차사고변호사선임비용은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 판매중지</a:t>
                      </a:r>
                      <a:endParaRPr kumimoji="0" lang="en-US" altLang="ko-KR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0957"/>
                  </a:ext>
                </a:extLst>
              </a:tr>
              <a:tr h="45621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자동차사고변호사선임비용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/>
                          <a:ea typeface="세방고딕 Regular"/>
                          <a:cs typeface="+mn-cs"/>
                        </a:rPr>
                        <a:t>Ⅵ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/>
                        <a:ea typeface="세방고딕 Regular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70524"/>
                  </a:ext>
                </a:extLst>
              </a:tr>
            </a:tbl>
          </a:graphicData>
        </a:graphic>
      </p:graphicFrame>
      <p:grpSp>
        <p:nvGrpSpPr>
          <p:cNvPr id="13" name="그룹 12">
            <a:extLst>
              <a:ext uri="{FF2B5EF4-FFF2-40B4-BE49-F238E27FC236}">
                <a16:creationId xmlns:a16="http://schemas.microsoft.com/office/drawing/2014/main" id="{43B5FF53-3A35-1F37-B369-9A819CA081DC}"/>
              </a:ext>
            </a:extLst>
          </p:cNvPr>
          <p:cNvGrpSpPr/>
          <p:nvPr/>
        </p:nvGrpSpPr>
        <p:grpSpPr>
          <a:xfrm>
            <a:off x="619910" y="3975605"/>
            <a:ext cx="5287272" cy="356251"/>
            <a:chOff x="647700" y="1507406"/>
            <a:chExt cx="5287272" cy="472075"/>
          </a:xfrm>
        </p:grpSpPr>
        <p:sp>
          <p:nvSpPr>
            <p:cNvPr id="14" name="화살표: 오각형 13">
              <a:extLst>
                <a:ext uri="{FF2B5EF4-FFF2-40B4-BE49-F238E27FC236}">
                  <a16:creationId xmlns:a16="http://schemas.microsoft.com/office/drawing/2014/main" id="{BECD4A7E-47DB-EA9B-0CDF-3B80FDBF1628}"/>
                </a:ext>
              </a:extLst>
            </p:cNvPr>
            <p:cNvSpPr/>
            <p:nvPr/>
          </p:nvSpPr>
          <p:spPr>
            <a:xfrm>
              <a:off x="647700" y="1508442"/>
              <a:ext cx="5287272" cy="467007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40EFCE-CCBB-24D8-DB4A-CE3D244779B9}"/>
                </a:ext>
              </a:extLst>
            </p:cNvPr>
            <p:cNvSpPr txBox="1"/>
            <p:nvPr/>
          </p:nvSpPr>
          <p:spPr>
            <a:xfrm>
              <a:off x="675630" y="1507406"/>
              <a:ext cx="4788490" cy="472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400" dirty="0">
                  <a:solidFill>
                    <a:schemeClr val="bg1"/>
                  </a:solidFill>
                </a:rPr>
                <a:t>[ </a:t>
              </a:r>
              <a:r>
                <a:rPr lang="ko-KR" altLang="en-US" sz="1400" dirty="0">
                  <a:solidFill>
                    <a:schemeClr val="bg1"/>
                  </a:solidFill>
                </a:rPr>
                <a:t>운전자보험 </a:t>
              </a:r>
              <a:r>
                <a:rPr lang="en-US" altLang="ko-KR" sz="1400" dirty="0">
                  <a:solidFill>
                    <a:schemeClr val="bg1"/>
                  </a:solidFill>
                </a:rPr>
                <a:t>] </a:t>
              </a:r>
              <a:r>
                <a:rPr lang="ko-KR" altLang="en-US" sz="1400" dirty="0" err="1">
                  <a:solidFill>
                    <a:schemeClr val="bg1"/>
                  </a:solidFill>
                </a:rPr>
                <a:t>자동차사고변호사선임비용</a:t>
              </a:r>
              <a:r>
                <a:rPr lang="ko-KR" altLang="en-US" sz="1400" dirty="0">
                  <a:solidFill>
                    <a:schemeClr val="bg1"/>
                  </a:solidFill>
                </a:rPr>
                <a:t> 심급별 보장내용 변경</a:t>
              </a:r>
              <a:endParaRPr lang="ko-KR" altLang="en-US" sz="1400" dirty="0">
                <a:solidFill>
                  <a:srgbClr val="FFFF00"/>
                </a:solidFill>
              </a:endParaRPr>
            </a:p>
          </p:txBody>
        </p:sp>
      </p:grp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0273B8C8-3112-58ED-A83D-1CA3D8760886}"/>
              </a:ext>
            </a:extLst>
          </p:cNvPr>
          <p:cNvGraphicFramePr>
            <a:graphicFrameLocks noGrp="1"/>
          </p:cNvGraphicFramePr>
          <p:nvPr/>
        </p:nvGraphicFramePr>
        <p:xfrm>
          <a:off x="704849" y="5268393"/>
          <a:ext cx="5114925" cy="437082"/>
        </p:xfrm>
        <a:graphic>
          <a:graphicData uri="http://schemas.openxmlformats.org/drawingml/2006/table">
            <a:tbl>
              <a:tblPr/>
              <a:tblGrid>
                <a:gridCol w="1704975">
                  <a:extLst>
                    <a:ext uri="{9D8B030D-6E8A-4147-A177-3AD203B41FA5}">
                      <a16:colId xmlns:a16="http://schemas.microsoft.com/office/drawing/2014/main" val="4028109413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175690116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147109"/>
                    </a:ext>
                  </a:extLst>
                </a:gridCol>
              </a:tblGrid>
              <a:tr h="21854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심급구분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보장한도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자기부담금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440527"/>
                  </a:ext>
                </a:extLst>
              </a:tr>
              <a:tr h="21854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없음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5,000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없음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41184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D8667B58-0B5D-4CA5-E00D-59AF1F3B8D63}"/>
              </a:ext>
            </a:extLst>
          </p:cNvPr>
          <p:cNvGraphicFramePr>
            <a:graphicFrameLocks noGrp="1"/>
          </p:cNvGraphicFramePr>
          <p:nvPr/>
        </p:nvGraphicFramePr>
        <p:xfrm>
          <a:off x="6193442" y="5840919"/>
          <a:ext cx="5114925" cy="378906"/>
        </p:xfrm>
        <a:graphic>
          <a:graphicData uri="http://schemas.openxmlformats.org/drawingml/2006/table">
            <a:tbl>
              <a:tblPr/>
              <a:tblGrid>
                <a:gridCol w="1704975">
                  <a:extLst>
                    <a:ext uri="{9D8B030D-6E8A-4147-A177-3AD203B41FA5}">
                      <a16:colId xmlns:a16="http://schemas.microsoft.com/office/drawing/2014/main" val="3012863400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3989741548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251992696"/>
                    </a:ext>
                  </a:extLst>
                </a:gridCol>
              </a:tblGrid>
              <a:tr h="189453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심급구분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보장한도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자기부담금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043210"/>
                  </a:ext>
                </a:extLst>
              </a:tr>
              <a:tr h="189453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없음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500</a:t>
                      </a:r>
                      <a:r>
                        <a:rPr lang="ko-KR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없음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4873440"/>
                  </a:ext>
                </a:extLst>
              </a:tr>
            </a:tbl>
          </a:graphicData>
        </a:graphic>
      </p:graphicFrame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D82A3679-8DB6-FADC-B31E-9971091F02B8}"/>
              </a:ext>
            </a:extLst>
          </p:cNvPr>
          <p:cNvGraphicFramePr>
            <a:graphicFrameLocks noGrp="1"/>
          </p:cNvGraphicFramePr>
          <p:nvPr/>
        </p:nvGraphicFramePr>
        <p:xfrm>
          <a:off x="6193442" y="4821730"/>
          <a:ext cx="5114925" cy="635000"/>
        </p:xfrm>
        <a:graphic>
          <a:graphicData uri="http://schemas.openxmlformats.org/drawingml/2006/table">
            <a:tbl>
              <a:tblPr/>
              <a:tblGrid>
                <a:gridCol w="1704975">
                  <a:extLst>
                    <a:ext uri="{9D8B030D-6E8A-4147-A177-3AD203B41FA5}">
                      <a16:colId xmlns:a16="http://schemas.microsoft.com/office/drawing/2014/main" val="2122082428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675203051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1984551785"/>
                    </a:ext>
                  </a:extLst>
                </a:gridCol>
              </a:tblGrid>
              <a:tr h="63774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심급구분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보장한도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ko-KR" alt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자기부담금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277378"/>
                  </a:ext>
                </a:extLst>
              </a:tr>
              <a:tr h="63774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심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500</a:t>
                      </a:r>
                      <a:r>
                        <a:rPr lang="ko-KR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6861945"/>
                  </a:ext>
                </a:extLst>
              </a:tr>
              <a:tr h="63774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lang="ko-KR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심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500</a:t>
                      </a:r>
                      <a:r>
                        <a:rPr lang="ko-KR" alt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5731544"/>
                  </a:ext>
                </a:extLst>
              </a:tr>
              <a:tr h="63774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심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500</a:t>
                      </a:r>
                      <a:r>
                        <a:rPr lang="ko-KR" alt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buNone/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747812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94C108B-C807-D8B9-1D67-1796E9F57124}"/>
              </a:ext>
            </a:extLst>
          </p:cNvPr>
          <p:cNvSpPr txBox="1"/>
          <p:nvPr/>
        </p:nvSpPr>
        <p:spPr>
          <a:xfrm>
            <a:off x="5895975" y="3933853"/>
            <a:ext cx="565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*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대상상품 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스마일운전자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The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편한 운전자</a:t>
            </a:r>
            <a:endParaRPr lang="ko-KR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9AB0D1-B55E-4CC2-35D3-E5C228C7F9EA}"/>
              </a:ext>
            </a:extLst>
          </p:cNvPr>
          <p:cNvSpPr txBox="1"/>
          <p:nvPr/>
        </p:nvSpPr>
        <p:spPr>
          <a:xfrm>
            <a:off x="5895975" y="4106396"/>
            <a:ext cx="565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** Ⅴ, Ⅵ </a:t>
            </a:r>
            <a:r>
              <a:rPr lang="ko-KR" altLang="en-US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담보 중복가입 불가 </a:t>
            </a:r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&amp; </a:t>
            </a:r>
            <a:r>
              <a:rPr lang="ko-KR" altLang="en-US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당사</a:t>
            </a:r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업계누적 </a:t>
            </a:r>
            <a:r>
              <a:rPr lang="en-US" altLang="ko-KR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5</a:t>
            </a:r>
            <a:r>
              <a:rPr lang="ko-KR" altLang="en-US" sz="1100" dirty="0">
                <a:solidFill>
                  <a:srgbClr val="FF0066"/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천 초과 가입불가</a:t>
            </a:r>
            <a:endParaRPr lang="ko-KR" altLang="en-US" sz="1050" dirty="0">
              <a:solidFill>
                <a:srgbClr val="FF0066"/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081917-C3ED-0018-7FB7-27ED54B374C6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2018333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14E46-AF7C-9A20-6A02-86CB30EA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>
            <a:extLst>
              <a:ext uri="{FF2B5EF4-FFF2-40B4-BE49-F238E27FC236}">
                <a16:creationId xmlns:a16="http://schemas.microsoft.com/office/drawing/2014/main" id="{D3AA5035-1B70-DB19-7550-D30369AE3CF1}"/>
              </a:ext>
            </a:extLst>
          </p:cNvPr>
          <p:cNvSpPr/>
          <p:nvPr/>
        </p:nvSpPr>
        <p:spPr>
          <a:xfrm>
            <a:off x="1599365" y="2804290"/>
            <a:ext cx="2948070" cy="2948070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4953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892922D-9489-000E-4427-4AD39A62E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79" name="모서리가 둥근 직사각형 78">
            <a:extLst>
              <a:ext uri="{FF2B5EF4-FFF2-40B4-BE49-F238E27FC236}">
                <a16:creationId xmlns:a16="http://schemas.microsoft.com/office/drawing/2014/main" id="{DFB99331-7653-EDBA-3EEC-0762EDDDB689}"/>
              </a:ext>
            </a:extLst>
          </p:cNvPr>
          <p:cNvSpPr/>
          <p:nvPr/>
        </p:nvSpPr>
        <p:spPr>
          <a:xfrm>
            <a:off x="884173" y="1551489"/>
            <a:ext cx="4614863" cy="8679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71CD70B-AC92-A791-1E9D-B5FB956792DC}"/>
              </a:ext>
            </a:extLst>
          </p:cNvPr>
          <p:cNvSpPr txBox="1"/>
          <p:nvPr/>
        </p:nvSpPr>
        <p:spPr>
          <a:xfrm>
            <a:off x="1641788" y="1637268"/>
            <a:ext cx="3108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ko-KR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64F51EF-FE54-C67D-6B2E-377826272BD3}"/>
              </a:ext>
            </a:extLst>
          </p:cNvPr>
          <p:cNvSpPr txBox="1"/>
          <p:nvPr/>
        </p:nvSpPr>
        <p:spPr>
          <a:xfrm flipH="1">
            <a:off x="854805" y="1229836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흥국화재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2026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월 영업 방향</a:t>
            </a:r>
          </a:p>
        </p:txBody>
      </p:sp>
      <p:sp>
        <p:nvSpPr>
          <p:cNvPr id="54" name="모서리가 둥근 직사각형 30">
            <a:extLst>
              <a:ext uri="{FF2B5EF4-FFF2-40B4-BE49-F238E27FC236}">
                <a16:creationId xmlns:a16="http://schemas.microsoft.com/office/drawing/2014/main" id="{504DA67E-ED8A-78FA-B5EE-943042A087DB}"/>
              </a:ext>
            </a:extLst>
          </p:cNvPr>
          <p:cNvSpPr/>
          <p:nvPr/>
        </p:nvSpPr>
        <p:spPr>
          <a:xfrm>
            <a:off x="5903118" y="1551489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31">
            <a:extLst>
              <a:ext uri="{FF2B5EF4-FFF2-40B4-BE49-F238E27FC236}">
                <a16:creationId xmlns:a16="http://schemas.microsoft.com/office/drawing/2014/main" id="{92213194-5618-15E6-89BB-CA2ADD8C18B8}"/>
              </a:ext>
            </a:extLst>
          </p:cNvPr>
          <p:cNvSpPr/>
          <p:nvPr/>
        </p:nvSpPr>
        <p:spPr>
          <a:xfrm>
            <a:off x="5903118" y="2603200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모서리가 둥근 직사각형 33">
            <a:extLst>
              <a:ext uri="{FF2B5EF4-FFF2-40B4-BE49-F238E27FC236}">
                <a16:creationId xmlns:a16="http://schemas.microsoft.com/office/drawing/2014/main" id="{302CF002-1260-A5CE-BDF6-4E7807606DFD}"/>
              </a:ext>
            </a:extLst>
          </p:cNvPr>
          <p:cNvSpPr/>
          <p:nvPr/>
        </p:nvSpPr>
        <p:spPr>
          <a:xfrm>
            <a:off x="5903118" y="3630711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모서리가 둥근 직사각형 34">
            <a:extLst>
              <a:ext uri="{FF2B5EF4-FFF2-40B4-BE49-F238E27FC236}">
                <a16:creationId xmlns:a16="http://schemas.microsoft.com/office/drawing/2014/main" id="{AD796E54-D29B-DAA1-42BC-30251B4F52C0}"/>
              </a:ext>
            </a:extLst>
          </p:cNvPr>
          <p:cNvSpPr/>
          <p:nvPr/>
        </p:nvSpPr>
        <p:spPr>
          <a:xfrm>
            <a:off x="5903118" y="4658222"/>
            <a:ext cx="5688807" cy="867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6BFE6EA-A672-4A39-29E2-DF8EF06F6B03}"/>
              </a:ext>
            </a:extLst>
          </p:cNvPr>
          <p:cNvSpPr txBox="1"/>
          <p:nvPr/>
        </p:nvSpPr>
        <p:spPr>
          <a:xfrm>
            <a:off x="6756032" y="1867260"/>
            <a:ext cx="478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흥국화재는 화끈하게 </a:t>
            </a:r>
            <a:r>
              <a:rPr lang="en-US" altLang="ko-KR" sz="2800" dirty="0">
                <a:solidFill>
                  <a:srgbClr val="EF2065"/>
                </a:solidFill>
              </a:rPr>
              <a:t>U/W </a:t>
            </a:r>
            <a:r>
              <a:rPr lang="ko-KR" altLang="en-US" sz="2800" dirty="0">
                <a:solidFill>
                  <a:srgbClr val="EF2065"/>
                </a:solidFill>
              </a:rPr>
              <a:t>완화</a:t>
            </a: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04F9258A-5C94-6772-E124-3E6CDF9CF24E}"/>
              </a:ext>
            </a:extLst>
          </p:cNvPr>
          <p:cNvSpPr/>
          <p:nvPr/>
        </p:nvSpPr>
        <p:spPr>
          <a:xfrm>
            <a:off x="6000750" y="1630037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8B96B2F-8C9E-537E-6704-0C9AA16C7FF0}"/>
              </a:ext>
            </a:extLst>
          </p:cNvPr>
          <p:cNvSpPr txBox="1"/>
          <p:nvPr/>
        </p:nvSpPr>
        <p:spPr>
          <a:xfrm>
            <a:off x="6161607" y="1687646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1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E9AE2101-4176-29C8-953C-A45EBEDAA522}"/>
              </a:ext>
            </a:extLst>
          </p:cNvPr>
          <p:cNvSpPr/>
          <p:nvPr/>
        </p:nvSpPr>
        <p:spPr>
          <a:xfrm>
            <a:off x="6000750" y="2678670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4EDC1B8-4104-0F05-2EEC-2BC0C1C96864}"/>
              </a:ext>
            </a:extLst>
          </p:cNvPr>
          <p:cNvSpPr txBox="1"/>
          <p:nvPr/>
        </p:nvSpPr>
        <p:spPr>
          <a:xfrm>
            <a:off x="6115119" y="2736279"/>
            <a:ext cx="473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2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E61D84A9-0E29-E9A1-DDF7-19DD5DDF4674}"/>
              </a:ext>
            </a:extLst>
          </p:cNvPr>
          <p:cNvSpPr/>
          <p:nvPr/>
        </p:nvSpPr>
        <p:spPr>
          <a:xfrm>
            <a:off x="6000750" y="3707659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7A5C0B5-6635-7F3F-BFA1-46408FEFAC79}"/>
              </a:ext>
            </a:extLst>
          </p:cNvPr>
          <p:cNvSpPr txBox="1"/>
          <p:nvPr/>
        </p:nvSpPr>
        <p:spPr>
          <a:xfrm>
            <a:off x="6113517" y="3765268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3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D6B31FDD-4B63-8E7F-4101-5576C9BFF27D}"/>
              </a:ext>
            </a:extLst>
          </p:cNvPr>
          <p:cNvSpPr/>
          <p:nvPr/>
        </p:nvSpPr>
        <p:spPr>
          <a:xfrm>
            <a:off x="6000750" y="4743852"/>
            <a:ext cx="706073" cy="7060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E1D8B8F-3FDF-4195-80C2-E737462AA928}"/>
              </a:ext>
            </a:extLst>
          </p:cNvPr>
          <p:cNvSpPr txBox="1"/>
          <p:nvPr/>
        </p:nvSpPr>
        <p:spPr>
          <a:xfrm>
            <a:off x="6102295" y="4801461"/>
            <a:ext cx="498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</a:rPr>
              <a:t>4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E2DD5B7-430A-8924-9AFB-040930432138}"/>
              </a:ext>
            </a:extLst>
          </p:cNvPr>
          <p:cNvSpPr txBox="1"/>
          <p:nvPr/>
        </p:nvSpPr>
        <p:spPr>
          <a:xfrm>
            <a:off x="6764474" y="1630864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 흥국화재는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현장의 요청사항을 모두 들어드리려고 합니다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F657B9-546B-B617-A4DD-EC2EDB9D1708}"/>
              </a:ext>
            </a:extLst>
          </p:cNvPr>
          <p:cNvSpPr txBox="1"/>
          <p:nvPr/>
        </p:nvSpPr>
        <p:spPr>
          <a:xfrm>
            <a:off x="6756033" y="2908419"/>
            <a:ext cx="458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A9040E5-7D39-DC46-2B88-35AD6500E033}"/>
              </a:ext>
            </a:extLst>
          </p:cNvPr>
          <p:cNvSpPr txBox="1"/>
          <p:nvPr/>
        </p:nvSpPr>
        <p:spPr>
          <a:xfrm>
            <a:off x="6764474" y="2686537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업계유일 흥국화재만의 플래티넘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 (10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억 통장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강점은 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년에도 </a:t>
            </a:r>
            <a:r>
              <a:rPr lang="en-US" altLang="ko-KR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ing</a:t>
            </a:r>
            <a:endParaRPr lang="ko-KR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B34254B-002D-72AB-D273-35FA4A73D384}"/>
              </a:ext>
            </a:extLst>
          </p:cNvPr>
          <p:cNvSpPr txBox="1"/>
          <p:nvPr/>
        </p:nvSpPr>
        <p:spPr>
          <a:xfrm>
            <a:off x="6756032" y="3934156"/>
            <a:ext cx="489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/>
              <a:t>The</a:t>
            </a:r>
            <a:r>
              <a:rPr lang="ko-KR" altLang="en-US" sz="2800" dirty="0"/>
              <a:t>건강 </a:t>
            </a:r>
            <a:r>
              <a:rPr lang="en-US" altLang="ko-KR" sz="2800" dirty="0">
                <a:solidFill>
                  <a:srgbClr val="FF0066"/>
                </a:solidFill>
              </a:rPr>
              <a:t>0550 </a:t>
            </a:r>
            <a:r>
              <a:rPr lang="en-US" altLang="ko-KR" sz="2800" dirty="0"/>
              <a:t>&amp;</a:t>
            </a:r>
            <a:r>
              <a:rPr lang="en-US" altLang="ko-KR" sz="2800" dirty="0">
                <a:solidFill>
                  <a:srgbClr val="FF0066"/>
                </a:solidFill>
              </a:rPr>
              <a:t> 4565</a:t>
            </a:r>
            <a:endParaRPr lang="ko-KR" altLang="en-US" sz="2800" dirty="0">
              <a:solidFill>
                <a:srgbClr val="FF0066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4C402F0-3E37-640C-EA97-FF93BD80FA6A}"/>
              </a:ext>
            </a:extLst>
          </p:cNvPr>
          <p:cNvSpPr txBox="1"/>
          <p:nvPr/>
        </p:nvSpPr>
        <p:spPr>
          <a:xfrm>
            <a:off x="6756032" y="4959847"/>
            <a:ext cx="4876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/>
              <a:t>신담보</a:t>
            </a:r>
            <a:r>
              <a:rPr lang="ko-KR" altLang="en-US" sz="2800" dirty="0"/>
              <a:t> 추가 탑재</a:t>
            </a:r>
            <a:r>
              <a:rPr lang="en-US" altLang="ko-KR" sz="2800" dirty="0"/>
              <a:t>! </a:t>
            </a:r>
            <a:r>
              <a:rPr lang="ko-KR" altLang="en-US" sz="2800" dirty="0">
                <a:solidFill>
                  <a:srgbClr val="FF0066"/>
                </a:solidFill>
              </a:rPr>
              <a:t>플러스 치매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B18BFA5-1E8B-2C61-59D5-3506F3A8DCB8}"/>
              </a:ext>
            </a:extLst>
          </p:cNvPr>
          <p:cNvSpPr txBox="1"/>
          <p:nvPr/>
        </p:nvSpPr>
        <p:spPr>
          <a:xfrm>
            <a:off x="6764474" y="4723451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 흥국화재 플러스 치매보험은 한번 더 업그레이드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443C70B-FBC2-3A9E-AC52-633FF4D6A984}"/>
              </a:ext>
            </a:extLst>
          </p:cNvPr>
          <p:cNvSpPr txBox="1"/>
          <p:nvPr/>
        </p:nvSpPr>
        <p:spPr>
          <a:xfrm>
            <a:off x="6756032" y="2902390"/>
            <a:ext cx="4844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흥국화재의 전매특허 </a:t>
            </a:r>
            <a:r>
              <a:rPr lang="ko-KR" altLang="en-US" sz="2800" dirty="0">
                <a:solidFill>
                  <a:srgbClr val="EF2065"/>
                </a:solidFill>
              </a:rPr>
              <a:t>플래티넘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7444A7-1B2E-F475-51D9-516EE852D156}"/>
              </a:ext>
            </a:extLst>
          </p:cNvPr>
          <p:cNvSpPr txBox="1"/>
          <p:nvPr/>
        </p:nvSpPr>
        <p:spPr>
          <a:xfrm>
            <a:off x="5903118" y="5831706"/>
            <a:ext cx="4164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[ </a:t>
            </a:r>
            <a:r>
              <a:rPr lang="ko-KR" altLang="en-US" sz="1600" dirty="0"/>
              <a:t>부록 </a:t>
            </a:r>
            <a:r>
              <a:rPr lang="en-US" altLang="ko-KR" sz="1600" dirty="0"/>
              <a:t>] 26.1</a:t>
            </a:r>
            <a:r>
              <a:rPr lang="ko-KR" altLang="en-US" sz="1600" dirty="0"/>
              <a:t>월 </a:t>
            </a:r>
            <a:r>
              <a:rPr lang="en-US" altLang="ko-KR" sz="1600" dirty="0"/>
              <a:t>U/W </a:t>
            </a:r>
            <a:r>
              <a:rPr lang="ko-KR" altLang="en-US" sz="1600" dirty="0"/>
              <a:t>변경사항 및 상품 개정사항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F41268-BFE5-2D22-E1A4-72A706E39AC9}"/>
              </a:ext>
            </a:extLst>
          </p:cNvPr>
          <p:cNvSpPr txBox="1"/>
          <p:nvPr/>
        </p:nvSpPr>
        <p:spPr>
          <a:xfrm>
            <a:off x="6764474" y="3716994"/>
            <a:ext cx="4876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이제 건강체 할인형 상품은 아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ko-KR" altLang="en-US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묻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따 흥국화재로 하셔야 합니다</a:t>
            </a:r>
            <a:r>
              <a: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1" name="그림 10" descr="클립아트, 만화 영화, 그림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5712E59-4282-F289-9103-B74B5DBF2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909" y="2871748"/>
            <a:ext cx="2688015" cy="32865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BEA8D9-337F-9D05-4906-F589E44F2172}"/>
              </a:ext>
            </a:extLst>
          </p:cNvPr>
          <p:cNvSpPr txBox="1"/>
          <p:nvPr/>
        </p:nvSpPr>
        <p:spPr>
          <a:xfrm>
            <a:off x="2164643" y="5023026"/>
            <a:ext cx="16732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2400" dirty="0">
                <a:solidFill>
                  <a:schemeClr val="bg1"/>
                </a:solidFill>
              </a:rPr>
              <a:t>흥국화재</a:t>
            </a:r>
            <a:endParaRPr lang="en-US" altLang="ko-KR" sz="24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ko-KR" altLang="en-US" sz="4800" b="1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福</a:t>
            </a:r>
            <a:endParaRPr lang="ko-KR" altLang="en-US" sz="2800" b="1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화살표: 오각형 13">
            <a:extLst>
              <a:ext uri="{FF2B5EF4-FFF2-40B4-BE49-F238E27FC236}">
                <a16:creationId xmlns:a16="http://schemas.microsoft.com/office/drawing/2014/main" id="{6C7582A8-53A6-6D3F-08B5-FDD5EF9F60D0}"/>
              </a:ext>
            </a:extLst>
          </p:cNvPr>
          <p:cNvSpPr/>
          <p:nvPr/>
        </p:nvSpPr>
        <p:spPr>
          <a:xfrm rot="20700000" flipH="1">
            <a:off x="10551457" y="3943193"/>
            <a:ext cx="887543" cy="35866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NEW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537776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2D0FD-5298-7BA1-AEEB-4A19C6CE9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151BB1-64E8-6CC4-224F-4F28BD8F2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⑦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BE9FA22E-91BE-98B7-C823-E0050D65A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571765"/>
              </p:ext>
            </p:extLst>
          </p:nvPr>
        </p:nvGraphicFramePr>
        <p:xfrm>
          <a:off x="485627" y="1586091"/>
          <a:ext cx="11193173" cy="46908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6643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576713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440246955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402459729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555363262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199771"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건강체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유병자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운전자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플러스치매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  <a:b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123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치매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396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더플</a:t>
                      </a:r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모두암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오건강</a:t>
                      </a:r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뉴키즈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3N5,325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스마일</a:t>
                      </a:r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The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편한</a:t>
                      </a:r>
                    </a:p>
                  </a:txBody>
                  <a:tcPr marL="3600" marR="3600" marT="3600" marB="3600" anchor="ctr">
                    <a:solidFill>
                      <a:srgbClr val="40404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486061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자동차사고변호사선임비용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Ⅴ(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심급별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-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-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자동차사고변호사선임비용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Ⅵ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noProof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noProof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743867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특정태아이상으로</a:t>
                      </a: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인한 산모관리진단비</a:t>
                      </a: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noProof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자녀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185747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표적치매약물허가치료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중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MRI 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검사지원비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(3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갱신형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_20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660499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치매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CDR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척도 검사지원비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급여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348579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질병수술비</a:t>
                      </a:r>
                      <a:r>
                        <a:rPr kumimoji="0" lang="en-US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Ⅱ    </a:t>
                      </a:r>
                      <a:r>
                        <a:rPr kumimoji="0" lang="en-US" altLang="ko-KR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* 90</a:t>
                      </a:r>
                      <a:r>
                        <a:rPr kumimoji="0" lang="ko-KR" alt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일이내 </a:t>
                      </a:r>
                      <a:r>
                        <a:rPr kumimoji="0" lang="en-US" altLang="ko-KR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10% / 1</a:t>
                      </a:r>
                      <a:r>
                        <a:rPr kumimoji="0" lang="ko-KR" alt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년미만 </a:t>
                      </a:r>
                      <a:r>
                        <a:rPr kumimoji="0" lang="en-US" altLang="ko-KR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 </a:t>
                      </a:r>
                      <a:r>
                        <a:rPr kumimoji="0" lang="ko-KR" alt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지급</a:t>
                      </a:r>
                      <a:endParaRPr kumimoji="0" lang="ko-KR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기운영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algn="ctr" latinLnBrk="1"/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오건강</a:t>
                      </a:r>
                      <a:r>
                        <a:rPr kumimoji="0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(325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68841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뇌혈관질환진단비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Ⅱ   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* 90</a:t>
                      </a:r>
                      <a:r>
                        <a:rPr kumimoji="0" lang="ko-KR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일이내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10% / 1</a:t>
                      </a:r>
                      <a:r>
                        <a:rPr kumimoji="0" lang="ko-KR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년미만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 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지급</a:t>
                      </a:r>
                      <a:endParaRPr kumimoji="0" lang="ko-KR" altLang="en-US" sz="1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기운영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748522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8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허혈성심질환진단비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Ⅱ   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* 90</a:t>
                      </a:r>
                      <a:r>
                        <a:rPr kumimoji="0" lang="ko-KR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일이내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10% / 1</a:t>
                      </a:r>
                      <a:r>
                        <a:rPr kumimoji="0" lang="ko-KR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년미만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 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지급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기운영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405261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9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85</a:t>
                      </a: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세만기확정대상보장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장기요양등급진단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(1~2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등급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및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상해질병후유장해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(80%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이상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))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4446683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10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장기요양등급판정자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(1-5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등급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요양병원입원비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-90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082133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11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일반상해입원비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정신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한방병원제외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더플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스마일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221440"/>
                  </a:ext>
                </a:extLst>
              </a:tr>
              <a:tr h="3542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12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질병입원비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정신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한방병원제외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515310"/>
                  </a:ext>
                </a:extLst>
              </a:tr>
            </a:tbl>
          </a:graphicData>
        </a:graphic>
      </p:graphicFrame>
      <p:sp>
        <p:nvSpPr>
          <p:cNvPr id="4" name="화살표: 오각형 6">
            <a:extLst>
              <a:ext uri="{FF2B5EF4-FFF2-40B4-BE49-F238E27FC236}">
                <a16:creationId xmlns:a16="http://schemas.microsoft.com/office/drawing/2014/main" id="{BAAC0AA3-0B44-8028-5341-FD6FB72B0324}"/>
              </a:ext>
            </a:extLst>
          </p:cNvPr>
          <p:cNvSpPr/>
          <p:nvPr/>
        </p:nvSpPr>
        <p:spPr>
          <a:xfrm>
            <a:off x="453390" y="1603616"/>
            <a:ext cx="1493289" cy="390525"/>
          </a:xfrm>
          <a:prstGeom prst="homePlate">
            <a:avLst/>
          </a:prstGeom>
          <a:solidFill>
            <a:srgbClr val="EF2065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16C210-940F-016F-80A7-2032C44A1673}"/>
              </a:ext>
            </a:extLst>
          </p:cNvPr>
          <p:cNvSpPr txBox="1"/>
          <p:nvPr/>
        </p:nvSpPr>
        <p:spPr>
          <a:xfrm flipH="1">
            <a:off x="608163" y="1622666"/>
            <a:ext cx="1011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추가담보</a:t>
            </a:r>
            <a:endParaRPr lang="ko-KR" altLang="en-US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88E7EF-D7FE-F3ED-95F2-14C7A8CAD09F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67200234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BC0BD-90B3-447F-7AA4-25012396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423459-C2D5-470C-0334-6FBDDC2BB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ko-KR" altLang="en-US" dirty="0">
                <a:solidFill>
                  <a:srgbClr val="FF0066"/>
                </a:solidFill>
              </a:rPr>
              <a:t>상품개정</a:t>
            </a:r>
            <a:r>
              <a:rPr lang="ko-KR" altLang="en-US" dirty="0"/>
              <a:t> 내용 정리 ⑧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ECDF424C-C3FC-01AC-4F55-DD931410CF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495220"/>
              </p:ext>
            </p:extLst>
          </p:nvPr>
        </p:nvGraphicFramePr>
        <p:xfrm>
          <a:off x="485627" y="1586090"/>
          <a:ext cx="11193173" cy="41670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6643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576713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440246955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402459729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555363262"/>
                    </a:ext>
                  </a:extLst>
                </a:gridCol>
                <a:gridCol w="1009880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26853"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건강체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유병자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운전자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플러스치매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  <a:b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123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치매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77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더플</a:t>
                      </a:r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모두암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오건강</a:t>
                      </a:r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</a:t>
                      </a:r>
                      <a:r>
                        <a:rPr lang="ko-KR" altLang="en-US" sz="11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뉴키즈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3N5,325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암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스마일</a:t>
                      </a:r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The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편한</a:t>
                      </a:r>
                    </a:p>
                  </a:txBody>
                  <a:tcPr marL="3600" marR="3600" marT="3600" marB="3600" anchor="ctr">
                    <a:solidFill>
                      <a:srgbClr val="40404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486061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13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간병인사용 일반상해입원비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요양병원제외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요양병원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정신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한방병원제외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더플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스마일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14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간병인사용 일반상해입원비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상급종합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종합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743867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15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·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간병통합서비스사용 일반상해입원비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&lt;(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정신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한방병원제외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포함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&gt;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더플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스마일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185747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16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간병인사용 질병입원비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요양병원제외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요양병원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정신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한방병원제외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660499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17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간병인사용 질병입원비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상급종합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종합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모두암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348579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18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간호</a:t>
                      </a:r>
                      <a:r>
                        <a:rPr kumimoji="0" lang="en-US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·</a:t>
                      </a:r>
                      <a:r>
                        <a:rPr kumimoji="0" lang="ko-KR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간병통합서비스사용 질병입원비 </a:t>
                      </a:r>
                      <a:r>
                        <a:rPr kumimoji="0" lang="en-US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&lt;(</a:t>
                      </a:r>
                      <a:r>
                        <a:rPr kumimoji="0" lang="ko-KR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요양</a:t>
                      </a:r>
                      <a:r>
                        <a:rPr kumimoji="0" lang="en-US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정신</a:t>
                      </a:r>
                      <a:r>
                        <a:rPr kumimoji="0" lang="en-US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,</a:t>
                      </a:r>
                      <a:r>
                        <a:rPr kumimoji="0" lang="ko-KR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한방병원제외</a:t>
                      </a:r>
                      <a:r>
                        <a:rPr kumimoji="0" lang="en-US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r>
                        <a:rPr kumimoji="0" lang="ko-KR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포함</a:t>
                      </a:r>
                      <a:r>
                        <a:rPr kumimoji="0" lang="en-US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&gt;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lang="ko-KR" altLang="en-US" sz="12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68841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19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가정간호치료비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급여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_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20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회한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&lt;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상급종합병원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간편가입형 포함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&gt;</a:t>
                      </a:r>
                      <a:endParaRPr kumimoji="0" lang="ko-KR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748522"/>
                  </a:ext>
                </a:extLst>
              </a:tr>
              <a:tr h="4578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20</a:t>
                      </a:r>
                      <a:endParaRPr lang="ko-KR" altLang="en-US" sz="10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치매입원비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(1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-90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 &lt;</a:t>
                      </a: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간편가입형 포함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&gt;</a:t>
                      </a:r>
                    </a:p>
                  </a:txBody>
                  <a:tcPr marL="108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-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○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405261"/>
                  </a:ext>
                </a:extLst>
              </a:tr>
            </a:tbl>
          </a:graphicData>
        </a:graphic>
      </p:graphicFrame>
      <p:sp>
        <p:nvSpPr>
          <p:cNvPr id="4" name="화살표: 오각형 6">
            <a:extLst>
              <a:ext uri="{FF2B5EF4-FFF2-40B4-BE49-F238E27FC236}">
                <a16:creationId xmlns:a16="http://schemas.microsoft.com/office/drawing/2014/main" id="{233720F2-27D0-839D-FC25-B30AF794B5C8}"/>
              </a:ext>
            </a:extLst>
          </p:cNvPr>
          <p:cNvSpPr/>
          <p:nvPr/>
        </p:nvSpPr>
        <p:spPr>
          <a:xfrm>
            <a:off x="453390" y="1632191"/>
            <a:ext cx="1493289" cy="390525"/>
          </a:xfrm>
          <a:prstGeom prst="homePlate">
            <a:avLst/>
          </a:prstGeom>
          <a:solidFill>
            <a:srgbClr val="EF2065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56B9F7-0170-9FD2-127B-1F3A39F6ECFB}"/>
              </a:ext>
            </a:extLst>
          </p:cNvPr>
          <p:cNvSpPr txBox="1"/>
          <p:nvPr/>
        </p:nvSpPr>
        <p:spPr>
          <a:xfrm flipH="1">
            <a:off x="608163" y="1651241"/>
            <a:ext cx="1011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추가담보</a:t>
            </a:r>
            <a:endParaRPr lang="ko-KR" altLang="en-US" dirty="0">
              <a:solidFill>
                <a:schemeClr val="bg1"/>
              </a:solidFill>
              <a:latin typeface="세방고딕 Bold" panose="00000800000000000000" pitchFamily="2" charset="-127"/>
              <a:ea typeface="세방고딕 Bold" panose="00000800000000000000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B53CD7-E07A-02EF-7AA9-1906AD95F664}"/>
              </a:ext>
            </a:extLst>
          </p:cNvPr>
          <p:cNvSpPr txBox="1"/>
          <p:nvPr/>
        </p:nvSpPr>
        <p:spPr>
          <a:xfrm>
            <a:off x="472440" y="5876450"/>
            <a:ext cx="11267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6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상품개정 관련 </a:t>
            </a:r>
            <a:r>
              <a:rPr lang="en-US" altLang="ko-KR" sz="16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1~8</a:t>
            </a:r>
            <a:r>
              <a:rPr lang="ko-KR" altLang="en-US" sz="16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번 외</a:t>
            </a:r>
            <a:r>
              <a:rPr lang="en-US" altLang="ko-KR" sz="16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, </a:t>
            </a:r>
            <a:r>
              <a:rPr lang="en-US" altLang="ko-KR" sz="1600" spc="-50" dirty="0"/>
              <a:t>“</a:t>
            </a:r>
            <a:r>
              <a:rPr lang="ko-KR" altLang="en-US" sz="1600" spc="-50" dirty="0"/>
              <a:t>가격 조정</a:t>
            </a:r>
            <a:r>
              <a:rPr lang="en-US" altLang="ko-KR" sz="1400" spc="-50" dirty="0"/>
              <a:t>(</a:t>
            </a:r>
            <a:r>
              <a:rPr lang="ko-KR" altLang="en-US" sz="1400" spc="-50" dirty="0" err="1"/>
              <a:t>경험위험률</a:t>
            </a:r>
            <a:r>
              <a:rPr lang="en-US" altLang="ko-KR" sz="1400" spc="-50" dirty="0"/>
              <a:t>/</a:t>
            </a:r>
            <a:r>
              <a:rPr lang="ko-KR" altLang="en-US" sz="1400" spc="-50" dirty="0" err="1"/>
              <a:t>해지율</a:t>
            </a:r>
            <a:r>
              <a:rPr lang="en-US" altLang="ko-KR" sz="1400" spc="-50" dirty="0"/>
              <a:t>/</a:t>
            </a:r>
            <a:r>
              <a:rPr lang="ko-KR" altLang="en-US" sz="1400" spc="-50" dirty="0"/>
              <a:t>유지비 조정</a:t>
            </a:r>
            <a:r>
              <a:rPr lang="en-US" altLang="ko-KR" sz="1400" spc="-50" dirty="0"/>
              <a:t>, </a:t>
            </a:r>
            <a:r>
              <a:rPr lang="ko-KR" altLang="en-US" sz="1400" spc="-50" dirty="0"/>
              <a:t>공시이율 변경</a:t>
            </a:r>
            <a:r>
              <a:rPr lang="en-US" altLang="ko-KR" sz="1400" spc="-50" dirty="0"/>
              <a:t>, </a:t>
            </a:r>
            <a:r>
              <a:rPr lang="ko-KR" altLang="en-US" sz="1400" spc="-50" dirty="0" err="1"/>
              <a:t>실손보험료</a:t>
            </a:r>
            <a:r>
              <a:rPr lang="ko-KR" altLang="en-US" sz="1400" spc="-50" dirty="0"/>
              <a:t> 조정</a:t>
            </a:r>
            <a:r>
              <a:rPr lang="en-US" altLang="ko-KR" sz="1400" spc="-50" dirty="0"/>
              <a:t>)</a:t>
            </a:r>
            <a:r>
              <a:rPr lang="en-US" altLang="ko-KR" sz="1600" spc="-50" dirty="0"/>
              <a:t>, </a:t>
            </a:r>
            <a:r>
              <a:rPr lang="ko-KR" altLang="en-US" sz="1600" spc="-50" dirty="0"/>
              <a:t>직업분류 및 상해위험등급표 개정</a:t>
            </a:r>
            <a:r>
              <a:rPr lang="en-US" altLang="ko-KR" sz="1600" spc="-50" dirty="0"/>
              <a:t>” </a:t>
            </a:r>
            <a:r>
              <a:rPr lang="ko-KR" altLang="en-US" sz="16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등 변경</a:t>
            </a:r>
            <a:endParaRPr lang="ko-KR" altLang="en-US" sz="1400" spc="-50" dirty="0">
              <a:solidFill>
                <a:srgbClr val="FF0066"/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17EE70-1204-DD99-44FA-695A0A6657F7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A76176-35E0-9157-A5BE-3F4DC44DD6B0}"/>
              </a:ext>
            </a:extLst>
          </p:cNvPr>
          <p:cNvSpPr txBox="1"/>
          <p:nvPr/>
        </p:nvSpPr>
        <p:spPr>
          <a:xfrm>
            <a:off x="472440" y="6158230"/>
            <a:ext cx="4535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간병인사용 일반상해입원비 </a:t>
            </a:r>
            <a:r>
              <a:rPr lang="en-US" altLang="ko-KR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(181</a:t>
            </a:r>
            <a:r>
              <a:rPr lang="ko-KR" altLang="en-US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일 이상</a:t>
            </a:r>
            <a:r>
              <a:rPr lang="en-US" altLang="ko-KR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→ </a:t>
            </a:r>
            <a:r>
              <a:rPr lang="en-US" altLang="ko-KR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325</a:t>
            </a:r>
            <a:r>
              <a:rPr lang="ko-KR" altLang="en-US" sz="1400" spc="-50" dirty="0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암限 </a:t>
            </a:r>
            <a:r>
              <a:rPr lang="ko-KR" altLang="en-US" sz="1400" spc="-50" dirty="0" err="1"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미탑재</a:t>
            </a:r>
            <a:endParaRPr lang="ko-KR" altLang="en-US" sz="1200" spc="-50" dirty="0">
              <a:solidFill>
                <a:srgbClr val="FF0066"/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88091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334CC-8761-1A87-3A91-AB3ECD43F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B2B40F-5215-C5E3-C65F-622EFCC4E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en-US" altLang="ko-KR" dirty="0">
                <a:solidFill>
                  <a:srgbClr val="FF0066"/>
                </a:solidFill>
              </a:rPr>
              <a:t>U/W </a:t>
            </a:r>
            <a:r>
              <a:rPr lang="ko-KR" altLang="en-US" dirty="0">
                <a:solidFill>
                  <a:srgbClr val="FF0066"/>
                </a:solidFill>
              </a:rPr>
              <a:t>관련</a:t>
            </a:r>
            <a:r>
              <a:rPr lang="ko-KR" altLang="en-US" dirty="0"/>
              <a:t> 내용 정리 ①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34B8DA7-C9F8-F6CE-0132-E0B9211BA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394410"/>
              </p:ext>
            </p:extLst>
          </p:nvPr>
        </p:nvGraphicFramePr>
        <p:xfrm>
          <a:off x="505436" y="1594227"/>
          <a:ext cx="11190126" cy="1661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0989">
                  <a:extLst>
                    <a:ext uri="{9D8B030D-6E8A-4147-A177-3AD203B41FA5}">
                      <a16:colId xmlns:a16="http://schemas.microsoft.com/office/drawing/2014/main" val="4243446450"/>
                    </a:ext>
                  </a:extLst>
                </a:gridCol>
                <a:gridCol w="4019550">
                  <a:extLst>
                    <a:ext uri="{9D8B030D-6E8A-4147-A177-3AD203B41FA5}">
                      <a16:colId xmlns:a16="http://schemas.microsoft.com/office/drawing/2014/main" val="140101451"/>
                    </a:ext>
                  </a:extLst>
                </a:gridCol>
                <a:gridCol w="3038475">
                  <a:extLst>
                    <a:ext uri="{9D8B030D-6E8A-4147-A177-3AD203B41FA5}">
                      <a16:colId xmlns:a16="http://schemas.microsoft.com/office/drawing/2014/main" val="941921760"/>
                    </a:ext>
                  </a:extLst>
                </a:gridCol>
                <a:gridCol w="2761112">
                  <a:extLst>
                    <a:ext uri="{9D8B030D-6E8A-4147-A177-3AD203B41FA5}">
                      <a16:colId xmlns:a16="http://schemas.microsoft.com/office/drawing/2014/main" val="1736258487"/>
                    </a:ext>
                  </a:extLst>
                </a:gridCol>
              </a:tblGrid>
              <a:tr h="316458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신담보</a:t>
                      </a:r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운영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2825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상품</a:t>
                      </a:r>
                    </a:p>
                  </a:txBody>
                  <a:tcPr marL="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담보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가입한도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393850"/>
                  </a:ext>
                </a:extLst>
              </a:tr>
              <a:tr h="34843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간병치매 </a:t>
                      </a:r>
                      <a:r>
                        <a:rPr lang="ko-KR" altLang="en-US" sz="1400" dirty="0" err="1"/>
                        <a:t>전상품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en-US" altLang="ko-KR" sz="1200" b="1" dirty="0"/>
                        <a:t>(</a:t>
                      </a:r>
                      <a:r>
                        <a:rPr lang="ko-KR" altLang="en-US" sz="1200" b="1" dirty="0"/>
                        <a:t>플러스</a:t>
                      </a:r>
                      <a:r>
                        <a:rPr lang="en-US" altLang="ko-KR" sz="1200" b="1" dirty="0"/>
                        <a:t>, 123</a:t>
                      </a:r>
                      <a:r>
                        <a:rPr lang="ko-KR" altLang="en-US" sz="1200" b="1" dirty="0"/>
                        <a:t>치매</a:t>
                      </a:r>
                      <a:r>
                        <a:rPr lang="en-US" altLang="ko-KR" sz="1200" b="1" dirty="0"/>
                        <a:t>)</a:t>
                      </a:r>
                      <a:endParaRPr lang="ko-KR" altLang="en-US" sz="1600" dirty="0"/>
                    </a:p>
                  </a:txBody>
                  <a:tcPr marL="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표적치매약물허가치료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중 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MRI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검사지원비 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(3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7200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400" b="1" dirty="0">
                          <a:solidFill>
                            <a:srgbClr val="EF2065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</a:t>
                      </a:r>
                      <a:r>
                        <a:rPr lang="ko-KR" altLang="en-US" sz="1400" b="1" dirty="0">
                          <a:solidFill>
                            <a:srgbClr val="EF2065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 70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400" b="1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30</a:t>
                      </a:r>
                      <a:r>
                        <a:rPr lang="ko-KR" altLang="en-US" sz="1400" b="1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MRI </a:t>
                      </a:r>
                      <a:r>
                        <a:rPr lang="ko-KR" altLang="en-US" sz="12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담보군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누적관리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: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60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 이하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50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 70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이하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40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430189"/>
                  </a:ext>
                </a:extLst>
              </a:tr>
              <a:tr h="34843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CDR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척도 검사지원비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급여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_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연간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회한</a:t>
                      </a:r>
                      <a:r>
                        <a:rPr lang="en-US" altLang="ko-KR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ko-KR" altLang="en-US" sz="140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7200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60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lang="en-US" altLang="ko-KR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 70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lang="ko-KR" altLang="en-US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lang="en-US" altLang="ko-KR" sz="1400" b="1" kern="1200" dirty="0">
                        <a:solidFill>
                          <a:srgbClr val="FF0066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156714"/>
                  </a:ext>
                </a:extLst>
              </a:tr>
              <a:tr h="34843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자녀보험</a:t>
                      </a:r>
                    </a:p>
                  </a:txBody>
                  <a:tcPr marL="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특정태아이상으로</a:t>
                      </a:r>
                      <a:r>
                        <a:rPr lang="ko-KR" altLang="en-US" sz="14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인한 산모관리진단비</a:t>
                      </a:r>
                    </a:p>
                  </a:txBody>
                  <a:tcPr marL="7200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최대 </a:t>
                      </a:r>
                      <a:r>
                        <a:rPr lang="en-US" altLang="ko-KR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lang="ko-KR" altLang="en-US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716672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A9DFD46D-0583-623F-A4E0-5B41B5E30B26}"/>
              </a:ext>
            </a:extLst>
          </p:cNvPr>
          <p:cNvGrpSpPr/>
          <p:nvPr/>
        </p:nvGrpSpPr>
        <p:grpSpPr>
          <a:xfrm>
            <a:off x="10910453" y="1402084"/>
            <a:ext cx="1164732" cy="780576"/>
            <a:chOff x="10873782" y="1189458"/>
            <a:chExt cx="926605" cy="620989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34D7BAC6-15DA-0848-634F-0B6DBDFE56C4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CC24390-C6F9-113F-E0A6-04DD97DFA72D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31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신설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운영 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73AB03BD-3946-00C7-B9A5-0A8F6772D737}"/>
              </a:ext>
            </a:extLst>
          </p:cNvPr>
          <p:cNvGraphicFramePr>
            <a:graphicFrameLocks noGrp="1"/>
          </p:cNvGraphicFramePr>
          <p:nvPr/>
        </p:nvGraphicFramePr>
        <p:xfrm>
          <a:off x="505436" y="3375402"/>
          <a:ext cx="11190129" cy="27967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0989">
                  <a:extLst>
                    <a:ext uri="{9D8B030D-6E8A-4147-A177-3AD203B41FA5}">
                      <a16:colId xmlns:a16="http://schemas.microsoft.com/office/drawing/2014/main" val="4243446450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140101451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79553941"/>
                    </a:ext>
                  </a:extLst>
                </a:gridCol>
                <a:gridCol w="1183482">
                  <a:extLst>
                    <a:ext uri="{9D8B030D-6E8A-4147-A177-3AD203B41FA5}">
                      <a16:colId xmlns:a16="http://schemas.microsoft.com/office/drawing/2014/main" val="941921760"/>
                    </a:ext>
                  </a:extLst>
                </a:gridCol>
                <a:gridCol w="1183482">
                  <a:extLst>
                    <a:ext uri="{9D8B030D-6E8A-4147-A177-3AD203B41FA5}">
                      <a16:colId xmlns:a16="http://schemas.microsoft.com/office/drawing/2014/main" val="1085542735"/>
                    </a:ext>
                  </a:extLst>
                </a:gridCol>
                <a:gridCol w="1183482">
                  <a:extLst>
                    <a:ext uri="{9D8B030D-6E8A-4147-A177-3AD203B41FA5}">
                      <a16:colId xmlns:a16="http://schemas.microsoft.com/office/drawing/2014/main" val="1379113150"/>
                    </a:ext>
                  </a:extLst>
                </a:gridCol>
                <a:gridCol w="1183482">
                  <a:extLst>
                    <a:ext uri="{9D8B030D-6E8A-4147-A177-3AD203B41FA5}">
                      <a16:colId xmlns:a16="http://schemas.microsoft.com/office/drawing/2014/main" val="3107806690"/>
                    </a:ext>
                  </a:extLst>
                </a:gridCol>
                <a:gridCol w="2761112">
                  <a:extLst>
                    <a:ext uri="{9D8B030D-6E8A-4147-A177-3AD203B41FA5}">
                      <a16:colId xmlns:a16="http://schemas.microsoft.com/office/drawing/2014/main" val="1736258487"/>
                    </a:ext>
                  </a:extLst>
                </a:gridCol>
              </a:tblGrid>
              <a:tr h="349728">
                <a:tc gridSpan="8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기운영</a:t>
                      </a:r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담보</a:t>
                      </a:r>
                      <a:r>
                        <a:rPr lang="en-US" altLang="ko-KR" sz="16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탑재상품 확대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673234"/>
                  </a:ext>
                </a:extLst>
              </a:tr>
              <a:tr h="312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담보</a:t>
                      </a:r>
                    </a:p>
                  </a:txBody>
                  <a:tcPr marL="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상품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플랜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가입한도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  <a:endParaRPr lang="ko-KR" altLang="en-US" sz="1400" dirty="0"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393850"/>
                  </a:ext>
                </a:extLst>
              </a:tr>
              <a:tr h="263862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질병수술비</a:t>
                      </a:r>
                      <a:r>
                        <a:rPr lang="en-US" altLang="ko-KR" sz="1400" dirty="0"/>
                        <a:t>Ⅱ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spc="-15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7200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spc="-15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7200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60</a:t>
                      </a: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65</a:t>
                      </a: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70</a:t>
                      </a: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75</a:t>
                      </a: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430189"/>
                  </a:ext>
                </a:extLst>
              </a:tr>
              <a:tr h="4715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325</a:t>
                      </a:r>
                      <a:r>
                        <a:rPr lang="ko-KR" altLang="en-US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</a:t>
                      </a:r>
                      <a:r>
                        <a:rPr lang="en-US" altLang="ko-KR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</a:t>
                      </a:r>
                      <a:r>
                        <a:rPr lang="ko-KR" altLang="en-US" sz="1200" spc="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모두암</a:t>
                      </a:r>
                      <a:endParaRPr lang="ko-KR" altLang="en-US" sz="1600" spc="0" dirty="0"/>
                    </a:p>
                  </a:txBody>
                  <a:tcPr marL="7200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305-315</a:t>
                      </a:r>
                      <a:r>
                        <a:rPr lang="ko-KR" altLang="en-US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플랜</a:t>
                      </a:r>
                      <a:endParaRPr lang="en-US" altLang="ko-KR" sz="1200" spc="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</a:t>
                      </a:r>
                      <a:r>
                        <a:rPr lang="ko-KR" altLang="en-US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고고당</a:t>
                      </a:r>
                      <a:r>
                        <a:rPr lang="en-US" altLang="ko-KR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,</a:t>
                      </a:r>
                      <a:r>
                        <a:rPr lang="ko-KR" altLang="en-US" sz="1200" spc="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흥굿암</a:t>
                      </a:r>
                      <a:endParaRPr lang="ko-KR" altLang="en-US" sz="1600" spc="0" dirty="0"/>
                    </a:p>
                  </a:txBody>
                  <a:tcPr marL="7200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54942242"/>
                  </a:ext>
                </a:extLst>
              </a:tr>
              <a:tr h="4715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spc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모두암</a:t>
                      </a:r>
                      <a:endParaRPr lang="ko-KR" altLang="en-US" sz="1200" spc="0" dirty="0"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7200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자유형</a:t>
                      </a:r>
                    </a:p>
                  </a:txBody>
                  <a:tcPr marL="7200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74617678"/>
                  </a:ext>
                </a:extLst>
              </a:tr>
              <a:tr h="4715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더플러스</a:t>
                      </a:r>
                      <a:endParaRPr lang="ko-KR" altLang="en-US" sz="1600" spc="0" dirty="0"/>
                    </a:p>
                  </a:txBody>
                  <a:tcPr marL="7200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spc="0" dirty="0" err="1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전플랜</a:t>
                      </a:r>
                      <a:endParaRPr lang="ko-KR" altLang="en-US" sz="1600" spc="0" dirty="0"/>
                    </a:p>
                  </a:txBody>
                  <a:tcPr marL="7200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40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-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7661960"/>
                  </a:ext>
                </a:extLst>
              </a:tr>
              <a:tr h="4562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뇌혈관진단비</a:t>
                      </a:r>
                      <a:r>
                        <a:rPr lang="en-US" altLang="ko-KR" sz="1400" dirty="0"/>
                        <a:t>Ⅱ</a:t>
                      </a:r>
                    </a:p>
                    <a:p>
                      <a:pPr algn="ctr" latinLnBrk="1"/>
                      <a:r>
                        <a:rPr lang="en-US" altLang="ko-KR" sz="1400" dirty="0"/>
                        <a:t>/</a:t>
                      </a:r>
                      <a:r>
                        <a:rPr lang="ko-KR" altLang="en-US" sz="1400" dirty="0" err="1"/>
                        <a:t>허혈성진단비</a:t>
                      </a:r>
                      <a:r>
                        <a:rPr lang="en-US" altLang="ko-KR" sz="1400" dirty="0"/>
                        <a:t>Ⅱ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spc="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플러스치매</a:t>
                      </a:r>
                    </a:p>
                  </a:txBody>
                  <a:tcPr marL="7200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65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천만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 70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5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백만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 80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세이하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백만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716672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8E8A4B5-2289-482A-12D6-3B5FC538DFDC}"/>
              </a:ext>
            </a:extLst>
          </p:cNvPr>
          <p:cNvSpPr txBox="1"/>
          <p:nvPr/>
        </p:nvSpPr>
        <p:spPr>
          <a:xfrm>
            <a:off x="448286" y="6213852"/>
            <a:ext cx="5989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합산누적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업계누적 관련 세부내용은 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U/W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안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및 </a:t>
            </a:r>
            <a:r>
              <a:rPr lang="ko-KR" alt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플랜지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자료 참조</a:t>
            </a:r>
            <a:endParaRPr lang="ko-KR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F99D913-E3DD-DA53-E800-DFB893315C58}"/>
              </a:ext>
            </a:extLst>
          </p:cNvPr>
          <p:cNvGrpSpPr/>
          <p:nvPr/>
        </p:nvGrpSpPr>
        <p:grpSpPr>
          <a:xfrm>
            <a:off x="10910453" y="3333748"/>
            <a:ext cx="1164732" cy="780576"/>
            <a:chOff x="10873782" y="1189458"/>
            <a:chExt cx="926605" cy="620989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1100EC35-50C1-0E67-612F-9AA723D1F657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5D953AE-C0B2-3B4A-D911-2DB623B42E94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상품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확대 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4C8FF0D-A13E-D97E-62E1-34AEA4D9EA15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258401474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A45E4-FFB4-7517-C548-CC49523D1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6C4070-C098-C9BA-4D49-02BEEC34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en-US" altLang="ko-KR" dirty="0">
                <a:solidFill>
                  <a:srgbClr val="FF0066"/>
                </a:solidFill>
              </a:rPr>
              <a:t>U/W </a:t>
            </a:r>
            <a:r>
              <a:rPr lang="ko-KR" altLang="en-US" dirty="0">
                <a:solidFill>
                  <a:srgbClr val="FF0066"/>
                </a:solidFill>
              </a:rPr>
              <a:t>관련</a:t>
            </a:r>
            <a:r>
              <a:rPr lang="ko-KR" altLang="en-US" dirty="0"/>
              <a:t> 내용 정리 ②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9B984-C3CB-3D6D-3E0C-008E26F9F3E5}"/>
              </a:ext>
            </a:extLst>
          </p:cNvPr>
          <p:cNvSpPr txBox="1"/>
          <p:nvPr/>
        </p:nvSpPr>
        <p:spPr>
          <a:xfrm>
            <a:off x="448286" y="6213852"/>
            <a:ext cx="5989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합산누적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업계누적 관련 세부내용은 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U/W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안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및 </a:t>
            </a:r>
            <a:r>
              <a:rPr lang="ko-KR" alt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플랜지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자료 참조</a:t>
            </a:r>
            <a:endParaRPr lang="ko-KR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F125505-F81D-62B2-DFB5-1F42145667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70584"/>
              </p:ext>
            </p:extLst>
          </p:nvPr>
        </p:nvGraphicFramePr>
        <p:xfrm>
          <a:off x="485627" y="1523150"/>
          <a:ext cx="11193175" cy="2373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18290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406106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val="1115747894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672159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6636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가입한도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663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75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608650">
                <a:tc rowSpan="3"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가정간호치료비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급여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_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연간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20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회한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b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</a:br>
                      <a:endParaRPr lang="en-US" altLang="ko-KR" sz="4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&lt;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상급종합병원 포함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&gt;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유병자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(305-315 </a:t>
                      </a:r>
                      <a:r>
                        <a:rPr kumimoji="0" lang="ko-KR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외</a:t>
                      </a:r>
                      <a:r>
                        <a:rPr kumimoji="0" lang="en-US" altLang="ko-KR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 10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상급종합동일</a:t>
                      </a: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상급종합동일</a:t>
                      </a: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  <a:tr h="6406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325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유병자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자유형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/305-315</a:t>
                      </a: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 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상급종합동일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상급종합동일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519619"/>
                  </a:ext>
                </a:extLst>
              </a:tr>
              <a:tr h="59134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/123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치매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 10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상급종합동일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상급종합동일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186100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DB9FEE37-ED43-1287-9434-46ED8BF040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59135"/>
              </p:ext>
            </p:extLst>
          </p:nvPr>
        </p:nvGraphicFramePr>
        <p:xfrm>
          <a:off x="485627" y="4020783"/>
          <a:ext cx="11193175" cy="1036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18290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406106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val="1115747894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672159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6636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가입한도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663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65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장기요양등급판정자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(1-5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등급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요양병원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입원비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-90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플러스치매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6CD4AA3-2DE3-1F01-B176-0603BC260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29224"/>
              </p:ext>
            </p:extLst>
          </p:nvPr>
        </p:nvGraphicFramePr>
        <p:xfrm>
          <a:off x="485627" y="5181734"/>
          <a:ext cx="11193178" cy="1036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18290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406106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1067520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1067520">
                  <a:extLst>
                    <a:ext uri="{9D8B030D-6E8A-4147-A177-3AD203B41FA5}">
                      <a16:colId xmlns:a16="http://schemas.microsoft.com/office/drawing/2014/main" val="1511794505"/>
                    </a:ext>
                  </a:extLst>
                </a:gridCol>
                <a:gridCol w="1067520">
                  <a:extLst>
                    <a:ext uri="{9D8B030D-6E8A-4147-A177-3AD203B41FA5}">
                      <a16:colId xmlns:a16="http://schemas.microsoft.com/office/drawing/2014/main" val="1115747894"/>
                    </a:ext>
                  </a:extLst>
                </a:gridCol>
                <a:gridCol w="1067520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672159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6636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담보명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가입한도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663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40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65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70</a:t>
                      </a: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세이하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치매입원비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(1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-90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일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/123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치매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질병일당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치매입원비</a:t>
                      </a:r>
                      <a:endParaRPr lang="en-US" altLang="ko-KR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합산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누적관리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</a:tbl>
          </a:graphicData>
        </a:graphic>
      </p:graphicFrame>
      <p:grpSp>
        <p:nvGrpSpPr>
          <p:cNvPr id="7" name="그룹 6">
            <a:extLst>
              <a:ext uri="{FF2B5EF4-FFF2-40B4-BE49-F238E27FC236}">
                <a16:creationId xmlns:a16="http://schemas.microsoft.com/office/drawing/2014/main" id="{5EC88E56-585D-7260-B6D8-9EBDF4D7259C}"/>
              </a:ext>
            </a:extLst>
          </p:cNvPr>
          <p:cNvGrpSpPr/>
          <p:nvPr/>
        </p:nvGrpSpPr>
        <p:grpSpPr>
          <a:xfrm>
            <a:off x="10910453" y="1315824"/>
            <a:ext cx="1164732" cy="780576"/>
            <a:chOff x="10873782" y="1189458"/>
            <a:chExt cx="926605" cy="620989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2B1669DD-2CE0-D3BD-6D6F-133847E700DC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A2D66E3-D902-EC7B-4F4C-3BA1E48493DF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상품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확대 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1F8B95F-4D79-D276-B946-5F112627213E}"/>
              </a:ext>
            </a:extLst>
          </p:cNvPr>
          <p:cNvGrpSpPr/>
          <p:nvPr/>
        </p:nvGrpSpPr>
        <p:grpSpPr>
          <a:xfrm>
            <a:off x="10910453" y="3799570"/>
            <a:ext cx="1164732" cy="780576"/>
            <a:chOff x="10873782" y="1189458"/>
            <a:chExt cx="926605" cy="620989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E0D9A2C4-DFC4-E040-7953-A16B7F424269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5B2F157-F593-B802-054E-A4542BB59B20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상품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확대 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3796501A-CA98-6529-803A-E66DC6153D9F}"/>
              </a:ext>
            </a:extLst>
          </p:cNvPr>
          <p:cNvGrpSpPr/>
          <p:nvPr/>
        </p:nvGrpSpPr>
        <p:grpSpPr>
          <a:xfrm>
            <a:off x="10910453" y="4957373"/>
            <a:ext cx="1164732" cy="780576"/>
            <a:chOff x="10873782" y="1189458"/>
            <a:chExt cx="926605" cy="620989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B5AEBCC3-EA5F-9053-1495-AA72A451DB39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60923E7-7613-3E2A-F632-88DA73275BA6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상품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확대 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CC2F2-DC77-3D12-FCAA-E06C6564373B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220533032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DBA6C-4946-0CC0-A50F-7136D80AC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3DA911-3C59-693F-CC2A-A5BD081E0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en-US" altLang="ko-KR" dirty="0">
                <a:solidFill>
                  <a:srgbClr val="FF0066"/>
                </a:solidFill>
              </a:rPr>
              <a:t>U/W </a:t>
            </a:r>
            <a:r>
              <a:rPr lang="ko-KR" altLang="en-US" dirty="0">
                <a:solidFill>
                  <a:srgbClr val="FF0066"/>
                </a:solidFill>
              </a:rPr>
              <a:t>관련</a:t>
            </a:r>
            <a:r>
              <a:rPr lang="ko-KR" altLang="en-US" dirty="0"/>
              <a:t> 내용 정리 ③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FFBC66B0-F9FF-B5CE-F6DB-5D3A6D61D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773316"/>
              </p:ext>
            </p:extLst>
          </p:nvPr>
        </p:nvGraphicFramePr>
        <p:xfrm>
          <a:off x="485627" y="1523150"/>
          <a:ext cx="11193176" cy="47023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9498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13006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2411083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2411083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767052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66363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변경사항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663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6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521208">
                <a:tc rowSpan="2"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플래티넘 </a:t>
                      </a: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월렛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담보 가입시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연계기준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ko-KR" altLang="en-US" sz="1200" kern="12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플래티넘가입시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보장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P 3</a:t>
                      </a:r>
                      <a:r>
                        <a:rPr lang="ko-KR" altLang="en-US" sz="1200" kern="12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만미만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ko-KR" altLang="en-US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상해사망 </a:t>
                      </a:r>
                      <a:r>
                        <a:rPr lang="en-US" altLang="ko-KR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200" b="1" kern="1200" dirty="0" err="1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천연계</a:t>
                      </a:r>
                      <a:r>
                        <a:rPr lang="ko-KR" altLang="en-US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1200" b="1" kern="1200" dirty="0" err="1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미운영</a:t>
                      </a:r>
                      <a:endParaRPr lang="ko-KR" altLang="en-US" sz="1200" b="1" kern="1200" dirty="0">
                        <a:solidFill>
                          <a:srgbClr val="FF0066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26.1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월 연장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  <a:tr h="52120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오건강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 3.6.5,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3.10.5</a:t>
                      </a: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</a:t>
                      </a:r>
                      <a:r>
                        <a:rPr lang="ko-KR" altLang="en-US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→ </a:t>
                      </a:r>
                      <a:r>
                        <a:rPr lang="en-US" altLang="ko-KR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lang="ko-KR" altLang="en-US" sz="14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lang="ko-KR" altLang="en-US" sz="1200" b="1" kern="1200" dirty="0">
                        <a:solidFill>
                          <a:srgbClr val="FF0066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73977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상해사망 기본연계 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보장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P 3</a:t>
                      </a:r>
                      <a:r>
                        <a:rPr lang="ko-KR" altLang="en-US" sz="1200" kern="12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만미만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상사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미운영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무연계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200" dirty="0"/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18610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질병수술비 보험료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40% P/F 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제어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40% </a:t>
                      </a:r>
                      <a:r>
                        <a:rPr lang="ko-KR" altLang="en-US" sz="1200" kern="12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이상시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상사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미운영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(</a:t>
                      </a: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무연계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spc="-70" baseline="0" dirty="0">
                          <a:solidFill>
                            <a:srgbClr val="FF0000"/>
                          </a:solidFill>
                        </a:rPr>
                        <a:t>단</a:t>
                      </a:r>
                      <a:r>
                        <a:rPr lang="en-US" altLang="ko-KR" sz="1200" spc="-70" baseline="0" dirty="0">
                          <a:solidFill>
                            <a:srgbClr val="FF0000"/>
                          </a:solidFill>
                        </a:rPr>
                        <a:t>, 40% </a:t>
                      </a:r>
                      <a:r>
                        <a:rPr lang="ko-KR" altLang="en-US" sz="1200" spc="-70" baseline="0" dirty="0">
                          <a:solidFill>
                            <a:srgbClr val="FF0000"/>
                          </a:solidFill>
                        </a:rPr>
                        <a:t>외 </a:t>
                      </a:r>
                      <a:r>
                        <a:rPr lang="en-US" altLang="ko-KR" sz="1200" spc="-70" baseline="0" dirty="0">
                          <a:solidFill>
                            <a:srgbClr val="FF0000"/>
                          </a:solidFill>
                        </a:rPr>
                        <a:t>P/F </a:t>
                      </a:r>
                      <a:r>
                        <a:rPr lang="ko-KR" altLang="en-US" sz="1200" spc="-70" baseline="0" dirty="0">
                          <a:solidFill>
                            <a:srgbClr val="FF0000"/>
                          </a:solidFill>
                        </a:rPr>
                        <a:t>기준은 유지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08790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암 주요치료비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일반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상급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 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치료별 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수술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: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방사선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30%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이상</a:t>
                      </a:r>
                      <a:endParaRPr lang="en-US" altLang="ko-KR" sz="11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중환자실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방사선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 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고정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수술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: 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최소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백이상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으로 완화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중환자실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방사선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50% 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고정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200" dirty="0"/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6013464"/>
                  </a:ext>
                </a:extLst>
              </a:tr>
              <a:tr h="521208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질병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1-5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종수술비 연계 및 자녀한도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종≤</a:t>
                      </a:r>
                      <a:r>
                        <a:rPr kumimoji="0" lang="en-US" altLang="ko-KR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종≤</a:t>
                      </a:r>
                      <a:r>
                        <a:rPr kumimoji="0" lang="en-US" altLang="ko-KR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종≤</a:t>
                      </a:r>
                      <a:r>
                        <a:rPr kumimoji="0" lang="en-US" altLang="ko-KR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en-US" altLang="ko-KR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 5</a:t>
                      </a:r>
                      <a:r>
                        <a:rPr kumimoji="0" lang="ko-KR" altLang="en-US" sz="120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r>
                        <a:rPr kumimoji="0" lang="en-US" altLang="ko-KR" sz="105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(1</a:t>
                      </a:r>
                      <a:r>
                        <a:rPr kumimoji="0" lang="ko-KR" altLang="en-US" sz="105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en-US" altLang="ko-KR" sz="105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X 20</a:t>
                      </a:r>
                      <a:r>
                        <a:rPr kumimoji="0" lang="ko-KR" altLang="en-US" sz="105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배</a:t>
                      </a:r>
                      <a:r>
                        <a:rPr kumimoji="0" lang="en-US" altLang="ko-KR" sz="1050" b="0" i="0" u="none" strike="noStrike" kern="1200" cap="none" spc="-5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종≤</a:t>
                      </a: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종≤</a:t>
                      </a: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종≤</a:t>
                      </a: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 </a:t>
                      </a:r>
                      <a:r>
                        <a:rPr kumimoji="0" lang="en-US" altLang="ko-KR" sz="1200" b="1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1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r>
                        <a:rPr kumimoji="0" lang="en-US" altLang="ko-KR" sz="1050" b="1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(2</a:t>
                      </a:r>
                      <a:r>
                        <a:rPr kumimoji="0" lang="ko-KR" altLang="en-US" sz="1050" b="1" i="0" u="none" strike="noStrike" kern="1200" cap="none" spc="-50" normalizeH="0" baseline="0" noProof="0" dirty="0" err="1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백이상</a:t>
                      </a:r>
                      <a:r>
                        <a:rPr kumimoji="0" lang="en-US" altLang="ko-KR" sz="1050" b="1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1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dirty="0"/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787071"/>
                  </a:ext>
                </a:extLst>
              </a:tr>
              <a:tr h="5212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가입시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최소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백만 이상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가입시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 최소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백만 이상</a:t>
                      </a:r>
                      <a:endParaRPr kumimoji="0" lang="ko-KR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868338"/>
                  </a:ext>
                </a:extLst>
              </a:tr>
              <a:tr h="5212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자녀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자유형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/4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/5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종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/5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/1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 →</a:t>
                      </a:r>
                      <a:r>
                        <a:rPr lang="ko-KR" altLang="en-US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lang="en-US" altLang="ko-KR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lang="ko-KR" altLang="en-US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</a:t>
                      </a:r>
                      <a:r>
                        <a:rPr lang="en-US" altLang="ko-KR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/1</a:t>
                      </a:r>
                      <a:r>
                        <a:rPr lang="ko-KR" altLang="en-US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r>
                        <a:rPr lang="en-US" altLang="ko-KR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/2</a:t>
                      </a:r>
                      <a:r>
                        <a:rPr lang="ko-KR" altLang="en-US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26.1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월 연장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dirty="0"/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871747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088E27AC-BDB7-54FB-3C2C-B511386B7903}"/>
              </a:ext>
            </a:extLst>
          </p:cNvPr>
          <p:cNvGrpSpPr/>
          <p:nvPr/>
        </p:nvGrpSpPr>
        <p:grpSpPr>
          <a:xfrm>
            <a:off x="10910453" y="1315824"/>
            <a:ext cx="1164732" cy="780576"/>
            <a:chOff x="10873782" y="1189458"/>
            <a:chExt cx="926605" cy="620989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EC42BC6F-BD62-457A-241D-D7CEBDB96927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F97D9DE-2EE9-FAC6-8C79-1AD02B9DE983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연계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완화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F0C1B1C-2B5C-A2FB-7030-8B3EB12D281D}"/>
              </a:ext>
            </a:extLst>
          </p:cNvPr>
          <p:cNvSpPr txBox="1"/>
          <p:nvPr/>
        </p:nvSpPr>
        <p:spPr>
          <a:xfrm>
            <a:off x="448286" y="6213852"/>
            <a:ext cx="5989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합산누적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업계누적 관련 세부내용은 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U/W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안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및 </a:t>
            </a:r>
            <a:r>
              <a:rPr lang="ko-KR" alt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플랜지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자료 참조</a:t>
            </a:r>
            <a:endParaRPr lang="ko-KR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FA7062-C968-1FBF-97A7-998B551AD083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11801710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CEFDE-9E26-3E1A-5B44-C67819D74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06DC66-B98A-372D-7669-187C0058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en-US" altLang="ko-KR" dirty="0">
                <a:solidFill>
                  <a:srgbClr val="FF0066"/>
                </a:solidFill>
              </a:rPr>
              <a:t>U/W </a:t>
            </a:r>
            <a:r>
              <a:rPr lang="ko-KR" altLang="en-US" dirty="0">
                <a:solidFill>
                  <a:srgbClr val="FF0066"/>
                </a:solidFill>
              </a:rPr>
              <a:t>관련</a:t>
            </a:r>
            <a:r>
              <a:rPr lang="ko-KR" altLang="en-US" dirty="0"/>
              <a:t> 내용 정리 ④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8427E5F-76BC-8A75-7101-748A366FC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174710"/>
              </p:ext>
            </p:extLst>
          </p:nvPr>
        </p:nvGraphicFramePr>
        <p:xfrm>
          <a:off x="485627" y="1445514"/>
          <a:ext cx="11193176" cy="1779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9498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13006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2411083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2411083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767052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145790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변경사항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1457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6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285710"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깁스치료비 가입한도 상향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자녀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 </a:t>
                      </a:r>
                      <a:r>
                        <a:rPr kumimoji="0" lang="ko-KR" alt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→ </a:t>
                      </a: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26.1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월 연장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  <a:tr h="3055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간병인일당 담보 </a:t>
                      </a: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일반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+ 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종합병원 누적한도 상향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오건강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암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플러스치매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/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3N5</a:t>
                      </a: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(305-315 </a:t>
                      </a: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外</a:t>
                      </a: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누적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15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누적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암 </a:t>
                      </a:r>
                      <a:r>
                        <a:rPr lang="en-US" altLang="ko-KR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– </a:t>
                      </a:r>
                      <a:r>
                        <a:rPr lang="ko-KR" altLang="en-US" sz="1200" dirty="0"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자유형限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186100"/>
                  </a:ext>
                </a:extLst>
              </a:tr>
              <a:tr h="3055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화재배상책임 한도상향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행복든든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재산종합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억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억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건물급수 </a:t>
                      </a:r>
                      <a:r>
                        <a:rPr lang="en-US" altLang="ko-KR" sz="120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</a:t>
                      </a:r>
                      <a:r>
                        <a:rPr lang="ko-KR" altLang="en-US" sz="120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급 아파트 한정</a:t>
                      </a:r>
                      <a:endParaRPr lang="en-US" altLang="ko-KR" sz="1200" spc="-70" baseline="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en-US" altLang="ko-KR" sz="1100" b="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100" b="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그 외 업종은 </a:t>
                      </a:r>
                      <a:r>
                        <a:rPr lang="en-US" altLang="ko-KR" sz="1100" b="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10</a:t>
                      </a:r>
                      <a:r>
                        <a:rPr lang="ko-KR" altLang="en-US" sz="1100" b="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억 동일</a:t>
                      </a:r>
                      <a:r>
                        <a:rPr lang="en-US" altLang="ko-KR" sz="1100" b="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</a:t>
                      </a:r>
                      <a:endParaRPr lang="ko-KR" altLang="en-US" sz="1100" b="0" spc="-70" baseline="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087900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DF051560-CD78-070F-5D04-37EF43924D12}"/>
              </a:ext>
            </a:extLst>
          </p:cNvPr>
          <p:cNvGrpSpPr/>
          <p:nvPr/>
        </p:nvGrpSpPr>
        <p:grpSpPr>
          <a:xfrm>
            <a:off x="10910453" y="1367582"/>
            <a:ext cx="1164732" cy="780576"/>
            <a:chOff x="10873782" y="1189458"/>
            <a:chExt cx="926605" cy="620989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8F225AF2-560B-9625-EED0-22A02CBA9173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225B921-08CA-4894-3615-ABA2FBA2EE79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한도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상향</a:t>
              </a:r>
              <a:endParaRPr lang="en-US" altLang="ko-KR" sz="2000" dirty="0"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3F3577B-BC8F-9CFE-46DA-E422B0C17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420452"/>
              </p:ext>
            </p:extLst>
          </p:nvPr>
        </p:nvGraphicFramePr>
        <p:xfrm>
          <a:off x="485627" y="3282949"/>
          <a:ext cx="11193176" cy="3041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9498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13006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2411083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2411083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767052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145790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변경사항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1457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6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305502"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상급종합병원 질병수술비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더플러스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흥미업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류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백만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61-65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  <a:tr h="305502"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질병수술비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(All-Risk)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만원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 *All-Risk </a:t>
                      </a:r>
                      <a:r>
                        <a:rPr lang="ko-KR" altLang="en-US" sz="105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류 담보 </a:t>
                      </a:r>
                      <a:r>
                        <a:rPr lang="ko-KR" altLang="en-US" sz="1050" spc="-7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限</a:t>
                      </a:r>
                      <a:r>
                        <a:rPr lang="ko-KR" altLang="en-US" sz="105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누적도 축소 </a:t>
                      </a:r>
                      <a:endParaRPr lang="en-US" altLang="ko-KR" sz="105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 **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자녀보험 한정 </a:t>
                      </a: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30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 유지</a:t>
                      </a:r>
                      <a:endParaRPr lang="en-US" altLang="ko-KR" sz="105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082370"/>
                  </a:ext>
                </a:extLst>
              </a:tr>
              <a:tr h="3055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질병후유장해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(3/20~100%)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325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암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세이하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천만</a:t>
                      </a:r>
                      <a:endParaRPr kumimoji="0" lang="en-US" altLang="ko-K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세이하 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천만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세이하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천만</a:t>
                      </a: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60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세이하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백만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200" dirty="0"/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186100"/>
                  </a:ext>
                </a:extLst>
              </a:tr>
              <a:tr h="3055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수두진단비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뉴키즈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수두</a:t>
                      </a:r>
                      <a:r>
                        <a:rPr lang="en-US" altLang="ko-KR" sz="120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/</a:t>
                      </a:r>
                      <a:r>
                        <a:rPr lang="ko-KR" altLang="en-US" sz="1200" spc="-70" baseline="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수족구진단비</a:t>
                      </a:r>
                      <a:r>
                        <a:rPr lang="ko-KR" altLang="en-US" sz="120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 누적</a:t>
                      </a:r>
                      <a:endParaRPr lang="en-US" altLang="ko-KR" sz="1200" spc="-70" baseline="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en-US" altLang="ko-KR" sz="1200" b="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60</a:t>
                      </a:r>
                      <a:r>
                        <a:rPr lang="ko-KR" altLang="en-US" sz="1200" b="0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  → </a:t>
                      </a:r>
                      <a:r>
                        <a:rPr lang="en-US" altLang="ko-KR" sz="1200" b="1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30</a:t>
                      </a:r>
                      <a:r>
                        <a:rPr lang="ko-KR" altLang="en-US" sz="1200" b="1" spc="-70" baseline="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만 축소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087900"/>
                  </a:ext>
                </a:extLst>
              </a:tr>
              <a:tr h="305502"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통합상해진단비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The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편한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운전자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61-70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만원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61-70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3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786841"/>
                  </a:ext>
                </a:extLst>
              </a:tr>
            </a:tbl>
          </a:graphicData>
        </a:graphic>
      </p:graphicFrame>
      <p:grpSp>
        <p:nvGrpSpPr>
          <p:cNvPr id="9" name="그룹 8">
            <a:extLst>
              <a:ext uri="{FF2B5EF4-FFF2-40B4-BE49-F238E27FC236}">
                <a16:creationId xmlns:a16="http://schemas.microsoft.com/office/drawing/2014/main" id="{997A24BC-43C0-746F-7242-0C4BA99A2293}"/>
              </a:ext>
            </a:extLst>
          </p:cNvPr>
          <p:cNvGrpSpPr/>
          <p:nvPr/>
        </p:nvGrpSpPr>
        <p:grpSpPr>
          <a:xfrm>
            <a:off x="10910453" y="3248147"/>
            <a:ext cx="1164732" cy="780576"/>
            <a:chOff x="10873782" y="1189458"/>
            <a:chExt cx="926605" cy="620989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A1AD5D0-508E-3213-9D0D-EAE2085AD599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00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CD5EC63-BD46-18B0-5E07-0CCCAB1EB508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한도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축소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9F2E51D-DEAF-0863-A86E-274B283F325C}"/>
              </a:ext>
            </a:extLst>
          </p:cNvPr>
          <p:cNvSpPr txBox="1"/>
          <p:nvPr/>
        </p:nvSpPr>
        <p:spPr>
          <a:xfrm>
            <a:off x="448286" y="6265611"/>
            <a:ext cx="5989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합산누적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업계누적 관련 세부내용은 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U/W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안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및 </a:t>
            </a:r>
            <a:r>
              <a:rPr lang="ko-KR" alt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플랜지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자료 참조</a:t>
            </a:r>
            <a:endParaRPr lang="ko-KR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AAB3DB-65DF-42F7-20BA-E109DC82958F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24557213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E7506-197F-0C68-F467-4ACE76F06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7208A6-5FE9-2342-76E6-7F660A9A4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 </a:t>
            </a:r>
            <a:r>
              <a:rPr lang="ko-KR" altLang="en-US" dirty="0"/>
              <a:t>부록 </a:t>
            </a:r>
            <a:r>
              <a:rPr lang="en-US" altLang="ko-KR" dirty="0"/>
              <a:t>] 1</a:t>
            </a:r>
            <a:r>
              <a:rPr lang="ko-KR" altLang="en-US" dirty="0"/>
              <a:t>월부터 변경되는 </a:t>
            </a:r>
            <a:r>
              <a:rPr lang="en-US" altLang="ko-KR" dirty="0">
                <a:solidFill>
                  <a:srgbClr val="FF0066"/>
                </a:solidFill>
              </a:rPr>
              <a:t>U/W </a:t>
            </a:r>
            <a:r>
              <a:rPr lang="ko-KR" altLang="en-US" dirty="0">
                <a:solidFill>
                  <a:srgbClr val="FF0066"/>
                </a:solidFill>
              </a:rPr>
              <a:t>관련</a:t>
            </a:r>
            <a:r>
              <a:rPr lang="ko-KR" altLang="en-US" dirty="0"/>
              <a:t> 내용 정리 ⑤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E104CE6-41AB-3F75-DF1B-647A897B32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712357"/>
              </p:ext>
            </p:extLst>
          </p:nvPr>
        </p:nvGraphicFramePr>
        <p:xfrm>
          <a:off x="485627" y="1462771"/>
          <a:ext cx="11193177" cy="978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9498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13006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2320506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2320506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948207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2863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변경사항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286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6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448058"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표적치매약물허가치료비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치료당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36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회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플러스치매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51-60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누적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2.2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천만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51-60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40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b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</a:br>
                      <a:r>
                        <a:rPr kumimoji="0" lang="en-US" altLang="ko-KR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누적 </a:t>
                      </a:r>
                      <a:r>
                        <a:rPr kumimoji="0" lang="en-US" altLang="ko-KR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2.0</a:t>
                      </a:r>
                      <a:r>
                        <a:rPr kumimoji="0" lang="ko-KR" alt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천만</a:t>
                      </a:r>
                      <a:r>
                        <a:rPr kumimoji="0" lang="en-US" altLang="ko-KR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0A1F755C-5DB0-FF9D-7CF5-5A8461E3CE78}"/>
              </a:ext>
            </a:extLst>
          </p:cNvPr>
          <p:cNvGrpSpPr/>
          <p:nvPr/>
        </p:nvGrpSpPr>
        <p:grpSpPr>
          <a:xfrm>
            <a:off x="10910453" y="1358961"/>
            <a:ext cx="1164732" cy="780576"/>
            <a:chOff x="10873782" y="1189458"/>
            <a:chExt cx="926605" cy="620989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37AB00FE-E953-567F-88DE-2291FD3F8854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00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4B68E4B-80CA-EA13-48D4-49B525C388F3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한도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축소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C6BD209F-5019-B18B-F67C-640A6695E3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9834"/>
              </p:ext>
            </p:extLst>
          </p:nvPr>
        </p:nvGraphicFramePr>
        <p:xfrm>
          <a:off x="485627" y="2600275"/>
          <a:ext cx="11193177" cy="978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9498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13006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2320506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2320506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948207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2863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변경사항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286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6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448058"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복합재가 누적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복합재가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+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치매통합치료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플러스치매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백만원</a:t>
                      </a:r>
                      <a:endParaRPr kumimoji="0" lang="ko-KR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65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세 이하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70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</a:tbl>
          </a:graphicData>
        </a:graphic>
      </p:graphicFrame>
      <p:grpSp>
        <p:nvGrpSpPr>
          <p:cNvPr id="12" name="그룹 11">
            <a:extLst>
              <a:ext uri="{FF2B5EF4-FFF2-40B4-BE49-F238E27FC236}">
                <a16:creationId xmlns:a16="http://schemas.microsoft.com/office/drawing/2014/main" id="{EFEFDE2D-9BF6-44F5-7178-F082C7255518}"/>
              </a:ext>
            </a:extLst>
          </p:cNvPr>
          <p:cNvGrpSpPr/>
          <p:nvPr/>
        </p:nvGrpSpPr>
        <p:grpSpPr>
          <a:xfrm>
            <a:off x="10910453" y="2487837"/>
            <a:ext cx="1164732" cy="780576"/>
            <a:chOff x="10873782" y="1189458"/>
            <a:chExt cx="926605" cy="620989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60AD264E-7115-6F09-C3A1-96BD9F397166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00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12EADF-651A-5BDE-0770-583396E3DC47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누적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축소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F4793E1A-2D8C-DCCA-3AD7-0CF17B2787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917827"/>
              </p:ext>
            </p:extLst>
          </p:nvPr>
        </p:nvGraphicFramePr>
        <p:xfrm>
          <a:off x="485627" y="3731508"/>
          <a:ext cx="11193176" cy="2565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9498">
                  <a:extLst>
                    <a:ext uri="{9D8B030D-6E8A-4147-A177-3AD203B41FA5}">
                      <a16:colId xmlns:a16="http://schemas.microsoft.com/office/drawing/2014/main" val="1891411815"/>
                    </a:ext>
                  </a:extLst>
                </a:gridCol>
                <a:gridCol w="1130060">
                  <a:extLst>
                    <a:ext uri="{9D8B030D-6E8A-4147-A177-3AD203B41FA5}">
                      <a16:colId xmlns:a16="http://schemas.microsoft.com/office/drawing/2014/main" val="28698011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25661352"/>
                    </a:ext>
                  </a:extLst>
                </a:gridCol>
                <a:gridCol w="2324819">
                  <a:extLst>
                    <a:ext uri="{9D8B030D-6E8A-4147-A177-3AD203B41FA5}">
                      <a16:colId xmlns:a16="http://schemas.microsoft.com/office/drawing/2014/main" val="1122096746"/>
                    </a:ext>
                  </a:extLst>
                </a:gridCol>
                <a:gridCol w="2324819">
                  <a:extLst>
                    <a:ext uri="{9D8B030D-6E8A-4147-A177-3AD203B41FA5}">
                      <a16:colId xmlns:a16="http://schemas.microsoft.com/office/drawing/2014/main" val="3094461348"/>
                    </a:ext>
                  </a:extLst>
                </a:gridCol>
                <a:gridCol w="1939580">
                  <a:extLst>
                    <a:ext uri="{9D8B030D-6E8A-4147-A177-3AD203B41FA5}">
                      <a16:colId xmlns:a16="http://schemas.microsoft.com/office/drawing/2014/main" val="108750154"/>
                    </a:ext>
                  </a:extLst>
                </a:gridCol>
              </a:tblGrid>
              <a:tr h="26415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구분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상품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플랜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변경사항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비고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91583"/>
                  </a:ext>
                </a:extLst>
              </a:tr>
              <a:tr h="26415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현행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변경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6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638099"/>
                  </a:ext>
                </a:extLst>
              </a:tr>
              <a:tr h="426618">
                <a:tc>
                  <a:txBody>
                    <a:bodyPr/>
                    <a:lstStyle/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대장용종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군 담보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50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만 초과시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  <a:p>
                      <a:pPr algn="l" latinLnBrk="1">
                        <a:lnSpc>
                          <a:spcPct val="120000"/>
                        </a:lnSpc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*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질병수술비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, </a:t>
                      </a:r>
                      <a:r>
                        <a:rPr lang="ko-KR" altLang="en-US" sz="1050" b="0" dirty="0" err="1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질병종수술비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1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  <a:latin typeface="세방고딕 Bold" panose="00000800000000000000" pitchFamily="2" charset="-127"/>
                          <a:ea typeface="세방고딕 Bold" panose="00000800000000000000" pitchFamily="2" charset="-127"/>
                        </a:rPr>
                        <a:t>종 등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세방고딕 Bold" panose="00000800000000000000" pitchFamily="2" charset="-127"/>
                        <a:ea typeface="세방고딕 Bold" panose="00000800000000000000" pitchFamily="2" charset="-127"/>
                      </a:endParaRP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운영중인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전플랜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b="1" kern="1200" dirty="0">
                          <a:solidFill>
                            <a:srgbClr val="FF0066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-</a:t>
                      </a:r>
                      <a:endParaRPr lang="ko-KR" altLang="en-US" sz="1200" b="1" kern="1200" dirty="0">
                        <a:solidFill>
                          <a:srgbClr val="FF0066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신설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혈전용해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&amp;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심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OR 3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대질병통원비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상급종합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OR </a:t>
                      </a:r>
                      <a:r>
                        <a:rPr kumimoji="0" lang="en-US" altLang="ko-KR" sz="11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100" b="0" i="0" u="none" strike="noStrike" kern="1200" cap="none" spc="-5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비갱신</a:t>
                      </a:r>
                      <a:r>
                        <a:rPr kumimoji="0" lang="ko-KR" altLang="en-US" sz="11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限</a:t>
                      </a:r>
                      <a:r>
                        <a:rPr kumimoji="0" lang="en-US" altLang="ko-KR" sz="11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</a:t>
                      </a: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순환계</a:t>
                      </a: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*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주요치료비 </a:t>
                      </a:r>
                      <a:r>
                        <a:rPr kumimoji="0" lang="en-US" altLang="ko-KR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천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순환계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특정질병제외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)(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치료별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),</a:t>
                      </a: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순환계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(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특정질병 및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2</a:t>
                      </a:r>
                      <a:r>
                        <a:rPr lang="ko-KR" altLang="en-US" sz="11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대제외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) 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는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</a:rPr>
                        <a:t>연계 대체담보에서 제외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098123"/>
                  </a:ext>
                </a:extLst>
              </a:tr>
              <a:tr h="3985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I49 5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백만 이상 가입시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최저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P 3</a:t>
                      </a:r>
                      <a:r>
                        <a:rPr lang="ko-KR" altLang="en-US" sz="1200" kern="12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만이상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200" dirty="0"/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186100"/>
                  </a:ext>
                </a:extLst>
              </a:tr>
              <a:tr h="3664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가족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)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일상생활배상책임 가입시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운전자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전상품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-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신설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상해중환자실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20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만</a:t>
                      </a: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200" spc="-70" baseline="0" dirty="0">
                        <a:solidFill>
                          <a:srgbClr val="FF0000"/>
                        </a:solidFill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087900"/>
                  </a:ext>
                </a:extLst>
              </a:tr>
              <a:tr h="4539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자동차사고부상치료비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만 초과시</a:t>
                      </a: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Bold" panose="00000800000000000000" pitchFamily="2" charset="-127"/>
                        <a:ea typeface="세방고딕 Bold" panose="00000800000000000000" pitchFamily="2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연계 대체담보 관련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스마일운전자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법률비용손해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행정소송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인정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법률비용손해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행정소송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) </a:t>
                      </a:r>
                      <a:r>
                        <a:rPr lang="ko-KR" altLang="en-US" sz="1200" b="1" kern="1200" dirty="0" err="1">
                          <a:solidFill>
                            <a:schemeClr val="tx1"/>
                          </a:solidFill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미인정</a:t>
                      </a:r>
                      <a:endParaRPr lang="ko-KR" altLang="en-US" sz="1200" b="1" kern="1200" dirty="0">
                        <a:solidFill>
                          <a:schemeClr val="tx1"/>
                        </a:solidFill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200" dirty="0"/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6013464"/>
                  </a:ext>
                </a:extLst>
              </a:tr>
              <a:tr h="39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Bold" panose="00000800000000000000" pitchFamily="2" charset="-127"/>
                          <a:ea typeface="세방고딕 Bold" panose="00000800000000000000" pitchFamily="2" charset="-127"/>
                          <a:cs typeface="+mn-cs"/>
                        </a:rPr>
                        <a:t>재진단암 사망연계 대체담보 운영 관련</a:t>
                      </a:r>
                    </a:p>
                  </a:txBody>
                  <a:tcPr marL="720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유병자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108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-5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재진단암진단비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연계담보 인정</a:t>
                      </a: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-5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재진단암진단비</a:t>
                      </a:r>
                      <a:r>
                        <a:rPr kumimoji="0" lang="ko-KR" altLang="en-US" sz="1200" b="0" i="0" u="none" strike="noStrike" kern="1200" cap="none" spc="-5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 연계담보 </a:t>
                      </a:r>
                      <a:r>
                        <a:rPr kumimoji="0" lang="ko-KR" altLang="en-US" sz="1200" b="1" i="0" u="none" strike="noStrike" kern="1200" cap="none" spc="-5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세방고딕 Regular" panose="00000500000000000000" pitchFamily="2" charset="-127"/>
                          <a:ea typeface="세방고딕 Regular" panose="00000500000000000000" pitchFamily="2" charset="-127"/>
                          <a:cs typeface="+mn-cs"/>
                        </a:rPr>
                        <a:t>미인정</a:t>
                      </a:r>
                      <a:endParaRPr kumimoji="0" lang="ko-KR" altLang="en-US" sz="1200" b="1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세방고딕 Regular" panose="00000500000000000000" pitchFamily="2" charset="-127"/>
                        <a:ea typeface="세방고딕 Regular" panose="00000500000000000000" pitchFamily="2" charset="-127"/>
                        <a:cs typeface="+mn-cs"/>
                      </a:endParaRPr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dirty="0"/>
                    </a:p>
                  </a:txBody>
                  <a:tcPr marL="3600" marR="3600" marT="3600" marB="3600" anchor="ctr">
                    <a:lnL w="5715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787071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9A189C70-3FE0-081E-B549-D1E57715384A}"/>
              </a:ext>
            </a:extLst>
          </p:cNvPr>
          <p:cNvGrpSpPr/>
          <p:nvPr/>
        </p:nvGrpSpPr>
        <p:grpSpPr>
          <a:xfrm>
            <a:off x="10910453" y="3589019"/>
            <a:ext cx="1164732" cy="780576"/>
            <a:chOff x="10873782" y="1189458"/>
            <a:chExt cx="926605" cy="620989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6B8A0543-2095-3149-FF7C-CBC3C85B7DCB}"/>
                </a:ext>
              </a:extLst>
            </p:cNvPr>
            <p:cNvSpPr/>
            <p:nvPr/>
          </p:nvSpPr>
          <p:spPr>
            <a:xfrm rot="605752">
              <a:off x="11036349" y="1189458"/>
              <a:ext cx="620989" cy="620989"/>
            </a:xfrm>
            <a:prstGeom prst="ellipse">
              <a:avLst/>
            </a:prstGeom>
            <a:solidFill>
              <a:srgbClr val="FF00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DE50687-3ADF-B4BD-FFC1-A09F06DA5F81}"/>
                </a:ext>
              </a:extLst>
            </p:cNvPr>
            <p:cNvSpPr txBox="1"/>
            <p:nvPr/>
          </p:nvSpPr>
          <p:spPr>
            <a:xfrm>
              <a:off x="10873782" y="1245193"/>
              <a:ext cx="926605" cy="56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연계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  <a:p>
              <a:pPr algn="ctr"/>
              <a:r>
                <a:rPr lang="ko-KR" altLang="en-US" sz="2000" dirty="0">
                  <a:solidFill>
                    <a:schemeClr val="bg1"/>
                  </a:solidFill>
                  <a:latin typeface="세방고딕 Bold" panose="00000800000000000000" pitchFamily="2" charset="-127"/>
                  <a:ea typeface="세방고딕 Bold" panose="00000800000000000000" pitchFamily="2" charset="-127"/>
                </a:rPr>
                <a:t>강화</a:t>
              </a:r>
              <a:endParaRPr lang="en-US" altLang="ko-KR" sz="20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97F2DC6-A419-36A7-7878-91BFE59A0E24}"/>
              </a:ext>
            </a:extLst>
          </p:cNvPr>
          <p:cNvSpPr txBox="1"/>
          <p:nvPr/>
        </p:nvSpPr>
        <p:spPr>
          <a:xfrm>
            <a:off x="448286" y="6265609"/>
            <a:ext cx="5989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※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합산누적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/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업계누적 관련 세부내용은 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U/W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기준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(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안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) 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및 </a:t>
            </a:r>
            <a:r>
              <a:rPr lang="ko-KR" alt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플랜지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세방고딕 Regular" panose="00000500000000000000" pitchFamily="2" charset="-127"/>
                <a:ea typeface="세방고딕 Regular" panose="00000500000000000000" pitchFamily="2" charset="-127"/>
              </a:rPr>
              <a:t> 자료 참조</a:t>
            </a:r>
            <a:endParaRPr lang="ko-KR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세방고딕 Regular" panose="00000500000000000000" pitchFamily="2" charset="-127"/>
              <a:ea typeface="세방고딕 Regular" panose="000005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F197FA-5AB5-ED7A-7529-4B3E6F1E609F}"/>
              </a:ext>
            </a:extLst>
          </p:cNvPr>
          <p:cNvSpPr txBox="1"/>
          <p:nvPr/>
        </p:nvSpPr>
        <p:spPr>
          <a:xfrm>
            <a:off x="554586" y="690245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세방고딕 Bold" panose="00000800000000000000" pitchFamily="2" charset="-127"/>
                <a:ea typeface="세방고딕 Bold" panose="00000800000000000000" pitchFamily="2" charset="-127"/>
              </a:rPr>
              <a:t>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4EE4C3-2A5E-4BBB-EC57-486667896796}"/>
              </a:ext>
            </a:extLst>
          </p:cNvPr>
          <p:cNvSpPr txBox="1"/>
          <p:nvPr/>
        </p:nvSpPr>
        <p:spPr>
          <a:xfrm>
            <a:off x="7266371" y="6275657"/>
            <a:ext cx="303460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00" dirty="0"/>
              <a:t>* </a:t>
            </a:r>
            <a:r>
              <a:rPr lang="ko-KR" altLang="en-US" sz="700" dirty="0"/>
              <a:t>순환계주요치료비 </a:t>
            </a:r>
            <a:r>
              <a:rPr lang="en-US" altLang="ko-KR" sz="700" dirty="0"/>
              <a:t>: </a:t>
            </a:r>
            <a:r>
              <a:rPr lang="ko-KR" altLang="en-US" sz="700" dirty="0"/>
              <a:t>특정질병제외</a:t>
            </a:r>
            <a:r>
              <a:rPr lang="en-US" altLang="ko-KR" sz="700" dirty="0"/>
              <a:t>(</a:t>
            </a:r>
            <a:r>
              <a:rPr lang="ko-KR" altLang="en-US" sz="700" dirty="0"/>
              <a:t>치료별</a:t>
            </a:r>
            <a:r>
              <a:rPr lang="en-US" altLang="ko-KR" sz="700" dirty="0"/>
              <a:t>), </a:t>
            </a:r>
            <a:r>
              <a:rPr lang="ko-KR" altLang="en-US" sz="700" dirty="0"/>
              <a:t>특정질병 및 </a:t>
            </a:r>
            <a:r>
              <a:rPr lang="en-US" altLang="ko-KR" sz="700" dirty="0"/>
              <a:t>2</a:t>
            </a:r>
            <a:r>
              <a:rPr lang="ko-KR" altLang="en-US" sz="700" dirty="0" err="1"/>
              <a:t>대제외</a:t>
            </a:r>
            <a:r>
              <a:rPr lang="ko-KR" altLang="en-US" sz="700" dirty="0"/>
              <a:t> 外</a:t>
            </a:r>
          </a:p>
        </p:txBody>
      </p:sp>
    </p:spTree>
    <p:extLst>
      <p:ext uri="{BB962C8B-B14F-4D97-AF65-F5344CB8AC3E}">
        <p14:creationId xmlns:p14="http://schemas.microsoft.com/office/powerpoint/2010/main" val="809815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C0E70-29DE-68B6-F67B-82FF8A762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1D0BD607-94FA-0108-BFE8-56B25A4F8D19}"/>
              </a:ext>
            </a:extLst>
          </p:cNvPr>
          <p:cNvSpPr/>
          <p:nvPr/>
        </p:nvSpPr>
        <p:spPr>
          <a:xfrm>
            <a:off x="1372324" y="1609439"/>
            <a:ext cx="9447353" cy="228413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0F3AE5F-ACF5-1999-817D-5BE680D7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77</a:t>
            </a:fld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22C861-1036-94FB-940D-FB904204F669}"/>
              </a:ext>
            </a:extLst>
          </p:cNvPr>
          <p:cNvSpPr txBox="1"/>
          <p:nvPr/>
        </p:nvSpPr>
        <p:spPr>
          <a:xfrm>
            <a:off x="2317750" y="1968474"/>
            <a:ext cx="755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600" dirty="0">
                <a:solidFill>
                  <a:schemeClr val="bg1"/>
                </a:solidFill>
              </a:rPr>
              <a:t>Thank you               </a:t>
            </a:r>
            <a:endParaRPr lang="ko-KR" altLang="en-US" sz="9600" dirty="0">
              <a:solidFill>
                <a:schemeClr val="bg1"/>
              </a:solidFill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5E38F44-0B55-4804-EC4A-FDA418267515}"/>
              </a:ext>
            </a:extLst>
          </p:cNvPr>
          <p:cNvGrpSpPr/>
          <p:nvPr/>
        </p:nvGrpSpPr>
        <p:grpSpPr>
          <a:xfrm>
            <a:off x="4212537" y="1382707"/>
            <a:ext cx="3766926" cy="573305"/>
            <a:chOff x="5039590" y="1518307"/>
            <a:chExt cx="2830147" cy="294195"/>
          </a:xfrm>
        </p:grpSpPr>
        <p:sp>
          <p:nvSpPr>
            <p:cNvPr id="6" name="모서리가 둥근 직사각형 5">
              <a:extLst>
                <a:ext uri="{FF2B5EF4-FFF2-40B4-BE49-F238E27FC236}">
                  <a16:creationId xmlns:a16="http://schemas.microsoft.com/office/drawing/2014/main" id="{E34402EA-E79E-5A8F-F4C5-25154AA1BB6F}"/>
                </a:ext>
              </a:extLst>
            </p:cNvPr>
            <p:cNvSpPr/>
            <p:nvPr/>
          </p:nvSpPr>
          <p:spPr>
            <a:xfrm>
              <a:off x="5039590" y="1518307"/>
              <a:ext cx="2830147" cy="29419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DAAA6B1-2308-1868-F137-819CB942E85E}"/>
                </a:ext>
              </a:extLst>
            </p:cNvPr>
            <p:cNvSpPr txBox="1"/>
            <p:nvPr/>
          </p:nvSpPr>
          <p:spPr>
            <a:xfrm flipH="1">
              <a:off x="5039590" y="1578125"/>
              <a:ext cx="2830146" cy="189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  <a:latin typeface="+mj-ea"/>
                  <a:ea typeface="+mj-ea"/>
                </a:rPr>
                <a:t>흥국화재 </a:t>
              </a:r>
              <a:r>
                <a:rPr lang="en-US" altLang="ko-KR" dirty="0">
                  <a:solidFill>
                    <a:schemeClr val="bg1"/>
                  </a:solidFill>
                  <a:latin typeface="+mj-ea"/>
                  <a:ea typeface="+mj-ea"/>
                </a:rPr>
                <a:t>2026</a:t>
              </a:r>
              <a:r>
                <a:rPr lang="ko-KR" altLang="en-US" dirty="0">
                  <a:solidFill>
                    <a:schemeClr val="bg1"/>
                  </a:solidFill>
                  <a:latin typeface="+mj-ea"/>
                  <a:ea typeface="+mj-ea"/>
                </a:rPr>
                <a:t>년 </a:t>
              </a:r>
              <a:r>
                <a:rPr lang="en-US" altLang="ko-KR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  <a:r>
                <a:rPr lang="ko-KR" altLang="en-US" dirty="0">
                  <a:solidFill>
                    <a:schemeClr val="bg1"/>
                  </a:solidFill>
                  <a:latin typeface="+mj-ea"/>
                  <a:ea typeface="+mj-ea"/>
                </a:rPr>
                <a:t>월 판매 포인트</a:t>
              </a:r>
            </a:p>
          </p:txBody>
        </p:sp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DFEF2CE-0E67-93BB-9C7C-5E8171AE32E5}"/>
              </a:ext>
            </a:extLst>
          </p:cNvPr>
          <p:cNvSpPr/>
          <p:nvPr/>
        </p:nvSpPr>
        <p:spPr>
          <a:xfrm>
            <a:off x="1372324" y="5144694"/>
            <a:ext cx="9447353" cy="365125"/>
          </a:xfrm>
          <a:prstGeom prst="rect">
            <a:avLst/>
          </a:prstGeom>
          <a:solidFill>
            <a:srgbClr val="FAE1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674537-7679-64AE-B7B8-B018E347F94A}"/>
              </a:ext>
            </a:extLst>
          </p:cNvPr>
          <p:cNvSpPr txBox="1"/>
          <p:nvPr/>
        </p:nvSpPr>
        <p:spPr>
          <a:xfrm>
            <a:off x="1897416" y="4445584"/>
            <a:ext cx="294959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dirty="0"/>
              <a:t>1</a:t>
            </a:r>
            <a:r>
              <a:rPr lang="ko-KR" altLang="en-US" sz="6600" dirty="0"/>
              <a:t>월에도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A35970-942F-7936-CE0A-FA0987B4C3AB}"/>
              </a:ext>
            </a:extLst>
          </p:cNvPr>
          <p:cNvSpPr txBox="1"/>
          <p:nvPr/>
        </p:nvSpPr>
        <p:spPr>
          <a:xfrm>
            <a:off x="7430507" y="4445584"/>
            <a:ext cx="324454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6600" dirty="0">
                <a:solidFill>
                  <a:srgbClr val="EF2065"/>
                </a:solidFill>
              </a:rPr>
              <a:t>흥국화재</a:t>
            </a:r>
            <a:endParaRPr lang="ko-KR" altLang="en-US" sz="6600" dirty="0"/>
          </a:p>
        </p:txBody>
      </p:sp>
      <p:pic>
        <p:nvPicPr>
          <p:cNvPr id="15" name="그림 14" descr="클립아트, 토끼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C8001EC-BFD9-3E01-BBB4-CB592CF07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295" y="2978004"/>
            <a:ext cx="4891410" cy="354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B1806-D550-D39D-0E95-701ACEF51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4011943-C9A9-BDB3-39DD-2AB986B3EC45}"/>
              </a:ext>
            </a:extLst>
          </p:cNvPr>
          <p:cNvSpPr/>
          <p:nvPr/>
        </p:nvSpPr>
        <p:spPr>
          <a:xfrm>
            <a:off x="254000" y="685801"/>
            <a:ext cx="11684000" cy="5772150"/>
          </a:xfrm>
          <a:prstGeom prst="roundRect">
            <a:avLst>
              <a:gd name="adj" fmla="val 3171"/>
            </a:avLst>
          </a:prstGeom>
          <a:solidFill>
            <a:srgbClr val="FAB8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30">
            <a:extLst>
              <a:ext uri="{FF2B5EF4-FFF2-40B4-BE49-F238E27FC236}">
                <a16:creationId xmlns:a16="http://schemas.microsoft.com/office/drawing/2014/main" id="{0C0FED45-E0A4-89A5-B005-7EBD10CE1178}"/>
              </a:ext>
            </a:extLst>
          </p:cNvPr>
          <p:cNvSpPr/>
          <p:nvPr/>
        </p:nvSpPr>
        <p:spPr>
          <a:xfrm>
            <a:off x="1750441" y="2825414"/>
            <a:ext cx="8691119" cy="1860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648ADC-89F1-1944-8C6D-98E20CB8A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2" name="하트 11">
            <a:extLst>
              <a:ext uri="{FF2B5EF4-FFF2-40B4-BE49-F238E27FC236}">
                <a16:creationId xmlns:a16="http://schemas.microsoft.com/office/drawing/2014/main" id="{E5FA9012-D138-7825-1C04-47C7B2C619A0}"/>
              </a:ext>
            </a:extLst>
          </p:cNvPr>
          <p:cNvSpPr/>
          <p:nvPr/>
        </p:nvSpPr>
        <p:spPr>
          <a:xfrm rot="20476757">
            <a:off x="1737406" y="1666849"/>
            <a:ext cx="653274" cy="593885"/>
          </a:xfrm>
          <a:prstGeom prst="heart">
            <a:avLst/>
          </a:prstGeom>
          <a:solidFill>
            <a:srgbClr val="FAE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D6CC66AA-427A-9314-7784-9E1876FE2A2A}"/>
              </a:ext>
            </a:extLst>
          </p:cNvPr>
          <p:cNvSpPr/>
          <p:nvPr/>
        </p:nvSpPr>
        <p:spPr>
          <a:xfrm>
            <a:off x="1998662" y="3093838"/>
            <a:ext cx="1400894" cy="136636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97EF64-0838-1A83-FC29-C12624DC8729}"/>
              </a:ext>
            </a:extLst>
          </p:cNvPr>
          <p:cNvSpPr txBox="1"/>
          <p:nvPr/>
        </p:nvSpPr>
        <p:spPr>
          <a:xfrm>
            <a:off x="2007337" y="3220431"/>
            <a:ext cx="1383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ko-KR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A33A31-700D-1468-7CA9-87B7195FDC76}"/>
              </a:ext>
            </a:extLst>
          </p:cNvPr>
          <p:cNvSpPr txBox="1"/>
          <p:nvPr/>
        </p:nvSpPr>
        <p:spPr>
          <a:xfrm>
            <a:off x="3473033" y="3619860"/>
            <a:ext cx="70116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/>
              <a:t>흥국화재는 화끈하게 </a:t>
            </a:r>
            <a:r>
              <a:rPr lang="en-US" altLang="ko-KR" sz="4000" dirty="0">
                <a:solidFill>
                  <a:srgbClr val="EF2065"/>
                </a:solidFill>
              </a:rPr>
              <a:t>U/W </a:t>
            </a:r>
            <a:r>
              <a:rPr lang="ko-KR" altLang="en-US" sz="4000" dirty="0">
                <a:solidFill>
                  <a:srgbClr val="EF2065"/>
                </a:solidFill>
              </a:rPr>
              <a:t>완화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74EE16-C19F-F2EE-8942-A3A4FAD8087C}"/>
              </a:ext>
            </a:extLst>
          </p:cNvPr>
          <p:cNvSpPr txBox="1"/>
          <p:nvPr/>
        </p:nvSpPr>
        <p:spPr>
          <a:xfrm>
            <a:off x="3473033" y="3256464"/>
            <a:ext cx="713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2026</a:t>
            </a:r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년 흥국화재는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현장의 요청사항을 모두 들어드리려고 합니다</a:t>
            </a:r>
            <a:r>
              <a:rPr lang="en-US" altLang="ko-KR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3" name="그림 12" descr="클립아트, 토끼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E9D3D80-FC05-8283-AD7C-D8B64A21C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261" y="1129244"/>
            <a:ext cx="2281878" cy="165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54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95A021-5C41-33D0-1A50-31AC63BDF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연계완화 ① </a:t>
            </a:r>
            <a:r>
              <a:rPr lang="en-US" altLang="ko-KR" dirty="0"/>
              <a:t>- </a:t>
            </a:r>
            <a:r>
              <a:rPr lang="ko-KR" altLang="en-US" dirty="0"/>
              <a:t>기본 연계 </a:t>
            </a:r>
            <a:r>
              <a:rPr lang="en-US" altLang="ko-KR" dirty="0"/>
              <a:t>( </a:t>
            </a:r>
            <a:r>
              <a:rPr lang="ko-KR" altLang="en-US" dirty="0"/>
              <a:t>상해사망 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FA01925-F030-137C-26C6-3356E4327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A08C-6148-4D1A-8A5A-B2E8F1EBF495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27FD6F-8BB0-87FA-1EDC-1050F89BB919}"/>
              </a:ext>
            </a:extLst>
          </p:cNvPr>
          <p:cNvSpPr txBox="1"/>
          <p:nvPr/>
        </p:nvSpPr>
        <p:spPr>
          <a:xfrm>
            <a:off x="373306" y="671969"/>
            <a:ext cx="86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01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A2EF3554-B273-E101-C0FF-7AABE4E468AE}"/>
              </a:ext>
            </a:extLst>
          </p:cNvPr>
          <p:cNvSpPr/>
          <p:nvPr/>
        </p:nvSpPr>
        <p:spPr>
          <a:xfrm rot="16200000">
            <a:off x="1467663" y="1314124"/>
            <a:ext cx="1115879" cy="1639914"/>
          </a:xfrm>
          <a:prstGeom prst="round2Same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51878EAB-986B-2E61-0249-2253597E0E31}"/>
              </a:ext>
            </a:extLst>
          </p:cNvPr>
          <p:cNvSpPr/>
          <p:nvPr/>
        </p:nvSpPr>
        <p:spPr>
          <a:xfrm rot="5400000" flipH="1">
            <a:off x="6399202" y="-1905691"/>
            <a:ext cx="1115879" cy="8079544"/>
          </a:xfrm>
          <a:prstGeom prst="round2Same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42A947-0D1C-2618-C6E4-4A9DF33FD454}"/>
              </a:ext>
            </a:extLst>
          </p:cNvPr>
          <p:cNvSpPr txBox="1"/>
          <p:nvPr/>
        </p:nvSpPr>
        <p:spPr>
          <a:xfrm>
            <a:off x="1432888" y="1749279"/>
            <a:ext cx="1275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chemeClr val="bg1"/>
                </a:solidFill>
              </a:rPr>
              <a:t>01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58D2D5-FC7F-E058-B33D-DD2CCF6689E1}"/>
              </a:ext>
            </a:extLst>
          </p:cNvPr>
          <p:cNvSpPr txBox="1"/>
          <p:nvPr/>
        </p:nvSpPr>
        <p:spPr>
          <a:xfrm>
            <a:off x="3015954" y="1821992"/>
            <a:ext cx="7597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/>
              <a:t>기본연계</a:t>
            </a:r>
            <a:r>
              <a:rPr lang="ko-KR" altLang="en-US" sz="2000" dirty="0"/>
              <a:t> </a:t>
            </a:r>
            <a:r>
              <a:rPr lang="en-US" altLang="ko-KR" sz="2000" dirty="0"/>
              <a:t>( </a:t>
            </a:r>
            <a:r>
              <a:rPr lang="ko-KR" altLang="en-US" sz="2000" dirty="0"/>
              <a:t>상해사망 </a:t>
            </a:r>
            <a:r>
              <a:rPr lang="en-US" altLang="ko-KR" sz="2000" dirty="0"/>
              <a:t>)</a:t>
            </a:r>
            <a:r>
              <a:rPr lang="ko-KR" altLang="en-US" sz="4000" dirty="0"/>
              <a:t> 화끈하게 삭제 완료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FD3658E-84AE-A652-04FB-4AF23E3DCC55}"/>
              </a:ext>
            </a:extLst>
          </p:cNvPr>
          <p:cNvSpPr/>
          <p:nvPr/>
        </p:nvSpPr>
        <p:spPr>
          <a:xfrm>
            <a:off x="1223950" y="4102090"/>
            <a:ext cx="4170120" cy="190465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C19176-1F64-815E-328E-C864302276A4}"/>
              </a:ext>
            </a:extLst>
          </p:cNvPr>
          <p:cNvSpPr txBox="1"/>
          <p:nvPr/>
        </p:nvSpPr>
        <p:spPr>
          <a:xfrm>
            <a:off x="1298628" y="4293152"/>
            <a:ext cx="4186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28650"/>
            <a:r>
              <a:rPr lang="en-US" altLang="ko-KR" sz="2000" dirty="0"/>
              <a:t>- </a:t>
            </a:r>
            <a:r>
              <a:rPr lang="ko-KR" altLang="en-US" sz="2000" dirty="0"/>
              <a:t>보장</a:t>
            </a:r>
            <a:r>
              <a:rPr lang="en-US" altLang="ko-KR" sz="2000" dirty="0"/>
              <a:t>P 3</a:t>
            </a:r>
            <a:r>
              <a:rPr lang="ko-KR" altLang="en-US" sz="2000" dirty="0"/>
              <a:t>만 이하</a:t>
            </a:r>
            <a:endParaRPr lang="en-US" altLang="ko-KR" sz="2000" dirty="0"/>
          </a:p>
          <a:p>
            <a:pPr defTabSz="628650"/>
            <a:r>
              <a:rPr lang="en-US" altLang="ko-KR" sz="2000" dirty="0"/>
              <a:t>- </a:t>
            </a:r>
            <a:r>
              <a:rPr lang="ko-KR" altLang="en-US" sz="2000" dirty="0"/>
              <a:t>질병수술비 보험료 </a:t>
            </a:r>
            <a:r>
              <a:rPr lang="en-US" altLang="ko-KR" sz="2000" dirty="0"/>
              <a:t>40% </a:t>
            </a:r>
            <a:r>
              <a:rPr lang="ko-KR" altLang="en-US" sz="2000" dirty="0"/>
              <a:t> 이상 가입</a:t>
            </a:r>
            <a:endParaRPr lang="en-US" altLang="ko-KR" sz="2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97224FA-7F1F-B533-13C6-33641E545CB2}"/>
              </a:ext>
            </a:extLst>
          </p:cNvPr>
          <p:cNvSpPr/>
          <p:nvPr/>
        </p:nvSpPr>
        <p:spPr>
          <a:xfrm>
            <a:off x="6831754" y="4087575"/>
            <a:ext cx="4170120" cy="1895463"/>
          </a:xfrm>
          <a:prstGeom prst="rect">
            <a:avLst/>
          </a:prstGeom>
          <a:solidFill>
            <a:srgbClr val="FCD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496B84-117C-D306-CFF9-19B5F70DA6C5}"/>
              </a:ext>
            </a:extLst>
          </p:cNvPr>
          <p:cNvSpPr txBox="1"/>
          <p:nvPr/>
        </p:nvSpPr>
        <p:spPr>
          <a:xfrm>
            <a:off x="6894258" y="4509052"/>
            <a:ext cx="38900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/>
              <a:t>연계 </a:t>
            </a:r>
            <a:r>
              <a:rPr lang="ko-KR" altLang="en-US" sz="6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無</a:t>
            </a:r>
          </a:p>
        </p:txBody>
      </p:sp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id="{3A99D4D6-951E-6CA3-6300-69725385E46C}"/>
              </a:ext>
            </a:extLst>
          </p:cNvPr>
          <p:cNvSpPr/>
          <p:nvPr/>
        </p:nvSpPr>
        <p:spPr>
          <a:xfrm>
            <a:off x="5462445" y="3891081"/>
            <a:ext cx="1319589" cy="842652"/>
          </a:xfrm>
          <a:prstGeom prst="rightArrow">
            <a:avLst>
              <a:gd name="adj1" fmla="val 50000"/>
              <a:gd name="adj2" fmla="val 103505"/>
            </a:avLst>
          </a:prstGeom>
          <a:solidFill>
            <a:srgbClr val="FFFF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78630F-B084-3DF8-4ECD-23730E441F89}"/>
              </a:ext>
            </a:extLst>
          </p:cNvPr>
          <p:cNvSpPr txBox="1"/>
          <p:nvPr/>
        </p:nvSpPr>
        <p:spPr>
          <a:xfrm>
            <a:off x="964865" y="4818275"/>
            <a:ext cx="47040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62865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algn="ctr" defTabSz="628650"/>
            <a:r>
              <a:rPr lang="ko-KR" altLang="en-US" sz="2800" dirty="0"/>
              <a:t>상해사망 </a:t>
            </a:r>
            <a:r>
              <a:rPr lang="en-US" altLang="ko-KR" sz="2800" dirty="0"/>
              <a:t>3</a:t>
            </a:r>
            <a:r>
              <a:rPr lang="ko-KR" altLang="en-US" sz="2800" dirty="0"/>
              <a:t>천만 연계 추가 </a:t>
            </a:r>
          </a:p>
        </p:txBody>
      </p:sp>
      <p:pic>
        <p:nvPicPr>
          <p:cNvPr id="45" name="그림 44" descr="클립아트, 토끼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1117135-453F-1B39-CD31-79BB81108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527" y="4340717"/>
            <a:ext cx="2874992" cy="2082795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9929FB7E-E547-DD8A-3AD4-EFF740CF44A0}"/>
              </a:ext>
            </a:extLst>
          </p:cNvPr>
          <p:cNvSpPr/>
          <p:nvPr/>
        </p:nvSpPr>
        <p:spPr>
          <a:xfrm>
            <a:off x="1205645" y="3015972"/>
            <a:ext cx="4188425" cy="104435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D1648C-8BD3-0EE7-5BCD-012ED8B5D8FA}"/>
              </a:ext>
            </a:extLst>
          </p:cNvPr>
          <p:cNvSpPr txBox="1"/>
          <p:nvPr/>
        </p:nvSpPr>
        <p:spPr>
          <a:xfrm>
            <a:off x="1740987" y="3257550"/>
            <a:ext cx="2979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1"/>
                </a:solidFill>
              </a:rPr>
              <a:t>~ 2025. 12</a:t>
            </a:r>
            <a:r>
              <a:rPr lang="ko-KR" altLang="en-US" sz="3200" dirty="0">
                <a:solidFill>
                  <a:schemeClr val="bg1"/>
                </a:solidFill>
              </a:rPr>
              <a:t>월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2A4C559-85F8-A9B0-1192-E0E4939DE348}"/>
              </a:ext>
            </a:extLst>
          </p:cNvPr>
          <p:cNvSpPr/>
          <p:nvPr/>
        </p:nvSpPr>
        <p:spPr>
          <a:xfrm>
            <a:off x="6808489" y="3015972"/>
            <a:ext cx="4188425" cy="1044359"/>
          </a:xfrm>
          <a:prstGeom prst="rect">
            <a:avLst/>
          </a:prstGeom>
          <a:solidFill>
            <a:srgbClr val="EF2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FD32E1-C66A-1433-89E3-7BF38FF3B2D6}"/>
              </a:ext>
            </a:extLst>
          </p:cNvPr>
          <p:cNvSpPr txBox="1"/>
          <p:nvPr/>
        </p:nvSpPr>
        <p:spPr>
          <a:xfrm>
            <a:off x="7343831" y="3257550"/>
            <a:ext cx="2979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1"/>
                </a:solidFill>
              </a:rPr>
              <a:t>2026. 1</a:t>
            </a:r>
            <a:r>
              <a:rPr lang="ko-KR" altLang="en-US" sz="3200" dirty="0">
                <a:solidFill>
                  <a:schemeClr val="bg1"/>
                </a:solidFill>
              </a:rPr>
              <a:t>월 </a:t>
            </a:r>
            <a:r>
              <a:rPr lang="en-US" altLang="ko-KR" sz="3200" dirty="0">
                <a:solidFill>
                  <a:schemeClr val="bg1"/>
                </a:solidFill>
              </a:rPr>
              <a:t>~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4345C2D9-B2F2-1AD0-4186-4F8B70CC90BA}"/>
              </a:ext>
            </a:extLst>
          </p:cNvPr>
          <p:cNvGrpSpPr/>
          <p:nvPr/>
        </p:nvGrpSpPr>
        <p:grpSpPr>
          <a:xfrm>
            <a:off x="9155593" y="4477785"/>
            <a:ext cx="958874" cy="1042446"/>
            <a:chOff x="15112783" y="7943907"/>
            <a:chExt cx="958874" cy="104244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8CD945F-657B-A452-47A2-ECCC682C5F5C}"/>
                </a:ext>
              </a:extLst>
            </p:cNvPr>
            <p:cNvSpPr txBox="1"/>
            <p:nvPr/>
          </p:nvSpPr>
          <p:spPr>
            <a:xfrm>
              <a:off x="15117550" y="7943907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6000" dirty="0">
                  <a:ln w="250825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latin typeface="맑은 고딕" panose="020B0503020000020004" pitchFamily="50" charset="-127"/>
                  <a:ea typeface="맑은 고딕" panose="020B0503020000020004" pitchFamily="50" charset="-127"/>
                </a:rPr>
                <a:t>無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1D85B7D-6199-146F-32DC-F27A6869B1C5}"/>
                </a:ext>
              </a:extLst>
            </p:cNvPr>
            <p:cNvSpPr txBox="1"/>
            <p:nvPr/>
          </p:nvSpPr>
          <p:spPr>
            <a:xfrm>
              <a:off x="15112783" y="7970690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6000" b="1" dirty="0">
                  <a:solidFill>
                    <a:srgbClr val="FFFF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6065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25 교안">
      <a:majorFont>
        <a:latin typeface="세방고딕 Bold"/>
        <a:ea typeface="세방고딕 Bold"/>
        <a:cs typeface=""/>
      </a:majorFont>
      <a:minorFont>
        <a:latin typeface="세방고딕 Bold"/>
        <a:ea typeface="세방고딕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25 교안">
      <a:majorFont>
        <a:latin typeface="세방고딕 Bold"/>
        <a:ea typeface="세방고딕 Bold"/>
        <a:cs typeface=""/>
      </a:majorFont>
      <a:minorFont>
        <a:latin typeface="세방고딕 Bold"/>
        <a:ea typeface="세방고딕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71031</TotalTime>
  <Words>8297</Words>
  <Application>Microsoft Office PowerPoint</Application>
  <PresentationFormat>와이드스크린</PresentationFormat>
  <Paragraphs>2398</Paragraphs>
  <Slides>77</Slides>
  <Notes>35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77</vt:i4>
      </vt:variant>
    </vt:vector>
  </HeadingPairs>
  <TitlesOfParts>
    <vt:vector size="88" baseType="lpstr">
      <vt:lpstr>세방고딕 Regular</vt:lpstr>
      <vt:lpstr>Arial</vt:lpstr>
      <vt:lpstr>맑은 고딕</vt:lpstr>
      <vt:lpstr>Wingdings</vt:lpstr>
      <vt:lpstr>세방고딕</vt:lpstr>
      <vt:lpstr>세방고딕 Bold</vt:lpstr>
      <vt:lpstr>세방고딕 Regular</vt:lpstr>
      <vt:lpstr>KoPubWorld돋움체 Light</vt:lpstr>
      <vt:lpstr>공체 Light</vt:lpstr>
      <vt:lpstr>Office 테마</vt:lpstr>
      <vt:lpstr>1_Office 테마</vt:lpstr>
      <vt:lpstr>PowerPoint 프레젠테이션</vt:lpstr>
      <vt:lpstr>드디어 2026년 새해가 밝았습니다!</vt:lpstr>
      <vt:lpstr>2026년, 보험업계의 주요 변경사항은?</vt:lpstr>
      <vt:lpstr>그렇다면 2026년의 흥국화재는요~?</vt:lpstr>
      <vt:lpstr>팀장님들께서 흥국화재에게 바라는 세 가지!</vt:lpstr>
      <vt:lpstr>팀장님들께서 흥국화재에게 바라는 세 가지!</vt:lpstr>
      <vt:lpstr>PowerPoint 프레젠테이션</vt:lpstr>
      <vt:lpstr>PowerPoint 프레젠테이션</vt:lpstr>
      <vt:lpstr>연계완화 ① - 기본 연계 ( 상해사망 )</vt:lpstr>
      <vt:lpstr>연계완화 ② - 치료별 암주요치료비</vt:lpstr>
      <vt:lpstr>연계완화 ② - 암주치, 치료별 가입금액 완화로 저렴하게!</vt:lpstr>
      <vt:lpstr>연계완화 ③ - 플래티넘 건강 리셋월렛</vt:lpstr>
      <vt:lpstr>연계완화 ③ - 플래티넘 가입시 최저보험료 1만원부터~</vt:lpstr>
      <vt:lpstr>연계완화 ④ - 자율 질병 1~5종 수술비</vt:lpstr>
      <vt:lpstr>연계완화 ④ - 자율종수술비로 보험료 절감효과 UP!</vt:lpstr>
      <vt:lpstr>흥국화재가 이 뿐이랴! 주요치료비 선지급 확대~!</vt:lpstr>
      <vt:lpstr>PowerPoint 프레젠테이션</vt:lpstr>
      <vt:lpstr>시장이 먼저 관심을 갖는! 흥국화재 10억 통장!</vt:lpstr>
      <vt:lpstr>시장이 먼저 관심을 갖는! 흥국화재 10억 통장!</vt:lpstr>
      <vt:lpstr>시장이 먼저 관심을 갖는! 흥국화재 10억 통장!</vt:lpstr>
      <vt:lpstr>최근 치료 트렌드가 어떻게 되길래요~?</vt:lpstr>
      <vt:lpstr>최근 치료 트렌드가 어떻게 되길래요~?</vt:lpstr>
      <vt:lpstr> 탈입원 트렌드, 통계로 살펴보겠습니다!</vt:lpstr>
      <vt:lpstr>최근 치료 트렌드가 어떻게 되길래요~?</vt:lpstr>
      <vt:lpstr>탈관혈 트렌드, 통계로 살펴보겠습니다!</vt:lpstr>
      <vt:lpstr>이렇게 좋은 탈관혈 수술법이 있지만, 문제는 비싼 비용!</vt:lpstr>
      <vt:lpstr>이렇게 좋은 탈관혈 수술법이 있지만, 문제는 비싼 비용!</vt:lpstr>
      <vt:lpstr>가성비 최고! 정액형 + 치료비 올케어 담보!</vt:lpstr>
      <vt:lpstr>흥국화재 10억 통장에선 비급여 뿐만 아니라..</vt:lpstr>
      <vt:lpstr>플래티넘건강리셋월렛, 역시나 암은 최고로 보장되요!</vt:lpstr>
      <vt:lpstr>플래티넘건강리셋월렛, 2대질병 중환자실치료도 보장!</vt:lpstr>
      <vt:lpstr>플래티넘건강리셋월렛, 특정순환계수술 보장!</vt:lpstr>
      <vt:lpstr>플래티넘건강리셋월렛, 다빈도 질환도 보장!</vt:lpstr>
      <vt:lpstr>플래티넘건강리셋월렛, 2대 보장도 Good!</vt:lpstr>
      <vt:lpstr>&lt; 10억 통장 &gt; 한 개의 담보로 ALL-커버! 보험료는?!</vt:lpstr>
      <vt:lpstr>너무나 좋은 10억통장, 실제사례로 알아볼까요?</vt:lpstr>
      <vt:lpstr>10억 통장 찐사례 CASE - ① 급성 심근경색</vt:lpstr>
      <vt:lpstr>10억 통장 찐사례 CASE - ① 급성 심근경색</vt:lpstr>
      <vt:lpstr>10억 통장 찐사례 CASE - ① 급성 심근경색</vt:lpstr>
      <vt:lpstr>10억 통장 찐사례 CASE - ② 급성 맹장염</vt:lpstr>
      <vt:lpstr>10억 통장 찐사례 CASE - ② 급성 맹장염</vt:lpstr>
      <vt:lpstr>10억 통장 찐사례 CASE - ② 급성 맹장염</vt:lpstr>
      <vt:lpstr>업계유일 흥국화재 단독판매! &lt; 10억 통장 &gt;</vt:lpstr>
      <vt:lpstr>변화한 트렌드가 의미하는 건 바로!</vt:lpstr>
      <vt:lpstr>PowerPoint 프레젠테이션</vt:lpstr>
      <vt:lpstr>흥국화재 건강체 할인형 최강 라인업 완성~!</vt:lpstr>
      <vt:lpstr>흥국화재 건강체 할인형 최강 라인업 완성~!</vt:lpstr>
      <vt:lpstr>소개합니다~! 더욱 더 좋아진 더건강 신상품!</vt:lpstr>
      <vt:lpstr>신상품의 핵심을 다시 한 번 강조해드리자면! - ①</vt:lpstr>
      <vt:lpstr>신상품의 핵심을 다시 한 번 강조해드리자면! - ②</vt:lpstr>
      <vt:lpstr>신상품의 핵심을 다시 한 번 강조해드리자면! - ③</vt:lpstr>
      <vt:lpstr>갱신형의 장점을 한 눈에 보여드릴게요!</vt:lpstr>
      <vt:lpstr>흥국화재 건강체 할인형 최강 라인업 완성~!</vt:lpstr>
      <vt:lpstr>이미 많이 좋아해 주시는 오건강! 더 업그레이드~!</vt:lpstr>
      <vt:lpstr>오건강 최강조건 추천플랜 – 플래티넘 &amp; 주치</vt:lpstr>
      <vt:lpstr>흥국화재 건강체 할인형은 이제 빈틈없이 촘촘하다!</vt:lpstr>
      <vt:lpstr>PowerPoint 프레젠테이션</vt:lpstr>
      <vt:lpstr>표적치매치료비, 흥국화재가 업계 최초로 출시했었죠!</vt:lpstr>
      <vt:lpstr>업계 최고 표적치매 한도는 2026년에도 계속된다~!</vt:lpstr>
      <vt:lpstr>흥국화재는 한번 더! 표적치매 신담보도 준비했습니다!</vt:lpstr>
      <vt:lpstr>표적 치매 단계별로 보장되어 추가 지출 걱정은 뚝!</vt:lpstr>
      <vt:lpstr>이 뿐만 아니라 추가 신담보까지! 플랜으로 올케어~!</vt:lpstr>
      <vt:lpstr>PowerPoint 프레젠테이션</vt:lpstr>
      <vt:lpstr>[ 부록 ] 1월부터 변경되는 상품개정 내용 정리 ①</vt:lpstr>
      <vt:lpstr>[ 부록 ] 1월부터 변경되는 상품개정 내용 정리 ②</vt:lpstr>
      <vt:lpstr>[ 부록 ] 1월부터 변경되는 상품개정 내용 정리 ③</vt:lpstr>
      <vt:lpstr>[ 부록 ] 1월부터 변경되는 상품개정 내용 정리 ④</vt:lpstr>
      <vt:lpstr>[ 부록 ] 1월부터 변경되는 상품개정 내용 정리 ⑤</vt:lpstr>
      <vt:lpstr>[ 부록 ] 1월부터 변경되는 상품개정 내용 정리 ⑥</vt:lpstr>
      <vt:lpstr>[ 부록 ] 1월부터 변경되는 상품개정 내용 정리 ⑦</vt:lpstr>
      <vt:lpstr>[ 부록 ] 1월부터 변경되는 상품개정 내용 정리 ⑧</vt:lpstr>
      <vt:lpstr>[ 부록 ] 1월부터 변경되는 U/W 관련 내용 정리 ①</vt:lpstr>
      <vt:lpstr>[ 부록 ] 1월부터 변경되는 U/W 관련 내용 정리 ②</vt:lpstr>
      <vt:lpstr>[ 부록 ] 1월부터 변경되는 U/W 관련 내용 정리 ③</vt:lpstr>
      <vt:lpstr>[ 부록 ] 1월부터 변경되는 U/W 관련 내용 정리 ④</vt:lpstr>
      <vt:lpstr>[ 부록 ] 1월부터 변경되는 U/W 관련 내용 정리 ⑤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7424</cp:revision>
  <cp:lastPrinted>2024-12-18T04:58:41Z</cp:lastPrinted>
  <dcterms:created xsi:type="dcterms:W3CDTF">2024-12-18T00:13:25Z</dcterms:created>
  <dcterms:modified xsi:type="dcterms:W3CDTF">2025-12-29T05:23:14Z</dcterms:modified>
</cp:coreProperties>
</file>