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4" r:id="rId2"/>
    <p:sldMasterId id="2147483731" r:id="rId3"/>
  </p:sldMasterIdLst>
  <p:notesMasterIdLst>
    <p:notesMasterId r:id="rId76"/>
  </p:notesMasterIdLst>
  <p:handoutMasterIdLst>
    <p:handoutMasterId r:id="rId77"/>
  </p:handoutMasterIdLst>
  <p:sldIdLst>
    <p:sldId id="469" r:id="rId4"/>
    <p:sldId id="451" r:id="rId5"/>
    <p:sldId id="566" r:id="rId6"/>
    <p:sldId id="569" r:id="rId7"/>
    <p:sldId id="487" r:id="rId8"/>
    <p:sldId id="567" r:id="rId9"/>
    <p:sldId id="568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64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19" r:id="rId37"/>
    <p:sldId id="520" r:id="rId38"/>
    <p:sldId id="521" r:id="rId39"/>
    <p:sldId id="522" r:id="rId40"/>
    <p:sldId id="523" r:id="rId41"/>
    <p:sldId id="524" r:id="rId42"/>
    <p:sldId id="489" r:id="rId43"/>
    <p:sldId id="543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490" r:id="rId65"/>
    <p:sldId id="479" r:id="rId66"/>
    <p:sldId id="485" r:id="rId67"/>
    <p:sldId id="486" r:id="rId68"/>
    <p:sldId id="472" r:id="rId69"/>
    <p:sldId id="482" r:id="rId70"/>
    <p:sldId id="481" r:id="rId71"/>
    <p:sldId id="483" r:id="rId72"/>
    <p:sldId id="484" r:id="rId73"/>
    <p:sldId id="541" r:id="rId74"/>
    <p:sldId id="468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박호균/HOKYUN PARK" initials="박P" lastIdx="4" clrIdx="0">
    <p:extLst>
      <p:ext uri="{19B8F6BF-5375-455C-9EA6-DF929625EA0E}">
        <p15:presenceInfo xmlns:p15="http://schemas.microsoft.com/office/powerpoint/2012/main" userId="박호균/HOKYUN PA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8C50B8"/>
    <a:srgbClr val="3366FF"/>
    <a:srgbClr val="FFCC00"/>
    <a:srgbClr val="1784D8"/>
    <a:srgbClr val="0F549C"/>
    <a:srgbClr val="000099"/>
    <a:srgbClr val="FFFFFF"/>
    <a:srgbClr val="CDE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2" autoAdjust="0"/>
    <p:restoredTop sz="94543" autoAdjust="0"/>
  </p:normalViewPr>
  <p:slideViewPr>
    <p:cSldViewPr snapToGrid="0">
      <p:cViewPr varScale="1">
        <p:scale>
          <a:sx n="110" d="100"/>
          <a:sy n="110" d="100"/>
        </p:scale>
        <p:origin x="59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70" d="100"/>
          <a:sy n="70" d="100"/>
        </p:scale>
        <p:origin x="215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BCF3E-D6E8-411A-842E-BD3C7EBBC5ED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B4F3B-761D-4DF4-B9A1-FAC70146F1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53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356" units="cm"/>
          <inkml:channel name="T" type="integer" max="2.14748E9" units="dev"/>
        </inkml:traceFormat>
        <inkml:channelProperties>
          <inkml:channelProperty channel="X" name="resolution" value="139.53488" units="1/cm"/>
          <inkml:channelProperty channel="Y" name="resolution" value="69.8969" units="1/cm"/>
          <inkml:channelProperty channel="T" name="resolution" value="1" units="1/dev"/>
        </inkml:channelProperties>
      </inkml:inkSource>
      <inkml:timestamp xml:id="ts0" timeString="2022-12-15T04:10:28.35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82 0,'12'0'47,"2"0"-32,-14 0-15,13 0 16,13-10-16,12 10 16,15 0-16,38-10 15,40 10-15,-54 0 16,80-10-16,-40 10 16,-38 0-16,12-22 15,-40 22-15,-11 0 16,-1-10-16,-39 10 15,12 0-15,2 0 16,-14 0 31,52 0-31,-13-10-16,-25 10 15,24-10-15,-25 10 16,13 0-16,0 0 15,-12 0-15,11 0 16,-11 0-16,12 0 78,39 0-62,-26 0-16,25 0 15,-50 0-15,0 0 16,-2 10-16,-12-10 16,13 0 31,13 0-16,39 0-16,-25 10-15,12-10 16,-1 0-16,-37 0 16,12 0-16,-13 0 31,0 0 31,-13 0-46,13 0-16,-1 0 31,15 0 1,-14 0-17,-13 0 1,0 10 187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356" units="cm"/>
          <inkml:channel name="T" type="integer" max="2.14748E9" units="dev"/>
        </inkml:traceFormat>
        <inkml:channelProperties>
          <inkml:channelProperty channel="X" name="resolution" value="139.53488" units="1/cm"/>
          <inkml:channelProperty channel="Y" name="resolution" value="69.8969" units="1/cm"/>
          <inkml:channelProperty channel="T" name="resolution" value="1" units="1/dev"/>
        </inkml:channelProperties>
      </inkml:inkSource>
      <inkml:timestamp xml:id="ts0" timeString="2022-12-15T04:10:30.15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18 0,'0'-11'31,"14"11"-15,-2 0 0,-12 0-16,13 0 15,0 0 1,0 0-16,27 0 0,11 0 16,1 0-1,-13 0-15,1 0 16,11 0-16,15 0 15,-27 0-15,13 0 16,-13 0-16,-13 0 16,13 0-16,1 0 15,-15 0-15,14 0 16,0 0-16,14 0 16,-27 0-16,0 0 15,-1 0-15,1 0 16,-12 0-16,-1 0 15,1 0-15,11 0 16,1 0-16,14 0 16,11 0-16,-11 0 15,11 0-15,2 0 16,-1 0-16,-26 0 16,0 0-16,1 0 15,-1 0-15,-1 0 16,-11 0-16,12 0 15,12 0-15,-25 0 16,27 0-16,-1 0 16,-27 0-16,14 0 15,-12 0 1,-2 0 15,15 0 47,38 0-62,-39 0-16,0 0 16,-26 0-16,12 0 15,2 0 32,-1 0-31,-13 0-1,13 0 110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356" units="cm"/>
          <inkml:channel name="T" type="integer" max="2.14748E9" units="dev"/>
        </inkml:traceFormat>
        <inkml:channelProperties>
          <inkml:channelProperty channel="X" name="resolution" value="139.53488" units="1/cm"/>
          <inkml:channelProperty channel="Y" name="resolution" value="69.8969" units="1/cm"/>
          <inkml:channelProperty channel="T" name="resolution" value="1" units="1/dev"/>
        </inkml:channelProperties>
      </inkml:inkSource>
      <inkml:timestamp xml:id="ts0" timeString="2022-12-15T04:10:34.888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0-1188 0,'65'0'109,"26"0"-109,-25 0 16,-1 0-16,26 0 15,-26 0-15,26 0 16,-39 0-16,13 0 16,-13 0-16,-26 0 15,13 0 1,13 0-16,-38 0 15,37 0-15,-11 0 16,-14 0-16,13 0 16,13 0-16,-39 0 15,27 0-15,-14 0 16,0 0-16,-1 0 16,-11 0-16,12 0 15,13 0-15,-26 0 16,26 0-16,0 0 15,-13 0-15,26 0 16,-26 0-16,1 0 16,-1 0-16,-14 0 15,2 0 1,-1 0-16,0 0 16,12 0-1,15 0-15,-1 0 16,1 0-16,11 0 15,-11 0-15,11 0 16,-25 0-16,0 0 16,0 0-16,1 0 15,-27 0-15,12 0 16,14 0 0,-12 0-16,13 0 15,-1 0-15,-1 0 16,28 0-16,-40 0 15,26 0-15,-13 0 16,-12 0-16,11 0 16,-11 0-16,-14 0 15,12 0-15,2 0 16,-2 0-16,2 0 16,12 0-16,-1 0 15,15 0-15,-14 0 16,13 0-16,13 0 15,-13 0-15,13 0 16,1 0-16,-15 0 16,-24 0-16,12 0 15,-1 0-15,15 0 16,-1 0-16,26 0 16,-13 0-16,-12 0 15,11 0-15,15 0 16,-1 0-16,0 0 15,0 0-15,-13 0 16,13 26 0,14-26-16,-41 0 15,15 0-15,-1 0 16,-12 0-16,11 0 16,-25 0-16,-12 0 15,11 0-15,15 0 16,-28 0-16,15 0 15,-14 0-15,26 0 16,0 0-16,-26 0 16,13 0-16,1 0 15,-80 0 173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356" units="cm"/>
          <inkml:channel name="T" type="integer" max="2.14748E9" units="dev"/>
        </inkml:traceFormat>
        <inkml:channelProperties>
          <inkml:channelProperty channel="X" name="resolution" value="139.53488" units="1/cm"/>
          <inkml:channelProperty channel="Y" name="resolution" value="69.8969" units="1/cm"/>
          <inkml:channelProperty channel="T" name="resolution" value="1" units="1/dev"/>
        </inkml:channelProperties>
      </inkml:inkSource>
      <inkml:timestamp xml:id="ts0" timeString="2022-12-15T04:10:43.879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3 0,'14'0'47,"11"-11"0,41 11-47,-1 11 16,26-11-16,14 10 15,12-10-15,-26 0 16,39 22-16,-26-22 16,14 0-16,-40 0 15,13 0-15,-26 0 16,0 0-16,-13-11 15,13 11-15,-12 0 16,-1-11-16,0 11 16,13 0-16,-26 0 15,27 0-15,11 0 16,2 0-16,-27 0 16,1 0-16,-1 0 15,-13 11-15,13-11 16,-1 0-16,-11 11 15,-1-11-15,1 0 16,-2 0 0,-11 0-16,11 0 15,-12 0-15,-13 0 16,27 0-16,-14 0 16,-13 0-16,39 0 15,0 0-15,-13 0 16,13 0-16,1 0 15,12 0-15,-1 0 16,-11 0-16,-13 0 16,-2 0-16,1 0 15,13 0-15,-13 0 16,1 0-16,-1 0 16,-13 0-16,13 0 15,-13 0-15,0 0 16,13 0-16,-13 0 15,0 0-15,14 0 16,-2 0-16,-11 0 16,25 0-16,-13 0 15,-13 0-15,13 0 16,-1 0-16,-24 0 16,12 0-16,-13 0 15,-13 0-15,13 0 31,0 0 141,0 0-156,0 0 0,1 0-1,-2 0 1,2 0-16,-2 0 62,1 0-46,1 0-16,12 0 16,-14 0-1,2 0 1,-2 0 46,-12 0-46,14 0 15,-1 0 47,-1 0-62,2 0 0,-2 0 46,-12 0-46,14 0-16,-1 0 15,0 0 79,0 0-78,0 0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800" units="cm"/>
          <inkml:channel name="Y" type="integer" max="1356" units="cm"/>
          <inkml:channel name="T" type="integer" max="2.14748E9" units="dev"/>
        </inkml:traceFormat>
        <inkml:channelProperties>
          <inkml:channelProperty channel="X" name="resolution" value="139.53488" units="1/cm"/>
          <inkml:channelProperty channel="Y" name="resolution" value="69.8969" units="1/cm"/>
          <inkml:channelProperty channel="T" name="resolution" value="1" units="1/dev"/>
        </inkml:channelProperties>
      </inkml:inkSource>
      <inkml:timestamp xml:id="ts0" timeString="2022-12-15T04:14:17.824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0,'19'0'31,"1"0"63,-1 0-78,1 0-16,0 0 15,38 0-15,20 0 16,0 0-16,20 0 16,0 0-16,-20 0 15,-19 0-15,-20 0 16,-20 0-16,1 0 15,-1 0 17,20 0-1,98 0-31,-78 0 16,19 0-16,20 0 15,-20 0-15,-39 0 16,19 0-16,-18 0 15,-40 0-15,19 0 16,79 0 125,19 0-126,-19 0-15,19 0 16,-78 0-16,0 0 16,-19 0-16,-1 0 140,59 0-124,-19 0-16,-40 0 15,1 0-15,0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672E1-3A0D-49FC-829B-41FBFC70166F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B803F-5E9C-4C56-B49C-379544BDE1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40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B803F-5E9C-4C56-B49C-379544BDE125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950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B803F-5E9C-4C56-B49C-379544BDE125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38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07" y="20964"/>
            <a:ext cx="12224907" cy="48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9"/>
          <p:cNvSpPr/>
          <p:nvPr userDrawn="1"/>
        </p:nvSpPr>
        <p:spPr>
          <a:xfrm>
            <a:off x="4090219" y="0"/>
            <a:ext cx="8101783" cy="6843250"/>
          </a:xfrm>
          <a:custGeom>
            <a:avLst/>
            <a:gdLst>
              <a:gd name="connsiteX0" fmla="*/ 2104139 w 6076337"/>
              <a:gd name="connsiteY0" fmla="*/ 0 h 6843250"/>
              <a:gd name="connsiteX1" fmla="*/ 5565023 w 6076337"/>
              <a:gd name="connsiteY1" fmla="*/ 0 h 6843250"/>
              <a:gd name="connsiteX2" fmla="*/ 5662370 w 6076337"/>
              <a:gd name="connsiteY2" fmla="*/ 49858 h 6843250"/>
              <a:gd name="connsiteX3" fmla="*/ 5881893 w 6076337"/>
              <a:gd name="connsiteY3" fmla="*/ 178738 h 6843250"/>
              <a:gd name="connsiteX4" fmla="*/ 6076337 w 6076337"/>
              <a:gd name="connsiteY4" fmla="*/ 310946 h 6843250"/>
              <a:gd name="connsiteX5" fmla="*/ 6076337 w 6076337"/>
              <a:gd name="connsiteY5" fmla="*/ 6532306 h 6843250"/>
              <a:gd name="connsiteX6" fmla="*/ 5881893 w 6076337"/>
              <a:gd name="connsiteY6" fmla="*/ 6664515 h 6843250"/>
              <a:gd name="connsiteX7" fmla="*/ 5662370 w 6076337"/>
              <a:gd name="connsiteY7" fmla="*/ 6793394 h 6843250"/>
              <a:gd name="connsiteX8" fmla="*/ 5565027 w 6076337"/>
              <a:gd name="connsiteY8" fmla="*/ 6843250 h 6843250"/>
              <a:gd name="connsiteX9" fmla="*/ 2104135 w 6076337"/>
              <a:gd name="connsiteY9" fmla="*/ 6843250 h 6843250"/>
              <a:gd name="connsiteX10" fmla="*/ 2006792 w 6076337"/>
              <a:gd name="connsiteY10" fmla="*/ 6793394 h 6843250"/>
              <a:gd name="connsiteX11" fmla="*/ 0 w 6076337"/>
              <a:gd name="connsiteY11" fmla="*/ 3421626 h 6843250"/>
              <a:gd name="connsiteX12" fmla="*/ 2006792 w 6076337"/>
              <a:gd name="connsiteY12" fmla="*/ 49858 h 68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76337" h="6843250">
                <a:moveTo>
                  <a:pt x="2104139" y="0"/>
                </a:moveTo>
                <a:lnTo>
                  <a:pt x="5565023" y="0"/>
                </a:lnTo>
                <a:lnTo>
                  <a:pt x="5662370" y="49858"/>
                </a:lnTo>
                <a:cubicBezTo>
                  <a:pt x="5737078" y="90442"/>
                  <a:pt x="5810287" y="133437"/>
                  <a:pt x="5881893" y="178738"/>
                </a:cubicBezTo>
                <a:lnTo>
                  <a:pt x="6076337" y="310946"/>
                </a:lnTo>
                <a:lnTo>
                  <a:pt x="6076337" y="6532306"/>
                </a:lnTo>
                <a:lnTo>
                  <a:pt x="5881893" y="6664515"/>
                </a:lnTo>
                <a:cubicBezTo>
                  <a:pt x="5810287" y="6709816"/>
                  <a:pt x="5737078" y="6752810"/>
                  <a:pt x="5662370" y="6793394"/>
                </a:cubicBezTo>
                <a:lnTo>
                  <a:pt x="5565027" y="6843250"/>
                </a:lnTo>
                <a:lnTo>
                  <a:pt x="2104135" y="6843250"/>
                </a:lnTo>
                <a:lnTo>
                  <a:pt x="2006792" y="6793394"/>
                </a:lnTo>
                <a:cubicBezTo>
                  <a:pt x="811457" y="6144049"/>
                  <a:pt x="0" y="4877601"/>
                  <a:pt x="0" y="3421626"/>
                </a:cubicBezTo>
                <a:cubicBezTo>
                  <a:pt x="0" y="1965652"/>
                  <a:pt x="811457" y="699203"/>
                  <a:pt x="2006792" y="498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1" y="0"/>
            <a:ext cx="7059561" cy="6843250"/>
          </a:xfrm>
          <a:custGeom>
            <a:avLst/>
            <a:gdLst>
              <a:gd name="connsiteX0" fmla="*/ 0 w 5294671"/>
              <a:gd name="connsiteY0" fmla="*/ 0 h 6843250"/>
              <a:gd name="connsiteX1" fmla="*/ 3190535 w 5294671"/>
              <a:gd name="connsiteY1" fmla="*/ 0 h 6843250"/>
              <a:gd name="connsiteX2" fmla="*/ 3287879 w 5294671"/>
              <a:gd name="connsiteY2" fmla="*/ 49857 h 6843250"/>
              <a:gd name="connsiteX3" fmla="*/ 5294671 w 5294671"/>
              <a:gd name="connsiteY3" fmla="*/ 3421625 h 6843250"/>
              <a:gd name="connsiteX4" fmla="*/ 3287879 w 5294671"/>
              <a:gd name="connsiteY4" fmla="*/ 6793393 h 6843250"/>
              <a:gd name="connsiteX5" fmla="*/ 3190534 w 5294671"/>
              <a:gd name="connsiteY5" fmla="*/ 6843250 h 6843250"/>
              <a:gd name="connsiteX6" fmla="*/ 0 w 5294671"/>
              <a:gd name="connsiteY6" fmla="*/ 6843250 h 68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671" h="6843250">
                <a:moveTo>
                  <a:pt x="0" y="0"/>
                </a:moveTo>
                <a:lnTo>
                  <a:pt x="3190535" y="0"/>
                </a:lnTo>
                <a:lnTo>
                  <a:pt x="3287879" y="49857"/>
                </a:lnTo>
                <a:cubicBezTo>
                  <a:pt x="4483215" y="699202"/>
                  <a:pt x="5294671" y="1965651"/>
                  <a:pt x="5294671" y="3421625"/>
                </a:cubicBezTo>
                <a:cubicBezTo>
                  <a:pt x="5294671" y="4877600"/>
                  <a:pt x="4483215" y="6144048"/>
                  <a:pt x="3287879" y="6793393"/>
                </a:cubicBezTo>
                <a:lnTo>
                  <a:pt x="3190534" y="6843250"/>
                </a:lnTo>
                <a:lnTo>
                  <a:pt x="0" y="6843250"/>
                </a:lnTo>
                <a:close/>
              </a:path>
            </a:pathLst>
          </a:custGeom>
          <a:blipFill dpi="0" rotWithShape="0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349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4766618" y="3852159"/>
            <a:ext cx="5535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600000"/>
                    </a:gs>
                    <a:gs pos="51000">
                      <a:srgbClr val="FFC000"/>
                    </a:gs>
                    <a:gs pos="99000">
                      <a:srgbClr val="401D06"/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Impact" panose="020B0806030902050204" pitchFamily="34" charset="0"/>
                <a:ea typeface="맑은 고딕" panose="020B0503020000020004" pitchFamily="50" charset="-127"/>
                <a:cs typeface="+mn-cs"/>
              </a:rPr>
              <a:t>THANK YOU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600000"/>
                  </a:gs>
                  <a:gs pos="51000">
                    <a:srgbClr val="FFC000"/>
                  </a:gs>
                  <a:gs pos="99000">
                    <a:srgbClr val="401D06"/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Impact" panose="020B0806030902050204" pitchFamily="34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3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241762" y="149077"/>
            <a:ext cx="11708476" cy="4730495"/>
          </a:xfrm>
          <a:prstGeom prst="round2SameRect">
            <a:avLst>
              <a:gd name="adj1" fmla="val 2533"/>
              <a:gd name="adj2" fmla="val 0"/>
            </a:avLst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2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5" name="직선 연결선 14"/>
          <p:cNvCxnSpPr/>
          <p:nvPr userDrawn="1"/>
        </p:nvCxnSpPr>
        <p:spPr>
          <a:xfrm flipH="1">
            <a:off x="0" y="2407534"/>
            <a:ext cx="124234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140159" y="149010"/>
            <a:ext cx="0" cy="67089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12056039" y="716049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6091999" y="663294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양쪽 모서리가 둥근 사각형 13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6" name="그룹 25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27" name="타원 26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자유형 27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62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양쪽 모서리가 둥근 사각형 9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3" name="그룹 12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14" name="타원 13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자유형 15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54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양쪽 모서리가 둥근 사각형 8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1" name="그룹 10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13" name="타원 12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자유형 18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모서리가 둥근 직사각형 11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8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양쪽 모서리가 둥근 사각형 5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1363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852"/>
            <a:ext cx="12192000" cy="407429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1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5"/>
            <a:ext cx="12192000" cy="51563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74160" y="0"/>
            <a:ext cx="12192000" cy="6651626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48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2" y="184484"/>
            <a:ext cx="11690781" cy="469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7" name="직사각형 26"/>
          <p:cNvSpPr/>
          <p:nvPr userDrawn="1"/>
        </p:nvSpPr>
        <p:spPr>
          <a:xfrm>
            <a:off x="219483" y="181426"/>
            <a:ext cx="11741699" cy="4702628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6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98103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07" y="20964"/>
            <a:ext cx="12224907" cy="48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45F23BA-E747-417F-B803-4DFE5AD4EC6C}"/>
              </a:ext>
            </a:extLst>
          </p:cNvPr>
          <p:cNvSpPr/>
          <p:nvPr userDrawn="1"/>
        </p:nvSpPr>
        <p:spPr>
          <a:xfrm>
            <a:off x="3503712" y="0"/>
            <a:ext cx="8688288" cy="6857054"/>
          </a:xfrm>
          <a:prstGeom prst="rect">
            <a:avLst/>
          </a:prstGeom>
          <a:gradFill flip="none" rotWithShape="1">
            <a:gsLst>
              <a:gs pos="33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28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rot="5400000">
            <a:off x="4410547" y="-924400"/>
            <a:ext cx="3370904" cy="12192003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6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417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양쪽 모서리가 둥근 사각형 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99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  <a:solidFill>
            <a:srgbClr val="009900"/>
          </a:solidFill>
        </p:grpSpPr>
        <p:sp>
          <p:nvSpPr>
            <p:cNvPr id="10" name="타원 9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자유형 10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15" name="직선 연결선 14"/>
          <p:cNvCxnSpPr/>
          <p:nvPr userDrawn="1"/>
        </p:nvCxnSpPr>
        <p:spPr>
          <a:xfrm flipH="1">
            <a:off x="0" y="2407534"/>
            <a:ext cx="124234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140159" y="149010"/>
            <a:ext cx="0" cy="67089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12056039" y="716049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6091999" y="663294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93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양쪽 모서리가 둥근 사각형 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99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0" name="그룹 19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  <a:solidFill>
            <a:srgbClr val="009900"/>
          </a:solidFill>
        </p:grpSpPr>
        <p:sp>
          <p:nvSpPr>
            <p:cNvPr id="21" name="타원 20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자유형 21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84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  <a:solidFill>
            <a:srgbClr val="009900"/>
          </a:solidFill>
        </p:grpSpPr>
        <p:sp>
          <p:nvSpPr>
            <p:cNvPr id="13" name="타원 12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자유형 18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7" name="양쪽 모서리가 둥근 사각형 1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99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08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양쪽 모서리가 둥근 사각형 9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99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18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12192000" cy="40742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/>
          <a:srcRect l="69871" t="28524" b="28524"/>
          <a:stretch>
            <a:fillRect/>
          </a:stretch>
        </p:blipFill>
        <p:spPr>
          <a:xfrm>
            <a:off x="1" y="1"/>
            <a:ext cx="8395399" cy="6857999"/>
          </a:xfrm>
          <a:custGeom>
            <a:avLst/>
            <a:gdLst>
              <a:gd name="connsiteX0" fmla="*/ 0 w 6296549"/>
              <a:gd name="connsiteY0" fmla="*/ 0 h 6857999"/>
              <a:gd name="connsiteX1" fmla="*/ 6296549 w 6296549"/>
              <a:gd name="connsiteY1" fmla="*/ 0 h 6857999"/>
              <a:gd name="connsiteX2" fmla="*/ 6296549 w 6296549"/>
              <a:gd name="connsiteY2" fmla="*/ 6857999 h 6857999"/>
              <a:gd name="connsiteX3" fmla="*/ 0 w 629654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549" h="6857999">
                <a:moveTo>
                  <a:pt x="0" y="0"/>
                </a:moveTo>
                <a:lnTo>
                  <a:pt x="6296549" y="0"/>
                </a:lnTo>
                <a:lnTo>
                  <a:pt x="629654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73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12192000" cy="407429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4"/>
          <a:srcRect l="69871" t="28524" b="28524"/>
          <a:stretch>
            <a:fillRect/>
          </a:stretch>
        </p:blipFill>
        <p:spPr>
          <a:xfrm>
            <a:off x="1" y="1"/>
            <a:ext cx="8395399" cy="6857999"/>
          </a:xfrm>
          <a:custGeom>
            <a:avLst/>
            <a:gdLst>
              <a:gd name="connsiteX0" fmla="*/ 0 w 6296549"/>
              <a:gd name="connsiteY0" fmla="*/ 0 h 6857999"/>
              <a:gd name="connsiteX1" fmla="*/ 6296549 w 6296549"/>
              <a:gd name="connsiteY1" fmla="*/ 0 h 6857999"/>
              <a:gd name="connsiteX2" fmla="*/ 6296549 w 6296549"/>
              <a:gd name="connsiteY2" fmla="*/ 6857999 h 6857999"/>
              <a:gd name="connsiteX3" fmla="*/ 0 w 629654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549" h="6857999">
                <a:moveTo>
                  <a:pt x="0" y="0"/>
                </a:moveTo>
                <a:lnTo>
                  <a:pt x="6296549" y="0"/>
                </a:lnTo>
                <a:lnTo>
                  <a:pt x="629654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8875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9"/>
          <p:cNvSpPr/>
          <p:nvPr userDrawn="1"/>
        </p:nvSpPr>
        <p:spPr>
          <a:xfrm>
            <a:off x="4090219" y="0"/>
            <a:ext cx="8101783" cy="6843250"/>
          </a:xfrm>
          <a:custGeom>
            <a:avLst/>
            <a:gdLst>
              <a:gd name="connsiteX0" fmla="*/ 2104139 w 6076337"/>
              <a:gd name="connsiteY0" fmla="*/ 0 h 6843250"/>
              <a:gd name="connsiteX1" fmla="*/ 5565023 w 6076337"/>
              <a:gd name="connsiteY1" fmla="*/ 0 h 6843250"/>
              <a:gd name="connsiteX2" fmla="*/ 5662370 w 6076337"/>
              <a:gd name="connsiteY2" fmla="*/ 49858 h 6843250"/>
              <a:gd name="connsiteX3" fmla="*/ 5881893 w 6076337"/>
              <a:gd name="connsiteY3" fmla="*/ 178738 h 6843250"/>
              <a:gd name="connsiteX4" fmla="*/ 6076337 w 6076337"/>
              <a:gd name="connsiteY4" fmla="*/ 310946 h 6843250"/>
              <a:gd name="connsiteX5" fmla="*/ 6076337 w 6076337"/>
              <a:gd name="connsiteY5" fmla="*/ 6532306 h 6843250"/>
              <a:gd name="connsiteX6" fmla="*/ 5881893 w 6076337"/>
              <a:gd name="connsiteY6" fmla="*/ 6664515 h 6843250"/>
              <a:gd name="connsiteX7" fmla="*/ 5662370 w 6076337"/>
              <a:gd name="connsiteY7" fmla="*/ 6793394 h 6843250"/>
              <a:gd name="connsiteX8" fmla="*/ 5565027 w 6076337"/>
              <a:gd name="connsiteY8" fmla="*/ 6843250 h 6843250"/>
              <a:gd name="connsiteX9" fmla="*/ 2104135 w 6076337"/>
              <a:gd name="connsiteY9" fmla="*/ 6843250 h 6843250"/>
              <a:gd name="connsiteX10" fmla="*/ 2006792 w 6076337"/>
              <a:gd name="connsiteY10" fmla="*/ 6793394 h 6843250"/>
              <a:gd name="connsiteX11" fmla="*/ 0 w 6076337"/>
              <a:gd name="connsiteY11" fmla="*/ 3421626 h 6843250"/>
              <a:gd name="connsiteX12" fmla="*/ 2006792 w 6076337"/>
              <a:gd name="connsiteY12" fmla="*/ 49858 h 68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76337" h="6843250">
                <a:moveTo>
                  <a:pt x="2104139" y="0"/>
                </a:moveTo>
                <a:lnTo>
                  <a:pt x="5565023" y="0"/>
                </a:lnTo>
                <a:lnTo>
                  <a:pt x="5662370" y="49858"/>
                </a:lnTo>
                <a:cubicBezTo>
                  <a:pt x="5737078" y="90442"/>
                  <a:pt x="5810287" y="133437"/>
                  <a:pt x="5881893" y="178738"/>
                </a:cubicBezTo>
                <a:lnTo>
                  <a:pt x="6076337" y="310946"/>
                </a:lnTo>
                <a:lnTo>
                  <a:pt x="6076337" y="6532306"/>
                </a:lnTo>
                <a:lnTo>
                  <a:pt x="5881893" y="6664515"/>
                </a:lnTo>
                <a:cubicBezTo>
                  <a:pt x="5810287" y="6709816"/>
                  <a:pt x="5737078" y="6752810"/>
                  <a:pt x="5662370" y="6793394"/>
                </a:cubicBezTo>
                <a:lnTo>
                  <a:pt x="5565027" y="6843250"/>
                </a:lnTo>
                <a:lnTo>
                  <a:pt x="2104135" y="6843250"/>
                </a:lnTo>
                <a:lnTo>
                  <a:pt x="2006792" y="6793394"/>
                </a:lnTo>
                <a:cubicBezTo>
                  <a:pt x="811457" y="6144049"/>
                  <a:pt x="0" y="4877601"/>
                  <a:pt x="0" y="3421626"/>
                </a:cubicBezTo>
                <a:cubicBezTo>
                  <a:pt x="0" y="1965652"/>
                  <a:pt x="811457" y="699203"/>
                  <a:pt x="2006792" y="4985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1" y="0"/>
            <a:ext cx="7059561" cy="6843250"/>
          </a:xfrm>
          <a:custGeom>
            <a:avLst/>
            <a:gdLst>
              <a:gd name="connsiteX0" fmla="*/ 0 w 5294671"/>
              <a:gd name="connsiteY0" fmla="*/ 0 h 6843250"/>
              <a:gd name="connsiteX1" fmla="*/ 3190535 w 5294671"/>
              <a:gd name="connsiteY1" fmla="*/ 0 h 6843250"/>
              <a:gd name="connsiteX2" fmla="*/ 3287879 w 5294671"/>
              <a:gd name="connsiteY2" fmla="*/ 49857 h 6843250"/>
              <a:gd name="connsiteX3" fmla="*/ 5294671 w 5294671"/>
              <a:gd name="connsiteY3" fmla="*/ 3421625 h 6843250"/>
              <a:gd name="connsiteX4" fmla="*/ 3287879 w 5294671"/>
              <a:gd name="connsiteY4" fmla="*/ 6793393 h 6843250"/>
              <a:gd name="connsiteX5" fmla="*/ 3190534 w 5294671"/>
              <a:gd name="connsiteY5" fmla="*/ 6843250 h 6843250"/>
              <a:gd name="connsiteX6" fmla="*/ 0 w 5294671"/>
              <a:gd name="connsiteY6" fmla="*/ 6843250 h 68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671" h="6843250">
                <a:moveTo>
                  <a:pt x="0" y="0"/>
                </a:moveTo>
                <a:lnTo>
                  <a:pt x="3190535" y="0"/>
                </a:lnTo>
                <a:lnTo>
                  <a:pt x="3287879" y="49857"/>
                </a:lnTo>
                <a:cubicBezTo>
                  <a:pt x="4483215" y="699202"/>
                  <a:pt x="5294671" y="1965651"/>
                  <a:pt x="5294671" y="3421625"/>
                </a:cubicBezTo>
                <a:cubicBezTo>
                  <a:pt x="5294671" y="4877600"/>
                  <a:pt x="4483215" y="6144048"/>
                  <a:pt x="3287879" y="6793393"/>
                </a:cubicBezTo>
                <a:lnTo>
                  <a:pt x="3190534" y="6843250"/>
                </a:lnTo>
                <a:lnTo>
                  <a:pt x="0" y="6843250"/>
                </a:lnTo>
                <a:close/>
              </a:path>
            </a:pathLst>
          </a:custGeom>
          <a:blipFill dpi="0" rotWithShape="0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7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4766618" y="3852159"/>
            <a:ext cx="5535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600000"/>
                    </a:gs>
                    <a:gs pos="51000">
                      <a:srgbClr val="FFC000"/>
                    </a:gs>
                    <a:gs pos="99000">
                      <a:srgbClr val="401D06"/>
                    </a:gs>
                  </a:gsLst>
                  <a:lin ang="5400000" scaled="1"/>
                  <a:tileRect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Impact" panose="020B0806030902050204" pitchFamily="34" charset="0"/>
                <a:ea typeface="맑은 고딕" panose="020B0503020000020004" pitchFamily="50" charset="-127"/>
                <a:cs typeface="+mn-cs"/>
              </a:rPr>
              <a:t>THANK YOU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600000"/>
                  </a:gs>
                  <a:gs pos="51000">
                    <a:srgbClr val="FFC000"/>
                  </a:gs>
                  <a:gs pos="99000">
                    <a:srgbClr val="401D06"/>
                  </a:gs>
                </a:gsLst>
                <a:lin ang="5400000" scaled="1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Impact" panose="020B0806030902050204" pitchFamily="34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6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241762" y="149077"/>
            <a:ext cx="11708476" cy="4730495"/>
          </a:xfrm>
          <a:prstGeom prst="round2SameRect">
            <a:avLst>
              <a:gd name="adj1" fmla="val 2533"/>
              <a:gd name="adj2" fmla="val 0"/>
            </a:avLst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176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5" name="직선 연결선 14"/>
          <p:cNvCxnSpPr/>
          <p:nvPr userDrawn="1"/>
        </p:nvCxnSpPr>
        <p:spPr>
          <a:xfrm flipH="1">
            <a:off x="0" y="2407534"/>
            <a:ext cx="124234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140159" y="149010"/>
            <a:ext cx="0" cy="67089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12056039" y="716049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6091999" y="663294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양쪽 모서리가 둥근 사각형 13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6" name="그룹 25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27" name="타원 26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자유형 27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8FD457A-3BFD-4B09-BB41-ACB94E213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8279"/>
            <a:ext cx="12192000" cy="659735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A24CE6DB-5B5C-463F-81F3-0FEC5A092D18}"/>
              </a:ext>
            </a:extLst>
          </p:cNvPr>
          <p:cNvSpPr/>
          <p:nvPr userDrawn="1"/>
        </p:nvSpPr>
        <p:spPr>
          <a:xfrm>
            <a:off x="0" y="17533"/>
            <a:ext cx="12192000" cy="6857054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alpha val="2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0641D6D-4AC8-498E-8A6C-B6D4A2C2F2A4}"/>
              </a:ext>
            </a:extLst>
          </p:cNvPr>
          <p:cNvSpPr/>
          <p:nvPr userDrawn="1"/>
        </p:nvSpPr>
        <p:spPr>
          <a:xfrm>
            <a:off x="0" y="2348880"/>
            <a:ext cx="12192000" cy="1728192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784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양쪽 모서리가 둥근 사각형 9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3" name="그룹 12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14" name="타원 13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자유형 15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50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양쪽 모서리가 둥근 사각형 8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1" name="그룹 10"/>
          <p:cNvGrpSpPr/>
          <p:nvPr userDrawn="1"/>
        </p:nvGrpSpPr>
        <p:grpSpPr>
          <a:xfrm>
            <a:off x="430643" y="1454745"/>
            <a:ext cx="319448" cy="239586"/>
            <a:chOff x="513874" y="1359515"/>
            <a:chExt cx="239586" cy="239586"/>
          </a:xfrm>
        </p:grpSpPr>
        <p:sp>
          <p:nvSpPr>
            <p:cNvPr id="13" name="타원 12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자유형 18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3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양쪽 모서리가 둥근 사각형 5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153E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7" y="188477"/>
            <a:ext cx="1660323" cy="82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5859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852"/>
            <a:ext cx="12192000" cy="407429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90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5"/>
            <a:ext cx="12192000" cy="51563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74160" y="0"/>
            <a:ext cx="12192000" cy="6651626"/>
          </a:xfrm>
          <a:prstGeom prst="rect">
            <a:avLst/>
          </a:prstGeom>
          <a:solidFill>
            <a:srgbClr val="0099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900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17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87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86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38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7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양쪽 모서리가 둥근 사각형 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430643" y="145474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" name="타원 9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자유형 10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15" name="직선 연결선 14"/>
          <p:cNvCxnSpPr/>
          <p:nvPr userDrawn="1"/>
        </p:nvCxnSpPr>
        <p:spPr>
          <a:xfrm flipH="1">
            <a:off x="0" y="2407534"/>
            <a:ext cx="1242349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140159" y="149010"/>
            <a:ext cx="0" cy="67089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12056039" y="716049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6091999" y="663294"/>
            <a:ext cx="0" cy="61693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19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03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57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91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03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62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460" y="121920"/>
            <a:ext cx="11684263" cy="4754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680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460" y="121920"/>
            <a:ext cx="11684263" cy="4754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직사각형 2"/>
          <p:cNvSpPr/>
          <p:nvPr userDrawn="1"/>
        </p:nvSpPr>
        <p:spPr>
          <a:xfrm>
            <a:off x="251460" y="121920"/>
            <a:ext cx="11684263" cy="4754879"/>
          </a:xfrm>
          <a:prstGeom prst="rect">
            <a:avLst/>
          </a:prstGeom>
          <a:solidFill>
            <a:srgbClr val="000000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14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591" y="160143"/>
            <a:ext cx="11743132" cy="471665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6268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460" y="121920"/>
            <a:ext cx="11684263" cy="4754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8788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양쪽 모서리가 둥근 사각형 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430643" y="145474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" name="타원 9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자유형 10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9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460" y="121920"/>
            <a:ext cx="11684263" cy="64409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45F23BA-E747-417F-B803-4DFE5AD4EC6C}"/>
              </a:ext>
            </a:extLst>
          </p:cNvPr>
          <p:cNvSpPr/>
          <p:nvPr userDrawn="1"/>
        </p:nvSpPr>
        <p:spPr>
          <a:xfrm>
            <a:off x="3503712" y="0"/>
            <a:ext cx="8688288" cy="6857054"/>
          </a:xfrm>
          <a:prstGeom prst="rect">
            <a:avLst/>
          </a:prstGeom>
          <a:gradFill flip="none" rotWithShape="1">
            <a:gsLst>
              <a:gs pos="33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28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rot="5400000">
            <a:off x="4410547" y="-924400"/>
            <a:ext cx="3370904" cy="12192003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86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005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460" y="121919"/>
            <a:ext cx="11684263" cy="65297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직사각형 1"/>
          <p:cNvSpPr/>
          <p:nvPr userDrawn="1"/>
        </p:nvSpPr>
        <p:spPr>
          <a:xfrm>
            <a:off x="243840" y="121920"/>
            <a:ext cx="11691883" cy="6529707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9871" t="28524" b="28524"/>
          <a:stretch>
            <a:fillRect/>
          </a:stretch>
        </p:blipFill>
        <p:spPr>
          <a:xfrm>
            <a:off x="1" y="1"/>
            <a:ext cx="8395399" cy="6857999"/>
          </a:xfrm>
          <a:custGeom>
            <a:avLst/>
            <a:gdLst>
              <a:gd name="connsiteX0" fmla="*/ 0 w 6296549"/>
              <a:gd name="connsiteY0" fmla="*/ 0 h 6857999"/>
              <a:gd name="connsiteX1" fmla="*/ 6296549 w 6296549"/>
              <a:gd name="connsiteY1" fmla="*/ 0 h 6857999"/>
              <a:gd name="connsiteX2" fmla="*/ 6296549 w 6296549"/>
              <a:gd name="connsiteY2" fmla="*/ 6857999 h 6857999"/>
              <a:gd name="connsiteX3" fmla="*/ 0 w 629654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549" h="6857999">
                <a:moveTo>
                  <a:pt x="0" y="0"/>
                </a:moveTo>
                <a:lnTo>
                  <a:pt x="6296549" y="0"/>
                </a:lnTo>
                <a:lnTo>
                  <a:pt x="629654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358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 userDrawn="1"/>
        </p:nvSpPr>
        <p:spPr>
          <a:xfrm>
            <a:off x="241645" y="1222934"/>
            <a:ext cx="11819175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241644" y="149009"/>
            <a:ext cx="11819175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양쪽 모서리가 둥근 사각형 16"/>
          <p:cNvSpPr/>
          <p:nvPr userDrawn="1"/>
        </p:nvSpPr>
        <p:spPr>
          <a:xfrm>
            <a:off x="241645" y="149009"/>
            <a:ext cx="11819175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30643" y="145474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타원 8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자유형 9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4655" y="337003"/>
            <a:ext cx="130465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3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 userDrawn="1"/>
        </p:nvSpPr>
        <p:spPr>
          <a:xfrm>
            <a:off x="241645" y="149009"/>
            <a:ext cx="11819175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양쪽 모서리가 둥근 사각형 16"/>
          <p:cNvSpPr/>
          <p:nvPr userDrawn="1"/>
        </p:nvSpPr>
        <p:spPr>
          <a:xfrm>
            <a:off x="241645" y="149009"/>
            <a:ext cx="11819175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30643" y="145474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타원 8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자유형 9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4655" y="337003"/>
            <a:ext cx="130465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양쪽 모서리가 둥근 사각형 16"/>
          <p:cNvSpPr/>
          <p:nvPr userDrawn="1"/>
        </p:nvSpPr>
        <p:spPr>
          <a:xfrm>
            <a:off x="241645" y="149009"/>
            <a:ext cx="11819175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4655" y="337003"/>
            <a:ext cx="130465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9093201" y="5915025"/>
            <a:ext cx="2578100" cy="590550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6200544"/>
            <a:ext cx="1405685" cy="30503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169694" y="3817257"/>
            <a:ext cx="11766029" cy="10595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SLI 파트너 B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460" y="121920"/>
            <a:ext cx="11684263" cy="4754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182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5"/>
            <a:ext cx="12192000" cy="51563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74160" y="0"/>
            <a:ext cx="12192000" cy="6651626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601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양쪽 모서리가 둥근 사각형 16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30643" y="145474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타원 8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자유형 9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17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 userDrawn="1"/>
        </p:nvSpPr>
        <p:spPr>
          <a:xfrm>
            <a:off x="241645" y="1222934"/>
            <a:ext cx="11697729" cy="1063066"/>
          </a:xfrm>
          <a:prstGeom prst="roundRect">
            <a:avLst>
              <a:gd name="adj" fmla="val 49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35961" y="149010"/>
            <a:ext cx="11904040" cy="6543891"/>
          </a:xfrm>
          <a:prstGeom prst="roundRect">
            <a:avLst>
              <a:gd name="adj" fmla="val 1512"/>
            </a:avLst>
          </a:prstGeom>
          <a:solidFill>
            <a:schemeClr val="bg1">
              <a:lumMod val="95000"/>
              <a:alpha val="50000"/>
            </a:schemeClr>
          </a:solidFill>
          <a:ln w="3175">
            <a:solidFill>
              <a:srgbClr val="176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75" tIns="53637" rIns="107275" bIns="53637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양쪽 모서리가 둥근 사각형 9"/>
          <p:cNvSpPr/>
          <p:nvPr userDrawn="1"/>
        </p:nvSpPr>
        <p:spPr>
          <a:xfrm>
            <a:off x="144000" y="149009"/>
            <a:ext cx="11904000" cy="882000"/>
          </a:xfrm>
          <a:prstGeom prst="round2SameRect">
            <a:avLst>
              <a:gd name="adj1" fmla="val 11267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3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224907" cy="66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9871" t="28524" b="28524"/>
          <a:stretch>
            <a:fillRect/>
          </a:stretch>
        </p:blipFill>
        <p:spPr>
          <a:xfrm>
            <a:off x="1" y="1"/>
            <a:ext cx="8395399" cy="6857999"/>
          </a:xfrm>
          <a:custGeom>
            <a:avLst/>
            <a:gdLst>
              <a:gd name="connsiteX0" fmla="*/ 0 w 6296549"/>
              <a:gd name="connsiteY0" fmla="*/ 0 h 6857999"/>
              <a:gd name="connsiteX1" fmla="*/ 6296549 w 6296549"/>
              <a:gd name="connsiteY1" fmla="*/ 0 h 6857999"/>
              <a:gd name="connsiteX2" fmla="*/ 6296549 w 6296549"/>
              <a:gd name="connsiteY2" fmla="*/ 6857999 h 6857999"/>
              <a:gd name="connsiteX3" fmla="*/ 0 w 629654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549" h="6857999">
                <a:moveTo>
                  <a:pt x="0" y="0"/>
                </a:moveTo>
                <a:lnTo>
                  <a:pt x="6296549" y="0"/>
                </a:lnTo>
                <a:lnTo>
                  <a:pt x="629654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5668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12192000" cy="407429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사내한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사내교육용 요약자료이며 고객에게 제시 교부 금지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rPr>
              <a:t>정확한 내용은 약관과 상품설명서를 확인해야 함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4"/>
          <a:srcRect l="69871" t="28524" b="28524"/>
          <a:stretch>
            <a:fillRect/>
          </a:stretch>
        </p:blipFill>
        <p:spPr>
          <a:xfrm>
            <a:off x="1" y="1"/>
            <a:ext cx="8395399" cy="6857999"/>
          </a:xfrm>
          <a:custGeom>
            <a:avLst/>
            <a:gdLst>
              <a:gd name="connsiteX0" fmla="*/ 0 w 6296549"/>
              <a:gd name="connsiteY0" fmla="*/ 0 h 6857999"/>
              <a:gd name="connsiteX1" fmla="*/ 6296549 w 6296549"/>
              <a:gd name="connsiteY1" fmla="*/ 0 h 6857999"/>
              <a:gd name="connsiteX2" fmla="*/ 6296549 w 6296549"/>
              <a:gd name="connsiteY2" fmla="*/ 6857999 h 6857999"/>
              <a:gd name="connsiteX3" fmla="*/ 0 w 629654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549" h="6857999">
                <a:moveTo>
                  <a:pt x="0" y="0"/>
                </a:moveTo>
                <a:lnTo>
                  <a:pt x="6296549" y="0"/>
                </a:lnTo>
                <a:lnTo>
                  <a:pt x="629654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04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LI 파트너 B" panose="02020603020101020101" pitchFamily="18" charset="-127"/>
              </a:defRPr>
            </a:lvl1pPr>
          </a:lstStyle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LI 파트너 B" panose="02020603020101020101" pitchFamily="18" charset="-127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LI 파트너 B" panose="02020603020101020101" pitchFamily="18" charset="-127"/>
              </a:defRPr>
            </a:lvl1pPr>
          </a:lstStyle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[</a:t>
            </a:r>
            <a:r>
              <a:rPr lang="ko-KR" altLang="en-US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사내한</a:t>
            </a:r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]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사내교육용 요약자료이며 고객에게 제시 교부 금지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,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정확한 내용은 약관과 상품설명서를 확인해야 함</a:t>
            </a:r>
            <a:endParaRPr lang="ko-KR" altLang="en-US" sz="10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650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2" r:id="rId2"/>
    <p:sldLayoutId id="2147483713" r:id="rId3"/>
    <p:sldLayoutId id="2147483674" r:id="rId4"/>
    <p:sldLayoutId id="2147483675" r:id="rId5"/>
    <p:sldLayoutId id="2147483676" r:id="rId6"/>
    <p:sldLayoutId id="2147483677" r:id="rId7"/>
    <p:sldLayoutId id="2147483711" r:id="rId8"/>
    <p:sldLayoutId id="2147483678" r:id="rId9"/>
    <p:sldLayoutId id="214748368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LI 파트너 B" panose="02020603020101020101" pitchFamily="18" charset="-127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LI 파트너 B" panose="02020603020101020101" pitchFamily="18" charset="-127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LI 파트너 B" panose="02020603020101020101" pitchFamily="18" charset="-127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LI 파트너 B" panose="02020603020101020101" pitchFamily="18" charset="-127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LI 파트너 B" panose="02020603020101020101" pitchFamily="18" charset="-127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[</a:t>
            </a:r>
            <a:r>
              <a:rPr lang="ko-KR" altLang="en-US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사내한</a:t>
            </a:r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]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사내교육용 요약자료이며 고객에게 제시 교부 금지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정확한 내용은 약관과 상품설명서를 확인해야 함</a:t>
            </a:r>
            <a:endParaRPr lang="ko-KR" altLang="en-US" sz="10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40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D26FEF-C04B-4E90-9DE7-C7765FEE476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2022-12-29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D7147-1C55-4ED7-BE7A-2BB9ACF957C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4160" y="6651627"/>
            <a:ext cx="1186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[</a:t>
            </a:r>
            <a:r>
              <a:rPr lang="ko-KR" altLang="en-US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사내한</a:t>
            </a:r>
            <a:r>
              <a:rPr lang="en-US" altLang="ko-KR" sz="10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]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사내교육용 요약자료이며 고객에게 제시 교부 금지</a:t>
            </a:r>
            <a:r>
              <a:rPr lang="en-US" altLang="ko-KR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, </a:t>
            </a:r>
            <a:r>
              <a:rPr lang="ko-KR" altLang="en-US" sz="10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LI 파트너 B" panose="02020603020101020101" pitchFamily="18" charset="-127"/>
              </a:rPr>
              <a:t>정확한 내용은 약관과 상품설명서를 확인해야 함</a:t>
            </a:r>
            <a:endParaRPr lang="ko-KR" altLang="en-US" sz="10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16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50" r:id="rId13"/>
    <p:sldLayoutId id="2147483748" r:id="rId14"/>
    <p:sldLayoutId id="2147483749" r:id="rId15"/>
    <p:sldLayoutId id="2147483744" r:id="rId16"/>
    <p:sldLayoutId id="2147483745" r:id="rId17"/>
    <p:sldLayoutId id="2147483746" r:id="rId18"/>
    <p:sldLayoutId id="2147483753" r:id="rId19"/>
    <p:sldLayoutId id="2147483752" r:id="rId20"/>
    <p:sldLayoutId id="2147483751" r:id="rId21"/>
    <p:sldLayoutId id="2147483747" r:id="rId2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NUL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Relationship Id="rId6" Type="http://schemas.openxmlformats.org/officeDocument/2006/relationships/image" Target="NULL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9838" y="1944824"/>
            <a:ext cx="65980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h="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latinLnBrk="1">
              <a:defRPr/>
            </a:pPr>
            <a:r>
              <a:rPr lang="ko-KR" altLang="en-US" sz="6000" dirty="0" err="1">
                <a:ln w="285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일괄개정</a:t>
            </a:r>
            <a:r>
              <a:rPr lang="en-US" altLang="ko-KR" sz="4000" dirty="0">
                <a:ln w="285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[2301]</a:t>
            </a:r>
            <a:r>
              <a:rPr lang="ko-KR" altLang="en-US" sz="3200" dirty="0">
                <a:ln w="285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endParaRPr lang="en-US" altLang="ko-KR" sz="2000" dirty="0">
              <a:ln w="1143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745" y="577378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atin typeface="SLI 파트너 B" panose="02020603020101020101" pitchFamily="18" charset="-127"/>
              </a:rPr>
              <a:t>23. 01</a:t>
            </a:r>
          </a:p>
          <a:p>
            <a:pPr algn="ctr"/>
            <a:r>
              <a:rPr lang="ko-KR" altLang="en-US" dirty="0" smtClean="0">
                <a:latin typeface="SLI 파트너 B" panose="02020603020101020101" pitchFamily="18" charset="-127"/>
              </a:rPr>
              <a:t>상품전략추진협의회</a:t>
            </a:r>
            <a:endParaRPr lang="ko-KR" altLang="en-US" dirty="0">
              <a:latin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987AF4E6-2B7E-436F-BD30-C7A026328A69}"/>
              </a:ext>
            </a:extLst>
          </p:cNvPr>
          <p:cNvSpPr/>
          <p:nvPr/>
        </p:nvSpPr>
        <p:spPr>
          <a:xfrm>
            <a:off x="8147205" y="2917025"/>
            <a:ext cx="2882248" cy="3444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모서리가 둥근 직사각형 179">
            <a:extLst>
              <a:ext uri="{FF2B5EF4-FFF2-40B4-BE49-F238E27FC236}">
                <a16:creationId xmlns:a16="http://schemas.microsoft.com/office/drawing/2014/main" id="{587CFA34-0367-4AEE-92E8-3808911CAFC0}"/>
              </a:ext>
            </a:extLst>
          </p:cNvPr>
          <p:cNvSpPr/>
          <p:nvPr/>
        </p:nvSpPr>
        <p:spPr>
          <a:xfrm>
            <a:off x="8225103" y="3708500"/>
            <a:ext cx="2726451" cy="2544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8749930" y="5527009"/>
            <a:ext cx="1519682" cy="2546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886" y="337434"/>
            <a:ext cx="77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간편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암든든플러스종신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 특장점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87AF4E6-2B7E-436F-BD30-C7A026328A69}"/>
              </a:ext>
            </a:extLst>
          </p:cNvPr>
          <p:cNvSpPr/>
          <p:nvPr/>
        </p:nvSpPr>
        <p:spPr>
          <a:xfrm>
            <a:off x="4797364" y="2925273"/>
            <a:ext cx="2882248" cy="3444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모서리가 둥근 직사각형 179">
            <a:extLst>
              <a:ext uri="{FF2B5EF4-FFF2-40B4-BE49-F238E27FC236}">
                <a16:creationId xmlns:a16="http://schemas.microsoft.com/office/drawing/2014/main" id="{587CFA34-0367-4AEE-92E8-3808911CAFC0}"/>
              </a:ext>
            </a:extLst>
          </p:cNvPr>
          <p:cNvSpPr/>
          <p:nvPr/>
        </p:nvSpPr>
        <p:spPr>
          <a:xfrm>
            <a:off x="4875262" y="3716748"/>
            <a:ext cx="2726451" cy="2544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위쪽 화살표 2">
            <a:extLst>
              <a:ext uri="{FF2B5EF4-FFF2-40B4-BE49-F238E27FC236}">
                <a16:creationId xmlns:a16="http://schemas.microsoft.com/office/drawing/2014/main" id="{4AA71578-DB60-48E6-9E17-F80EABBCBDB7}"/>
              </a:ext>
            </a:extLst>
          </p:cNvPr>
          <p:cNvSpPr/>
          <p:nvPr/>
        </p:nvSpPr>
        <p:spPr>
          <a:xfrm>
            <a:off x="2600797" y="2073621"/>
            <a:ext cx="7024893" cy="868660"/>
          </a:xfrm>
          <a:custGeom>
            <a:avLst/>
            <a:gdLst>
              <a:gd name="connsiteX0" fmla="*/ 0 w 3139310"/>
              <a:gd name="connsiteY0" fmla="*/ 453474 h 2204864"/>
              <a:gd name="connsiteX1" fmla="*/ 1569655 w 3139310"/>
              <a:gd name="connsiteY1" fmla="*/ 0 h 2204864"/>
              <a:gd name="connsiteX2" fmla="*/ 3139310 w 3139310"/>
              <a:gd name="connsiteY2" fmla="*/ 453474 h 2204864"/>
              <a:gd name="connsiteX3" fmla="*/ 2588392 w 3139310"/>
              <a:gd name="connsiteY3" fmla="*/ 453474 h 2204864"/>
              <a:gd name="connsiteX4" fmla="*/ 2588392 w 3139310"/>
              <a:gd name="connsiteY4" fmla="*/ 2204864 h 2204864"/>
              <a:gd name="connsiteX5" fmla="*/ 550918 w 3139310"/>
              <a:gd name="connsiteY5" fmla="*/ 2204864 h 2204864"/>
              <a:gd name="connsiteX6" fmla="*/ 550918 w 3139310"/>
              <a:gd name="connsiteY6" fmla="*/ 453474 h 2204864"/>
              <a:gd name="connsiteX7" fmla="*/ 0 w 3139310"/>
              <a:gd name="connsiteY7" fmla="*/ 453474 h 2204864"/>
              <a:gd name="connsiteX0" fmla="*/ 2521466 w 5660776"/>
              <a:gd name="connsiteY0" fmla="*/ 453474 h 2212179"/>
              <a:gd name="connsiteX1" fmla="*/ 4091121 w 5660776"/>
              <a:gd name="connsiteY1" fmla="*/ 0 h 2212179"/>
              <a:gd name="connsiteX2" fmla="*/ 5660776 w 5660776"/>
              <a:gd name="connsiteY2" fmla="*/ 453474 h 2212179"/>
              <a:gd name="connsiteX3" fmla="*/ 5109858 w 5660776"/>
              <a:gd name="connsiteY3" fmla="*/ 453474 h 2212179"/>
              <a:gd name="connsiteX4" fmla="*/ 5109858 w 5660776"/>
              <a:gd name="connsiteY4" fmla="*/ 2204864 h 2212179"/>
              <a:gd name="connsiteX5" fmla="*/ 0 w 5660776"/>
              <a:gd name="connsiteY5" fmla="*/ 2212179 h 2212179"/>
              <a:gd name="connsiteX6" fmla="*/ 3072384 w 5660776"/>
              <a:gd name="connsiteY6" fmla="*/ 453474 h 2212179"/>
              <a:gd name="connsiteX7" fmla="*/ 2521466 w 5660776"/>
              <a:gd name="connsiteY7" fmla="*/ 453474 h 2212179"/>
              <a:gd name="connsiteX0" fmla="*/ 3064930 w 6204240"/>
              <a:gd name="connsiteY0" fmla="*/ 453474 h 2204864"/>
              <a:gd name="connsiteX1" fmla="*/ 4634585 w 6204240"/>
              <a:gd name="connsiteY1" fmla="*/ 0 h 2204864"/>
              <a:gd name="connsiteX2" fmla="*/ 6204240 w 6204240"/>
              <a:gd name="connsiteY2" fmla="*/ 453474 h 2204864"/>
              <a:gd name="connsiteX3" fmla="*/ 5653322 w 6204240"/>
              <a:gd name="connsiteY3" fmla="*/ 453474 h 2204864"/>
              <a:gd name="connsiteX4" fmla="*/ 5653322 w 6204240"/>
              <a:gd name="connsiteY4" fmla="*/ 2204864 h 2204864"/>
              <a:gd name="connsiteX5" fmla="*/ 0 w 6204240"/>
              <a:gd name="connsiteY5" fmla="*/ 2203553 h 2204864"/>
              <a:gd name="connsiteX6" fmla="*/ 3615848 w 6204240"/>
              <a:gd name="connsiteY6" fmla="*/ 453474 h 2204864"/>
              <a:gd name="connsiteX7" fmla="*/ 3064930 w 6204240"/>
              <a:gd name="connsiteY7" fmla="*/ 453474 h 2204864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07405" h="2203553">
                <a:moveTo>
                  <a:pt x="3064930" y="453474"/>
                </a:moveTo>
                <a:lnTo>
                  <a:pt x="4634585" y="0"/>
                </a:lnTo>
                <a:lnTo>
                  <a:pt x="6204240" y="453474"/>
                </a:lnTo>
                <a:lnTo>
                  <a:pt x="5653322" y="453474"/>
                </a:lnTo>
                <a:cubicBezTo>
                  <a:pt x="6311805" y="1474342"/>
                  <a:pt x="8479911" y="882071"/>
                  <a:pt x="9207405" y="2196238"/>
                </a:cubicBezTo>
                <a:lnTo>
                  <a:pt x="0" y="2203553"/>
                </a:lnTo>
                <a:cubicBezTo>
                  <a:pt x="1006876" y="947333"/>
                  <a:pt x="2755622" y="1563045"/>
                  <a:pt x="3615848" y="453474"/>
                </a:cubicBezTo>
                <a:lnTo>
                  <a:pt x="3064930" y="453474"/>
                </a:lnTo>
                <a:close/>
              </a:path>
            </a:pathLst>
          </a:custGeom>
          <a:gradFill flip="none" rotWithShape="1">
            <a:gsLst>
              <a:gs pos="38000">
                <a:schemeClr val="bg1">
                  <a:lumMod val="75000"/>
                </a:schemeClr>
              </a:gs>
              <a:gs pos="10000">
                <a:schemeClr val="accent5">
                  <a:lumMod val="60000"/>
                  <a:lumOff val="40000"/>
                </a:schemeClr>
              </a:gs>
              <a:gs pos="7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모서리가 둥근 직사각형 93">
            <a:extLst>
              <a:ext uri="{FF2B5EF4-FFF2-40B4-BE49-F238E27FC236}">
                <a16:creationId xmlns:a16="http://schemas.microsoft.com/office/drawing/2014/main" id="{329B8DE6-2121-45FB-BDB1-FA355A06C386}"/>
              </a:ext>
            </a:extLst>
          </p:cNvPr>
          <p:cNvSpPr/>
          <p:nvPr/>
        </p:nvSpPr>
        <p:spPr>
          <a:xfrm>
            <a:off x="1872380" y="1339702"/>
            <a:ext cx="8595670" cy="63424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rgbClr val="0070C0"/>
              </a:gs>
              <a:gs pos="2500">
                <a:schemeClr val="accent5">
                  <a:lumMod val="60000"/>
                  <a:lumOff val="40000"/>
                </a:schemeClr>
              </a:gs>
              <a:gs pos="90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dist="50800" dir="5400000" algn="tl" rotWithShape="0">
              <a:srgbClr val="0070C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간편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r>
              <a:rPr kumimoji="1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암든든플러스종신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[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저해약환급형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]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7AF4E6-2B7E-436F-BD30-C7A026328A69}"/>
              </a:ext>
            </a:extLst>
          </p:cNvPr>
          <p:cNvSpPr/>
          <p:nvPr/>
        </p:nvSpPr>
        <p:spPr>
          <a:xfrm>
            <a:off x="1460341" y="2916236"/>
            <a:ext cx="2882248" cy="3444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7377E74-60B1-4AFC-B793-99034275A28B}"/>
              </a:ext>
            </a:extLst>
          </p:cNvPr>
          <p:cNvGrpSpPr/>
          <p:nvPr/>
        </p:nvGrpSpPr>
        <p:grpSpPr>
          <a:xfrm>
            <a:off x="1377128" y="3234531"/>
            <a:ext cx="3048677" cy="393486"/>
            <a:chOff x="2807200" y="2908926"/>
            <a:chExt cx="2136263" cy="389746"/>
          </a:xfrm>
        </p:grpSpPr>
        <p:sp>
          <p:nvSpPr>
            <p:cNvPr id="59" name="이등변 삼각형 58">
              <a:extLst>
                <a:ext uri="{FF2B5EF4-FFF2-40B4-BE49-F238E27FC236}">
                  <a16:creationId xmlns:a16="http://schemas.microsoft.com/office/drawing/2014/main" id="{4766ACA4-2EF4-4C83-897C-14F173BE1070}"/>
                </a:ext>
              </a:extLst>
            </p:cNvPr>
            <p:cNvSpPr/>
            <p:nvPr/>
          </p:nvSpPr>
          <p:spPr>
            <a:xfrm rot="5400000" flipH="1">
              <a:off x="4619023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이등변 삼각형 59">
              <a:extLst>
                <a:ext uri="{FF2B5EF4-FFF2-40B4-BE49-F238E27FC236}">
                  <a16:creationId xmlns:a16="http://schemas.microsoft.com/office/drawing/2014/main" id="{90DF3A6E-413C-4C47-B038-4D78B60735B3}"/>
                </a:ext>
              </a:extLst>
            </p:cNvPr>
            <p:cNvSpPr/>
            <p:nvPr/>
          </p:nvSpPr>
          <p:spPr>
            <a:xfrm rot="16200000">
              <a:off x="2741894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" name="모서리가 둥근 직사각형 175">
            <a:extLst>
              <a:ext uri="{FF2B5EF4-FFF2-40B4-BE49-F238E27FC236}">
                <a16:creationId xmlns:a16="http://schemas.microsoft.com/office/drawing/2014/main" id="{77890485-20C3-4CB0-BC22-15564C3B4F79}"/>
              </a:ext>
            </a:extLst>
          </p:cNvPr>
          <p:cNvSpPr/>
          <p:nvPr/>
        </p:nvSpPr>
        <p:spPr>
          <a:xfrm>
            <a:off x="1538239" y="2992320"/>
            <a:ext cx="2726451" cy="628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C1865C3-9D17-4824-97F4-7E40BBD04621}"/>
              </a:ext>
            </a:extLst>
          </p:cNvPr>
          <p:cNvGrpSpPr/>
          <p:nvPr/>
        </p:nvGrpSpPr>
        <p:grpSpPr>
          <a:xfrm>
            <a:off x="1346681" y="2886128"/>
            <a:ext cx="3115944" cy="537422"/>
            <a:chOff x="3886457" y="3391644"/>
            <a:chExt cx="2136265" cy="389745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0E1C2DA6-FFC7-4636-BA31-2B17D700967A}"/>
                </a:ext>
              </a:extLst>
            </p:cNvPr>
            <p:cNvSpPr/>
            <p:nvPr/>
          </p:nvSpPr>
          <p:spPr>
            <a:xfrm>
              <a:off x="3889953" y="3391644"/>
              <a:ext cx="2129271" cy="3897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9D1F44A-666E-483E-943E-A34C610A4531}"/>
                </a:ext>
              </a:extLst>
            </p:cNvPr>
            <p:cNvSpPr/>
            <p:nvPr/>
          </p:nvSpPr>
          <p:spPr>
            <a:xfrm>
              <a:off x="3886457" y="3391644"/>
              <a:ext cx="2136265" cy="19487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1" name="모서리가 둥근 직사각형 179">
            <a:extLst>
              <a:ext uri="{FF2B5EF4-FFF2-40B4-BE49-F238E27FC236}">
                <a16:creationId xmlns:a16="http://schemas.microsoft.com/office/drawing/2014/main" id="{587CFA34-0367-4AEE-92E8-3808911CAFC0}"/>
              </a:ext>
            </a:extLst>
          </p:cNvPr>
          <p:cNvSpPr/>
          <p:nvPr/>
        </p:nvSpPr>
        <p:spPr>
          <a:xfrm>
            <a:off x="1518574" y="3707710"/>
            <a:ext cx="2726451" cy="2544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493">
            <a:extLst>
              <a:ext uri="{FF2B5EF4-FFF2-40B4-BE49-F238E27FC236}">
                <a16:creationId xmlns:a16="http://schemas.microsoft.com/office/drawing/2014/main" id="{17277B6F-7ED6-480E-83F4-621DF6851AE4}"/>
              </a:ext>
            </a:extLst>
          </p:cNvPr>
          <p:cNvGrpSpPr/>
          <p:nvPr/>
        </p:nvGrpSpPr>
        <p:grpSpPr>
          <a:xfrm>
            <a:off x="1904140" y="3475971"/>
            <a:ext cx="1994653" cy="404916"/>
            <a:chOff x="587152" y="3663950"/>
            <a:chExt cx="1540420" cy="401068"/>
          </a:xfrm>
        </p:grpSpPr>
        <p:grpSp>
          <p:nvGrpSpPr>
            <p:cNvPr id="49" name="그룹 1494">
              <a:extLst>
                <a:ext uri="{FF2B5EF4-FFF2-40B4-BE49-F238E27FC236}">
                  <a16:creationId xmlns:a16="http://schemas.microsoft.com/office/drawing/2014/main" id="{BCD628D2-84F9-401C-A416-4918ACD05E72}"/>
                </a:ext>
              </a:extLst>
            </p:cNvPr>
            <p:cNvGrpSpPr/>
            <p:nvPr/>
          </p:nvGrpSpPr>
          <p:grpSpPr>
            <a:xfrm>
              <a:off x="587152" y="3663950"/>
              <a:ext cx="128488" cy="401068"/>
              <a:chOff x="694185" y="3633218"/>
              <a:chExt cx="172590" cy="489396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8F18C545-50DC-45AD-9CB4-C262E8054F7E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A36E75A-A195-4662-B76A-212E00CE211A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6" name="모서리가 둥근 직사각형 188">
                <a:extLst>
                  <a:ext uri="{FF2B5EF4-FFF2-40B4-BE49-F238E27FC236}">
                    <a16:creationId xmlns:a16="http://schemas.microsoft.com/office/drawing/2014/main" id="{B5F174EA-2C33-4C30-80E0-A479C116B272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50" name="그룹 1495">
              <a:extLst>
                <a:ext uri="{FF2B5EF4-FFF2-40B4-BE49-F238E27FC236}">
                  <a16:creationId xmlns:a16="http://schemas.microsoft.com/office/drawing/2014/main" id="{7DFEEECE-1814-436B-8A9B-8A2944BA9E66}"/>
                </a:ext>
              </a:extLst>
            </p:cNvPr>
            <p:cNvGrpSpPr/>
            <p:nvPr/>
          </p:nvGrpSpPr>
          <p:grpSpPr>
            <a:xfrm>
              <a:off x="1999084" y="3663950"/>
              <a:ext cx="128488" cy="401068"/>
              <a:chOff x="694185" y="3633218"/>
              <a:chExt cx="172590" cy="489396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FDEF53D8-49F2-43BC-9620-080199831005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F7E21042-4468-4EFF-8D78-751692D3A53E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3" name="모서리가 둥근 직사각형 185">
                <a:extLst>
                  <a:ext uri="{FF2B5EF4-FFF2-40B4-BE49-F238E27FC236}">
                    <a16:creationId xmlns:a16="http://schemas.microsoft.com/office/drawing/2014/main" id="{83C5B434-6FE8-45FD-B3E3-968B5692BE8E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7377E74-60B1-4AFC-B793-99034275A28B}"/>
              </a:ext>
            </a:extLst>
          </p:cNvPr>
          <p:cNvGrpSpPr/>
          <p:nvPr/>
        </p:nvGrpSpPr>
        <p:grpSpPr>
          <a:xfrm>
            <a:off x="4714151" y="3243567"/>
            <a:ext cx="3048677" cy="393486"/>
            <a:chOff x="2807200" y="2908926"/>
            <a:chExt cx="2136263" cy="389746"/>
          </a:xfrm>
        </p:grpSpPr>
        <p:sp>
          <p:nvSpPr>
            <p:cNvPr id="47" name="이등변 삼각형 46">
              <a:extLst>
                <a:ext uri="{FF2B5EF4-FFF2-40B4-BE49-F238E27FC236}">
                  <a16:creationId xmlns:a16="http://schemas.microsoft.com/office/drawing/2014/main" id="{4766ACA4-2EF4-4C83-897C-14F173BE1070}"/>
                </a:ext>
              </a:extLst>
            </p:cNvPr>
            <p:cNvSpPr/>
            <p:nvPr/>
          </p:nvSpPr>
          <p:spPr>
            <a:xfrm rot="5400000" flipH="1">
              <a:off x="4619023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이등변 삼각형 47">
              <a:extLst>
                <a:ext uri="{FF2B5EF4-FFF2-40B4-BE49-F238E27FC236}">
                  <a16:creationId xmlns:a16="http://schemas.microsoft.com/office/drawing/2014/main" id="{90DF3A6E-413C-4C47-B038-4D78B60735B3}"/>
                </a:ext>
              </a:extLst>
            </p:cNvPr>
            <p:cNvSpPr/>
            <p:nvPr/>
          </p:nvSpPr>
          <p:spPr>
            <a:xfrm rot="16200000">
              <a:off x="2741894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5" name="모서리가 둥근 직사각형 175">
            <a:extLst>
              <a:ext uri="{FF2B5EF4-FFF2-40B4-BE49-F238E27FC236}">
                <a16:creationId xmlns:a16="http://schemas.microsoft.com/office/drawing/2014/main" id="{77890485-20C3-4CB0-BC22-15564C3B4F79}"/>
              </a:ext>
            </a:extLst>
          </p:cNvPr>
          <p:cNvSpPr/>
          <p:nvPr/>
        </p:nvSpPr>
        <p:spPr>
          <a:xfrm>
            <a:off x="4875262" y="3001357"/>
            <a:ext cx="2726451" cy="628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7" name="그룹 1493">
            <a:extLst>
              <a:ext uri="{FF2B5EF4-FFF2-40B4-BE49-F238E27FC236}">
                <a16:creationId xmlns:a16="http://schemas.microsoft.com/office/drawing/2014/main" id="{17277B6F-7ED6-480E-83F4-621DF6851AE4}"/>
              </a:ext>
            </a:extLst>
          </p:cNvPr>
          <p:cNvGrpSpPr/>
          <p:nvPr/>
        </p:nvGrpSpPr>
        <p:grpSpPr>
          <a:xfrm>
            <a:off x="5241162" y="3485008"/>
            <a:ext cx="1994653" cy="404916"/>
            <a:chOff x="587152" y="3663950"/>
            <a:chExt cx="1540420" cy="401068"/>
          </a:xfrm>
        </p:grpSpPr>
        <p:grpSp>
          <p:nvGrpSpPr>
            <p:cNvPr id="39" name="그룹 1494">
              <a:extLst>
                <a:ext uri="{FF2B5EF4-FFF2-40B4-BE49-F238E27FC236}">
                  <a16:creationId xmlns:a16="http://schemas.microsoft.com/office/drawing/2014/main" id="{BCD628D2-84F9-401C-A416-4918ACD05E72}"/>
                </a:ext>
              </a:extLst>
            </p:cNvPr>
            <p:cNvGrpSpPr/>
            <p:nvPr/>
          </p:nvGrpSpPr>
          <p:grpSpPr>
            <a:xfrm>
              <a:off x="587152" y="3663950"/>
              <a:ext cx="128488" cy="401068"/>
              <a:chOff x="694185" y="3633218"/>
              <a:chExt cx="172590" cy="489396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8F18C545-50DC-45AD-9CB4-C262E8054F7E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BA36E75A-A195-4662-B76A-212E00CE211A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6" name="모서리가 둥근 직사각형 188">
                <a:extLst>
                  <a:ext uri="{FF2B5EF4-FFF2-40B4-BE49-F238E27FC236}">
                    <a16:creationId xmlns:a16="http://schemas.microsoft.com/office/drawing/2014/main" id="{B5F174EA-2C33-4C30-80E0-A479C116B272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40" name="그룹 1495">
              <a:extLst>
                <a:ext uri="{FF2B5EF4-FFF2-40B4-BE49-F238E27FC236}">
                  <a16:creationId xmlns:a16="http://schemas.microsoft.com/office/drawing/2014/main" id="{7DFEEECE-1814-436B-8A9B-8A2944BA9E66}"/>
                </a:ext>
              </a:extLst>
            </p:cNvPr>
            <p:cNvGrpSpPr/>
            <p:nvPr/>
          </p:nvGrpSpPr>
          <p:grpSpPr>
            <a:xfrm>
              <a:off x="1999084" y="3663950"/>
              <a:ext cx="128488" cy="401068"/>
              <a:chOff x="694185" y="3633218"/>
              <a:chExt cx="172590" cy="489396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FDEF53D8-49F2-43BC-9620-080199831005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F7E21042-4468-4EFF-8D78-751692D3A53E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3" name="모서리가 둥근 직사각형 185">
                <a:extLst>
                  <a:ext uri="{FF2B5EF4-FFF2-40B4-BE49-F238E27FC236}">
                    <a16:creationId xmlns:a16="http://schemas.microsoft.com/office/drawing/2014/main" id="{83C5B434-6FE8-45FD-B3E3-968B5692BE8E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7377E74-60B1-4AFC-B793-99034275A28B}"/>
              </a:ext>
            </a:extLst>
          </p:cNvPr>
          <p:cNvGrpSpPr/>
          <p:nvPr/>
        </p:nvGrpSpPr>
        <p:grpSpPr>
          <a:xfrm>
            <a:off x="8063991" y="3235320"/>
            <a:ext cx="3048677" cy="393486"/>
            <a:chOff x="2807200" y="2908926"/>
            <a:chExt cx="2136263" cy="389746"/>
          </a:xfrm>
        </p:grpSpPr>
        <p:sp>
          <p:nvSpPr>
            <p:cNvPr id="37" name="이등변 삼각형 36">
              <a:extLst>
                <a:ext uri="{FF2B5EF4-FFF2-40B4-BE49-F238E27FC236}">
                  <a16:creationId xmlns:a16="http://schemas.microsoft.com/office/drawing/2014/main" id="{4766ACA4-2EF4-4C83-897C-14F173BE1070}"/>
                </a:ext>
              </a:extLst>
            </p:cNvPr>
            <p:cNvSpPr/>
            <p:nvPr/>
          </p:nvSpPr>
          <p:spPr>
            <a:xfrm rot="5400000" flipH="1">
              <a:off x="4619023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이등변 삼각형 37">
              <a:extLst>
                <a:ext uri="{FF2B5EF4-FFF2-40B4-BE49-F238E27FC236}">
                  <a16:creationId xmlns:a16="http://schemas.microsoft.com/office/drawing/2014/main" id="{90DF3A6E-413C-4C47-B038-4D78B60735B3}"/>
                </a:ext>
              </a:extLst>
            </p:cNvPr>
            <p:cNvSpPr/>
            <p:nvPr/>
          </p:nvSpPr>
          <p:spPr>
            <a:xfrm rot="16200000">
              <a:off x="2741894" y="2974232"/>
              <a:ext cx="389746" cy="259134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0" name="모서리가 둥근 직사각형 175">
            <a:extLst>
              <a:ext uri="{FF2B5EF4-FFF2-40B4-BE49-F238E27FC236}">
                <a16:creationId xmlns:a16="http://schemas.microsoft.com/office/drawing/2014/main" id="{77890485-20C3-4CB0-BC22-15564C3B4F79}"/>
              </a:ext>
            </a:extLst>
          </p:cNvPr>
          <p:cNvSpPr/>
          <p:nvPr/>
        </p:nvSpPr>
        <p:spPr>
          <a:xfrm>
            <a:off x="8225103" y="2993110"/>
            <a:ext cx="2726451" cy="628550"/>
          </a:xfrm>
          <a:prstGeom prst="roundRect">
            <a:avLst>
              <a:gd name="adj" fmla="val 1994"/>
            </a:avLst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C1865C3-9D17-4824-97F4-7E40BBD04621}"/>
              </a:ext>
            </a:extLst>
          </p:cNvPr>
          <p:cNvGrpSpPr/>
          <p:nvPr/>
        </p:nvGrpSpPr>
        <p:grpSpPr>
          <a:xfrm>
            <a:off x="8033544" y="2886917"/>
            <a:ext cx="3115944" cy="537422"/>
            <a:chOff x="3886457" y="3391642"/>
            <a:chExt cx="2136265" cy="389746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0E1C2DA6-FFC7-4636-BA31-2B17D700967A}"/>
                </a:ext>
              </a:extLst>
            </p:cNvPr>
            <p:cNvSpPr/>
            <p:nvPr/>
          </p:nvSpPr>
          <p:spPr>
            <a:xfrm>
              <a:off x="3889953" y="3391643"/>
              <a:ext cx="2129271" cy="3897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A9D1F44A-666E-483E-943E-A34C610A4531}"/>
                </a:ext>
              </a:extLst>
            </p:cNvPr>
            <p:cNvSpPr/>
            <p:nvPr/>
          </p:nvSpPr>
          <p:spPr>
            <a:xfrm>
              <a:off x="3886457" y="3391642"/>
              <a:ext cx="2136265" cy="19487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3" name="그룹 1493">
            <a:extLst>
              <a:ext uri="{FF2B5EF4-FFF2-40B4-BE49-F238E27FC236}">
                <a16:creationId xmlns:a16="http://schemas.microsoft.com/office/drawing/2014/main" id="{17277B6F-7ED6-480E-83F4-621DF6851AE4}"/>
              </a:ext>
            </a:extLst>
          </p:cNvPr>
          <p:cNvGrpSpPr/>
          <p:nvPr/>
        </p:nvGrpSpPr>
        <p:grpSpPr>
          <a:xfrm>
            <a:off x="8591003" y="3476760"/>
            <a:ext cx="1994653" cy="404916"/>
            <a:chOff x="587152" y="3663950"/>
            <a:chExt cx="1540420" cy="401068"/>
          </a:xfrm>
        </p:grpSpPr>
        <p:grpSp>
          <p:nvGrpSpPr>
            <p:cNvPr id="27" name="그룹 1494">
              <a:extLst>
                <a:ext uri="{FF2B5EF4-FFF2-40B4-BE49-F238E27FC236}">
                  <a16:creationId xmlns:a16="http://schemas.microsoft.com/office/drawing/2014/main" id="{BCD628D2-84F9-401C-A416-4918ACD05E72}"/>
                </a:ext>
              </a:extLst>
            </p:cNvPr>
            <p:cNvGrpSpPr/>
            <p:nvPr/>
          </p:nvGrpSpPr>
          <p:grpSpPr>
            <a:xfrm>
              <a:off x="587152" y="3663950"/>
              <a:ext cx="128488" cy="401068"/>
              <a:chOff x="694185" y="3633218"/>
              <a:chExt cx="172590" cy="489396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8F18C545-50DC-45AD-9CB4-C262E8054F7E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BA36E75A-A195-4662-B76A-212E00CE211A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4" name="모서리가 둥근 직사각형 188">
                <a:extLst>
                  <a:ext uri="{FF2B5EF4-FFF2-40B4-BE49-F238E27FC236}">
                    <a16:creationId xmlns:a16="http://schemas.microsoft.com/office/drawing/2014/main" id="{B5F174EA-2C33-4C30-80E0-A479C116B272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8" name="그룹 1495">
              <a:extLst>
                <a:ext uri="{FF2B5EF4-FFF2-40B4-BE49-F238E27FC236}">
                  <a16:creationId xmlns:a16="http://schemas.microsoft.com/office/drawing/2014/main" id="{7DFEEECE-1814-436B-8A9B-8A2944BA9E66}"/>
                </a:ext>
              </a:extLst>
            </p:cNvPr>
            <p:cNvGrpSpPr/>
            <p:nvPr/>
          </p:nvGrpSpPr>
          <p:grpSpPr>
            <a:xfrm>
              <a:off x="1999084" y="3663950"/>
              <a:ext cx="128488" cy="401068"/>
              <a:chOff x="694185" y="3633218"/>
              <a:chExt cx="172590" cy="489396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FDEF53D8-49F2-43BC-9620-080199831005}"/>
                  </a:ext>
                </a:extLst>
              </p:cNvPr>
              <p:cNvSpPr/>
              <p:nvPr/>
            </p:nvSpPr>
            <p:spPr>
              <a:xfrm>
                <a:off x="694185" y="3633218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F7E21042-4468-4EFF-8D78-751692D3A53E}"/>
                  </a:ext>
                </a:extLst>
              </p:cNvPr>
              <p:cNvSpPr/>
              <p:nvPr/>
            </p:nvSpPr>
            <p:spPr>
              <a:xfrm>
                <a:off x="694185" y="3950024"/>
                <a:ext cx="172590" cy="172590"/>
              </a:xfrm>
              <a:prstGeom prst="ellipse">
                <a:avLst/>
              </a:prstGeom>
              <a:gradFill flip="none" rotWithShape="1">
                <a:gsLst>
                  <a:gs pos="14000">
                    <a:schemeClr val="tx1"/>
                  </a:gs>
                  <a:gs pos="64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1" name="모서리가 둥근 직사각형 185">
                <a:extLst>
                  <a:ext uri="{FF2B5EF4-FFF2-40B4-BE49-F238E27FC236}">
                    <a16:creationId xmlns:a16="http://schemas.microsoft.com/office/drawing/2014/main" id="{83C5B434-6FE8-45FD-B3E3-968B5692BE8E}"/>
                  </a:ext>
                </a:extLst>
              </p:cNvPr>
              <p:cNvSpPr/>
              <p:nvPr/>
            </p:nvSpPr>
            <p:spPr>
              <a:xfrm>
                <a:off x="738139" y="3688656"/>
                <a:ext cx="84682" cy="38938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/>
                  </a:gs>
                  <a:gs pos="5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4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0BCD1B99-79B3-4347-BEDA-D76416E8BA3D}"/>
              </a:ext>
            </a:extLst>
          </p:cNvPr>
          <p:cNvGrpSpPr/>
          <p:nvPr/>
        </p:nvGrpSpPr>
        <p:grpSpPr>
          <a:xfrm>
            <a:off x="4714149" y="2910708"/>
            <a:ext cx="3132395" cy="537420"/>
            <a:chOff x="6467390" y="3391643"/>
            <a:chExt cx="2136265" cy="389745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0BA14F42-DD28-4DA0-8EFD-1224B66D3CF8}"/>
                </a:ext>
              </a:extLst>
            </p:cNvPr>
            <p:cNvSpPr/>
            <p:nvPr/>
          </p:nvSpPr>
          <p:spPr>
            <a:xfrm>
              <a:off x="6470886" y="3391643"/>
              <a:ext cx="2129271" cy="3897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10F9EAB-BAEB-4831-8A4C-B897CF4AB3F8}"/>
                </a:ext>
              </a:extLst>
            </p:cNvPr>
            <p:cNvSpPr/>
            <p:nvPr/>
          </p:nvSpPr>
          <p:spPr>
            <a:xfrm>
              <a:off x="6467390" y="3391644"/>
              <a:ext cx="2136265" cy="19487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973ED92A-24DA-4FDE-8C7F-C22729AF49BA}"/>
              </a:ext>
            </a:extLst>
          </p:cNvPr>
          <p:cNvSpPr/>
          <p:nvPr/>
        </p:nvSpPr>
        <p:spPr>
          <a:xfrm>
            <a:off x="5207525" y="2940393"/>
            <a:ext cx="174278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/>
            </a:scene3d>
            <a:sp3d contourW="19050">
              <a:bevelT w="6350" h="12700"/>
            </a:sp3d>
          </a:bodyPr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암 </a:t>
            </a:r>
            <a:r>
              <a:rPr kumimoji="1" lang="ko-KR" altLang="en-US" sz="24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페이백</a:t>
            </a:r>
            <a:endParaRPr kumimoji="1" lang="ko-KR" altLang="en-US" sz="2400" b="1" i="0" u="none" strike="noStrike" kern="1200" cap="none" spc="0" normalizeH="0" baseline="0" noProof="0" dirty="0">
              <a:ln w="11430"/>
              <a:solidFill>
                <a:srgbClr val="FFFF00"/>
              </a:solidFill>
              <a:effectLst>
                <a:outerShdw dist="50800" dir="2400000" algn="tl" rotWithShape="0">
                  <a:srgbClr val="000000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05B988B-CB00-4B39-AC1D-11F51EE63C12}"/>
              </a:ext>
            </a:extLst>
          </p:cNvPr>
          <p:cNvSpPr/>
          <p:nvPr/>
        </p:nvSpPr>
        <p:spPr>
          <a:xfrm>
            <a:off x="1725240" y="2924483"/>
            <a:ext cx="205056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/>
            </a:scene3d>
            <a:sp3d contourW="19050">
              <a:bevelT w="6350" h="12700"/>
            </a:sp3d>
          </a:bodyPr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암 납입면제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DBAB02D-EE60-4A45-BB42-E3B7B2107E91}"/>
              </a:ext>
            </a:extLst>
          </p:cNvPr>
          <p:cNvSpPr/>
          <p:nvPr/>
        </p:nvSpPr>
        <p:spPr>
          <a:xfrm>
            <a:off x="1585716" y="3889136"/>
            <a:ext cx="26498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l" defTabSz="913432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납입면제 사유 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432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100000"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①장해</a:t>
            </a: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50%</a:t>
            </a:r>
          </a:p>
          <a:p>
            <a:pPr marL="0" marR="0" lvl="0" indent="0" algn="l" defTabSz="913432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100000"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r>
              <a:rPr kumimoji="1" lang="ko-KR" altLang="en-US" sz="1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6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</a:t>
            </a:r>
            <a:r>
              <a:rPr kumimoji="1" lang="ko-KR" altLang="en-US" sz="1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中</a:t>
            </a: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D2D8058A-609B-468F-9F91-CF5310FAB2FB}"/>
              </a:ext>
            </a:extLst>
          </p:cNvPr>
          <p:cNvSpPr/>
          <p:nvPr/>
        </p:nvSpPr>
        <p:spPr>
          <a:xfrm>
            <a:off x="8535926" y="2969525"/>
            <a:ext cx="174278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/>
            </a:scene3d>
            <a:sp3d contourW="19050">
              <a:bevelT w="6350" h="12700"/>
            </a:sp3d>
          </a:bodyPr>
          <a:lstStyle/>
          <a:p>
            <a:pPr marL="0" marR="0" lvl="0" indent="0" algn="ctr" defTabSz="913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암 생활비</a:t>
            </a:r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1572472" y="5145527"/>
            <a:ext cx="2770116" cy="73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10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전립선암</a:t>
            </a: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초기유방암</a:t>
            </a: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중증 이외 </a:t>
            </a:r>
            <a:r>
              <a:rPr kumimoji="1" lang="ko-KR" altLang="en-US" sz="10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갑상선암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기타피부암</a:t>
            </a: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비침습방광암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및</a:t>
            </a:r>
            <a:endParaRPr kumimoji="1" lang="en-US" altLang="ko-KR" sz="10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1" lang="ko-KR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대장점막내암 </a:t>
            </a:r>
            <a:r>
              <a:rPr kumimoji="1" lang="ko-KR" altLang="en-US" sz="1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제외</a:t>
            </a:r>
            <a:endParaRPr kumimoji="1" lang="en-US" altLang="ko-KR" sz="2400" b="1" i="0" u="none" strike="noStrike" kern="1200" cap="none" spc="-10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DBAB02D-EE60-4A45-BB42-E3B7B2107E91}"/>
              </a:ext>
            </a:extLst>
          </p:cNvPr>
          <p:cNvSpPr/>
          <p:nvPr/>
        </p:nvSpPr>
        <p:spPr>
          <a:xfrm>
            <a:off x="4993135" y="3889133"/>
            <a:ext cx="264985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l" defTabSz="913432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암진단보험료환급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1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선택특약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부가 가능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5142601" y="5977946"/>
            <a:ext cx="2948738" cy="2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자궁암은 </a:t>
            </a:r>
            <a:r>
              <a:rPr kumimoji="1" lang="ko-KR" altLang="en-US" sz="9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일반암의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40% 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지급</a:t>
            </a:r>
            <a:endParaRPr kumimoji="1" lang="en-US" altLang="ko-KR" sz="2000" b="1" i="0" u="none" strike="noStrike" kern="1200" cap="none" spc="-10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9" name="덧셈 기호 68"/>
          <p:cNvSpPr/>
          <p:nvPr/>
        </p:nvSpPr>
        <p:spPr>
          <a:xfrm>
            <a:off x="3960547" y="2184973"/>
            <a:ext cx="764082" cy="571813"/>
          </a:xfrm>
          <a:prstGeom prst="mathPlus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28201" y="2208792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연금선지급</a:t>
            </a:r>
            <a:endParaRPr kumimoji="0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948017" y="2451625"/>
            <a:ext cx="1581778" cy="826844"/>
            <a:chOff x="2211098" y="1797762"/>
            <a:chExt cx="1122988" cy="719036"/>
          </a:xfrm>
        </p:grpSpPr>
        <p:pic>
          <p:nvPicPr>
            <p:cNvPr id="72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 rot="19800000">
              <a:off x="2439430" y="1992679"/>
              <a:ext cx="581775" cy="32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-15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주계약</a:t>
              </a:r>
              <a:endParaRPr kumimoji="0" lang="ko-KR" altLang="en-US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7800113" y="2553879"/>
            <a:ext cx="1581778" cy="826844"/>
            <a:chOff x="2211098" y="1797762"/>
            <a:chExt cx="1122988" cy="719036"/>
          </a:xfrm>
        </p:grpSpPr>
        <p:pic>
          <p:nvPicPr>
            <p:cNvPr id="75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 rot="19800000">
              <a:off x="2439430" y="1992679"/>
              <a:ext cx="581775" cy="32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-15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주계약</a:t>
              </a:r>
              <a:endParaRPr kumimoji="0" lang="ko-KR" altLang="en-US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4264118" y="2616505"/>
            <a:ext cx="1581778" cy="826844"/>
            <a:chOff x="3943195" y="1797762"/>
            <a:chExt cx="1122988" cy="719036"/>
          </a:xfrm>
        </p:grpSpPr>
        <p:pic>
          <p:nvPicPr>
            <p:cNvPr id="78" name="Picture 4" descr="C:\Users\eunsol7.jung\Desktop\연두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195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 rot="19800000">
              <a:off x="4066506" y="2009639"/>
              <a:ext cx="731998" cy="32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ko-KR" altLang="en-US" b="1" spc="-15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선택특약</a:t>
              </a:r>
              <a:endParaRPr lang="ko-KR" altLang="en-US" b="1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80" name="아래쪽 화살표 79"/>
          <p:cNvSpPr/>
          <p:nvPr/>
        </p:nvSpPr>
        <p:spPr>
          <a:xfrm>
            <a:off x="5574795" y="4592221"/>
            <a:ext cx="1190839" cy="303648"/>
          </a:xfrm>
          <a:prstGeom prst="downArrow">
            <a:avLst>
              <a:gd name="adj1" fmla="val 8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5DBAB02D-EE60-4A45-BB42-E3B7B2107E91}"/>
              </a:ext>
            </a:extLst>
          </p:cNvPr>
          <p:cNvSpPr/>
          <p:nvPr/>
        </p:nvSpPr>
        <p:spPr>
          <a:xfrm>
            <a:off x="4991002" y="4998469"/>
            <a:ext cx="295613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defTabSz="913432" fontAlgn="base" latinLnBrk="0">
              <a:lnSpc>
                <a:spcPct val="120000"/>
              </a:lnSpc>
              <a:spcAft>
                <a:spcPts val="6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Max(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납입기간</a:t>
            </a:r>
            <a:r>
              <a:rPr kumimoji="1"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1" lang="en-US" altLang="ko-KR" sz="1600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65</a:t>
            </a:r>
            <a:r>
              <a:rPr kumimoji="1" lang="ko-KR" altLang="en-US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內 </a:t>
            </a:r>
            <a:r>
              <a:rPr kumimoji="1" lang="ko-KR" altLang="en-US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기납입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약정보험료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 </a:t>
            </a:r>
            <a:r>
              <a:rPr kumimoji="1"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환급</a:t>
            </a:r>
          </a:p>
        </p:txBody>
      </p:sp>
      <p:sp>
        <p:nvSpPr>
          <p:cNvPr id="82" name="아래쪽 화살표 81"/>
          <p:cNvSpPr/>
          <p:nvPr/>
        </p:nvSpPr>
        <p:spPr>
          <a:xfrm>
            <a:off x="8992907" y="4507862"/>
            <a:ext cx="1190839" cy="303648"/>
          </a:xfrm>
          <a:prstGeom prst="downArrow">
            <a:avLst>
              <a:gd name="adj1" fmla="val 8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23184" y="23466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[5~30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8" name="Text Box 12"/>
          <p:cNvSpPr txBox="1">
            <a:spLocks noChangeArrowheads="1"/>
          </p:cNvSpPr>
          <p:nvPr/>
        </p:nvSpPr>
        <p:spPr bwMode="auto">
          <a:xfrm>
            <a:off x="8492632" y="5774114"/>
            <a:ext cx="3143515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납기 內 암 未발생 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</a:t>
            </a:r>
            <a:b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납기 後 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암진단時 지급</a:t>
            </a: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5DBAB02D-EE60-4A45-BB42-E3B7B2107E91}"/>
              </a:ext>
            </a:extLst>
          </p:cNvPr>
          <p:cNvSpPr/>
          <p:nvPr/>
        </p:nvSpPr>
        <p:spPr>
          <a:xfrm>
            <a:off x="8340654" y="3855442"/>
            <a:ext cx="264985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l" defTabSz="913432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완납 후 </a:t>
            </a:r>
            <a:r>
              <a:rPr kumimoji="1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암진단시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 생활비서비스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5DBAB02D-EE60-4A45-BB42-E3B7B2107E91}"/>
              </a:ext>
            </a:extLst>
          </p:cNvPr>
          <p:cNvSpPr/>
          <p:nvPr/>
        </p:nvSpPr>
        <p:spPr>
          <a:xfrm>
            <a:off x="8331517" y="4865694"/>
            <a:ext cx="256062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defTabSz="913432" fontAlgn="base" latinLnBrk="0">
              <a:lnSpc>
                <a:spcPct val="120000"/>
              </a:lnSpc>
              <a:spcAft>
                <a:spcPts val="6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ko-KR" altLang="en-US" sz="1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총기본</a:t>
            </a:r>
            <a:r>
              <a:rPr kumimoji="1"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kumimoji="1"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매년</a:t>
            </a:r>
            <a:r>
              <a:rPr kumimoji="1"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3% X 10</a:t>
            </a:r>
            <a:r>
              <a:rPr kumimoji="1" lang="ko-KR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확정</a:t>
            </a:r>
            <a:r>
              <a:rPr kumimoji="1"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en-US" altLang="ko-KR" sz="1600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+10% </a:t>
            </a:r>
            <a:r>
              <a:rPr kumimoji="1" lang="ko-KR" altLang="en-US" sz="1600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kumimoji="1" lang="ko-KR" altLang="en-US" sz="1600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지급</a:t>
            </a:r>
            <a:endParaRPr kumimoji="1" lang="ko-KR" altLang="en-US" sz="16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Text Box 12"/>
          <p:cNvSpPr txBox="1">
            <a:spLocks noChangeArrowheads="1"/>
          </p:cNvSpPr>
          <p:nvPr/>
        </p:nvSpPr>
        <p:spPr bwMode="auto">
          <a:xfrm>
            <a:off x="8482498" y="6071464"/>
            <a:ext cx="2948738" cy="2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자궁암은 </a:t>
            </a:r>
            <a:r>
              <a:rPr kumimoji="1" lang="ko-KR" altLang="en-US" sz="9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일반암의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40% </a:t>
            </a: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지급</a:t>
            </a:r>
            <a:endParaRPr kumimoji="1" lang="en-US" altLang="ko-KR" sz="2000" b="1" i="0" u="none" strike="noStrike" kern="1200" cap="none" spc="-10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040" y="1258073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암든든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납입기간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가입나이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납입주기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093"/>
              </p:ext>
            </p:extLst>
          </p:nvPr>
        </p:nvGraphicFramePr>
        <p:xfrm>
          <a:off x="931179" y="1860743"/>
          <a:ext cx="10779853" cy="2560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0126">
                  <a:extLst>
                    <a:ext uri="{9D8B030D-6E8A-4147-A177-3AD203B41FA5}">
                      <a16:colId xmlns:a16="http://schemas.microsoft.com/office/drawing/2014/main" val="2438729240"/>
                    </a:ext>
                  </a:extLst>
                </a:gridCol>
                <a:gridCol w="3202696">
                  <a:extLst>
                    <a:ext uri="{9D8B030D-6E8A-4147-A177-3AD203B41FA5}">
                      <a16:colId xmlns:a16="http://schemas.microsoft.com/office/drawing/2014/main" val="1683988866"/>
                    </a:ext>
                  </a:extLst>
                </a:gridCol>
                <a:gridCol w="3202696">
                  <a:extLst>
                    <a:ext uri="{9D8B030D-6E8A-4147-A177-3AD203B41FA5}">
                      <a16:colId xmlns:a16="http://schemas.microsoft.com/office/drawing/2014/main" val="3292198679"/>
                    </a:ext>
                  </a:extLst>
                </a:gridCol>
                <a:gridCol w="2134335">
                  <a:extLst>
                    <a:ext uri="{9D8B030D-6E8A-4147-A177-3AD203B41FA5}">
                      <a16:colId xmlns:a16="http://schemas.microsoft.com/office/drawing/2014/main" val="1968516861"/>
                    </a:ext>
                  </a:extLst>
                </a:gridCol>
              </a:tblGrid>
              <a:tr h="384117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납입기간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피보험자 </a:t>
                      </a:r>
                      <a:r>
                        <a:rPr lang="ko-KR" sz="1800" b="1" kern="100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가입나이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보험료</a:t>
                      </a: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납입주기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117506"/>
                  </a:ext>
                </a:extLst>
              </a:tr>
              <a:tr h="3830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남자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800" b="1" kern="1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여자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19103"/>
                  </a:ext>
                </a:extLst>
              </a:tr>
              <a:tr h="346262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sz="16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만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15</a:t>
                      </a:r>
                      <a:r>
                        <a:rPr lang="ko-KR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~</a:t>
                      </a:r>
                      <a:r>
                        <a:rPr lang="en-US" altLang="ko-KR" sz="1600" b="1" kern="100" dirty="0" smtClean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70</a:t>
                      </a:r>
                      <a:r>
                        <a:rPr lang="ko-KR" altLang="ko-KR" sz="1600" b="1" kern="100" dirty="0" smtClean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endParaRPr lang="ko-KR" altLang="ko-KR" sz="1600" b="1" kern="100" dirty="0" smtClean="0">
                        <a:solidFill>
                          <a:srgbClr val="C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03187"/>
                  </a:ext>
                </a:extLst>
              </a:tr>
              <a:tr h="355170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sz="16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만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15</a:t>
                      </a:r>
                      <a:r>
                        <a:rPr lang="ko-KR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~</a:t>
                      </a:r>
                      <a:r>
                        <a:rPr lang="en-US" altLang="ko-KR" sz="1600" b="1" kern="100" dirty="0" smtClean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70</a:t>
                      </a:r>
                      <a:r>
                        <a:rPr lang="ko-KR" altLang="ko-KR" sz="1600" b="1" kern="100" dirty="0" smtClean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세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884861"/>
                  </a:ext>
                </a:extLst>
              </a:tr>
              <a:tr h="36407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6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~64</a:t>
                      </a:r>
                      <a:r>
                        <a:rPr 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~65</a:t>
                      </a: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12694"/>
                  </a:ext>
                </a:extLst>
              </a:tr>
              <a:tr h="36407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ko-KR" altLang="en-US" sz="1600" b="1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만</a:t>
                      </a:r>
                      <a:r>
                        <a:rPr lang="en-US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15</a:t>
                      </a: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~60</a:t>
                      </a: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만</a:t>
                      </a:r>
                      <a:r>
                        <a:rPr lang="en-US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15</a:t>
                      </a: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~60</a:t>
                      </a:r>
                      <a:r>
                        <a:rPr lang="ko-KR" alt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55170"/>
                  </a:ext>
                </a:extLst>
              </a:tr>
              <a:tr h="36407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altLang="en-US" sz="1600" b="1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~51</a:t>
                      </a:r>
                      <a:r>
                        <a:rPr 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~55</a:t>
                      </a:r>
                      <a:r>
                        <a:rPr lang="ko-KR" sz="1600" b="1" kern="100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sz="16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41197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2886" y="337434"/>
            <a:ext cx="938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개정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ⓛ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납입기간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(25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,30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확대</a:t>
            </a:r>
            <a:r>
              <a:rPr lang="en-US" altLang="ko-KR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적용이율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상승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2040" y="4636514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적용이율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3150" y="5184053"/>
            <a:ext cx="864870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종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최저해약환급금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보증형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): 10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이내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연복리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2.4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%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              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초과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연복리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2.15%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종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최저해약환급금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미보증형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: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연복리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2.75%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18477" y="5278757"/>
            <a:ext cx="161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기존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2.0%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01357" y="5700039"/>
            <a:ext cx="161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기존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2.0%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7838" y="6121321"/>
            <a:ext cx="161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기존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2.5%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005840" y="3545929"/>
            <a:ext cx="892873" cy="513405"/>
            <a:chOff x="2211098" y="1797762"/>
            <a:chExt cx="1122988" cy="719036"/>
          </a:xfrm>
        </p:grpSpPr>
        <p:pic>
          <p:nvPicPr>
            <p:cNvPr id="31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 rot="19800000">
              <a:off x="2348059" y="1894639"/>
              <a:ext cx="764519" cy="51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15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신설</a:t>
              </a:r>
              <a:endParaRPr kumimoji="0" lang="ko-KR" altLang="en-US" sz="1800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005840" y="3908120"/>
            <a:ext cx="892873" cy="513405"/>
            <a:chOff x="2211098" y="1797762"/>
            <a:chExt cx="1122988" cy="719036"/>
          </a:xfrm>
        </p:grpSpPr>
        <p:pic>
          <p:nvPicPr>
            <p:cNvPr id="34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 rot="19800000">
              <a:off x="2348059" y="1894639"/>
              <a:ext cx="764519" cy="51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15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신설</a:t>
              </a:r>
              <a:endParaRPr kumimoji="0" lang="ko-KR" altLang="en-US" sz="1800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53489" y="4721324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4" name="타원 23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자유형 26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495632" y="1353965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9" name="타원 38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자유형 39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770097" y="2762083"/>
            <a:ext cx="10916687" cy="3843776"/>
            <a:chOff x="323856" y="2996952"/>
            <a:chExt cx="8496300" cy="360069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8"/>
              <a:ext cx="3474269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3" b="98983" l="1132" r="100000">
                        <a14:foregroundMark x1="12830" y1="90169" x2="13208" y2="78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6359" y="4058370"/>
            <a:ext cx="1425672" cy="13371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9" b="98723" l="6329" r="98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781" y="4165554"/>
            <a:ext cx="1592262" cy="1071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97" y="1347342"/>
            <a:ext cx="990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납기內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or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65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세前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41A4"/>
                    </a:gs>
                    <a:gs pos="70000">
                      <a:srgbClr val="1041A4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암진단時 보험료 환급으로 걱정없이 상품을 유지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097" y="1850241"/>
            <a:ext cx="994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특약가입후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납기中 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or 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65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세前  </a:t>
            </a:r>
            <a:r>
              <a:rPr kumimoji="1" lang="ko-KR" altLang="en-US" sz="1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암진단시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『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약정보험료환급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』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을 통한 </a:t>
            </a:r>
            <a:r>
              <a:rPr kumimoji="1" lang="ko-KR" altLang="en-US" sz="1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기납입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 100% 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 가능</a:t>
            </a:r>
            <a:endParaRPr kumimoji="1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 Box 23"/>
          <p:cNvSpPr txBox="1"/>
          <p:nvPr/>
        </p:nvSpPr>
        <p:spPr>
          <a:xfrm>
            <a:off x="1175280" y="5420369"/>
            <a:ext cx="10106316" cy="1032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1.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주보험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기본보험료內에서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약정보험료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선택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단 월 최소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2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만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~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최대 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60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만원한도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endParaRPr kumimoji="0" lang="en-US" altLang="ko-KR" sz="1200" b="1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-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환급대상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약정보험료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≤ 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MIN (60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만원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주보험보험료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[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천단위올림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]) (1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만원 단위</a:t>
            </a:r>
            <a:r>
              <a:rPr kumimoji="0" lang="en-US" altLang="ko-KR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)</a:t>
            </a:r>
          </a:p>
          <a:p>
            <a:pPr marL="0" marR="0" lvl="0" indent="0" algn="just" defTabSz="4572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2. 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향후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주보험의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계약내용이 변경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(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감액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건강체변경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등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)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시에도 </a:t>
            </a:r>
            <a:r>
              <a:rPr kumimoji="0" lang="ko-KR" altLang="en-US" sz="1200" b="1" i="0" u="none" strike="noStrike" kern="100" cap="none" spc="0" normalizeH="0" baseline="0" noProof="0" dirty="0" err="1">
                <a:ln>
                  <a:noFill/>
                </a:ln>
                <a:solidFill>
                  <a:srgbClr val="20331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암진단보험료환급특약은</a:t>
            </a:r>
            <a:r>
              <a:rPr kumimoji="0" lang="ko-KR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20331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변경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srgbClr val="20331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없음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srgbClr val="20331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algn="just" defTabSz="457200">
              <a:lnSpc>
                <a:spcPct val="130000"/>
              </a:lnSpc>
              <a:defRPr/>
            </a:pPr>
            <a:r>
              <a:rPr lang="en-US" altLang="ko-KR" sz="1200" b="1" kern="100" dirty="0" smtClean="0">
                <a:solidFill>
                  <a:srgbClr val="20331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3. </a:t>
            </a:r>
            <a:r>
              <a:rPr lang="ko-KR" altLang="en-US" sz="1200" b="1" kern="100" dirty="0" smtClean="0">
                <a:solidFill>
                  <a:srgbClr val="0070C0"/>
                </a:solidFill>
                <a:latin typeface="맑은 고딕" panose="020B0503020000020004" pitchFamily="50" charset="-127"/>
                <a:cs typeface="바탕" panose="02030600000101010101" pitchFamily="18" charset="-127"/>
              </a:rPr>
              <a:t>자궁암 </a:t>
            </a:r>
            <a:r>
              <a:rPr lang="ko-KR" altLang="en-US" sz="1200" b="1" kern="100" dirty="0">
                <a:solidFill>
                  <a:srgbClr val="0070C0"/>
                </a:solidFill>
                <a:latin typeface="맑은 고딕" panose="020B0503020000020004" pitchFamily="50" charset="-127"/>
                <a:cs typeface="바탕" panose="02030600000101010101" pitchFamily="18" charset="-127"/>
              </a:rPr>
              <a:t>진단時 </a:t>
            </a:r>
            <a:r>
              <a:rPr lang="en-US" altLang="ko-KR" sz="1200" b="1" kern="100" dirty="0">
                <a:solidFill>
                  <a:srgbClr val="0070C0"/>
                </a:solidFill>
                <a:latin typeface="맑은 고딕" panose="020B0503020000020004" pitchFamily="50" charset="-127"/>
                <a:cs typeface="바탕" panose="02030600000101010101" pitchFamily="18" charset="-127"/>
              </a:rPr>
              <a:t>40% </a:t>
            </a:r>
            <a:r>
              <a:rPr lang="ko-KR" altLang="en-US" sz="1200" b="1" kern="100" dirty="0">
                <a:solidFill>
                  <a:prstClr val="black"/>
                </a:solidFill>
                <a:latin typeface="맑은 고딕" panose="020B0503020000020004" pitchFamily="50" charset="-127"/>
                <a:cs typeface="바탕" panose="02030600000101010101" pitchFamily="18" charset="-127"/>
              </a:rPr>
              <a:t>감액 지급 後 소멸 </a:t>
            </a:r>
            <a:endParaRPr lang="en-US" altLang="ko-KR" sz="1200" b="1" kern="100" dirty="0">
              <a:solidFill>
                <a:prstClr val="black"/>
              </a:solidFill>
              <a:latin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100" cap="none" spc="0" normalizeH="0" baseline="0" noProof="0" dirty="0">
              <a:ln>
                <a:noFill/>
              </a:ln>
              <a:solidFill>
                <a:srgbClr val="20331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68706" y="4294052"/>
            <a:ext cx="4305485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환급대상</a:t>
            </a:r>
            <a:r>
              <a:rPr kumimoji="0" lang="ko-KR" altLang="en-US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약정보험료</a:t>
            </a:r>
            <a:r>
              <a:rPr kumimoji="0" lang="ko-KR" alt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지급</a:t>
            </a:r>
            <a:endParaRPr kumimoji="0" lang="en-US" altLang="ko-KR" sz="1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(  </a:t>
            </a:r>
            <a:r>
              <a:rPr kumimoji="0" lang="ko-KR" altLang="en-US" sz="14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약정보험료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× [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체결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~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진단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]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까지 </a:t>
            </a:r>
            <a:r>
              <a:rPr kumimoji="0" lang="ko-KR" altLang="en-US" sz="14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경과월수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2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1781" y="4606431"/>
            <a:ext cx="148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</a:t>
            </a:r>
            <a:endParaRPr kumimoji="0" lang="ko-KR" altLang="en-US" sz="1400" b="1" i="0" u="none" strike="noStrike" kern="1200" cap="none" spc="0" normalizeH="0" baseline="0" noProof="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2" name="그래픽 48" descr="갈매기형 화살표">
            <a:extLst>
              <a:ext uri="{FF2B5EF4-FFF2-40B4-BE49-F238E27FC236}">
                <a16:creationId xmlns:a16="http://schemas.microsoft.com/office/drawing/2014/main" id="{4E0BEEF8-6EA7-40FF-8CF6-C7D3ACC15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7669" y="4347254"/>
            <a:ext cx="812759" cy="82613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2886" y="337434"/>
            <a:ext cx="1010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개정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암진단보험료환급선택특약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요건 확대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7" name="모서리가 둥근 직사각형 93">
            <a:extLst>
              <a:ext uri="{FF2B5EF4-FFF2-40B4-BE49-F238E27FC236}">
                <a16:creationId xmlns:a16="http://schemas.microsoft.com/office/drawing/2014/main" id="{329B8DE6-2121-45FB-BDB1-FA355A06C386}"/>
              </a:ext>
            </a:extLst>
          </p:cNvPr>
          <p:cNvSpPr/>
          <p:nvPr/>
        </p:nvSpPr>
        <p:spPr>
          <a:xfrm>
            <a:off x="770097" y="2569820"/>
            <a:ext cx="3554762" cy="38426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rgbClr val="0070C0"/>
              </a:gs>
              <a:gs pos="2500">
                <a:schemeClr val="accent5">
                  <a:lumMod val="60000"/>
                  <a:lumOff val="40000"/>
                </a:schemeClr>
              </a:gs>
              <a:gs pos="90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dist="50800" dir="5400000" algn="tl" rotWithShape="0">
              <a:srgbClr val="0070C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암진단보험료환급 </a:t>
            </a:r>
            <a:r>
              <a:rPr kumimoji="1" lang="ko-KR" altLang="en-US" sz="16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선택특약</a:t>
            </a:r>
            <a:endParaRPr kumimoji="1" lang="ko-KR" altLang="en-US" sz="1600" b="1" i="0" u="none" strike="noStrike" kern="1200" cap="none" spc="0" normalizeH="0" baseline="0" noProof="0" dirty="0">
              <a:ln w="11430"/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/>
              </a:gradFill>
              <a:effectLst>
                <a:outerShdw dist="50800" dir="2400000" algn="tl" rotWithShape="0">
                  <a:srgbClr val="000000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88" name="자유형 75">
            <a:extLst>
              <a:ext uri="{FF2B5EF4-FFF2-40B4-BE49-F238E27FC236}">
                <a16:creationId xmlns:a16="http://schemas.microsoft.com/office/drawing/2014/main" id="{147FA59E-EE3A-4A27-826E-F3620AF549C0}"/>
              </a:ext>
            </a:extLst>
          </p:cNvPr>
          <p:cNvSpPr/>
          <p:nvPr/>
        </p:nvSpPr>
        <p:spPr>
          <a:xfrm>
            <a:off x="1752991" y="2073546"/>
            <a:ext cx="4578916" cy="210625"/>
          </a:xfrm>
          <a:custGeom>
            <a:avLst/>
            <a:gdLst>
              <a:gd name="connsiteX0" fmla="*/ 39785 w 1674976"/>
              <a:gd name="connsiteY0" fmla="*/ 0 h 215824"/>
              <a:gd name="connsiteX1" fmla="*/ 1635191 w 1674976"/>
              <a:gd name="connsiteY1" fmla="*/ 0 h 215824"/>
              <a:gd name="connsiteX2" fmla="*/ 1674976 w 1674976"/>
              <a:gd name="connsiteY2" fmla="*/ 39785 h 215824"/>
              <a:gd name="connsiteX3" fmla="*/ 1674976 w 1674976"/>
              <a:gd name="connsiteY3" fmla="*/ 215824 h 215824"/>
              <a:gd name="connsiteX4" fmla="*/ 0 w 1674976"/>
              <a:gd name="connsiteY4" fmla="*/ 215824 h 215824"/>
              <a:gd name="connsiteX5" fmla="*/ 0 w 1674976"/>
              <a:gd name="connsiteY5" fmla="*/ 39785 h 215824"/>
              <a:gd name="connsiteX6" fmla="*/ 39785 w 1674976"/>
              <a:gd name="connsiteY6" fmla="*/ 0 h 21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4976" h="215824">
                <a:moveTo>
                  <a:pt x="39785" y="0"/>
                </a:moveTo>
                <a:lnTo>
                  <a:pt x="1635191" y="0"/>
                </a:lnTo>
                <a:cubicBezTo>
                  <a:pt x="1657164" y="0"/>
                  <a:pt x="1674976" y="17812"/>
                  <a:pt x="1674976" y="39785"/>
                </a:cubicBezTo>
                <a:lnTo>
                  <a:pt x="1674976" y="215824"/>
                </a:lnTo>
                <a:lnTo>
                  <a:pt x="0" y="215824"/>
                </a:lnTo>
                <a:lnTo>
                  <a:pt x="0" y="39785"/>
                </a:lnTo>
                <a:cubicBezTo>
                  <a:pt x="0" y="17812"/>
                  <a:pt x="17812" y="0"/>
                  <a:pt x="39785" y="0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9398" y="3118818"/>
            <a:ext cx="103870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납입기간내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or 65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세前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암진단시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암환급특약에서 약정한 보험료를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납입경과개월수 만큼 환급해 드리는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기납입보험료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Pay-Back”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보장특약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309" y="2128903"/>
            <a:ext cx="994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암보장개시일</a:t>
            </a: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(90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이후</a:t>
            </a:r>
            <a:endParaRPr kumimoji="1" lang="ko-KR" altLang="en-US" sz="1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770097" y="2581154"/>
            <a:ext cx="10916687" cy="4024706"/>
            <a:chOff x="323856" y="2996952"/>
            <a:chExt cx="8496300" cy="360069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8"/>
              <a:ext cx="3474269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9" b="98723" l="6329" r="98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080" y="3839367"/>
            <a:ext cx="1592262" cy="107165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549513" y="3828889"/>
            <a:ext cx="43054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주보험기본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 </a:t>
            </a:r>
            <a:r>
              <a:rPr kumimoji="0" lang="ko-KR" altLang="en-US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누계의 </a:t>
            </a: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10% </a:t>
            </a:r>
            <a:r>
              <a:rPr kumimoji="0" lang="ko-KR" altLang="en-US" sz="1800" b="1" i="0" u="none" strike="noStrike" kern="1200" cap="none" spc="-15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일시지금</a:t>
            </a:r>
            <a:endParaRPr kumimoji="0" lang="en-US" altLang="ko-KR" sz="1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+ 3%</a:t>
            </a:r>
            <a:r>
              <a:rPr kumimoji="0" lang="ko-KR" altLang="en-US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씩 </a:t>
            </a: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</a:t>
            </a:r>
            <a:r>
              <a:rPr kumimoji="0" lang="ko-KR" alt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ko-KR" altLang="en-US" sz="1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확정지급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총</a:t>
            </a: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%]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자궁암 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진단時  위 </a:t>
            </a:r>
            <a:r>
              <a:rPr kumimoji="0" lang="ko-KR" altLang="en-US" sz="14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해당액의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40% </a:t>
            </a:r>
            <a:r>
              <a:rPr kumimoji="0" lang="ko-KR" altLang="en-US" sz="1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지급 後 소멸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28080" y="4251634"/>
            <a:ext cx="148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</a:t>
            </a:r>
            <a:endParaRPr kumimoji="0" lang="ko-KR" altLang="en-US" sz="1400" b="1" i="0" u="none" strike="noStrike" kern="1200" cap="none" spc="0" normalizeH="0" baseline="0" noProof="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2" name="그래픽 48" descr="갈매기형 화살표">
            <a:extLst>
              <a:ext uri="{FF2B5EF4-FFF2-40B4-BE49-F238E27FC236}">
                <a16:creationId xmlns:a16="http://schemas.microsoft.com/office/drawing/2014/main" id="{4E0BEEF8-6EA7-40FF-8CF6-C7D3ACC15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3968" y="3962126"/>
            <a:ext cx="812759" cy="82613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2886" y="337434"/>
            <a:ext cx="857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개정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암생활비서비스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일시금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10%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추가 지급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7" name="모서리가 둥근 직사각형 93">
            <a:extLst>
              <a:ext uri="{FF2B5EF4-FFF2-40B4-BE49-F238E27FC236}">
                <a16:creationId xmlns:a16="http://schemas.microsoft.com/office/drawing/2014/main" id="{329B8DE6-2121-45FB-BDB1-FA355A06C386}"/>
              </a:ext>
            </a:extLst>
          </p:cNvPr>
          <p:cNvSpPr/>
          <p:nvPr/>
        </p:nvSpPr>
        <p:spPr>
          <a:xfrm>
            <a:off x="770097" y="2376218"/>
            <a:ext cx="3554762" cy="38426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rgbClr val="0070C0"/>
              </a:gs>
              <a:gs pos="2500">
                <a:schemeClr val="accent5">
                  <a:lumMod val="60000"/>
                  <a:lumOff val="40000"/>
                </a:schemeClr>
              </a:gs>
              <a:gs pos="90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dist="50800" dir="5400000" algn="tl" rotWithShape="0">
              <a:srgbClr val="0070C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암생활비</a:t>
            </a:r>
            <a:r>
              <a:rPr kumimoji="1" lang="ko-KR" altLang="en-US" sz="1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서비스</a:t>
            </a:r>
            <a:endParaRPr kumimoji="1" lang="ko-KR" altLang="en-US" sz="1600" b="1" i="0" u="none" strike="noStrike" kern="1200" cap="none" spc="0" normalizeH="0" baseline="0" noProof="0" dirty="0">
              <a:ln w="11430"/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/>
              </a:gradFill>
              <a:effectLst>
                <a:outerShdw dist="50800" dir="2400000" algn="tl" rotWithShape="0">
                  <a:srgbClr val="000000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88" name="자유형 75">
            <a:extLst>
              <a:ext uri="{FF2B5EF4-FFF2-40B4-BE49-F238E27FC236}">
                <a16:creationId xmlns:a16="http://schemas.microsoft.com/office/drawing/2014/main" id="{147FA59E-EE3A-4A27-826E-F3620AF549C0}"/>
              </a:ext>
            </a:extLst>
          </p:cNvPr>
          <p:cNvSpPr/>
          <p:nvPr/>
        </p:nvSpPr>
        <p:spPr>
          <a:xfrm>
            <a:off x="1752991" y="2073546"/>
            <a:ext cx="4578916" cy="210625"/>
          </a:xfrm>
          <a:custGeom>
            <a:avLst/>
            <a:gdLst>
              <a:gd name="connsiteX0" fmla="*/ 39785 w 1674976"/>
              <a:gd name="connsiteY0" fmla="*/ 0 h 215824"/>
              <a:gd name="connsiteX1" fmla="*/ 1635191 w 1674976"/>
              <a:gd name="connsiteY1" fmla="*/ 0 h 215824"/>
              <a:gd name="connsiteX2" fmla="*/ 1674976 w 1674976"/>
              <a:gd name="connsiteY2" fmla="*/ 39785 h 215824"/>
              <a:gd name="connsiteX3" fmla="*/ 1674976 w 1674976"/>
              <a:gd name="connsiteY3" fmla="*/ 215824 h 215824"/>
              <a:gd name="connsiteX4" fmla="*/ 0 w 1674976"/>
              <a:gd name="connsiteY4" fmla="*/ 215824 h 215824"/>
              <a:gd name="connsiteX5" fmla="*/ 0 w 1674976"/>
              <a:gd name="connsiteY5" fmla="*/ 39785 h 215824"/>
              <a:gd name="connsiteX6" fmla="*/ 39785 w 1674976"/>
              <a:gd name="connsiteY6" fmla="*/ 0 h 21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4976" h="215824">
                <a:moveTo>
                  <a:pt x="39785" y="0"/>
                </a:moveTo>
                <a:lnTo>
                  <a:pt x="1635191" y="0"/>
                </a:lnTo>
                <a:cubicBezTo>
                  <a:pt x="1657164" y="0"/>
                  <a:pt x="1674976" y="17812"/>
                  <a:pt x="1674976" y="39785"/>
                </a:cubicBezTo>
                <a:lnTo>
                  <a:pt x="1674976" y="215824"/>
                </a:lnTo>
                <a:lnTo>
                  <a:pt x="0" y="215824"/>
                </a:lnTo>
                <a:lnTo>
                  <a:pt x="0" y="39785"/>
                </a:lnTo>
                <a:cubicBezTo>
                  <a:pt x="0" y="17812"/>
                  <a:pt x="17812" y="0"/>
                  <a:pt x="39785" y="0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99758" y="2899033"/>
            <a:ext cx="9970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latinLnBrk="0"/>
            <a:r>
              <a:rPr lang="ko-KR" altLang="en-US" sz="2000" b="1" dirty="0" smtClean="0">
                <a:solidFill>
                  <a:srgbClr val="C00000"/>
                </a:solidFill>
                <a:latin typeface="맑은 고딕" panose="020B0503020000020004" pitchFamily="50" charset="-127"/>
              </a:rPr>
              <a:t>납기內 암 未발생자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를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대상으로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lvl="0" defTabSz="457200" latinLnBrk="0"/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납입기간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이후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(~100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암진단時에</a:t>
            </a:r>
            <a:r>
              <a:rPr kumimoji="0" lang="ko-KR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암생활비를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지급해주는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서비스제도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4909" y="1336900"/>
            <a:ext cx="1021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latinLnBrk="0">
              <a:spcAft>
                <a:spcPts val="500"/>
              </a:spcAft>
              <a:defRPr/>
            </a:pP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납입완료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後 암진단時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암생활비서비스 제공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4909" y="1839799"/>
            <a:ext cx="1063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700"/>
              </a:spcAft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kumimoji="1" lang="ko-KR" altLang="en-US" b="1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 panose="020B0503020000020004" pitchFamily="50" charset="-127"/>
              </a:rPr>
              <a:t>주계약</a:t>
            </a:r>
            <a:r>
              <a:rPr kumimoji="1" lang="ko-KR" altLang="en-US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 panose="020B0503020000020004" pitchFamily="50" charset="-127"/>
              </a:rPr>
              <a:t> 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旣납입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P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10% </a:t>
            </a:r>
            <a:r>
              <a:rPr kumimoji="1" lang="ko-KR" altLang="en-US" sz="18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+ 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年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3%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씩 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총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40%]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생활비 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지급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Text Box 23"/>
          <p:cNvSpPr txBox="1"/>
          <p:nvPr/>
        </p:nvSpPr>
        <p:spPr>
          <a:xfrm>
            <a:off x="1207253" y="4968378"/>
            <a:ext cx="10063361" cy="1520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1.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암보장개시일이후 </a:t>
            </a:r>
            <a:r>
              <a:rPr kumimoji="0" lang="en-US" altLang="ko-KR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①암생활비서비스기간內 ②암진단時 ③</a:t>
            </a:r>
            <a:r>
              <a:rPr kumimoji="0" lang="ko-KR" altLang="en-US" sz="1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암생활비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지급</a:t>
            </a:r>
            <a:endParaRPr kumimoji="0" lang="en-US" altLang="ko-KR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  [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유의사항①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]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납기中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암진단時 암생활비서비스는 개시되지 않음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.</a:t>
            </a:r>
          </a:p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 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미지급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암생활비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일시금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선택 가능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. MAX(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평균공시이율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or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적용이율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연단위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복리 할인 금액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)</a:t>
            </a:r>
            <a:endParaRPr kumimoji="0" lang="en-US" altLang="ko-KR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  [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유의사항②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]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전립선암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초기유방암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중증 이외 </a:t>
            </a:r>
            <a:r>
              <a:rPr kumimoji="0" lang="ko-KR" altLang="en-US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갑상선암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기타피부암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비침습방광암 및 대장점막내암 제외</a:t>
            </a:r>
            <a:endParaRPr kumimoji="0" lang="en-US" altLang="ko-KR" sz="12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2. </a:t>
            </a:r>
            <a:r>
              <a:rPr kumimoji="0" lang="ko-KR" altLang="en-US" sz="14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자궁암 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진단時 </a:t>
            </a:r>
            <a:r>
              <a:rPr kumimoji="0" lang="en-US" altLang="ko-KR" sz="14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40% 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감액 지급 後 소멸 </a:t>
            </a:r>
            <a:endParaRPr kumimoji="0" lang="en-US" altLang="ko-KR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  <a:p>
            <a:pPr marL="0" marR="0" lvl="0" indent="0" algn="just" defTabSz="4572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3. </a:t>
            </a:r>
            <a:r>
              <a:rPr kumimoji="0" lang="ko-KR" alt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보험기간中 </a:t>
            </a:r>
            <a:r>
              <a:rPr kumimoji="0" lang="ko-KR" altLang="en-US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주보험</a:t>
            </a:r>
            <a:r>
              <a:rPr kumimoji="0" lang="ko-KR" alt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감액</a:t>
            </a:r>
            <a:r>
              <a:rPr kumimoji="0" lang="en-US" altLang="ko-KR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, </a:t>
            </a:r>
            <a:r>
              <a:rPr kumimoji="0" lang="ko-KR" altLang="en-US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우량체변경</a:t>
            </a:r>
            <a:r>
              <a:rPr kumimoji="0" lang="ko-KR" alt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등 </a:t>
            </a:r>
            <a:r>
              <a:rPr kumimoji="0" lang="ko-KR" altLang="en-US" sz="1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주보험</a:t>
            </a:r>
            <a:r>
              <a:rPr kumimoji="0" lang="ko-KR" alt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보험료 변경 時 줄어든 기본보험료 기준 적용</a:t>
            </a:r>
            <a:r>
              <a:rPr kumimoji="0" lang="en-US" altLang="ko-KR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바탕" panose="02030600000101010101" pitchFamily="18" charset="-127"/>
              </a:rPr>
              <a:t>  </a:t>
            </a:r>
            <a:endParaRPr kumimoji="0" lang="ko-KR" alt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바탕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3403" y="3487284"/>
            <a:ext cx="994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간편암든든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암생활비서비스 </a:t>
            </a:r>
            <a:r>
              <a:rPr kumimoji="0" lang="ko-KR" alt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보장기간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90</a:t>
            </a:r>
            <a:r>
              <a:rPr kumimoji="0" lang="ko-KR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endParaRPr kumimoji="1" lang="ko-KR" altLang="en-US" sz="1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851759" y="2181138"/>
            <a:ext cx="10799223" cy="4440101"/>
            <a:chOff x="323856" y="2996952"/>
            <a:chExt cx="8496300" cy="360069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8"/>
              <a:ext cx="3474268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59" name="직사각형 58"/>
          <p:cNvSpPr/>
          <p:nvPr/>
        </p:nvSpPr>
        <p:spPr>
          <a:xfrm>
            <a:off x="4287055" y="2927030"/>
            <a:ext cx="6750886" cy="2575977"/>
          </a:xfrm>
          <a:prstGeom prst="rect">
            <a:avLst/>
          </a:prstGeom>
          <a:solidFill>
            <a:srgbClr val="00B0F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431519" y="2927030"/>
            <a:ext cx="3829391" cy="2575977"/>
          </a:xfrm>
          <a:prstGeom prst="rect">
            <a:avLst/>
          </a:prstGeom>
          <a:solidFill>
            <a:srgbClr val="FF5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51988"/>
              </p:ext>
            </p:extLst>
          </p:nvPr>
        </p:nvGraphicFramePr>
        <p:xfrm>
          <a:off x="1580824" y="3714778"/>
          <a:ext cx="2572308" cy="1712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12">
                  <a:extLst>
                    <a:ext uri="{9D8B030D-6E8A-4147-A177-3AD203B41FA5}">
                      <a16:colId xmlns:a16="http://schemas.microsoft.com/office/drawing/2014/main" val="4074551984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15170146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1366000520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1887877243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3502348508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3624700731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2981673350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3496458379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2490744395"/>
                    </a:ext>
                  </a:extLst>
                </a:gridCol>
              </a:tblGrid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86546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168591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690003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78549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464762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53783"/>
                  </a:ext>
                </a:extLst>
              </a:tr>
              <a:tr h="244676"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61048"/>
                  </a:ext>
                </a:extLst>
              </a:tr>
            </a:tbl>
          </a:graphicData>
        </a:graphic>
      </p:graphicFrame>
      <p:cxnSp>
        <p:nvCxnSpPr>
          <p:cNvPr id="24" name="직선 연결선 23"/>
          <p:cNvCxnSpPr/>
          <p:nvPr/>
        </p:nvCxnSpPr>
        <p:spPr>
          <a:xfrm>
            <a:off x="1218385" y="5514968"/>
            <a:ext cx="99755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01526" y="5518955"/>
            <a:ext cx="479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endParaRPr lang="en-US" altLang="ko-KR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가입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0770" y="55269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endParaRPr lang="en-US" altLang="ko-KR" sz="12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77956" y="5526930"/>
            <a:ext cx="9252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</a:t>
            </a:r>
            <a:r>
              <a:rPr lang="en-US" altLang="ko-KR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ctr">
              <a:defRPr/>
            </a:pPr>
            <a:r>
              <a:rPr lang="en-US" altLang="ko-KR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90</a:t>
            </a:r>
            <a:r>
              <a:rPr lang="ko-KR" altLang="en-US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</a:t>
            </a:r>
            <a:r>
              <a:rPr lang="en-US" altLang="ko-KR" sz="1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1431520" y="3071418"/>
            <a:ext cx="0" cy="244355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4287055" y="3071418"/>
            <a:ext cx="0" cy="244355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11037943" y="3071418"/>
            <a:ext cx="0" cy="244355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1431520" y="3558158"/>
            <a:ext cx="3829390" cy="0"/>
          </a:xfrm>
          <a:prstGeom prst="line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4287056" y="3558158"/>
            <a:ext cx="6750888" cy="0"/>
          </a:xfrm>
          <a:prstGeom prst="line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83662" y="2920253"/>
            <a:ext cx="295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암보장개시일이후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암으로 진단 확정시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최초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59072" y="3770783"/>
            <a:ext cx="295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향후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기본보험료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납입면제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09380" y="4939554"/>
            <a:ext cx="295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약정보험료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암진단보험료환급특약가입時</a:t>
            </a:r>
            <a:r>
              <a:rPr kumimoji="0" lang="en-US" altLang="ko-KR" sz="1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1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9174" y="2951031"/>
            <a:ext cx="643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암생활비서비스의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보험기간중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암으로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진단확정시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최초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회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암보장개시일이후 납입기간이내 암으로 진단확정되지 않은 경우 限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27356" y="5136540"/>
            <a:ext cx="643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주계약기납입</a:t>
            </a:r>
            <a:r>
              <a:rPr kumimoji="1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10%(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일시금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+ 30%(10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년지급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확정지급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중 아직 지급되지 않은 금액에 대해 일시지급으로 변경가능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457144" y="3672845"/>
            <a:ext cx="4163946" cy="1148424"/>
            <a:chOff x="5344463" y="3816856"/>
            <a:chExt cx="4938447" cy="1148424"/>
          </a:xfrm>
        </p:grpSpPr>
        <p:sp>
          <p:nvSpPr>
            <p:cNvPr id="42" name="오른쪽 중괄호 41"/>
            <p:cNvSpPr/>
            <p:nvPr/>
          </p:nvSpPr>
          <p:spPr>
            <a:xfrm rot="16200000">
              <a:off x="7617601" y="2132390"/>
              <a:ext cx="384294" cy="4510834"/>
            </a:xfrm>
            <a:prstGeom prst="rightBrace">
              <a:avLst>
                <a:gd name="adj1" fmla="val 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04451" y="3816856"/>
              <a:ext cx="1496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암생활비</a:t>
              </a: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서비스</a:t>
              </a:r>
            </a:p>
          </p:txBody>
        </p:sp>
        <p:sp>
          <p:nvSpPr>
            <p:cNvPr id="45" name="타원 44"/>
            <p:cNvSpPr/>
            <p:nvPr/>
          </p:nvSpPr>
          <p:spPr>
            <a:xfrm>
              <a:off x="5344463" y="4618586"/>
              <a:ext cx="435489" cy="34669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6005562" y="4618586"/>
              <a:ext cx="435489" cy="34669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9186322" y="4618586"/>
              <a:ext cx="435489" cy="34669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9847421" y="4618586"/>
              <a:ext cx="435489" cy="34669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56" name="그룹 55"/>
            <p:cNvGrpSpPr/>
            <p:nvPr/>
          </p:nvGrpSpPr>
          <p:grpSpPr>
            <a:xfrm>
              <a:off x="7127173" y="4727009"/>
              <a:ext cx="1358853" cy="162880"/>
              <a:chOff x="5065806" y="4551624"/>
              <a:chExt cx="1081787" cy="162880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5065806" y="4551624"/>
                <a:ext cx="162880" cy="16288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295533" y="4551624"/>
                <a:ext cx="162880" cy="16288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5525260" y="4551624"/>
                <a:ext cx="162880" cy="16288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4" name="타원 53"/>
              <p:cNvSpPr/>
              <p:nvPr/>
            </p:nvSpPr>
            <p:spPr>
              <a:xfrm>
                <a:off x="5754987" y="4551624"/>
                <a:ext cx="162880" cy="16288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984713" y="4551624"/>
                <a:ext cx="162880" cy="16288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361361" y="5865166"/>
            <a:ext cx="975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상기 암이라 함은 암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전립선암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초기유방암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중증 이외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갑상선암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기타피부암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비침습방광암 및 대장점막내암 제외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을 말함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b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암보장개시일은 계약일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부활일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로부터 그 날을 포함하여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90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 지난 날의 다음날로 함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8502" y="1337201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암 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환급보장과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암생활비서비스 중복 보장 可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0218" y="1414834"/>
            <a:ext cx="506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※ </a:t>
            </a:r>
            <a:r>
              <a:rPr lang="ko-KR" altLang="en-US" b="1" dirty="0" err="1" smtClean="0">
                <a:solidFill>
                  <a:srgbClr val="C00000"/>
                </a:solidFill>
              </a:rPr>
              <a:t>납입완료</a:t>
            </a:r>
            <a:r>
              <a:rPr lang="ko-KR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</a:rPr>
              <a:t>~</a:t>
            </a:r>
            <a:r>
              <a:rPr lang="ko-KR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ko-KR" b="1" dirty="0">
                <a:solidFill>
                  <a:srgbClr val="C00000"/>
                </a:solidFill>
              </a:rPr>
              <a:t>65</a:t>
            </a:r>
            <a:r>
              <a:rPr lang="ko-KR" altLang="en-US" b="1" dirty="0">
                <a:solidFill>
                  <a:srgbClr val="C00000"/>
                </a:solidFill>
              </a:rPr>
              <a:t>세</a:t>
            </a:r>
            <a:r>
              <a:rPr lang="en-US" altLang="ko-KR" b="1" dirty="0">
                <a:solidFill>
                  <a:srgbClr val="C00000"/>
                </a:solidFill>
              </a:rPr>
              <a:t>,</a:t>
            </a:r>
            <a:r>
              <a:rPr lang="ko-KR" altLang="en-US" b="1" dirty="0">
                <a:solidFill>
                  <a:srgbClr val="C00000"/>
                </a:solidFill>
              </a:rPr>
              <a:t> 암 </a:t>
            </a:r>
            <a:r>
              <a:rPr lang="ko-KR" altLang="en-US" b="1" dirty="0" smtClean="0">
                <a:solidFill>
                  <a:srgbClr val="C00000"/>
                </a:solidFill>
              </a:rPr>
              <a:t>진단時</a:t>
            </a:r>
            <a:r>
              <a:rPr lang="en-US" altLang="ko-KR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endParaRPr lang="ko-KR" altLang="en-US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2886" y="337434"/>
            <a:ext cx="967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참고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암진단보장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예시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암환급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암생활비서비스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06010" y="552693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65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37069" y="2586019"/>
            <a:ext cx="248113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 환급 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 </a:t>
            </a:r>
            <a:r>
              <a:rPr kumimoji="0" lang="ko-KR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암생활비</a:t>
            </a:r>
            <a:r>
              <a:rPr kumimoji="0" lang="ko-K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서비스</a:t>
            </a:r>
            <a:endParaRPr kumimoji="0" lang="ko-KR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18289" y="3731775"/>
            <a:ext cx="718696" cy="1261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중복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보장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2" name="모서리가 둥근 직사각형 93">
            <a:extLst>
              <a:ext uri="{FF2B5EF4-FFF2-40B4-BE49-F238E27FC236}">
                <a16:creationId xmlns:a16="http://schemas.microsoft.com/office/drawing/2014/main" id="{329B8DE6-2121-45FB-BDB1-FA355A06C386}"/>
              </a:ext>
            </a:extLst>
          </p:cNvPr>
          <p:cNvSpPr/>
          <p:nvPr/>
        </p:nvSpPr>
        <p:spPr>
          <a:xfrm>
            <a:off x="851759" y="2012579"/>
            <a:ext cx="3158062" cy="38426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rgbClr val="0070C0"/>
              </a:gs>
              <a:gs pos="2500">
                <a:schemeClr val="accent5">
                  <a:lumMod val="60000"/>
                  <a:lumOff val="40000"/>
                </a:schemeClr>
              </a:gs>
              <a:gs pos="90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dist="50800" dir="5400000" algn="tl" rotWithShape="0">
              <a:srgbClr val="0070C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암진단보장</a:t>
            </a:r>
            <a:r>
              <a:rPr kumimoji="1" lang="en-US" altLang="ko-KR" sz="1600" b="1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1" lang="ko-KR" altLang="en-US" sz="1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예시</a:t>
            </a:r>
            <a:r>
              <a:rPr kumimoji="1" lang="en-US" altLang="ko-KR" sz="1600" b="1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-</a:t>
            </a:r>
            <a:r>
              <a:rPr kumimoji="1" lang="ko-KR" altLang="en-US" sz="1600" b="1" dirty="0" err="1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암든든</a:t>
            </a:r>
            <a:r>
              <a:rPr kumimoji="1" lang="en-US" altLang="ko-KR" sz="1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1" lang="ko-KR" altLang="en-US" sz="1600" b="1" i="0" u="none" strike="noStrike" kern="1200" cap="none" spc="0" normalizeH="0" baseline="0" noProof="0" dirty="0">
              <a:ln w="11430"/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/>
              </a:gradFill>
              <a:effectLst>
                <a:outerShdw dist="50800" dir="2400000" algn="tl" rotWithShape="0">
                  <a:srgbClr val="000000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61850" y="2283362"/>
            <a:ext cx="813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간편암든든</a:t>
            </a:r>
            <a:r>
              <a:rPr kumimoji="0" lang="ko-KR" alt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암생활비서비스 </a:t>
            </a:r>
            <a:r>
              <a:rPr kumimoji="0" lang="ko-KR" alt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보장기간</a:t>
            </a:r>
            <a:r>
              <a:rPr kumimoji="0" lang="ko-KR" alt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90</a:t>
            </a:r>
            <a:r>
              <a:rPr kumimoji="0" lang="ko-KR" alt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endParaRPr kumimoji="1" lang="ko-KR" altLang="en-US" sz="1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69750" y="6284370"/>
            <a:ext cx="9750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중복보장의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경우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피보험자의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65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계약해당일이 납입기간 </a:t>
            </a:r>
            <a:r>
              <a:rPr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계약해당일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이후일 경우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발생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287055" y="2927029"/>
            <a:ext cx="973191" cy="2582755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1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9511" y="1340575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유지보너스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(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암든든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기준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)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9511" y="1737565"/>
            <a:ext cx="8648700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보너스 금액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주계약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기본보험료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×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유지보너스비율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보너스 발생일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보험료 납입기간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경과시점의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직전 월계약해당일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78022"/>
              </p:ext>
            </p:extLst>
          </p:nvPr>
        </p:nvGraphicFramePr>
        <p:xfrm>
          <a:off x="1419511" y="2898312"/>
          <a:ext cx="9916814" cy="33653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66409">
                  <a:extLst>
                    <a:ext uri="{9D8B030D-6E8A-4147-A177-3AD203B41FA5}">
                      <a16:colId xmlns:a16="http://schemas.microsoft.com/office/drawing/2014/main" val="2076537962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1289244899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731500478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1393517456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1140968078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2828520394"/>
                    </a:ext>
                  </a:extLst>
                </a:gridCol>
              </a:tblGrid>
              <a:tr h="84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800" b="0" kern="10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보험가입금액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 </a:t>
                      </a:r>
                      <a:endParaRPr lang="ko-KR" sz="1800" b="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  <a:r>
                        <a:rPr lang="ko-KR" sz="1800" b="1" kern="1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년납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15</a:t>
                      </a:r>
                      <a:r>
                        <a:rPr lang="ko-KR" sz="1800" b="1" kern="1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년납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20</a:t>
                      </a:r>
                      <a:r>
                        <a:rPr lang="ko-KR" sz="1800" b="1" kern="1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년납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25</a:t>
                      </a:r>
                      <a:r>
                        <a:rPr lang="ko-KR" altLang="en-US" sz="1800" b="1" kern="100" dirty="0" err="1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년납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30</a:t>
                      </a:r>
                      <a:r>
                        <a:rPr lang="ko-KR" altLang="en-US" sz="1800" b="1" kern="100" dirty="0" err="1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년납</a:t>
                      </a:r>
                      <a:endParaRPr lang="ko-KR" sz="18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97831"/>
                  </a:ext>
                </a:extLst>
              </a:tr>
              <a:tr h="84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spc="-50" dirty="0">
                          <a:effectLst/>
                          <a:latin typeface="+mj-ea"/>
                          <a:ea typeface="+mj-ea"/>
                        </a:rPr>
                        <a:t>5</a:t>
                      </a:r>
                      <a:r>
                        <a:rPr lang="ko-KR" sz="2000" b="1" kern="100" spc="-50" dirty="0">
                          <a:effectLst/>
                          <a:latin typeface="+mj-ea"/>
                          <a:ea typeface="+mj-ea"/>
                        </a:rPr>
                        <a:t>천만 </a:t>
                      </a:r>
                      <a:r>
                        <a:rPr lang="ko-KR" sz="2000" b="1" kern="100" spc="-50" dirty="0" smtClean="0">
                          <a:effectLst/>
                          <a:latin typeface="+mj-ea"/>
                          <a:ea typeface="+mj-ea"/>
                        </a:rPr>
                        <a:t>이</a:t>
                      </a:r>
                      <a:r>
                        <a:rPr lang="ko-KR" altLang="en-US" sz="2000" b="1" kern="100" spc="-50" dirty="0" smtClean="0">
                          <a:effectLst/>
                          <a:latin typeface="+mj-ea"/>
                          <a:ea typeface="+mj-ea"/>
                        </a:rPr>
                        <a:t>하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1.5%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0.5)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3.8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5.0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6.0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7001"/>
                  </a:ext>
                </a:extLst>
              </a:tr>
              <a:tr h="84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spc="-50" dirty="0">
                          <a:effectLst/>
                          <a:latin typeface="+mj-ea"/>
                          <a:ea typeface="+mj-ea"/>
                        </a:rPr>
                        <a:t>5</a:t>
                      </a:r>
                      <a:r>
                        <a:rPr lang="ko-KR" sz="2000" b="1" kern="100" spc="-50" dirty="0">
                          <a:effectLst/>
                          <a:latin typeface="+mj-ea"/>
                          <a:ea typeface="+mj-ea"/>
                        </a:rPr>
                        <a:t>천만 이상 </a:t>
                      </a:r>
                      <a:r>
                        <a:rPr lang="en-US" sz="2000" b="1" kern="100" spc="-50" dirty="0">
                          <a:effectLst/>
                          <a:latin typeface="+mj-ea"/>
                          <a:ea typeface="+mj-ea"/>
                        </a:rPr>
                        <a:t>7</a:t>
                      </a:r>
                      <a:r>
                        <a:rPr lang="ko-KR" sz="2000" b="1" kern="100" spc="-50" dirty="0">
                          <a:effectLst/>
                          <a:latin typeface="+mj-ea"/>
                          <a:ea typeface="+mj-ea"/>
                        </a:rPr>
                        <a:t>천만 이하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2.5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1.4)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2.5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1.4)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4.0</a:t>
                      </a:r>
                      <a:endParaRPr lang="en-US" altLang="ko-KR" sz="1600" b="1" kern="100" dirty="0" smtClean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(+0.1)</a:t>
                      </a:r>
                      <a:endParaRPr lang="ko-KR" sz="1600" b="1" kern="100" dirty="0">
                        <a:solidFill>
                          <a:srgbClr val="0000FF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5.5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6.5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58976"/>
                  </a:ext>
                </a:extLst>
              </a:tr>
              <a:tr h="84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spc="-50" dirty="0">
                          <a:effectLst/>
                          <a:latin typeface="+mj-ea"/>
                          <a:ea typeface="+mj-ea"/>
                        </a:rPr>
                        <a:t>7</a:t>
                      </a:r>
                      <a:r>
                        <a:rPr lang="ko-KR" sz="2000" b="1" kern="100" spc="-50" dirty="0">
                          <a:effectLst/>
                          <a:latin typeface="+mj-ea"/>
                          <a:ea typeface="+mj-ea"/>
                        </a:rPr>
                        <a:t>천만 이상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5.5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(+1.5)</a:t>
                      </a:r>
                      <a:endParaRPr lang="ko-KR" sz="1600" b="1" kern="100" dirty="0">
                        <a:solidFill>
                          <a:srgbClr val="0000FF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5.5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0.5)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1.5)</a:t>
                      </a:r>
                      <a:endParaRPr lang="ko-KR" sz="20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7.5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2000" b="1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8.5</a:t>
                      </a:r>
                      <a:endParaRPr lang="ko-KR" sz="20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010857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42886" y="337434"/>
            <a:ext cx="645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개정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유지보너스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9323908" y="2671652"/>
            <a:ext cx="892873" cy="513405"/>
            <a:chOff x="2211098" y="1797762"/>
            <a:chExt cx="1122988" cy="719036"/>
          </a:xfrm>
        </p:grpSpPr>
        <p:pic>
          <p:nvPicPr>
            <p:cNvPr id="22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9800000">
              <a:off x="2348059" y="1894639"/>
              <a:ext cx="764519" cy="51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15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신설</a:t>
              </a:r>
              <a:endParaRPr kumimoji="0" lang="ko-KR" altLang="en-US" sz="1800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0827031" y="2671652"/>
            <a:ext cx="892873" cy="513405"/>
            <a:chOff x="2211098" y="1797762"/>
            <a:chExt cx="1122988" cy="719036"/>
          </a:xfrm>
        </p:grpSpPr>
        <p:pic>
          <p:nvPicPr>
            <p:cNvPr id="26" name="Picture 2" descr="C:\Users\eunsol7.jung\Desktop\분홍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98" y="1797762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9800000">
              <a:off x="2348059" y="1894639"/>
              <a:ext cx="764519" cy="51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15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신설</a:t>
              </a:r>
              <a:endParaRPr kumimoji="0" lang="ko-KR" altLang="en-US" sz="1800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086223" y="1436465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타원 15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" name="자유형 16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886" y="337434"/>
            <a:ext cx="645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개정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인기있는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신규특약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종 탑재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A9C2503-A08D-41FB-8A3C-06C8C8B05D08}"/>
              </a:ext>
            </a:extLst>
          </p:cNvPr>
          <p:cNvGrpSpPr/>
          <p:nvPr/>
        </p:nvGrpSpPr>
        <p:grpSpPr>
          <a:xfrm>
            <a:off x="861972" y="1619021"/>
            <a:ext cx="6841848" cy="4636999"/>
            <a:chOff x="323856" y="2996952"/>
            <a:chExt cx="8496300" cy="360069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6793ACF-9012-40A1-81C8-9470E9FDBF3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5" name="모서리가 둥근 직사각형 41">
              <a:extLst>
                <a:ext uri="{FF2B5EF4-FFF2-40B4-BE49-F238E27FC236}">
                  <a16:creationId xmlns:a16="http://schemas.microsoft.com/office/drawing/2014/main" id="{D2472350-F808-449F-B406-88CF9737657A}"/>
                </a:ext>
              </a:extLst>
            </p:cNvPr>
            <p:cNvSpPr/>
            <p:nvPr/>
          </p:nvSpPr>
          <p:spPr>
            <a:xfrm rot="5400000">
              <a:off x="2860152" y="698348"/>
              <a:ext cx="3438810" cy="8181736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51173" y="2040403"/>
            <a:ext cx="6063446" cy="3877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전이암및특정암진단특약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신수술보장특약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Ⅱ</a:t>
            </a: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특정암제외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1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다빈치로봇수술보장특약</a:t>
            </a:r>
            <a:endParaRPr kumimoji="1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</a:t>
            </a:r>
            <a:r>
              <a:rPr kumimoji="1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2000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특정암포함</a:t>
            </a:r>
            <a:r>
              <a:rPr kumimoji="1" lang="en-US" altLang="ko-KR" sz="20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2000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다빈치로봇수술보장특약</a:t>
            </a:r>
            <a:endParaRPr kumimoji="1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상급종합병원암직접치료통원특약</a:t>
            </a:r>
            <a:endParaRPr kumimoji="1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카티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(CAR-T)</a:t>
            </a: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항암약물허가치료특약</a:t>
            </a:r>
            <a:endParaRPr kumimoji="1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급여양전자단층촬영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(PET)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검사비지원특약</a:t>
            </a:r>
            <a:endParaRPr kumimoji="1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Char char="-"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급여암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MRI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검사비지원특약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326" y="3779174"/>
            <a:ext cx="2152950" cy="2476846"/>
          </a:xfrm>
          <a:prstGeom prst="rect">
            <a:avLst/>
          </a:prstGeom>
        </p:spPr>
      </p:pic>
      <p:sp>
        <p:nvSpPr>
          <p:cNvPr id="17" name="모서리가 둥근 사각형 설명선 16"/>
          <p:cNvSpPr/>
          <p:nvPr/>
        </p:nvSpPr>
        <p:spPr>
          <a:xfrm>
            <a:off x="8186351" y="2373005"/>
            <a:ext cx="3550378" cy="1564515"/>
          </a:xfrm>
          <a:prstGeom prst="wedgeRoundRectCallout">
            <a:avLst>
              <a:gd name="adj1" fmla="val -14114"/>
              <a:gd name="adj2" fmla="val 6393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6002" y="2487766"/>
            <a:ext cx="3925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암든든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플러스에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암 관련 인기있는 특약들을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부가할 수 있게 되어서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암보장이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더욱 강화되었네요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1173" y="6245429"/>
            <a:ext cx="994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간편암든든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특정암제외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포함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다빈치로봇수술 특약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카티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(CAR-T)</a:t>
            </a:r>
            <a:r>
              <a:rPr lang="ko-KR" altLang="en-US" sz="14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항암약물허가치료특약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신수술보장특약</a:t>
            </a:r>
            <a:r>
              <a:rPr lang="en-US" altLang="ko-KR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lang="ko-KR" altLang="en-US" sz="14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 해당</a:t>
            </a:r>
            <a:endParaRPr kumimoji="1" lang="ko-KR" altLang="en-US" sz="1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모서리가 둥근 직사각형 93">
            <a:extLst>
              <a:ext uri="{FF2B5EF4-FFF2-40B4-BE49-F238E27FC236}">
                <a16:creationId xmlns:a16="http://schemas.microsoft.com/office/drawing/2014/main" id="{329B8DE6-2121-45FB-BDB1-FA355A06C386}"/>
              </a:ext>
            </a:extLst>
          </p:cNvPr>
          <p:cNvSpPr/>
          <p:nvPr/>
        </p:nvSpPr>
        <p:spPr>
          <a:xfrm>
            <a:off x="770097" y="1454083"/>
            <a:ext cx="3554762" cy="384264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rgbClr val="0070C0"/>
              </a:gs>
              <a:gs pos="2500">
                <a:schemeClr val="accent5">
                  <a:lumMod val="60000"/>
                  <a:lumOff val="40000"/>
                </a:schemeClr>
              </a:gs>
              <a:gs pos="90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dist="50800" dir="5400000" algn="tl" rotWithShape="0">
              <a:srgbClr val="0070C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신규 특약</a:t>
            </a:r>
            <a:endParaRPr kumimoji="1" lang="ko-KR" altLang="en-US" sz="1600" b="1" i="0" u="none" strike="noStrike" kern="1200" cap="none" spc="0" normalizeH="0" baseline="0" noProof="0" dirty="0">
              <a:ln w="11430"/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/>
              </a:gradFill>
              <a:effectLst>
                <a:outerShdw dist="50800" dir="2400000" algn="tl" rotWithShape="0">
                  <a:srgbClr val="000000"/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6C2B1C6-9B3B-9043-BF9A-57489086D652}"/>
              </a:ext>
            </a:extLst>
          </p:cNvPr>
          <p:cNvSpPr/>
          <p:nvPr/>
        </p:nvSpPr>
        <p:spPr>
          <a:xfrm>
            <a:off x="734498" y="3869253"/>
            <a:ext cx="8532071" cy="2575510"/>
          </a:xfrm>
          <a:prstGeom prst="roundRect">
            <a:avLst>
              <a:gd name="adj" fmla="val 429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CCD81-EEF7-92B8-5BA2-1082AF2C3619}"/>
              </a:ext>
            </a:extLst>
          </p:cNvPr>
          <p:cNvSpPr txBox="1"/>
          <p:nvPr/>
        </p:nvSpPr>
        <p:spPr>
          <a:xfrm>
            <a:off x="1090900" y="1252902"/>
            <a:ext cx="573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전이암및특정암진단특약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[5/10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4FAF5227-F9A4-6248-547D-D54A67F8A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37487"/>
              </p:ext>
            </p:extLst>
          </p:nvPr>
        </p:nvGraphicFramePr>
        <p:xfrm>
          <a:off x="1090900" y="1879545"/>
          <a:ext cx="8184460" cy="1460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106">
                  <a:extLst>
                    <a:ext uri="{9D8B030D-6E8A-4147-A177-3AD203B41FA5}">
                      <a16:colId xmlns:a16="http://schemas.microsoft.com/office/drawing/2014/main" val="146670003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36251330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48646110"/>
                    </a:ext>
                  </a:extLst>
                </a:gridCol>
                <a:gridCol w="1097658">
                  <a:extLst>
                    <a:ext uri="{9D8B030D-6E8A-4147-A177-3AD203B41FA5}">
                      <a16:colId xmlns:a16="http://schemas.microsoft.com/office/drawing/2014/main" val="1719906723"/>
                    </a:ext>
                  </a:extLst>
                </a:gridCol>
              </a:tblGrid>
              <a:tr h="34611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지급사유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지급금액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37911"/>
                  </a:ext>
                </a:extLst>
              </a:tr>
              <a:tr h="346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년이내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년초과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9585"/>
                  </a:ext>
                </a:extLst>
              </a:tr>
              <a:tr h="34611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전이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암보장개시일 이후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『</a:t>
                      </a:r>
                      <a:r>
                        <a:rPr lang="ko-KR" altLang="en-US" sz="1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전이암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특정암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』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으로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진단 확정 받은 경우 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[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최초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회한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]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(1,000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 가입시</a:t>
                      </a:r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908402"/>
                  </a:ext>
                </a:extLst>
              </a:tr>
              <a:tr h="4219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500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1,000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62162"/>
                  </a:ext>
                </a:extLst>
              </a:tr>
            </a:tbl>
          </a:graphicData>
        </a:graphic>
      </p:graphicFrame>
      <p:sp>
        <p:nvSpPr>
          <p:cNvPr id="27" name="모서리가 둥근 직사각형 90">
            <a:extLst>
              <a:ext uri="{FF2B5EF4-FFF2-40B4-BE49-F238E27FC236}">
                <a16:creationId xmlns:a16="http://schemas.microsoft.com/office/drawing/2014/main" id="{DEAF4039-57C3-4479-8CF9-C7DDD8D17EB4}"/>
              </a:ext>
            </a:extLst>
          </p:cNvPr>
          <p:cNvSpPr/>
          <p:nvPr/>
        </p:nvSpPr>
        <p:spPr>
          <a:xfrm>
            <a:off x="795032" y="4162533"/>
            <a:ext cx="1191165" cy="1988950"/>
          </a:xfrm>
          <a:prstGeom prst="roundRect">
            <a:avLst/>
          </a:prstGeom>
          <a:gradFill>
            <a:gsLst>
              <a:gs pos="23000">
                <a:schemeClr val="tx2">
                  <a:lumMod val="76000"/>
                  <a:lumOff val="24000"/>
                </a:schemeClr>
              </a:gs>
              <a:gs pos="17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전이암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Vs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재진단암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58AC4F-849B-0A65-E97A-048F28F17783}"/>
              </a:ext>
            </a:extLst>
          </p:cNvPr>
          <p:cNvSpPr txBox="1"/>
          <p:nvPr/>
        </p:nvSpPr>
        <p:spPr>
          <a:xfrm>
            <a:off x="7817662" y="1602545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*(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숫자</a:t>
            </a: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특약가입금액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E04219-3162-B6A7-9E3B-0E79CDF8FB98}"/>
              </a:ext>
            </a:extLst>
          </p:cNvPr>
          <p:cNvSpPr txBox="1"/>
          <p:nvPr/>
        </p:nvSpPr>
        <p:spPr>
          <a:xfrm>
            <a:off x="979020" y="3426585"/>
            <a:ext cx="5695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암보장개시일은 최초계약일로부터 그 날을 포함하여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90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일이 지난 날의 다음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날임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275361" y="5357330"/>
            <a:ext cx="2853140" cy="983415"/>
          </a:xfrm>
          <a:prstGeom prst="rect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※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참고 →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전이암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C77~79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질병 코드 정의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00FF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- C77 :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림프절의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C00000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이차성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및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상세불명의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악성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신생물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00FF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- C78 :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호흡 및 소화기관의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C00000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이차성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C00000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악성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신생물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00FF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- C79 :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기타 및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상세불명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부위의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C00000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이차성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C00000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악성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srgbClr val="0000FF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신생물</a:t>
            </a: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00FF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911" y="337434"/>
            <a:ext cx="717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신규부가特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전이암및특정암진단특약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500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암든든</a:t>
            </a:r>
            <a:endParaRPr kumimoji="0" lang="ko-KR" altLang="en-US" sz="15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26757" y="1331161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3" name="타원 22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자유형 23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44" y="3909233"/>
            <a:ext cx="7210425" cy="2495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E04219-3162-B6A7-9E3B-0E79CDF8FB98}"/>
              </a:ext>
            </a:extLst>
          </p:cNvPr>
          <p:cNvSpPr txBox="1"/>
          <p:nvPr/>
        </p:nvSpPr>
        <p:spPr>
          <a:xfrm>
            <a:off x="9199116" y="4118090"/>
            <a:ext cx="1527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최대가입가능금액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1524351" y="2138540"/>
            <a:ext cx="4510742" cy="4268523"/>
            <a:chOff x="323856" y="2996952"/>
            <a:chExt cx="8496300" cy="3600697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6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71644" y="737910"/>
              <a:ext cx="3438810" cy="8102611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8F24C40-7EEF-42F4-BDE6-579C7B64010E}"/>
              </a:ext>
            </a:extLst>
          </p:cNvPr>
          <p:cNvGrpSpPr/>
          <p:nvPr/>
        </p:nvGrpSpPr>
        <p:grpSpPr>
          <a:xfrm>
            <a:off x="6236739" y="2138540"/>
            <a:ext cx="4510742" cy="4268523"/>
            <a:chOff x="323856" y="2996952"/>
            <a:chExt cx="8496300" cy="3600697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6C73AE0-D6C0-47AF-B14E-28E7EB05DD7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0" name="모서리가 둥근 직사각형 41">
              <a:extLst>
                <a:ext uri="{FF2B5EF4-FFF2-40B4-BE49-F238E27FC236}">
                  <a16:creationId xmlns:a16="http://schemas.microsoft.com/office/drawing/2014/main" id="{75DA9AD4-49EB-4F93-B5AE-221C90E70960}"/>
                </a:ext>
              </a:extLst>
            </p:cNvPr>
            <p:cNvSpPr/>
            <p:nvPr/>
          </p:nvSpPr>
          <p:spPr>
            <a:xfrm rot="5400000">
              <a:off x="2925795" y="737910"/>
              <a:ext cx="3438810" cy="8102611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C35347F-6E7C-41DC-AF51-F164B47B6328}"/>
              </a:ext>
            </a:extLst>
          </p:cNvPr>
          <p:cNvGrpSpPr/>
          <p:nvPr/>
        </p:nvGrpSpPr>
        <p:grpSpPr>
          <a:xfrm>
            <a:off x="7073610" y="1863009"/>
            <a:ext cx="2724977" cy="498020"/>
            <a:chOff x="5566260" y="1547902"/>
            <a:chExt cx="2566339" cy="453926"/>
          </a:xfrm>
        </p:grpSpPr>
        <p:sp>
          <p:nvSpPr>
            <p:cNvPr id="12" name="모서리가 둥근 직사각형 70">
              <a:extLst>
                <a:ext uri="{FF2B5EF4-FFF2-40B4-BE49-F238E27FC236}">
                  <a16:creationId xmlns:a16="http://schemas.microsoft.com/office/drawing/2014/main" id="{467BF4C6-4415-47E4-BD99-E15CCC97EDBE}"/>
                </a:ext>
              </a:extLst>
            </p:cNvPr>
            <p:cNvSpPr/>
            <p:nvPr/>
          </p:nvSpPr>
          <p:spPr>
            <a:xfrm>
              <a:off x="5566260" y="1569408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3" name="자유형 75">
              <a:extLst>
                <a:ext uri="{FF2B5EF4-FFF2-40B4-BE49-F238E27FC236}">
                  <a16:creationId xmlns:a16="http://schemas.microsoft.com/office/drawing/2014/main" id="{147FA59E-EE3A-4A27-826E-F3620AF549C0}"/>
                </a:ext>
              </a:extLst>
            </p:cNvPr>
            <p:cNvSpPr/>
            <p:nvPr/>
          </p:nvSpPr>
          <p:spPr>
            <a:xfrm>
              <a:off x="5566260" y="1547902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DC9F2B0-DEB9-4510-89B1-6F32F3491CB4}"/>
                </a:ext>
              </a:extLst>
            </p:cNvPr>
            <p:cNvSpPr/>
            <p:nvPr/>
          </p:nvSpPr>
          <p:spPr>
            <a:xfrm>
              <a:off x="5566260" y="1585929"/>
              <a:ext cx="2566339" cy="3366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1" i="0" u="none" strike="noStrike" kern="1200" cap="none" spc="0" normalizeH="0" baseline="0" noProof="0" dirty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신규 </a:t>
              </a:r>
              <a:r>
                <a:rPr kumimoji="1" lang="en-US" altLang="ko-KR" sz="1800" b="1" i="0" u="none" strike="noStrike" kern="1200" cap="none" spc="0" normalizeH="0" baseline="0" noProof="0" dirty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: </a:t>
              </a:r>
              <a:r>
                <a:rPr kumimoji="1" lang="ko-KR" altLang="en-US" sz="1800" b="1" i="0" u="none" strike="noStrike" kern="1200" cap="none" spc="0" normalizeH="0" baseline="0" noProof="0" dirty="0" smtClean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신수술보장특약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Ⅱ</a:t>
              </a:r>
              <a:endParaRPr kumimoji="1" lang="ko-KR" altLang="en-US" sz="1800" b="1" i="0" u="none" strike="noStrike" kern="1200" cap="none" spc="0" normalizeH="0" baseline="0" noProof="0" dirty="0">
                <a:ln w="11430"/>
                <a:gradFill>
                  <a:gsLst>
                    <a:gs pos="100000">
                      <a:srgbClr val="FFFF00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Arial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3FE1FD5-7999-4225-AED4-E1C4E22E5EF3}"/>
              </a:ext>
            </a:extLst>
          </p:cNvPr>
          <p:cNvGrpSpPr/>
          <p:nvPr/>
        </p:nvGrpSpPr>
        <p:grpSpPr>
          <a:xfrm>
            <a:off x="2381484" y="1843723"/>
            <a:ext cx="2732009" cy="500622"/>
            <a:chOff x="1128209" y="1574071"/>
            <a:chExt cx="2572962" cy="456297"/>
          </a:xfrm>
        </p:grpSpPr>
        <p:sp>
          <p:nvSpPr>
            <p:cNvPr id="16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1128209" y="1597948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1131520" y="1611098"/>
              <a:ext cx="2569651" cy="336631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0" i="0" u="none" strike="noStrike" kern="1200" cap="none" spc="0" normalizeH="0" baseline="0" noProof="0" dirty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기존 </a:t>
              </a:r>
              <a:r>
                <a:rPr kumimoji="1" lang="en-US" altLang="ko-KR" sz="1800" b="0" i="0" u="none" strike="noStrike" kern="1200" cap="none" spc="0" normalizeH="0" baseline="0" noProof="0" dirty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: </a:t>
              </a:r>
              <a:r>
                <a:rPr kumimoji="1" lang="ko-KR" altLang="en-US" sz="1800" b="0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신수술보장</a:t>
              </a:r>
              <a:r>
                <a:rPr kumimoji="1" lang="ko-KR" altLang="en-US" sz="1800" b="0" i="0" u="none" strike="noStrike" kern="1200" cap="none" spc="0" normalizeH="0" baseline="0" noProof="0" dirty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 특약</a:t>
              </a:r>
            </a:p>
          </p:txBody>
        </p:sp>
        <p:sp>
          <p:nvSpPr>
            <p:cNvPr id="18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1131521" y="1574071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</p:grpSp>
      <p:sp>
        <p:nvSpPr>
          <p:cNvPr id="19" name="Frame 17">
            <a:extLst>
              <a:ext uri="{FF2B5EF4-FFF2-40B4-BE49-F238E27FC236}">
                <a16:creationId xmlns:a16="http://schemas.microsoft.com/office/drawing/2014/main" id="{9624EB2D-6FC5-4550-845C-05E55ED8CDCD}"/>
              </a:ext>
            </a:extLst>
          </p:cNvPr>
          <p:cNvSpPr/>
          <p:nvPr/>
        </p:nvSpPr>
        <p:spPr>
          <a:xfrm>
            <a:off x="1988591" y="2368289"/>
            <a:ext cx="428489" cy="38276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05126F-5704-457B-9E43-5C658ACE001C}"/>
              </a:ext>
            </a:extLst>
          </p:cNvPr>
          <p:cNvSpPr txBox="1"/>
          <p:nvPr/>
        </p:nvSpPr>
        <p:spPr>
          <a:xfrm>
            <a:off x="2432959" y="2405504"/>
            <a:ext cx="3318653" cy="40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입원을 동반한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급여수술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限</a:t>
            </a:r>
          </a:p>
        </p:txBody>
      </p:sp>
      <p:sp>
        <p:nvSpPr>
          <p:cNvPr id="21" name="Frame 17">
            <a:extLst>
              <a:ext uri="{FF2B5EF4-FFF2-40B4-BE49-F238E27FC236}">
                <a16:creationId xmlns:a16="http://schemas.microsoft.com/office/drawing/2014/main" id="{A1C4B123-2F02-4315-876B-0660197C3CF3}"/>
              </a:ext>
            </a:extLst>
          </p:cNvPr>
          <p:cNvSpPr/>
          <p:nvPr/>
        </p:nvSpPr>
        <p:spPr>
          <a:xfrm>
            <a:off x="6586768" y="2368289"/>
            <a:ext cx="428489" cy="38276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AD18F-5CCF-49ED-A1A0-54DE6D5A13E1}"/>
              </a:ext>
            </a:extLst>
          </p:cNvPr>
          <p:cNvSpPr txBox="1"/>
          <p:nvPr/>
        </p:nvSpPr>
        <p:spPr>
          <a:xfrm>
            <a:off x="7034894" y="2405504"/>
            <a:ext cx="428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dirty="0" err="1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입통원에</a:t>
            </a:r>
            <a:r>
              <a:rPr lang="ko-KR" altLang="en-US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상관없이 </a:t>
            </a:r>
            <a:r>
              <a:rPr lang="ko-KR" altLang="en-US" dirty="0" err="1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급여수술</a:t>
            </a:r>
            <a:r>
              <a:rPr lang="ko-KR" altLang="en-US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857122" y="3345188"/>
            <a:ext cx="3780737" cy="28593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8592" y="3410835"/>
            <a:ext cx="3627499" cy="1945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"</a:t>
            </a:r>
            <a:r>
              <a:rPr kumimoji="0" lang="ko-KR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수술 보장 대상 질병 및 재해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"</a:t>
            </a:r>
            <a:r>
              <a:rPr kumimoji="0" lang="ko-KR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의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직접적인 치료를 목적으로 </a:t>
            </a:r>
            <a:r>
              <a:rPr kumimoji="0" lang="ko-KR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입원을 하고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&lt;1~7</a:t>
            </a:r>
            <a:r>
              <a:rPr kumimoji="0" lang="ko-KR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종 수술 분류표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&gt;</a:t>
            </a:r>
            <a:r>
              <a:rPr kumimoji="0" lang="ko-KR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에서 정한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수술을 받고 퇴원 시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(</a:t>
            </a:r>
            <a:r>
              <a:rPr kumimoji="0" lang="ko-K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수술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1</a:t>
            </a:r>
            <a:r>
              <a:rPr kumimoji="0" lang="ko-K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회당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)</a:t>
            </a:r>
          </a:p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※ 단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, 1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회의 </a:t>
            </a:r>
            <a:r>
              <a:rPr kumimoji="0" lang="ko-KR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입원당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1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회의 수술에 한하여 보장하며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,</a:t>
            </a:r>
          </a:p>
          <a:p>
            <a:pPr marL="0" marR="0" lvl="0" indent="0" algn="l" defTabSz="457200" rtl="0" eaLnBrk="1" fontAlgn="b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하나의 </a:t>
            </a:r>
            <a:r>
              <a:rPr kumimoji="0" lang="ko-KR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수술코드당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보험연도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기준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연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1</a:t>
            </a:r>
            <a:r>
              <a:rPr kumimoji="0" lang="ko-KR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회에 한하여 보장</a:t>
            </a:r>
            <a:endParaRPr kumimoji="0" lang="ko-KR" altLang="ko-KR" sz="10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633063" y="3345188"/>
            <a:ext cx="3917394" cy="28593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6783365" y="3407797"/>
            <a:ext cx="3616790" cy="2120593"/>
            <a:chOff x="5276710" y="3533702"/>
            <a:chExt cx="3406235" cy="1932837"/>
          </a:xfrm>
        </p:grpSpPr>
        <p:sp>
          <p:nvSpPr>
            <p:cNvPr id="27" name="TextBox 26"/>
            <p:cNvSpPr txBox="1"/>
            <p:nvPr/>
          </p:nvSpPr>
          <p:spPr>
            <a:xfrm>
              <a:off x="5276710" y="3533702"/>
              <a:ext cx="3406235" cy="19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"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 보장 대상 질병 및 재해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"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의 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직접적인 치료를 목적으로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&lt;1~7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종 수술 분류표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&gt;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에서 정한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수술을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받은 경우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(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회당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)</a:t>
              </a: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※ 단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, 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입원 또는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통원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(1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일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 限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)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당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수술에 한하여 보장하며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, 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하나의 </a:t>
              </a:r>
              <a:r>
                <a:rPr kumimoji="0" lang="ko-KR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수술코드당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ko-KR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보험연도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기준 연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회에 한하여 보장</a:t>
              </a:r>
              <a:endParaRPr kumimoji="0" lang="ko-K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99161" y="3759852"/>
              <a:ext cx="1129545" cy="354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입원을 하고</a:t>
              </a:r>
              <a:endPara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cxnSp>
          <p:nvCxnSpPr>
            <p:cNvPr id="29" name="직선 연결선 28"/>
            <p:cNvCxnSpPr>
              <a:stCxn id="28" idx="1"/>
              <a:endCxn id="28" idx="3"/>
            </p:cNvCxnSpPr>
            <p:nvPr/>
          </p:nvCxnSpPr>
          <p:spPr>
            <a:xfrm>
              <a:off x="7399161" y="3937197"/>
              <a:ext cx="11295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167838" y="2989151"/>
            <a:ext cx="1533925" cy="337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약관상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보장정의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79805" y="2989151"/>
            <a:ext cx="1533925" cy="337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약관상 보장정의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3779722" y="5435950"/>
            <a:ext cx="321420" cy="332113"/>
            <a:chOff x="10129520" y="2184400"/>
            <a:chExt cx="660400" cy="660400"/>
          </a:xfrm>
        </p:grpSpPr>
        <p:sp>
          <p:nvSpPr>
            <p:cNvPr id="33" name="타원 32"/>
            <p:cNvSpPr/>
            <p:nvPr/>
          </p:nvSpPr>
          <p:spPr>
            <a:xfrm>
              <a:off x="10129520" y="2184400"/>
              <a:ext cx="660400" cy="660400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34" name="그래픽 58" descr="추가">
              <a:extLst>
                <a:ext uri="{FF2B5EF4-FFF2-40B4-BE49-F238E27FC236}">
                  <a16:creationId xmlns:a16="http://schemas.microsoft.com/office/drawing/2014/main" id="{8DE4A84F-DCD9-4450-91D4-7FF70C09EBD0}"/>
                </a:ext>
              </a:extLst>
            </p:cNvPr>
            <p:cNvSpPr/>
            <p:nvPr/>
          </p:nvSpPr>
          <p:spPr>
            <a:xfrm>
              <a:off x="10224744" y="2279624"/>
              <a:ext cx="469952" cy="469952"/>
            </a:xfrm>
            <a:custGeom>
              <a:avLst/>
              <a:gdLst>
                <a:gd name="connsiteX0" fmla="*/ 762000 w 762000"/>
                <a:gd name="connsiteY0" fmla="*/ 323850 h 762000"/>
                <a:gd name="connsiteX1" fmla="*/ 438150 w 762000"/>
                <a:gd name="connsiteY1" fmla="*/ 323850 h 762000"/>
                <a:gd name="connsiteX2" fmla="*/ 438150 w 762000"/>
                <a:gd name="connsiteY2" fmla="*/ 0 h 762000"/>
                <a:gd name="connsiteX3" fmla="*/ 323850 w 762000"/>
                <a:gd name="connsiteY3" fmla="*/ 0 h 762000"/>
                <a:gd name="connsiteX4" fmla="*/ 323850 w 762000"/>
                <a:gd name="connsiteY4" fmla="*/ 323850 h 762000"/>
                <a:gd name="connsiteX5" fmla="*/ 0 w 762000"/>
                <a:gd name="connsiteY5" fmla="*/ 323850 h 762000"/>
                <a:gd name="connsiteX6" fmla="*/ 0 w 762000"/>
                <a:gd name="connsiteY6" fmla="*/ 438150 h 762000"/>
                <a:gd name="connsiteX7" fmla="*/ 323850 w 762000"/>
                <a:gd name="connsiteY7" fmla="*/ 438150 h 762000"/>
                <a:gd name="connsiteX8" fmla="*/ 323850 w 762000"/>
                <a:gd name="connsiteY8" fmla="*/ 762000 h 762000"/>
                <a:gd name="connsiteX9" fmla="*/ 438150 w 762000"/>
                <a:gd name="connsiteY9" fmla="*/ 762000 h 762000"/>
                <a:gd name="connsiteX10" fmla="*/ 438150 w 762000"/>
                <a:gd name="connsiteY10" fmla="*/ 438150 h 762000"/>
                <a:gd name="connsiteX11" fmla="*/ 762000 w 762000"/>
                <a:gd name="connsiteY11" fmla="*/ 4381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0" h="762000">
                  <a:moveTo>
                    <a:pt x="762000" y="323850"/>
                  </a:moveTo>
                  <a:lnTo>
                    <a:pt x="438150" y="323850"/>
                  </a:lnTo>
                  <a:lnTo>
                    <a:pt x="438150" y="0"/>
                  </a:lnTo>
                  <a:lnTo>
                    <a:pt x="323850" y="0"/>
                  </a:lnTo>
                  <a:lnTo>
                    <a:pt x="323850" y="323850"/>
                  </a:lnTo>
                  <a:lnTo>
                    <a:pt x="0" y="323850"/>
                  </a:lnTo>
                  <a:lnTo>
                    <a:pt x="0" y="438150"/>
                  </a:lnTo>
                  <a:lnTo>
                    <a:pt x="323850" y="438150"/>
                  </a:lnTo>
                  <a:lnTo>
                    <a:pt x="323850" y="762000"/>
                  </a:lnTo>
                  <a:lnTo>
                    <a:pt x="438150" y="762000"/>
                  </a:lnTo>
                  <a:lnTo>
                    <a:pt x="438150" y="438150"/>
                  </a:lnTo>
                  <a:lnTo>
                    <a:pt x="762000" y="43815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</p:grpSp>
      <p:pic>
        <p:nvPicPr>
          <p:cNvPr id="35" name="Picture 2" descr="D:\최종민(홀셀러)\6. 기타(양식, 템플릿, 공문 등)\이모티콘\GettyImages-65384332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370" y1="14815" x2="11370" y2="14815"/>
                        <a14:foregroundMark x1="14577" y1="65185" x2="16327" y2="64815"/>
                        <a14:foregroundMark x1="80175" y1="12593" x2="80175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1612" y="3989240"/>
            <a:ext cx="724258" cy="5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096" y="5264791"/>
            <a:ext cx="1128009" cy="808274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01" y="5312426"/>
            <a:ext cx="916669" cy="65683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470F349-D691-4C34-B7B8-4CFD3D494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6"/>
          <a:stretch/>
        </p:blipFill>
        <p:spPr>
          <a:xfrm>
            <a:off x="2579864" y="5388402"/>
            <a:ext cx="933677" cy="628374"/>
          </a:xfrm>
          <a:prstGeom prst="rect">
            <a:avLst/>
          </a:prstGeom>
        </p:spPr>
      </p:pic>
      <p:sp>
        <p:nvSpPr>
          <p:cNvPr id="39" name="텍스트 개체 틀 8"/>
          <p:cNvSpPr txBox="1">
            <a:spLocks/>
          </p:cNvSpPr>
          <p:nvPr/>
        </p:nvSpPr>
        <p:spPr>
          <a:xfrm>
            <a:off x="1122754" y="1224698"/>
            <a:ext cx="10396145" cy="52369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+mn-lt"/>
                <a:ea typeface="+mn-ea"/>
              </a:rPr>
              <a:t>입원하지 않은 수술도 보장되는 </a:t>
            </a:r>
            <a:r>
              <a:rPr lang="ko-KR" altLang="en-US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+mn-lt"/>
                <a:ea typeface="+mn-ea"/>
              </a:rPr>
              <a:t>신수술特</a:t>
            </a:r>
            <a:r>
              <a:rPr lang="en-US" altLang="ko-KR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+mn-lt"/>
                <a:ea typeface="+mn-ea"/>
              </a:rPr>
              <a:t>Ⅱ </a:t>
            </a:r>
            <a:r>
              <a:rPr lang="ko-KR" altLang="en-US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+mn-lt"/>
                <a:ea typeface="+mn-ea"/>
              </a:rPr>
              <a:t>부가를 통한 각종 급여 수술 보장 </a:t>
            </a:r>
            <a:endParaRPr lang="en-US" altLang="ko-KR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+mn-lt"/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1910" y="337434"/>
            <a:ext cx="760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신규부가特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신수술</a:t>
            </a:r>
            <a:r>
              <a:rPr lang="ko-KR" altLang="en-US" sz="2800" b="1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보장특약</a:t>
            </a:r>
            <a:r>
              <a:rPr lang="en-US" altLang="ko-KR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Ⅱ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white"/>
                </a:solidFill>
                <a:latin typeface="맑은 고딕" panose="020B0503020000020004" pitchFamily="50" charset="-127"/>
              </a:rPr>
              <a:t>*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암든든</a:t>
            </a:r>
            <a:r>
              <a:rPr lang="en-US" altLang="ko-KR" sz="1500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간편암든든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791583" y="1351603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6" name="타원 45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자유형 46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1CCD81-EEF7-92B8-5BA2-1082AF2C3619}"/>
              </a:ext>
            </a:extLst>
          </p:cNvPr>
          <p:cNvSpPr txBox="1"/>
          <p:nvPr/>
        </p:nvSpPr>
        <p:spPr>
          <a:xfrm>
            <a:off x="1153532" y="1215248"/>
            <a:ext cx="777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암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(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특정암</a:t>
            </a:r>
            <a:r>
              <a:rPr lang="ko-KR" altLang="en-US" sz="2400" b="1" dirty="0" err="1">
                <a:solidFill>
                  <a:srgbClr val="C00000"/>
                </a:solidFill>
              </a:rPr>
              <a:t>제외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)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다빈치로봇수술보장특약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[5/10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4FAF5227-F9A4-6248-547D-D54A67F8A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84497"/>
              </p:ext>
            </p:extLst>
          </p:nvPr>
        </p:nvGraphicFramePr>
        <p:xfrm>
          <a:off x="1490597" y="2204864"/>
          <a:ext cx="9344417" cy="257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620">
                  <a:extLst>
                    <a:ext uri="{9D8B030D-6E8A-4147-A177-3AD203B41FA5}">
                      <a16:colId xmlns:a16="http://schemas.microsoft.com/office/drawing/2014/main" val="146670003"/>
                    </a:ext>
                  </a:extLst>
                </a:gridCol>
                <a:gridCol w="5050278">
                  <a:extLst>
                    <a:ext uri="{9D8B030D-6E8A-4147-A177-3AD203B41FA5}">
                      <a16:colId xmlns:a16="http://schemas.microsoft.com/office/drawing/2014/main" val="3625133076"/>
                    </a:ext>
                  </a:extLst>
                </a:gridCol>
                <a:gridCol w="1200594">
                  <a:extLst>
                    <a:ext uri="{9D8B030D-6E8A-4147-A177-3AD203B41FA5}">
                      <a16:colId xmlns:a16="http://schemas.microsoft.com/office/drawing/2014/main" val="1748646110"/>
                    </a:ext>
                  </a:extLst>
                </a:gridCol>
                <a:gridCol w="1054435">
                  <a:extLst>
                    <a:ext uri="{9D8B030D-6E8A-4147-A177-3AD203B41FA5}">
                      <a16:colId xmlns:a16="http://schemas.microsoft.com/office/drawing/2014/main" val="2747635862"/>
                    </a:ext>
                  </a:extLst>
                </a:gridCol>
                <a:gridCol w="1100490">
                  <a:extLst>
                    <a:ext uri="{9D8B030D-6E8A-4147-A177-3AD203B41FA5}">
                      <a16:colId xmlns:a16="http://schemas.microsoft.com/office/drawing/2014/main" val="1719906723"/>
                    </a:ext>
                  </a:extLst>
                </a:gridCol>
              </a:tblGrid>
              <a:tr h="35057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구분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지급사유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지급금액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37911"/>
                  </a:ext>
                </a:extLst>
              </a:tr>
              <a:tr h="3505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180</a:t>
                      </a:r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日이내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marL="36000" marR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180</a:t>
                      </a:r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日초과</a:t>
                      </a:r>
                      <a:endParaRPr lang="en-US" altLang="ko-KR" sz="1600" dirty="0" smtClean="0">
                        <a:solidFill>
                          <a:schemeClr val="bg1"/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600" dirty="0" err="1" smtClean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년이내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marL="36000" marR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년초과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marL="36000" marR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9585"/>
                  </a:ext>
                </a:extLst>
              </a:tr>
              <a:tr h="42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특정암</a:t>
                      </a:r>
                      <a:endParaRPr lang="en-US" altLang="ko-KR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제외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암보장개시일이후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</a:t>
                      </a:r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600" dirty="0" err="1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갑상선암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및 </a:t>
                      </a:r>
                      <a:r>
                        <a:rPr lang="ko-KR" altLang="en-US" sz="1600" dirty="0" err="1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전립선암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제외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 』</a:t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으로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진단 확정되고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그 암의 직접적인 치료를 목적으로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다빈치로봇수술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을 받은 경우 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[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최초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]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125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250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500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62162"/>
                  </a:ext>
                </a:extLst>
              </a:tr>
              <a:tr h="42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특정암</a:t>
                      </a:r>
                      <a:endParaRPr lang="en-US" altLang="ko-KR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포함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암보장개시일이후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</a:t>
                      </a:r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600" dirty="0" err="1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갑상선암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및 </a:t>
                      </a:r>
                      <a:r>
                        <a:rPr lang="ko-KR" altLang="en-US" sz="1600" dirty="0" err="1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전립선암</a:t>
                      </a: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포함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)』 </a:t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으로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진단 확정되고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그 암의 직접적인 치료를 목적으로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다빈치로봇수술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을 받은 경우 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[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최초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]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125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250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500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68606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CF84BDD-F189-6417-2638-0B6E56FF8925}"/>
              </a:ext>
            </a:extLst>
          </p:cNvPr>
          <p:cNvSpPr txBox="1"/>
          <p:nvPr/>
        </p:nvSpPr>
        <p:spPr>
          <a:xfrm>
            <a:off x="1153532" y="1656658"/>
            <a:ext cx="777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암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(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특정암</a:t>
            </a:r>
            <a:r>
              <a:rPr lang="ko-KR" altLang="en-US" sz="2400" b="1" dirty="0" err="1">
                <a:solidFill>
                  <a:srgbClr val="C00000"/>
                </a:solidFill>
              </a:rPr>
              <a:t>포함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)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다빈치로봇수술보장특약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[5/10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39" name="원호 38">
            <a:extLst>
              <a:ext uri="{FF2B5EF4-FFF2-40B4-BE49-F238E27FC236}">
                <a16:creationId xmlns:a16="http://schemas.microsoft.com/office/drawing/2014/main" id="{CD8C4BE7-8C6E-1109-F040-5973BDB22E77}"/>
              </a:ext>
            </a:extLst>
          </p:cNvPr>
          <p:cNvSpPr/>
          <p:nvPr/>
        </p:nvSpPr>
        <p:spPr>
          <a:xfrm rot="20081898">
            <a:off x="7437795" y="5253994"/>
            <a:ext cx="2535080" cy="2467499"/>
          </a:xfrm>
          <a:prstGeom prst="arc">
            <a:avLst>
              <a:gd name="adj1" fmla="val 13938345"/>
              <a:gd name="adj2" fmla="val 21560418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6C2B1C6-9B3B-9043-BF9A-57489086D652}"/>
              </a:ext>
            </a:extLst>
          </p:cNvPr>
          <p:cNvSpPr/>
          <p:nvPr/>
        </p:nvSpPr>
        <p:spPr>
          <a:xfrm>
            <a:off x="1445123" y="5089338"/>
            <a:ext cx="9389891" cy="1379330"/>
          </a:xfrm>
          <a:prstGeom prst="roundRect">
            <a:avLst>
              <a:gd name="adj" fmla="val 429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모서리가 둥근 직사각형 90">
            <a:extLst>
              <a:ext uri="{FF2B5EF4-FFF2-40B4-BE49-F238E27FC236}">
                <a16:creationId xmlns:a16="http://schemas.microsoft.com/office/drawing/2014/main" id="{DEAF4039-57C3-4479-8CF9-C7DDD8D17EB4}"/>
              </a:ext>
            </a:extLst>
          </p:cNvPr>
          <p:cNvSpPr/>
          <p:nvPr/>
        </p:nvSpPr>
        <p:spPr>
          <a:xfrm>
            <a:off x="1496584" y="5151377"/>
            <a:ext cx="2997941" cy="529243"/>
          </a:xfrm>
          <a:prstGeom prst="roundRect">
            <a:avLst/>
          </a:prstGeom>
          <a:gradFill>
            <a:gsLst>
              <a:gs pos="23000">
                <a:schemeClr val="tx2">
                  <a:lumMod val="76000"/>
                  <a:lumOff val="24000"/>
                </a:schemeClr>
              </a:gs>
              <a:gs pos="17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암 다빈치로봇수술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감액기준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5FE6D78-E9C1-DADC-1960-1792B7E615D7}"/>
              </a:ext>
            </a:extLst>
          </p:cNvPr>
          <p:cNvCxnSpPr>
            <a:cxnSpLocks/>
          </p:cNvCxnSpPr>
          <p:nvPr/>
        </p:nvCxnSpPr>
        <p:spPr>
          <a:xfrm>
            <a:off x="3398700" y="5985956"/>
            <a:ext cx="7013170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FB618DF-D920-74EE-080D-0840B102393F}"/>
              </a:ext>
            </a:extLst>
          </p:cNvPr>
          <p:cNvCxnSpPr/>
          <p:nvPr/>
        </p:nvCxnSpPr>
        <p:spPr>
          <a:xfrm>
            <a:off x="3398700" y="5792930"/>
            <a:ext cx="0" cy="316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4FFA0968-786D-7832-1785-A648D50B9928}"/>
              </a:ext>
            </a:extLst>
          </p:cNvPr>
          <p:cNvCxnSpPr/>
          <p:nvPr/>
        </p:nvCxnSpPr>
        <p:spPr>
          <a:xfrm>
            <a:off x="6223628" y="5844354"/>
            <a:ext cx="0" cy="316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D60DDF1A-A6FD-5C78-A9B2-5EBBC92F188C}"/>
              </a:ext>
            </a:extLst>
          </p:cNvPr>
          <p:cNvCxnSpPr/>
          <p:nvPr/>
        </p:nvCxnSpPr>
        <p:spPr>
          <a:xfrm>
            <a:off x="4811164" y="5827688"/>
            <a:ext cx="0" cy="316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5E055B-5F95-9C3E-A94F-745F94289A49}"/>
              </a:ext>
            </a:extLst>
          </p:cNvPr>
          <p:cNvSpPr txBox="1"/>
          <p:nvPr/>
        </p:nvSpPr>
        <p:spPr>
          <a:xfrm>
            <a:off x="2973555" y="6160891"/>
            <a:ext cx="818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계약일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740BB1-1C3C-281B-DA76-E1C454880411}"/>
              </a:ext>
            </a:extLst>
          </p:cNvPr>
          <p:cNvSpPr txBox="1"/>
          <p:nvPr/>
        </p:nvSpPr>
        <p:spPr>
          <a:xfrm>
            <a:off x="4530553" y="6160891"/>
            <a:ext cx="618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91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</a:t>
            </a: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43D01C3-1776-7D14-3485-74CE60B6DB41}"/>
              </a:ext>
            </a:extLst>
          </p:cNvPr>
          <p:cNvCxnSpPr/>
          <p:nvPr/>
        </p:nvCxnSpPr>
        <p:spPr>
          <a:xfrm>
            <a:off x="7636091" y="5844354"/>
            <a:ext cx="0" cy="316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3AEE78-FBB8-75F4-E5EF-25712BE6C510}"/>
              </a:ext>
            </a:extLst>
          </p:cNvPr>
          <p:cNvSpPr txBox="1"/>
          <p:nvPr/>
        </p:nvSpPr>
        <p:spPr>
          <a:xfrm>
            <a:off x="5859726" y="6160891"/>
            <a:ext cx="722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180</a:t>
            </a:r>
            <a:r>
              <a: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1B442-F69C-A88E-B238-EAFC7E7BFD0A}"/>
              </a:ext>
            </a:extLst>
          </p:cNvPr>
          <p:cNvSpPr txBox="1"/>
          <p:nvPr/>
        </p:nvSpPr>
        <p:spPr>
          <a:xfrm>
            <a:off x="7349443" y="6160891"/>
            <a:ext cx="51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년</a:t>
            </a:r>
          </a:p>
        </p:txBody>
      </p:sp>
      <p:sp>
        <p:nvSpPr>
          <p:cNvPr id="37" name="원호 36">
            <a:extLst>
              <a:ext uri="{FF2B5EF4-FFF2-40B4-BE49-F238E27FC236}">
                <a16:creationId xmlns:a16="http://schemas.microsoft.com/office/drawing/2014/main" id="{2E4BF2B5-B6EC-7DEA-A607-4E831142D2E9}"/>
              </a:ext>
            </a:extLst>
          </p:cNvPr>
          <p:cNvSpPr/>
          <p:nvPr/>
        </p:nvSpPr>
        <p:spPr>
          <a:xfrm rot="19385493">
            <a:off x="4791109" y="5532436"/>
            <a:ext cx="1421030" cy="1211493"/>
          </a:xfrm>
          <a:prstGeom prst="arc">
            <a:avLst>
              <a:gd name="adj1" fmla="val 14563668"/>
              <a:gd name="adj2" fmla="val 885331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20D398-169D-C964-747A-935B4A7E8068}"/>
              </a:ext>
            </a:extLst>
          </p:cNvPr>
          <p:cNvSpPr txBox="1"/>
          <p:nvPr/>
        </p:nvSpPr>
        <p:spPr>
          <a:xfrm>
            <a:off x="5191264" y="5306923"/>
            <a:ext cx="72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25%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43" name="원호 42">
            <a:extLst>
              <a:ext uri="{FF2B5EF4-FFF2-40B4-BE49-F238E27FC236}">
                <a16:creationId xmlns:a16="http://schemas.microsoft.com/office/drawing/2014/main" id="{6F02438B-D0DF-F63D-F34E-4BC256DA9895}"/>
              </a:ext>
            </a:extLst>
          </p:cNvPr>
          <p:cNvSpPr/>
          <p:nvPr/>
        </p:nvSpPr>
        <p:spPr>
          <a:xfrm rot="19385493">
            <a:off x="6225288" y="5532436"/>
            <a:ext cx="1421030" cy="1211493"/>
          </a:xfrm>
          <a:prstGeom prst="arc">
            <a:avLst>
              <a:gd name="adj1" fmla="val 14563668"/>
              <a:gd name="adj2" fmla="val 885331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AB5368-303F-8EE5-C3EC-4B2D0A43F6F8}"/>
              </a:ext>
            </a:extLst>
          </p:cNvPr>
          <p:cNvSpPr txBox="1"/>
          <p:nvPr/>
        </p:nvSpPr>
        <p:spPr>
          <a:xfrm>
            <a:off x="6643885" y="5297367"/>
            <a:ext cx="72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50%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AE17D3-8B2C-707B-6D07-B8DB5C2A92B2}"/>
              </a:ext>
            </a:extLst>
          </p:cNvPr>
          <p:cNvSpPr txBox="1"/>
          <p:nvPr/>
        </p:nvSpPr>
        <p:spPr>
          <a:xfrm>
            <a:off x="8500569" y="5297367"/>
            <a:ext cx="87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100%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04307-DB93-AC2C-118A-324450B26D3A}"/>
              </a:ext>
            </a:extLst>
          </p:cNvPr>
          <p:cNvSpPr txBox="1"/>
          <p:nvPr/>
        </p:nvSpPr>
        <p:spPr>
          <a:xfrm>
            <a:off x="8773335" y="1927866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각 특약 보험가입금액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: 500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万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A2667-673A-996A-7BC2-452E2340FF0E}"/>
              </a:ext>
            </a:extLst>
          </p:cNvPr>
          <p:cNvSpPr txBox="1"/>
          <p:nvPr/>
        </p:nvSpPr>
        <p:spPr>
          <a:xfrm>
            <a:off x="1585943" y="4831577"/>
            <a:ext cx="4992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*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암보장개시일은 최초계약일로부터 그 날을 포함하여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90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일이 지난 날의 다음 날 임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1911" y="337434"/>
            <a:ext cx="893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신규부가特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lang="ko-KR" altLang="en-US" sz="28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암 </a:t>
            </a:r>
            <a:r>
              <a:rPr lang="ko-KR" altLang="en-US" sz="2800" b="1" dirty="0" err="1">
                <a:solidFill>
                  <a:prstClr val="white"/>
                </a:solidFill>
                <a:latin typeface="맑은 고딕" panose="020B0503020000020004" pitchFamily="50" charset="-127"/>
              </a:rPr>
              <a:t>다빈치로봇수술보장특약</a:t>
            </a:r>
            <a:r>
              <a:rPr lang="ko-KR" altLang="en-US" sz="28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white"/>
                </a:solidFill>
                <a:latin typeface="맑은 고딕" panose="020B0503020000020004" pitchFamily="50" charset="-127"/>
              </a:rPr>
              <a:t>*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암든든</a:t>
            </a:r>
            <a:r>
              <a:rPr lang="en-US" altLang="ko-KR" sz="1500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간편암든든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901269" y="1311138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5" name="타원 34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자유형 46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2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FAA5F73-6CDE-4599-9162-03E628B7CEE1}"/>
              </a:ext>
            </a:extLst>
          </p:cNvPr>
          <p:cNvSpPr txBox="1"/>
          <p:nvPr/>
        </p:nvSpPr>
        <p:spPr>
          <a:xfrm>
            <a:off x="3762219" y="640035"/>
            <a:ext cx="330731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6350" prstMaterial="matte">
              <a:bevelT w="0" h="50800" prst="artDeco"/>
              <a:bevelB w="12700" h="0"/>
              <a:contourClr>
                <a:schemeClr val="accent4">
                  <a:lumMod val="20000"/>
                  <a:lumOff val="80000"/>
                </a:schemeClr>
              </a:contourClr>
            </a:sp3d>
          </a:bodyPr>
          <a:lstStyle>
            <a:defPPr>
              <a:defRPr lang="en-US"/>
            </a:defPPr>
            <a:lvl1pPr marR="0" lvl="0" indent="0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1430"/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50000">
                      <a:srgbClr val="002060"/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삼성긴고딕 Bold" panose="020B0600000101010101" pitchFamily="50" charset="-127"/>
                <a:ea typeface="삼성긴고딕 Bold" panose="020B0600000101010101" pitchFamily="50" charset="-127"/>
              </a:defRPr>
            </a:lvl1pPr>
          </a:lstStyle>
          <a:p>
            <a:r>
              <a:rPr lang="en-US" altLang="ko-KR" sz="6000">
                <a:ln w="222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</a:t>
            </a:r>
            <a:r>
              <a:rPr lang="en-US" altLang="ko-KR" sz="4800">
                <a:ln w="2222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ontents</a:t>
            </a:r>
            <a:endParaRPr lang="ko-KR" altLang="en-US" sz="4800">
              <a:ln w="22225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사각형: 둥근 모서리 9">
            <a:extLst>
              <a:ext uri="{FF2B5EF4-FFF2-40B4-BE49-F238E27FC236}">
                <a16:creationId xmlns:a16="http://schemas.microsoft.com/office/drawing/2014/main" id="{D964DC68-9807-4410-B437-789E561573E2}"/>
              </a:ext>
            </a:extLst>
          </p:cNvPr>
          <p:cNvSpPr/>
          <p:nvPr/>
        </p:nvSpPr>
        <p:spPr>
          <a:xfrm>
            <a:off x="4261933" y="1885041"/>
            <a:ext cx="6852239" cy="1069122"/>
          </a:xfrm>
          <a:prstGeom prst="roundRect">
            <a:avLst>
              <a:gd name="adj" fmla="val 28169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SLI 파트너 B" panose="02020603020101020101" pitchFamily="18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34934F-981E-4F8C-BBB3-0D1221D47EE6}"/>
              </a:ext>
            </a:extLst>
          </p:cNvPr>
          <p:cNvGrpSpPr/>
          <p:nvPr/>
        </p:nvGrpSpPr>
        <p:grpSpPr>
          <a:xfrm>
            <a:off x="3620074" y="1823297"/>
            <a:ext cx="1283720" cy="1368970"/>
            <a:chOff x="5343424" y="721087"/>
            <a:chExt cx="1283720" cy="1368970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6B390131-8B7C-4222-BC82-021648E2B78D}"/>
                </a:ext>
              </a:extLst>
            </p:cNvPr>
            <p:cNvGrpSpPr/>
            <p:nvPr/>
          </p:nvGrpSpPr>
          <p:grpSpPr>
            <a:xfrm>
              <a:off x="5343424" y="721087"/>
              <a:ext cx="1283720" cy="1368970"/>
              <a:chOff x="417900" y="920552"/>
              <a:chExt cx="909632" cy="970040"/>
            </a:xfrm>
          </p:grpSpPr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77C3C3A2-60EE-45BE-A9E8-F7905913611E}"/>
                  </a:ext>
                </a:extLst>
              </p:cNvPr>
              <p:cNvSpPr/>
              <p:nvPr/>
            </p:nvSpPr>
            <p:spPr>
              <a:xfrm>
                <a:off x="417900" y="980960"/>
                <a:ext cx="909632" cy="90963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35" name="눈물 방울 34">
                <a:extLst>
                  <a:ext uri="{FF2B5EF4-FFF2-40B4-BE49-F238E27FC236}">
                    <a16:creationId xmlns:a16="http://schemas.microsoft.com/office/drawing/2014/main" id="{A0E2096E-EEA8-4A30-A963-F93F335DCE08}"/>
                  </a:ext>
                </a:extLst>
              </p:cNvPr>
              <p:cNvSpPr/>
              <p:nvPr/>
            </p:nvSpPr>
            <p:spPr>
              <a:xfrm rot="2700000">
                <a:off x="476672" y="920552"/>
                <a:ext cx="792088" cy="792088"/>
              </a:xfrm>
              <a:prstGeom prst="teardrop">
                <a:avLst/>
              </a:prstGeom>
              <a:gradFill>
                <a:gsLst>
                  <a:gs pos="0">
                    <a:schemeClr val="accent6">
                      <a:lumMod val="5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5C0BC881-A957-44C7-A782-49B5C816CA42}"/>
                  </a:ext>
                </a:extLst>
              </p:cNvPr>
              <p:cNvSpPr/>
              <p:nvPr/>
            </p:nvSpPr>
            <p:spPr>
              <a:xfrm>
                <a:off x="582430" y="1026310"/>
                <a:ext cx="580572" cy="5805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05BC95-FE96-44B4-B36D-B55E079DF82C}"/>
                </a:ext>
              </a:extLst>
            </p:cNvPr>
            <p:cNvSpPr txBox="1"/>
            <p:nvPr/>
          </p:nvSpPr>
          <p:spPr>
            <a:xfrm>
              <a:off x="5604645" y="926061"/>
              <a:ext cx="6559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01</a:t>
              </a:r>
              <a:endParaRPr lang="ko-KR" altLang="en-US" sz="4000"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sp>
        <p:nvSpPr>
          <p:cNvPr id="37" name="사각형: 둥근 모서리 16">
            <a:extLst>
              <a:ext uri="{FF2B5EF4-FFF2-40B4-BE49-F238E27FC236}">
                <a16:creationId xmlns:a16="http://schemas.microsoft.com/office/drawing/2014/main" id="{51D22DEE-8B21-4281-AB5B-C8CA12BBD97A}"/>
              </a:ext>
            </a:extLst>
          </p:cNvPr>
          <p:cNvSpPr/>
          <p:nvPr/>
        </p:nvSpPr>
        <p:spPr>
          <a:xfrm>
            <a:off x="4261933" y="3253193"/>
            <a:ext cx="6852239" cy="1069122"/>
          </a:xfrm>
          <a:prstGeom prst="roundRect">
            <a:avLst>
              <a:gd name="adj" fmla="val 28169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SLI 파트너 B" panose="02020603020101020101" pitchFamily="18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43CE49E-9AB2-4C04-A830-2AEE3816C1FB}"/>
              </a:ext>
            </a:extLst>
          </p:cNvPr>
          <p:cNvGrpSpPr/>
          <p:nvPr/>
        </p:nvGrpSpPr>
        <p:grpSpPr>
          <a:xfrm>
            <a:off x="3620074" y="3191449"/>
            <a:ext cx="1283720" cy="1368970"/>
            <a:chOff x="5343424" y="721087"/>
            <a:chExt cx="1283720" cy="136897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9134718F-F74D-48C0-9861-FC4349F7C6F9}"/>
                </a:ext>
              </a:extLst>
            </p:cNvPr>
            <p:cNvGrpSpPr/>
            <p:nvPr/>
          </p:nvGrpSpPr>
          <p:grpSpPr>
            <a:xfrm>
              <a:off x="5343424" y="721087"/>
              <a:ext cx="1283720" cy="1368970"/>
              <a:chOff x="417900" y="920552"/>
              <a:chExt cx="909632" cy="970040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C2D80612-2143-4934-8539-C00526E321ED}"/>
                  </a:ext>
                </a:extLst>
              </p:cNvPr>
              <p:cNvSpPr/>
              <p:nvPr/>
            </p:nvSpPr>
            <p:spPr>
              <a:xfrm>
                <a:off x="417900" y="980960"/>
                <a:ext cx="909632" cy="90963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42" name="눈물 방울 41">
                <a:extLst>
                  <a:ext uri="{FF2B5EF4-FFF2-40B4-BE49-F238E27FC236}">
                    <a16:creationId xmlns:a16="http://schemas.microsoft.com/office/drawing/2014/main" id="{E4691879-F90A-4A88-A857-CCE423D39A6F}"/>
                  </a:ext>
                </a:extLst>
              </p:cNvPr>
              <p:cNvSpPr/>
              <p:nvPr/>
            </p:nvSpPr>
            <p:spPr>
              <a:xfrm rot="2700000">
                <a:off x="476672" y="920552"/>
                <a:ext cx="792088" cy="792088"/>
              </a:xfrm>
              <a:prstGeom prst="teardrop">
                <a:avLst/>
              </a:prstGeom>
              <a:gradFill>
                <a:gsLst>
                  <a:gs pos="0">
                    <a:schemeClr val="accent6">
                      <a:lumMod val="5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2B0CCA9A-10DA-4E94-AE4B-08B5BA5E87C7}"/>
                  </a:ext>
                </a:extLst>
              </p:cNvPr>
              <p:cNvSpPr/>
              <p:nvPr/>
            </p:nvSpPr>
            <p:spPr>
              <a:xfrm>
                <a:off x="582430" y="1026310"/>
                <a:ext cx="580572" cy="5805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1ED7D4-F63F-475D-9981-D0B4932E2C9E}"/>
                </a:ext>
              </a:extLst>
            </p:cNvPr>
            <p:cNvSpPr txBox="1"/>
            <p:nvPr/>
          </p:nvSpPr>
          <p:spPr>
            <a:xfrm>
              <a:off x="5604645" y="926061"/>
              <a:ext cx="7184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02</a:t>
              </a:r>
              <a:endParaRPr lang="ko-KR" altLang="en-US" sz="4000"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sp>
        <p:nvSpPr>
          <p:cNvPr id="44" name="사각형: 둥근 모서리 23">
            <a:extLst>
              <a:ext uri="{FF2B5EF4-FFF2-40B4-BE49-F238E27FC236}">
                <a16:creationId xmlns:a16="http://schemas.microsoft.com/office/drawing/2014/main" id="{C7CD0A4E-D633-4A3A-86B2-8D5128355F9F}"/>
              </a:ext>
            </a:extLst>
          </p:cNvPr>
          <p:cNvSpPr/>
          <p:nvPr/>
        </p:nvSpPr>
        <p:spPr>
          <a:xfrm>
            <a:off x="4261933" y="4621345"/>
            <a:ext cx="6852239" cy="1069122"/>
          </a:xfrm>
          <a:prstGeom prst="roundRect">
            <a:avLst>
              <a:gd name="adj" fmla="val 28169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SLI 파트너 B" panose="02020603020101020101" pitchFamily="18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934AF951-5958-4518-96F8-8682199D3F0C}"/>
              </a:ext>
            </a:extLst>
          </p:cNvPr>
          <p:cNvGrpSpPr/>
          <p:nvPr/>
        </p:nvGrpSpPr>
        <p:grpSpPr>
          <a:xfrm>
            <a:off x="3620074" y="4559601"/>
            <a:ext cx="1283720" cy="1368970"/>
            <a:chOff x="5343424" y="721087"/>
            <a:chExt cx="1283720" cy="1368970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1255CF20-C571-490E-956D-17AA3A189867}"/>
                </a:ext>
              </a:extLst>
            </p:cNvPr>
            <p:cNvGrpSpPr/>
            <p:nvPr/>
          </p:nvGrpSpPr>
          <p:grpSpPr>
            <a:xfrm>
              <a:off x="5343424" y="721087"/>
              <a:ext cx="1283720" cy="1368970"/>
              <a:chOff x="417900" y="920552"/>
              <a:chExt cx="909632" cy="970040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9281F7AF-1655-45D1-8D33-380C24614746}"/>
                  </a:ext>
                </a:extLst>
              </p:cNvPr>
              <p:cNvSpPr/>
              <p:nvPr/>
            </p:nvSpPr>
            <p:spPr>
              <a:xfrm>
                <a:off x="417900" y="980960"/>
                <a:ext cx="909632" cy="90963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49" name="눈물 방울 48">
                <a:extLst>
                  <a:ext uri="{FF2B5EF4-FFF2-40B4-BE49-F238E27FC236}">
                    <a16:creationId xmlns:a16="http://schemas.microsoft.com/office/drawing/2014/main" id="{1907CAFF-8A3F-4C04-B305-DB4A66533D8A}"/>
                  </a:ext>
                </a:extLst>
              </p:cNvPr>
              <p:cNvSpPr/>
              <p:nvPr/>
            </p:nvSpPr>
            <p:spPr>
              <a:xfrm rot="2700000">
                <a:off x="476672" y="920552"/>
                <a:ext cx="792088" cy="792088"/>
              </a:xfrm>
              <a:prstGeom prst="teardrop">
                <a:avLst/>
              </a:prstGeom>
              <a:gradFill>
                <a:gsLst>
                  <a:gs pos="0">
                    <a:schemeClr val="accent6">
                      <a:lumMod val="5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52D5A3AE-7B35-4B84-BDC6-5395139ED302}"/>
                  </a:ext>
                </a:extLst>
              </p:cNvPr>
              <p:cNvSpPr/>
              <p:nvPr/>
            </p:nvSpPr>
            <p:spPr>
              <a:xfrm>
                <a:off x="582430" y="1026310"/>
                <a:ext cx="580572" cy="5805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SLI 파트너 B" panose="02020603020101020101" pitchFamily="18" charset="-127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69805F-EEFD-42E3-BB9F-7942815018A6}"/>
                </a:ext>
              </a:extLst>
            </p:cNvPr>
            <p:cNvSpPr txBox="1"/>
            <p:nvPr/>
          </p:nvSpPr>
          <p:spPr>
            <a:xfrm>
              <a:off x="5604645" y="926061"/>
              <a:ext cx="7328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0" scaled="0"/>
                  </a:gradFill>
                  <a:latin typeface="Impact" panose="020B0806030902050204" pitchFamily="34" charset="0"/>
                </a:rPr>
                <a:t>03</a:t>
              </a:r>
              <a:endParaRPr lang="ko-KR" altLang="en-US" sz="4000"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0" scaled="0"/>
                </a:gradFill>
                <a:latin typeface="Impact" panose="020B0806030902050204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D37358A-DFC8-496E-97CD-45D2914E109E}"/>
              </a:ext>
            </a:extLst>
          </p:cNvPr>
          <p:cNvSpPr txBox="1"/>
          <p:nvPr/>
        </p:nvSpPr>
        <p:spPr>
          <a:xfrm>
            <a:off x="5081267" y="1960884"/>
            <a:ext cx="32271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powder"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marR="0" lvl="0" indent="0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2222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en-US" altLang="ko-KR" sz="3200" dirty="0">
                <a:solidFill>
                  <a:schemeClr val="tx1"/>
                </a:solidFill>
                <a:effectLst/>
              </a:rPr>
              <a:t>(</a:t>
            </a:r>
            <a:r>
              <a:rPr lang="ko-KR" altLang="en-US" sz="3200" dirty="0">
                <a:solidFill>
                  <a:schemeClr val="tx1"/>
                </a:solidFill>
                <a:effectLst/>
              </a:rPr>
              <a:t>간편</a:t>
            </a:r>
            <a:r>
              <a:rPr lang="en-US" altLang="ko-KR" sz="3200" dirty="0">
                <a:solidFill>
                  <a:schemeClr val="tx1"/>
                </a:solidFill>
                <a:effectLst/>
              </a:rPr>
              <a:t>)</a:t>
            </a:r>
            <a:r>
              <a:rPr lang="ko-KR" altLang="en-US" sz="4800" dirty="0" err="1" smtClean="0">
                <a:solidFill>
                  <a:schemeClr val="tx1"/>
                </a:solidFill>
                <a:effectLst/>
              </a:rPr>
              <a:t>암든든</a:t>
            </a:r>
            <a:endParaRPr lang="ko-KR" altLang="en-US" sz="4800" dirty="0">
              <a:solidFill>
                <a:schemeClr val="tx1"/>
              </a:solidFill>
              <a:effectLst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4BF8D1-029F-4FE5-8D61-E7A3A3FA3E2A}"/>
              </a:ext>
            </a:extLst>
          </p:cNvPr>
          <p:cNvSpPr txBox="1"/>
          <p:nvPr/>
        </p:nvSpPr>
        <p:spPr>
          <a:xfrm>
            <a:off x="5081267" y="3295341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powder"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marR="0" lvl="0" indent="0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58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en-US" altLang="ko-KR" sz="3200" dirty="0">
                <a:solidFill>
                  <a:schemeClr val="tx1"/>
                </a:solidFill>
                <a:effectLst/>
              </a:rPr>
              <a:t>(</a:t>
            </a:r>
            <a:r>
              <a:rPr lang="ko-KR" altLang="en-US" sz="3200" dirty="0">
                <a:solidFill>
                  <a:schemeClr val="tx1"/>
                </a:solidFill>
                <a:effectLst/>
              </a:rPr>
              <a:t>간편</a:t>
            </a:r>
            <a:r>
              <a:rPr lang="en-US" altLang="ko-KR" sz="3200" dirty="0">
                <a:solidFill>
                  <a:schemeClr val="tx1"/>
                </a:solidFill>
                <a:effectLst/>
              </a:rPr>
              <a:t>)</a:t>
            </a:r>
            <a:r>
              <a:rPr lang="ko-KR" altLang="en-US" sz="4800" dirty="0" err="1">
                <a:solidFill>
                  <a:schemeClr val="tx1"/>
                </a:solidFill>
                <a:effectLst/>
              </a:rPr>
              <a:t>든든</a:t>
            </a:r>
            <a:endParaRPr lang="ko-KR" altLang="en-US" sz="4800" dirty="0">
              <a:solidFill>
                <a:schemeClr val="tx1"/>
              </a:solidFill>
              <a:effectLst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20FE6E-A06F-49D1-B357-075D1E2DBCF2}"/>
              </a:ext>
            </a:extLst>
          </p:cNvPr>
          <p:cNvSpPr txBox="1"/>
          <p:nvPr/>
        </p:nvSpPr>
        <p:spPr>
          <a:xfrm>
            <a:off x="5081267" y="4707791"/>
            <a:ext cx="58945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powder">
              <a:bevelT w="0" h="0"/>
              <a:bevelB w="0" h="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marR="0" lvl="0" indent="0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58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sz="4800" dirty="0" err="1">
                <a:solidFill>
                  <a:schemeClr val="tx1"/>
                </a:solidFill>
                <a:effectLst/>
              </a:rPr>
              <a:t>핵심담보</a:t>
            </a:r>
            <a:r>
              <a:rPr lang="ko-KR" altLang="en-US" sz="4800" dirty="0">
                <a:solidFill>
                  <a:schemeClr val="tx1"/>
                </a:solidFill>
                <a:effectLst/>
              </a:rPr>
              <a:t> </a:t>
            </a:r>
            <a:r>
              <a:rPr lang="en-US" altLang="ko-KR" sz="4800" dirty="0">
                <a:solidFill>
                  <a:schemeClr val="tx1"/>
                </a:solidFill>
                <a:effectLst/>
              </a:rPr>
              <a:t>- </a:t>
            </a:r>
            <a:r>
              <a:rPr lang="en-US" altLang="ko-KR" sz="3200" dirty="0">
                <a:solidFill>
                  <a:schemeClr val="tx1"/>
                </a:solidFill>
                <a:effectLst/>
              </a:rPr>
              <a:t>(</a:t>
            </a:r>
            <a:r>
              <a:rPr lang="ko-KR" altLang="en-US" sz="3200" dirty="0">
                <a:solidFill>
                  <a:schemeClr val="tx1"/>
                </a:solidFill>
                <a:effectLst/>
              </a:rPr>
              <a:t>경증</a:t>
            </a:r>
            <a:r>
              <a:rPr lang="en-US" altLang="ko-KR" sz="3200" dirty="0">
                <a:solidFill>
                  <a:schemeClr val="tx1"/>
                </a:solidFill>
                <a:effectLst/>
              </a:rPr>
              <a:t>)</a:t>
            </a:r>
            <a:r>
              <a:rPr lang="ko-KR" altLang="en-US" sz="4800" dirty="0">
                <a:solidFill>
                  <a:schemeClr val="tx1"/>
                </a:solidFill>
                <a:effectLst/>
              </a:rPr>
              <a:t>뇌심</a:t>
            </a:r>
          </a:p>
        </p:txBody>
      </p:sp>
    </p:spTree>
    <p:extLst>
      <p:ext uri="{BB962C8B-B14F-4D97-AF65-F5344CB8AC3E}">
        <p14:creationId xmlns:p14="http://schemas.microsoft.com/office/powerpoint/2010/main" val="33744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1CCD81-EEF7-92B8-5BA2-1082AF2C3619}"/>
              </a:ext>
            </a:extLst>
          </p:cNvPr>
          <p:cNvSpPr txBox="1"/>
          <p:nvPr/>
        </p:nvSpPr>
        <p:spPr>
          <a:xfrm>
            <a:off x="1121798" y="1266048"/>
            <a:ext cx="7124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상급종합병원암직접치료통원특약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[15/30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4FAF5227-F9A4-6248-547D-D54A67F8A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57527"/>
              </p:ext>
            </p:extLst>
          </p:nvPr>
        </p:nvGraphicFramePr>
        <p:xfrm>
          <a:off x="1240592" y="2046080"/>
          <a:ext cx="10158927" cy="406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654">
                  <a:extLst>
                    <a:ext uri="{9D8B030D-6E8A-4147-A177-3AD203B41FA5}">
                      <a16:colId xmlns:a16="http://schemas.microsoft.com/office/drawing/2014/main" val="1722340583"/>
                    </a:ext>
                  </a:extLst>
                </a:gridCol>
                <a:gridCol w="6393118">
                  <a:extLst>
                    <a:ext uri="{9D8B030D-6E8A-4147-A177-3AD203B41FA5}">
                      <a16:colId xmlns:a16="http://schemas.microsoft.com/office/drawing/2014/main" val="3625133076"/>
                    </a:ext>
                  </a:extLst>
                </a:gridCol>
                <a:gridCol w="2452155">
                  <a:extLst>
                    <a:ext uri="{9D8B030D-6E8A-4147-A177-3AD203B41FA5}">
                      <a16:colId xmlns:a16="http://schemas.microsoft.com/office/drawing/2014/main" val="1748646110"/>
                    </a:ext>
                  </a:extLst>
                </a:gridCol>
              </a:tblGrid>
              <a:tr h="5195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지급사유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지급금액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37911"/>
                  </a:ext>
                </a:extLst>
              </a:tr>
              <a:tr h="15777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일반암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암보장개시일 이후 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으로 </a:t>
                      </a:r>
                      <a:r>
                        <a:rPr lang="ko-KR" alt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진단 확정되고</a:t>
                      </a:r>
                      <a: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이 특약의 보험기간 중 그 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암의 직접적인 치료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를 </a:t>
                      </a:r>
                      <a:r>
                        <a:rPr lang="ko-KR" alt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목적으로 </a:t>
                      </a:r>
                      <a: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ko-KR" alt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상급종합병원에 </a:t>
                      </a:r>
                      <a:r>
                        <a:rPr lang="ko-KR" altLang="en-US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통원하였을</a:t>
                      </a:r>
                      <a:r>
                        <a:rPr lang="ko-KR" alt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경우 </a:t>
                      </a:r>
                      <a: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단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일 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4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보험연도</a:t>
                      </a:r>
                      <a:r>
                        <a:rPr lang="ko-KR" altLang="en-US" sz="14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기준 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연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30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62162"/>
                  </a:ext>
                </a:extLst>
              </a:tr>
              <a:tr h="196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소액암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경계성종양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기타피부암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갑상선암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제자리암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비침습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방광암</a:t>
                      </a:r>
                      <a:endParaRPr lang="en-US" altLang="ko-KR" sz="16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또는 대장점막내암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으로 진단이 확정되고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그 질병의 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직접적인 치료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"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를 목적으로 </a:t>
                      </a:r>
                      <a:endParaRPr lang="en-US" altLang="ko-KR" sz="16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상급종합병원에 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통원하였을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경우</a:t>
                      </a:r>
                      <a: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단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일 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4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보험연도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기준 연</a:t>
                      </a:r>
                      <a:r>
                        <a:rPr lang="en-US" altLang="ko-KR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30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1048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E55195C-BE34-99A2-2114-F943C642E39E}"/>
              </a:ext>
            </a:extLst>
          </p:cNvPr>
          <p:cNvSpPr txBox="1"/>
          <p:nvPr/>
        </p:nvSpPr>
        <p:spPr>
          <a:xfrm>
            <a:off x="9329722" y="1717620"/>
            <a:ext cx="2069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특약보험가입금액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1,000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万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D24DE1-B08D-C8BC-DDCF-FAA4E0BF5486}"/>
              </a:ext>
            </a:extLst>
          </p:cNvPr>
          <p:cNvSpPr txBox="1"/>
          <p:nvPr/>
        </p:nvSpPr>
        <p:spPr>
          <a:xfrm>
            <a:off x="1179632" y="6210027"/>
            <a:ext cx="576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암보장개시일은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최초계약일로부터 그 날을 포함하여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90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일이 지난 날의 다음 날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임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암 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: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기타피부암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갑상선암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비침습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방광암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및 대장점막내암 제외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99" y="322035"/>
            <a:ext cx="89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신규부가特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lang="ko-KR" altLang="en-US" sz="2800" b="1" dirty="0" err="1">
                <a:solidFill>
                  <a:prstClr val="white"/>
                </a:solidFill>
                <a:latin typeface="맑은 고딕" panose="020B0503020000020004" pitchFamily="50" charset="-127"/>
              </a:rPr>
              <a:t>상급종합병원암직접치료통원특약</a:t>
            </a:r>
            <a:r>
              <a:rPr lang="ko-KR" altLang="en-US" sz="28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white"/>
                </a:solidFill>
                <a:latin typeface="맑은 고딕" panose="020B0503020000020004" pitchFamily="50" charset="-127"/>
              </a:rPr>
              <a:t>*</a:t>
            </a:r>
            <a:r>
              <a:rPr lang="ko-KR" altLang="en-US" sz="1500" dirty="0" err="1">
                <a:solidFill>
                  <a:prstClr val="white"/>
                </a:solidFill>
                <a:latin typeface="맑은 고딕" panose="020B0503020000020004" pitchFamily="50" charset="-127"/>
              </a:rPr>
              <a:t>암든든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869535" y="1318425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" name="타원 14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자유형 15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2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1CCD81-EEF7-92B8-5BA2-1082AF2C3619}"/>
              </a:ext>
            </a:extLst>
          </p:cNvPr>
          <p:cNvSpPr txBox="1"/>
          <p:nvPr/>
        </p:nvSpPr>
        <p:spPr>
          <a:xfrm>
            <a:off x="1044512" y="1266048"/>
            <a:ext cx="6563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카티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(CAR-T)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항암약물허가치료특약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[5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4FAF5227-F9A4-6248-547D-D54A67F8A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66317"/>
              </p:ext>
            </p:extLst>
          </p:nvPr>
        </p:nvGraphicFramePr>
        <p:xfrm>
          <a:off x="1331848" y="1844824"/>
          <a:ext cx="9884791" cy="16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5336">
                  <a:extLst>
                    <a:ext uri="{9D8B030D-6E8A-4147-A177-3AD203B41FA5}">
                      <a16:colId xmlns:a16="http://schemas.microsoft.com/office/drawing/2014/main" val="3625133076"/>
                    </a:ext>
                  </a:extLst>
                </a:gridCol>
                <a:gridCol w="1235599">
                  <a:extLst>
                    <a:ext uri="{9D8B030D-6E8A-4147-A177-3AD203B41FA5}">
                      <a16:colId xmlns:a16="http://schemas.microsoft.com/office/drawing/2014/main" val="1748646110"/>
                    </a:ext>
                  </a:extLst>
                </a:gridCol>
                <a:gridCol w="1323856">
                  <a:extLst>
                    <a:ext uri="{9D8B030D-6E8A-4147-A177-3AD203B41FA5}">
                      <a16:colId xmlns:a16="http://schemas.microsoft.com/office/drawing/2014/main" val="134425844"/>
                    </a:ext>
                  </a:extLst>
                </a:gridCol>
              </a:tblGrid>
              <a:tr h="3949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지급사유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지급금액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37911"/>
                  </a:ext>
                </a:extLst>
              </a:tr>
              <a:tr h="39492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년이내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년초과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9585"/>
                  </a:ext>
                </a:extLst>
              </a:tr>
              <a:tr h="48147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암보장개시일이후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카티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(CAR-T)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</a:t>
                      </a:r>
                      <a:r>
                        <a:rPr lang="ko-KR" altLang="en-US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보장대상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암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으로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진단 확정되고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그 질병의 직접적인 치료를 목적으로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카티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(CAR-T)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항암약물허가치료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를 받은 경우 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최초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500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1000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62162"/>
                  </a:ext>
                </a:extLst>
              </a:tr>
            </a:tbl>
          </a:graphicData>
        </a:graphic>
      </p:graphicFrame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A56FFA8-409F-5B0A-ABE9-125041B6D364}"/>
              </a:ext>
            </a:extLst>
          </p:cNvPr>
          <p:cNvSpPr/>
          <p:nvPr/>
        </p:nvSpPr>
        <p:spPr>
          <a:xfrm>
            <a:off x="1246689" y="3823692"/>
            <a:ext cx="10061391" cy="2773661"/>
          </a:xfrm>
          <a:prstGeom prst="roundRect">
            <a:avLst>
              <a:gd name="adj" fmla="val 429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모서리가 둥근 직사각형 90">
            <a:extLst>
              <a:ext uri="{FF2B5EF4-FFF2-40B4-BE49-F238E27FC236}">
                <a16:creationId xmlns:a16="http://schemas.microsoft.com/office/drawing/2014/main" id="{F6C17C04-2091-9F0D-55D3-DBFB72EE0EDB}"/>
              </a:ext>
            </a:extLst>
          </p:cNvPr>
          <p:cNvSpPr/>
          <p:nvPr/>
        </p:nvSpPr>
        <p:spPr>
          <a:xfrm>
            <a:off x="1572196" y="4003350"/>
            <a:ext cx="3191007" cy="529243"/>
          </a:xfrm>
          <a:prstGeom prst="roundRect">
            <a:avLst/>
          </a:prstGeom>
          <a:gradFill>
            <a:gsLst>
              <a:gs pos="23000">
                <a:schemeClr val="tx2">
                  <a:lumMod val="76000"/>
                  <a:lumOff val="24000"/>
                </a:schemeClr>
              </a:gs>
              <a:gs pos="17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카티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(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CAR-T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)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보장대상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 암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C60A9-66B5-0A37-56C1-CDB71C7D265D}"/>
              </a:ext>
            </a:extLst>
          </p:cNvPr>
          <p:cNvSpPr txBox="1"/>
          <p:nvPr/>
        </p:nvSpPr>
        <p:spPr>
          <a:xfrm>
            <a:off x="1585662" y="4890646"/>
            <a:ext cx="310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미만성 거대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세포 림프종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15DAA0-AEDF-8697-AE8C-8A09A4ED6824}"/>
              </a:ext>
            </a:extLst>
          </p:cNvPr>
          <p:cNvSpPr txBox="1"/>
          <p:nvPr/>
        </p:nvSpPr>
        <p:spPr>
          <a:xfrm>
            <a:off x="6884537" y="4890646"/>
            <a:ext cx="210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소아급성백혈병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2793DB-774A-809D-B159-833497BA2966}"/>
              </a:ext>
            </a:extLst>
          </p:cNvPr>
          <p:cNvSpPr txBox="1"/>
          <p:nvPr/>
        </p:nvSpPr>
        <p:spPr>
          <a:xfrm>
            <a:off x="6226519" y="3856919"/>
            <a:ext cx="4968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 </a:t>
            </a:r>
            <a:r>
              <a:rPr lang="ko-KR" altLang="en-US" sz="1400" noProof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카티</a:t>
            </a:r>
            <a:r>
              <a:rPr lang="en-US" altLang="ko-KR" sz="1400" noProof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(CAR-T)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치료</a:t>
            </a:r>
            <a:r>
              <a:rPr lang="ko-KR" altLang="en-US" sz="14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제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22.12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현재 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노바티스社 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『</a:t>
            </a:r>
            <a:r>
              <a:rPr kumimoji="0" lang="ko-KR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킴리아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』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종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195A49-3B83-6CA5-1FA7-26B4FB61CB56}"/>
              </a:ext>
            </a:extLst>
          </p:cNvPr>
          <p:cNvSpPr txBox="1"/>
          <p:nvPr/>
        </p:nvSpPr>
        <p:spPr>
          <a:xfrm>
            <a:off x="2760791" y="5173007"/>
            <a:ext cx="3864061" cy="1412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림프종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중에서 가장 흔한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림프종의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한 종류로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B-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림프구에 기원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미만성큰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세포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림프종은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비호지킨리프종의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40~50%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정도를 차지하며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진행이 빠른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핌프종에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속함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환자의 평균연령은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58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세고 림프절이외에도 위장관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피부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중추신경계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갑상선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고환등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림프절 외 부위로 침범할 수 있음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0C4E755-218B-38D6-1525-2E77671C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95" y="5312506"/>
            <a:ext cx="1195198" cy="10338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DCD8D8-39D9-DC38-D50D-6BD8FCFE587B}"/>
              </a:ext>
            </a:extLst>
          </p:cNvPr>
          <p:cNvSpPr txBox="1"/>
          <p:nvPr/>
        </p:nvSpPr>
        <p:spPr>
          <a:xfrm>
            <a:off x="8969408" y="5155678"/>
            <a:ext cx="233867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혈구를 만드는 조혈모세포가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성숙되는 어떤 단계에서는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암으로 되어 정상 기능을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상실하고 증식되는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소아청소년기의 질환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3A5B1-D14C-5578-6FD5-5BE5C90A504A}"/>
              </a:ext>
            </a:extLst>
          </p:cNvPr>
          <p:cNvSpPr txBox="1"/>
          <p:nvPr/>
        </p:nvSpPr>
        <p:spPr>
          <a:xfrm>
            <a:off x="7165817" y="6346347"/>
            <a:ext cx="414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출처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네이버</a:t>
            </a:r>
            <a:r>
              <a:rPr kumimoji="0" lang="ko-KR" altLang="en-US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지식백과</a:t>
            </a:r>
            <a:r>
              <a:rPr kumimoji="0" lang="en-US" altLang="ko-KR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국립암정보센터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9F09B8D-6D3D-9CF4-4823-A95045739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10" y="5289158"/>
            <a:ext cx="2250154" cy="876146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0B36C4A3-9267-5F4D-C442-E1AEB89588A6}"/>
              </a:ext>
            </a:extLst>
          </p:cNvPr>
          <p:cNvGrpSpPr/>
          <p:nvPr/>
        </p:nvGrpSpPr>
        <p:grpSpPr>
          <a:xfrm>
            <a:off x="5277110" y="4180244"/>
            <a:ext cx="356737" cy="234648"/>
            <a:chOff x="3635898" y="-1104254"/>
            <a:chExt cx="446221" cy="353539"/>
          </a:xfrm>
        </p:grpSpPr>
        <p:sp>
          <p:nvSpPr>
            <p:cNvPr id="23" name="이등변 삼각형 22">
              <a:extLst>
                <a:ext uri="{FF2B5EF4-FFF2-40B4-BE49-F238E27FC236}">
                  <a16:creationId xmlns:a16="http://schemas.microsoft.com/office/drawing/2014/main" id="{94206474-2E42-85ED-FE49-B3A07DF5D135}"/>
                </a:ext>
              </a:extLst>
            </p:cNvPr>
            <p:cNvSpPr/>
            <p:nvPr/>
          </p:nvSpPr>
          <p:spPr>
            <a:xfrm rot="5400000">
              <a:off x="3607868" y="-1076224"/>
              <a:ext cx="353539" cy="2974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이등변 삼각형 23">
              <a:extLst>
                <a:ext uri="{FF2B5EF4-FFF2-40B4-BE49-F238E27FC236}">
                  <a16:creationId xmlns:a16="http://schemas.microsoft.com/office/drawing/2014/main" id="{BE189655-90C8-BA23-22BA-707CD77B4E02}"/>
                </a:ext>
              </a:extLst>
            </p:cNvPr>
            <p:cNvSpPr/>
            <p:nvPr/>
          </p:nvSpPr>
          <p:spPr>
            <a:xfrm rot="5400000">
              <a:off x="3756609" y="-1076224"/>
              <a:ext cx="353539" cy="297480"/>
            </a:xfrm>
            <a:prstGeom prst="triangle">
              <a:avLst/>
            </a:pr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0230F3AB-CAD9-6DA8-ED69-A063E0EE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9" b="94611" l="3120" r="97537">
                        <a14:foregroundMark x1="13629" y1="17964" x2="13136" y2="64371"/>
                        <a14:foregroundMark x1="7389" y1="24551" x2="6404" y2="32635"/>
                        <a14:foregroundMark x1="3120" y1="77844" x2="19704" y2="75449"/>
                        <a14:foregroundMark x1="23317" y1="10180" x2="28079" y2="86527"/>
                        <a14:foregroundMark x1="22824" y1="12275" x2="69951" y2="8982"/>
                        <a14:foregroundMark x1="69951" y1="8982" x2="97044" y2="83234"/>
                        <a14:foregroundMark x1="97044" y1="83234" x2="95895" y2="88623"/>
                        <a14:foregroundMark x1="24138" y1="94311" x2="73892" y2="93713"/>
                        <a14:foregroundMark x1="73892" y1="93713" x2="94581" y2="94611"/>
                        <a14:foregroundMark x1="30049" y1="12275" x2="80460" y2="11377"/>
                        <a14:foregroundMark x1="80460" y1="11377" x2="94745" y2="13473"/>
                        <a14:foregroundMark x1="33990" y1="7186" x2="80788" y2="5689"/>
                        <a14:foregroundMark x1="80788" y1="5689" x2="94417" y2="6587"/>
                        <a14:foregroundMark x1="11330" y1="19461" x2="14943" y2="17066"/>
                        <a14:foregroundMark x1="6076" y1="23653" x2="6076" y2="23653"/>
                        <a14:foregroundMark x1="40394" y1="14671" x2="85878" y2="12874"/>
                        <a14:foregroundMark x1="85878" y1="12874" x2="93103" y2="12874"/>
                        <a14:foregroundMark x1="41379" y1="33533" x2="85386" y2="29042"/>
                        <a14:foregroundMark x1="44663" y1="24551" x2="79146" y2="23653"/>
                        <a14:foregroundMark x1="36289" y1="16168" x2="42200" y2="85629"/>
                        <a14:foregroundMark x1="34319" y1="22754" x2="50246" y2="70958"/>
                        <a14:foregroundMark x1="38259" y1="37425" x2="75534" y2="36826"/>
                        <a14:foregroundMark x1="47291" y1="47006" x2="82102" y2="49102"/>
                        <a14:foregroundMark x1="48933" y1="60479" x2="80460" y2="62575"/>
                        <a14:foregroundMark x1="78818" y1="32335" x2="94417" y2="31437"/>
                        <a14:foregroundMark x1="84565" y1="26946" x2="96388" y2="25749"/>
                        <a14:foregroundMark x1="39245" y1="27844" x2="44828" y2="22754"/>
                        <a14:foregroundMark x1="38588" y1="21856" x2="42365" y2="26048"/>
                        <a14:foregroundMark x1="84893" y1="38024" x2="91626" y2="37126"/>
                        <a14:foregroundMark x1="87356" y1="21557" x2="92118" y2="21557"/>
                        <a14:foregroundMark x1="96223" y1="27246" x2="95567" y2="85329"/>
                        <a14:foregroundMark x1="95238" y1="21557" x2="95238" y2="90719"/>
                        <a14:foregroundMark x1="96223" y1="29042" x2="95731" y2="94012"/>
                        <a14:foregroundMark x1="97537" y1="30539" x2="95895" y2="87425"/>
                        <a14:foregroundMark x1="31856" y1="22455" x2="33333" y2="79641"/>
                        <a14:backgroundMark x1="3284" y1="16168" x2="12479" y2="4491"/>
                        <a14:backgroundMark x1="16420" y1="2395" x2="16585" y2="10180"/>
                        <a14:backgroundMark x1="3612" y1="42515" x2="2463" y2="694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090" y="4145190"/>
            <a:ext cx="1532701" cy="6978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3D998FD-0FF0-8537-D784-43EDA0B64D09}"/>
              </a:ext>
            </a:extLst>
          </p:cNvPr>
          <p:cNvSpPr txBox="1"/>
          <p:nvPr/>
        </p:nvSpPr>
        <p:spPr>
          <a:xfrm>
            <a:off x="1976122" y="3505370"/>
            <a:ext cx="5808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암보장개시일은 최초계약일로부터 그 날을 포함하여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90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일이 지난 날의 다음 날 임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2376" y="317214"/>
            <a:ext cx="993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신규부가特 </a:t>
            </a: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카티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(CAR-T)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항암약물허가치료특약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500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*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암든든</a:t>
            </a:r>
            <a:r>
              <a:rPr lang="en-US" altLang="ko-KR" sz="1500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500" dirty="0" err="1" smtClean="0">
                <a:solidFill>
                  <a:prstClr val="white"/>
                </a:solidFill>
                <a:latin typeface="맑은 고딕" panose="020B0503020000020004" pitchFamily="50" charset="-127"/>
              </a:rPr>
              <a:t>간편암든든</a:t>
            </a:r>
            <a:endParaRPr lang="ko-KR" altLang="en-US" sz="2800" b="1" dirty="0">
              <a:solidFill>
                <a:prstClr val="white"/>
              </a:solidFill>
              <a:latin typeface="맑은 고딕" panose="020B0503020000020004" pitchFamily="50" charset="-127"/>
            </a:endParaRPr>
          </a:p>
          <a:p>
            <a:pPr lvl="0" defTabSz="457200" latinLnBrk="0">
              <a:defRPr/>
            </a:pP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5195C-BE34-99A2-2114-F943C642E39E}"/>
              </a:ext>
            </a:extLst>
          </p:cNvPr>
          <p:cNvSpPr txBox="1"/>
          <p:nvPr/>
        </p:nvSpPr>
        <p:spPr>
          <a:xfrm>
            <a:off x="9146842" y="1550010"/>
            <a:ext cx="2069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특약보험가입금액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1,000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万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792249" y="1361938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타원 26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자유형 27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0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446B30E-279B-3023-DEB4-F15212841A6E}"/>
              </a:ext>
            </a:extLst>
          </p:cNvPr>
          <p:cNvSpPr txBox="1"/>
          <p:nvPr/>
        </p:nvSpPr>
        <p:spPr>
          <a:xfrm>
            <a:off x="1137038" y="1194928"/>
            <a:ext cx="573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급여암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MRI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검사비지원특약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[15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21" name="표 8">
            <a:extLst>
              <a:ext uri="{FF2B5EF4-FFF2-40B4-BE49-F238E27FC236}">
                <a16:creationId xmlns:a16="http://schemas.microsoft.com/office/drawing/2014/main" id="{9563340B-8DC7-2C32-91B1-CC321BB2C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727213"/>
              </p:ext>
            </p:extLst>
          </p:nvPr>
        </p:nvGraphicFramePr>
        <p:xfrm>
          <a:off x="1137037" y="2204865"/>
          <a:ext cx="10148183" cy="2492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357">
                  <a:extLst>
                    <a:ext uri="{9D8B030D-6E8A-4147-A177-3AD203B41FA5}">
                      <a16:colId xmlns:a16="http://schemas.microsoft.com/office/drawing/2014/main" val="146670003"/>
                    </a:ext>
                  </a:extLst>
                </a:gridCol>
                <a:gridCol w="6517812">
                  <a:extLst>
                    <a:ext uri="{9D8B030D-6E8A-4147-A177-3AD203B41FA5}">
                      <a16:colId xmlns:a16="http://schemas.microsoft.com/office/drawing/2014/main" val="3625133076"/>
                    </a:ext>
                  </a:extLst>
                </a:gridCol>
                <a:gridCol w="1249991">
                  <a:extLst>
                    <a:ext uri="{9D8B030D-6E8A-4147-A177-3AD203B41FA5}">
                      <a16:colId xmlns:a16="http://schemas.microsoft.com/office/drawing/2014/main" val="1748646110"/>
                    </a:ext>
                  </a:extLst>
                </a:gridCol>
                <a:gridCol w="1361023">
                  <a:extLst>
                    <a:ext uri="{9D8B030D-6E8A-4147-A177-3AD203B41FA5}">
                      <a16:colId xmlns:a16="http://schemas.microsoft.com/office/drawing/2014/main" val="1719906723"/>
                    </a:ext>
                  </a:extLst>
                </a:gridCol>
              </a:tblGrid>
              <a:tr h="37395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지급사유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지급금액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37911"/>
                  </a:ext>
                </a:extLst>
              </a:tr>
              <a:tr h="373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년이내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년초과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9585"/>
                  </a:ext>
                </a:extLst>
              </a:tr>
              <a:tr h="37395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MRI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latinLnBrk="1"/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의사의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검사비대상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질병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암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)』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의 진단 및 치료를 위한 필요 소견을 </a:t>
                      </a:r>
                      <a:endParaRPr lang="en-US" altLang="ko-KR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l" latinLnBrk="1"/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토대로 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급여 자기공명영상진단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(MRI)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검사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를 받은 경우</a:t>
                      </a:r>
                      <a:endParaRPr lang="en-US" altLang="ko-KR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단</a:t>
                      </a:r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</a:t>
                      </a:r>
                      <a:r>
                        <a:rPr lang="ko-KR" altLang="en-US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보험연도</a:t>
                      </a:r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기준 연 </a:t>
                      </a:r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회한</a:t>
                      </a:r>
                      <a:r>
                        <a:rPr lang="en-US" altLang="ko-K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(1,000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 가입시</a:t>
                      </a:r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908402"/>
                  </a:ext>
                </a:extLst>
              </a:tr>
              <a:tr h="4559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2.5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62162"/>
                  </a:ext>
                </a:extLst>
              </a:tr>
              <a:tr h="45591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PET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의사의 필요 소견을 토대로 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『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급여 양전자단층촬영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(PET)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검사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』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를 받은 경우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단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,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보험연도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 기준 연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회한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/>
                      </a:r>
                      <a:b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</a:b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*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단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, 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「보험기간 중 발생한 재해를 직접적인 원인으로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보험금 지급사유가 발생한 경우」</a:t>
                      </a:r>
                      <a:endParaRPr lang="en-US" altLang="ko-KR" sz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1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년 內 </a:t>
                      </a:r>
                      <a:r>
                        <a:rPr lang="en-US" altLang="ko-KR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50% 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감액 未적용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(1,000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가입시</a:t>
                      </a:r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)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74955"/>
                  </a:ext>
                </a:extLst>
              </a:tr>
              <a:tr h="45591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2.5</a:t>
                      </a:r>
                      <a:r>
                        <a:rPr lang="ko-KR" alt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5</a:t>
                      </a:r>
                      <a:r>
                        <a:rPr lang="ko-KR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68606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05CCC2E-4376-7647-E7EB-37322B263F21}"/>
              </a:ext>
            </a:extLst>
          </p:cNvPr>
          <p:cNvSpPr txBox="1"/>
          <p:nvPr/>
        </p:nvSpPr>
        <p:spPr>
          <a:xfrm>
            <a:off x="1137039" y="1656658"/>
            <a:ext cx="7646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급여양전자단층촬영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(PET)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검사비지원특약 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[15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년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갱신형</a:t>
            </a:r>
            <a:r>
              <a:rPr lang="en-US" altLang="ko-KR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rPr>
              <a:t>]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49CDF1-448D-9982-89E1-2373FAAA1596}"/>
              </a:ext>
            </a:extLst>
          </p:cNvPr>
          <p:cNvSpPr txBox="1"/>
          <p:nvPr/>
        </p:nvSpPr>
        <p:spPr>
          <a:xfrm>
            <a:off x="9814520" y="1886096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숫자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특약가입금액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BE08294C-2408-39B9-35AE-E724204A2938}"/>
              </a:ext>
            </a:extLst>
          </p:cNvPr>
          <p:cNvSpPr/>
          <p:nvPr/>
        </p:nvSpPr>
        <p:spPr>
          <a:xfrm>
            <a:off x="1194873" y="4801234"/>
            <a:ext cx="10090347" cy="1796119"/>
          </a:xfrm>
          <a:prstGeom prst="roundRect">
            <a:avLst>
              <a:gd name="adj" fmla="val 429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Frame 17">
            <a:extLst>
              <a:ext uri="{FF2B5EF4-FFF2-40B4-BE49-F238E27FC236}">
                <a16:creationId xmlns:a16="http://schemas.microsoft.com/office/drawing/2014/main" id="{47F593E4-40F8-D8AC-094B-121103EDB6BC}"/>
              </a:ext>
            </a:extLst>
          </p:cNvPr>
          <p:cNvSpPr/>
          <p:nvPr/>
        </p:nvSpPr>
        <p:spPr>
          <a:xfrm>
            <a:off x="1422128" y="4971458"/>
            <a:ext cx="432892" cy="34437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BE142BC-8D2E-F261-4242-B2397313D8AA}"/>
              </a:ext>
            </a:extLst>
          </p:cNvPr>
          <p:cNvSpPr/>
          <p:nvPr/>
        </p:nvSpPr>
        <p:spPr>
          <a:xfrm>
            <a:off x="1969867" y="5275784"/>
            <a:ext cx="241346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일반적인 초음파를 이용한 생체검사보다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자기공명영상촬영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(MRI)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을 이용하면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암세포를 더 효과적으로 찾아냄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7F74AE-BD96-F5F2-B221-3769A477BF8C}"/>
              </a:ext>
            </a:extLst>
          </p:cNvPr>
          <p:cNvSpPr txBox="1"/>
          <p:nvPr/>
        </p:nvSpPr>
        <p:spPr>
          <a:xfrm>
            <a:off x="1896526" y="5004632"/>
            <a:ext cx="256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자기공명영상촬영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(MRI)</a:t>
            </a:r>
            <a:endParaRPr kumimoji="0" lang="ko-KR" alt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E161D47-54E8-33EC-EEDC-6DC45B8D2B1B}"/>
              </a:ext>
            </a:extLst>
          </p:cNvPr>
          <p:cNvSpPr/>
          <p:nvPr/>
        </p:nvSpPr>
        <p:spPr>
          <a:xfrm>
            <a:off x="6980149" y="5431282"/>
            <a:ext cx="325623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양전자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단층촬영은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양전자를 방출하는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의약품을 이용하여 인체에 대한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생리화학적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기능적 영상을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차원으로 얻는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핵의학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영상법</a:t>
            </a:r>
            <a:endParaRPr kumimoji="0" lang="ko-KR" altLang="en-US" sz="1200" b="0" i="0" u="none" strike="noStrike" kern="1200" cap="none" spc="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4" name="Frame 17">
            <a:extLst>
              <a:ext uri="{FF2B5EF4-FFF2-40B4-BE49-F238E27FC236}">
                <a16:creationId xmlns:a16="http://schemas.microsoft.com/office/drawing/2014/main" id="{34873DE7-C759-608E-1201-6520BD87AB65}"/>
              </a:ext>
            </a:extLst>
          </p:cNvPr>
          <p:cNvSpPr/>
          <p:nvPr/>
        </p:nvSpPr>
        <p:spPr>
          <a:xfrm>
            <a:off x="6456906" y="4952524"/>
            <a:ext cx="432892" cy="34437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1E34D2-083B-5C51-7B9B-42A9085524F5}"/>
              </a:ext>
            </a:extLst>
          </p:cNvPr>
          <p:cNvSpPr txBox="1"/>
          <p:nvPr/>
        </p:nvSpPr>
        <p:spPr>
          <a:xfrm>
            <a:off x="6868309" y="4979324"/>
            <a:ext cx="303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양전자방출 단층촬영술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(PET)</a:t>
            </a:r>
            <a:endParaRPr kumimoji="0" lang="ko-KR" alt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608" y="299362"/>
            <a:ext cx="11911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신규부가特 </a:t>
            </a:r>
            <a:r>
              <a:rPr lang="ko-KR" altLang="en-US" sz="2800" b="1" spc="-100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⑥</a:t>
            </a:r>
            <a:r>
              <a:rPr kumimoji="0" lang="ko-KR" altLang="en-US" sz="2800" b="1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급여암</a:t>
            </a:r>
            <a:r>
              <a:rPr kumimoji="0" lang="en-US" altLang="ko-KR" sz="2800" b="1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MRI</a:t>
            </a:r>
            <a:r>
              <a:rPr kumimoji="0" lang="ko-KR" altLang="en-US" sz="2800" b="1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검사비</a:t>
            </a:r>
            <a:r>
              <a:rPr kumimoji="0" lang="en-US" altLang="ko-KR" sz="2800" b="1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2800" b="1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급여양전자단층촬영</a:t>
            </a:r>
            <a:r>
              <a:rPr kumimoji="0" lang="en-US" altLang="ko-KR" sz="2800" b="1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(PET)</a:t>
            </a:r>
            <a:r>
              <a:rPr kumimoji="0" lang="ko-KR" altLang="en-US" sz="2800" b="1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검사비</a:t>
            </a:r>
            <a:r>
              <a:rPr lang="en-US" altLang="ko-KR" sz="1500" spc="-100" dirty="0">
                <a:solidFill>
                  <a:prstClr val="white"/>
                </a:solidFill>
                <a:latin typeface="맑은 고딕" panose="020B0503020000020004" pitchFamily="50" charset="-127"/>
              </a:rPr>
              <a:t>*</a:t>
            </a:r>
            <a:r>
              <a:rPr lang="ko-KR" altLang="en-US" sz="1500" dirty="0" err="1">
                <a:solidFill>
                  <a:prstClr val="white"/>
                </a:solidFill>
                <a:latin typeface="맑은 고딕" panose="020B0503020000020004" pitchFamily="50" charset="-127"/>
              </a:rPr>
              <a:t>암든든</a:t>
            </a:r>
            <a:endParaRPr lang="ko-KR" altLang="en-US" sz="2800" b="1" dirty="0">
              <a:solidFill>
                <a:prstClr val="white"/>
              </a:solidFill>
              <a:latin typeface="맑은 고딕" panose="020B0503020000020004" pitchFamily="50" charset="-127"/>
            </a:endParaRPr>
          </a:p>
          <a:p>
            <a:pPr lvl="0" defTabSz="457200" latinLnBrk="0">
              <a:defRPr/>
            </a:pP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860397" y="1290818"/>
            <a:ext cx="252263" cy="269883"/>
            <a:chOff x="513874" y="1359515"/>
            <a:chExt cx="239586" cy="2395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7" name="타원 36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자유형 37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Ⅰ.(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간편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암든든</a:t>
            </a:r>
            <a:endParaRPr lang="en-US" altLang="ko-KR" sz="6000" dirty="0" smtClean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- 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판매포인트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98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152083" y="156972"/>
            <a:ext cx="5752605" cy="772064"/>
            <a:chOff x="6883722" y="320936"/>
            <a:chExt cx="5525178" cy="77206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모서리가 둥근 직사각형 21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962777" y="1516240"/>
            <a:ext cx="11036778" cy="953440"/>
            <a:chOff x="849217" y="1245836"/>
            <a:chExt cx="11036778" cy="953440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849217" y="1255271"/>
              <a:ext cx="10255664" cy="944005"/>
            </a:xfrm>
            <a:prstGeom prst="roundRect">
              <a:avLst>
                <a:gd name="adj" fmla="val 11354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685766" latinLnBrk="1">
                <a:defRPr/>
              </a:pPr>
              <a:endParaRPr lang="ko-KR" altLang="en-US" sz="1350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40803" y="1245836"/>
              <a:ext cx="97968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 latinLnBrk="1">
                <a:defRPr/>
              </a:pPr>
              <a:r>
                <a:rPr lang="en-US" altLang="ko-KR" sz="4050" b="1" spc="-113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01</a:t>
              </a:r>
              <a:endParaRPr lang="ko-KR" altLang="en-US" sz="4050" b="1" spc="-113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9603" y="1361080"/>
              <a:ext cx="986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ko-KR" altLang="en-US" sz="2400" b="1" spc="-75" dirty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납입기간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최대 </a:t>
              </a:r>
              <a:r>
                <a:rPr lang="en-US" altLang="ko-KR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30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년으로 </a:t>
              </a:r>
              <a:r>
                <a:rPr lang="ko-KR" altLang="en-US" sz="2400" b="1" spc="-75" dirty="0" smtClean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보험료 </a:t>
              </a:r>
              <a:r>
                <a:rPr lang="ko-KR" altLang="en-US" sz="2400" b="1" spc="-75" dirty="0" err="1" smtClean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부담↓및</a:t>
              </a:r>
              <a:r>
                <a:rPr lang="ko-KR" altLang="en-US" sz="2400" b="1" spc="-75" dirty="0" smtClean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납입면제 효과 극대화</a:t>
              </a:r>
              <a:endPara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25973" y="1805145"/>
              <a:ext cx="9960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altLang="ko-KR" sz="1400" spc="-75" dirty="0" smtClean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기존 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암든든플러스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최대 가입기간 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20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년납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→ </a:t>
              </a:r>
              <a:r>
                <a:rPr lang="en-US" altLang="ko-KR" sz="1400" b="1" spc="-75" dirty="0">
                  <a:solidFill>
                    <a:srgbClr val="C00000"/>
                  </a:solidFill>
                  <a:latin typeface="맑은 고딕" panose="020B0503020000020004" pitchFamily="50" charset="-127"/>
                </a:rPr>
                <a:t>25, 30</a:t>
              </a:r>
              <a:r>
                <a:rPr lang="ko-KR" altLang="en-US" sz="1400" b="1" spc="-75" dirty="0" err="1">
                  <a:solidFill>
                    <a:srgbClr val="C00000"/>
                  </a:solidFill>
                  <a:latin typeface="맑은 고딕" panose="020B0503020000020004" pitchFamily="50" charset="-127"/>
                </a:rPr>
                <a:t>년납</a:t>
              </a:r>
              <a:r>
                <a:rPr lang="ko-KR" altLang="en-US" sz="1400" b="1" spc="-75" dirty="0">
                  <a:solidFill>
                    <a:srgbClr val="C00000"/>
                  </a:solidFill>
                  <a:latin typeface="맑은 고딕" panose="020B0503020000020004" pitchFamily="50" charset="-127"/>
                </a:rPr>
                <a:t> </a:t>
              </a:r>
              <a:r>
                <a:rPr lang="ko-KR" altLang="en-US" sz="1400" b="1" spc="-75" dirty="0" smtClean="0">
                  <a:solidFill>
                    <a:srgbClr val="C00000"/>
                  </a:solidFill>
                  <a:latin typeface="맑은 고딕" panose="020B0503020000020004" pitchFamily="50" charset="-127"/>
                </a:rPr>
                <a:t>신설</a:t>
              </a:r>
              <a:endParaRPr lang="ko-KR" altLang="en-US" sz="1400" b="1" spc="-75" dirty="0">
                <a:solidFill>
                  <a:srgbClr val="C00000"/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26" name="자유형 25"/>
          <p:cNvSpPr/>
          <p:nvPr/>
        </p:nvSpPr>
        <p:spPr>
          <a:xfrm>
            <a:off x="1964196" y="707359"/>
            <a:ext cx="2219" cy="22009"/>
          </a:xfrm>
          <a:custGeom>
            <a:avLst/>
            <a:gdLst>
              <a:gd name="connsiteX0" fmla="*/ 0 w 2219"/>
              <a:gd name="connsiteY0" fmla="*/ 0 h 22009"/>
              <a:gd name="connsiteX1" fmla="*/ 2219 w 2219"/>
              <a:gd name="connsiteY1" fmla="*/ 0 h 22009"/>
              <a:gd name="connsiteX2" fmla="*/ 0 w 2219"/>
              <a:gd name="connsiteY2" fmla="*/ 22009 h 22009"/>
              <a:gd name="connsiteX3" fmla="*/ 0 w 2219"/>
              <a:gd name="connsiteY3" fmla="*/ 0 h 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" h="22009">
                <a:moveTo>
                  <a:pt x="0" y="0"/>
                </a:moveTo>
                <a:lnTo>
                  <a:pt x="2219" y="0"/>
                </a:lnTo>
                <a:lnTo>
                  <a:pt x="0" y="220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83" y="168695"/>
            <a:ext cx="5752606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en-US" altLang="ko-KR" sz="4000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4000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</a:t>
            </a:r>
            <a:r>
              <a:rPr lang="en-US" altLang="ko-KR" sz="4000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4000" b="1" spc="-300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암든든</a:t>
            </a:r>
            <a:r>
              <a:rPr lang="ko-KR" altLang="en-US" sz="4000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0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「</a:t>
            </a:r>
            <a:r>
              <a:rPr lang="ko-KR" altLang="en-US" sz="4000" b="1" spc="-3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판매포인트</a:t>
            </a:r>
            <a:r>
              <a:rPr lang="ko-KR" altLang="en-US" sz="40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」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962777" y="3290857"/>
            <a:ext cx="11225857" cy="918879"/>
            <a:chOff x="846940" y="2530729"/>
            <a:chExt cx="11225857" cy="91887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846940" y="2530729"/>
              <a:ext cx="10257941" cy="918879"/>
            </a:xfrm>
            <a:prstGeom prst="roundRect">
              <a:avLst>
                <a:gd name="adj" fmla="val 11354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685766" latinLnBrk="1">
                <a:defRPr/>
              </a:pPr>
              <a:endParaRPr lang="ko-KR" altLang="en-US" sz="1350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2050" y="2563916"/>
              <a:ext cx="97968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 latinLnBrk="1">
                <a:defRPr/>
              </a:pPr>
              <a:r>
                <a:rPr lang="en-US" altLang="ko-KR" sz="4050" b="1" spc="-113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02</a:t>
              </a:r>
              <a:endParaRPr lang="ko-KR" altLang="en-US" sz="4050" b="1" spc="-113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39603" y="2664191"/>
              <a:ext cx="10233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ko-KR" altLang="en-US" sz="2400" b="1" spc="-75" dirty="0">
                  <a:solidFill>
                    <a:srgbClr val="C00000"/>
                  </a:solidFill>
                  <a:latin typeface="맑은 고딕" panose="020B0503020000020004" pitchFamily="50" charset="-127"/>
                </a:rPr>
                <a:t>암 </a:t>
              </a:r>
              <a:r>
                <a:rPr lang="ko-KR" altLang="en-US" sz="2400" b="1" spc="-75" dirty="0" smtClean="0">
                  <a:solidFill>
                    <a:srgbClr val="C00000"/>
                  </a:solidFill>
                  <a:latin typeface="맑은 고딕" panose="020B0503020000020004" pitchFamily="50" charset="-127"/>
                </a:rPr>
                <a:t>환급보장기간 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확대</a:t>
              </a:r>
              <a:r>
                <a:rPr lang="ko-KR" altLang="en-US" sz="2400" b="1" spc="-75" dirty="0" smtClean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와 </a:t>
              </a:r>
              <a:r>
                <a:rPr lang="ko-KR" altLang="en-US" sz="2400" b="1" spc="-75" dirty="0" err="1">
                  <a:solidFill>
                    <a:srgbClr val="C00000"/>
                  </a:solidFill>
                  <a:latin typeface="맑은 고딕" panose="020B0503020000020004" pitchFamily="50" charset="-127"/>
                </a:rPr>
                <a:t>암생활비</a:t>
              </a:r>
              <a:r>
                <a:rPr lang="ko-KR" altLang="en-US" sz="2400" b="1" spc="-75" dirty="0">
                  <a:solidFill>
                    <a:srgbClr val="C00000"/>
                  </a:solidFill>
                  <a:latin typeface="맑은 고딕" panose="020B0503020000020004" pitchFamily="50" charset="-127"/>
                </a:rPr>
                <a:t> 서비스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</a:t>
              </a:r>
              <a:r>
                <a:rPr lang="ko-KR" altLang="en-US" sz="2400" b="1" spc="-75" dirty="0" err="1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일시금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신규 도입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25973" y="3077776"/>
              <a:ext cx="9960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spc="-75" dirty="0" smtClean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400" dirty="0" err="1"/>
                <a:t>환급특약</a:t>
              </a:r>
              <a:r>
                <a:rPr lang="ko-KR" altLang="en-US" sz="1400" dirty="0"/>
                <a:t> 보장</a:t>
              </a:r>
              <a:r>
                <a:rPr lang="en-US" altLang="ko-KR" sz="1400" dirty="0"/>
                <a:t>: </a:t>
              </a:r>
              <a:r>
                <a:rPr lang="ko-KR" altLang="en-US" sz="1400" dirty="0"/>
                <a:t>납입기간 中 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→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Max(65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세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, 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납입기간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) / </a:t>
              </a:r>
              <a:r>
                <a:rPr lang="ko-KR" altLang="en-US" sz="1400" dirty="0"/>
                <a:t>기존 </a:t>
              </a:r>
              <a:r>
                <a:rPr lang="ko-KR" altLang="en-US" sz="1400" dirty="0" err="1"/>
                <a:t>암생활비</a:t>
              </a:r>
              <a:r>
                <a:rPr lang="ko-KR" altLang="en-US" sz="1400" dirty="0"/>
                <a:t> 서비스</a:t>
              </a:r>
              <a:r>
                <a:rPr lang="ko-KR" altLang="en-US" sz="1400" b="1" dirty="0"/>
                <a:t>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+ </a:t>
              </a:r>
              <a:r>
                <a:rPr lang="ko-KR" altLang="en-US" sz="1400" b="1" dirty="0" err="1">
                  <a:solidFill>
                    <a:srgbClr val="C00000"/>
                  </a:solidFill>
                </a:rPr>
                <a:t>일시금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 </a:t>
              </a:r>
              <a:r>
                <a:rPr lang="en-US" altLang="ko-KR" sz="1400" b="1" dirty="0">
                  <a:solidFill>
                    <a:srgbClr val="C00000"/>
                  </a:solidFill>
                </a:rPr>
                <a:t>10%</a:t>
              </a:r>
              <a:r>
                <a:rPr lang="ko-KR" altLang="en-US" sz="1400" b="1" dirty="0">
                  <a:solidFill>
                    <a:srgbClr val="C00000"/>
                  </a:solidFill>
                </a:rPr>
                <a:t>  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962777" y="5030913"/>
            <a:ext cx="11229223" cy="936710"/>
            <a:chOff x="842686" y="3792421"/>
            <a:chExt cx="11229223" cy="93671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842686" y="3800845"/>
              <a:ext cx="10262196" cy="928286"/>
            </a:xfrm>
            <a:prstGeom prst="roundRect">
              <a:avLst>
                <a:gd name="adj" fmla="val 11354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685766" latinLnBrk="1">
                <a:defRPr/>
              </a:pPr>
              <a:endParaRPr lang="ko-KR" altLang="en-US" sz="1350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2050" y="3792421"/>
              <a:ext cx="97968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 latinLnBrk="1">
                <a:defRPr/>
              </a:pPr>
              <a:r>
                <a:rPr lang="en-US" altLang="ko-KR" sz="4050" b="1" spc="-113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03</a:t>
              </a:r>
              <a:endParaRPr lang="ko-KR" altLang="en-US" sz="4050" b="1" spc="-113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8715" y="3939649"/>
              <a:ext cx="10233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ko-KR" altLang="en-US" sz="2400" b="1" spc="-75" dirty="0">
                  <a:solidFill>
                    <a:srgbClr val="C00000"/>
                  </a:solidFill>
                  <a:latin typeface="맑은 고딕" panose="020B0503020000020004" pitchFamily="50" charset="-127"/>
                </a:rPr>
                <a:t>신규 암 관련 특약</a:t>
              </a:r>
              <a:r>
                <a:rPr lang="ko-KR" altLang="en-US" sz="2400" b="1" spc="-75" dirty="0">
                  <a:gradFill>
                    <a:gsLst>
                      <a:gs pos="100000">
                        <a:srgbClr val="0000CC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부가로 보장 경쟁력 제고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25085" y="4353234"/>
              <a:ext cx="9960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altLang="ko-KR" sz="1400" spc="-75" dirty="0" smtClean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전이암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, 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다빈치로봇수술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, 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카티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, PET/MRI 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검사비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, 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상급종합병원 통원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, </a:t>
              </a:r>
              <a:r>
                <a:rPr lang="ko-KR" altLang="en-US" sz="1400" spc="-75" dirty="0" err="1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신수술</a:t>
              </a:r>
              <a:r>
                <a:rPr lang="en-US" altLang="ko-KR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Ⅱ </a:t>
              </a:r>
              <a:r>
                <a:rPr lang="ko-KR" altLang="en-US" sz="1400" spc="-75" dirty="0">
                  <a:gradFill>
                    <a:gsLst>
                      <a:gs pos="100000">
                        <a:prstClr val="black"/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45000"/>
                          <a:lumOff val="55000"/>
                        </a:srgbClr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등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131652" y="5646544"/>
            <a:ext cx="386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altLang="ko-KR" sz="1000" spc="-75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000" spc="-75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</a:t>
            </a:r>
            <a:r>
              <a:rPr lang="en-US" altLang="ko-KR" sz="1000" spc="-75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spc="-75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간편 부가 특약 상이</a:t>
            </a:r>
            <a:endParaRPr lang="ko-KR" altLang="en-US" sz="1000" spc="-75" dirty="0">
              <a:solidFill>
                <a:srgbClr val="0000FF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96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A62A9E-4CD4-4F39-B7A1-B46122C8C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88" y="1143032"/>
            <a:ext cx="8496944" cy="2870947"/>
          </a:xfrm>
          <a:prstGeom prst="rect">
            <a:avLst/>
          </a:prstGeom>
        </p:spPr>
      </p:pic>
      <p:sp>
        <p:nvSpPr>
          <p:cNvPr id="3" name="위쪽 화살표 2">
            <a:extLst>
              <a:ext uri="{FF2B5EF4-FFF2-40B4-BE49-F238E27FC236}">
                <a16:creationId xmlns:a16="http://schemas.microsoft.com/office/drawing/2014/main" id="{6C2B82F9-E415-43A4-9065-9236C4756197}"/>
              </a:ext>
            </a:extLst>
          </p:cNvPr>
          <p:cNvSpPr/>
          <p:nvPr/>
        </p:nvSpPr>
        <p:spPr>
          <a:xfrm flipV="1">
            <a:off x="2367726" y="3967508"/>
            <a:ext cx="5993500" cy="409791"/>
          </a:xfrm>
          <a:custGeom>
            <a:avLst/>
            <a:gdLst>
              <a:gd name="connsiteX0" fmla="*/ 0 w 3139310"/>
              <a:gd name="connsiteY0" fmla="*/ 453474 h 2204864"/>
              <a:gd name="connsiteX1" fmla="*/ 1569655 w 3139310"/>
              <a:gd name="connsiteY1" fmla="*/ 0 h 2204864"/>
              <a:gd name="connsiteX2" fmla="*/ 3139310 w 3139310"/>
              <a:gd name="connsiteY2" fmla="*/ 453474 h 2204864"/>
              <a:gd name="connsiteX3" fmla="*/ 2588392 w 3139310"/>
              <a:gd name="connsiteY3" fmla="*/ 453474 h 2204864"/>
              <a:gd name="connsiteX4" fmla="*/ 2588392 w 3139310"/>
              <a:gd name="connsiteY4" fmla="*/ 2204864 h 2204864"/>
              <a:gd name="connsiteX5" fmla="*/ 550918 w 3139310"/>
              <a:gd name="connsiteY5" fmla="*/ 2204864 h 2204864"/>
              <a:gd name="connsiteX6" fmla="*/ 550918 w 3139310"/>
              <a:gd name="connsiteY6" fmla="*/ 453474 h 2204864"/>
              <a:gd name="connsiteX7" fmla="*/ 0 w 3139310"/>
              <a:gd name="connsiteY7" fmla="*/ 453474 h 2204864"/>
              <a:gd name="connsiteX0" fmla="*/ 2521466 w 5660776"/>
              <a:gd name="connsiteY0" fmla="*/ 453474 h 2212179"/>
              <a:gd name="connsiteX1" fmla="*/ 4091121 w 5660776"/>
              <a:gd name="connsiteY1" fmla="*/ 0 h 2212179"/>
              <a:gd name="connsiteX2" fmla="*/ 5660776 w 5660776"/>
              <a:gd name="connsiteY2" fmla="*/ 453474 h 2212179"/>
              <a:gd name="connsiteX3" fmla="*/ 5109858 w 5660776"/>
              <a:gd name="connsiteY3" fmla="*/ 453474 h 2212179"/>
              <a:gd name="connsiteX4" fmla="*/ 5109858 w 5660776"/>
              <a:gd name="connsiteY4" fmla="*/ 2204864 h 2212179"/>
              <a:gd name="connsiteX5" fmla="*/ 0 w 5660776"/>
              <a:gd name="connsiteY5" fmla="*/ 2212179 h 2212179"/>
              <a:gd name="connsiteX6" fmla="*/ 3072384 w 5660776"/>
              <a:gd name="connsiteY6" fmla="*/ 453474 h 2212179"/>
              <a:gd name="connsiteX7" fmla="*/ 2521466 w 5660776"/>
              <a:gd name="connsiteY7" fmla="*/ 453474 h 2212179"/>
              <a:gd name="connsiteX0" fmla="*/ 3064930 w 6204240"/>
              <a:gd name="connsiteY0" fmla="*/ 453474 h 2204864"/>
              <a:gd name="connsiteX1" fmla="*/ 4634585 w 6204240"/>
              <a:gd name="connsiteY1" fmla="*/ 0 h 2204864"/>
              <a:gd name="connsiteX2" fmla="*/ 6204240 w 6204240"/>
              <a:gd name="connsiteY2" fmla="*/ 453474 h 2204864"/>
              <a:gd name="connsiteX3" fmla="*/ 5653322 w 6204240"/>
              <a:gd name="connsiteY3" fmla="*/ 453474 h 2204864"/>
              <a:gd name="connsiteX4" fmla="*/ 5653322 w 6204240"/>
              <a:gd name="connsiteY4" fmla="*/ 2204864 h 2204864"/>
              <a:gd name="connsiteX5" fmla="*/ 0 w 6204240"/>
              <a:gd name="connsiteY5" fmla="*/ 2203553 h 2204864"/>
              <a:gd name="connsiteX6" fmla="*/ 3615848 w 6204240"/>
              <a:gd name="connsiteY6" fmla="*/ 453474 h 2204864"/>
              <a:gd name="connsiteX7" fmla="*/ 3064930 w 6204240"/>
              <a:gd name="connsiteY7" fmla="*/ 453474 h 2204864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  <a:gd name="connsiteX0" fmla="*/ 3064930 w 9207405"/>
              <a:gd name="connsiteY0" fmla="*/ 453474 h 2203553"/>
              <a:gd name="connsiteX1" fmla="*/ 4634585 w 9207405"/>
              <a:gd name="connsiteY1" fmla="*/ 0 h 2203553"/>
              <a:gd name="connsiteX2" fmla="*/ 6204240 w 9207405"/>
              <a:gd name="connsiteY2" fmla="*/ 453474 h 2203553"/>
              <a:gd name="connsiteX3" fmla="*/ 5653322 w 9207405"/>
              <a:gd name="connsiteY3" fmla="*/ 453474 h 2203553"/>
              <a:gd name="connsiteX4" fmla="*/ 9207405 w 9207405"/>
              <a:gd name="connsiteY4" fmla="*/ 2196238 h 2203553"/>
              <a:gd name="connsiteX5" fmla="*/ 0 w 9207405"/>
              <a:gd name="connsiteY5" fmla="*/ 2203553 h 2203553"/>
              <a:gd name="connsiteX6" fmla="*/ 3615848 w 9207405"/>
              <a:gd name="connsiteY6" fmla="*/ 453474 h 2203553"/>
              <a:gd name="connsiteX7" fmla="*/ 3064930 w 9207405"/>
              <a:gd name="connsiteY7" fmla="*/ 453474 h 220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07405" h="2203553">
                <a:moveTo>
                  <a:pt x="3064930" y="453474"/>
                </a:moveTo>
                <a:lnTo>
                  <a:pt x="4634585" y="0"/>
                </a:lnTo>
                <a:lnTo>
                  <a:pt x="6204240" y="453474"/>
                </a:lnTo>
                <a:lnTo>
                  <a:pt x="5653322" y="453474"/>
                </a:lnTo>
                <a:cubicBezTo>
                  <a:pt x="6311805" y="1474342"/>
                  <a:pt x="8479911" y="882071"/>
                  <a:pt x="9207405" y="2196238"/>
                </a:cubicBezTo>
                <a:lnTo>
                  <a:pt x="0" y="2203553"/>
                </a:lnTo>
                <a:cubicBezTo>
                  <a:pt x="1006876" y="947333"/>
                  <a:pt x="2755622" y="1563045"/>
                  <a:pt x="3615848" y="453474"/>
                </a:cubicBezTo>
                <a:lnTo>
                  <a:pt x="3064930" y="453474"/>
                </a:lnTo>
                <a:close/>
              </a:path>
            </a:pathLst>
          </a:custGeom>
          <a:gradFill flip="none" rotWithShape="1">
            <a:gsLst>
              <a:gs pos="38000">
                <a:srgbClr val="00B0F0">
                  <a:lumMod val="35000"/>
                  <a:lumOff val="65000"/>
                  <a:alpha val="43000"/>
                </a:srgbClr>
              </a:gs>
              <a:gs pos="10000">
                <a:srgbClr val="00B0F0">
                  <a:alpha val="0"/>
                </a:srgbClr>
              </a:gs>
              <a:gs pos="73000">
                <a:srgbClr val="00B0F0">
                  <a:alpha val="62000"/>
                </a:srgbClr>
              </a:gs>
              <a:gs pos="100000">
                <a:srgbClr val="00B0F0">
                  <a:lumMod val="89000"/>
                  <a:lumOff val="1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C435B228-E377-4A78-8A22-125D9720612B}"/>
              </a:ext>
            </a:extLst>
          </p:cNvPr>
          <p:cNvSpPr/>
          <p:nvPr/>
        </p:nvSpPr>
        <p:spPr>
          <a:xfrm>
            <a:off x="3607046" y="4541668"/>
            <a:ext cx="1949596" cy="1949592"/>
          </a:xfrm>
          <a:prstGeom prst="ellipse">
            <a:avLst/>
          </a:prstGeom>
          <a:solidFill>
            <a:srgbClr val="FF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37CE4EDB-4133-40BC-A788-836918A774B9}"/>
              </a:ext>
            </a:extLst>
          </p:cNvPr>
          <p:cNvSpPr/>
          <p:nvPr/>
        </p:nvSpPr>
        <p:spPr>
          <a:xfrm>
            <a:off x="3712369" y="4646992"/>
            <a:ext cx="1738952" cy="173894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soft" dir="t">
              <a:rot lat="0" lon="0" rev="0"/>
            </a:lightRig>
          </a:scene3d>
          <a:sp3d prstMaterial="softEdge">
            <a:bevelT w="444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CA9F8-FC0B-4DE6-BFB8-943EF7ACAFC3}"/>
              </a:ext>
            </a:extLst>
          </p:cNvPr>
          <p:cNvSpPr txBox="1"/>
          <p:nvPr/>
        </p:nvSpPr>
        <p:spPr>
          <a:xfrm>
            <a:off x="3712368" y="5306208"/>
            <a:ext cx="173895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spc="-150">
                <a:latin typeface="+mn-ea"/>
              </a:rPr>
              <a:t>2018</a:t>
            </a:r>
            <a:r>
              <a:rPr lang="ko-KR" altLang="en-US" sz="1400" spc="-150">
                <a:latin typeface="+mn-ea"/>
              </a:rPr>
              <a:t>년암유병자</a:t>
            </a:r>
            <a:endParaRPr lang="en-US" altLang="ko-KR" sz="1400" spc="-150">
              <a:latin typeface="+mn-ea"/>
            </a:endParaRPr>
          </a:p>
          <a:p>
            <a:pPr algn="ctr"/>
            <a:r>
              <a:rPr lang="ko-KR" altLang="en-US" b="1" spc="-150">
                <a:latin typeface="+mn-ea"/>
              </a:rPr>
              <a:t>약</a:t>
            </a:r>
            <a:r>
              <a:rPr lang="en-US" altLang="ko-KR" b="1" spc="-150">
                <a:latin typeface="+mn-ea"/>
              </a:rPr>
              <a:t>201</a:t>
            </a:r>
            <a:r>
              <a:rPr lang="ko-KR" altLang="en-US" b="1" spc="-150">
                <a:latin typeface="+mn-ea"/>
              </a:rPr>
              <a:t>만명</a:t>
            </a:r>
            <a:endParaRPr lang="en-US" altLang="ko-KR" b="1" spc="-150">
              <a:latin typeface="+mn-ea"/>
            </a:endParaRPr>
          </a:p>
          <a:p>
            <a:pPr algn="ctr"/>
            <a:r>
              <a:rPr lang="ko-KR" altLang="en-US" sz="1200" b="1" spc="-150">
                <a:latin typeface="+mn-ea"/>
              </a:rPr>
              <a:t>국민</a:t>
            </a:r>
            <a:r>
              <a:rPr lang="en-US" altLang="ko-KR" sz="1200" b="1" spc="-150">
                <a:latin typeface="+mn-ea"/>
              </a:rPr>
              <a:t>25</a:t>
            </a:r>
            <a:r>
              <a:rPr lang="ko-KR" altLang="en-US" sz="1200" b="1" spc="-150">
                <a:latin typeface="+mn-ea"/>
              </a:rPr>
              <a:t>명중 </a:t>
            </a:r>
            <a:r>
              <a:rPr lang="en-US" altLang="ko-KR" sz="1200" b="1" spc="-150">
                <a:latin typeface="+mn-ea"/>
              </a:rPr>
              <a:t>1</a:t>
            </a:r>
            <a:r>
              <a:rPr lang="ko-KR" altLang="en-US" sz="1200" b="1" spc="-150">
                <a:latin typeface="+mn-ea"/>
              </a:rPr>
              <a:t>명 암유병자</a:t>
            </a:r>
            <a:endParaRPr lang="en-US" altLang="ko-KR" sz="1200" b="1" spc="-150">
              <a:latin typeface="+mn-ea"/>
            </a:endParaRPr>
          </a:p>
        </p:txBody>
      </p:sp>
      <p:sp>
        <p:nvSpPr>
          <p:cNvPr id="7" name="Freeform 49">
            <a:extLst>
              <a:ext uri="{FF2B5EF4-FFF2-40B4-BE49-F238E27FC236}">
                <a16:creationId xmlns:a16="http://schemas.microsoft.com/office/drawing/2014/main" id="{EDDED553-7391-4835-B79A-D5EA53BD752A}"/>
              </a:ext>
            </a:extLst>
          </p:cNvPr>
          <p:cNvSpPr>
            <a:spLocks noChangeAspect="1"/>
          </p:cNvSpPr>
          <p:nvPr/>
        </p:nvSpPr>
        <p:spPr>
          <a:xfrm>
            <a:off x="4338428" y="4810103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rgbClr val="FF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자유형: 도형 12">
            <a:extLst>
              <a:ext uri="{FF2B5EF4-FFF2-40B4-BE49-F238E27FC236}">
                <a16:creationId xmlns:a16="http://schemas.microsoft.com/office/drawing/2014/main" id="{2F7309AA-7089-4D33-9CA9-BD2EB5FA743E}"/>
              </a:ext>
            </a:extLst>
          </p:cNvPr>
          <p:cNvSpPr/>
          <p:nvPr/>
        </p:nvSpPr>
        <p:spPr>
          <a:xfrm>
            <a:off x="1297518" y="4436344"/>
            <a:ext cx="6552728" cy="2160240"/>
          </a:xfrm>
          <a:custGeom>
            <a:avLst/>
            <a:gdLst>
              <a:gd name="connsiteX0" fmla="*/ 4349225 w 6552728"/>
              <a:gd name="connsiteY0" fmla="*/ 1152128 h 2160240"/>
              <a:gd name="connsiteX1" fmla="*/ 6552728 w 6552728"/>
              <a:gd name="connsiteY1" fmla="*/ 1152128 h 2160240"/>
              <a:gd name="connsiteX2" fmla="*/ 6552728 w 6552728"/>
              <a:gd name="connsiteY2" fmla="*/ 2160240 h 2160240"/>
              <a:gd name="connsiteX3" fmla="*/ 3384376 w 6552728"/>
              <a:gd name="connsiteY3" fmla="*/ 2160240 h 2160240"/>
              <a:gd name="connsiteX4" fmla="*/ 3384376 w 6552728"/>
              <a:gd name="connsiteY4" fmla="*/ 2154786 h 2160240"/>
              <a:gd name="connsiteX5" fmla="*/ 3386800 w 6552728"/>
              <a:gd name="connsiteY5" fmla="*/ 2154664 h 2160240"/>
              <a:gd name="connsiteX6" fmla="*/ 4334540 w 6552728"/>
              <a:gd name="connsiteY6" fmla="*/ 1297802 h 2160240"/>
              <a:gd name="connsiteX7" fmla="*/ 0 w 6552728"/>
              <a:gd name="connsiteY7" fmla="*/ 1152128 h 2160240"/>
              <a:gd name="connsiteX8" fmla="*/ 2203503 w 6552728"/>
              <a:gd name="connsiteY8" fmla="*/ 1152128 h 2160240"/>
              <a:gd name="connsiteX9" fmla="*/ 2218188 w 6552728"/>
              <a:gd name="connsiteY9" fmla="*/ 1297802 h 2160240"/>
              <a:gd name="connsiteX10" fmla="*/ 3165928 w 6552728"/>
              <a:gd name="connsiteY10" fmla="*/ 2154664 h 2160240"/>
              <a:gd name="connsiteX11" fmla="*/ 3168352 w 6552728"/>
              <a:gd name="connsiteY11" fmla="*/ 2154786 h 2160240"/>
              <a:gd name="connsiteX12" fmla="*/ 3168352 w 6552728"/>
              <a:gd name="connsiteY12" fmla="*/ 2160240 h 2160240"/>
              <a:gd name="connsiteX13" fmla="*/ 0 w 6552728"/>
              <a:gd name="connsiteY13" fmla="*/ 2160240 h 2160240"/>
              <a:gd name="connsiteX14" fmla="*/ 3384376 w 6552728"/>
              <a:gd name="connsiteY14" fmla="*/ 0 h 2160240"/>
              <a:gd name="connsiteX15" fmla="*/ 6552728 w 6552728"/>
              <a:gd name="connsiteY15" fmla="*/ 0 h 2160240"/>
              <a:gd name="connsiteX16" fmla="*/ 6552728 w 6552728"/>
              <a:gd name="connsiteY16" fmla="*/ 1008112 h 2160240"/>
              <a:gd name="connsiteX17" fmla="*/ 4349225 w 6552728"/>
              <a:gd name="connsiteY17" fmla="*/ 1008112 h 2160240"/>
              <a:gd name="connsiteX18" fmla="*/ 4334540 w 6552728"/>
              <a:gd name="connsiteY18" fmla="*/ 862438 h 2160240"/>
              <a:gd name="connsiteX19" fmla="*/ 3386800 w 6552728"/>
              <a:gd name="connsiteY19" fmla="*/ 5577 h 2160240"/>
              <a:gd name="connsiteX20" fmla="*/ 3384376 w 6552728"/>
              <a:gd name="connsiteY20" fmla="*/ 5454 h 2160240"/>
              <a:gd name="connsiteX21" fmla="*/ 0 w 6552728"/>
              <a:gd name="connsiteY21" fmla="*/ 0 h 2160240"/>
              <a:gd name="connsiteX22" fmla="*/ 3168352 w 6552728"/>
              <a:gd name="connsiteY22" fmla="*/ 0 h 2160240"/>
              <a:gd name="connsiteX23" fmla="*/ 3168352 w 6552728"/>
              <a:gd name="connsiteY23" fmla="*/ 5454 h 2160240"/>
              <a:gd name="connsiteX24" fmla="*/ 3165928 w 6552728"/>
              <a:gd name="connsiteY24" fmla="*/ 5577 h 2160240"/>
              <a:gd name="connsiteX25" fmla="*/ 2218188 w 6552728"/>
              <a:gd name="connsiteY25" fmla="*/ 862438 h 2160240"/>
              <a:gd name="connsiteX26" fmla="*/ 2203503 w 6552728"/>
              <a:gd name="connsiteY26" fmla="*/ 1008112 h 2160240"/>
              <a:gd name="connsiteX27" fmla="*/ 0 w 6552728"/>
              <a:gd name="connsiteY27" fmla="*/ 1008112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52728" h="2160240">
                <a:moveTo>
                  <a:pt x="4349225" y="1152128"/>
                </a:moveTo>
                <a:lnTo>
                  <a:pt x="6552728" y="1152128"/>
                </a:lnTo>
                <a:lnTo>
                  <a:pt x="6552728" y="2160240"/>
                </a:lnTo>
                <a:lnTo>
                  <a:pt x="3384376" y="2160240"/>
                </a:lnTo>
                <a:lnTo>
                  <a:pt x="3384376" y="2154786"/>
                </a:lnTo>
                <a:lnTo>
                  <a:pt x="3386800" y="2154664"/>
                </a:lnTo>
                <a:cubicBezTo>
                  <a:pt x="3858837" y="2106726"/>
                  <a:pt x="4241017" y="1754838"/>
                  <a:pt x="4334540" y="1297802"/>
                </a:cubicBezTo>
                <a:close/>
                <a:moveTo>
                  <a:pt x="0" y="1152128"/>
                </a:moveTo>
                <a:lnTo>
                  <a:pt x="2203503" y="1152128"/>
                </a:lnTo>
                <a:lnTo>
                  <a:pt x="2218188" y="1297802"/>
                </a:lnTo>
                <a:cubicBezTo>
                  <a:pt x="2311711" y="1754838"/>
                  <a:pt x="2693892" y="2106726"/>
                  <a:pt x="3165928" y="2154664"/>
                </a:cubicBezTo>
                <a:lnTo>
                  <a:pt x="3168352" y="2154786"/>
                </a:lnTo>
                <a:lnTo>
                  <a:pt x="3168352" y="2160240"/>
                </a:lnTo>
                <a:lnTo>
                  <a:pt x="0" y="2160240"/>
                </a:lnTo>
                <a:close/>
                <a:moveTo>
                  <a:pt x="3384376" y="0"/>
                </a:moveTo>
                <a:lnTo>
                  <a:pt x="6552728" y="0"/>
                </a:lnTo>
                <a:lnTo>
                  <a:pt x="6552728" y="1008112"/>
                </a:lnTo>
                <a:lnTo>
                  <a:pt x="4349225" y="1008112"/>
                </a:lnTo>
                <a:lnTo>
                  <a:pt x="4334540" y="862438"/>
                </a:lnTo>
                <a:cubicBezTo>
                  <a:pt x="4241017" y="405402"/>
                  <a:pt x="3858837" y="53515"/>
                  <a:pt x="3386800" y="5577"/>
                </a:cubicBezTo>
                <a:lnTo>
                  <a:pt x="3384376" y="5454"/>
                </a:lnTo>
                <a:close/>
                <a:moveTo>
                  <a:pt x="0" y="0"/>
                </a:moveTo>
                <a:lnTo>
                  <a:pt x="3168352" y="0"/>
                </a:lnTo>
                <a:lnTo>
                  <a:pt x="3168352" y="5454"/>
                </a:lnTo>
                <a:lnTo>
                  <a:pt x="3165928" y="5577"/>
                </a:lnTo>
                <a:cubicBezTo>
                  <a:pt x="2693892" y="53515"/>
                  <a:pt x="2311711" y="405402"/>
                  <a:pt x="2218188" y="862438"/>
                </a:cubicBezTo>
                <a:lnTo>
                  <a:pt x="2203503" y="1008112"/>
                </a:lnTo>
                <a:lnTo>
                  <a:pt x="0" y="10081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E83B7-F2AD-48F6-96DF-2545AB870EA5}"/>
              </a:ext>
            </a:extLst>
          </p:cNvPr>
          <p:cNvSpPr txBox="1"/>
          <p:nvPr/>
        </p:nvSpPr>
        <p:spPr>
          <a:xfrm>
            <a:off x="1418765" y="5829707"/>
            <a:ext cx="227767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spc="-150" dirty="0">
                <a:latin typeface="+mn-ea"/>
              </a:rPr>
              <a:t>5</a:t>
            </a:r>
            <a:r>
              <a:rPr lang="ko-KR" altLang="en-US" b="1" spc="-150" dirty="0">
                <a:latin typeface="+mn-ea"/>
              </a:rPr>
              <a:t>년 </a:t>
            </a:r>
            <a:r>
              <a:rPr lang="ko-KR" altLang="en-US" b="1" spc="-150" dirty="0" err="1">
                <a:latin typeface="+mn-ea"/>
              </a:rPr>
              <a:t>암생존율</a:t>
            </a:r>
            <a:r>
              <a:rPr lang="ko-KR" altLang="en-US" b="1" spc="-150" dirty="0">
                <a:latin typeface="+mn-ea"/>
              </a:rPr>
              <a:t> </a:t>
            </a:r>
            <a:r>
              <a:rPr lang="en-US" altLang="ko-KR" b="1" spc="-150" dirty="0">
                <a:latin typeface="+mn-ea"/>
              </a:rPr>
              <a:t>70.3%</a:t>
            </a:r>
            <a:endParaRPr lang="en-US" altLang="ko-KR" sz="2800" b="1" spc="-150" dirty="0">
              <a:latin typeface="+mn-ea"/>
            </a:endParaRPr>
          </a:p>
          <a:p>
            <a:r>
              <a:rPr lang="en-US" altLang="ko-KR" sz="1200" b="1" spc="-150" dirty="0">
                <a:latin typeface="+mn-ea"/>
              </a:rPr>
              <a:t>‘01~’05</a:t>
            </a:r>
            <a:r>
              <a:rPr lang="ko-KR" altLang="en-US" sz="1200" b="1" spc="-150" dirty="0">
                <a:latin typeface="+mn-ea"/>
              </a:rPr>
              <a:t>년도 대비 </a:t>
            </a:r>
            <a:r>
              <a:rPr lang="en-US" altLang="ko-KR" sz="1200" b="1" spc="-150" dirty="0">
                <a:latin typeface="+mn-ea"/>
              </a:rPr>
              <a:t>1.3</a:t>
            </a:r>
            <a:r>
              <a:rPr lang="ko-KR" altLang="en-US" sz="1200" b="1" spc="-150" dirty="0">
                <a:latin typeface="+mn-ea"/>
              </a:rPr>
              <a:t>배 증가</a:t>
            </a:r>
            <a:endParaRPr lang="en-US" altLang="ko-KR" sz="1200" b="1" spc="-15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63DCC-814D-41C2-8DD3-F95D843FA75E}"/>
              </a:ext>
            </a:extLst>
          </p:cNvPr>
          <p:cNvSpPr txBox="1"/>
          <p:nvPr/>
        </p:nvSpPr>
        <p:spPr>
          <a:xfrm>
            <a:off x="1418765" y="4574971"/>
            <a:ext cx="227767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200" spc="-150" dirty="0" err="1">
                <a:latin typeface="+mn-ea"/>
              </a:rPr>
              <a:t>암진단후</a:t>
            </a:r>
            <a:r>
              <a:rPr lang="ko-KR" altLang="en-US" sz="1200" spc="-150" dirty="0">
                <a:latin typeface="+mn-ea"/>
              </a:rPr>
              <a:t> </a:t>
            </a:r>
            <a:r>
              <a:rPr lang="en-US" altLang="ko-KR" sz="1200" spc="-150" dirty="0">
                <a:latin typeface="+mn-ea"/>
              </a:rPr>
              <a:t>5</a:t>
            </a:r>
            <a:r>
              <a:rPr lang="ko-KR" altLang="en-US" sz="1200" spc="-150" dirty="0">
                <a:latin typeface="+mn-ea"/>
              </a:rPr>
              <a:t>년 초과 생존 </a:t>
            </a:r>
            <a:r>
              <a:rPr lang="ko-KR" altLang="en-US" sz="1200" spc="-150" dirty="0" err="1">
                <a:latin typeface="+mn-ea"/>
              </a:rPr>
              <a:t>암유병자</a:t>
            </a:r>
            <a:endParaRPr lang="en-US" altLang="ko-KR" sz="1200" spc="-150" dirty="0">
              <a:latin typeface="+mn-ea"/>
            </a:endParaRPr>
          </a:p>
          <a:p>
            <a:r>
              <a:rPr lang="ko-KR" altLang="en-US" b="1" spc="-150" dirty="0">
                <a:latin typeface="+mn-ea"/>
              </a:rPr>
              <a:t>약</a:t>
            </a:r>
            <a:r>
              <a:rPr lang="en-US" altLang="ko-KR" b="1" spc="-150" dirty="0">
                <a:latin typeface="+mn-ea"/>
              </a:rPr>
              <a:t>116</a:t>
            </a:r>
            <a:r>
              <a:rPr lang="ko-KR" altLang="en-US" b="1" spc="-150" dirty="0">
                <a:latin typeface="+mn-ea"/>
              </a:rPr>
              <a:t>만명</a:t>
            </a:r>
            <a:endParaRPr lang="en-US" altLang="ko-KR" b="1" spc="-150" dirty="0">
              <a:latin typeface="+mn-ea"/>
            </a:endParaRPr>
          </a:p>
          <a:p>
            <a:r>
              <a:rPr lang="ko-KR" altLang="en-US" sz="1200" b="1" spc="-150" dirty="0">
                <a:latin typeface="+mn-ea"/>
              </a:rPr>
              <a:t>전체 </a:t>
            </a:r>
            <a:r>
              <a:rPr lang="ko-KR" altLang="en-US" sz="1200" b="1" spc="-150" dirty="0" err="1">
                <a:latin typeface="+mn-ea"/>
              </a:rPr>
              <a:t>유병자의</a:t>
            </a:r>
            <a:r>
              <a:rPr lang="ko-KR" altLang="en-US" sz="1200" b="1" spc="-150" dirty="0">
                <a:latin typeface="+mn-ea"/>
              </a:rPr>
              <a:t> </a:t>
            </a:r>
            <a:r>
              <a:rPr lang="en-US" altLang="ko-KR" sz="1200" b="1" spc="-150" dirty="0">
                <a:latin typeface="+mn-ea"/>
              </a:rPr>
              <a:t>57.8%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4723A-821F-4798-9D55-3A5E2D4209E9}"/>
              </a:ext>
            </a:extLst>
          </p:cNvPr>
          <p:cNvSpPr txBox="1"/>
          <p:nvPr/>
        </p:nvSpPr>
        <p:spPr>
          <a:xfrm>
            <a:off x="5553566" y="4574971"/>
            <a:ext cx="227767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spc="-150" dirty="0">
                <a:latin typeface="+mn-ea"/>
              </a:rPr>
              <a:t>2018</a:t>
            </a:r>
            <a:r>
              <a:rPr lang="ko-KR" altLang="en-US" sz="1200" spc="-150" dirty="0">
                <a:latin typeface="+mn-ea"/>
              </a:rPr>
              <a:t>년 </a:t>
            </a:r>
            <a:r>
              <a:rPr lang="ko-KR" altLang="en-US" sz="1200" spc="-150" dirty="0" err="1">
                <a:latin typeface="+mn-ea"/>
              </a:rPr>
              <a:t>암발생자수</a:t>
            </a:r>
            <a:endParaRPr lang="en-US" altLang="ko-KR" sz="1200" spc="-150" dirty="0">
              <a:latin typeface="+mn-ea"/>
            </a:endParaRPr>
          </a:p>
          <a:p>
            <a:pPr algn="ctr"/>
            <a:r>
              <a:rPr lang="en-US" altLang="ko-KR" b="1" spc="-150" dirty="0">
                <a:latin typeface="+mn-ea"/>
              </a:rPr>
              <a:t>243,837</a:t>
            </a:r>
            <a:r>
              <a:rPr lang="ko-KR" altLang="en-US" b="1" spc="-150" dirty="0">
                <a:latin typeface="+mn-ea"/>
              </a:rPr>
              <a:t>명</a:t>
            </a:r>
            <a:endParaRPr lang="en-US" altLang="ko-KR" b="1" spc="-150" dirty="0">
              <a:latin typeface="+mn-ea"/>
            </a:endParaRPr>
          </a:p>
          <a:p>
            <a:pPr algn="ctr"/>
            <a:r>
              <a:rPr lang="ko-KR" altLang="en-US" sz="1200" b="1" spc="-150" dirty="0">
                <a:latin typeface="+mn-ea"/>
              </a:rPr>
              <a:t>전년 대비 </a:t>
            </a:r>
            <a:r>
              <a:rPr lang="en-US" altLang="ko-KR" sz="1200" b="1" spc="-150" dirty="0">
                <a:latin typeface="+mn-ea"/>
              </a:rPr>
              <a:t>8,290</a:t>
            </a:r>
            <a:r>
              <a:rPr lang="ko-KR" altLang="en-US" sz="1200" b="1" spc="-150" dirty="0">
                <a:latin typeface="+mn-ea"/>
              </a:rPr>
              <a:t>명 증가</a:t>
            </a:r>
            <a:endParaRPr lang="en-US" altLang="ko-KR" sz="1200" b="1" spc="-150" dirty="0"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6B90B-1C10-45FF-9122-674482E289F9}"/>
              </a:ext>
            </a:extLst>
          </p:cNvPr>
          <p:cNvSpPr txBox="1"/>
          <p:nvPr/>
        </p:nvSpPr>
        <p:spPr>
          <a:xfrm>
            <a:off x="5553566" y="5722300"/>
            <a:ext cx="2277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600" b="1" spc="-150" dirty="0">
                <a:latin typeface="+mn-ea"/>
              </a:rPr>
              <a:t>유방</a:t>
            </a:r>
            <a:r>
              <a:rPr lang="en-US" altLang="ko-KR" sz="1600" b="1" spc="-150" dirty="0">
                <a:latin typeface="+mn-ea"/>
              </a:rPr>
              <a:t>,</a:t>
            </a:r>
            <a:r>
              <a:rPr lang="ko-KR" altLang="en-US" sz="1600" b="1" spc="-150" dirty="0">
                <a:latin typeface="+mn-ea"/>
              </a:rPr>
              <a:t>전립선</a:t>
            </a:r>
            <a:r>
              <a:rPr lang="en-US" altLang="ko-KR" sz="1600" b="1" spc="-150" dirty="0">
                <a:latin typeface="+mn-ea"/>
              </a:rPr>
              <a:t>,</a:t>
            </a:r>
            <a:r>
              <a:rPr lang="ko-KR" altLang="en-US" sz="1600" b="1" spc="-150" dirty="0">
                <a:latin typeface="+mn-ea"/>
              </a:rPr>
              <a:t>췌장암</a:t>
            </a:r>
            <a:endParaRPr lang="en-US" altLang="ko-KR" sz="1600" b="1" spc="-150" dirty="0">
              <a:latin typeface="+mn-ea"/>
            </a:endParaRPr>
          </a:p>
          <a:p>
            <a:pPr algn="ctr"/>
            <a:r>
              <a:rPr lang="ko-KR" altLang="en-US" sz="1200" b="1" spc="-150" dirty="0" err="1">
                <a:latin typeface="+mn-ea"/>
              </a:rPr>
              <a:t>발생율</a:t>
            </a:r>
            <a:r>
              <a:rPr lang="ko-KR" altLang="en-US" sz="1200" b="1" spc="-150" dirty="0">
                <a:latin typeface="+mn-ea"/>
              </a:rPr>
              <a:t> 증가 추세</a:t>
            </a:r>
            <a:endParaRPr lang="en-US" altLang="ko-KR" sz="1200" b="1" spc="-150" dirty="0">
              <a:latin typeface="+mn-ea"/>
            </a:endParaRPr>
          </a:p>
          <a:p>
            <a:pPr algn="ctr"/>
            <a:r>
              <a:rPr lang="ko-KR" altLang="en-US" sz="1200" spc="-150" dirty="0">
                <a:latin typeface="+mn-ea"/>
              </a:rPr>
              <a:t>위</a:t>
            </a:r>
            <a:r>
              <a:rPr lang="en-US" altLang="ko-KR" sz="1200" spc="-150" dirty="0">
                <a:latin typeface="+mn-ea"/>
              </a:rPr>
              <a:t>,</a:t>
            </a:r>
            <a:r>
              <a:rPr lang="ko-KR" altLang="en-US" sz="1200" spc="-150" dirty="0">
                <a:latin typeface="+mn-ea"/>
              </a:rPr>
              <a:t>대장</a:t>
            </a:r>
            <a:r>
              <a:rPr lang="en-US" altLang="ko-KR" sz="1200" spc="-150" dirty="0">
                <a:latin typeface="+mn-ea"/>
              </a:rPr>
              <a:t>,</a:t>
            </a:r>
            <a:r>
              <a:rPr lang="ko-KR" altLang="en-US" sz="1200" spc="-150" dirty="0">
                <a:latin typeface="+mn-ea"/>
              </a:rPr>
              <a:t>간</a:t>
            </a:r>
            <a:r>
              <a:rPr lang="en-US" altLang="ko-KR" sz="1200" spc="-150" dirty="0">
                <a:latin typeface="+mn-ea"/>
              </a:rPr>
              <a:t>,</a:t>
            </a:r>
            <a:r>
              <a:rPr lang="ko-KR" altLang="en-US" sz="1200" spc="-150" dirty="0">
                <a:latin typeface="+mn-ea"/>
              </a:rPr>
              <a:t>자궁경부암은 감소 추세</a:t>
            </a:r>
            <a:endParaRPr lang="en-US" altLang="ko-KR" sz="1200" spc="-150" dirty="0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035830" y="4436344"/>
            <a:ext cx="2361236" cy="216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ko-KR" altLang="en-US" b="1" dirty="0" smtClean="0">
                <a:gradFill>
                  <a:gsLst>
                    <a:gs pos="100000">
                      <a:schemeClr val="bg2">
                        <a:lumMod val="10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점점 늘어나는 </a:t>
            </a:r>
            <a:endParaRPr lang="en-US" altLang="ko-KR" b="1" dirty="0" smtClean="0">
              <a:gradFill>
                <a:gsLst>
                  <a:gs pos="100000">
                    <a:schemeClr val="bg2">
                      <a:lumMod val="1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800" b="1" dirty="0" smtClean="0">
                <a:gradFill>
                  <a:gsLst>
                    <a:gs pos="100000">
                      <a:srgbClr val="0000FF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 </a:t>
            </a:r>
            <a:r>
              <a:rPr lang="ko-KR" altLang="en-US" sz="2800" b="1" dirty="0" err="1" smtClean="0">
                <a:gradFill>
                  <a:gsLst>
                    <a:gs pos="100000">
                      <a:srgbClr val="0000FF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유병자</a:t>
            </a:r>
            <a:endParaRPr lang="en-US" altLang="ko-KR" sz="2800" b="1" dirty="0" smtClean="0">
              <a:gradFill>
                <a:gsLst>
                  <a:gs pos="100000">
                    <a:srgbClr val="0000FF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en-US" altLang="ko-KR" sz="1100" b="1" dirty="0">
              <a:gradFill>
                <a:gsLst>
                  <a:gs pos="100000">
                    <a:schemeClr val="bg2">
                      <a:lumMod val="1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b="1" dirty="0" smtClean="0">
                <a:gradFill>
                  <a:gsLst>
                    <a:gs pos="100000">
                      <a:schemeClr val="bg2">
                        <a:lumMod val="10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70%</a:t>
            </a:r>
            <a:r>
              <a:rPr lang="ko-KR" altLang="en-US" b="1" dirty="0" smtClean="0">
                <a:gradFill>
                  <a:gsLst>
                    <a:gs pos="100000">
                      <a:schemeClr val="bg2">
                        <a:lumMod val="10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 넘어선</a:t>
            </a:r>
            <a:endParaRPr lang="en-US" altLang="ko-KR" b="1" dirty="0" smtClean="0">
              <a:gradFill>
                <a:gsLst>
                  <a:gs pos="100000">
                    <a:schemeClr val="bg2">
                      <a:lumMod val="1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/>
            <a:r>
              <a:rPr lang="en-US" altLang="ko-KR" sz="2800" b="1" dirty="0" smtClean="0">
                <a:gradFill>
                  <a:gsLst>
                    <a:gs pos="100000">
                      <a:srgbClr val="C00000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800" b="1" dirty="0" smtClean="0">
                <a:gradFill>
                  <a:gsLst>
                    <a:gs pos="100000">
                      <a:srgbClr val="C00000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2800" b="1" dirty="0" err="1" smtClean="0">
                <a:gradFill>
                  <a:gsLst>
                    <a:gs pos="100000">
                      <a:srgbClr val="C00000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생존률</a:t>
            </a:r>
            <a:endParaRPr lang="en-US" altLang="ko-KR" sz="2800" b="1" dirty="0">
              <a:gradFill>
                <a:gsLst>
                  <a:gs pos="100000">
                    <a:srgbClr val="C00000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200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① 납입기간 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최대 </a:t>
            </a:r>
            <a:r>
              <a:rPr lang="en-US" altLang="ko-KR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30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년으로 </a:t>
            </a:r>
            <a:r>
              <a:rPr lang="ko-KR" altLang="en-US" sz="2800" b="1" spc="-200" dirty="0" smtClean="0">
                <a:solidFill>
                  <a:schemeClr val="bg1"/>
                </a:solidFill>
                <a:latin typeface="맑은 고딕" panose="020B0503020000020004" pitchFamily="50" charset="-127"/>
              </a:rPr>
              <a:t>月보험료 </a:t>
            </a:r>
            <a:r>
              <a:rPr lang="ko-KR" altLang="en-US" sz="2800" b="1" spc="-200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부담↓및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 납입면제 효과 극대화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6B90B-1C10-45FF-9122-674482E289F9}"/>
              </a:ext>
            </a:extLst>
          </p:cNvPr>
          <p:cNvSpPr txBox="1"/>
          <p:nvPr/>
        </p:nvSpPr>
        <p:spPr>
          <a:xfrm>
            <a:off x="4219383" y="6398687"/>
            <a:ext cx="434335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000" spc="-150" dirty="0" smtClean="0">
                <a:latin typeface="+mn-ea"/>
              </a:rPr>
              <a:t>* </a:t>
            </a:r>
            <a:r>
              <a:rPr lang="ko-KR" altLang="en-US" sz="1000" spc="-150" dirty="0" smtClean="0">
                <a:latin typeface="+mn-ea"/>
              </a:rPr>
              <a:t>출처 </a:t>
            </a:r>
            <a:r>
              <a:rPr lang="en-US" altLang="ko-KR" sz="1000" spc="-150" dirty="0" smtClean="0">
                <a:latin typeface="+mn-ea"/>
              </a:rPr>
              <a:t>: 2018</a:t>
            </a:r>
            <a:r>
              <a:rPr lang="ko-KR" altLang="en-US" sz="1000" spc="-150" dirty="0" smtClean="0">
                <a:latin typeface="+mn-ea"/>
              </a:rPr>
              <a:t>년 국가암등록통계 </a:t>
            </a:r>
            <a:r>
              <a:rPr lang="en-US" altLang="ko-KR" sz="1000" spc="-150" dirty="0" smtClean="0">
                <a:latin typeface="+mn-ea"/>
              </a:rPr>
              <a:t>(</a:t>
            </a:r>
            <a:r>
              <a:rPr lang="ko-KR" altLang="en-US" sz="1000" spc="-150" dirty="0" smtClean="0">
                <a:latin typeface="+mn-ea"/>
              </a:rPr>
              <a:t>보건복지부</a:t>
            </a:r>
            <a:r>
              <a:rPr lang="en-US" altLang="ko-KR" sz="1000" spc="-150" dirty="0" smtClean="0">
                <a:latin typeface="+mn-ea"/>
              </a:rPr>
              <a:t>,</a:t>
            </a:r>
            <a:r>
              <a:rPr lang="ko-KR" altLang="en-US" sz="1000" spc="-150" dirty="0" smtClean="0">
                <a:latin typeface="+mn-ea"/>
              </a:rPr>
              <a:t>중앙암등록본부</a:t>
            </a:r>
            <a:r>
              <a:rPr lang="en-US" altLang="ko-KR" sz="1000" spc="-150" dirty="0" smtClean="0">
                <a:latin typeface="+mn-ea"/>
              </a:rPr>
              <a:t>)</a:t>
            </a:r>
            <a:endParaRPr lang="en-US" altLang="ko-KR" sz="1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04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669" y="1389936"/>
            <a:ext cx="1003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전체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발병자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中 </a:t>
            </a:r>
            <a:r>
              <a:rPr lang="en-US" altLang="ko-KR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27%</a:t>
            </a:r>
            <a:r>
              <a:rPr lang="ko-KR" altLang="en-US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가 </a:t>
            </a:r>
            <a:r>
              <a:rPr lang="en-US" altLang="ko-KR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65</a:t>
            </a:r>
            <a:r>
              <a:rPr lang="ko-KR" altLang="en-US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세 이전 </a:t>
            </a:r>
            <a:r>
              <a:rPr lang="ko-KR" altLang="en-US" sz="2400" b="1" dirty="0" err="1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암진단</a:t>
            </a:r>
            <a:r>
              <a:rPr lang="ko-KR" altLang="en-US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→ 납입기간 中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보장니즈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高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2538" y="1820541"/>
            <a:ext cx="86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특히 </a:t>
            </a:r>
            <a:r>
              <a:rPr lang="en-US" altLang="ko-KR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55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세 이전에는 </a:t>
            </a:r>
            <a:r>
              <a:rPr lang="ko-KR" altLang="en-US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여성의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 발생률이 </a:t>
            </a:r>
            <a:r>
              <a:rPr lang="ko-KR" altLang="en-US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높고</a:t>
            </a:r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이후엔 남성이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높아짐</a:t>
            </a:r>
            <a:endParaRPr lang="ko-KR" altLang="en-US" b="1" dirty="0">
              <a:gradFill>
                <a:gsLst>
                  <a:gs pos="100000">
                    <a:schemeClr val="tx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331620" y="1214394"/>
            <a:ext cx="5713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참고 </a:t>
            </a:r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:10</a:t>
            </a:r>
            <a:r>
              <a:rPr lang="ko-KR" altLang="en-US" sz="1200" dirty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만명당 </a:t>
            </a:r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2,1534</a:t>
            </a:r>
            <a:r>
              <a:rPr lang="ko-KR" altLang="en-US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名이 암 발병</a:t>
            </a:r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그 </a:t>
            </a:r>
            <a:r>
              <a:rPr lang="ko-KR" altLang="en-US" sz="1200" dirty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中 </a:t>
            </a:r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577</a:t>
            </a:r>
            <a:r>
              <a:rPr lang="ko-KR" altLang="en-US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명이 </a:t>
            </a:r>
            <a:r>
              <a:rPr lang="en-US" altLang="ko-KR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65</a:t>
            </a:r>
            <a:r>
              <a:rPr lang="ko-KR" altLang="en-US" sz="1200" dirty="0" smtClean="0">
                <a:gradFill>
                  <a:gsLst>
                    <a:gs pos="100000">
                      <a:srgbClr val="5B9BD5">
                        <a:lumMod val="50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세前 발병</a:t>
            </a:r>
            <a:endParaRPr lang="ko-KR" alt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9817768" y="2862148"/>
            <a:ext cx="185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조발생률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/10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만명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/>
          </p:nvPr>
        </p:nvGraphicFramePr>
        <p:xfrm>
          <a:off x="7959042" y="3204117"/>
          <a:ext cx="3859580" cy="2949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95">
                  <a:extLst>
                    <a:ext uri="{9D8B030D-6E8A-4147-A177-3AD203B41FA5}">
                      <a16:colId xmlns:a16="http://schemas.microsoft.com/office/drawing/2014/main" val="3756951889"/>
                    </a:ext>
                  </a:extLst>
                </a:gridCol>
                <a:gridCol w="964895">
                  <a:extLst>
                    <a:ext uri="{9D8B030D-6E8A-4147-A177-3AD203B41FA5}">
                      <a16:colId xmlns:a16="http://schemas.microsoft.com/office/drawing/2014/main" val="268958776"/>
                    </a:ext>
                  </a:extLst>
                </a:gridCol>
                <a:gridCol w="964895">
                  <a:extLst>
                    <a:ext uri="{9D8B030D-6E8A-4147-A177-3AD203B41FA5}">
                      <a16:colId xmlns:a16="http://schemas.microsoft.com/office/drawing/2014/main" val="3474062738"/>
                    </a:ext>
                  </a:extLst>
                </a:gridCol>
                <a:gridCol w="964895">
                  <a:extLst>
                    <a:ext uri="{9D8B030D-6E8A-4147-A177-3AD203B41FA5}">
                      <a16:colId xmlns:a16="http://schemas.microsoft.com/office/drawing/2014/main" val="1302982383"/>
                    </a:ext>
                  </a:extLst>
                </a:gridCol>
              </a:tblGrid>
              <a:tr h="7373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성별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15-34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35-64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</a:t>
                      </a:r>
                      <a:endParaRPr lang="en-US" altLang="ko-KR" sz="1400" baseline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930286"/>
                  </a:ext>
                </a:extLst>
              </a:tr>
              <a:tr h="7373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남녀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74.8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502.2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1576.6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83163"/>
                  </a:ext>
                </a:extLst>
              </a:tr>
              <a:tr h="7373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남자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46.0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450.9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2265.2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780900"/>
                  </a:ext>
                </a:extLst>
              </a:tr>
              <a:tr h="7373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106.4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554.4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1058.2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312902"/>
                  </a:ext>
                </a:extLst>
              </a:tr>
            </a:tbl>
          </a:graphicData>
        </a:graphic>
      </p:graphicFrame>
      <p:pic>
        <p:nvPicPr>
          <p:cNvPr id="27" name="그림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04" y="2402000"/>
            <a:ext cx="7115629" cy="3955392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>
          <a:xfrm>
            <a:off x="5100289" y="3311557"/>
            <a:ext cx="1616770" cy="14666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05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암환자의 </a:t>
            </a:r>
            <a:r>
              <a:rPr lang="ko-KR" altLang="en-US" sz="105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직장복귀율</a:t>
            </a:r>
            <a:endParaRPr lang="ko-KR" altLang="en-US" sz="105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200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① 납입기간 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최대 </a:t>
            </a:r>
            <a:r>
              <a:rPr lang="en-US" altLang="ko-KR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30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년으로 月보험료 </a:t>
            </a:r>
            <a:r>
              <a:rPr lang="ko-KR" altLang="en-US" sz="2800" b="1" spc="-200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부담↓및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 납입면제 효과 극대화</a:t>
            </a:r>
          </a:p>
        </p:txBody>
      </p:sp>
    </p:spTree>
    <p:extLst>
      <p:ext uri="{BB962C8B-B14F-4D97-AF65-F5344CB8AC3E}">
        <p14:creationId xmlns:p14="http://schemas.microsoft.com/office/powerpoint/2010/main" val="32948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822960" y="2133600"/>
            <a:ext cx="10568939" cy="4526280"/>
            <a:chOff x="323856" y="2996952"/>
            <a:chExt cx="8496300" cy="3600697"/>
          </a:xfrm>
        </p:grpSpPr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8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8"/>
              <a:ext cx="3474268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7E175F3-C5D6-49F7-910D-14D3096498BC}"/>
              </a:ext>
            </a:extLst>
          </p:cNvPr>
          <p:cNvSpPr txBox="1"/>
          <p:nvPr/>
        </p:nvSpPr>
        <p:spPr>
          <a:xfrm>
            <a:off x="767154" y="1388463"/>
            <a:ext cx="109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납입기간 확대로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보험료 부담은 </a:t>
            </a:r>
            <a:r>
              <a:rPr lang="en-US" altLang="ko-KR" sz="2400" b="1" dirty="0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DOWN!!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납입면제와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 암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환급특약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 보장 기간</a:t>
            </a:r>
            <a:r>
              <a:rPr kumimoji="0" lang="ko-KR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UP!!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6584326" y="4069013"/>
            <a:ext cx="3164634" cy="1463507"/>
          </a:xfrm>
          <a:prstGeom prst="roundRect">
            <a:avLst>
              <a:gd name="adj" fmla="val 7640"/>
            </a:avLst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1309971" y="4069013"/>
            <a:ext cx="3003742" cy="1463507"/>
          </a:xfrm>
          <a:prstGeom prst="roundRect">
            <a:avLst>
              <a:gd name="adj" fmla="val 9650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12" name="직선 연결선 111"/>
          <p:cNvCxnSpPr/>
          <p:nvPr/>
        </p:nvCxnSpPr>
        <p:spPr>
          <a:xfrm>
            <a:off x="4404948" y="3122960"/>
            <a:ext cx="0" cy="2766318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</a:ln>
          <a:effectLst/>
        </p:spPr>
      </p:cxnSp>
      <p:cxnSp>
        <p:nvCxnSpPr>
          <p:cNvPr id="113" name="직선 연결선 112"/>
          <p:cNvCxnSpPr/>
          <p:nvPr/>
        </p:nvCxnSpPr>
        <p:spPr>
          <a:xfrm>
            <a:off x="1218734" y="3122960"/>
            <a:ext cx="0" cy="2776604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</a:ln>
          <a:effectLst/>
        </p:spPr>
      </p:cxnSp>
      <p:cxnSp>
        <p:nvCxnSpPr>
          <p:cNvPr id="114" name="직선 화살표 연결선 113"/>
          <p:cNvCxnSpPr/>
          <p:nvPr/>
        </p:nvCxnSpPr>
        <p:spPr>
          <a:xfrm>
            <a:off x="1218734" y="5891696"/>
            <a:ext cx="9213046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15" name="Rectangle 3"/>
          <p:cNvSpPr>
            <a:spLocks noChangeArrowheads="1"/>
          </p:cNvSpPr>
          <p:nvPr/>
        </p:nvSpPr>
        <p:spPr bwMode="auto">
          <a:xfrm>
            <a:off x="946274" y="5955599"/>
            <a:ext cx="552468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가입</a:t>
            </a:r>
          </a:p>
        </p:txBody>
      </p:sp>
      <p:sp>
        <p:nvSpPr>
          <p:cNvPr id="116" name="직사각형 115"/>
          <p:cNvSpPr/>
          <p:nvPr/>
        </p:nvSpPr>
        <p:spPr>
          <a:xfrm>
            <a:off x="1470123" y="4223530"/>
            <a:ext cx="2700405" cy="11544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월 </a:t>
            </a:r>
            <a:r>
              <a:rPr lang="en-US" altLang="ko-KR" sz="1400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229,000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원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, </a:t>
            </a:r>
            <a:r>
              <a:rPr lang="en-US" altLang="ko-KR" sz="1400" kern="0" noProof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25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년 납입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230,000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 X 300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회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= 69,000,000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원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</p:txBody>
      </p:sp>
      <p:sp>
        <p:nvSpPr>
          <p:cNvPr id="117" name="아래쪽 화살표 116"/>
          <p:cNvSpPr/>
          <p:nvPr/>
        </p:nvSpPr>
        <p:spPr>
          <a:xfrm>
            <a:off x="4272174" y="3067238"/>
            <a:ext cx="252000" cy="478478"/>
          </a:xfrm>
          <a:prstGeom prst="downArrow">
            <a:avLst>
              <a:gd name="adj1" fmla="val 41182"/>
              <a:gd name="adj2" fmla="val 57716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18" name="그룹 117"/>
          <p:cNvGrpSpPr/>
          <p:nvPr/>
        </p:nvGrpSpPr>
        <p:grpSpPr>
          <a:xfrm>
            <a:off x="3895472" y="2724741"/>
            <a:ext cx="1005404" cy="441941"/>
            <a:chOff x="1898329" y="22034673"/>
            <a:chExt cx="3764482" cy="1399812"/>
          </a:xfrm>
        </p:grpSpPr>
        <p:sp>
          <p:nvSpPr>
            <p:cNvPr id="119" name="양쪽 모서리가 둥근 사각형 118"/>
            <p:cNvSpPr/>
            <p:nvPr/>
          </p:nvSpPr>
          <p:spPr>
            <a:xfrm>
              <a:off x="2016374" y="22034673"/>
              <a:ext cx="3528392" cy="720080"/>
            </a:xfrm>
            <a:prstGeom prst="round2SameRect">
              <a:avLst>
                <a:gd name="adj1" fmla="val 40059"/>
                <a:gd name="adj2" fmla="val 0"/>
              </a:avLst>
            </a:prstGeom>
            <a:solidFill>
              <a:srgbClr val="D9142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0" name="양쪽 모서리가 둥근 사각형 119"/>
            <p:cNvSpPr/>
            <p:nvPr/>
          </p:nvSpPr>
          <p:spPr>
            <a:xfrm rot="10800000">
              <a:off x="2016374" y="22714405"/>
              <a:ext cx="3528392" cy="720080"/>
            </a:xfrm>
            <a:prstGeom prst="round2SameRect">
              <a:avLst>
                <a:gd name="adj1" fmla="val 40059"/>
                <a:gd name="adj2" fmla="val 0"/>
              </a:avLst>
            </a:prstGeom>
            <a:solidFill>
              <a:srgbClr val="C2122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898329" y="22222941"/>
              <a:ext cx="3764482" cy="10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</a:rPr>
                <a:t>암진단時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</a:endParaRPr>
            </a:p>
          </p:txBody>
        </p:sp>
      </p:grpSp>
      <p:sp>
        <p:nvSpPr>
          <p:cNvPr id="122" name="Rectangle 3"/>
          <p:cNvSpPr>
            <a:spLocks noChangeArrowheads="1"/>
          </p:cNvSpPr>
          <p:nvPr/>
        </p:nvSpPr>
        <p:spPr bwMode="auto">
          <a:xfrm>
            <a:off x="5846292" y="5955599"/>
            <a:ext cx="8088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defRPr/>
            </a:pPr>
            <a:r>
              <a:rPr lang="ko-KR" altLang="en-US" sz="12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납입완료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맑은 고딕"/>
            </a:endParaRPr>
          </a:p>
        </p:txBody>
      </p:sp>
      <p:cxnSp>
        <p:nvCxnSpPr>
          <p:cNvPr id="123" name="직선 연결선 122"/>
          <p:cNvCxnSpPr/>
          <p:nvPr/>
        </p:nvCxnSpPr>
        <p:spPr>
          <a:xfrm>
            <a:off x="6239941" y="3122960"/>
            <a:ext cx="0" cy="2766318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</a:ln>
          <a:effectLst/>
        </p:spPr>
      </p:cxnSp>
      <p:sp>
        <p:nvSpPr>
          <p:cNvPr id="124" name="Rectangle 3"/>
          <p:cNvSpPr>
            <a:spLocks noChangeArrowheads="1"/>
          </p:cNvSpPr>
          <p:nvPr/>
        </p:nvSpPr>
        <p:spPr bwMode="auto">
          <a:xfrm>
            <a:off x="6515423" y="5955599"/>
            <a:ext cx="16675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defRPr/>
            </a:pP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연금선지급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 개시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(70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세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맑은 고딕"/>
            </a:endParaRPr>
          </a:p>
        </p:txBody>
      </p:sp>
      <p:sp>
        <p:nvSpPr>
          <p:cNvPr id="126" name="타원 125"/>
          <p:cNvSpPr/>
          <p:nvPr/>
        </p:nvSpPr>
        <p:spPr>
          <a:xfrm>
            <a:off x="1165183" y="5846711"/>
            <a:ext cx="79209" cy="7920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7014122" y="5846711"/>
            <a:ext cx="79209" cy="7920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8" name="타원 127"/>
          <p:cNvSpPr/>
          <p:nvPr/>
        </p:nvSpPr>
        <p:spPr>
          <a:xfrm>
            <a:off x="6207957" y="5846711"/>
            <a:ext cx="79209" cy="7920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9" name="Rectangle 3"/>
          <p:cNvSpPr>
            <a:spLocks noChangeArrowheads="1"/>
          </p:cNvSpPr>
          <p:nvPr/>
        </p:nvSpPr>
        <p:spPr bwMode="auto">
          <a:xfrm>
            <a:off x="4008301" y="5955599"/>
            <a:ext cx="808870" cy="2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25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맑은 고딕"/>
              </a:rPr>
              <a:t>년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맑은 고딕"/>
            </a:endParaRPr>
          </a:p>
        </p:txBody>
      </p:sp>
      <p:sp>
        <p:nvSpPr>
          <p:cNvPr id="130" name="오른쪽 대괄호 129"/>
          <p:cNvSpPr/>
          <p:nvPr/>
        </p:nvSpPr>
        <p:spPr>
          <a:xfrm rot="16200000">
            <a:off x="2706913" y="4203817"/>
            <a:ext cx="249954" cy="3128014"/>
          </a:xfrm>
          <a:prstGeom prst="rightBracket">
            <a:avLst>
              <a:gd name="adj" fmla="val 282415"/>
            </a:avLst>
          </a:prstGeom>
          <a:noFill/>
          <a:ln w="1905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1" name="오른쪽 대괄호 130"/>
          <p:cNvSpPr/>
          <p:nvPr/>
        </p:nvSpPr>
        <p:spPr>
          <a:xfrm rot="16200000">
            <a:off x="5218872" y="4849755"/>
            <a:ext cx="189604" cy="1788571"/>
          </a:xfrm>
          <a:prstGeom prst="rightBracket">
            <a:avLst>
              <a:gd name="adj" fmla="val 188889"/>
            </a:avLst>
          </a:prstGeom>
          <a:noFill/>
          <a:ln w="1905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47983" y="4069013"/>
            <a:ext cx="1629407" cy="1463507"/>
          </a:xfrm>
          <a:prstGeom prst="roundRect">
            <a:avLst>
              <a:gd name="adj" fmla="val 9650"/>
            </a:avLst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3" name="덧셈 기호 132"/>
          <p:cNvSpPr/>
          <p:nvPr/>
        </p:nvSpPr>
        <p:spPr>
          <a:xfrm>
            <a:off x="4248770" y="4358101"/>
            <a:ext cx="299213" cy="299213"/>
          </a:xfrm>
          <a:prstGeom prst="mathPlus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4658097" y="4223482"/>
            <a:ext cx="1428302" cy="11477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잔여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보험료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1,374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만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</p:txBody>
      </p:sp>
      <p:sp>
        <p:nvSpPr>
          <p:cNvPr id="135" name="이등변 삼각형 134"/>
          <p:cNvSpPr/>
          <p:nvPr/>
        </p:nvSpPr>
        <p:spPr>
          <a:xfrm rot="5400000">
            <a:off x="5804712" y="4621819"/>
            <a:ext cx="1214844" cy="109233"/>
          </a:xfrm>
          <a:prstGeom prst="triangl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367140" y="3389864"/>
            <a:ext cx="3225440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spc="-10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③ </a:t>
            </a:r>
            <a:r>
              <a:rPr lang="ko-KR" altLang="en-US" sz="1600" b="1" spc="-100" smtClean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연금선지금액 수령</a:t>
            </a:r>
            <a:endParaRPr lang="en-US" altLang="ko-KR" sz="1600" b="1" spc="-1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atin typeface="맑은 고딕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6759787" y="4219154"/>
            <a:ext cx="2832794" cy="115884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연금선지급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+</a:t>
            </a:r>
            <a:r>
              <a:rPr kumimoji="0" lang="ko-KR" altLang="en-US" sz="1400" b="0" i="0" u="none" strike="noStrike" kern="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</a:rPr>
              <a:t>잔여사망</a:t>
            </a:r>
            <a:r>
              <a:rPr lang="en-US" altLang="ko-KR" sz="1400" kern="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 </a:t>
            </a:r>
            <a:r>
              <a:rPr lang="en-US" altLang="ko-KR" sz="1000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*</a:t>
            </a:r>
            <a:r>
              <a:rPr lang="ko-KR" altLang="en-US" sz="1000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총 납입</a:t>
            </a:r>
            <a:r>
              <a:rPr lang="en-US" altLang="ko-KR" sz="1000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p </a:t>
            </a:r>
            <a:r>
              <a:rPr lang="ko-KR" altLang="en-US" sz="1000" kern="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기준</a:t>
            </a:r>
            <a:endParaRPr kumimoji="0" lang="en-US" altLang="ko-KR" sz="1000" b="0" i="0" u="none" strike="noStrike" kern="0" cap="none" spc="0" normalizeH="0" baseline="0" noProof="0" dirty="0" smtClean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</a:rPr>
              <a:t>8,352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</a:rPr>
              <a:t>만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</a:rPr>
              <a:t>+1,066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</a:rPr>
              <a:t>만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</a:rPr>
              <a:t>(103.4%)</a:t>
            </a:r>
            <a:endParaRPr kumimoji="0" lang="en-US" altLang="ko-KR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171328" y="2345406"/>
            <a:ext cx="4155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[</a:t>
            </a:r>
            <a:r>
              <a:rPr lang="ko-KR" altLang="en-US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월 </a:t>
            </a:r>
            <a:r>
              <a:rPr lang="en-US" altLang="ko-KR" sz="12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252,943</a:t>
            </a:r>
            <a:r>
              <a:rPr lang="ko-KR" altLang="en-US" sz="12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원</a:t>
            </a:r>
            <a:r>
              <a:rPr lang="en-US" altLang="ko-KR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, </a:t>
            </a:r>
            <a:r>
              <a:rPr lang="en-US" altLang="ko-KR" sz="12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30</a:t>
            </a:r>
            <a:r>
              <a:rPr lang="ko-KR" altLang="en-US" sz="1200" b="1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년납</a:t>
            </a:r>
            <a:r>
              <a:rPr lang="en-US" altLang="ko-KR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, </a:t>
            </a:r>
            <a:r>
              <a:rPr lang="ko-KR" altLang="en-US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보험료 </a:t>
            </a:r>
            <a:r>
              <a:rPr lang="en-US" altLang="ko-KR" sz="12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25</a:t>
            </a:r>
            <a:r>
              <a:rPr lang="ko-KR" altLang="en-US" sz="12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년 </a:t>
            </a:r>
            <a:r>
              <a:rPr lang="ko-KR" altLang="en-US" sz="1200" b="1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납입후</a:t>
            </a:r>
            <a:r>
              <a:rPr lang="ko-KR" altLang="en-US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 </a:t>
            </a:r>
            <a:r>
              <a:rPr lang="ko-KR" altLang="en-US" sz="1200" b="1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암진단</a:t>
            </a:r>
            <a:r>
              <a:rPr lang="ko-KR" altLang="en-US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 예시</a:t>
            </a:r>
            <a:r>
              <a:rPr lang="en-US" altLang="ko-KR" sz="12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</a:rPr>
              <a:t>]</a:t>
            </a:r>
            <a:endParaRPr lang="ko-KR" altLang="en-US" sz="12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맑은 고딕"/>
            </a:endParaRPr>
          </a:p>
        </p:txBody>
      </p:sp>
      <p:cxnSp>
        <p:nvCxnSpPr>
          <p:cNvPr id="140" name="직선 화살표 연결선 139"/>
          <p:cNvCxnSpPr/>
          <p:nvPr/>
        </p:nvCxnSpPr>
        <p:spPr>
          <a:xfrm>
            <a:off x="1267883" y="3732895"/>
            <a:ext cx="3089841" cy="0"/>
          </a:xfrm>
          <a:prstGeom prst="straightConnector1">
            <a:avLst/>
          </a:prstGeom>
          <a:noFill/>
          <a:ln w="19050" cap="flat" cmpd="sng" algn="ctr">
            <a:solidFill>
              <a:srgbClr val="F79646">
                <a:lumMod val="50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41" name="직선 화살표 연결선 140"/>
          <p:cNvCxnSpPr/>
          <p:nvPr/>
        </p:nvCxnSpPr>
        <p:spPr>
          <a:xfrm>
            <a:off x="4441646" y="3732895"/>
            <a:ext cx="1712183" cy="4952"/>
          </a:xfrm>
          <a:prstGeom prst="straightConnector1">
            <a:avLst/>
          </a:prstGeom>
          <a:noFill/>
          <a:ln w="19050" cap="flat" cmpd="sng" algn="ctr">
            <a:solidFill>
              <a:srgbClr val="F79646">
                <a:lumMod val="50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42" name="직선 화살표 연결선 141"/>
          <p:cNvCxnSpPr/>
          <p:nvPr/>
        </p:nvCxnSpPr>
        <p:spPr>
          <a:xfrm>
            <a:off x="6331177" y="3737847"/>
            <a:ext cx="3337604" cy="0"/>
          </a:xfrm>
          <a:prstGeom prst="straightConnector1">
            <a:avLst/>
          </a:prstGeom>
          <a:noFill/>
          <a:ln w="19050" cap="flat" cmpd="sng" algn="ctr">
            <a:solidFill>
              <a:srgbClr val="F79646">
                <a:lumMod val="50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3" name="직사각형 142"/>
          <p:cNvSpPr/>
          <p:nvPr/>
        </p:nvSpPr>
        <p:spPr>
          <a:xfrm>
            <a:off x="1532240" y="3389863"/>
            <a:ext cx="2465965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① </a:t>
            </a:r>
            <a:r>
              <a:rPr lang="ko-KR" altLang="en-US" sz="1600" b="1" spc="-100" dirty="0" err="1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기납입</a:t>
            </a:r>
            <a:r>
              <a:rPr lang="en-US" altLang="ko-KR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P</a:t>
            </a:r>
            <a:r>
              <a:rPr lang="ko-KR" altLang="en-US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 만큼 돌려받고</a:t>
            </a:r>
            <a:r>
              <a:rPr lang="en-US" altLang="ko-KR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!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4532147" y="3394942"/>
            <a:ext cx="1580596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② 잔여</a:t>
            </a:r>
            <a:r>
              <a:rPr lang="en-US" altLang="ko-KR" sz="1600" b="1" spc="-100" dirty="0" smtClean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P</a:t>
            </a:r>
            <a:r>
              <a:rPr lang="en-US" altLang="ko-KR" sz="1600" b="1" spc="-1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 </a:t>
            </a:r>
            <a:r>
              <a:rPr lang="ko-KR" altLang="en-US" sz="1600" b="1" spc="-100" dirty="0" smtClean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맑은 고딕"/>
              </a:rPr>
              <a:t>납입면제</a:t>
            </a:r>
            <a:endParaRPr lang="en-US" altLang="ko-KR" sz="1600" b="1" spc="-1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atin typeface="맑은 고딕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082182" y="6360630"/>
            <a:ext cx="9289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※ 40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세</a:t>
            </a:r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남</a:t>
            </a:r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주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10,000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만</a:t>
            </a:r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30</a:t>
            </a:r>
            <a:r>
              <a:rPr lang="ko-KR" altLang="en-US" sz="1000" dirty="0" err="1" smtClean="0">
                <a:solidFill>
                  <a:prstClr val="black"/>
                </a:solidFill>
                <a:latin typeface="맑은 고딕"/>
              </a:rPr>
              <a:t>년납</a:t>
            </a:r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월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252,943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원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주 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229,000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원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) (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암진단보험료 </a:t>
            </a:r>
            <a:r>
              <a:rPr lang="ko-KR" altLang="en-US" sz="1000" dirty="0" err="1">
                <a:solidFill>
                  <a:prstClr val="black"/>
                </a:solidFill>
                <a:latin typeface="맑은 고딕"/>
              </a:rPr>
              <a:t>환급특약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포함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-</a:t>
            </a:r>
            <a:r>
              <a:rPr lang="ko-KR" altLang="en-US" sz="1000" dirty="0" err="1" smtClean="0">
                <a:solidFill>
                  <a:prstClr val="black"/>
                </a:solidFill>
                <a:latin typeface="맑은 고딕"/>
              </a:rPr>
              <a:t>암환급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000" dirty="0" err="1" smtClean="0">
                <a:solidFill>
                  <a:prstClr val="black"/>
                </a:solidFill>
                <a:latin typeface="맑은 고딕"/>
              </a:rPr>
              <a:t>약정금액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23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만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), </a:t>
            </a:r>
            <a:r>
              <a:rPr lang="ko-KR" altLang="en-US" sz="1000" dirty="0" err="1" smtClean="0">
                <a:solidFill>
                  <a:prstClr val="black"/>
                </a:solidFill>
                <a:latin typeface="맑은 고딕"/>
              </a:rPr>
              <a:t>연금선지급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70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세 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개시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, 4.5%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맑은 고딕"/>
              </a:rPr>
              <a:t>20</a:t>
            </a:r>
            <a:r>
              <a:rPr lang="ko-KR" altLang="en-US" sz="1000" dirty="0">
                <a:solidFill>
                  <a:prstClr val="black"/>
                </a:solidFill>
                <a:latin typeface="맑은 고딕"/>
              </a:rPr>
              <a:t>년 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수령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/>
              </a:rPr>
              <a:t>매월</a:t>
            </a:r>
            <a:r>
              <a:rPr lang="en-US" altLang="ko-KR" sz="1000" dirty="0" smtClean="0">
                <a:solidFill>
                  <a:prstClr val="black"/>
                </a:solidFill>
                <a:latin typeface="맑은 고딕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80292" y="3812322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err="1">
                <a:solidFill>
                  <a:prstClr val="black"/>
                </a:solidFill>
                <a:latin typeface="맑은 고딕"/>
              </a:rPr>
              <a:t>진단비로</a:t>
            </a:r>
            <a:r>
              <a:rPr lang="ko-KR" altLang="en-US" sz="1000" b="1" dirty="0">
                <a:solidFill>
                  <a:prstClr val="black"/>
                </a:solidFill>
                <a:latin typeface="맑은 고딕"/>
              </a:rPr>
              <a:t> 활용 가능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408478" y="417599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prstClr val="black"/>
                </a:solidFill>
                <a:latin typeface="맑은 고딕"/>
              </a:rPr>
              <a:t>주보험</a:t>
            </a:r>
            <a:endParaRPr lang="ko-KR" altLang="en-US" sz="10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218734" y="2575741"/>
            <a:ext cx="18678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>
                <a:solidFill>
                  <a:prstClr val="black"/>
                </a:solidFill>
                <a:latin typeface="맑은 고딕"/>
              </a:rPr>
              <a:t>*</a:t>
            </a:r>
            <a:r>
              <a:rPr lang="ko-KR" altLang="en-US" sz="1000">
                <a:solidFill>
                  <a:prstClr val="black"/>
                </a:solidFill>
                <a:latin typeface="맑은 고딕"/>
              </a:rPr>
              <a:t>암진단보험료 환급특약 포함</a:t>
            </a:r>
            <a:endParaRPr lang="ko-KR" altLang="en-US" sz="10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125" name="타원 124"/>
          <p:cNvSpPr/>
          <p:nvPr/>
        </p:nvSpPr>
        <p:spPr>
          <a:xfrm>
            <a:off x="4362603" y="5846711"/>
            <a:ext cx="79209" cy="7920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4" name="폭발 2 153"/>
          <p:cNvSpPr/>
          <p:nvPr/>
        </p:nvSpPr>
        <p:spPr>
          <a:xfrm rot="2056830">
            <a:off x="8620727" y="1729660"/>
            <a:ext cx="2632473" cy="1989309"/>
          </a:xfrm>
          <a:prstGeom prst="irregularSeal2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55" name="모서리가 둥근 직사각형 154"/>
          <p:cNvSpPr/>
          <p:nvPr/>
        </p:nvSpPr>
        <p:spPr>
          <a:xfrm rot="286694">
            <a:off x="8667456" y="2042878"/>
            <a:ext cx="2163005" cy="13015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보험료</a:t>
            </a:r>
            <a:endParaRPr lang="en-US" altLang="ko-KR" sz="1600" b="1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/>
            <a:r>
              <a:rPr lang="ko-KR" altLang="en-US" sz="16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납입 부담 없이</a:t>
            </a:r>
            <a:r>
              <a:rPr lang="en-US" altLang="ko-KR" sz="16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!!</a:t>
            </a:r>
          </a:p>
          <a:p>
            <a:pPr algn="ctr"/>
            <a:r>
              <a:rPr lang="ko-KR" altLang="en-US" sz="1600" b="1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생애자금</a:t>
            </a:r>
            <a:r>
              <a:rPr lang="en-US" altLang="ko-KR" sz="16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16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수령</a:t>
            </a:r>
            <a:r>
              <a:rPr lang="en-US" altLang="ko-KR" sz="16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!!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200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① 납입기간 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최대 </a:t>
            </a:r>
            <a:r>
              <a:rPr lang="en-US" altLang="ko-KR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30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년으로 月보험료 </a:t>
            </a:r>
            <a:r>
              <a:rPr lang="ko-KR" altLang="en-US" sz="2800" b="1" spc="-200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부담↓및</a:t>
            </a:r>
            <a:r>
              <a:rPr lang="ko-KR" altLang="en-US" sz="2800" b="1" spc="-200" dirty="0">
                <a:solidFill>
                  <a:schemeClr val="bg1"/>
                </a:solidFill>
                <a:latin typeface="맑은 고딕" panose="020B0503020000020004" pitchFamily="50" charset="-127"/>
              </a:rPr>
              <a:t> 납입면제 효과 극대화</a:t>
            </a:r>
          </a:p>
        </p:txBody>
      </p:sp>
    </p:spTree>
    <p:extLst>
      <p:ext uri="{BB962C8B-B14F-4D97-AF65-F5344CB8AC3E}">
        <p14:creationId xmlns:p14="http://schemas.microsoft.com/office/powerpoint/2010/main" val="42154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직사각형 76">
            <a:extLst>
              <a:ext uri="{FF2B5EF4-FFF2-40B4-BE49-F238E27FC236}">
                <a16:creationId xmlns:a16="http://schemas.microsoft.com/office/drawing/2014/main" id="{5915FE99-D963-53DB-6571-C4E8E88D074A}"/>
              </a:ext>
            </a:extLst>
          </p:cNvPr>
          <p:cNvSpPr/>
          <p:nvPr/>
        </p:nvSpPr>
        <p:spPr>
          <a:xfrm>
            <a:off x="1628263" y="2447067"/>
            <a:ext cx="9301865" cy="39927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8" name="모서리가 둥근 직사각형 41">
            <a:extLst>
              <a:ext uri="{FF2B5EF4-FFF2-40B4-BE49-F238E27FC236}">
                <a16:creationId xmlns:a16="http://schemas.microsoft.com/office/drawing/2014/main" id="{666D02F1-1FCF-C86E-D53A-C05CE1243A4F}"/>
              </a:ext>
            </a:extLst>
          </p:cNvPr>
          <p:cNvSpPr/>
          <p:nvPr/>
        </p:nvSpPr>
        <p:spPr>
          <a:xfrm rot="5400000">
            <a:off x="4353246" y="-96330"/>
            <a:ext cx="3801700" cy="9072665"/>
          </a:xfrm>
          <a:prstGeom prst="roundRect">
            <a:avLst>
              <a:gd name="adj" fmla="val 2514"/>
            </a:avLst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12" y="2621951"/>
            <a:ext cx="8723158" cy="3630899"/>
          </a:xfrm>
          <a:prstGeom prst="rect">
            <a:avLst/>
          </a:prstGeom>
        </p:spPr>
      </p:pic>
      <p:sp>
        <p:nvSpPr>
          <p:cNvPr id="79" name="직사각형 78"/>
          <p:cNvSpPr/>
          <p:nvPr/>
        </p:nvSpPr>
        <p:spPr>
          <a:xfrm>
            <a:off x="2171700" y="2731547"/>
            <a:ext cx="812800" cy="406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E175F3-C5D6-49F7-910D-14D3096498BC}"/>
              </a:ext>
            </a:extLst>
          </p:cNvPr>
          <p:cNvSpPr txBox="1"/>
          <p:nvPr/>
        </p:nvSpPr>
        <p:spPr>
          <a:xfrm>
            <a:off x="767154" y="1388463"/>
            <a:ext cx="1126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 진단時 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생존률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높아짐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암 치료비와 함께 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완치후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 생활에 대한 </a:t>
            </a:r>
            <a:r>
              <a:rPr lang="ko-KR" altLang="en-US" sz="2400" b="1" dirty="0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복합적 준비 필요</a:t>
            </a:r>
            <a:endParaRPr lang="ko-KR" altLang="en-US" sz="2400" b="1" dirty="0">
              <a:solidFill>
                <a:srgbClr val="C0000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9" r="83084" b="63179"/>
          <a:stretch/>
        </p:blipFill>
        <p:spPr>
          <a:xfrm>
            <a:off x="7923177" y="4436211"/>
            <a:ext cx="2347752" cy="181663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802538" y="1820541"/>
            <a:ext cx="1012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現 암환급특약은 低연령대 고객의 경우 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암환급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보장 받을 가능성이 비교적 적음</a:t>
            </a:r>
            <a:endParaRPr lang="ko-KR" altLang="en-US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② 암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환급기간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확대와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암생활비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서비스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신규 도입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8006106" y="4777556"/>
            <a:ext cx="2125002" cy="561574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1082039" y="2491740"/>
            <a:ext cx="9867901" cy="4168139"/>
            <a:chOff x="323856" y="2996952"/>
            <a:chExt cx="8496300" cy="3600697"/>
          </a:xfrm>
        </p:grpSpPr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4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8"/>
              <a:ext cx="3474268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7E175F3-C5D6-49F7-910D-14D3096498BC}"/>
              </a:ext>
            </a:extLst>
          </p:cNvPr>
          <p:cNvSpPr txBox="1"/>
          <p:nvPr/>
        </p:nvSpPr>
        <p:spPr>
          <a:xfrm>
            <a:off x="767154" y="1388463"/>
            <a:ext cx="109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 </a:t>
            </a:r>
            <a:r>
              <a:rPr lang="ko-KR" altLang="en-US" sz="2400" b="1" dirty="0" err="1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환급기간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확대로 </a:t>
            </a:r>
            <a:r>
              <a:rPr lang="ko-KR" altLang="en-US" sz="2400" b="1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납입 </a:t>
            </a:r>
            <a:r>
              <a:rPr lang="ko-KR" altLang="en-US" sz="2400" b="1" dirty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완료 이후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에도 </a:t>
            </a:r>
            <a:r>
              <a:rPr lang="ko-KR" altLang="en-US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암 </a:t>
            </a:r>
            <a:r>
              <a:rPr lang="ko-KR" altLang="en-US" sz="2400" b="1" dirty="0" err="1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환급특약</a:t>
            </a:r>
            <a:r>
              <a:rPr lang="ko-KR" altLang="en-US" sz="2400" b="1" dirty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 보장 </a:t>
            </a:r>
            <a:r>
              <a:rPr lang="ko-KR" altLang="en-US" sz="2400" b="1" dirty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가능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② 암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환급기간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확대와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암생활비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서비스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신규 도입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94E1369-A493-48DC-87FD-997AC3AE2661}"/>
              </a:ext>
            </a:extLst>
          </p:cNvPr>
          <p:cNvSpPr txBox="1"/>
          <p:nvPr/>
        </p:nvSpPr>
        <p:spPr>
          <a:xfrm>
            <a:off x="2453036" y="2576082"/>
            <a:ext cx="88614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dirty="0" err="1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예시기준</a:t>
            </a:r>
            <a:r>
              <a:rPr lang="en-US" altLang="ko-KR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세 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男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err="1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주보험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억</a:t>
            </a:r>
            <a:r>
              <a:rPr lang="en-US" altLang="ko-KR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dirty="0" err="1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月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576,552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dirty="0" err="1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암환급약정</a:t>
            </a:r>
            <a:r>
              <a:rPr lang="en-US" altLang="ko-KR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54</a:t>
            </a:r>
            <a:r>
              <a:rPr lang="ko-KR" altLang="en-US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만</a:t>
            </a:r>
            <a:r>
              <a:rPr lang="en-US" altLang="ko-KR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암보험료환급特</a:t>
            </a:r>
            <a:r>
              <a:rPr lang="en-US" altLang="ko-KR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42,552</a:t>
            </a:r>
            <a:r>
              <a:rPr lang="ko-KR" altLang="en-US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원 포함</a:t>
            </a:r>
            <a:r>
              <a:rPr lang="en-US" altLang="ko-KR" sz="105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r>
              <a:rPr lang="en-US" altLang="ko-KR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65</a:t>
            </a:r>
            <a:r>
              <a:rPr lang="ko-KR" altLang="en-US" sz="1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세부터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3%, 30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200" dirty="0" err="1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연금선지급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가정 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매월 수령</a:t>
            </a:r>
            <a:r>
              <a:rPr lang="en-US" altLang="ko-KR" sz="1200" dirty="0" smtClean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gradFill>
                <a:gsLst>
                  <a:gs pos="100000">
                    <a:schemeClr val="tx2">
                      <a:lumMod val="50000"/>
                    </a:scheme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9" name="직선 화살표 연결선 108"/>
          <p:cNvCxnSpPr/>
          <p:nvPr/>
        </p:nvCxnSpPr>
        <p:spPr>
          <a:xfrm>
            <a:off x="1774866" y="6023521"/>
            <a:ext cx="8119981" cy="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10" name="직사각형 109"/>
          <p:cNvSpPr/>
          <p:nvPr/>
        </p:nvSpPr>
        <p:spPr>
          <a:xfrm>
            <a:off x="1818934" y="4948714"/>
            <a:ext cx="1384141" cy="860851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6,918</a:t>
            </a:r>
            <a:r>
              <a:rPr lang="ko-KR" altLang="en-US" sz="20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sz="2000" b="1" spc="-1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altLang="ko-KR" sz="1400" spc="-100" dirty="0" smtClean="0">
                <a:solidFill>
                  <a:prstClr val="white"/>
                </a:solidFill>
              </a:rPr>
              <a:t>(57.6</a:t>
            </a:r>
            <a:r>
              <a:rPr lang="ko-KR" altLang="en-US" sz="1400" spc="-100" dirty="0" smtClean="0">
                <a:solidFill>
                  <a:prstClr val="white"/>
                </a:solidFill>
              </a:rPr>
              <a:t>만</a:t>
            </a:r>
            <a:r>
              <a:rPr lang="en-US" altLang="ko-KR" sz="1400" spc="-100" dirty="0" smtClean="0">
                <a:solidFill>
                  <a:prstClr val="white"/>
                </a:solidFill>
              </a:rPr>
              <a:t>X10</a:t>
            </a:r>
            <a:r>
              <a:rPr lang="ko-KR" altLang="en-US" sz="1400" spc="-100" dirty="0" smtClean="0">
                <a:solidFill>
                  <a:prstClr val="white"/>
                </a:solidFill>
              </a:rPr>
              <a:t>년</a:t>
            </a:r>
            <a:r>
              <a:rPr lang="en-US" altLang="ko-KR" sz="1400" spc="-100" dirty="0" smtClean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1945957" y="4556723"/>
            <a:ext cx="1152128" cy="324000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본인납입</a:t>
            </a:r>
          </a:p>
        </p:txBody>
      </p:sp>
      <p:sp>
        <p:nvSpPr>
          <p:cNvPr id="114" name="타원 113"/>
          <p:cNvSpPr/>
          <p:nvPr/>
        </p:nvSpPr>
        <p:spPr>
          <a:xfrm>
            <a:off x="3233873" y="5933878"/>
            <a:ext cx="158220" cy="17928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5" name="타원 114"/>
          <p:cNvSpPr/>
          <p:nvPr/>
        </p:nvSpPr>
        <p:spPr>
          <a:xfrm>
            <a:off x="4787251" y="5939903"/>
            <a:ext cx="158220" cy="17928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5968392" y="4055500"/>
            <a:ext cx="1705086" cy="17573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8,525</a:t>
            </a:r>
            <a:r>
              <a:rPr lang="ko-KR" altLang="en-US" sz="22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sz="2200" b="1" spc="-1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altLang="ko-KR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400" b="1" spc="-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잔여사망</a:t>
            </a:r>
            <a:r>
              <a:rPr lang="ko-KR" altLang="en-US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spc="-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포함시</a:t>
            </a:r>
            <a:r>
              <a:rPr lang="ko-KR" altLang="en-US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spc="-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주보험</a:t>
            </a:r>
            <a:r>
              <a:rPr lang="ko-KR" altLang="en-US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spc="-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기납입</a:t>
            </a:r>
            <a:r>
              <a:rPr lang="en-US" altLang="ko-KR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ko-KR" altLang="en-US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 </a:t>
            </a:r>
            <a:r>
              <a:rPr lang="en-US" altLang="ko-KR" sz="20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140.2</a:t>
            </a:r>
            <a:r>
              <a:rPr lang="en-US" altLang="ko-KR" sz="14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</a:t>
            </a:r>
          </a:p>
          <a:p>
            <a:pPr algn="ctr">
              <a:spcBef>
                <a:spcPts val="600"/>
              </a:spcBef>
            </a:pPr>
            <a:endParaRPr lang="en-US" altLang="ko-KR" sz="1400" b="1" spc="-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endParaRPr lang="en-US" altLang="ko-KR" sz="1400" b="1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모서리가 둥근 직사각형 116"/>
          <p:cNvSpPr/>
          <p:nvPr/>
        </p:nvSpPr>
        <p:spPr>
          <a:xfrm>
            <a:off x="6078423" y="3663587"/>
            <a:ext cx="1501151" cy="3240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연금선지급</a:t>
            </a:r>
            <a:endParaRPr lang="ko-KR" altLang="en-US" sz="1600" b="1" kern="0" dirty="0" smtClea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타원 117"/>
          <p:cNvSpPr/>
          <p:nvPr/>
        </p:nvSpPr>
        <p:spPr>
          <a:xfrm>
            <a:off x="6762265" y="5939903"/>
            <a:ext cx="158220" cy="17928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9" name="Rectangle 3"/>
          <p:cNvSpPr>
            <a:spLocks noChangeArrowheads="1"/>
          </p:cNvSpPr>
          <p:nvPr/>
        </p:nvSpPr>
        <p:spPr bwMode="auto">
          <a:xfrm>
            <a:off x="2644899" y="6089825"/>
            <a:ext cx="1341076" cy="3877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600" b="1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납입완료</a:t>
            </a:r>
            <a:r>
              <a:rPr lang="en-US" altLang="ko-KR" sz="14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(10</a:t>
            </a:r>
            <a:r>
              <a:rPr lang="ko-KR" altLang="en-US" sz="14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년</a:t>
            </a:r>
            <a:r>
              <a:rPr lang="en-US" altLang="ko-KR" sz="14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4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20" name="Rectangle 3"/>
          <p:cNvSpPr>
            <a:spLocks noChangeArrowheads="1"/>
          </p:cNvSpPr>
          <p:nvPr/>
        </p:nvSpPr>
        <p:spPr bwMode="auto">
          <a:xfrm>
            <a:off x="4174818" y="6100693"/>
            <a:ext cx="1406049" cy="36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암 진단</a:t>
            </a:r>
            <a:r>
              <a:rPr lang="en-US" altLang="ko-KR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(55</a:t>
            </a:r>
            <a:r>
              <a:rPr lang="ko-KR" altLang="en-US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4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21" name="Rectangle 3"/>
          <p:cNvSpPr>
            <a:spLocks noChangeArrowheads="1"/>
          </p:cNvSpPr>
          <p:nvPr/>
        </p:nvSpPr>
        <p:spPr bwMode="auto">
          <a:xfrm>
            <a:off x="5696349" y="6100693"/>
            <a:ext cx="2296161" cy="36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600" b="1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</a:t>
            </a:r>
            <a:r>
              <a:rPr lang="ko-KR" altLang="en-US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개시</a:t>
            </a:r>
            <a:r>
              <a:rPr lang="en-US" altLang="ko-KR" sz="14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(65</a:t>
            </a:r>
            <a:r>
              <a:rPr lang="ko-KR" altLang="en-US" sz="14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14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4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4168901" y="4955098"/>
            <a:ext cx="1384141" cy="848735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6,480</a:t>
            </a:r>
            <a:r>
              <a:rPr lang="ko-KR" altLang="en-US" sz="2000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sz="2000" b="1" spc="-1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altLang="ko-KR" sz="1400" spc="-100" dirty="0" smtClean="0">
                <a:solidFill>
                  <a:prstClr val="white"/>
                </a:solidFill>
              </a:rPr>
              <a:t>(54</a:t>
            </a:r>
            <a:r>
              <a:rPr lang="ko-KR" altLang="en-US" sz="1400" spc="-100" dirty="0" smtClean="0">
                <a:solidFill>
                  <a:prstClr val="white"/>
                </a:solidFill>
              </a:rPr>
              <a:t>만</a:t>
            </a:r>
            <a:r>
              <a:rPr lang="en-US" altLang="ko-KR" sz="1400" spc="-100" dirty="0" smtClean="0">
                <a:solidFill>
                  <a:prstClr val="white"/>
                </a:solidFill>
              </a:rPr>
              <a:t>X10</a:t>
            </a:r>
            <a:r>
              <a:rPr lang="ko-KR" altLang="en-US" sz="1400" spc="-100" dirty="0" smtClean="0">
                <a:solidFill>
                  <a:prstClr val="white"/>
                </a:solidFill>
              </a:rPr>
              <a:t>년</a:t>
            </a:r>
            <a:r>
              <a:rPr lang="en-US" altLang="ko-KR" sz="1400" spc="-100" dirty="0" smtClean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4167075" y="4523049"/>
            <a:ext cx="1435874" cy="388603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암진단 약정 </a:t>
            </a:r>
            <a:endParaRPr lang="en-US" altLang="ko-KR" sz="1200" b="1" kern="0" smtClea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latinLnBrk="0">
              <a:defRPr/>
            </a:pPr>
            <a:r>
              <a:rPr lang="ko-KR" altLang="en-US" sz="12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보험료 환급액</a:t>
            </a:r>
            <a:endParaRPr lang="ko-KR" altLang="en-US" sz="1200" b="1" kern="0" dirty="0" smtClea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106907" y="5762836"/>
            <a:ext cx="14718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smtClean="0">
                <a:solidFill>
                  <a:prstClr val="black"/>
                </a:solidFill>
              </a:rPr>
              <a:t>※ </a:t>
            </a:r>
            <a:r>
              <a:rPr lang="ko-KR" altLang="en-US" sz="900" dirty="0" err="1" smtClean="0">
                <a:solidFill>
                  <a:prstClr val="black"/>
                </a:solidFill>
              </a:rPr>
              <a:t>암진단보험료환급특약</a:t>
            </a:r>
            <a:endParaRPr lang="ko-KR" altLang="en-US" sz="900" dirty="0">
              <a:solidFill>
                <a:prstClr val="black"/>
              </a:solidFill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3991521" y="3499161"/>
            <a:ext cx="1759754" cy="296759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latinLnBrk="0">
              <a:lnSpc>
                <a:spcPct val="150000"/>
              </a:lnSpc>
              <a:defRPr/>
            </a:pPr>
            <a:endParaRPr lang="ko-KR" altLang="en-US" b="1" kern="0" dirty="0">
              <a:solidFill>
                <a:prstClr val="black"/>
              </a:solidFill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7991210" y="5236747"/>
            <a:ext cx="1460572" cy="5670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1,181</a:t>
            </a:r>
            <a:r>
              <a:rPr lang="ko-KR" altLang="en-US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b="1" spc="-1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en-US" altLang="ko-KR" sz="1400" spc="-100" dirty="0" smtClean="0">
                <a:solidFill>
                  <a:prstClr val="white"/>
                </a:solidFill>
              </a:rPr>
              <a:t>(</a:t>
            </a:r>
            <a:r>
              <a:rPr lang="ko-KR" altLang="en-US" sz="1400" spc="-100" dirty="0" smtClean="0">
                <a:solidFill>
                  <a:prstClr val="white"/>
                </a:solidFill>
              </a:rPr>
              <a:t>가입금액 </a:t>
            </a:r>
            <a:r>
              <a:rPr lang="en-US" altLang="ko-KR" sz="1400" spc="-100" dirty="0" smtClean="0">
                <a:solidFill>
                  <a:prstClr val="white"/>
                </a:solidFill>
              </a:rPr>
              <a:t>10%)</a:t>
            </a:r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8083630" y="4829721"/>
            <a:ext cx="1224136" cy="324000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잔여사</a:t>
            </a:r>
            <a:r>
              <a:rPr lang="ko-KR" altLang="en-US" sz="1600" b="1" ker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망</a:t>
            </a:r>
            <a:endParaRPr lang="ko-KR" altLang="en-US" sz="1600" b="1" kern="0" dirty="0" smtClea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타원 129"/>
          <p:cNvSpPr/>
          <p:nvPr/>
        </p:nvSpPr>
        <p:spPr>
          <a:xfrm>
            <a:off x="8903534" y="5943591"/>
            <a:ext cx="158220" cy="17928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1" name="Rectangle 3"/>
          <p:cNvSpPr>
            <a:spLocks noChangeArrowheads="1"/>
          </p:cNvSpPr>
          <p:nvPr/>
        </p:nvSpPr>
        <p:spPr bwMode="auto">
          <a:xfrm>
            <a:off x="7981358" y="6095226"/>
            <a:ext cx="2033487" cy="3877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600" b="1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</a:t>
            </a:r>
            <a:r>
              <a:rPr lang="ko-KR" altLang="en-US" sz="1600" b="1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 종료</a:t>
            </a:r>
            <a:r>
              <a:rPr lang="en-US" altLang="ko-KR" sz="14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(94</a:t>
            </a:r>
            <a:r>
              <a:rPr lang="ko-KR" altLang="en-US" sz="14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14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4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32" name="Rectangle 3"/>
          <p:cNvSpPr>
            <a:spLocks noChangeArrowheads="1"/>
          </p:cNvSpPr>
          <p:nvPr/>
        </p:nvSpPr>
        <p:spPr bwMode="auto">
          <a:xfrm>
            <a:off x="9750831" y="5867895"/>
            <a:ext cx="720080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종</a:t>
            </a:r>
            <a:r>
              <a:rPr lang="ko-KR" altLang="en-US" sz="1200" kern="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신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34" name="사각형 설명선 133"/>
          <p:cNvSpPr/>
          <p:nvPr/>
        </p:nvSpPr>
        <p:spPr>
          <a:xfrm>
            <a:off x="4497845" y="3790672"/>
            <a:ext cx="948784" cy="608492"/>
          </a:xfrm>
          <a:prstGeom prst="wedgeRectCallout">
            <a:avLst>
              <a:gd name="adj1" fmla="val -48217"/>
              <a:gd name="adj2" fmla="val 74319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err="1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약정보험료</a:t>
            </a:r>
            <a:endParaRPr lang="en-US" altLang="ko-KR" sz="1200" b="1" kern="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돌려받고</a:t>
            </a:r>
          </a:p>
        </p:txBody>
      </p:sp>
      <p:sp>
        <p:nvSpPr>
          <p:cNvPr id="136" name="사각형 설명선 135"/>
          <p:cNvSpPr/>
          <p:nvPr/>
        </p:nvSpPr>
        <p:spPr>
          <a:xfrm>
            <a:off x="6820935" y="3009098"/>
            <a:ext cx="948784" cy="490063"/>
          </a:xfrm>
          <a:prstGeom prst="wedgeRectCallout">
            <a:avLst>
              <a:gd name="adj1" fmla="val -48217"/>
              <a:gd name="adj2" fmla="val 74319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노후자</a:t>
            </a:r>
            <a:r>
              <a:rPr lang="ko-KR" altLang="en-US" sz="12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금</a:t>
            </a:r>
            <a:endParaRPr lang="en-US" altLang="ko-KR" sz="1200" b="1" kern="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spcBef>
                <a:spcPts val="300"/>
              </a:spcBef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kern="0" dirty="0" err="1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보증받고</a:t>
            </a:r>
            <a:endParaRPr lang="ko-KR" altLang="en-US" sz="1200" b="1" kern="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7" name="사각형 설명선 136"/>
          <p:cNvSpPr/>
          <p:nvPr/>
        </p:nvSpPr>
        <p:spPr>
          <a:xfrm>
            <a:off x="9295086" y="4356916"/>
            <a:ext cx="948784" cy="608492"/>
          </a:xfrm>
          <a:prstGeom prst="wedgeRectCallout">
            <a:avLst>
              <a:gd name="adj1" fmla="val -48217"/>
              <a:gd name="adj2" fmla="val 74319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잔여사망</a:t>
            </a:r>
            <a:endParaRPr lang="en-US" altLang="ko-KR" sz="1200" b="1" kern="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spcBef>
                <a:spcPts val="300"/>
              </a:spcBef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보장받고</a:t>
            </a:r>
          </a:p>
        </p:txBody>
      </p:sp>
      <p:sp>
        <p:nvSpPr>
          <p:cNvPr id="139" name="덧셈 기호 138"/>
          <p:cNvSpPr/>
          <p:nvPr/>
        </p:nvSpPr>
        <p:spPr>
          <a:xfrm>
            <a:off x="7651582" y="5330788"/>
            <a:ext cx="360040" cy="36004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102310" y="5180015"/>
            <a:ext cx="1332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prstClr val="white"/>
                </a:solidFill>
              </a:rPr>
              <a:t>※ </a:t>
            </a:r>
            <a:r>
              <a:rPr lang="ko-KR" altLang="en-US" sz="1000" b="1" dirty="0" err="1" smtClean="0">
                <a:solidFill>
                  <a:prstClr val="white"/>
                </a:solidFill>
              </a:rPr>
              <a:t>예정적립금</a:t>
            </a:r>
            <a:endParaRPr lang="en-US" altLang="ko-KR" sz="1000" b="1" dirty="0" smtClean="0">
              <a:solidFill>
                <a:prstClr val="white"/>
              </a:solidFill>
            </a:endParaRPr>
          </a:p>
          <a:p>
            <a:r>
              <a:rPr lang="en-US" altLang="ko-KR" sz="1000" b="1" dirty="0">
                <a:solidFill>
                  <a:prstClr val="white"/>
                </a:solidFill>
              </a:rPr>
              <a:t> </a:t>
            </a:r>
            <a:r>
              <a:rPr lang="en-US" altLang="ko-KR" sz="1000" b="1" dirty="0" smtClean="0">
                <a:solidFill>
                  <a:prstClr val="white"/>
                </a:solidFill>
              </a:rPr>
              <a:t>   : 10</a:t>
            </a:r>
            <a:r>
              <a:rPr lang="ko-KR" altLang="en-US" sz="1000" b="1" dirty="0" smtClean="0">
                <a:solidFill>
                  <a:prstClr val="white"/>
                </a:solidFill>
              </a:rPr>
              <a:t>년內 </a:t>
            </a:r>
            <a:r>
              <a:rPr lang="en-US" altLang="ko-KR" sz="1000" b="1" dirty="0" smtClean="0">
                <a:solidFill>
                  <a:prstClr val="white"/>
                </a:solidFill>
              </a:rPr>
              <a:t>2.4%</a:t>
            </a:r>
          </a:p>
          <a:p>
            <a:r>
              <a:rPr lang="en-US" altLang="ko-KR" sz="1000" b="1" dirty="0">
                <a:solidFill>
                  <a:prstClr val="white"/>
                </a:solidFill>
              </a:rPr>
              <a:t> </a:t>
            </a:r>
            <a:r>
              <a:rPr lang="en-US" altLang="ko-KR" sz="1000" b="1" dirty="0" smtClean="0">
                <a:solidFill>
                  <a:prstClr val="white"/>
                </a:solidFill>
              </a:rPr>
              <a:t>              </a:t>
            </a:r>
            <a:r>
              <a:rPr lang="ko-KR" altLang="en-US" sz="1000" b="1" dirty="0" smtClean="0">
                <a:solidFill>
                  <a:prstClr val="white"/>
                </a:solidFill>
              </a:rPr>
              <a:t>後 </a:t>
            </a:r>
            <a:r>
              <a:rPr lang="en-US" altLang="ko-KR" sz="1000" b="1" dirty="0" smtClean="0">
                <a:solidFill>
                  <a:prstClr val="white"/>
                </a:solidFill>
              </a:rPr>
              <a:t>2.15 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033503" y="379658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①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391062" y="2958161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  <a:latin typeface="바탕체"/>
                <a:ea typeface="바탕체"/>
              </a:rPr>
              <a:t>②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827711" y="427088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  <a:latin typeface="바탕체"/>
                <a:ea typeface="바탕체"/>
              </a:rPr>
              <a:t>③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146" name="타원 145"/>
          <p:cNvSpPr/>
          <p:nvPr/>
        </p:nvSpPr>
        <p:spPr>
          <a:xfrm>
            <a:off x="1751734" y="5933878"/>
            <a:ext cx="158220" cy="17928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7" name="Rectangle 3"/>
          <p:cNvSpPr>
            <a:spLocks noChangeArrowheads="1"/>
          </p:cNvSpPr>
          <p:nvPr/>
        </p:nvSpPr>
        <p:spPr bwMode="auto">
          <a:xfrm>
            <a:off x="1211908" y="6100693"/>
            <a:ext cx="1241128" cy="36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600" b="1" kern="0" spc="-1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가입</a:t>
            </a:r>
            <a:endParaRPr lang="ko-KR" altLang="en-US" sz="14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802538" y="1820541"/>
            <a:ext cx="954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단기납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최소 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선택시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보험료 납입은 빠르게 적립금은 많이 쌓고 암 환급 보장까지</a:t>
            </a:r>
            <a:r>
              <a:rPr lang="en-US" altLang="ko-KR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!!</a:t>
            </a:r>
            <a:endParaRPr lang="ko-KR" altLang="en-US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76" name="Group 5"/>
          <p:cNvGrpSpPr>
            <a:grpSpLocks/>
          </p:cNvGrpSpPr>
          <p:nvPr/>
        </p:nvGrpSpPr>
        <p:grpSpPr bwMode="auto">
          <a:xfrm rot="5400000">
            <a:off x="2878724" y="5089205"/>
            <a:ext cx="1344514" cy="315175"/>
            <a:chOff x="2018" y="1933"/>
            <a:chExt cx="1682" cy="530"/>
          </a:xfrm>
        </p:grpSpPr>
        <p:sp>
          <p:nvSpPr>
            <p:cNvPr id="177" name="이등변 삼각형 176"/>
            <p:cNvSpPr>
              <a:spLocks noChangeArrowheads="1"/>
            </p:cNvSpPr>
            <p:nvPr/>
          </p:nvSpPr>
          <p:spPr bwMode="auto">
            <a:xfrm>
              <a:off x="2078" y="1933"/>
              <a:ext cx="1562" cy="502"/>
            </a:xfrm>
            <a:prstGeom prst="triangle">
              <a:avLst>
                <a:gd name="adj" fmla="val 50000"/>
              </a:avLst>
            </a:prstGeom>
            <a:solidFill>
              <a:srgbClr val="8A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200" kern="0">
                <a:solidFill>
                  <a:srgbClr val="FFFFFF"/>
                </a:solidFill>
                <a:latin typeface="Tahoma" pitchFamily="34" charset="0"/>
                <a:ea typeface="굴림"/>
              </a:endParaRPr>
            </a:p>
          </p:txBody>
        </p:sp>
        <p:sp>
          <p:nvSpPr>
            <p:cNvPr id="178" name="이등변 삼각형 177"/>
            <p:cNvSpPr>
              <a:spLocks noChangeArrowheads="1"/>
            </p:cNvSpPr>
            <p:nvPr/>
          </p:nvSpPr>
          <p:spPr bwMode="auto">
            <a:xfrm>
              <a:off x="2018" y="1979"/>
              <a:ext cx="1682" cy="4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B8C5C8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000" tIns="0" rIns="0" bIns="0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/>
              </a:pPr>
              <a:endParaRPr kumimoji="1" lang="ko-KR" altLang="en-US" sz="13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itchFamily="17" charset="-127"/>
                <a:ea typeface="바탕체" pitchFamily="17" charset="-127"/>
              </a:endParaRPr>
            </a:p>
          </p:txBody>
        </p:sp>
      </p:grpSp>
      <p:sp>
        <p:nvSpPr>
          <p:cNvPr id="181" name="직사각형 180"/>
          <p:cNvSpPr/>
          <p:nvPr/>
        </p:nvSpPr>
        <p:spPr>
          <a:xfrm>
            <a:off x="1082039" y="2491740"/>
            <a:ext cx="1279212" cy="634223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완납후</a:t>
            </a:r>
            <a:endParaRPr kumimoji="0" lang="en-US" altLang="ko-KR" sz="1600" b="1" i="0" u="none" strike="noStrike" kern="0" cap="none" spc="-100" normalizeH="0" baseline="0" noProof="0" dirty="0" smtClean="0">
              <a:ln>
                <a:noFill/>
              </a:ln>
              <a:gradFill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암진단</a:t>
            </a:r>
            <a:endParaRPr kumimoji="0" lang="ko-KR" altLang="en-US" sz="1600" b="1" i="0" u="none" strike="noStrike" kern="0" cap="none" spc="-100" normalizeH="0" baseline="0" noProof="0" dirty="0" smtClean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4" r="45297" b="81768"/>
          <a:stretch/>
        </p:blipFill>
        <p:spPr bwMode="auto">
          <a:xfrm>
            <a:off x="3537304" y="3348551"/>
            <a:ext cx="445339" cy="7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1149557" y="5019900"/>
            <a:ext cx="10961227" cy="1560693"/>
          </a:xfrm>
          <a:prstGeom prst="roundRect">
            <a:avLst>
              <a:gd name="adj" fmla="val 3996"/>
            </a:avLst>
          </a:prstGeom>
          <a:gradFill>
            <a:gsLst>
              <a:gs pos="0">
                <a:schemeClr val="bg1"/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1149557" y="1551066"/>
            <a:ext cx="10961227" cy="3379913"/>
          </a:xfrm>
          <a:prstGeom prst="roundRect">
            <a:avLst>
              <a:gd name="adj" fmla="val 3996"/>
            </a:avLst>
          </a:prstGeom>
          <a:gradFill>
            <a:gsLst>
              <a:gs pos="0">
                <a:schemeClr val="bg1"/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149557" y="848577"/>
            <a:ext cx="6886939" cy="569519"/>
          </a:xfrm>
          <a:prstGeom prst="roundRect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24142" y="835569"/>
            <a:ext cx="944393" cy="5695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공 통</a:t>
            </a:r>
            <a:endParaRPr lang="ko-KR" altLang="en-US" sz="28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1123" y="104640"/>
            <a:ext cx="3308747" cy="484117"/>
            <a:chOff x="6883722" y="320936"/>
            <a:chExt cx="5525178" cy="77206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" name="자유형 9"/>
          <p:cNvSpPr/>
          <p:nvPr/>
        </p:nvSpPr>
        <p:spPr>
          <a:xfrm>
            <a:off x="1849027" y="833524"/>
            <a:ext cx="2219" cy="22009"/>
          </a:xfrm>
          <a:custGeom>
            <a:avLst/>
            <a:gdLst>
              <a:gd name="connsiteX0" fmla="*/ 0 w 2219"/>
              <a:gd name="connsiteY0" fmla="*/ 0 h 22009"/>
              <a:gd name="connsiteX1" fmla="*/ 2219 w 2219"/>
              <a:gd name="connsiteY1" fmla="*/ 0 h 22009"/>
              <a:gd name="connsiteX2" fmla="*/ 0 w 2219"/>
              <a:gd name="connsiteY2" fmla="*/ 22009 h 22009"/>
              <a:gd name="connsiteX3" fmla="*/ 0 w 2219"/>
              <a:gd name="connsiteY3" fmla="*/ 0 h 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" h="22009">
                <a:moveTo>
                  <a:pt x="0" y="0"/>
                </a:moveTo>
                <a:lnTo>
                  <a:pt x="2219" y="0"/>
                </a:lnTo>
                <a:lnTo>
                  <a:pt x="0" y="220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00802" y="29668"/>
            <a:ext cx="4292595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ko-KR" altLang="en-US" sz="3200" b="1" spc="-300" dirty="0" err="1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일괄개정</a:t>
            </a:r>
            <a:r>
              <a:rPr lang="ko-KR" altLang="en-US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내용 요약</a:t>
            </a:r>
            <a:endParaRPr lang="ko-KR" altLang="en-US" sz="3200" b="1" spc="-300" dirty="0">
              <a:solidFill>
                <a:schemeClr val="bg1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0106" y="835569"/>
            <a:ext cx="875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예정이율 인상에 따른 보험료 인하 및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완납시점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환급률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상승</a:t>
            </a:r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24142" y="1529219"/>
            <a:ext cx="944393" cy="56951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상 품</a:t>
            </a:r>
            <a:endParaRPr lang="ko-KR" altLang="en-US" sz="28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0106" y="1530944"/>
            <a:ext cx="875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①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든든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: 10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년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환급률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제고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, 5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신규 도입</a:t>
            </a:r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8096" y="1951170"/>
            <a:ext cx="4199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최저환급률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: 10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완납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98.2%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100.2%(+2.0)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5239" y="1948976"/>
            <a:ext cx="4199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5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(7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년시점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100.0% (40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 男 주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천만 ↑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0107" y="2145294"/>
            <a:ext cx="1111189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②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암든든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: 25/30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도입으로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암납면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환급기간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확대</a:t>
            </a:r>
            <a:endParaRPr lang="en-US" altLang="ko-KR" sz="2800" dirty="0" smtClean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                        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암생활비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일시금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신규 도입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암진단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Pay-back 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기간 확대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                             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자금활용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800" spc="-100" dirty="0" err="1">
                <a:latin typeface="SLI 파트너 B" panose="02020603020101020101" pitchFamily="18" charset="-127"/>
                <a:ea typeface="SLI 파트너 B" panose="02020603020101020101" pitchFamily="18" charset="-127"/>
              </a:rPr>
              <a:t>강화위한</a:t>
            </a:r>
            <a:r>
              <a:rPr lang="ko-KR" altLang="en-US" sz="2800" spc="-1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800" spc="-100" dirty="0" err="1">
                <a:latin typeface="SLI 파트너 B" panose="02020603020101020101" pitchFamily="18" charset="-127"/>
                <a:ea typeface="SLI 파트너 B" panose="02020603020101020101" pitchFamily="18" charset="-127"/>
              </a:rPr>
              <a:t>유지보너스</a:t>
            </a:r>
            <a:r>
              <a:rPr lang="ko-KR" altLang="en-US" sz="2800" spc="-1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확대</a:t>
            </a:r>
            <a:endParaRPr lang="ko-KR" altLang="en-US" sz="28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7462" y="3057793"/>
            <a:ext cx="4199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現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총보험료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3%x10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年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+ 10%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일시지급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추가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7462" y="3601129"/>
            <a:ext cx="5647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환급률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(40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 男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주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천만↑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20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완납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107.2%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109.4(+2.2)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4560" y="3079438"/>
            <a:ext cx="36674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現 납입기간 →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MAX(65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납입기간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0107" y="3877742"/>
            <a:ext cx="1111189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③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암든든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대장금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암관련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소구력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높은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신규특약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부가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신수술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Ⅱ 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부가</a:t>
            </a:r>
            <a:endParaRPr lang="ko-KR" altLang="en-US" sz="15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97747" y="4336747"/>
            <a:ext cx="831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일반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전이암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PET/MRI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검사비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상급종합병원통원</a:t>
            </a:r>
            <a:endParaRPr lang="en-US" altLang="ko-KR" sz="1500" dirty="0" smtClean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일반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간편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암 다빈치로봇수술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카티항암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신수술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Ⅰ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신수술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Ⅱ(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단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일반 대장금은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신수술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Ⅰ/Ⅱ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동시부가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可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24142" y="4943751"/>
            <a:ext cx="944393" cy="569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특</a:t>
            </a:r>
            <a:r>
              <a:rPr lang="ko-KR" altLang="en-US" sz="28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 약</a:t>
            </a:r>
            <a:endParaRPr lang="ko-KR" altLang="en-US" sz="28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0107" y="4899599"/>
            <a:ext cx="11111894" cy="127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고객니즈가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높은 경증 뇌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심진단특약</a:t>
            </a:r>
            <a:r>
              <a:rPr lang="ko-KR" altLang="en-US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가격 경쟁력 개선</a:t>
            </a:r>
            <a:endParaRPr lang="en-US" altLang="ko-KR" sz="2800" dirty="0" smtClean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  <a:p>
            <a:r>
              <a:rPr lang="en-US" altLang="ko-KR" sz="28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대상특약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뇌혈관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뇌졸중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spc="-1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허혈심장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특정허혈심장진단等 총 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26</a:t>
            </a:r>
            <a:r>
              <a:rPr lang="ko-KR" altLang="en-US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종</a:t>
            </a:r>
            <a:r>
              <a:rPr lang="en-US" altLang="ko-KR" sz="28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                                                                                                      </a:t>
            </a:r>
          </a:p>
          <a:p>
            <a:r>
              <a:rPr lang="en-US" altLang="ko-KR" sz="1500" spc="-1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표준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어린이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갱신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500" dirty="0" err="1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비갱신</a:t>
            </a:r>
            <a:r>
              <a:rPr lang="ko-KR" altLang="en-US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 포함</a:t>
            </a:r>
            <a:r>
              <a:rPr lang="en-US" altLang="ko-KR" sz="1500" dirty="0" smtClean="0">
                <a:latin typeface="SLI 파트너 B" panose="02020603020101020101" pitchFamily="18" charset="-127"/>
                <a:ea typeface="SLI 파트너 B" panose="02020603020101020101" pitchFamily="18" charset="-127"/>
              </a:rPr>
              <a:t>)</a:t>
            </a:r>
            <a:endParaRPr lang="ko-KR" altLang="en-US" sz="1500" dirty="0"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2134" y="5940499"/>
            <a:ext cx="8330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뇌혈관            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非갱신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15%     (15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年 갱신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12%     (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10%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수준</a:t>
            </a:r>
            <a:endParaRPr lang="en-US" altLang="ko-KR" sz="1500" dirty="0" smtClean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  <a:p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허혈심장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          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非갱신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17%     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(15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年 갱신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15%     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 </a:t>
            </a:r>
            <a:r>
              <a:rPr lang="ko-KR" altLang="en-US" sz="1500" dirty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△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13%  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수준</a:t>
            </a:r>
            <a:endParaRPr lang="en-US" altLang="ko-KR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85300" y="4342544"/>
            <a:ext cx="2806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ko-KR" altLang="en-US" sz="150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신수술</a:t>
            </a:r>
            <a:r>
              <a:rPr lang="en-US" altLang="ko-KR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Ⅱ</a:t>
            </a:r>
            <a:r>
              <a:rPr lang="ko-KR" altLang="en-US" sz="15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는 全종신 해당</a:t>
            </a:r>
            <a:endParaRPr lang="ko-KR" altLang="en-US" sz="15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4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>
            <a:extLst>
              <a:ext uri="{FF2B5EF4-FFF2-40B4-BE49-F238E27FC236}">
                <a16:creationId xmlns:a16="http://schemas.microsoft.com/office/drawing/2014/main" id="{ECD3B618-1F44-417E-A2FB-77EE649A074D}"/>
              </a:ext>
            </a:extLst>
          </p:cNvPr>
          <p:cNvGrpSpPr/>
          <p:nvPr/>
        </p:nvGrpSpPr>
        <p:grpSpPr>
          <a:xfrm>
            <a:off x="831975" y="2395133"/>
            <a:ext cx="10568939" cy="4195667"/>
            <a:chOff x="323856" y="2996952"/>
            <a:chExt cx="8496300" cy="3600697"/>
          </a:xfrm>
        </p:grpSpPr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12B4AB35-166F-435B-86BB-6FF69840B84C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7" name="모서리가 둥근 직사각형 41">
              <a:extLst>
                <a:ext uri="{FF2B5EF4-FFF2-40B4-BE49-F238E27FC236}">
                  <a16:creationId xmlns:a16="http://schemas.microsoft.com/office/drawing/2014/main" id="{8C6CB3A4-CF6F-4492-993E-84DBB6F4A281}"/>
                </a:ext>
              </a:extLst>
            </p:cNvPr>
            <p:cNvSpPr/>
            <p:nvPr/>
          </p:nvSpPr>
          <p:spPr>
            <a:xfrm rot="5400000">
              <a:off x="2835164" y="640077"/>
              <a:ext cx="3474268" cy="8333737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3650501" y="3712994"/>
            <a:ext cx="3161706" cy="223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② 암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환급기간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확대와 </a:t>
            </a:r>
            <a:r>
              <a:rPr lang="ko-KR" altLang="en-US" sz="2800" b="1" dirty="0" err="1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암생활비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서비스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일시금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신규 도입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922442" y="4310264"/>
            <a:ext cx="2612072" cy="1357612"/>
          </a:xfrm>
          <a:prstGeom prst="roundRect">
            <a:avLst>
              <a:gd name="adj" fmla="val 965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623757" y="3712994"/>
            <a:ext cx="1" cy="226245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H="1">
            <a:off x="1628447" y="3712994"/>
            <a:ext cx="23655" cy="225290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1628446" y="5958035"/>
            <a:ext cx="9092894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52212" y="6010508"/>
            <a:ext cx="552468" cy="51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40</a:t>
            </a: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세가입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054422" y="4418879"/>
            <a:ext cx="2364432" cy="115141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endParaRPr lang="en-US" altLang="ko-KR" sz="500" b="1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pPr algn="ctr">
              <a:spcAft>
                <a:spcPts val="600"/>
              </a:spcAft>
            </a:pP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최대 </a:t>
            </a:r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6,519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万</a:t>
            </a:r>
            <a:endParaRPr lang="en-US" altLang="ko-KR" sz="14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pPr>
              <a:spcAft>
                <a:spcPts val="600"/>
              </a:spcAft>
            </a:pPr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삼성긴고딕 Regular" panose="020B0600000101010101" pitchFamily="50" charset="-127"/>
                <a:ea typeface="삼성긴고딕 Regular" panose="020B0600000101010101" pitchFamily="50" charset="-127"/>
              </a:rPr>
              <a:t>·</a:t>
            </a:r>
            <a:r>
              <a:rPr lang="ko-KR" altLang="en-US" sz="1400" b="1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암환급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: 4,680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万</a:t>
            </a:r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(26</a:t>
            </a:r>
            <a:r>
              <a:rPr lang="ko-KR" altLang="en-US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万 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x 180</a:t>
            </a:r>
            <a:r>
              <a:rPr lang="ko-KR" altLang="en-US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月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)</a:t>
            </a:r>
            <a:endParaRPr lang="en-US" altLang="ko-KR" sz="120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삼성긴고딕 Regular" panose="020B0600000101010101" pitchFamily="50" charset="-127"/>
                <a:ea typeface="삼성긴고딕 Regular" panose="020B0600000101010101" pitchFamily="50" charset="-127"/>
              </a:rPr>
              <a:t>·</a:t>
            </a:r>
            <a:r>
              <a:rPr lang="ko-KR" altLang="en-US" sz="1400" b="1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암생활비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: 1,839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万 </a:t>
            </a:r>
            <a:endParaRPr lang="en-US" altLang="ko-KR" sz="1400" b="1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   (</a:t>
            </a:r>
            <a:r>
              <a:rPr lang="ko-KR" altLang="en-US" sz="120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총보험료</a:t>
            </a:r>
            <a:r>
              <a:rPr lang="ko-KR" altLang="en-US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 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x 40%(3%x 10</a:t>
            </a:r>
            <a:r>
              <a:rPr lang="ko-KR" altLang="en-US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年 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+ </a:t>
            </a:r>
            <a:r>
              <a:rPr lang="ko-KR" altLang="en-US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일시 </a:t>
            </a:r>
            <a:r>
              <a:rPr lang="en-US" altLang="ko-KR" sz="120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10%)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255728" y="6008519"/>
            <a:ext cx="8088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55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endParaRPr lang="en-US" altLang="ko-KR" sz="1200" kern="0" spc="-1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납입완료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2660164" y="3712994"/>
            <a:ext cx="0" cy="22426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132745" y="6000101"/>
            <a:ext cx="12926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70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endParaRPr lang="en-US" altLang="ko-KR" sz="1200" kern="0" spc="-1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개시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85775" y="5913050"/>
            <a:ext cx="79209" cy="792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574895" y="5913050"/>
            <a:ext cx="79209" cy="792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25527" y="6005117"/>
            <a:ext cx="80887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60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endParaRPr lang="en-US" altLang="ko-KR" sz="1200" kern="0" spc="-1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암진단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cxnSp>
        <p:nvCxnSpPr>
          <p:cNvPr id="35" name="직선 화살표 연결선 34"/>
          <p:cNvCxnSpPr/>
          <p:nvPr/>
        </p:nvCxnSpPr>
        <p:spPr>
          <a:xfrm>
            <a:off x="1662208" y="3714103"/>
            <a:ext cx="1964912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>
            <a:off x="3627120" y="3714103"/>
            <a:ext cx="6966381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58319" y="2627885"/>
            <a:ext cx="7637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prstClr val="black"/>
                </a:solidFill>
              </a:rPr>
              <a:t>※ 40</a:t>
            </a:r>
            <a:r>
              <a:rPr lang="ko-KR" altLang="en-US" sz="1000" dirty="0" smtClean="0">
                <a:solidFill>
                  <a:prstClr val="black"/>
                </a:solidFill>
              </a:rPr>
              <a:t>세</a:t>
            </a:r>
            <a:r>
              <a:rPr lang="en-US" altLang="ko-KR" sz="1000" dirty="0" smtClean="0">
                <a:solidFill>
                  <a:prstClr val="black"/>
                </a:solidFill>
              </a:rPr>
              <a:t>, </a:t>
            </a:r>
            <a:r>
              <a:rPr lang="ko-KR" altLang="en-US" sz="1000" dirty="0" smtClean="0">
                <a:solidFill>
                  <a:prstClr val="black"/>
                </a:solidFill>
              </a:rPr>
              <a:t>남</a:t>
            </a:r>
            <a:r>
              <a:rPr lang="en-US" altLang="ko-KR" sz="1000" dirty="0" smtClean="0">
                <a:solidFill>
                  <a:prstClr val="black"/>
                </a:solidFill>
              </a:rPr>
              <a:t>, </a:t>
            </a:r>
            <a:r>
              <a:rPr lang="ko-KR" altLang="en-US" sz="1000" dirty="0" smtClean="0">
                <a:solidFill>
                  <a:prstClr val="black"/>
                </a:solidFill>
              </a:rPr>
              <a:t>주</a:t>
            </a:r>
            <a:r>
              <a:rPr lang="en-US" altLang="ko-KR" sz="1000" dirty="0" smtClean="0">
                <a:solidFill>
                  <a:prstClr val="black"/>
                </a:solidFill>
              </a:rPr>
              <a:t>7,000</a:t>
            </a:r>
            <a:r>
              <a:rPr lang="ko-KR" altLang="en-US" sz="1000" dirty="0" smtClean="0">
                <a:solidFill>
                  <a:prstClr val="black"/>
                </a:solidFill>
              </a:rPr>
              <a:t>만</a:t>
            </a:r>
            <a:r>
              <a:rPr lang="en-US" altLang="ko-KR" sz="1000" dirty="0" smtClean="0">
                <a:solidFill>
                  <a:prstClr val="black"/>
                </a:solidFill>
              </a:rPr>
              <a:t>, 15</a:t>
            </a:r>
            <a:r>
              <a:rPr lang="ko-KR" altLang="en-US" sz="1000" dirty="0" err="1" smtClean="0">
                <a:solidFill>
                  <a:prstClr val="black"/>
                </a:solidFill>
              </a:rPr>
              <a:t>년납</a:t>
            </a:r>
            <a:r>
              <a:rPr lang="en-US" altLang="ko-KR" sz="1000" dirty="0" smtClean="0">
                <a:solidFill>
                  <a:prstClr val="black"/>
                </a:solidFill>
              </a:rPr>
              <a:t>, </a:t>
            </a:r>
            <a:r>
              <a:rPr lang="ko-KR" altLang="en-US" sz="1000" dirty="0" smtClean="0">
                <a:solidFill>
                  <a:prstClr val="black"/>
                </a:solidFill>
              </a:rPr>
              <a:t>월</a:t>
            </a:r>
            <a:r>
              <a:rPr lang="en-US" altLang="ko-KR" sz="1000" dirty="0" smtClean="0">
                <a:solidFill>
                  <a:prstClr val="black"/>
                </a:solidFill>
              </a:rPr>
              <a:t>275,494</a:t>
            </a:r>
            <a:r>
              <a:rPr lang="ko-KR" altLang="en-US" sz="1000" dirty="0" smtClean="0">
                <a:solidFill>
                  <a:prstClr val="black"/>
                </a:solidFill>
              </a:rPr>
              <a:t>원</a:t>
            </a:r>
            <a:r>
              <a:rPr lang="en-US" altLang="ko-KR" sz="1000" dirty="0" smtClean="0">
                <a:solidFill>
                  <a:prstClr val="black"/>
                </a:solidFill>
              </a:rPr>
              <a:t>(</a:t>
            </a:r>
            <a:r>
              <a:rPr lang="ko-KR" altLang="en-US" sz="1000" dirty="0" err="1" smtClean="0">
                <a:solidFill>
                  <a:prstClr val="black"/>
                </a:solidFill>
              </a:rPr>
              <a:t>암환급약정</a:t>
            </a:r>
            <a:r>
              <a:rPr lang="en-US" altLang="ko-KR" sz="1000" dirty="0" smtClean="0">
                <a:solidFill>
                  <a:prstClr val="black"/>
                </a:solidFill>
              </a:rPr>
              <a:t>26</a:t>
            </a:r>
            <a:r>
              <a:rPr lang="ko-KR" altLang="en-US" sz="1000" dirty="0" smtClean="0">
                <a:solidFill>
                  <a:prstClr val="black"/>
                </a:solidFill>
              </a:rPr>
              <a:t>만</a:t>
            </a:r>
            <a:r>
              <a:rPr lang="en-US" altLang="ko-KR" sz="1000" dirty="0">
                <a:solidFill>
                  <a:prstClr val="black"/>
                </a:solidFill>
              </a:rPr>
              <a:t>,</a:t>
            </a:r>
            <a:r>
              <a:rPr lang="ko-KR" altLang="en-US" sz="1000" dirty="0" smtClean="0">
                <a:solidFill>
                  <a:prstClr val="black"/>
                </a:solidFill>
              </a:rPr>
              <a:t>암보험료환급特</a:t>
            </a:r>
            <a:r>
              <a:rPr lang="en-US" altLang="ko-KR" sz="1000" dirty="0" smtClean="0">
                <a:solidFill>
                  <a:prstClr val="black"/>
                </a:solidFill>
              </a:rPr>
              <a:t>19,994</a:t>
            </a:r>
            <a:r>
              <a:rPr lang="ko-KR" altLang="en-US" sz="1000" dirty="0" smtClean="0">
                <a:solidFill>
                  <a:prstClr val="black"/>
                </a:solidFill>
              </a:rPr>
              <a:t>원 </a:t>
            </a:r>
            <a:r>
              <a:rPr lang="ko-KR" altLang="en-US" sz="1000" dirty="0">
                <a:solidFill>
                  <a:prstClr val="black"/>
                </a:solidFill>
              </a:rPr>
              <a:t>포함</a:t>
            </a:r>
            <a:r>
              <a:rPr lang="en-US" altLang="ko-KR" sz="1000" dirty="0">
                <a:solidFill>
                  <a:prstClr val="black"/>
                </a:solidFill>
              </a:rPr>
              <a:t>), </a:t>
            </a:r>
            <a:r>
              <a:rPr lang="ko-KR" altLang="en-US" sz="1000" dirty="0" err="1">
                <a:solidFill>
                  <a:prstClr val="black"/>
                </a:solidFill>
              </a:rPr>
              <a:t>연금선지급</a:t>
            </a:r>
            <a:r>
              <a:rPr lang="ko-KR" altLang="en-US" sz="1000" dirty="0">
                <a:solidFill>
                  <a:prstClr val="black"/>
                </a:solidFill>
              </a:rPr>
              <a:t> </a:t>
            </a:r>
            <a:r>
              <a:rPr lang="en-US" altLang="ko-KR" sz="1000" dirty="0" smtClean="0">
                <a:solidFill>
                  <a:prstClr val="black"/>
                </a:solidFill>
              </a:rPr>
              <a:t>70</a:t>
            </a:r>
            <a:r>
              <a:rPr lang="ko-KR" altLang="en-US" sz="1000" dirty="0" smtClean="0">
                <a:solidFill>
                  <a:prstClr val="black"/>
                </a:solidFill>
              </a:rPr>
              <a:t>세 개시 </a:t>
            </a:r>
            <a:r>
              <a:rPr lang="en-US" altLang="ko-KR" sz="1000" dirty="0" smtClean="0">
                <a:solidFill>
                  <a:prstClr val="black"/>
                </a:solidFill>
              </a:rPr>
              <a:t>4.5%, 20</a:t>
            </a:r>
            <a:r>
              <a:rPr lang="ko-KR" altLang="en-US" sz="1000" dirty="0" smtClean="0">
                <a:solidFill>
                  <a:prstClr val="black"/>
                </a:solidFill>
              </a:rPr>
              <a:t>년 매월 수령</a:t>
            </a:r>
            <a:endParaRPr lang="ko-KR" altLang="en-US" sz="1000" dirty="0">
              <a:solidFill>
                <a:prstClr val="black"/>
              </a:solidFill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6286605" y="6002941"/>
            <a:ext cx="1065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65</a:t>
            </a: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endParaRPr lang="en-US" altLang="ko-KR" sz="1200" kern="0" spc="-1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defRPr/>
            </a:pP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1200" kern="0" spc="-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</a:t>
            </a:r>
            <a:r>
              <a:rPr lang="en-US" altLang="ko-KR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6819124" y="3712994"/>
            <a:ext cx="5848" cy="226753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직사각형 83"/>
          <p:cNvSpPr/>
          <p:nvPr/>
        </p:nvSpPr>
        <p:spPr>
          <a:xfrm>
            <a:off x="1662208" y="3083816"/>
            <a:ext cx="987711" cy="49244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spc="-100" dirty="0" smtClean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rPr>
              <a:t>① 보험료</a:t>
            </a:r>
            <a:endParaRPr lang="en-US" altLang="ko-KR" sz="1600" b="1" spc="-100" dirty="0" smtClean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</a:endParaRPr>
          </a:p>
          <a:p>
            <a:pPr algn="ctr"/>
            <a:r>
              <a:rPr lang="ko-KR" altLang="en-US" sz="1600" b="1" spc="-100" dirty="0" smtClean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rPr>
              <a:t>     납입</a:t>
            </a:r>
            <a:endParaRPr lang="en-US" altLang="ko-KR" sz="2000" b="1" spc="-1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625633" y="5913050"/>
            <a:ext cx="79209" cy="792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90" name="직선 연결선 89"/>
          <p:cNvCxnSpPr/>
          <p:nvPr/>
        </p:nvCxnSpPr>
        <p:spPr>
          <a:xfrm>
            <a:off x="7718471" y="3712994"/>
            <a:ext cx="39604" cy="22550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타원 21"/>
          <p:cNvSpPr/>
          <p:nvPr/>
        </p:nvSpPr>
        <p:spPr>
          <a:xfrm>
            <a:off x="7718471" y="5913050"/>
            <a:ext cx="79209" cy="792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E175F3-C5D6-49F7-910D-14D3096498BC}"/>
              </a:ext>
            </a:extLst>
          </p:cNvPr>
          <p:cNvSpPr txBox="1"/>
          <p:nvPr/>
        </p:nvSpPr>
        <p:spPr>
          <a:xfrm>
            <a:off x="767154" y="1388463"/>
            <a:ext cx="109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현행 총 보험료의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3%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씩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10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년 지급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+ </a:t>
            </a:r>
            <a:r>
              <a:rPr lang="en-US" altLang="ko-KR" sz="2400" b="1" dirty="0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10% </a:t>
            </a:r>
            <a:r>
              <a:rPr lang="ko-KR" altLang="en-US" sz="2400" b="1" dirty="0" err="1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일시금</a:t>
            </a:r>
            <a:r>
              <a:rPr lang="ko-KR" altLang="en-US" sz="2400" b="1" dirty="0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 추가로 총 </a:t>
            </a:r>
            <a:r>
              <a:rPr lang="en-US" altLang="ko-KR" sz="2400" b="1" dirty="0" smtClean="0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rPr>
              <a:t>40% 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지급 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2538" y="1820541"/>
            <a:ext cx="86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 </a:t>
            </a:r>
            <a:r>
              <a:rPr lang="ko-KR" altLang="en-US" b="1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환급특약과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암생활비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서비스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중복 보장 가능</a:t>
            </a:r>
            <a:endParaRPr lang="ko-KR" altLang="en-US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3" name="타원 92"/>
          <p:cNvSpPr/>
          <p:nvPr/>
        </p:nvSpPr>
        <p:spPr>
          <a:xfrm>
            <a:off x="6779521" y="5916443"/>
            <a:ext cx="79209" cy="792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0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5" name="모서리가 둥근 직사각형 84"/>
          <p:cNvSpPr/>
          <p:nvPr/>
        </p:nvSpPr>
        <p:spPr>
          <a:xfrm>
            <a:off x="1709409" y="4321312"/>
            <a:ext cx="891512" cy="1134505"/>
          </a:xfrm>
          <a:prstGeom prst="roundRect">
            <a:avLst>
              <a:gd name="adj" fmla="val 965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1764813" y="4429927"/>
            <a:ext cx="768730" cy="908129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ko-KR" altLang="en-US" sz="1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총 납입</a:t>
            </a:r>
            <a:r>
              <a:rPr lang="en-US" altLang="ko-KR" sz="1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P</a:t>
            </a:r>
          </a:p>
          <a:p>
            <a:pPr algn="ctr"/>
            <a:r>
              <a:rPr lang="en-US" altLang="ko-KR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4,958</a:t>
            </a:r>
            <a:r>
              <a:rPr lang="ko-KR" altLang="en-US" sz="1400" b="1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万</a:t>
            </a:r>
            <a:endParaRPr lang="ko-KR" altLang="en-US" sz="14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</p:txBody>
      </p:sp>
      <p:sp>
        <p:nvSpPr>
          <p:cNvPr id="95" name="이등변 삼각형 94"/>
          <p:cNvSpPr/>
          <p:nvPr/>
        </p:nvSpPr>
        <p:spPr>
          <a:xfrm rot="5400000">
            <a:off x="7300197" y="4760914"/>
            <a:ext cx="1214844" cy="21987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8087198" y="4292772"/>
            <a:ext cx="2597743" cy="1153901"/>
          </a:xfrm>
          <a:prstGeom prst="roundRect">
            <a:avLst>
              <a:gd name="adj" fmla="val 764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8197220" y="4409735"/>
            <a:ext cx="2364938" cy="928321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ko-KR" altLang="en-US" sz="1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연금선지급금</a:t>
            </a:r>
            <a:r>
              <a:rPr lang="en-US" altLang="ko-KR" sz="1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+</a:t>
            </a:r>
            <a:r>
              <a:rPr lang="ko-KR" altLang="en-US" sz="14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</a:rPr>
              <a:t>잔여사망</a:t>
            </a:r>
            <a:endParaRPr lang="en-US" altLang="ko-KR" sz="1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pPr algn="ctr"/>
            <a:endParaRPr lang="en-US" altLang="ko-KR" sz="5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</a:endParaRPr>
          </a:p>
          <a:p>
            <a:pPr lvl="0" algn="ctr">
              <a:lnSpc>
                <a:spcPct val="125000"/>
              </a:lnSpc>
            </a:pPr>
            <a:r>
              <a:rPr lang="en-US" altLang="ko-KR" sz="1400" b="1" dirty="0" smtClean="0"/>
              <a:t>5,765</a:t>
            </a:r>
            <a:r>
              <a:rPr lang="ko-KR" altLang="en-US" sz="1400" b="1" dirty="0" smtClean="0"/>
              <a:t>万</a:t>
            </a:r>
            <a:r>
              <a:rPr lang="en-US" altLang="ko-KR" sz="1400" b="1" dirty="0" smtClean="0"/>
              <a:t>+733</a:t>
            </a:r>
            <a:r>
              <a:rPr lang="ko-KR" altLang="en-US" sz="1400" b="1" dirty="0" smtClean="0"/>
              <a:t>만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(131%)</a:t>
            </a:r>
            <a:endParaRPr lang="en-US" altLang="ko-KR" sz="1000" dirty="0"/>
          </a:p>
        </p:txBody>
      </p:sp>
      <p:sp>
        <p:nvSpPr>
          <p:cNvPr id="102" name="직사각형 101"/>
          <p:cNvSpPr/>
          <p:nvPr/>
        </p:nvSpPr>
        <p:spPr>
          <a:xfrm>
            <a:off x="7756703" y="3088456"/>
            <a:ext cx="2714015" cy="4878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C00000"/>
                </a:solidFill>
              </a:rPr>
              <a:t>③ 연금선지급금 수령</a:t>
            </a:r>
            <a:endParaRPr lang="ko-KR" altLang="en-US" sz="1600" b="1" dirty="0">
              <a:solidFill>
                <a:srgbClr val="C0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775084" y="3083815"/>
            <a:ext cx="1216016" cy="49244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C00000"/>
                </a:solidFill>
              </a:rPr>
              <a:t>② </a:t>
            </a:r>
            <a:r>
              <a:rPr lang="ko-KR" altLang="en-US" sz="1600" b="1" dirty="0" err="1" smtClean="0">
                <a:solidFill>
                  <a:srgbClr val="C00000"/>
                </a:solidFill>
              </a:rPr>
              <a:t>암환급</a:t>
            </a:r>
            <a:endParaRPr lang="en-US" altLang="ko-KR" sz="1600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ko-KR" sz="1600" b="1" dirty="0">
                <a:solidFill>
                  <a:srgbClr val="C0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C00000"/>
                </a:solidFill>
              </a:rPr>
              <a:t>    </a:t>
            </a:r>
            <a:r>
              <a:rPr lang="ko-KR" altLang="en-US" sz="1600" b="1" dirty="0" smtClean="0">
                <a:solidFill>
                  <a:srgbClr val="C00000"/>
                </a:solidFill>
              </a:rPr>
              <a:t>특약</a:t>
            </a:r>
            <a:endParaRPr lang="en-US" altLang="ko-KR" sz="2000" b="1" spc="-1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365233" y="3091493"/>
            <a:ext cx="1216016" cy="49244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C00000"/>
                </a:solidFill>
              </a:rPr>
              <a:t>암</a:t>
            </a:r>
            <a:r>
              <a:rPr lang="en-US" altLang="ko-KR" sz="1600" b="1" dirty="0">
                <a:solidFill>
                  <a:srgbClr val="C00000"/>
                </a:solidFill>
              </a:rPr>
              <a:t> </a:t>
            </a:r>
            <a:r>
              <a:rPr lang="ko-KR" altLang="en-US" sz="1600" b="1" dirty="0">
                <a:solidFill>
                  <a:srgbClr val="C00000"/>
                </a:solidFill>
              </a:rPr>
              <a:t>생활비</a:t>
            </a:r>
            <a:endParaRPr lang="en-US" altLang="ko-KR" sz="1600" b="1" dirty="0">
              <a:solidFill>
                <a:srgbClr val="C00000"/>
              </a:solidFill>
            </a:endParaRPr>
          </a:p>
          <a:p>
            <a:pPr algn="ctr"/>
            <a:r>
              <a:rPr lang="ko-KR" altLang="en-US" sz="1600" b="1" dirty="0">
                <a:solidFill>
                  <a:srgbClr val="C00000"/>
                </a:solidFill>
              </a:rPr>
              <a:t>서비스</a:t>
            </a:r>
            <a:endParaRPr lang="en-US" altLang="ko-KR" sz="16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3680" y="3151963"/>
            <a:ext cx="39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&amp;</a:t>
            </a:r>
            <a:endParaRPr lang="ko-KR" altLang="en-US" b="1" dirty="0"/>
          </a:p>
        </p:txBody>
      </p:sp>
      <p:sp>
        <p:nvSpPr>
          <p:cNvPr id="4" name="오른쪽 대괄호 3"/>
          <p:cNvSpPr/>
          <p:nvPr/>
        </p:nvSpPr>
        <p:spPr>
          <a:xfrm rot="5400000">
            <a:off x="4982717" y="2835259"/>
            <a:ext cx="391346" cy="1878181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70">
            <a:extLst>
              <a:ext uri="{FF2B5EF4-FFF2-40B4-BE49-F238E27FC236}">
                <a16:creationId xmlns:a16="http://schemas.microsoft.com/office/drawing/2014/main" id="{4F5CFD8B-78E2-53F9-C529-999FD49E877B}"/>
              </a:ext>
            </a:extLst>
          </p:cNvPr>
          <p:cNvSpPr/>
          <p:nvPr/>
        </p:nvSpPr>
        <p:spPr>
          <a:xfrm>
            <a:off x="4279660" y="3834447"/>
            <a:ext cx="1780601" cy="2929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9CE5C5F-1E5E-BB60-FDE4-08E2B7D75B96}"/>
              </a:ext>
            </a:extLst>
          </p:cNvPr>
          <p:cNvSpPr/>
          <p:nvPr/>
        </p:nvSpPr>
        <p:spPr>
          <a:xfrm>
            <a:off x="3948126" y="3802801"/>
            <a:ext cx="2502400" cy="369332"/>
          </a:xfrm>
          <a:prstGeom prst="rect">
            <a:avLst/>
          </a:prstGeom>
        </p:spPr>
        <p:txBody>
          <a:bodyPr wrap="square" anchor="ctr">
            <a:spAutoFit/>
            <a:scene3d>
              <a:camera prst="orthographicFront"/>
              <a:lightRig rig="threePt" dir="tl"/>
            </a:scene3d>
            <a:sp3d prstMaterial="matte">
              <a:contourClr>
                <a:schemeClr val="tx1"/>
              </a:contourClr>
            </a:sp3d>
          </a:bodyPr>
          <a:lstStyle/>
          <a:p>
            <a:pPr algn="ctr" defTabSz="913432" latinLnBrk="1">
              <a:defRPr/>
            </a:pPr>
            <a:r>
              <a:rPr kumimoji="1" lang="ko-KR" altLang="en-US" b="1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중복 </a:t>
            </a:r>
            <a:r>
              <a:rPr kumimoji="1" lang="ko-KR" altLang="en-US" b="1" dirty="0" err="1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보장기간</a:t>
            </a:r>
            <a:endParaRPr kumimoji="1" lang="ko-KR" altLang="en-US" b="1" dirty="0">
              <a:ln w="11430"/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/>
              </a:gradFill>
              <a:effectLst>
                <a:outerShdw dist="50800" dir="2400000" algn="tl" rotWithShape="0">
                  <a:srgbClr val="000000"/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831974" y="2387172"/>
            <a:ext cx="1553085" cy="634223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65</a:t>
            </a:r>
            <a:r>
              <a:rPr kumimoji="0" lang="ko-KR" altLang="en-US" sz="1600" b="1" i="0" u="none" strike="noStrike" kern="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세 이전</a:t>
            </a:r>
            <a:r>
              <a:rPr kumimoji="0" lang="en-US" altLang="ko-KR" sz="1600" b="1" i="0" u="none" strike="noStrike" kern="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1" i="0" u="none" strike="noStrike" kern="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완납</a:t>
            </a:r>
            <a:r>
              <a:rPr kumimoji="0" lang="en-US" altLang="ko-KR" sz="1600" b="1" i="0" u="none" strike="noStrike" kern="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암진단</a:t>
            </a:r>
            <a:endParaRPr kumimoji="0" lang="ko-KR" altLang="en-US" sz="1600" b="1" i="0" u="none" strike="noStrike" kern="0" cap="none" spc="-100" normalizeH="0" baseline="0" noProof="0" dirty="0" smtClean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24375" y="1925396"/>
            <a:ext cx="5349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1000" dirty="0" smtClean="0">
                <a:solidFill>
                  <a:prstClr val="black"/>
                </a:solidFill>
              </a:rPr>
              <a:t>※  </a:t>
            </a:r>
            <a:r>
              <a:rPr lang="ko-KR" altLang="en-US" sz="1000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중복보장의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경우 피보험자의 </a:t>
            </a:r>
            <a:r>
              <a:rPr lang="en-US" altLang="ko-KR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65</a:t>
            </a:r>
            <a:r>
              <a: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세 계약해당일이 납입기간 </a:t>
            </a:r>
            <a:r>
              <a:rPr lang="ko-KR" altLang="en-US" sz="1000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계약해당일</a:t>
            </a:r>
            <a:r>
              <a: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 이후일 경우 발생</a:t>
            </a:r>
          </a:p>
        </p:txBody>
      </p:sp>
    </p:spTree>
    <p:extLst>
      <p:ext uri="{BB962C8B-B14F-4D97-AF65-F5344CB8AC3E}">
        <p14:creationId xmlns:p14="http://schemas.microsoft.com/office/powerpoint/2010/main" val="32575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③ </a:t>
            </a:r>
            <a:r>
              <a:rPr lang="ko-KR" altLang="en-US" sz="2800" b="1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ko-KR" altLang="en-US" sz="2800" b="1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관련 </a:t>
            </a:r>
            <a:r>
              <a:rPr lang="ko-KR" altLang="en-US" sz="2800" b="1" dirty="0" smtClean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신규 특약 </a:t>
            </a:r>
            <a:r>
              <a:rPr lang="ko-KR" altLang="en-US" sz="28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부가로 보장 경쟁력 제고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3E946-A7A5-A737-9624-06883CC48BA6}"/>
              </a:ext>
            </a:extLst>
          </p:cNvPr>
          <p:cNvSpPr txBox="1"/>
          <p:nvPr/>
        </p:nvSpPr>
        <p:spPr>
          <a:xfrm>
            <a:off x="729403" y="1393518"/>
            <a:ext cx="7500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 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MRI/PET 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검사비와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상급종합병원 통원치료특약 부가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C9744-D60D-79DF-0972-0A7145E825F2}"/>
              </a:ext>
            </a:extLst>
          </p:cNvPr>
          <p:cNvSpPr txBox="1"/>
          <p:nvPr/>
        </p:nvSpPr>
        <p:spPr>
          <a:xfrm>
            <a:off x="729403" y="1814959"/>
            <a:ext cx="943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 조기진단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을 통한 </a:t>
            </a:r>
            <a:r>
              <a:rPr lang="ko-KR" altLang="en-US" b="1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중증질병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진행 예방 및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양질의 의료서비스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이용 </a:t>
            </a:r>
            <a:r>
              <a:rPr lang="ko-KR" altLang="en-US" b="1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니즈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충족</a:t>
            </a:r>
            <a:endParaRPr lang="ko-KR" altLang="en-US" b="1" dirty="0">
              <a:gradFill>
                <a:gsLst>
                  <a:gs pos="100000">
                    <a:schemeClr val="tx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74" y="2460444"/>
            <a:ext cx="4191764" cy="414225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869" y="2408392"/>
            <a:ext cx="4407903" cy="4246357"/>
          </a:xfrm>
          <a:prstGeom prst="rect">
            <a:avLst/>
          </a:prstGeom>
        </p:spPr>
      </p:pic>
      <p:cxnSp>
        <p:nvCxnSpPr>
          <p:cNvPr id="60" name="직선 연결선 59"/>
          <p:cNvCxnSpPr/>
          <p:nvPr/>
        </p:nvCxnSpPr>
        <p:spPr>
          <a:xfrm>
            <a:off x="6094253" y="2460444"/>
            <a:ext cx="0" cy="414225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94" y="2416345"/>
            <a:ext cx="4637106" cy="4221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3E946-A7A5-A737-9624-06883CC48BA6}"/>
              </a:ext>
            </a:extLst>
          </p:cNvPr>
          <p:cNvSpPr txBox="1"/>
          <p:nvPr/>
        </p:nvSpPr>
        <p:spPr>
          <a:xfrm>
            <a:off x="729403" y="1393518"/>
            <a:ext cx="6445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암 다빈치 로봇수술 과 </a:t>
            </a:r>
            <a:r>
              <a:rPr lang="ko-KR" altLang="en-US" sz="2400" b="1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신수술보장</a:t>
            </a:r>
            <a:r>
              <a:rPr lang="en-US" altLang="ko-KR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Ⅱ </a:t>
            </a:r>
            <a:r>
              <a:rPr lang="ko-KR" altLang="en-US" sz="2400" b="1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특약 부가</a:t>
            </a:r>
            <a:endParaRPr lang="ko-KR" altLang="en-US" sz="2400" b="1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C9744-D60D-79DF-0972-0A7145E825F2}"/>
              </a:ext>
            </a:extLst>
          </p:cNvPr>
          <p:cNvSpPr txBox="1"/>
          <p:nvPr/>
        </p:nvSpPr>
        <p:spPr>
          <a:xfrm>
            <a:off x="729402" y="1814959"/>
            <a:ext cx="1135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b="1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정밀한 수술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로 부작용이 적은 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 다빈치 로봇수술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』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보장특약</a:t>
            </a:r>
            <a:r>
              <a:rPr lang="ko-KR" altLang="en-US" b="1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과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통원도 보장되는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신수술보장특약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lang="en-US" altLang="ko-KR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부가</a:t>
            </a:r>
            <a:endParaRPr lang="ko-KR" altLang="en-US" b="1" dirty="0">
              <a:gradFill>
                <a:gsLst>
                  <a:gs pos="100000">
                    <a:schemeClr val="tx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32448-C015-0133-3A00-B1F4688BAF66}"/>
              </a:ext>
            </a:extLst>
          </p:cNvPr>
          <p:cNvSpPr txBox="1"/>
          <p:nvPr/>
        </p:nvSpPr>
        <p:spPr>
          <a:xfrm>
            <a:off x="8535827" y="1509911"/>
            <a:ext cx="3955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*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암든든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: 3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년갱신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(15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년재가입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) 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→ 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15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 재가입으로 변경</a:t>
            </a:r>
            <a:endParaRPr lang="en-US" altLang="ko-KR" sz="1000" dirty="0" smtClean="0">
              <a:solidFill>
                <a:srgbClr val="0070C0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>
              <a:defRPr/>
            </a:pPr>
            <a:r>
              <a:rPr lang="en-US" altLang="ko-KR" sz="1000" dirty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간편암든든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: 5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년갱신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(15</a:t>
            </a:r>
            <a:r>
              <a:rPr lang="ko-KR" altLang="en-US" sz="1000" dirty="0" err="1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년재가입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) 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→ </a:t>
            </a:r>
            <a:r>
              <a:rPr lang="en-US" altLang="ko-KR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15</a:t>
            </a:r>
            <a:r>
              <a:rPr lang="ko-KR" altLang="en-US" sz="1000" dirty="0" smtClean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년 재가입으로 변경</a:t>
            </a:r>
            <a:endParaRPr lang="ko-KR" altLang="en-US" sz="1000" dirty="0">
              <a:solidFill>
                <a:srgbClr val="0070C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③ 암 관련 신규 특약 </a:t>
            </a:r>
            <a:r>
              <a:rPr lang="ko-KR" altLang="en-US" sz="28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부가로 보장 경쟁력 제고</a:t>
            </a:r>
          </a:p>
        </p:txBody>
      </p:sp>
      <p:cxnSp>
        <p:nvCxnSpPr>
          <p:cNvPr id="29" name="직선 연결선 28"/>
          <p:cNvCxnSpPr/>
          <p:nvPr/>
        </p:nvCxnSpPr>
        <p:spPr>
          <a:xfrm>
            <a:off x="6094253" y="2460444"/>
            <a:ext cx="0" cy="414225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8F24C40-7EEF-42F4-BDE6-579C7B64010E}"/>
              </a:ext>
            </a:extLst>
          </p:cNvPr>
          <p:cNvGrpSpPr/>
          <p:nvPr/>
        </p:nvGrpSpPr>
        <p:grpSpPr>
          <a:xfrm>
            <a:off x="7067840" y="2527439"/>
            <a:ext cx="4308581" cy="4020518"/>
            <a:chOff x="323856" y="2996952"/>
            <a:chExt cx="8496300" cy="3600697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6C73AE0-D6C0-47AF-B14E-28E7EB05DD7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6" name="모서리가 둥근 직사각형 41">
              <a:extLst>
                <a:ext uri="{FF2B5EF4-FFF2-40B4-BE49-F238E27FC236}">
                  <a16:creationId xmlns:a16="http://schemas.microsoft.com/office/drawing/2014/main" id="{75DA9AD4-49EB-4F93-B5AE-221C90E70960}"/>
                </a:ext>
              </a:extLst>
            </p:cNvPr>
            <p:cNvSpPr/>
            <p:nvPr/>
          </p:nvSpPr>
          <p:spPr>
            <a:xfrm rot="5400000">
              <a:off x="2925795" y="737910"/>
              <a:ext cx="3438810" cy="8102611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</p:grpSp>
      <p:sp>
        <p:nvSpPr>
          <p:cNvPr id="17" name="Frame 17">
            <a:extLst>
              <a:ext uri="{FF2B5EF4-FFF2-40B4-BE49-F238E27FC236}">
                <a16:creationId xmlns:a16="http://schemas.microsoft.com/office/drawing/2014/main" id="{A1C4B123-2F02-4315-876B-0660197C3CF3}"/>
              </a:ext>
            </a:extLst>
          </p:cNvPr>
          <p:cNvSpPr/>
          <p:nvPr/>
        </p:nvSpPr>
        <p:spPr>
          <a:xfrm>
            <a:off x="7321933" y="2798530"/>
            <a:ext cx="450723" cy="4510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AD18F-5CCF-49ED-A1A0-54DE6D5A13E1}"/>
              </a:ext>
            </a:extLst>
          </p:cNvPr>
          <p:cNvSpPr txBox="1"/>
          <p:nvPr/>
        </p:nvSpPr>
        <p:spPr>
          <a:xfrm>
            <a:off x="7708410" y="2904063"/>
            <a:ext cx="409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입원하지 않은 수술도 보장되는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급여수술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 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437572" y="3691028"/>
            <a:ext cx="3741825" cy="26405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7579540" y="3731067"/>
            <a:ext cx="3564174" cy="2055799"/>
            <a:chOff x="5276710" y="3533702"/>
            <a:chExt cx="3514179" cy="1932837"/>
          </a:xfrm>
        </p:grpSpPr>
        <p:sp>
          <p:nvSpPr>
            <p:cNvPr id="21" name="TextBox 20"/>
            <p:cNvSpPr txBox="1"/>
            <p:nvPr/>
          </p:nvSpPr>
          <p:spPr>
            <a:xfrm>
              <a:off x="5276710" y="3533702"/>
              <a:ext cx="3406235" cy="19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"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 보장 대상 질병 및 재해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"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의 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직접적인 치료를 목적으로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&lt;1~7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종 수술 분류표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&gt;</a:t>
              </a: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에서 정한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수술을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받은 경우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(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회당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)</a:t>
              </a:r>
            </a:p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※ 단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, 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입원 또는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통원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(1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일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 限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)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당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회의 수술에 한하여 보장하며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, 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하나의 </a:t>
              </a:r>
              <a:r>
                <a:rPr kumimoji="0" lang="ko-KR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수술코드당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</a:t>
              </a:r>
              <a:r>
                <a:rPr kumimoji="0" lang="ko-KR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보험연도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 기준 연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1</a:t>
              </a:r>
              <a:r>
                <a:rPr kumimoji="0" lang="ko-KR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회에 한하여 보장</a:t>
              </a:r>
              <a:endParaRPr kumimoji="0" lang="ko-K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99161" y="3759852"/>
              <a:ext cx="1217000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+mn-cs"/>
                </a:rPr>
                <a:t>입원을 하고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cxnSp>
          <p:nvCxnSpPr>
            <p:cNvPr id="23" name="직선 연결선 22"/>
            <p:cNvCxnSpPr>
              <a:stCxn id="22" idx="1"/>
              <a:endCxn id="22" idx="3"/>
            </p:cNvCxnSpPr>
            <p:nvPr/>
          </p:nvCxnSpPr>
          <p:spPr>
            <a:xfrm>
              <a:off x="7399161" y="3956092"/>
              <a:ext cx="13917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515593" y="3296043"/>
            <a:ext cx="146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약관상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rPr>
              <a:t>보장정의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  <a:cs typeface="+mn-cs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502" y="5547963"/>
            <a:ext cx="1093544" cy="783578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C35347F-6E7C-41DC-AF51-F164B47B6328}"/>
              </a:ext>
            </a:extLst>
          </p:cNvPr>
          <p:cNvGrpSpPr/>
          <p:nvPr/>
        </p:nvGrpSpPr>
        <p:grpSpPr>
          <a:xfrm>
            <a:off x="8026749" y="2415600"/>
            <a:ext cx="2139193" cy="431790"/>
            <a:chOff x="5566260" y="1547902"/>
            <a:chExt cx="2566339" cy="453926"/>
          </a:xfrm>
        </p:grpSpPr>
        <p:sp>
          <p:nvSpPr>
            <p:cNvPr id="10" name="모서리가 둥근 직사각형 70">
              <a:extLst>
                <a:ext uri="{FF2B5EF4-FFF2-40B4-BE49-F238E27FC236}">
                  <a16:creationId xmlns:a16="http://schemas.microsoft.com/office/drawing/2014/main" id="{467BF4C6-4415-47E4-BD99-E15CCC97EDBE}"/>
                </a:ext>
              </a:extLst>
            </p:cNvPr>
            <p:cNvSpPr/>
            <p:nvPr/>
          </p:nvSpPr>
          <p:spPr>
            <a:xfrm>
              <a:off x="5566260" y="1569408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1" name="자유형 75">
              <a:extLst>
                <a:ext uri="{FF2B5EF4-FFF2-40B4-BE49-F238E27FC236}">
                  <a16:creationId xmlns:a16="http://schemas.microsoft.com/office/drawing/2014/main" id="{147FA59E-EE3A-4A27-826E-F3620AF549C0}"/>
                </a:ext>
              </a:extLst>
            </p:cNvPr>
            <p:cNvSpPr/>
            <p:nvPr/>
          </p:nvSpPr>
          <p:spPr>
            <a:xfrm>
              <a:off x="5566260" y="1547902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+mn-cs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DC9F2B0-DEB9-4510-89B1-6F32F3491CB4}"/>
                </a:ext>
              </a:extLst>
            </p:cNvPr>
            <p:cNvSpPr/>
            <p:nvPr/>
          </p:nvSpPr>
          <p:spPr>
            <a:xfrm>
              <a:off x="5566260" y="1585929"/>
              <a:ext cx="2566339" cy="3366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1" i="0" u="none" strike="noStrike" kern="1200" cap="none" spc="0" normalizeH="0" baseline="0" noProof="0" dirty="0" smtClean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신수술보장특약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 w="11430"/>
                  <a:gradFill>
                    <a:gsLst>
                      <a:gs pos="100000">
                        <a:srgbClr val="FFFF00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Ⅱ</a:t>
              </a:r>
              <a:endParaRPr kumimoji="1" lang="ko-KR" altLang="en-US" sz="1800" b="1" i="0" u="none" strike="noStrike" kern="1200" cap="none" spc="0" normalizeH="0" baseline="0" noProof="0" dirty="0">
                <a:ln w="11430"/>
                <a:gradFill>
                  <a:gsLst>
                    <a:gs pos="100000">
                      <a:srgbClr val="FFFF00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3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20" y="2460444"/>
            <a:ext cx="4281604" cy="407932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41" y="2484656"/>
            <a:ext cx="4523008" cy="4055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03E946-A7A5-A737-9624-06883CC48BA6}"/>
              </a:ext>
            </a:extLst>
          </p:cNvPr>
          <p:cNvSpPr txBox="1"/>
          <p:nvPr/>
        </p:nvSpPr>
        <p:spPr>
          <a:xfrm>
            <a:off x="729403" y="1393518"/>
            <a:ext cx="11246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400" b="1" spc="-100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최신 면역항암치료 </a:t>
            </a:r>
            <a:r>
              <a:rPr lang="ko-KR" altLang="en-US" sz="2400" b="1" spc="-100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카티</a:t>
            </a:r>
            <a:r>
              <a:rPr lang="en-US" altLang="ko-KR" sz="2400" b="1" spc="-100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(CAR-T) </a:t>
            </a:r>
            <a:r>
              <a:rPr lang="ko-KR" altLang="en-US" sz="2400" b="1" spc="-100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항암약물허가치료 특약</a:t>
            </a:r>
            <a:r>
              <a:rPr lang="en-US" altLang="ko-KR" sz="2400" b="1" spc="-100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/</a:t>
            </a:r>
            <a:r>
              <a:rPr lang="ko-KR" altLang="en-US" sz="2400" b="1" spc="-100" dirty="0" err="1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전이암및특정암진단</a:t>
            </a:r>
            <a:r>
              <a:rPr lang="ko-KR" altLang="en-US" sz="2400" b="1" spc="-100" dirty="0" smtClean="0">
                <a:gradFill>
                  <a:gsLst>
                    <a:gs pos="100000">
                      <a:srgbClr val="44546A">
                        <a:lumMod val="7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특약 부가</a:t>
            </a:r>
            <a:endParaRPr lang="ko-KR" altLang="en-US" sz="2400" b="1" spc="-100" dirty="0">
              <a:gradFill>
                <a:gsLst>
                  <a:gs pos="100000">
                    <a:srgbClr val="44546A">
                      <a:lumMod val="7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4C9744-D60D-79DF-0972-0A7145E825F2}"/>
              </a:ext>
            </a:extLst>
          </p:cNvPr>
          <p:cNvSpPr txBox="1"/>
          <p:nvPr/>
        </p:nvSpPr>
        <p:spPr>
          <a:xfrm>
            <a:off x="729402" y="1814959"/>
            <a:ext cx="1146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혈액암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치료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에 사용되지만 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비용부담이 큰 </a:t>
            </a:r>
            <a:r>
              <a:rPr lang="en-US" altLang="ko-KR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CAR-T</a:t>
            </a:r>
            <a:r>
              <a:rPr lang="ko-KR" altLang="en-US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치료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와 업계 유일 </a:t>
            </a:r>
            <a:r>
              <a:rPr lang="ko-KR" altLang="en-US" b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전이암</a:t>
            </a:r>
            <a:r>
              <a:rPr lang="ko-KR" altLang="en-US" b="1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보장 </a:t>
            </a:r>
            <a:r>
              <a:rPr lang="en-US" altLang="ko-KR" sz="1500" spc="-1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500" spc="-1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배타적사용권 획득</a:t>
            </a:r>
            <a:r>
              <a:rPr lang="en-US" altLang="ko-KR" sz="1500" spc="-1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'22.9.2~'23.3.1)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2582548" y="1208852"/>
            <a:ext cx="47461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※ </a:t>
            </a:r>
            <a:r>
              <a:rPr lang="ko-KR" altLang="en-US" sz="1200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현재 국내에서 허가된 CAR-T 치료제는 </a:t>
            </a:r>
            <a:r>
              <a:rPr lang="ko-KR" altLang="en-US" sz="12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노바티스社 </a:t>
            </a:r>
            <a:r>
              <a:rPr lang="ko-KR" altLang="en-US" sz="1200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「</a:t>
            </a:r>
            <a:r>
              <a:rPr lang="ko-KR" altLang="en-US" sz="1200" dirty="0" err="1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킴리아</a:t>
            </a:r>
            <a:r>
              <a:rPr lang="ko-KR" altLang="en-US" sz="1200" dirty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」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0126" y="381198"/>
            <a:ext cx="116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gradFill>
                  <a:gsLst>
                    <a:gs pos="100000">
                      <a:srgbClr val="FFFF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③ 암 관련 신규 특약 </a:t>
            </a:r>
            <a:r>
              <a:rPr lang="ko-KR" altLang="en-US" sz="28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부가로 보장 경쟁력 제고</a:t>
            </a:r>
          </a:p>
        </p:txBody>
      </p:sp>
      <p:cxnSp>
        <p:nvCxnSpPr>
          <p:cNvPr id="31" name="직선 연결선 30"/>
          <p:cNvCxnSpPr/>
          <p:nvPr/>
        </p:nvCxnSpPr>
        <p:spPr>
          <a:xfrm>
            <a:off x="6094253" y="2460444"/>
            <a:ext cx="0" cy="414225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9603293" y="2764157"/>
            <a:ext cx="21696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* </a:t>
            </a:r>
            <a:r>
              <a:rPr lang="ko-KR" altLang="en-US" sz="1200" dirty="0" err="1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간편암든든</a:t>
            </a:r>
            <a:r>
              <a:rPr lang="ko-KR" altLang="en-US" sz="1200" dirty="0" smtClean="0">
                <a:gradFill>
                  <a:gsLst>
                    <a:gs pos="100000">
                      <a:schemeClr val="tx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ea"/>
              </a:rPr>
              <a:t> 未부가</a:t>
            </a:r>
            <a:endParaRPr lang="ko-KR" altLang="en-US" sz="1200" dirty="0">
              <a:gradFill>
                <a:gsLst>
                  <a:gs pos="100000">
                    <a:schemeClr val="tx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99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Ⅰ.(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간편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암든든</a:t>
            </a:r>
            <a:endParaRPr lang="en-US" altLang="ko-KR" sz="6000" dirty="0" smtClean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  - 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판매모델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21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491930" y="1149904"/>
            <a:ext cx="9419912" cy="784338"/>
          </a:xfrm>
          <a:prstGeom prst="roundRect">
            <a:avLst>
              <a:gd name="adj" fmla="val 8057"/>
            </a:avLst>
          </a:prstGeom>
          <a:gradFill flip="none" rotWithShape="1">
            <a:gsLst>
              <a:gs pos="0">
                <a:sysClr val="window" lastClr="FFFFFF"/>
              </a:gs>
              <a:gs pos="30000">
                <a:srgbClr val="F9FAFA"/>
              </a:gs>
              <a:gs pos="64999">
                <a:srgbClr val="EEF0F2"/>
              </a:gs>
              <a:gs pos="89999">
                <a:srgbClr val="E4E8E8"/>
              </a:gs>
              <a:gs pos="100000">
                <a:sysClr val="window" lastClr="FFFFFF"/>
              </a:gs>
            </a:gsLst>
            <a:lin ang="5400000" scaled="0"/>
            <a:tileRect/>
          </a:gradFill>
          <a:ln w="6350" cap="flat" cmpd="sng" algn="ctr">
            <a:solidFill>
              <a:srgbClr val="B8B8B8"/>
            </a:solidFill>
            <a:prstDash val="solid"/>
            <a:miter lim="800000"/>
          </a:ln>
          <a:effectLst>
            <a:outerShdw blurRad="25400" dist="25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900" kern="0" dirty="0">
              <a:ln w="9525">
                <a:solidFill>
                  <a:prstClr val="black"/>
                </a:solidFill>
              </a:ln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gray">
          <a:xfrm>
            <a:off x="1625339" y="1236223"/>
            <a:ext cx="1202720" cy="613140"/>
          </a:xfrm>
          <a:prstGeom prst="rect">
            <a:avLst/>
          </a:prstGeom>
          <a:solidFill>
            <a:sysClr val="window" lastClr="FFFFFF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legacyFlat1" dir="t"/>
          </a:scene3d>
          <a:sp3d extrusionH="227000" prstMaterial="legacyMatte">
            <a:bevelT w="13500" h="13500" prst="angle"/>
            <a:bevelB w="13500" h="13500" prst="angle"/>
            <a:extrusionClr>
              <a:srgbClr val="5B9BD5">
                <a:lumMod val="75000"/>
              </a:srgbClr>
            </a:extrusionClr>
          </a:sp3d>
          <a:extLst/>
        </p:spPr>
        <p:txBody>
          <a:bodyPr wrap="none" lIns="72000" tIns="36000" rIns="72000" bIns="36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79252">
              <a:defRPr/>
            </a:pPr>
            <a:r>
              <a:rPr lang="ko-KR" altLang="en-US" sz="1600" b="1" kern="0" spc="50" dirty="0">
                <a:ln w="11430"/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cs typeface="Tahoma" pitchFamily="34" charset="0"/>
              </a:rPr>
              <a:t>기존 고객</a:t>
            </a:r>
            <a:endParaRPr lang="en-US" altLang="ko-KR" sz="1600" b="1" kern="0" spc="50" dirty="0">
              <a:ln w="11430"/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  <a:cs typeface="Tahoma" pitchFamily="34" charset="0"/>
            </a:endParaRPr>
          </a:p>
          <a:p>
            <a:pPr algn="ctr" defTabSz="779252">
              <a:defRPr/>
            </a:pPr>
            <a:r>
              <a:rPr lang="en-US" altLang="ko-KR" sz="1600" b="1" kern="0" spc="50" dirty="0">
                <a:ln w="11430"/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cs typeface="Tahoma" pitchFamily="34" charset="0"/>
              </a:rPr>
              <a:t>50</a:t>
            </a:r>
            <a:r>
              <a:rPr lang="ko-KR" altLang="en-US" sz="1600" b="1" kern="0" spc="50" dirty="0">
                <a:ln w="11430"/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  <a:cs typeface="Tahoma" pitchFamily="34" charset="0"/>
              </a:rPr>
              <a:t>세 여성</a:t>
            </a:r>
            <a:endParaRPr lang="en-US" altLang="ko-KR" sz="1600" b="1" kern="0" spc="50" dirty="0">
              <a:ln w="11430"/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870290" y="1291376"/>
            <a:ext cx="7188110" cy="562783"/>
          </a:xfrm>
          <a:prstGeom prst="rect">
            <a:avLst/>
          </a:prstGeom>
          <a:noFill/>
        </p:spPr>
        <p:txBody>
          <a:bodyPr wrap="square" tIns="46800" anchor="ctr">
            <a:spAutoFit/>
          </a:bodyPr>
          <a:lstStyle/>
          <a:p>
            <a:pPr>
              <a:spcAft>
                <a:spcPts val="300"/>
              </a:spcAft>
              <a:buSzPct val="130000"/>
              <a:defRPr/>
            </a:pPr>
            <a:r>
              <a:rPr lang="ko-KR" altLang="en-US" sz="1600" b="1" dirty="0" err="1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암진단비와</a:t>
            </a:r>
            <a:r>
              <a:rPr lang="ko-KR" altLang="en-US" sz="1600" b="1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연금선지급</a:t>
            </a:r>
            <a:r>
              <a:rPr lang="ko-KR" altLang="en-US" sz="1600" b="1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활용 </a:t>
            </a:r>
            <a:r>
              <a:rPr lang="ko-KR" altLang="en-US" sz="1600" b="1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및 </a:t>
            </a:r>
            <a:r>
              <a:rPr lang="ko-KR" altLang="en-US" sz="1600" b="1" dirty="0" err="1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전이암</a:t>
            </a:r>
            <a:r>
              <a:rPr lang="ko-KR" altLang="en-US" sz="1600" b="1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등 신규 보장 추가 희망 고객</a:t>
            </a:r>
          </a:p>
          <a:p>
            <a:pPr>
              <a:spcAft>
                <a:spcPts val="300"/>
              </a:spcAft>
              <a:buSzPct val="130000"/>
              <a:defRPr/>
            </a:pPr>
            <a:r>
              <a:rPr lang="en-US" altLang="ko-KR" sz="1200" dirty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※ </a:t>
            </a:r>
            <a:r>
              <a:rPr lang="ko-KR" altLang="en-US" sz="1200" dirty="0" err="1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연금선지급</a:t>
            </a:r>
            <a:r>
              <a:rPr lang="en-US" altLang="ko-KR" sz="1200" dirty="0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+</a:t>
            </a:r>
            <a:r>
              <a:rPr lang="ko-KR" altLang="en-US" sz="1200" dirty="0" err="1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암진단비</a:t>
            </a:r>
            <a:r>
              <a:rPr lang="ko-KR" altLang="en-US" sz="1200" dirty="0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or </a:t>
            </a:r>
            <a:r>
              <a:rPr lang="ko-KR" altLang="en-US" sz="1200" dirty="0" err="1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암생활비</a:t>
            </a:r>
            <a:r>
              <a:rPr lang="en-US" altLang="ko-KR" sz="1200" dirty="0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+</a:t>
            </a:r>
            <a:r>
              <a:rPr lang="ko-KR" altLang="en-US" sz="1200" dirty="0" err="1" smtClean="0">
                <a:gradFill>
                  <a:gsLst>
                    <a:gs pos="100000">
                      <a:srgbClr val="C00000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암진단비</a:t>
            </a:r>
            <a:endParaRPr lang="ko-KR" altLang="en-US" sz="1200" dirty="0">
              <a:gradFill>
                <a:gsLst>
                  <a:gs pos="100000">
                    <a:srgbClr val="C00000"/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970507" y="3566812"/>
            <a:ext cx="3812907" cy="50741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ko-KR" altLang="en-US" sz="1100" kern="0" dirty="0">
              <a:solidFill>
                <a:srgbClr val="82939A"/>
              </a:soli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982278" y="2187980"/>
            <a:ext cx="3812907" cy="107914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ko-KR" altLang="en-US" sz="1100" kern="0" dirty="0">
              <a:solidFill>
                <a:srgbClr val="82939A"/>
              </a:solidFill>
              <a:latin typeface="SLI 파트너 B" pitchFamily="18" charset="-127"/>
              <a:ea typeface="SLI 파트너 B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219528"/>
              </p:ext>
            </p:extLst>
          </p:nvPr>
        </p:nvGraphicFramePr>
        <p:xfrm>
          <a:off x="1367405" y="2011897"/>
          <a:ext cx="5336507" cy="4411221"/>
        </p:xfrm>
        <a:graphic>
          <a:graphicData uri="http://schemas.openxmlformats.org/drawingml/2006/table">
            <a:tbl>
              <a:tblPr firstRow="1" bandRow="1"/>
              <a:tblGrid>
                <a:gridCol w="447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645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</a:t>
                      </a:r>
                      <a:r>
                        <a:rPr kumimoji="1" lang="ko-KR" altLang="en-US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종</a:t>
                      </a: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해약보증형</a:t>
                      </a: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 </a:t>
                      </a: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FFFF00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15</a:t>
                      </a:r>
                      <a:r>
                        <a:rPr kumimoji="1" lang="ko-KR" alt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FFFF00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년납</a:t>
                      </a:r>
                      <a:endParaRPr kumimoji="1" lang="ko-KR" altLang="en-US" sz="1400" b="0" i="0" u="none" strike="noStrike" kern="1200" cap="none" normalizeH="0" baseline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FFFF00"/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kumimoji="1" lang="ko-KR" altLang="en-US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가입금액</a:t>
                      </a: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万</a:t>
                      </a: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  <a:endParaRPr kumimoji="1" lang="ko-KR" altLang="en-US" sz="1400" b="0" i="0" u="none" strike="noStrike" kern="1200" cap="none" normalizeH="0" baseline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kumimoji="1" lang="ko-KR" altLang="en-US" sz="1400" b="0" i="0" u="none" strike="noStrike" kern="1200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보험료</a:t>
                      </a:r>
                      <a:endParaRPr kumimoji="1" lang="en-US" altLang="ko-KR" sz="1400" b="0" i="0" u="none" strike="noStrike" kern="1200" cap="none" normalizeH="0" baseline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schemeClr val="bg1"/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640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주보험</a:t>
                      </a:r>
                      <a:endParaRPr lang="en-US" altLang="ko-KR" sz="1400" b="0" kern="120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암생활비서비스</a:t>
                      </a:r>
                      <a:endParaRPr lang="en-US" altLang="ko-KR" sz="1400" b="0" kern="120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en-US" altLang="ko-KR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2,000</a:t>
                      </a:r>
                    </a:p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en-US" altLang="ko-KR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7.9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en-US" altLang="ko-KR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79,000</a:t>
                      </a:r>
                    </a:p>
                    <a:p>
                      <a:pPr marL="0" algn="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en-US" altLang="ko-KR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0</a:t>
                      </a:r>
                      <a:endParaRPr lang="ko-KR" altLang="en-US" sz="1400" b="0" kern="1200" dirty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29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ko-KR" altLang="en-US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선</a:t>
                      </a:r>
                      <a:endParaRPr lang="en-US" altLang="ko-KR" sz="1400" b="0" kern="120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400" b="0" kern="120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택</a:t>
                      </a:r>
                      <a:endParaRPr lang="en-US" altLang="ko-KR" sz="1400" b="0" kern="120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400" b="0" kern="120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특</a:t>
                      </a:r>
                      <a:endParaRPr lang="en-US" altLang="ko-KR" sz="1400" b="0" kern="120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약</a:t>
                      </a:r>
                      <a:endParaRPr lang="ko-KR" altLang="en-US" sz="1400" b="0" kern="1200" dirty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7200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암진단보험료환급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Ⅱ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암진단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Ⅴ D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소액질병보장</a:t>
                      </a:r>
                      <a:r>
                        <a:rPr lang="en-US" altLang="ko-KR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ⅩD</a:t>
                      </a:r>
                      <a:endParaRPr lang="en-US" altLang="ko-KR" sz="1400" b="0" kern="1200" spc="-250" baseline="0" dirty="0" smtClean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전이암및특정암진단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M(10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년갱신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급여암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MRI/</a:t>
                      </a: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급여양성자단층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N15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다빈치로봇수술보장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특정암제외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)M(10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년갱신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다빈치로봇수술보장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특정암포함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)M(10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년갱신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신수술보장특약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ⅡN15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상급종합병원 암직접치료통원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M(30</a:t>
                      </a: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년갱신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)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항암방사선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·</a:t>
                      </a: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약물치료특약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ⅣD15 </a:t>
                      </a:r>
                    </a:p>
                    <a:p>
                      <a:pPr marL="7200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400" b="0" kern="1200" spc="-250" baseline="0" dirty="0" err="1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카티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(CAR-T)</a:t>
                      </a:r>
                      <a:r>
                        <a:rPr lang="ko-KR" altLang="en-US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항암약물허가치료</a:t>
                      </a:r>
                      <a:r>
                        <a:rPr lang="en-US" altLang="ko-KR" sz="1400" b="0" kern="1200" spc="-250" baseline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N5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8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万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srgbClr val="44546A">
                                <a:lumMod val="50000"/>
                              </a:srgb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1,000/1,000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2,000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5,000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2,840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15,160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1,110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5,400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126/64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255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520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13,600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4,520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2,700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srgbClr val="44546A">
                                  <a:lumMod val="50000"/>
                                </a:srgb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70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001937"/>
                  </a:ext>
                </a:extLst>
              </a:tr>
              <a:tr h="335645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50</a:t>
                      </a:r>
                      <a:r>
                        <a:rPr lang="ko-KR" altLang="en-US" sz="1400" b="0" kern="120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  <a:cs typeface="+mn-cs"/>
                        </a:rPr>
                        <a:t>세 女</a:t>
                      </a:r>
                      <a:endParaRPr lang="ko-KR" altLang="en-US" sz="1400" b="0" kern="1200" dirty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latinLnBrk="1"/>
                      <a:endParaRPr lang="ko-KR" altLang="en-US" sz="1400" b="0" dirty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latinLnBrk="1"/>
                      <a:r>
                        <a:rPr lang="en-US" altLang="ko-KR" sz="1400" b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125,365</a:t>
                      </a:r>
                      <a:r>
                        <a:rPr lang="ko-KR" altLang="en-US" sz="1400" b="0" dirty="0" smtClean="0">
                          <a:gradFill>
                            <a:gsLst>
                              <a:gs pos="100000">
                                <a:schemeClr val="tx2">
                                  <a:lumMod val="50000"/>
                                </a:scheme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SLI 파트너 B" panose="02020603020101020101" pitchFamily="18" charset="-127"/>
                          <a:ea typeface="SLI 파트너 B" panose="02020603020101020101" pitchFamily="18" charset="-127"/>
                        </a:rPr>
                        <a:t>원</a:t>
                      </a:r>
                      <a:endParaRPr lang="ko-KR" altLang="en-US" sz="1400" b="0" dirty="0">
                        <a:gradFill>
                          <a:gsLst>
                            <a:gs pos="100000">
                              <a:schemeClr val="tx2">
                                <a:lumMod val="50000"/>
                              </a:scheme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SLI 파트너 B" panose="02020603020101020101" pitchFamily="18" charset="-127"/>
                        <a:ea typeface="SLI 파트너 B" panose="02020603020101020101" pitchFamily="18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68919" y="2759345"/>
            <a:ext cx="3678811" cy="3462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00" b="1" spc="-100" dirty="0" err="1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일반암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 </a:t>
            </a:r>
            <a:r>
              <a:rPr lang="en-US" altLang="ko-KR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1</a:t>
            </a:r>
            <a:r>
              <a:rPr lang="ko-KR" altLang="en-US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천만</a:t>
            </a:r>
            <a:r>
              <a:rPr lang="en-US" altLang="ko-KR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/300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     </a:t>
            </a:r>
            <a:r>
              <a:rPr lang="en-US" altLang="ko-KR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ko-KR" altLang="en-US" sz="1500" b="1" spc="-100" dirty="0" err="1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전이암</a:t>
            </a:r>
            <a:r>
              <a:rPr lang="en-US" altLang="ko-KR" sz="1500" b="1" spc="-100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en-US" altLang="ko-KR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1</a:t>
            </a:r>
            <a:r>
              <a:rPr lang="ko-KR" altLang="en-US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천만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endParaRPr lang="ko-KR" altLang="en-US" sz="1500" b="1" spc="-100" dirty="0"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 panose="020B0503020000020004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982277" y="2107256"/>
            <a:ext cx="2337179" cy="32400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ko-KR" altLang="en-US" sz="1600" b="1" kern="0" dirty="0" err="1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주보험</a:t>
            </a:r>
            <a:r>
              <a:rPr kumimoji="1" lang="en-US" altLang="ko-KR" sz="1600" b="1" kern="0" dirty="0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/</a:t>
            </a:r>
            <a:r>
              <a:rPr kumimoji="1" lang="ko-KR" altLang="en-US" sz="1600" b="1" kern="0" dirty="0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특약 진단 보장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3250" y="3052120"/>
            <a:ext cx="4229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000" kern="0" dirty="0" smtClean="0">
                <a:solidFill>
                  <a:prstClr val="black"/>
                </a:solidFill>
                <a:latin typeface="맑은 고딕"/>
              </a:rPr>
              <a:t>*</a:t>
            </a:r>
            <a:r>
              <a:rPr lang="ko-KR" altLang="en-US" sz="1000" kern="0" dirty="0" err="1" smtClean="0">
                <a:solidFill>
                  <a:prstClr val="black"/>
                </a:solidFill>
                <a:latin typeface="맑은 고딕"/>
              </a:rPr>
              <a:t>일반암</a:t>
            </a:r>
            <a:r>
              <a:rPr lang="ko-KR" altLang="en-US" sz="1000" kern="0" dirty="0" smtClean="0">
                <a:solidFill>
                  <a:prstClr val="black"/>
                </a:solidFill>
                <a:latin typeface="맑은 고딕"/>
              </a:rPr>
              <a:t> 및 </a:t>
            </a:r>
            <a:r>
              <a:rPr lang="ko-KR" altLang="en-US" sz="1000" kern="0" dirty="0" err="1" smtClean="0">
                <a:solidFill>
                  <a:prstClr val="black"/>
                </a:solidFill>
                <a:latin typeface="맑은 고딕"/>
              </a:rPr>
              <a:t>전이암은</a:t>
            </a:r>
            <a:r>
              <a:rPr lang="ko-KR" altLang="en-US" sz="1000" kern="0" dirty="0" smtClean="0">
                <a:solidFill>
                  <a:prstClr val="black"/>
                </a:solidFill>
                <a:latin typeface="맑은 고딕"/>
              </a:rPr>
              <a:t> </a:t>
            </a:r>
            <a:r>
              <a:rPr lang="en-US" altLang="ko-KR" sz="1000" kern="0" dirty="0" smtClean="0">
                <a:solidFill>
                  <a:prstClr val="black"/>
                </a:solidFill>
                <a:latin typeface="맑은 고딕"/>
              </a:rPr>
              <a:t>1</a:t>
            </a:r>
            <a:r>
              <a:rPr lang="ko-KR" altLang="en-US" sz="1000" kern="0" dirty="0" err="1" smtClean="0">
                <a:solidFill>
                  <a:prstClr val="black"/>
                </a:solidFill>
                <a:latin typeface="맑은 고딕"/>
              </a:rPr>
              <a:t>년이내</a:t>
            </a:r>
            <a:r>
              <a:rPr lang="ko-KR" altLang="en-US" sz="1000" kern="0" dirty="0" smtClean="0">
                <a:solidFill>
                  <a:prstClr val="black"/>
                </a:solidFill>
                <a:latin typeface="맑은 고딕"/>
              </a:rPr>
              <a:t> 보험금지급사유 발생 시 </a:t>
            </a:r>
            <a:r>
              <a:rPr lang="en-US" altLang="ko-KR" sz="1000" kern="0" dirty="0" smtClean="0">
                <a:solidFill>
                  <a:prstClr val="black"/>
                </a:solidFill>
                <a:latin typeface="맑은 고딕"/>
              </a:rPr>
              <a:t>50%</a:t>
            </a:r>
            <a:endParaRPr lang="ko-KR" altLang="en-US" sz="1000" kern="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982276" y="3408832"/>
            <a:ext cx="2337179" cy="32400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ko-KR" altLang="en-US" sz="1600" b="1" kern="0" dirty="0" err="1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선택특약</a:t>
            </a:r>
            <a:r>
              <a:rPr kumimoji="1" lang="ko-KR" altLang="en-US" sz="1600" b="1" kern="0" dirty="0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kumimoji="1" lang="ko-KR" altLang="en-US" sz="1600" b="1" kern="0" dirty="0" err="1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검사비</a:t>
            </a:r>
            <a:r>
              <a:rPr kumimoji="1" lang="ko-KR" altLang="en-US" sz="1600" b="1" kern="0" dirty="0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보장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7074745" y="3765718"/>
            <a:ext cx="3706020" cy="309252"/>
            <a:chOff x="5052905" y="5384595"/>
            <a:chExt cx="3706020" cy="337126"/>
          </a:xfrm>
        </p:grpSpPr>
        <p:sp>
          <p:nvSpPr>
            <p:cNvPr id="14" name="TextBox 13"/>
            <p:cNvSpPr txBox="1"/>
            <p:nvPr/>
          </p:nvSpPr>
          <p:spPr>
            <a:xfrm>
              <a:off x="5052905" y="5384595"/>
              <a:ext cx="2702037" cy="33712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ko-KR" altLang="en-US" sz="1400" b="1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급여암</a:t>
              </a:r>
              <a:r>
                <a:rPr lang="en-US" altLang="ko-KR" sz="1400" b="1" kern="0" spc="-150" dirty="0" smtClean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MRI/PET</a:t>
              </a:r>
              <a:endParaRPr lang="en-US" altLang="ko-KR" sz="1400" b="1" kern="0" spc="-150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4179" y="5385396"/>
              <a:ext cx="3034746" cy="335518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r">
                <a:spcAft>
                  <a:spcPts val="300"/>
                </a:spcAft>
                <a:defRPr/>
              </a:pP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각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(2.5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  <a:endParaRPr lang="en-US" altLang="ko-KR" sz="1400" b="1" kern="0" dirty="0">
                <a:gradFill>
                  <a:gsLst>
                    <a:gs pos="100000">
                      <a:srgbClr val="0000CC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017269" y="3574701"/>
            <a:ext cx="92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kern="0" dirty="0">
                <a:solidFill>
                  <a:prstClr val="black"/>
                </a:solidFill>
                <a:latin typeface="맑은 고딕"/>
              </a:rPr>
              <a:t>(1</a:t>
            </a:r>
            <a:r>
              <a:rPr lang="ko-KR" altLang="en-US" sz="1200" kern="0" dirty="0" err="1">
                <a:solidFill>
                  <a:prstClr val="black"/>
                </a:solidFill>
                <a:latin typeface="맑은 고딕"/>
              </a:rPr>
              <a:t>년이내</a:t>
            </a:r>
            <a:r>
              <a:rPr lang="en-US" altLang="ko-KR" sz="1200" kern="0" dirty="0">
                <a:solidFill>
                  <a:prstClr val="black"/>
                </a:solidFill>
                <a:latin typeface="맑은 고딕"/>
              </a:rPr>
              <a:t>)</a:t>
            </a:r>
            <a:endParaRPr lang="ko-KR" altLang="en-US" sz="1200" kern="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37473" y="4437949"/>
            <a:ext cx="3812907" cy="18950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ko-KR" altLang="en-US" sz="1100" kern="0" dirty="0">
              <a:solidFill>
                <a:srgbClr val="82939A"/>
              </a:soli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6937473" y="4203650"/>
            <a:ext cx="2337179" cy="32400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ko-KR" altLang="en-US" sz="1600" b="1" kern="0" dirty="0" err="1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선택특약</a:t>
            </a:r>
            <a:r>
              <a:rPr kumimoji="1" lang="ko-KR" altLang="en-US" sz="1600" b="1" kern="0" dirty="0">
                <a:gradFill>
                  <a:gsLst>
                    <a:gs pos="10000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수술비 보장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7041711" y="4669356"/>
            <a:ext cx="3739054" cy="1663668"/>
            <a:chOff x="5052905" y="5384595"/>
            <a:chExt cx="3739054" cy="1813622"/>
          </a:xfrm>
        </p:grpSpPr>
        <p:sp>
          <p:nvSpPr>
            <p:cNvPr id="20" name="TextBox 19"/>
            <p:cNvSpPr txBox="1"/>
            <p:nvPr/>
          </p:nvSpPr>
          <p:spPr>
            <a:xfrm>
              <a:off x="5052905" y="5384595"/>
              <a:ext cx="2887635" cy="179166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lang="ko-KR" altLang="en-US" sz="1400" b="1" kern="0" spc="-150" dirty="0" smtClean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암다빈치로봇수술</a:t>
              </a:r>
              <a:r>
                <a:rPr lang="en-US" altLang="ko-KR" sz="10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</a:t>
              </a:r>
              <a:r>
                <a:rPr lang="ko-KR" altLang="en-US" sz="1000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특정암제외</a:t>
              </a:r>
              <a:r>
                <a:rPr lang="en-US" altLang="ko-KR" sz="10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  <a:p>
              <a:pPr>
                <a:lnSpc>
                  <a:spcPct val="120000"/>
                </a:lnSpc>
                <a:defRPr/>
              </a:pPr>
              <a:r>
                <a:rPr lang="ko-KR" altLang="en-US" sz="1400" b="1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암다빈치로봇수술</a:t>
              </a:r>
              <a:r>
                <a:rPr lang="en-US" altLang="ko-KR" sz="10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</a:t>
              </a:r>
              <a:r>
                <a:rPr lang="ko-KR" altLang="en-US" sz="1000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특정암포함</a:t>
              </a:r>
              <a:r>
                <a:rPr lang="en-US" altLang="ko-KR" sz="10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  <a:p>
              <a:pPr>
                <a:lnSpc>
                  <a:spcPct val="120000"/>
                </a:lnSpc>
                <a:defRPr/>
              </a:pPr>
              <a:r>
                <a:rPr lang="ko-KR" altLang="en-US" sz="1400" b="1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신수술보장</a:t>
              </a:r>
              <a:endParaRPr lang="en-US" altLang="ko-KR" sz="1400" b="1" kern="0" spc="-150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  <a:defRPr/>
              </a:pPr>
              <a:r>
                <a:rPr lang="ko-KR" altLang="en-US" sz="1400" b="1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상급종합암직접치료통원</a:t>
              </a:r>
              <a:r>
                <a:rPr lang="en-US" altLang="ko-KR" sz="11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</a:t>
              </a:r>
              <a:r>
                <a:rPr lang="ko-KR" altLang="en-US" sz="1100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일반암</a:t>
              </a:r>
              <a:r>
                <a:rPr lang="en-US" altLang="ko-KR" sz="11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/</a:t>
              </a:r>
              <a:r>
                <a:rPr lang="ko-KR" altLang="en-US" sz="1100" kern="0" spc="-150" dirty="0" err="1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소액암</a:t>
              </a:r>
              <a:r>
                <a:rPr lang="en-US" altLang="ko-KR" sz="1100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  <a:p>
              <a:pPr>
                <a:lnSpc>
                  <a:spcPct val="120000"/>
                </a:lnSpc>
                <a:defRPr/>
              </a:pPr>
              <a:endParaRPr lang="en-US" altLang="ko-KR" sz="1400" b="1" kern="0" spc="-15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  <a:defRPr/>
              </a:pPr>
              <a:r>
                <a:rPr lang="ko-KR" altLang="en-US" sz="1400" b="1" kern="0" spc="-150" dirty="0" err="1" smtClean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카티</a:t>
              </a:r>
              <a:r>
                <a:rPr lang="en-US" altLang="ko-KR" sz="1400" b="1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(CAR-T)</a:t>
              </a:r>
              <a:r>
                <a:rPr lang="ko-KR" altLang="en-US" sz="1400" b="1" kern="0" spc="-150" dirty="0">
                  <a:gradFill>
                    <a:gsLst>
                      <a:gs pos="100000">
                        <a:srgbClr val="EEECE1">
                          <a:lumMod val="10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45000"/>
                          <a:lumOff val="55000"/>
                        </a:srgbClr>
                      </a:gs>
                      <a:gs pos="100000">
                        <a:srgbClr val="4F81BD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항암약물허가치료</a:t>
              </a:r>
              <a:endParaRPr lang="en-US" altLang="ko-KR" sz="1400" b="1" kern="0" spc="-150" dirty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80106" y="5406551"/>
              <a:ext cx="1911853" cy="179166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r"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백만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(250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/125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  <a:p>
              <a:pPr algn="r">
                <a:lnSpc>
                  <a:spcPct val="120000"/>
                </a:lnSpc>
                <a:defRPr/>
              </a:pP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백만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(250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/125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  <a:p>
              <a:pPr algn="r">
                <a:lnSpc>
                  <a:spcPct val="120000"/>
                </a:lnSpc>
                <a:defRPr/>
              </a:pP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2</a:t>
              </a: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0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~1,000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endParaRPr lang="en-US" altLang="ko-KR" sz="1400" b="1" kern="0" dirty="0">
                <a:gradFill>
                  <a:gsLst>
                    <a:gs pos="100000">
                      <a:srgbClr val="0000CC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  <a:p>
              <a:pPr algn="r">
                <a:lnSpc>
                  <a:spcPct val="120000"/>
                </a:lnSpc>
                <a:defRPr/>
              </a:pP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 각 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2</a:t>
              </a: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0</a:t>
              </a:r>
              <a:r>
                <a:rPr lang="ko-KR" altLang="en-US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만</a:t>
              </a:r>
              <a:endParaRPr lang="en-US" altLang="ko-KR" sz="14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 panose="020B0503020000020004" pitchFamily="50" charset="-127"/>
              </a:endParaRPr>
            </a:p>
            <a:p>
              <a:pPr algn="r">
                <a:lnSpc>
                  <a:spcPct val="120000"/>
                </a:lnSpc>
                <a:defRPr/>
              </a:pPr>
              <a:r>
                <a:rPr lang="en-US" altLang="ko-KR" sz="1200" kern="0" dirty="0">
                  <a:solidFill>
                    <a:prstClr val="black"/>
                  </a:solidFill>
                  <a:latin typeface="맑은 고딕"/>
                </a:rPr>
                <a:t>(1</a:t>
              </a:r>
              <a:r>
                <a:rPr lang="ko-KR" altLang="en-US" sz="1200" kern="0" dirty="0" err="1">
                  <a:solidFill>
                    <a:prstClr val="black"/>
                  </a:solidFill>
                  <a:latin typeface="맑은 고딕"/>
                </a:rPr>
                <a:t>년이내</a:t>
              </a:r>
              <a:r>
                <a:rPr lang="en-US" altLang="ko-KR" sz="1200" kern="0" dirty="0">
                  <a:solidFill>
                    <a:prstClr val="black"/>
                  </a:solidFill>
                  <a:latin typeface="맑은 고딕"/>
                </a:rPr>
                <a:t>)</a:t>
              </a:r>
              <a:endParaRPr lang="ko-KR" altLang="en-US" sz="1200" kern="0" dirty="0">
                <a:solidFill>
                  <a:prstClr val="black"/>
                </a:solidFill>
                <a:latin typeface="맑은 고딕"/>
              </a:endParaRPr>
            </a:p>
            <a:p>
              <a:pPr algn="r">
                <a:lnSpc>
                  <a:spcPct val="120000"/>
                </a:lnSpc>
                <a:defRPr/>
              </a:pPr>
              <a:r>
                <a:rPr lang="en-US" altLang="ko-KR" sz="1400" b="1" kern="0" dirty="0" smtClean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천만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(2.5</a:t>
              </a:r>
              <a:r>
                <a:rPr lang="ko-KR" altLang="en-US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천만</a:t>
              </a:r>
              <a:r>
                <a:rPr lang="en-US" altLang="ko-KR" sz="1400" b="1" kern="0" dirty="0">
                  <a:gradFill>
                    <a:gsLst>
                      <a:gs pos="100000">
                        <a:srgbClr val="0000CC"/>
                      </a:gs>
                      <a:gs pos="100000">
                        <a:prstClr val="black"/>
                      </a:gs>
                    </a:gsLst>
                    <a:lin ang="5400000" scaled="1"/>
                  </a:gradFill>
                  <a:latin typeface="맑은 고딕" panose="020B0503020000020004" pitchFamily="50" charset="-127"/>
                </a:rPr>
                <a:t>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339008" y="4466967"/>
            <a:ext cx="1605868" cy="2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kern="0" dirty="0" smtClean="0">
                <a:solidFill>
                  <a:prstClr val="black"/>
                </a:solidFill>
                <a:latin typeface="맑은 고딕"/>
              </a:rPr>
              <a:t>(~180</a:t>
            </a:r>
            <a:r>
              <a:rPr lang="ko-KR" altLang="en-US" sz="1200" kern="0" dirty="0" smtClean="0">
                <a:solidFill>
                  <a:prstClr val="black"/>
                </a:solidFill>
                <a:latin typeface="맑은 고딕"/>
              </a:rPr>
              <a:t>일</a:t>
            </a:r>
            <a:r>
              <a:rPr lang="en-US" altLang="ko-KR" sz="1200" kern="0" dirty="0" smtClean="0">
                <a:solidFill>
                  <a:prstClr val="black"/>
                </a:solidFill>
                <a:latin typeface="맑은 고딕"/>
              </a:rPr>
              <a:t>/180~1</a:t>
            </a:r>
            <a:r>
              <a:rPr lang="ko-KR" altLang="en-US" sz="1200" kern="0" dirty="0" smtClean="0">
                <a:solidFill>
                  <a:prstClr val="black"/>
                </a:solidFill>
                <a:latin typeface="맑은 고딕"/>
              </a:rPr>
              <a:t>년</a:t>
            </a:r>
            <a:r>
              <a:rPr lang="en-US" altLang="ko-KR" sz="1200" kern="0" dirty="0" smtClean="0">
                <a:solidFill>
                  <a:prstClr val="black"/>
                </a:solidFill>
                <a:latin typeface="맑은 고딕"/>
              </a:rPr>
              <a:t>)</a:t>
            </a:r>
            <a:endParaRPr lang="ko-KR" altLang="en-US" sz="1200" kern="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3958" y="363040"/>
            <a:ext cx="7831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ko-KR" altLang="en-US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①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10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만플랜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컨셉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( ▶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1015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: </a:t>
            </a:r>
            <a:r>
              <a:rPr lang="ko-KR" altLang="en-US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月</a:t>
            </a:r>
            <a:r>
              <a:rPr lang="en-US" altLang="ko-KR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10</a:t>
            </a:r>
            <a:r>
              <a:rPr lang="ko-KR" altLang="en-US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X15</a:t>
            </a:r>
            <a:r>
              <a:rPr lang="ko-KR" altLang="en-US" sz="24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년납</a:t>
            </a:r>
            <a:r>
              <a:rPr lang="ko-KR" altLang="en-US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 </a:t>
            </a:r>
            <a:r>
              <a:rPr lang="en-US" altLang="ko-KR" sz="1500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*</a:t>
            </a:r>
            <a:r>
              <a:rPr lang="ko-KR" altLang="en-US" sz="1500" spc="-100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암든든</a:t>
            </a:r>
            <a:endParaRPr lang="ko-KR" altLang="en-US" sz="1500" spc="-1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68919" y="2424552"/>
            <a:ext cx="3678811" cy="3462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00" b="1" spc="-100" dirty="0" err="1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일반사망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</a:t>
            </a:r>
            <a:r>
              <a:rPr lang="en-US" altLang="ko-KR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2</a:t>
            </a:r>
            <a:r>
              <a:rPr lang="ko-KR" altLang="en-US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천만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     </a:t>
            </a:r>
            <a:r>
              <a:rPr lang="en-US" altLang="ko-KR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     </a:t>
            </a:r>
            <a:r>
              <a:rPr lang="ko-KR" altLang="en-US" sz="1500" b="1" spc="-100" dirty="0" err="1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암환급</a:t>
            </a:r>
            <a:r>
              <a:rPr lang="ko-KR" altLang="en-US" sz="1500" b="1" spc="-100" dirty="0" smtClean="0">
                <a:gradFill>
                  <a:gsLst>
                    <a:gs pos="100000">
                      <a:srgbClr val="EEECE1">
                        <a:lumMod val="10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 panose="020B0503020000020004" pitchFamily="50" charset="-127"/>
              </a:rPr>
              <a:t> 최대 </a:t>
            </a:r>
            <a:r>
              <a:rPr lang="en-US" altLang="ko-KR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8</a:t>
            </a:r>
            <a:r>
              <a:rPr lang="ko-KR" altLang="en-US" sz="1500" b="1" kern="0" dirty="0" smtClean="0">
                <a:gradFill>
                  <a:gsLst>
                    <a:gs pos="100000">
                      <a:srgbClr val="0000CC"/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맑은 고딕"/>
              </a:rPr>
              <a:t>만원 </a:t>
            </a:r>
            <a:endParaRPr lang="ko-KR" altLang="en-US" sz="1500" b="1" kern="0" dirty="0">
              <a:gradFill>
                <a:gsLst>
                  <a:gs pos="100000">
                    <a:srgbClr val="0000CC"/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855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직선 연결선 90"/>
          <p:cNvCxnSpPr/>
          <p:nvPr/>
        </p:nvCxnSpPr>
        <p:spPr>
          <a:xfrm>
            <a:off x="5727168" y="2147342"/>
            <a:ext cx="0" cy="4376331"/>
          </a:xfrm>
          <a:prstGeom prst="line">
            <a:avLst/>
          </a:prstGeom>
          <a:ln w="571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utoShape 15"/>
          <p:cNvSpPr>
            <a:spLocks noChangeArrowheads="1"/>
          </p:cNvSpPr>
          <p:nvPr/>
        </p:nvSpPr>
        <p:spPr bwMode="auto">
          <a:xfrm>
            <a:off x="5871184" y="2561688"/>
            <a:ext cx="4459036" cy="3946073"/>
          </a:xfrm>
          <a:prstGeom prst="roundRect">
            <a:avLst>
              <a:gd name="adj" fmla="val 11324"/>
            </a:avLst>
          </a:prstGeom>
          <a:solidFill>
            <a:srgbClr val="CCFF99">
              <a:alpha val="27843"/>
            </a:srgbClr>
          </a:solidFill>
          <a:ln w="3175" algn="ctr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85" name="AutoShape 15"/>
          <p:cNvSpPr>
            <a:spLocks noChangeArrowheads="1"/>
          </p:cNvSpPr>
          <p:nvPr/>
        </p:nvSpPr>
        <p:spPr bwMode="auto">
          <a:xfrm>
            <a:off x="3269797" y="2558563"/>
            <a:ext cx="2316700" cy="3931614"/>
          </a:xfrm>
          <a:prstGeom prst="roundRect">
            <a:avLst>
              <a:gd name="adj" fmla="val 11324"/>
            </a:avLst>
          </a:prstGeom>
          <a:solidFill>
            <a:srgbClr val="CCECFF">
              <a:alpha val="49020"/>
            </a:srgbClr>
          </a:solidFill>
          <a:ln w="3175" algn="ctr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124" name="AutoShape 15"/>
          <p:cNvSpPr>
            <a:spLocks noChangeArrowheads="1"/>
          </p:cNvSpPr>
          <p:nvPr/>
        </p:nvSpPr>
        <p:spPr bwMode="auto">
          <a:xfrm>
            <a:off x="1730944" y="2563758"/>
            <a:ext cx="1304913" cy="3269663"/>
          </a:xfrm>
          <a:prstGeom prst="roundRect">
            <a:avLst>
              <a:gd name="adj" fmla="val 11324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824610" y="4128203"/>
            <a:ext cx="8467110" cy="0"/>
          </a:xfrm>
          <a:prstGeom prst="line">
            <a:avLst/>
          </a:prstGeom>
          <a:noFill/>
          <a:ln w="76200" cap="flat" cmpd="sng" algn="ctr">
            <a:solidFill>
              <a:srgbClr val="EEECE1">
                <a:lumMod val="2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11" name="직사각형 10"/>
          <p:cNvSpPr>
            <a:spLocks noChangeArrowheads="1"/>
          </p:cNvSpPr>
          <p:nvPr/>
        </p:nvSpPr>
        <p:spPr bwMode="auto">
          <a:xfrm>
            <a:off x="3417575" y="3062702"/>
            <a:ext cx="2005649" cy="636298"/>
          </a:xfrm>
          <a:prstGeom prst="rect">
            <a:avLst/>
          </a:prstGeom>
          <a:solidFill>
            <a:srgbClr val="99CCFF"/>
          </a:solidFill>
          <a:ln w="12700" algn="ctr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6284638" y="2985482"/>
            <a:ext cx="4007082" cy="903802"/>
          </a:xfrm>
          <a:prstGeom prst="rect">
            <a:avLst/>
          </a:prstGeom>
          <a:solidFill>
            <a:srgbClr val="CC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884718" y="3107215"/>
            <a:ext cx="1105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5,896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</a:t>
            </a:r>
            <a:endParaRPr kumimoji="1" lang="en-US" altLang="ko-KR" b="1" kern="0" dirty="0">
              <a:solidFill>
                <a:prstClr val="black"/>
              </a:solidFill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7509345" y="3084231"/>
            <a:ext cx="1891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6,109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(98.8%)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3627897" y="2778198"/>
            <a:ext cx="15630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b="1" kern="0" dirty="0">
                <a:solidFill>
                  <a:prstClr val="black"/>
                </a:solidFill>
              </a:rPr>
              <a:t>&lt;</a:t>
            </a:r>
            <a:r>
              <a:rPr kumimoji="1" lang="ko-KR" altLang="en-US" sz="1200" b="1" kern="0" dirty="0">
                <a:solidFill>
                  <a:prstClr val="black"/>
                </a:solidFill>
              </a:rPr>
              <a:t>본인</a:t>
            </a:r>
            <a:r>
              <a:rPr kumimoji="1" lang="en-US" altLang="ko-KR" sz="1200" b="1" kern="0" dirty="0">
                <a:solidFill>
                  <a:prstClr val="black"/>
                </a:solidFill>
              </a:rPr>
              <a:t>: </a:t>
            </a:r>
            <a:r>
              <a:rPr kumimoji="1" lang="ko-KR" altLang="en-US" sz="1200" b="1" kern="0" dirty="0" err="1">
                <a:solidFill>
                  <a:prstClr val="black"/>
                </a:solidFill>
              </a:rPr>
              <a:t>기본납입</a:t>
            </a:r>
            <a:r>
              <a:rPr kumimoji="1" lang="en-US" altLang="ko-KR" sz="1200" b="1" kern="0" dirty="0">
                <a:solidFill>
                  <a:prstClr val="black"/>
                </a:solidFill>
              </a:rPr>
              <a:t>&gt;</a:t>
            </a:r>
            <a:endParaRPr kumimoji="1" lang="en-US" altLang="ko-KR" sz="1100" b="1" kern="0" dirty="0">
              <a:solidFill>
                <a:prstClr val="black"/>
              </a:solidFill>
            </a:endParaRPr>
          </a:p>
        </p:txBody>
      </p:sp>
      <p:sp>
        <p:nvSpPr>
          <p:cNvPr id="34" name="직사각형 33"/>
          <p:cNvSpPr>
            <a:spLocks noChangeArrowheads="1"/>
          </p:cNvSpPr>
          <p:nvPr/>
        </p:nvSpPr>
        <p:spPr bwMode="auto">
          <a:xfrm>
            <a:off x="3417575" y="5008579"/>
            <a:ext cx="910707" cy="584697"/>
          </a:xfrm>
          <a:prstGeom prst="rect">
            <a:avLst/>
          </a:prstGeom>
          <a:solidFill>
            <a:srgbClr val="99CCFF"/>
          </a:solidFill>
          <a:ln w="12700" algn="ctr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35" name="직사각형 34"/>
          <p:cNvSpPr>
            <a:spLocks noChangeArrowheads="1"/>
          </p:cNvSpPr>
          <p:nvPr/>
        </p:nvSpPr>
        <p:spPr bwMode="auto">
          <a:xfrm>
            <a:off x="4613663" y="5008579"/>
            <a:ext cx="910707" cy="584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3410651" y="5044023"/>
            <a:ext cx="9173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 smtClean="0">
                <a:solidFill>
                  <a:prstClr val="black"/>
                </a:solidFill>
              </a:rPr>
              <a:t>4,120</a:t>
            </a:r>
            <a:r>
              <a:rPr kumimoji="1" lang="ko-KR" altLang="en-US" sz="1600" b="1" kern="0" dirty="0" smtClean="0">
                <a:solidFill>
                  <a:prstClr val="black"/>
                </a:solidFill>
              </a:rPr>
              <a:t>만</a:t>
            </a:r>
            <a:endParaRPr kumimoji="1" lang="en-US" altLang="ko-KR" sz="1400" b="1" kern="0" dirty="0">
              <a:solidFill>
                <a:prstClr val="black"/>
              </a:solidFill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606739" y="5042631"/>
            <a:ext cx="9173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 smtClean="0">
                <a:solidFill>
                  <a:prstClr val="black"/>
                </a:solidFill>
              </a:rPr>
              <a:t>1,717</a:t>
            </a:r>
            <a:r>
              <a:rPr kumimoji="1" lang="ko-KR" altLang="en-US" sz="1600" b="1" kern="0" dirty="0" smtClean="0">
                <a:solidFill>
                  <a:prstClr val="black"/>
                </a:solidFill>
              </a:rPr>
              <a:t>만</a:t>
            </a:r>
            <a:endParaRPr kumimoji="1" lang="en-US" altLang="ko-KR" sz="1400" b="1" kern="0" dirty="0">
              <a:solidFill>
                <a:prstClr val="black"/>
              </a:solidFill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1867728" y="4804272"/>
            <a:ext cx="1047351" cy="689404"/>
            <a:chOff x="395536" y="3356992"/>
            <a:chExt cx="1979409" cy="1308069"/>
          </a:xfrm>
        </p:grpSpPr>
        <p:sp>
          <p:nvSpPr>
            <p:cNvPr id="40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ko-KR" altLang="en-US" sz="1400" b="1" u="sng" kern="0" dirty="0">
                  <a:solidFill>
                    <a:srgbClr val="C00000"/>
                  </a:solidFill>
                </a:rPr>
                <a:t>납기내</a:t>
              </a:r>
              <a:endParaRPr kumimoji="1" lang="en-US" altLang="ko-KR" sz="1400" b="1" u="sng" kern="0" dirty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kern="0" dirty="0">
                  <a:solidFill>
                    <a:srgbClr val="000000"/>
                  </a:solidFill>
                </a:rPr>
                <a:t>암발생時</a:t>
              </a:r>
            </a:p>
          </p:txBody>
        </p:sp>
      </p:grp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3389363" y="4725817"/>
            <a:ext cx="9825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kern="0" dirty="0">
                <a:solidFill>
                  <a:prstClr val="black"/>
                </a:solidFill>
              </a:rPr>
              <a:t>&lt;</a:t>
            </a:r>
            <a:r>
              <a:rPr kumimoji="1" lang="ko-KR" altLang="en-US" sz="1200" kern="0" dirty="0" err="1">
                <a:solidFill>
                  <a:prstClr val="black"/>
                </a:solidFill>
              </a:rPr>
              <a:t>본인납</a:t>
            </a:r>
            <a:r>
              <a:rPr kumimoji="1" lang="en-US" altLang="ko-KR" sz="1200" kern="0" dirty="0">
                <a:solidFill>
                  <a:prstClr val="black"/>
                </a:solidFill>
              </a:rPr>
              <a:t>&gt;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4565432" y="4725145"/>
            <a:ext cx="9825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kern="0" dirty="0">
                <a:solidFill>
                  <a:prstClr val="black"/>
                </a:solidFill>
              </a:rPr>
              <a:t>&lt;</a:t>
            </a:r>
            <a:r>
              <a:rPr kumimoji="1" lang="ko-KR" altLang="en-US" sz="1200" kern="0" dirty="0">
                <a:solidFill>
                  <a:prstClr val="black"/>
                </a:solidFill>
              </a:rPr>
              <a:t>회사납</a:t>
            </a:r>
            <a:r>
              <a:rPr kumimoji="1" lang="en-US" altLang="ko-KR" sz="1200" kern="0" dirty="0">
                <a:solidFill>
                  <a:prstClr val="black"/>
                </a:solidFill>
              </a:rPr>
              <a:t>&gt;</a:t>
            </a:r>
          </a:p>
        </p:txBody>
      </p:sp>
      <p:cxnSp>
        <p:nvCxnSpPr>
          <p:cNvPr id="46" name="직선 화살표 연결선 45"/>
          <p:cNvCxnSpPr/>
          <p:nvPr/>
        </p:nvCxnSpPr>
        <p:spPr>
          <a:xfrm>
            <a:off x="4481668" y="4435441"/>
            <a:ext cx="0" cy="25084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>
            <a:spLocks noChangeArrowheads="1"/>
          </p:cNvSpPr>
          <p:nvPr/>
        </p:nvSpPr>
        <p:spPr bwMode="auto">
          <a:xfrm>
            <a:off x="3809328" y="5841128"/>
            <a:ext cx="1301018" cy="520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algn="ctr">
            <a:solidFill>
              <a:srgbClr val="C00000"/>
            </a:solidFill>
            <a:prstDash val="sysDash"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4037684" y="5884365"/>
            <a:ext cx="9606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3,960</a:t>
            </a:r>
            <a:r>
              <a:rPr kumimoji="1" lang="ko-KR" alt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kumimoji="1" lang="en-US" altLang="ko-KR" sz="1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직사각형 53"/>
          <p:cNvSpPr>
            <a:spLocks noChangeArrowheads="1"/>
          </p:cNvSpPr>
          <p:nvPr/>
        </p:nvSpPr>
        <p:spPr bwMode="auto">
          <a:xfrm>
            <a:off x="6242264" y="5077114"/>
            <a:ext cx="3665531" cy="756307"/>
          </a:xfrm>
          <a:prstGeom prst="rect">
            <a:avLst/>
          </a:prstGeom>
          <a:solidFill>
            <a:srgbClr val="CCFF99">
              <a:alpha val="77255"/>
            </a:srgbClr>
          </a:solidFill>
          <a:ln w="38100" algn="ctr">
            <a:solidFill>
              <a:srgbClr val="008000"/>
            </a:solidFill>
            <a:prstDash val="sysDash"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7419784" y="5141588"/>
            <a:ext cx="2588066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prstClr val="black"/>
                </a:solidFill>
              </a:rPr>
              <a:t>2,358</a:t>
            </a:r>
            <a:r>
              <a:rPr kumimoji="1" lang="ko-KR" altLang="en-US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b="1" kern="0" dirty="0">
                <a:solidFill>
                  <a:prstClr val="black"/>
                </a:solidFill>
              </a:rPr>
              <a:t>= </a:t>
            </a:r>
            <a:r>
              <a:rPr kumimoji="1" lang="ko-KR" altLang="en-US" sz="1400" b="1" kern="0" dirty="0">
                <a:solidFill>
                  <a:prstClr val="black"/>
                </a:solidFill>
              </a:rPr>
              <a:t>年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176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만</a:t>
            </a:r>
            <a:r>
              <a:rPr kumimoji="1" lang="en-US" altLang="ko-KR" sz="1400" b="1" kern="0" dirty="0">
                <a:solidFill>
                  <a:prstClr val="black"/>
                </a:solidFill>
              </a:rPr>
              <a:t>X10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년</a:t>
            </a:r>
            <a:endParaRPr kumimoji="1" lang="en-US" altLang="ko-KR" sz="1400" b="1" kern="0" dirty="0" smtClean="0">
              <a:solidFill>
                <a:prstClr val="black"/>
              </a:solidFill>
            </a:endParaRPr>
          </a:p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400" b="1" kern="0" dirty="0">
                <a:solidFill>
                  <a:prstClr val="black"/>
                </a:solidFill>
              </a:rPr>
              <a:t> 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                        + </a:t>
            </a:r>
            <a:r>
              <a:rPr kumimoji="1" lang="ko-KR" altLang="en-US" sz="1400" b="1" kern="0" dirty="0" err="1" smtClean="0">
                <a:solidFill>
                  <a:prstClr val="black"/>
                </a:solidFill>
              </a:rPr>
              <a:t>일시금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 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589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万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2875" y="365131"/>
            <a:ext cx="807461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②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30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만플랜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컨셉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( ▶ 3015 : </a:t>
            </a:r>
            <a:r>
              <a:rPr lang="ko-KR" altLang="en-US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月</a:t>
            </a:r>
            <a:r>
              <a:rPr lang="en-US" altLang="ko-KR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30</a:t>
            </a:r>
            <a:r>
              <a:rPr lang="ko-KR" altLang="en-US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X15</a:t>
            </a:r>
            <a:r>
              <a:rPr lang="ko-KR" altLang="en-US" sz="24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년납</a:t>
            </a:r>
            <a:r>
              <a:rPr lang="ko-KR" altLang="en-US" sz="24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</a:t>
            </a:r>
            <a:r>
              <a:rPr lang="en-US" altLang="ko-KR" sz="1500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500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*</a:t>
            </a:r>
            <a:r>
              <a:rPr lang="ko-KR" altLang="en-US" sz="1500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암든든</a:t>
            </a:r>
            <a:endParaRPr lang="ko-KR" altLang="en-US" sz="1500" spc="-1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  <a:p>
            <a:pPr>
              <a:defRPr/>
            </a:pPr>
            <a:endParaRPr lang="ko-KR" altLang="en-US" sz="2800" b="1" spc="-1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9427624" y="4197223"/>
            <a:ext cx="602440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100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10110864" y="3857728"/>
            <a:ext cx="602440" cy="5355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종</a:t>
            </a:r>
            <a:endParaRPr lang="en-US" altLang="ko-KR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신</a:t>
            </a: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6215312" y="4197631"/>
            <a:ext cx="1953008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연금선지급개시</a:t>
            </a: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(70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1866785" y="2831706"/>
            <a:ext cx="1048877" cy="685162"/>
            <a:chOff x="395536" y="3356992"/>
            <a:chExt cx="1979409" cy="1308069"/>
          </a:xfrm>
        </p:grpSpPr>
        <p:sp>
          <p:nvSpPr>
            <p:cNvPr id="68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u="sng" kern="0" dirty="0">
                  <a:solidFill>
                    <a:srgbClr val="0000FF"/>
                  </a:solidFill>
                </a:rPr>
                <a:t>全기간</a:t>
              </a:r>
              <a:endParaRPr kumimoji="1" lang="en-US" altLang="ko-KR" sz="1400" b="1" u="sng" kern="0" dirty="0">
                <a:solidFill>
                  <a:srgbClr val="0000FF"/>
                </a:solidFill>
              </a:endParaRPr>
            </a:p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ko-KR" altLang="en-US" sz="1400" b="1" kern="0" dirty="0">
                  <a:solidFill>
                    <a:srgbClr val="000000"/>
                  </a:solidFill>
                </a:rPr>
                <a:t>암未발생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994719" y="4829802"/>
            <a:ext cx="1050448" cy="687431"/>
            <a:chOff x="395536" y="3356992"/>
            <a:chExt cx="1979409" cy="1308069"/>
          </a:xfrm>
        </p:grpSpPr>
        <p:sp>
          <p:nvSpPr>
            <p:cNvPr id="72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73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400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74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ko-KR" altLang="en-US" sz="1400" b="1" u="sng" kern="0" dirty="0" err="1">
                  <a:solidFill>
                    <a:srgbClr val="C00000"/>
                  </a:solidFill>
                </a:rPr>
                <a:t>납기후</a:t>
              </a:r>
              <a:endParaRPr kumimoji="1" lang="en-US" altLang="ko-KR" sz="1400" b="1" u="sng" kern="0" dirty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kern="0" dirty="0">
                  <a:solidFill>
                    <a:srgbClr val="000000"/>
                  </a:solidFill>
                </a:rPr>
                <a:t>암발생時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951304" y="397019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115488" y="39685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9017104" y="4204282"/>
            <a:ext cx="602440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90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543592" y="39685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cxnSp>
        <p:nvCxnSpPr>
          <p:cNvPr id="93" name="직선 화살표 연결선 92"/>
          <p:cNvCxnSpPr/>
          <p:nvPr/>
        </p:nvCxnSpPr>
        <p:spPr>
          <a:xfrm flipV="1">
            <a:off x="4478328" y="4809024"/>
            <a:ext cx="0" cy="931745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Box 21"/>
          <p:cNvSpPr txBox="1">
            <a:spLocks noChangeArrowheads="1"/>
          </p:cNvSpPr>
          <p:nvPr/>
        </p:nvSpPr>
        <p:spPr bwMode="auto">
          <a:xfrm>
            <a:off x="4584688" y="5339455"/>
            <a:ext cx="98255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050" kern="0" dirty="0">
                <a:solidFill>
                  <a:prstClr val="black"/>
                </a:solidFill>
              </a:rPr>
              <a:t>(5</a:t>
            </a:r>
            <a:r>
              <a:rPr kumimoji="1" lang="ko-KR" altLang="en-US" sz="1050" kern="0" dirty="0">
                <a:solidFill>
                  <a:prstClr val="black"/>
                </a:solidFill>
              </a:rPr>
              <a:t>년간 </a:t>
            </a:r>
            <a:r>
              <a:rPr kumimoji="1" lang="ko-KR" altLang="en-US" sz="1050" kern="0" dirty="0" err="1">
                <a:solidFill>
                  <a:prstClr val="black"/>
                </a:solidFill>
              </a:rPr>
              <a:t>납면</a:t>
            </a:r>
            <a:r>
              <a:rPr kumimoji="1" lang="en-US" altLang="ko-KR" sz="1050" kern="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9" name="Text Box 21"/>
          <p:cNvSpPr txBox="1">
            <a:spLocks noChangeArrowheads="1"/>
          </p:cNvSpPr>
          <p:nvPr/>
        </p:nvSpPr>
        <p:spPr bwMode="auto">
          <a:xfrm>
            <a:off x="3378136" y="5339455"/>
            <a:ext cx="98255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050" kern="0" dirty="0">
                <a:solidFill>
                  <a:prstClr val="black"/>
                </a:solidFill>
              </a:rPr>
              <a:t>(10</a:t>
            </a:r>
            <a:r>
              <a:rPr kumimoji="1" lang="ko-KR" altLang="en-US" sz="1050" kern="0" dirty="0">
                <a:solidFill>
                  <a:prstClr val="black"/>
                </a:solidFill>
              </a:rPr>
              <a:t>년간</a:t>
            </a:r>
            <a:r>
              <a:rPr kumimoji="1" lang="en-US" altLang="ko-KR" sz="1050" kern="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3118968" y="6390940"/>
            <a:ext cx="2713984" cy="2400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※ </a:t>
            </a:r>
            <a:r>
              <a:rPr lang="ko-KR" altLang="en-US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가입시 </a:t>
            </a:r>
            <a:r>
              <a:rPr lang="ko-KR" altLang="en-US" sz="8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암환급특약</a:t>
            </a:r>
            <a:r>
              <a:rPr lang="ko-KR" altLang="en-US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8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약정보험료</a:t>
            </a:r>
            <a:r>
              <a:rPr lang="ko-KR" altLang="en-US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800" kern="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월 </a:t>
            </a:r>
            <a:r>
              <a:rPr lang="en-US" altLang="ko-KR" sz="800" kern="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3</a:t>
            </a:r>
            <a:r>
              <a:rPr lang="en-US" altLang="ko-KR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3</a:t>
            </a:r>
            <a:r>
              <a:rPr lang="ko-KR" altLang="en-US" sz="800" kern="0" spc="-1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만선택시 </a:t>
            </a:r>
            <a:r>
              <a:rPr lang="ko-KR" altLang="en-US" sz="8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지급</a:t>
            </a:r>
          </a:p>
        </p:txBody>
      </p:sp>
      <p:sp>
        <p:nvSpPr>
          <p:cNvPr id="101" name="Rectangle 3"/>
          <p:cNvSpPr>
            <a:spLocks noChangeArrowheads="1"/>
          </p:cNvSpPr>
          <p:nvPr/>
        </p:nvSpPr>
        <p:spPr bwMode="auto">
          <a:xfrm>
            <a:off x="3983064" y="4193516"/>
            <a:ext cx="969278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10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년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80342" y="396985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104" name="Text Box 21"/>
          <p:cNvSpPr txBox="1">
            <a:spLocks noChangeArrowheads="1"/>
          </p:cNvSpPr>
          <p:nvPr/>
        </p:nvSpPr>
        <p:spPr bwMode="auto">
          <a:xfrm>
            <a:off x="6257128" y="2716115"/>
            <a:ext cx="3126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b="1" kern="0" dirty="0" smtClean="0">
                <a:solidFill>
                  <a:prstClr val="black"/>
                </a:solidFill>
              </a:rPr>
              <a:t>&lt;</a:t>
            </a:r>
            <a:r>
              <a:rPr kumimoji="1" lang="ko-KR" altLang="en-US" sz="1200" b="1" kern="0" dirty="0" err="1" smtClean="0">
                <a:solidFill>
                  <a:prstClr val="black"/>
                </a:solidFill>
              </a:rPr>
              <a:t>완납시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 </a:t>
            </a:r>
            <a:r>
              <a:rPr kumimoji="1" lang="ko-KR" altLang="en-US" sz="1200" b="1" kern="0" dirty="0" err="1" smtClean="0">
                <a:solidFill>
                  <a:prstClr val="black"/>
                </a:solidFill>
              </a:rPr>
              <a:t>해약환급금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 </a:t>
            </a:r>
            <a:r>
              <a:rPr kumimoji="1" lang="en-US" altLang="ko-KR" sz="1200" b="1" kern="0" dirty="0" smtClean="0">
                <a:solidFill>
                  <a:prstClr val="black"/>
                </a:solidFill>
              </a:rPr>
              <a:t>OR 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연금선지급액</a:t>
            </a:r>
            <a:r>
              <a:rPr kumimoji="1" lang="en-US" altLang="ko-KR" sz="1200" b="1" kern="0" dirty="0" smtClean="0">
                <a:solidFill>
                  <a:prstClr val="black"/>
                </a:solidFill>
              </a:rPr>
              <a:t>&gt;</a:t>
            </a:r>
            <a:endParaRPr kumimoji="1" lang="en-US" altLang="ko-KR" sz="1100" b="1" kern="0" dirty="0">
              <a:solidFill>
                <a:prstClr val="black"/>
              </a:solidFill>
            </a:endParaRPr>
          </a:p>
        </p:txBody>
      </p:sp>
      <p:sp>
        <p:nvSpPr>
          <p:cNvPr id="105" name="Text Box 21"/>
          <p:cNvSpPr txBox="1">
            <a:spLocks noChangeArrowheads="1"/>
          </p:cNvSpPr>
          <p:nvPr/>
        </p:nvSpPr>
        <p:spPr bwMode="auto">
          <a:xfrm>
            <a:off x="7509345" y="3426687"/>
            <a:ext cx="1891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6,957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sz="1400" b="1" kern="0" dirty="0">
                <a:solidFill>
                  <a:prstClr val="black"/>
                </a:solidFill>
              </a:rPr>
              <a:t>(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117.9%)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107" name="Rectangle 3"/>
          <p:cNvSpPr>
            <a:spLocks noChangeArrowheads="1"/>
          </p:cNvSpPr>
          <p:nvPr/>
        </p:nvSpPr>
        <p:spPr bwMode="auto">
          <a:xfrm>
            <a:off x="6243702" y="3141865"/>
            <a:ext cx="1047916" cy="2976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err="1" smtClean="0">
                <a:solidFill>
                  <a:prstClr val="black"/>
                </a:solidFill>
              </a:rPr>
              <a:t>해약환급금</a:t>
            </a:r>
            <a:endParaRPr lang="ko-KR" altLang="en-US" sz="1200" kern="0" spc="-100" dirty="0">
              <a:solidFill>
                <a:prstClr val="black"/>
              </a:solidFill>
            </a:endParaRPr>
          </a:p>
        </p:txBody>
      </p:sp>
      <p:sp>
        <p:nvSpPr>
          <p:cNvPr id="108" name="Rectangle 3"/>
          <p:cNvSpPr>
            <a:spLocks noChangeArrowheads="1"/>
          </p:cNvSpPr>
          <p:nvPr/>
        </p:nvSpPr>
        <p:spPr bwMode="auto">
          <a:xfrm>
            <a:off x="6260969" y="3465085"/>
            <a:ext cx="1305862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err="1" smtClean="0">
                <a:solidFill>
                  <a:prstClr val="black"/>
                </a:solidFill>
              </a:rPr>
              <a:t>연금선지급</a:t>
            </a:r>
            <a:r>
              <a:rPr lang="ko-KR" altLang="en-US" sz="1200" kern="0" spc="-100" dirty="0" smtClean="0">
                <a:solidFill>
                  <a:prstClr val="black"/>
                </a:solidFill>
              </a:rPr>
              <a:t> 총액</a:t>
            </a:r>
            <a:endParaRPr lang="ko-KR" altLang="en-US" sz="1200" kern="0" spc="-100" dirty="0">
              <a:solidFill>
                <a:prstClr val="black"/>
              </a:solidFill>
            </a:endParaRPr>
          </a:p>
        </p:txBody>
      </p:sp>
      <p:sp>
        <p:nvSpPr>
          <p:cNvPr id="115" name="Rectangle 3"/>
          <p:cNvSpPr>
            <a:spLocks noChangeArrowheads="1"/>
          </p:cNvSpPr>
          <p:nvPr/>
        </p:nvSpPr>
        <p:spPr bwMode="auto">
          <a:xfrm>
            <a:off x="6879296" y="5445302"/>
            <a:ext cx="1818192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(※ </a:t>
            </a:r>
            <a:r>
              <a:rPr lang="ko-KR" altLang="en-US" sz="11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총납입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P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5,896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X40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%)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112414" y="3212882"/>
            <a:ext cx="1338135" cy="601187"/>
            <a:chOff x="7561180" y="3154474"/>
            <a:chExt cx="1338135" cy="601187"/>
          </a:xfrm>
        </p:grpSpPr>
        <p:sp>
          <p:nvSpPr>
            <p:cNvPr id="13" name="직사각형 12"/>
            <p:cNvSpPr>
              <a:spLocks noChangeArrowheads="1"/>
            </p:cNvSpPr>
            <p:nvPr/>
          </p:nvSpPr>
          <p:spPr bwMode="auto">
            <a:xfrm>
              <a:off x="7817950" y="3428999"/>
              <a:ext cx="842594" cy="3266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>
                <a:defRPr/>
              </a:pPr>
              <a:endParaRPr kumimoji="0" lang="ko-KR" altLang="en-US" kern="0">
                <a:solidFill>
                  <a:srgbClr val="FFFFFF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  <p:sp>
          <p:nvSpPr>
            <p:cNvPr id="109" name="Text Box 21"/>
            <p:cNvSpPr txBox="1">
              <a:spLocks noChangeArrowheads="1"/>
            </p:cNvSpPr>
            <p:nvPr/>
          </p:nvSpPr>
          <p:spPr bwMode="auto">
            <a:xfrm>
              <a:off x="7561180" y="3154474"/>
              <a:ext cx="133813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067A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en-US" altLang="ko-KR" sz="1200" b="1" kern="0" dirty="0">
                  <a:solidFill>
                    <a:prstClr val="black"/>
                  </a:solidFill>
                </a:rPr>
                <a:t>&lt;</a:t>
              </a:r>
              <a:r>
                <a:rPr kumimoji="1" lang="ko-KR" altLang="en-US" sz="1200" b="1" kern="0" dirty="0" err="1">
                  <a:solidFill>
                    <a:prstClr val="black"/>
                  </a:solidFill>
                </a:rPr>
                <a:t>잔여사망</a:t>
              </a:r>
              <a:r>
                <a:rPr kumimoji="1" lang="en-US" altLang="ko-KR" sz="1200" b="1" kern="0" dirty="0">
                  <a:solidFill>
                    <a:prstClr val="black"/>
                  </a:solidFill>
                </a:rPr>
                <a:t>&gt;</a:t>
              </a:r>
              <a:endParaRPr kumimoji="1" lang="en-US" altLang="ko-KR" sz="11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12" name="Text Box 21"/>
            <p:cNvSpPr txBox="1">
              <a:spLocks noChangeArrowheads="1"/>
            </p:cNvSpPr>
            <p:nvPr/>
          </p:nvSpPr>
          <p:spPr bwMode="auto">
            <a:xfrm>
              <a:off x="7822307" y="3433947"/>
              <a:ext cx="83823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067A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en-US" altLang="ko-KR" sz="1400" b="1" kern="0" dirty="0" smtClean="0">
                  <a:solidFill>
                    <a:prstClr val="black"/>
                  </a:solidFill>
                </a:rPr>
                <a:t>900</a:t>
              </a:r>
              <a:r>
                <a:rPr kumimoji="1" lang="ko-KR" altLang="en-US" sz="1400" b="1" kern="0" dirty="0" smtClean="0">
                  <a:solidFill>
                    <a:prstClr val="black"/>
                  </a:solidFill>
                </a:rPr>
                <a:t>만</a:t>
              </a:r>
              <a:endParaRPr kumimoji="1" lang="en-US" altLang="ko-KR" sz="12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20" name="덧셈 기호 119"/>
            <p:cNvSpPr/>
            <p:nvPr/>
          </p:nvSpPr>
          <p:spPr>
            <a:xfrm>
              <a:off x="7628895" y="3397271"/>
              <a:ext cx="312929" cy="292151"/>
            </a:xfrm>
            <a:prstGeom prst="mathPlus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1" name="덧셈 기호 120"/>
          <p:cNvSpPr/>
          <p:nvPr/>
        </p:nvSpPr>
        <p:spPr>
          <a:xfrm>
            <a:off x="7186879" y="5176451"/>
            <a:ext cx="312929" cy="292151"/>
          </a:xfrm>
          <a:prstGeom prst="mathPlus">
            <a:avLst/>
          </a:prstGeom>
          <a:solidFill>
            <a:srgbClr val="99CC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Text Box 21"/>
          <p:cNvSpPr txBox="1">
            <a:spLocks noChangeArrowheads="1"/>
          </p:cNvSpPr>
          <p:nvPr/>
        </p:nvSpPr>
        <p:spPr bwMode="auto">
          <a:xfrm>
            <a:off x="3999184" y="6152116"/>
            <a:ext cx="98255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0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1" lang="ko-KR" altLang="en-US" sz="10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</a:t>
            </a:r>
            <a:r>
              <a:rPr kumimoji="1" lang="en-US" altLang="ko-KR" sz="10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1" lang="ko-KR" altLang="en-US" sz="105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페이백</a:t>
            </a:r>
            <a:r>
              <a:rPr kumimoji="1" lang="en-US" altLang="ko-KR" sz="10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5" name="위쪽/아래쪽 화살표 74"/>
          <p:cNvSpPr/>
          <p:nvPr/>
        </p:nvSpPr>
        <p:spPr>
          <a:xfrm>
            <a:off x="2236252" y="3681864"/>
            <a:ext cx="381535" cy="91087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덧셈 기호 125"/>
          <p:cNvSpPr/>
          <p:nvPr/>
        </p:nvSpPr>
        <p:spPr>
          <a:xfrm>
            <a:off x="3794261" y="5910742"/>
            <a:ext cx="312929" cy="292151"/>
          </a:xfrm>
          <a:prstGeom prst="mathPlus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9" name="타원 138"/>
          <p:cNvSpPr/>
          <p:nvPr/>
        </p:nvSpPr>
        <p:spPr>
          <a:xfrm>
            <a:off x="1789300" y="2708920"/>
            <a:ext cx="386416" cy="37584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타원 139"/>
          <p:cNvSpPr/>
          <p:nvPr/>
        </p:nvSpPr>
        <p:spPr>
          <a:xfrm>
            <a:off x="1799466" y="4655097"/>
            <a:ext cx="386416" cy="37584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타원 140"/>
          <p:cNvSpPr/>
          <p:nvPr/>
        </p:nvSpPr>
        <p:spPr>
          <a:xfrm>
            <a:off x="5881646" y="4685785"/>
            <a:ext cx="386416" cy="37584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072344" y="1727230"/>
            <a:ext cx="847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  <a:latin typeface="바탕체"/>
                <a:ea typeface="바탕체"/>
              </a:rPr>
              <a:t>※ 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[</a:t>
            </a:r>
            <a:r>
              <a:rPr lang="ko-KR" altLang="en-US" sz="1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가입예시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] 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여자 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45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세 </a:t>
            </a:r>
            <a:r>
              <a:rPr lang="ko-KR" altLang="en-US" sz="1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주보험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9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천만 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/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월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343,407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원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(15</a:t>
            </a:r>
            <a:r>
              <a:rPr lang="ko-KR" altLang="en-US" sz="1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년납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), </a:t>
            </a:r>
            <a:r>
              <a:rPr lang="ko-KR" altLang="en-US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암환급특약의 </a:t>
            </a:r>
            <a:r>
              <a:rPr lang="ko-KR" altLang="en-US" sz="1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약정보험료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33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만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), </a:t>
            </a:r>
            <a:r>
              <a:rPr lang="ko-KR" altLang="en-US" sz="1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연금선지급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 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70</a:t>
            </a:r>
            <a:r>
              <a:rPr lang="ko-KR" altLang="en-US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세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(20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년 매월 수령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, 4.5%)</a:t>
            </a:r>
            <a:endParaRPr lang="ko-KR" altLang="en-US" sz="1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</a:gradFill>
            </a:endParaRPr>
          </a:p>
        </p:txBody>
      </p:sp>
      <p:sp>
        <p:nvSpPr>
          <p:cNvPr id="145" name="Rectangle 3"/>
          <p:cNvSpPr>
            <a:spLocks noChangeArrowheads="1"/>
          </p:cNvSpPr>
          <p:nvPr/>
        </p:nvSpPr>
        <p:spPr bwMode="auto">
          <a:xfrm>
            <a:off x="3703270" y="3435758"/>
            <a:ext cx="1465419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(=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월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343,407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원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X15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년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cxnSp>
        <p:nvCxnSpPr>
          <p:cNvPr id="149" name="직선 화살표 연결선 148"/>
          <p:cNvCxnSpPr/>
          <p:nvPr/>
        </p:nvCxnSpPr>
        <p:spPr>
          <a:xfrm>
            <a:off x="8175441" y="4212920"/>
            <a:ext cx="4451" cy="347532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아래쪽 화살표 124"/>
          <p:cNvSpPr/>
          <p:nvPr/>
        </p:nvSpPr>
        <p:spPr>
          <a:xfrm rot="14858178">
            <a:off x="5660078" y="2999703"/>
            <a:ext cx="360480" cy="736738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84" name="폭발 1 83"/>
          <p:cNvSpPr/>
          <p:nvPr/>
        </p:nvSpPr>
        <p:spPr bwMode="auto">
          <a:xfrm>
            <a:off x="4189806" y="4226416"/>
            <a:ext cx="536264" cy="1296591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400">
              <a:solidFill>
                <a:prstClr val="white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304358" y="4723904"/>
            <a:ext cx="3142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ko-KR" altLang="en-US" sz="1400" b="1" kern="0" dirty="0">
                <a:solidFill>
                  <a:srgbClr val="C00000"/>
                </a:solidFill>
              </a:rPr>
              <a:t>암</a:t>
            </a:r>
            <a:endParaRPr kumimoji="1" lang="en-US" altLang="ko-KR" sz="1400" b="1" kern="0" dirty="0">
              <a:solidFill>
                <a:srgbClr val="C00000"/>
              </a:solidFill>
            </a:endParaRPr>
          </a:p>
        </p:txBody>
      </p:sp>
      <p:sp>
        <p:nvSpPr>
          <p:cNvPr id="87" name="폭발 1 86"/>
          <p:cNvSpPr/>
          <p:nvPr/>
        </p:nvSpPr>
        <p:spPr bwMode="auto">
          <a:xfrm>
            <a:off x="7918416" y="4123892"/>
            <a:ext cx="536264" cy="1296591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400">
              <a:solidFill>
                <a:prstClr val="white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88" name="Text Box 21"/>
          <p:cNvSpPr txBox="1">
            <a:spLocks noChangeArrowheads="1"/>
          </p:cNvSpPr>
          <p:nvPr/>
        </p:nvSpPr>
        <p:spPr bwMode="auto">
          <a:xfrm>
            <a:off x="8022742" y="4611645"/>
            <a:ext cx="3142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ko-KR" altLang="en-US" sz="1400" b="1" kern="0" dirty="0">
                <a:solidFill>
                  <a:srgbClr val="C00000"/>
                </a:solidFill>
              </a:rPr>
              <a:t>암</a:t>
            </a:r>
            <a:endParaRPr kumimoji="1" lang="en-US" altLang="ko-KR" sz="1400" b="1" kern="0" dirty="0">
              <a:solidFill>
                <a:srgbClr val="C00000"/>
              </a:solidFill>
            </a:endParaRPr>
          </a:p>
        </p:txBody>
      </p: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6159216" y="5944075"/>
            <a:ext cx="3929874" cy="2400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defTabSz="912813" latinLnBrk="0">
              <a:lnSpc>
                <a:spcPct val="120000"/>
              </a:lnSpc>
              <a:defRPr/>
            </a:pP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※ 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납기내 암 </a:t>
            </a:r>
            <a:r>
              <a:rPr lang="ko-KR" altLang="en-US" sz="800" b="1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미발생자를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대상으로 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▶</a:t>
            </a:r>
            <a:r>
              <a:rPr lang="ko-KR" altLang="en-US" sz="800" b="1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납기후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(~100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에 암이 발생한 경우 암생활비서비스 지급</a:t>
            </a:r>
          </a:p>
        </p:txBody>
      </p:sp>
      <p:sp>
        <p:nvSpPr>
          <p:cNvPr id="92" name="직사각형 91"/>
          <p:cNvSpPr>
            <a:spLocks noChangeArrowheads="1"/>
          </p:cNvSpPr>
          <p:nvPr/>
        </p:nvSpPr>
        <p:spPr bwMode="auto">
          <a:xfrm>
            <a:off x="3324529" y="2147341"/>
            <a:ext cx="2205017" cy="29499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r>
              <a:rPr kumimoji="0" lang="ko-KR" altLang="en-US" b="1" kern="0">
                <a:solidFill>
                  <a:prstClr val="black"/>
                </a:solidFill>
                <a:latin typeface="SLI 파트너 EB" pitchFamily="18" charset="-127"/>
                <a:ea typeface="SLI 파트너 EB" pitchFamily="18" charset="-127"/>
              </a:rPr>
              <a:t>납입기간내</a:t>
            </a:r>
            <a:endParaRPr kumimoji="0" lang="ko-KR" altLang="en-US" b="1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94" name="직사각형 93"/>
          <p:cNvSpPr>
            <a:spLocks noChangeArrowheads="1"/>
          </p:cNvSpPr>
          <p:nvPr/>
        </p:nvSpPr>
        <p:spPr bwMode="auto">
          <a:xfrm>
            <a:off x="5953654" y="2152268"/>
            <a:ext cx="3968408" cy="29499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r>
              <a:rPr kumimoji="0" lang="ko-KR" altLang="en-US" b="1" kern="0" dirty="0" err="1">
                <a:solidFill>
                  <a:prstClr val="black"/>
                </a:solidFill>
                <a:latin typeface="SLI 파트너 EB" pitchFamily="18" charset="-127"/>
                <a:ea typeface="SLI 파트너 EB" pitchFamily="18" charset="-127"/>
              </a:rPr>
              <a:t>납입기간후</a:t>
            </a:r>
            <a:endParaRPr kumimoji="0" lang="ko-KR" altLang="en-US" b="1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97" name="아래쪽 화살표 96"/>
          <p:cNvSpPr/>
          <p:nvPr/>
        </p:nvSpPr>
        <p:spPr>
          <a:xfrm rot="14027653">
            <a:off x="5464595" y="3311142"/>
            <a:ext cx="359519" cy="1776552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5261946" y="3967343"/>
            <a:ext cx="969278" cy="3508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완납</a:t>
            </a:r>
            <a:r>
              <a:rPr lang="en-US" altLang="ko-KR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</a:t>
            </a:r>
            <a:r>
              <a:rPr lang="ko-KR" altLang="en-US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</a:t>
            </a:r>
            <a:r>
              <a:rPr lang="en-US" altLang="ko-KR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1400" b="1" kern="0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1719538" y="2148521"/>
            <a:ext cx="1378505" cy="324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4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사망보장 </a:t>
            </a:r>
            <a:r>
              <a:rPr lang="en-US" altLang="ko-KR" sz="14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ko-KR" altLang="en-US" sz="14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천</a:t>
            </a:r>
            <a:endParaRPr lang="ko-KR" altLang="en-US" sz="14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2408966" y="1133583"/>
            <a:ext cx="7233010" cy="50343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0000FF"/>
                </a:solidFill>
              </a:rPr>
              <a:t> [ </a:t>
            </a:r>
            <a:r>
              <a:rPr lang="ko-KR" altLang="en-US" sz="2400" b="1" dirty="0">
                <a:solidFill>
                  <a:srgbClr val="0000FF"/>
                </a:solidFill>
              </a:rPr>
              <a:t>월</a:t>
            </a:r>
            <a:r>
              <a:rPr lang="en-US" altLang="ko-KR" sz="2400" b="1" dirty="0">
                <a:solidFill>
                  <a:srgbClr val="0000FF"/>
                </a:solidFill>
              </a:rPr>
              <a:t>30</a:t>
            </a:r>
            <a:r>
              <a:rPr lang="ko-KR" altLang="en-US" sz="2400" b="1" dirty="0">
                <a:solidFill>
                  <a:srgbClr val="0000FF"/>
                </a:solidFill>
              </a:rPr>
              <a:t>만원 </a:t>
            </a:r>
            <a:r>
              <a:rPr lang="en-US" altLang="ko-KR" sz="2400" b="1" dirty="0">
                <a:solidFill>
                  <a:srgbClr val="0000FF"/>
                </a:solidFill>
              </a:rPr>
              <a:t>]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으로 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 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노후자금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(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보장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건강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연금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)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준비</a:t>
            </a:r>
            <a:endParaRPr lang="ko-KR" altLang="en-US" sz="20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98" name="사각형 설명선 97"/>
          <p:cNvSpPr/>
          <p:nvPr/>
        </p:nvSpPr>
        <p:spPr>
          <a:xfrm>
            <a:off x="1811124" y="6005486"/>
            <a:ext cx="1217543" cy="519859"/>
          </a:xfrm>
          <a:prstGeom prst="wedgeRectCallout">
            <a:avLst>
              <a:gd name="adj1" fmla="val 124967"/>
              <a:gd name="adj2" fmla="val 4447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암진단</a:t>
            </a:r>
            <a:r>
              <a:rPr lang="ko-KR" altLang="en-US" sz="12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환급액</a:t>
            </a:r>
            <a:endParaRPr lang="en-US" altLang="ko-KR" sz="1200" b="1" kern="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spcBef>
                <a:spcPts val="300"/>
              </a:spcBef>
              <a:defRPr/>
            </a:pP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r>
              <a:rPr lang="en-US" altLang="ko-KR" sz="10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33</a:t>
            </a:r>
            <a:r>
              <a:rPr lang="ko-KR" altLang="en-US" sz="10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만</a:t>
            </a: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x10</a:t>
            </a:r>
            <a:r>
              <a:rPr lang="ko-KR" altLang="en-US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년간</a:t>
            </a: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96" name="Rectangle 3"/>
          <p:cNvSpPr>
            <a:spLocks noChangeArrowheads="1"/>
          </p:cNvSpPr>
          <p:nvPr/>
        </p:nvSpPr>
        <p:spPr bwMode="auto">
          <a:xfrm>
            <a:off x="9781482" y="2149626"/>
            <a:ext cx="1527843" cy="2805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 smtClean="0">
                <a:solidFill>
                  <a:prstClr val="black"/>
                </a:solidFill>
              </a:rPr>
              <a:t>-</a:t>
            </a:r>
            <a:r>
              <a:rPr lang="ko-KR" altLang="en-US" sz="1100" kern="0" spc="-100" dirty="0" smtClean="0">
                <a:solidFill>
                  <a:prstClr val="black"/>
                </a:solidFill>
              </a:rPr>
              <a:t>공시이율 </a:t>
            </a:r>
            <a:r>
              <a:rPr lang="en-US" altLang="ko-KR" sz="1100" kern="0" spc="-100" dirty="0" smtClean="0">
                <a:solidFill>
                  <a:prstClr val="black"/>
                </a:solidFill>
              </a:rPr>
              <a:t>2.4% </a:t>
            </a:r>
            <a:r>
              <a:rPr lang="ko-KR" altLang="en-US" sz="1100" kern="0" spc="-100" dirty="0" smtClean="0">
                <a:solidFill>
                  <a:prstClr val="black"/>
                </a:solidFill>
              </a:rPr>
              <a:t>가정</a:t>
            </a:r>
            <a:r>
              <a:rPr lang="en-US" altLang="ko-KR" sz="1100" kern="0" spc="-100" dirty="0">
                <a:solidFill>
                  <a:prstClr val="black"/>
                </a:solidFill>
              </a:rPr>
              <a:t>-</a:t>
            </a:r>
            <a:endParaRPr lang="ko-KR" altLang="en-US" sz="1100" kern="0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579146"/>
              </p:ext>
            </p:extLst>
          </p:nvPr>
        </p:nvGraphicFramePr>
        <p:xfrm>
          <a:off x="1801369" y="1807564"/>
          <a:ext cx="8583168" cy="4746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42">
                  <a:extLst>
                    <a:ext uri="{9D8B030D-6E8A-4147-A177-3AD203B41FA5}">
                      <a16:colId xmlns:a16="http://schemas.microsoft.com/office/drawing/2014/main" val="3527928129"/>
                    </a:ext>
                  </a:extLst>
                </a:gridCol>
                <a:gridCol w="3511863">
                  <a:extLst>
                    <a:ext uri="{9D8B030D-6E8A-4147-A177-3AD203B41FA5}">
                      <a16:colId xmlns:a16="http://schemas.microsoft.com/office/drawing/2014/main" val="1234030742"/>
                    </a:ext>
                  </a:extLst>
                </a:gridCol>
                <a:gridCol w="3511863">
                  <a:extLst>
                    <a:ext uri="{9D8B030D-6E8A-4147-A177-3AD203B41FA5}">
                      <a16:colId xmlns:a16="http://schemas.microsoft.com/office/drawing/2014/main" val="2058987264"/>
                    </a:ext>
                  </a:extLst>
                </a:gridCol>
              </a:tblGrid>
              <a:tr h="52351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주보험</a:t>
                      </a:r>
                      <a:r>
                        <a:rPr lang="ko-KR" altLang="en-US" sz="1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천만</a:t>
                      </a:r>
                      <a:endParaRPr lang="en-US" altLang="ko-KR" sz="18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Bef>
                          <a:spcPts val="300"/>
                        </a:spcBef>
                      </a:pP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:5,896</a:t>
                      </a:r>
                      <a:r>
                        <a:rPr lang="ko-KR" altLang="en-US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연금선지급</a:t>
                      </a: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잔여사망보험금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보험기간中 암진단時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추가 지급액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혜택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Bef>
                          <a:spcPts val="600"/>
                        </a:spcBef>
                      </a:pP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암환급금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납입면제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암생활비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82059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공시이율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2.4% 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가정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775562"/>
                  </a:ext>
                </a:extLst>
              </a:tr>
              <a:tr h="9398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 未발병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57286"/>
                  </a:ext>
                </a:extLst>
              </a:tr>
              <a:tr h="14749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납입中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시점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 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86218"/>
                  </a:ext>
                </a:extLst>
              </a:tr>
              <a:tr h="13039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납입後</a:t>
                      </a:r>
                      <a:r>
                        <a:rPr lang="en-US" altLang="ko-KR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 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8507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746" y="365645"/>
            <a:ext cx="7831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②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30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만플랜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Case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別 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수령금액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☞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&lt;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요약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&gt;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예시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496782" y="3125900"/>
            <a:ext cx="1460572" cy="565243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6,957</a:t>
            </a:r>
            <a:r>
              <a:rPr lang="ko-KR" altLang="en-US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547660" y="2953035"/>
            <a:ext cx="1359360" cy="324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연금선지급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96782" y="4306076"/>
            <a:ext cx="1460572" cy="6071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r>
              <a:rPr lang="ko-KR" altLang="en-US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4597994" y="4133211"/>
            <a:ext cx="1224136" cy="324000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잔여사망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덧셈 기호 19"/>
          <p:cNvSpPr/>
          <p:nvPr/>
        </p:nvSpPr>
        <p:spPr>
          <a:xfrm>
            <a:off x="5068362" y="3797901"/>
            <a:ext cx="312929" cy="292151"/>
          </a:xfrm>
          <a:prstGeom prst="mathPlus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402536" y="5383435"/>
            <a:ext cx="1638012" cy="957519"/>
            <a:chOff x="395536" y="3356992"/>
            <a:chExt cx="1979409" cy="1308069"/>
          </a:xfrm>
        </p:grpSpPr>
        <p:sp>
          <p:nvSpPr>
            <p:cNvPr id="22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ko-KR" altLang="en-US" b="1" u="sng" kern="0" dirty="0">
                  <a:solidFill>
                    <a:srgbClr val="C00000"/>
                  </a:solidFill>
                </a:rPr>
                <a:t>총 </a:t>
              </a:r>
              <a:r>
                <a:rPr kumimoji="1" lang="en-US" altLang="ko-KR" b="1" u="sng" kern="0" dirty="0" smtClean="0">
                  <a:solidFill>
                    <a:srgbClr val="C00000"/>
                  </a:solidFill>
                </a:rPr>
                <a:t>7,857</a:t>
              </a:r>
              <a:r>
                <a:rPr kumimoji="1" lang="ko-KR" altLang="en-US" b="1" u="sng" kern="0" dirty="0" smtClean="0">
                  <a:solidFill>
                    <a:srgbClr val="C00000"/>
                  </a:solidFill>
                </a:rPr>
                <a:t>만</a:t>
              </a:r>
              <a:endParaRPr kumimoji="1" lang="en-US" altLang="ko-KR" b="1" u="sng" kern="0" dirty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b="1" kern="0" dirty="0">
                  <a:solidFill>
                    <a:srgbClr val="000000"/>
                  </a:solidFill>
                </a:rPr>
                <a:t>(</a:t>
              </a:r>
              <a:r>
                <a:rPr kumimoji="1" lang="en-US" altLang="ko-KR" b="1" kern="0" dirty="0" smtClean="0">
                  <a:solidFill>
                    <a:srgbClr val="000000"/>
                  </a:solidFill>
                </a:rPr>
                <a:t>133.2%)</a:t>
              </a:r>
              <a:endParaRPr kumimoji="1" lang="ko-KR" altLang="en-US" b="1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등호 24"/>
          <p:cNvSpPr/>
          <p:nvPr/>
        </p:nvSpPr>
        <p:spPr>
          <a:xfrm rot="16200000">
            <a:off x="5078611" y="4985386"/>
            <a:ext cx="288032" cy="343701"/>
          </a:xfrm>
          <a:prstGeom prst="mathEqual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387218" y="3968224"/>
            <a:ext cx="2651566" cy="3240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atinLnBrk="0">
              <a:defRPr/>
            </a:pP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암진단환급금 ▶ </a:t>
            </a:r>
            <a:r>
              <a:rPr lang="en-US" altLang="ko-KR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3,960</a:t>
            </a: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7383280" y="4345848"/>
            <a:ext cx="2651566" cy="3240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atinLnBrk="0">
              <a:defRPr/>
            </a:pPr>
            <a:r>
              <a:rPr lang="ko-KR" altLang="en-US" sz="16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암납입면제</a:t>
            </a: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▶ </a:t>
            </a:r>
            <a:r>
              <a:rPr lang="en-US" altLang="ko-KR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1,717</a:t>
            </a: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7383280" y="5399592"/>
            <a:ext cx="2651566" cy="3240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atinLnBrk="0">
              <a:defRPr/>
            </a:pPr>
            <a:r>
              <a:rPr lang="ko-KR" altLang="en-US" sz="16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암생활비</a:t>
            </a: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▶ </a:t>
            </a:r>
            <a:r>
              <a:rPr lang="en-US" altLang="ko-KR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2,358</a:t>
            </a: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8246968" y="5705208"/>
            <a:ext cx="1818192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(※ </a:t>
            </a:r>
            <a:r>
              <a:rPr lang="ko-KR" altLang="en-US" sz="11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총납입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P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5,896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X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40%)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392073" y="4725144"/>
            <a:ext cx="2712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C00000"/>
                </a:solidFill>
              </a:rPr>
              <a:t>※ </a:t>
            </a:r>
            <a:r>
              <a:rPr kumimoji="1" lang="ko-KR" altLang="en-US" sz="1600" b="1" kern="0" dirty="0">
                <a:solidFill>
                  <a:srgbClr val="C00000"/>
                </a:solidFill>
              </a:rPr>
              <a:t>총 </a:t>
            </a:r>
            <a:r>
              <a:rPr kumimoji="1" lang="ko-KR" altLang="en-US" sz="1600" b="1" kern="0" dirty="0" err="1">
                <a:solidFill>
                  <a:srgbClr val="C00000"/>
                </a:solidFill>
              </a:rPr>
              <a:t>수혜금액</a:t>
            </a:r>
            <a:r>
              <a:rPr kumimoji="1" lang="en-US" altLang="ko-KR" sz="1600" b="1" kern="0" dirty="0">
                <a:solidFill>
                  <a:srgbClr val="C00000"/>
                </a:solidFill>
              </a:rPr>
              <a:t>: </a:t>
            </a:r>
            <a:r>
              <a:rPr kumimoji="1" lang="en-US" altLang="ko-KR" sz="2000" b="1" kern="0" dirty="0" smtClean="0">
                <a:solidFill>
                  <a:srgbClr val="C00000"/>
                </a:solidFill>
              </a:rPr>
              <a:t>5,677</a:t>
            </a:r>
            <a:r>
              <a:rPr kumimoji="1" lang="ko-KR" altLang="en-US" sz="2000" b="1" kern="0" dirty="0" smtClean="0">
                <a:solidFill>
                  <a:srgbClr val="C00000"/>
                </a:solidFill>
              </a:rPr>
              <a:t>만</a:t>
            </a:r>
            <a:endParaRPr kumimoji="1" lang="en-US" altLang="ko-KR" sz="1400" b="1" kern="0" dirty="0">
              <a:solidFill>
                <a:srgbClr val="C00000"/>
              </a:solidFill>
            </a:endParaRPr>
          </a:p>
        </p:txBody>
      </p:sp>
      <p:sp>
        <p:nvSpPr>
          <p:cNvPr id="32" name="사각형 설명선 31"/>
          <p:cNvSpPr/>
          <p:nvPr/>
        </p:nvSpPr>
        <p:spPr>
          <a:xfrm>
            <a:off x="7242921" y="6025923"/>
            <a:ext cx="2373755" cy="465607"/>
          </a:xfrm>
          <a:prstGeom prst="wedgeRectCallout">
            <a:avLst>
              <a:gd name="adj1" fmla="val -2695"/>
              <a:gd name="adj2" fmla="val -104468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암생활비</a:t>
            </a:r>
            <a:r>
              <a:rPr lang="ko-KR" altLang="en-US" sz="12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지급방법</a:t>
            </a:r>
            <a:endParaRPr lang="en-US" altLang="ko-KR" sz="1200" b="1" kern="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spcBef>
                <a:spcPts val="300"/>
              </a:spcBef>
              <a:defRPr/>
            </a:pP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kern="0" dirty="0" err="1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일시금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589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万 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年</a:t>
            </a:r>
            <a:r>
              <a:rPr lang="en-US" altLang="ko-KR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176</a:t>
            </a:r>
            <a:r>
              <a:rPr lang="ko-KR" altLang="en-US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만</a:t>
            </a:r>
            <a:r>
              <a:rPr lang="en-US" altLang="ko-KR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X10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확정</a:t>
            </a:r>
            <a:r>
              <a:rPr lang="en-US" altLang="ko-KR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34" name="덧셈 기호 33"/>
          <p:cNvSpPr/>
          <p:nvPr/>
        </p:nvSpPr>
        <p:spPr>
          <a:xfrm>
            <a:off x="7077946" y="3989199"/>
            <a:ext cx="312929" cy="292151"/>
          </a:xfrm>
          <a:prstGeom prst="mathPlus">
            <a:avLst/>
          </a:prstGeom>
          <a:solidFill>
            <a:srgbClr val="FF5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5" name="덧셈 기호 34"/>
          <p:cNvSpPr/>
          <p:nvPr/>
        </p:nvSpPr>
        <p:spPr>
          <a:xfrm>
            <a:off x="7086457" y="4352767"/>
            <a:ext cx="312929" cy="292151"/>
          </a:xfrm>
          <a:prstGeom prst="mathPlus">
            <a:avLst/>
          </a:prstGeom>
          <a:solidFill>
            <a:srgbClr val="FF5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6" name="덧셈 기호 35"/>
          <p:cNvSpPr/>
          <p:nvPr/>
        </p:nvSpPr>
        <p:spPr>
          <a:xfrm>
            <a:off x="7087936" y="5412856"/>
            <a:ext cx="312929" cy="292151"/>
          </a:xfrm>
          <a:prstGeom prst="mathPlus">
            <a:avLst/>
          </a:prstGeom>
          <a:solidFill>
            <a:srgbClr val="FF5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631504" y="6246415"/>
            <a:ext cx="1818192" cy="2862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05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※ </a:t>
            </a:r>
            <a:r>
              <a:rPr lang="ko-KR" altLang="en-US" sz="105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납기내 암미발병時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408966" y="1133583"/>
            <a:ext cx="7233010" cy="50343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0000FF"/>
                </a:solidFill>
              </a:rPr>
              <a:t> [ </a:t>
            </a:r>
            <a:r>
              <a:rPr lang="ko-KR" altLang="en-US" sz="2400" b="1" dirty="0">
                <a:solidFill>
                  <a:srgbClr val="0000FF"/>
                </a:solidFill>
              </a:rPr>
              <a:t>월</a:t>
            </a:r>
            <a:r>
              <a:rPr lang="en-US" altLang="ko-KR" sz="2400" b="1" dirty="0">
                <a:solidFill>
                  <a:srgbClr val="0000FF"/>
                </a:solidFill>
              </a:rPr>
              <a:t>30</a:t>
            </a:r>
            <a:r>
              <a:rPr lang="ko-KR" altLang="en-US" sz="2400" b="1" dirty="0">
                <a:solidFill>
                  <a:srgbClr val="0000FF"/>
                </a:solidFill>
              </a:rPr>
              <a:t>만원 </a:t>
            </a:r>
            <a:r>
              <a:rPr lang="en-US" altLang="ko-KR" sz="2400" b="1" dirty="0">
                <a:solidFill>
                  <a:srgbClr val="0000FF"/>
                </a:solidFill>
              </a:rPr>
              <a:t>]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으로 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 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노후자금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(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보장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건강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연금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)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준비</a:t>
            </a:r>
            <a:endParaRPr lang="ko-KR" altLang="en-US" sz="20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39" name="아래쪽 화살표 38"/>
          <p:cNvSpPr/>
          <p:nvPr/>
        </p:nvSpPr>
        <p:spPr>
          <a:xfrm>
            <a:off x="2254173" y="2839916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40" name="아래쪽 화살표 39"/>
          <p:cNvSpPr/>
          <p:nvPr/>
        </p:nvSpPr>
        <p:spPr>
          <a:xfrm>
            <a:off x="2253200" y="3789040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41" name="아래쪽 화살표 40"/>
          <p:cNvSpPr/>
          <p:nvPr/>
        </p:nvSpPr>
        <p:spPr>
          <a:xfrm>
            <a:off x="2253200" y="5303256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7619463" y="5015167"/>
            <a:ext cx="2112281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(=</a:t>
            </a:r>
            <a:r>
              <a:rPr lang="ko-KR" altLang="en-US" sz="11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암환급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3,960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+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기본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P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1,717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88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직선 연결선 110"/>
          <p:cNvCxnSpPr/>
          <p:nvPr/>
        </p:nvCxnSpPr>
        <p:spPr>
          <a:xfrm>
            <a:off x="6001488" y="2127163"/>
            <a:ext cx="0" cy="4376331"/>
          </a:xfrm>
          <a:prstGeom prst="line">
            <a:avLst/>
          </a:prstGeom>
          <a:ln w="571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4457168" y="2147342"/>
            <a:ext cx="0" cy="4376331"/>
          </a:xfrm>
          <a:prstGeom prst="line">
            <a:avLst/>
          </a:prstGeom>
          <a:ln w="571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utoShape 15"/>
          <p:cNvSpPr>
            <a:spLocks noChangeArrowheads="1"/>
          </p:cNvSpPr>
          <p:nvPr/>
        </p:nvSpPr>
        <p:spPr bwMode="auto">
          <a:xfrm>
            <a:off x="6592544" y="2561688"/>
            <a:ext cx="4459036" cy="3946073"/>
          </a:xfrm>
          <a:prstGeom prst="roundRect">
            <a:avLst>
              <a:gd name="adj" fmla="val 11324"/>
            </a:avLst>
          </a:prstGeom>
          <a:solidFill>
            <a:srgbClr val="CCFF99">
              <a:alpha val="27843"/>
            </a:srgbClr>
          </a:solidFill>
          <a:ln w="3175" algn="ctr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85" name="AutoShape 15"/>
          <p:cNvSpPr>
            <a:spLocks noChangeArrowheads="1"/>
          </p:cNvSpPr>
          <p:nvPr/>
        </p:nvSpPr>
        <p:spPr bwMode="auto">
          <a:xfrm>
            <a:off x="2256199" y="2558563"/>
            <a:ext cx="3714365" cy="3931614"/>
          </a:xfrm>
          <a:prstGeom prst="roundRect">
            <a:avLst>
              <a:gd name="adj" fmla="val 11324"/>
            </a:avLst>
          </a:prstGeom>
          <a:solidFill>
            <a:srgbClr val="CCECFF">
              <a:alpha val="49020"/>
            </a:srgbClr>
          </a:solidFill>
          <a:ln w="3175" algn="ctr">
            <a:noFill/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124" name="AutoShape 15"/>
          <p:cNvSpPr>
            <a:spLocks noChangeArrowheads="1"/>
          </p:cNvSpPr>
          <p:nvPr/>
        </p:nvSpPr>
        <p:spPr bwMode="auto">
          <a:xfrm>
            <a:off x="867344" y="2563758"/>
            <a:ext cx="1304913" cy="3269663"/>
          </a:xfrm>
          <a:prstGeom prst="roundRect">
            <a:avLst>
              <a:gd name="adj" fmla="val 11324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kern="0" dirty="0">
              <a:solidFill>
                <a:prstClr val="black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652160" y="4123892"/>
            <a:ext cx="10371440" cy="1"/>
          </a:xfrm>
          <a:prstGeom prst="line">
            <a:avLst/>
          </a:prstGeom>
          <a:noFill/>
          <a:ln w="76200" cap="flat" cmpd="sng" algn="ctr">
            <a:solidFill>
              <a:srgbClr val="EEECE1">
                <a:lumMod val="2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11" name="직사각형 10"/>
          <p:cNvSpPr>
            <a:spLocks noChangeArrowheads="1"/>
          </p:cNvSpPr>
          <p:nvPr/>
        </p:nvSpPr>
        <p:spPr bwMode="auto">
          <a:xfrm>
            <a:off x="2286144" y="3064193"/>
            <a:ext cx="2005649" cy="636298"/>
          </a:xfrm>
          <a:prstGeom prst="rect">
            <a:avLst/>
          </a:prstGeom>
          <a:solidFill>
            <a:srgbClr val="99CCFF"/>
          </a:solidFill>
          <a:ln w="12700" algn="ctr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7005998" y="2985482"/>
            <a:ext cx="4045582" cy="903802"/>
          </a:xfrm>
          <a:prstGeom prst="rect">
            <a:avLst/>
          </a:prstGeom>
          <a:solidFill>
            <a:srgbClr val="CC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753287" y="3108706"/>
            <a:ext cx="1105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6,386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</a:t>
            </a:r>
            <a:endParaRPr kumimoji="1" lang="en-US" altLang="ko-KR" b="1" kern="0" dirty="0">
              <a:solidFill>
                <a:prstClr val="black"/>
              </a:solidFill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8230705" y="3084231"/>
            <a:ext cx="1891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6,047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(94.6%)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2496466" y="2779689"/>
            <a:ext cx="15630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b="1" kern="0" dirty="0">
                <a:solidFill>
                  <a:prstClr val="black"/>
                </a:solidFill>
              </a:rPr>
              <a:t>&lt;</a:t>
            </a:r>
            <a:r>
              <a:rPr kumimoji="1" lang="ko-KR" altLang="en-US" sz="1200" b="1" kern="0" dirty="0">
                <a:solidFill>
                  <a:prstClr val="black"/>
                </a:solidFill>
              </a:rPr>
              <a:t>본인</a:t>
            </a:r>
            <a:r>
              <a:rPr kumimoji="1" lang="en-US" altLang="ko-KR" sz="1200" b="1" kern="0" dirty="0">
                <a:solidFill>
                  <a:prstClr val="black"/>
                </a:solidFill>
              </a:rPr>
              <a:t>: </a:t>
            </a:r>
            <a:r>
              <a:rPr kumimoji="1" lang="ko-KR" altLang="en-US" sz="1200" b="1" kern="0" dirty="0" err="1">
                <a:solidFill>
                  <a:prstClr val="black"/>
                </a:solidFill>
              </a:rPr>
              <a:t>기본납입</a:t>
            </a:r>
            <a:r>
              <a:rPr kumimoji="1" lang="en-US" altLang="ko-KR" sz="1200" b="1" kern="0" dirty="0">
                <a:solidFill>
                  <a:prstClr val="black"/>
                </a:solidFill>
              </a:rPr>
              <a:t>&gt;</a:t>
            </a:r>
            <a:endParaRPr kumimoji="1" lang="en-US" altLang="ko-KR" sz="1100" b="1" kern="0" dirty="0">
              <a:solidFill>
                <a:prstClr val="black"/>
              </a:solidFill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1004128" y="4804272"/>
            <a:ext cx="1047351" cy="894262"/>
            <a:chOff x="395536" y="3356992"/>
            <a:chExt cx="1979409" cy="1308069"/>
          </a:xfrm>
        </p:grpSpPr>
        <p:sp>
          <p:nvSpPr>
            <p:cNvPr id="40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 flipH="1">
              <a:off x="703818" y="3396198"/>
              <a:ext cx="1612852" cy="1221288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ko-KR" altLang="en-US" sz="1400" b="1" u="sng" kern="0" dirty="0" smtClean="0">
                  <a:solidFill>
                    <a:srgbClr val="C00000"/>
                  </a:solidFill>
                </a:rPr>
                <a:t>납기後</a:t>
              </a:r>
              <a:endParaRPr kumimoji="1" lang="en-US" altLang="ko-KR" sz="1400" b="1" u="sng" kern="0" dirty="0" smtClean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en-US" altLang="ko-KR" sz="1400" b="1" u="sng" kern="0" dirty="0" smtClean="0">
                  <a:solidFill>
                    <a:srgbClr val="C00000"/>
                  </a:solidFill>
                </a:rPr>
                <a:t>65</a:t>
              </a:r>
              <a:r>
                <a:rPr kumimoji="1" lang="ko-KR" altLang="en-US" sz="1400" b="1" u="sng" kern="0" dirty="0" smtClean="0">
                  <a:solidFill>
                    <a:srgbClr val="C00000"/>
                  </a:solidFill>
                </a:rPr>
                <a:t>세內</a:t>
              </a:r>
              <a:endParaRPr kumimoji="1" lang="en-US" altLang="ko-KR" sz="1400" b="1" u="sng" kern="0" dirty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kern="0" dirty="0">
                  <a:solidFill>
                    <a:srgbClr val="000000"/>
                  </a:solidFill>
                </a:rPr>
                <a:t>암발생時</a:t>
              </a:r>
            </a:p>
          </p:txBody>
        </p:sp>
      </p:grpSp>
      <p:cxnSp>
        <p:nvCxnSpPr>
          <p:cNvPr id="46" name="직선 화살표 연결선 45"/>
          <p:cNvCxnSpPr/>
          <p:nvPr/>
        </p:nvCxnSpPr>
        <p:spPr>
          <a:xfrm flipH="1">
            <a:off x="5430760" y="4252008"/>
            <a:ext cx="293693" cy="318874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>
            <a:spLocks noChangeArrowheads="1"/>
          </p:cNvSpPr>
          <p:nvPr/>
        </p:nvSpPr>
        <p:spPr bwMode="auto">
          <a:xfrm>
            <a:off x="4571310" y="5192647"/>
            <a:ext cx="1086750" cy="67581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algn="ctr">
            <a:solidFill>
              <a:srgbClr val="C00000"/>
            </a:solidFill>
            <a:prstDash val="sysDash"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4637936" y="5251079"/>
            <a:ext cx="960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6,120</a:t>
            </a:r>
            <a:r>
              <a:rPr kumimoji="1" lang="ko-KR" alt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kumimoji="1" lang="en-US" altLang="ko-KR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직사각형 53"/>
          <p:cNvSpPr>
            <a:spLocks noChangeArrowheads="1"/>
          </p:cNvSpPr>
          <p:nvPr/>
        </p:nvSpPr>
        <p:spPr bwMode="auto">
          <a:xfrm>
            <a:off x="6352973" y="5199631"/>
            <a:ext cx="3665531" cy="756307"/>
          </a:xfrm>
          <a:prstGeom prst="rect">
            <a:avLst/>
          </a:prstGeom>
          <a:solidFill>
            <a:srgbClr val="CCFF99">
              <a:alpha val="77255"/>
            </a:srgbClr>
          </a:solidFill>
          <a:ln w="38100" algn="ctr">
            <a:solidFill>
              <a:srgbClr val="008000"/>
            </a:solidFill>
            <a:prstDash val="sysDash"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kern="0">
              <a:solidFill>
                <a:srgbClr val="FFFFFF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7530493" y="5264105"/>
            <a:ext cx="2588066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prstClr val="black"/>
                </a:solidFill>
              </a:rPr>
              <a:t>2,425</a:t>
            </a:r>
            <a:r>
              <a:rPr kumimoji="1" lang="ko-KR" altLang="en-US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b="1" kern="0" dirty="0">
                <a:solidFill>
                  <a:prstClr val="black"/>
                </a:solidFill>
              </a:rPr>
              <a:t>= </a:t>
            </a:r>
            <a:r>
              <a:rPr kumimoji="1" lang="ko-KR" altLang="en-US" sz="1400" b="1" kern="0" dirty="0">
                <a:solidFill>
                  <a:prstClr val="black"/>
                </a:solidFill>
              </a:rPr>
              <a:t>年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181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만</a:t>
            </a:r>
            <a:r>
              <a:rPr kumimoji="1" lang="en-US" altLang="ko-KR" sz="1400" b="1" kern="0" dirty="0">
                <a:solidFill>
                  <a:prstClr val="black"/>
                </a:solidFill>
              </a:rPr>
              <a:t>X10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년</a:t>
            </a:r>
            <a:endParaRPr kumimoji="1" lang="en-US" altLang="ko-KR" sz="1400" b="1" kern="0" dirty="0" smtClean="0">
              <a:solidFill>
                <a:prstClr val="black"/>
              </a:solidFill>
            </a:endParaRPr>
          </a:p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400" b="1" kern="0" dirty="0">
                <a:solidFill>
                  <a:prstClr val="black"/>
                </a:solidFill>
              </a:rPr>
              <a:t> 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                        + 606</a:t>
            </a:r>
            <a:r>
              <a:rPr kumimoji="1" lang="ko-KR" altLang="en-US" sz="1400" b="1" kern="0" dirty="0" smtClean="0">
                <a:solidFill>
                  <a:prstClr val="black"/>
                </a:solidFill>
              </a:rPr>
              <a:t>만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0082" y="349831"/>
            <a:ext cx="7831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ko-KR" altLang="en-US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③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50</a:t>
            </a:r>
            <a:r>
              <a:rPr lang="ko-KR" altLang="en-US" sz="2800" b="1" spc="-100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만플랜</a:t>
            </a:r>
            <a:r>
              <a:rPr lang="ko-KR" altLang="en-US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컨셉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( ▶ 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5010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: </a:t>
            </a:r>
            <a:r>
              <a:rPr lang="ko-KR" altLang="en-US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月</a:t>
            </a:r>
            <a:r>
              <a:rPr lang="en-US" altLang="ko-KR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50</a:t>
            </a:r>
            <a:r>
              <a:rPr lang="ko-KR" altLang="en-US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X10</a:t>
            </a:r>
            <a:r>
              <a:rPr lang="ko-KR" altLang="en-US" sz="2400" b="1" spc="-100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년납</a:t>
            </a:r>
            <a:r>
              <a:rPr lang="ko-KR" altLang="en-US" sz="24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</a:t>
            </a:r>
            <a:endParaRPr lang="ko-KR" altLang="en-US" sz="2800" b="1" spc="-1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10148984" y="4197223"/>
            <a:ext cx="602440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100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10832224" y="3857728"/>
            <a:ext cx="602440" cy="5355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종</a:t>
            </a:r>
            <a:endParaRPr lang="en-US" altLang="ko-KR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신</a:t>
            </a: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6936672" y="4197631"/>
            <a:ext cx="1953008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연금선지급개시</a:t>
            </a: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(70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2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1003185" y="2831706"/>
            <a:ext cx="1048877" cy="685162"/>
            <a:chOff x="395536" y="3356992"/>
            <a:chExt cx="1979409" cy="1308069"/>
          </a:xfrm>
        </p:grpSpPr>
        <p:sp>
          <p:nvSpPr>
            <p:cNvPr id="68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u="sng" kern="0" dirty="0">
                  <a:solidFill>
                    <a:srgbClr val="0000FF"/>
                  </a:solidFill>
                </a:rPr>
                <a:t>全기간</a:t>
              </a:r>
              <a:endParaRPr kumimoji="1" lang="en-US" altLang="ko-KR" sz="1400" b="1" u="sng" kern="0" dirty="0">
                <a:solidFill>
                  <a:srgbClr val="0000FF"/>
                </a:solidFill>
              </a:endParaRPr>
            </a:p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ko-KR" altLang="en-US" sz="1400" b="1" kern="0" dirty="0">
                  <a:solidFill>
                    <a:srgbClr val="000000"/>
                  </a:solidFill>
                </a:rPr>
                <a:t>암未발생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7672664" y="397019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836848" y="39685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9738464" y="4204282"/>
            <a:ext cx="602440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90</a:t>
            </a:r>
            <a:r>
              <a:rPr lang="ko-KR" altLang="en-US" sz="12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264952" y="39685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cxnSp>
        <p:nvCxnSpPr>
          <p:cNvPr id="93" name="직선 화살표 연결선 92"/>
          <p:cNvCxnSpPr/>
          <p:nvPr/>
        </p:nvCxnSpPr>
        <p:spPr>
          <a:xfrm flipV="1">
            <a:off x="4803282" y="4867283"/>
            <a:ext cx="309086" cy="38379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280342" y="396985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104" name="Text Box 21"/>
          <p:cNvSpPr txBox="1">
            <a:spLocks noChangeArrowheads="1"/>
          </p:cNvSpPr>
          <p:nvPr/>
        </p:nvSpPr>
        <p:spPr bwMode="auto">
          <a:xfrm>
            <a:off x="6978488" y="2716115"/>
            <a:ext cx="3126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200" b="1" kern="0" dirty="0" smtClean="0">
                <a:solidFill>
                  <a:prstClr val="black"/>
                </a:solidFill>
              </a:rPr>
              <a:t>&lt;</a:t>
            </a:r>
            <a:r>
              <a:rPr kumimoji="1" lang="ko-KR" altLang="en-US" sz="1200" b="1" kern="0" dirty="0" err="1" smtClean="0">
                <a:solidFill>
                  <a:prstClr val="black"/>
                </a:solidFill>
              </a:rPr>
              <a:t>완납시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 </a:t>
            </a:r>
            <a:r>
              <a:rPr kumimoji="1" lang="ko-KR" altLang="en-US" sz="1200" b="1" kern="0" dirty="0" err="1" smtClean="0">
                <a:solidFill>
                  <a:prstClr val="black"/>
                </a:solidFill>
              </a:rPr>
              <a:t>해약환급금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 </a:t>
            </a:r>
            <a:r>
              <a:rPr kumimoji="1" lang="en-US" altLang="ko-KR" sz="1200" b="1" kern="0" dirty="0" smtClean="0">
                <a:solidFill>
                  <a:prstClr val="black"/>
                </a:solidFill>
              </a:rPr>
              <a:t>OR </a:t>
            </a:r>
            <a:r>
              <a:rPr kumimoji="1" lang="ko-KR" altLang="en-US" sz="1200" b="1" kern="0" dirty="0" smtClean="0">
                <a:solidFill>
                  <a:prstClr val="black"/>
                </a:solidFill>
              </a:rPr>
              <a:t>연금선지급액</a:t>
            </a:r>
            <a:r>
              <a:rPr kumimoji="1" lang="en-US" altLang="ko-KR" sz="1200" b="1" kern="0" dirty="0" smtClean="0">
                <a:solidFill>
                  <a:prstClr val="black"/>
                </a:solidFill>
              </a:rPr>
              <a:t>&gt;</a:t>
            </a:r>
            <a:endParaRPr kumimoji="1" lang="en-US" altLang="ko-KR" sz="1100" b="1" kern="0" dirty="0">
              <a:solidFill>
                <a:prstClr val="black"/>
              </a:solidFill>
            </a:endParaRPr>
          </a:p>
        </p:txBody>
      </p:sp>
      <p:sp>
        <p:nvSpPr>
          <p:cNvPr id="105" name="Text Box 21"/>
          <p:cNvSpPr txBox="1">
            <a:spLocks noChangeArrowheads="1"/>
          </p:cNvSpPr>
          <p:nvPr/>
        </p:nvSpPr>
        <p:spPr bwMode="auto">
          <a:xfrm>
            <a:off x="8230705" y="3426687"/>
            <a:ext cx="1891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solidFill>
                  <a:prstClr val="black"/>
                </a:solidFill>
              </a:rPr>
              <a:t>7,489</a:t>
            </a:r>
            <a:r>
              <a:rPr kumimoji="1" lang="ko-KR" altLang="en-US" sz="2000" b="1" kern="0" dirty="0" smtClean="0">
                <a:solidFill>
                  <a:prstClr val="black"/>
                </a:solidFill>
              </a:rPr>
              <a:t>만 </a:t>
            </a:r>
            <a:r>
              <a:rPr kumimoji="1" lang="en-US" altLang="ko-KR" sz="1400" b="1" kern="0" dirty="0">
                <a:solidFill>
                  <a:prstClr val="black"/>
                </a:solidFill>
              </a:rPr>
              <a:t>(</a:t>
            </a:r>
            <a:r>
              <a:rPr kumimoji="1" lang="en-US" altLang="ko-KR" sz="1400" b="1" kern="0" dirty="0" smtClean="0">
                <a:solidFill>
                  <a:prstClr val="black"/>
                </a:solidFill>
              </a:rPr>
              <a:t>117.2%)</a:t>
            </a:r>
            <a:endParaRPr kumimoji="1" lang="en-US" altLang="ko-KR" sz="1200" b="1" kern="0" dirty="0">
              <a:solidFill>
                <a:prstClr val="black"/>
              </a:solidFill>
            </a:endParaRPr>
          </a:p>
        </p:txBody>
      </p:sp>
      <p:sp>
        <p:nvSpPr>
          <p:cNvPr id="107" name="Rectangle 3"/>
          <p:cNvSpPr>
            <a:spLocks noChangeArrowheads="1"/>
          </p:cNvSpPr>
          <p:nvPr/>
        </p:nvSpPr>
        <p:spPr bwMode="auto">
          <a:xfrm>
            <a:off x="6965062" y="3141865"/>
            <a:ext cx="1047916" cy="2976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err="1" smtClean="0">
                <a:solidFill>
                  <a:prstClr val="black"/>
                </a:solidFill>
              </a:rPr>
              <a:t>해약환급금</a:t>
            </a:r>
            <a:endParaRPr lang="ko-KR" altLang="en-US" sz="1200" kern="0" spc="-100" dirty="0">
              <a:solidFill>
                <a:prstClr val="black"/>
              </a:solidFill>
            </a:endParaRPr>
          </a:p>
        </p:txBody>
      </p:sp>
      <p:sp>
        <p:nvSpPr>
          <p:cNvPr id="108" name="Rectangle 3"/>
          <p:cNvSpPr>
            <a:spLocks noChangeArrowheads="1"/>
          </p:cNvSpPr>
          <p:nvPr/>
        </p:nvSpPr>
        <p:spPr bwMode="auto">
          <a:xfrm>
            <a:off x="6982329" y="3465085"/>
            <a:ext cx="1305862" cy="313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200" kern="0" spc="-100" dirty="0" err="1" smtClean="0">
                <a:solidFill>
                  <a:prstClr val="black"/>
                </a:solidFill>
              </a:rPr>
              <a:t>연금선지급</a:t>
            </a:r>
            <a:r>
              <a:rPr lang="ko-KR" altLang="en-US" sz="1200" kern="0" spc="-100" dirty="0" smtClean="0">
                <a:solidFill>
                  <a:prstClr val="black"/>
                </a:solidFill>
              </a:rPr>
              <a:t> 총액</a:t>
            </a:r>
            <a:endParaRPr lang="ko-KR" altLang="en-US" sz="1200" kern="0" spc="-100" dirty="0">
              <a:solidFill>
                <a:prstClr val="black"/>
              </a:solidFill>
            </a:endParaRPr>
          </a:p>
        </p:txBody>
      </p:sp>
      <p:sp>
        <p:nvSpPr>
          <p:cNvPr id="115" name="Rectangle 3"/>
          <p:cNvSpPr>
            <a:spLocks noChangeArrowheads="1"/>
          </p:cNvSpPr>
          <p:nvPr/>
        </p:nvSpPr>
        <p:spPr bwMode="auto">
          <a:xfrm>
            <a:off x="6990005" y="5567819"/>
            <a:ext cx="1818192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(※ </a:t>
            </a:r>
            <a:r>
              <a:rPr lang="ko-KR" altLang="en-US" sz="11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총납입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P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6,064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X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40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%)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869756" y="3201037"/>
            <a:ext cx="1338135" cy="582812"/>
            <a:chOff x="7561180" y="3145695"/>
            <a:chExt cx="1338135" cy="582812"/>
          </a:xfrm>
        </p:grpSpPr>
        <p:sp>
          <p:nvSpPr>
            <p:cNvPr id="13" name="직사각형 12"/>
            <p:cNvSpPr>
              <a:spLocks noChangeArrowheads="1"/>
            </p:cNvSpPr>
            <p:nvPr/>
          </p:nvSpPr>
          <p:spPr bwMode="auto">
            <a:xfrm>
              <a:off x="7817950" y="3409743"/>
              <a:ext cx="842594" cy="3187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>
                <a:defRPr/>
              </a:pPr>
              <a:endParaRPr kumimoji="0" lang="ko-KR" altLang="en-US" kern="0">
                <a:solidFill>
                  <a:srgbClr val="FFFFFF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  <p:sp>
          <p:nvSpPr>
            <p:cNvPr id="109" name="Text Box 21"/>
            <p:cNvSpPr txBox="1">
              <a:spLocks noChangeArrowheads="1"/>
            </p:cNvSpPr>
            <p:nvPr/>
          </p:nvSpPr>
          <p:spPr bwMode="auto">
            <a:xfrm>
              <a:off x="7561180" y="3145695"/>
              <a:ext cx="133813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067A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en-US" altLang="ko-KR" sz="1200" b="1" kern="0" dirty="0">
                  <a:solidFill>
                    <a:prstClr val="black"/>
                  </a:solidFill>
                </a:rPr>
                <a:t>&lt;</a:t>
              </a:r>
              <a:r>
                <a:rPr kumimoji="1" lang="ko-KR" altLang="en-US" sz="1200" b="1" kern="0" dirty="0" err="1">
                  <a:solidFill>
                    <a:prstClr val="black"/>
                  </a:solidFill>
                </a:rPr>
                <a:t>잔여사망</a:t>
              </a:r>
              <a:r>
                <a:rPr kumimoji="1" lang="en-US" altLang="ko-KR" sz="1200" b="1" kern="0" dirty="0">
                  <a:solidFill>
                    <a:prstClr val="black"/>
                  </a:solidFill>
                </a:rPr>
                <a:t>&gt;</a:t>
              </a:r>
              <a:endParaRPr kumimoji="1" lang="en-US" altLang="ko-KR" sz="11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12" name="Text Box 21"/>
            <p:cNvSpPr txBox="1">
              <a:spLocks noChangeArrowheads="1"/>
            </p:cNvSpPr>
            <p:nvPr/>
          </p:nvSpPr>
          <p:spPr bwMode="auto">
            <a:xfrm>
              <a:off x="7842158" y="3416819"/>
              <a:ext cx="83823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067A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kumimoji="1" lang="en-US" altLang="ko-KR" sz="1400" b="1" kern="0" dirty="0" smtClean="0">
                  <a:solidFill>
                    <a:prstClr val="black"/>
                  </a:solidFill>
                </a:rPr>
                <a:t>954</a:t>
              </a:r>
              <a:r>
                <a:rPr kumimoji="1" lang="ko-KR" altLang="en-US" sz="1400" b="1" kern="0" dirty="0" smtClean="0">
                  <a:solidFill>
                    <a:prstClr val="black"/>
                  </a:solidFill>
                </a:rPr>
                <a:t>만</a:t>
              </a:r>
              <a:endParaRPr kumimoji="1" lang="en-US" altLang="ko-KR" sz="12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20" name="덧셈 기호 119"/>
            <p:cNvSpPr/>
            <p:nvPr/>
          </p:nvSpPr>
          <p:spPr>
            <a:xfrm>
              <a:off x="7628895" y="3397271"/>
              <a:ext cx="312929" cy="292151"/>
            </a:xfrm>
            <a:prstGeom prst="mathPlus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1" name="덧셈 기호 120"/>
          <p:cNvSpPr/>
          <p:nvPr/>
        </p:nvSpPr>
        <p:spPr>
          <a:xfrm>
            <a:off x="7297588" y="5298968"/>
            <a:ext cx="312929" cy="292151"/>
          </a:xfrm>
          <a:prstGeom prst="mathPlus">
            <a:avLst/>
          </a:prstGeom>
          <a:solidFill>
            <a:srgbClr val="99CC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Text Box 21"/>
          <p:cNvSpPr txBox="1">
            <a:spLocks noChangeArrowheads="1"/>
          </p:cNvSpPr>
          <p:nvPr/>
        </p:nvSpPr>
        <p:spPr bwMode="auto">
          <a:xfrm>
            <a:off x="4628114" y="5572784"/>
            <a:ext cx="9825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altLang="ko-K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1" lang="ko-KR" alt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</a:t>
            </a:r>
            <a:r>
              <a:rPr kumimoji="1" lang="en-US" altLang="ko-K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1" lang="ko-KR" altLang="en-US" sz="11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페이백</a:t>
            </a:r>
            <a:r>
              <a:rPr kumimoji="1" lang="en-US" altLang="ko-K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5" name="위쪽/아래쪽 화살표 74"/>
          <p:cNvSpPr/>
          <p:nvPr/>
        </p:nvSpPr>
        <p:spPr>
          <a:xfrm>
            <a:off x="1372652" y="3681864"/>
            <a:ext cx="381535" cy="91087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9" name="타원 138"/>
          <p:cNvSpPr/>
          <p:nvPr/>
        </p:nvSpPr>
        <p:spPr>
          <a:xfrm>
            <a:off x="925700" y="2708920"/>
            <a:ext cx="386416" cy="37584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타원 139"/>
          <p:cNvSpPr/>
          <p:nvPr/>
        </p:nvSpPr>
        <p:spPr>
          <a:xfrm>
            <a:off x="935866" y="4655097"/>
            <a:ext cx="386416" cy="37584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072343" y="1727230"/>
            <a:ext cx="8916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  <a:latin typeface="바탕체"/>
                <a:ea typeface="바탕체"/>
              </a:rPr>
              <a:t>※ 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[</a:t>
            </a:r>
            <a:r>
              <a:rPr lang="ko-KR" altLang="en-US" sz="1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가입예시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] 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여자 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45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세 </a:t>
            </a:r>
            <a:r>
              <a:rPr lang="ko-KR" altLang="en-US" sz="1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주보험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 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9,500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만 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/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월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532,226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원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10</a:t>
            </a:r>
            <a:r>
              <a:rPr lang="ko-KR" altLang="en-US" sz="1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년납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), </a:t>
            </a:r>
            <a:r>
              <a:rPr lang="ko-KR" altLang="en-US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암환급특약의 </a:t>
            </a:r>
            <a:r>
              <a:rPr lang="ko-KR" altLang="en-US" sz="1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약정보험료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(51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만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), </a:t>
            </a:r>
            <a:r>
              <a:rPr lang="ko-KR" altLang="en-US" sz="1100" dirty="0" err="1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연금선지급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 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70</a:t>
            </a:r>
            <a:r>
              <a:rPr lang="ko-KR" altLang="en-US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세</a:t>
            </a:r>
            <a:r>
              <a:rPr lang="en-US" altLang="ko-KR" sz="1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(20</a:t>
            </a:r>
            <a:r>
              <a:rPr lang="ko-KR" altLang="en-US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년 매월 수령</a:t>
            </a:r>
            <a:r>
              <a:rPr lang="en-US" altLang="ko-KR" sz="1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</a:gradFill>
              </a:rPr>
              <a:t>,4.5%)</a:t>
            </a:r>
            <a:endParaRPr lang="ko-KR" altLang="en-US" sz="1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</a:gradFill>
            </a:endParaRPr>
          </a:p>
        </p:txBody>
      </p:sp>
      <p:sp>
        <p:nvSpPr>
          <p:cNvPr id="145" name="Rectangle 3"/>
          <p:cNvSpPr>
            <a:spLocks noChangeArrowheads="1"/>
          </p:cNvSpPr>
          <p:nvPr/>
        </p:nvSpPr>
        <p:spPr bwMode="auto">
          <a:xfrm>
            <a:off x="2571839" y="3437249"/>
            <a:ext cx="1465419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(=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월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532,226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원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X10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년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84" name="폭발 1 83"/>
          <p:cNvSpPr/>
          <p:nvPr/>
        </p:nvSpPr>
        <p:spPr bwMode="auto">
          <a:xfrm>
            <a:off x="5020313" y="3996499"/>
            <a:ext cx="536264" cy="1296591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400">
              <a:solidFill>
                <a:prstClr val="white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6269925" y="6066592"/>
            <a:ext cx="3929874" cy="2400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defTabSz="912813" latinLnBrk="0">
              <a:lnSpc>
                <a:spcPct val="120000"/>
              </a:lnSpc>
              <a:defRPr/>
            </a:pP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※ 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납기내 암 </a:t>
            </a:r>
            <a:r>
              <a:rPr lang="ko-KR" altLang="en-US" sz="800" b="1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미발생자를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대상으로 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▶</a:t>
            </a:r>
            <a:r>
              <a:rPr lang="ko-KR" altLang="en-US" sz="800" b="1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납기후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(~100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세</a:t>
            </a:r>
            <a:r>
              <a:rPr lang="en-US" altLang="ko-KR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)</a:t>
            </a:r>
            <a:r>
              <a:rPr lang="ko-KR" altLang="en-US" sz="800" b="1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에 암이 발생한 경우 암생활비서비스 지급</a:t>
            </a:r>
          </a:p>
        </p:txBody>
      </p:sp>
      <p:sp>
        <p:nvSpPr>
          <p:cNvPr id="92" name="직사각형 91"/>
          <p:cNvSpPr>
            <a:spLocks noChangeArrowheads="1"/>
          </p:cNvSpPr>
          <p:nvPr/>
        </p:nvSpPr>
        <p:spPr bwMode="auto">
          <a:xfrm>
            <a:off x="2362670" y="2106389"/>
            <a:ext cx="1748385" cy="34054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r>
              <a:rPr kumimoji="0" lang="ko-KR" altLang="en-US" b="1" kern="0">
                <a:solidFill>
                  <a:prstClr val="black"/>
                </a:solidFill>
                <a:latin typeface="SLI 파트너 EB" pitchFamily="18" charset="-127"/>
                <a:ea typeface="SLI 파트너 EB" pitchFamily="18" charset="-127"/>
              </a:rPr>
              <a:t>납입기간내</a:t>
            </a:r>
            <a:endParaRPr kumimoji="0" lang="ko-KR" altLang="en-US" b="1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94" name="직사각형 93"/>
          <p:cNvSpPr>
            <a:spLocks noChangeArrowheads="1"/>
          </p:cNvSpPr>
          <p:nvPr/>
        </p:nvSpPr>
        <p:spPr bwMode="auto">
          <a:xfrm>
            <a:off x="6675014" y="2152268"/>
            <a:ext cx="3968408" cy="29499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r>
              <a:rPr kumimoji="0" lang="ko-KR" altLang="en-US" b="1" kern="0" dirty="0" err="1">
                <a:solidFill>
                  <a:prstClr val="black"/>
                </a:solidFill>
                <a:latin typeface="SLI 파트너 EB" pitchFamily="18" charset="-127"/>
                <a:ea typeface="SLI 파트너 EB" pitchFamily="18" charset="-127"/>
              </a:rPr>
              <a:t>납입기간후</a:t>
            </a:r>
            <a:endParaRPr kumimoji="0" lang="ko-KR" altLang="en-US" b="1" kern="0" dirty="0">
              <a:solidFill>
                <a:prstClr val="black"/>
              </a:solidFill>
              <a:latin typeface="SLI 파트너 EB" pitchFamily="18" charset="-127"/>
              <a:ea typeface="SLI 파트너 EB" pitchFamily="18" charset="-127"/>
            </a:endParaRPr>
          </a:p>
        </p:txBody>
      </p:sp>
      <p:sp>
        <p:nvSpPr>
          <p:cNvPr id="97" name="아래쪽 화살표 96"/>
          <p:cNvSpPr/>
          <p:nvPr/>
        </p:nvSpPr>
        <p:spPr>
          <a:xfrm rot="14027653">
            <a:off x="5976122" y="3493479"/>
            <a:ext cx="359519" cy="1919813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3940294" y="3955508"/>
            <a:ext cx="969278" cy="3508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ko-KR" altLang="en-US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완납</a:t>
            </a:r>
            <a:r>
              <a:rPr lang="en-US" altLang="ko-KR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ko-KR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ko-KR" altLang="en-US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</a:t>
            </a:r>
            <a:r>
              <a:rPr lang="en-US" altLang="ko-KR" sz="1400" b="1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1400" b="1" kern="0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637564" y="2148521"/>
            <a:ext cx="1663992" cy="324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4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사망보장 </a:t>
            </a:r>
            <a:r>
              <a:rPr lang="en-US" altLang="ko-KR" sz="14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9,500</a:t>
            </a:r>
            <a:r>
              <a:rPr lang="ko-KR" altLang="en-US" sz="14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 </a:t>
            </a:r>
            <a:endParaRPr lang="ko-KR" altLang="en-US" sz="14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2408966" y="1133583"/>
            <a:ext cx="7233010" cy="50343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0000FF"/>
                </a:solidFill>
              </a:rPr>
              <a:t> [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월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50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만원 </a:t>
            </a:r>
            <a:r>
              <a:rPr lang="en-US" altLang="ko-KR" sz="2400" b="1" dirty="0">
                <a:solidFill>
                  <a:srgbClr val="0000FF"/>
                </a:solidFill>
              </a:rPr>
              <a:t>]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으로 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 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노후자금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(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보장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건강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연금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)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준비</a:t>
            </a:r>
            <a:endParaRPr lang="ko-KR" altLang="en-US" sz="20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98" name="사각형 설명선 97"/>
          <p:cNvSpPr/>
          <p:nvPr/>
        </p:nvSpPr>
        <p:spPr>
          <a:xfrm>
            <a:off x="4601065" y="6162352"/>
            <a:ext cx="1217543" cy="431691"/>
          </a:xfrm>
          <a:prstGeom prst="wedgeRectCallout">
            <a:avLst>
              <a:gd name="adj1" fmla="val -4375"/>
              <a:gd name="adj2" fmla="val -95226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암진단</a:t>
            </a:r>
            <a:r>
              <a:rPr lang="ko-KR" altLang="en-US" sz="12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환급액</a:t>
            </a:r>
            <a:endParaRPr lang="en-US" altLang="ko-KR" sz="1200" b="1" kern="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spcBef>
                <a:spcPts val="300"/>
              </a:spcBef>
              <a:defRPr/>
            </a:pP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r>
              <a:rPr lang="en-US" altLang="ko-KR" sz="10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51</a:t>
            </a:r>
            <a:r>
              <a:rPr lang="ko-KR" altLang="en-US" sz="10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만</a:t>
            </a: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x10</a:t>
            </a:r>
            <a:r>
              <a:rPr lang="ko-KR" altLang="en-US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년간</a:t>
            </a:r>
            <a:r>
              <a:rPr lang="en-US" altLang="ko-KR" sz="10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96" name="Rectangle 3"/>
          <p:cNvSpPr>
            <a:spLocks noChangeArrowheads="1"/>
          </p:cNvSpPr>
          <p:nvPr/>
        </p:nvSpPr>
        <p:spPr bwMode="auto">
          <a:xfrm>
            <a:off x="10502842" y="2168442"/>
            <a:ext cx="1527843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 smtClean="0">
                <a:solidFill>
                  <a:prstClr val="black"/>
                </a:solidFill>
              </a:rPr>
              <a:t>-</a:t>
            </a:r>
            <a:r>
              <a:rPr lang="ko-KR" altLang="en-US" sz="1100" kern="0" spc="-100" dirty="0" smtClean="0">
                <a:solidFill>
                  <a:prstClr val="black"/>
                </a:solidFill>
              </a:rPr>
              <a:t>공시이율 </a:t>
            </a:r>
            <a:r>
              <a:rPr lang="en-US" altLang="ko-KR" sz="1100" kern="0" spc="-100" dirty="0" smtClean="0">
                <a:solidFill>
                  <a:prstClr val="black"/>
                </a:solidFill>
              </a:rPr>
              <a:t>2.4% </a:t>
            </a:r>
            <a:r>
              <a:rPr lang="ko-KR" altLang="en-US" sz="1100" kern="0" spc="-100" dirty="0" smtClean="0">
                <a:solidFill>
                  <a:prstClr val="black"/>
                </a:solidFill>
              </a:rPr>
              <a:t>가정</a:t>
            </a:r>
            <a:r>
              <a:rPr lang="en-US" altLang="ko-KR" sz="1100" kern="0" spc="-100" dirty="0">
                <a:solidFill>
                  <a:prstClr val="black"/>
                </a:solidFill>
              </a:rPr>
              <a:t>-</a:t>
            </a:r>
            <a:endParaRPr lang="ko-KR" altLang="en-US" sz="1100" kern="0" spc="-100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823932" y="391823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00FF"/>
                </a:solidFill>
              </a:rPr>
              <a:t>■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5107453" y="4445618"/>
            <a:ext cx="3142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ko-KR" altLang="en-US" sz="1400" b="1" kern="0" dirty="0">
                <a:solidFill>
                  <a:srgbClr val="C00000"/>
                </a:solidFill>
              </a:rPr>
              <a:t>암</a:t>
            </a:r>
            <a:endParaRPr kumimoji="1" lang="en-US" altLang="ko-KR" sz="1400" b="1" kern="0" dirty="0">
              <a:solidFill>
                <a:srgbClr val="C00000"/>
              </a:solidFill>
            </a:endParaRPr>
          </a:p>
        </p:txBody>
      </p:sp>
      <p:sp>
        <p:nvSpPr>
          <p:cNvPr id="113" name="Rectangle 3"/>
          <p:cNvSpPr>
            <a:spLocks noChangeArrowheads="1"/>
          </p:cNvSpPr>
          <p:nvPr/>
        </p:nvSpPr>
        <p:spPr bwMode="auto">
          <a:xfrm>
            <a:off x="5588087" y="3953750"/>
            <a:ext cx="884066" cy="35086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ko-KR" altLang="en-US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</a:t>
            </a:r>
            <a:r>
              <a:rPr lang="en-US" altLang="ko-KR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</a:t>
            </a:r>
            <a:r>
              <a:rPr lang="ko-KR" altLang="en-US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</a:t>
            </a:r>
            <a:r>
              <a:rPr lang="en-US" altLang="ko-KR" sz="1400" b="1" kern="0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1400" b="1" kern="0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아래쪽 화살표 113"/>
          <p:cNvSpPr/>
          <p:nvPr/>
        </p:nvSpPr>
        <p:spPr>
          <a:xfrm rot="16200000">
            <a:off x="5418947" y="2046925"/>
            <a:ext cx="360480" cy="2540492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19" name="덧셈 기호 18"/>
          <p:cNvSpPr/>
          <p:nvPr/>
        </p:nvSpPr>
        <p:spPr>
          <a:xfrm>
            <a:off x="5834085" y="5328080"/>
            <a:ext cx="375013" cy="479478"/>
          </a:xfrm>
          <a:prstGeom prst="mathPlus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사각형 설명선 116"/>
          <p:cNvSpPr/>
          <p:nvPr/>
        </p:nvSpPr>
        <p:spPr>
          <a:xfrm>
            <a:off x="6674379" y="4623003"/>
            <a:ext cx="1217543" cy="431691"/>
          </a:xfrm>
          <a:prstGeom prst="wedgeRectCallout">
            <a:avLst>
              <a:gd name="adj1" fmla="val -34416"/>
              <a:gd name="adj2" fmla="val 77759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암생활비서비스</a:t>
            </a:r>
            <a:endParaRPr lang="en-US" altLang="ko-KR" sz="1200" b="1" kern="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0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35731"/>
              </p:ext>
            </p:extLst>
          </p:nvPr>
        </p:nvGraphicFramePr>
        <p:xfrm>
          <a:off x="1631505" y="1807564"/>
          <a:ext cx="8753032" cy="4746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795">
                  <a:extLst>
                    <a:ext uri="{9D8B030D-6E8A-4147-A177-3AD203B41FA5}">
                      <a16:colId xmlns:a16="http://schemas.microsoft.com/office/drawing/2014/main" val="3527928129"/>
                    </a:ext>
                  </a:extLst>
                </a:gridCol>
                <a:gridCol w="3386873">
                  <a:extLst>
                    <a:ext uri="{9D8B030D-6E8A-4147-A177-3AD203B41FA5}">
                      <a16:colId xmlns:a16="http://schemas.microsoft.com/office/drawing/2014/main" val="1234030742"/>
                    </a:ext>
                  </a:extLst>
                </a:gridCol>
                <a:gridCol w="3581364">
                  <a:extLst>
                    <a:ext uri="{9D8B030D-6E8A-4147-A177-3AD203B41FA5}">
                      <a16:colId xmlns:a16="http://schemas.microsoft.com/office/drawing/2014/main" val="2058987264"/>
                    </a:ext>
                  </a:extLst>
                </a:gridCol>
              </a:tblGrid>
              <a:tr h="52351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pc="-100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주보험</a:t>
                      </a:r>
                      <a:r>
                        <a:rPr lang="ko-KR" altLang="en-US" sz="1800" b="1" spc="-1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800" b="1" spc="-1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9,500</a:t>
                      </a:r>
                      <a:r>
                        <a:rPr lang="ko-KR" altLang="en-US" sz="1800" b="1" spc="-1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800" b="1" spc="-100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Bef>
                          <a:spcPts val="300"/>
                        </a:spcBef>
                      </a:pP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:6,386</a:t>
                      </a:r>
                      <a:r>
                        <a:rPr lang="ko-KR" altLang="en-US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연금선지급</a:t>
                      </a: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잔여사망보험금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보험기간中 암진단時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추가 지급액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혜택</a:t>
                      </a:r>
                      <a:endParaRPr lang="en-US" altLang="ko-KR" sz="1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 latinLnBrk="1">
                        <a:spcBef>
                          <a:spcPts val="600"/>
                        </a:spcBef>
                      </a:pP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암환급금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납입면제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암생활비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82059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공시이율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2.4% 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가정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775562"/>
                  </a:ext>
                </a:extLst>
              </a:tr>
              <a:tr h="9398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 未발병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57286"/>
                  </a:ext>
                </a:extLst>
              </a:tr>
              <a:tr h="14749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납입後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65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세 이전</a:t>
                      </a:r>
                      <a:endParaRPr lang="en-US" altLang="ko-KR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86218"/>
                  </a:ext>
                </a:extLst>
              </a:tr>
              <a:tr h="13039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납입後</a:t>
                      </a:r>
                      <a:r>
                        <a:rPr lang="en-US" altLang="ko-KR" sz="1800" b="1" dirty="0" smtClean="0">
                          <a:solidFill>
                            <a:srgbClr val="0033CC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암 발병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4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8507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746" y="355797"/>
            <a:ext cx="7831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ko-KR" altLang="en-US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③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5</a:t>
            </a:r>
            <a:r>
              <a:rPr lang="en-US" altLang="ko-KR" sz="2800" b="1" spc="-1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0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만플랜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Case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別 </a:t>
            </a:r>
            <a:r>
              <a:rPr lang="ko-KR" altLang="en-US" sz="2800" b="1" spc="-10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수령금액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☞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&lt;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요약</a:t>
            </a:r>
            <a:r>
              <a:rPr lang="en-US" altLang="ko-KR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&gt;</a:t>
            </a:r>
            <a:r>
              <a:rPr lang="ko-KR" altLang="en-US" sz="2800" b="1" spc="-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예시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496782" y="3125900"/>
            <a:ext cx="1460572" cy="565243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7,489</a:t>
            </a:r>
            <a:r>
              <a:rPr lang="ko-KR" altLang="en-US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96782" y="4306076"/>
            <a:ext cx="1460572" cy="6071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954</a:t>
            </a:r>
            <a:r>
              <a:rPr lang="ko-KR" altLang="en-US" b="1" spc="-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en-US" altLang="ko-KR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4597994" y="4133211"/>
            <a:ext cx="1224136" cy="324000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잔여사망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덧셈 기호 19"/>
          <p:cNvSpPr/>
          <p:nvPr/>
        </p:nvSpPr>
        <p:spPr>
          <a:xfrm>
            <a:off x="5068362" y="3797901"/>
            <a:ext cx="312929" cy="292151"/>
          </a:xfrm>
          <a:prstGeom prst="mathPlus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402536" y="5383435"/>
            <a:ext cx="1638012" cy="957519"/>
            <a:chOff x="395536" y="3356992"/>
            <a:chExt cx="1979409" cy="1308069"/>
          </a:xfrm>
        </p:grpSpPr>
        <p:sp>
          <p:nvSpPr>
            <p:cNvPr id="22" name="Freeform 11"/>
            <p:cNvSpPr>
              <a:spLocks/>
            </p:cNvSpPr>
            <p:nvPr/>
          </p:nvSpPr>
          <p:spPr bwMode="auto">
            <a:xfrm flipH="1">
              <a:off x="395536" y="3360556"/>
              <a:ext cx="283847" cy="1304505"/>
            </a:xfrm>
            <a:custGeom>
              <a:avLst/>
              <a:gdLst>
                <a:gd name="T0" fmla="*/ 6 w 265"/>
                <a:gd name="T1" fmla="*/ 0 h 1134"/>
                <a:gd name="T2" fmla="*/ 265 w 265"/>
                <a:gd name="T3" fmla="*/ 184 h 1134"/>
                <a:gd name="T4" fmla="*/ 265 w 265"/>
                <a:gd name="T5" fmla="*/ 1004 h 1134"/>
                <a:gd name="T6" fmla="*/ 0 w 265"/>
                <a:gd name="T7" fmla="*/ 1134 h 1134"/>
                <a:gd name="T8" fmla="*/ 6 w 265"/>
                <a:gd name="T9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134">
                  <a:moveTo>
                    <a:pt x="6" y="0"/>
                  </a:moveTo>
                  <a:lnTo>
                    <a:pt x="265" y="184"/>
                  </a:lnTo>
                  <a:lnTo>
                    <a:pt x="265" y="1004"/>
                  </a:lnTo>
                  <a:lnTo>
                    <a:pt x="0" y="11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71B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 flipH="1">
              <a:off x="658705" y="3356992"/>
              <a:ext cx="1716240" cy="1308069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0D35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kern="0">
                <a:solidFill>
                  <a:srgbClr val="000000"/>
                </a:solidFill>
                <a:ea typeface="굴림" charset="-127"/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 flipH="1">
              <a:off x="703820" y="3396198"/>
              <a:ext cx="1612852" cy="1224904"/>
            </a:xfrm>
            <a:custGeom>
              <a:avLst/>
              <a:gdLst>
                <a:gd name="T0" fmla="*/ 0 w 913"/>
                <a:gd name="T1" fmla="*/ 965 h 1101"/>
                <a:gd name="T2" fmla="*/ 0 w 913"/>
                <a:gd name="T3" fmla="*/ 103 h 1101"/>
                <a:gd name="T4" fmla="*/ 913 w 913"/>
                <a:gd name="T5" fmla="*/ 0 h 1101"/>
                <a:gd name="T6" fmla="*/ 913 w 913"/>
                <a:gd name="T7" fmla="*/ 1101 h 1101"/>
                <a:gd name="T8" fmla="*/ 0 w 913"/>
                <a:gd name="T9" fmla="*/ 965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1101">
                  <a:moveTo>
                    <a:pt x="0" y="965"/>
                  </a:moveTo>
                  <a:lnTo>
                    <a:pt x="0" y="103"/>
                  </a:lnTo>
                  <a:lnTo>
                    <a:pt x="913" y="0"/>
                  </a:lnTo>
                  <a:lnTo>
                    <a:pt x="913" y="1101"/>
                  </a:lnTo>
                  <a:lnTo>
                    <a:pt x="0" y="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kumimoji="1" lang="ko-KR" altLang="en-US" b="1" u="sng" kern="0" dirty="0">
                  <a:solidFill>
                    <a:srgbClr val="C00000"/>
                  </a:solidFill>
                </a:rPr>
                <a:t>총 </a:t>
              </a:r>
              <a:r>
                <a:rPr kumimoji="1" lang="en-US" altLang="ko-KR" b="1" u="sng" kern="0" dirty="0" smtClean="0">
                  <a:solidFill>
                    <a:srgbClr val="C00000"/>
                  </a:solidFill>
                </a:rPr>
                <a:t>8,443</a:t>
              </a:r>
              <a:r>
                <a:rPr kumimoji="1" lang="ko-KR" altLang="en-US" b="1" u="sng" kern="0" dirty="0" smtClean="0">
                  <a:solidFill>
                    <a:srgbClr val="C00000"/>
                  </a:solidFill>
                </a:rPr>
                <a:t>만</a:t>
              </a:r>
              <a:endParaRPr kumimoji="1" lang="en-US" altLang="ko-KR" b="1" u="sng" kern="0" dirty="0">
                <a:solidFill>
                  <a:srgbClr val="C00000"/>
                </a:solidFill>
              </a:endParaRPr>
            </a:p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b="1" kern="0" dirty="0">
                  <a:solidFill>
                    <a:srgbClr val="000000"/>
                  </a:solidFill>
                </a:rPr>
                <a:t>(</a:t>
              </a:r>
              <a:r>
                <a:rPr kumimoji="1" lang="en-US" altLang="ko-KR" b="1" kern="0" dirty="0" smtClean="0">
                  <a:solidFill>
                    <a:srgbClr val="000000"/>
                  </a:solidFill>
                </a:rPr>
                <a:t>132.2%)</a:t>
              </a:r>
              <a:endParaRPr kumimoji="1" lang="ko-KR" altLang="en-US" b="1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등호 24"/>
          <p:cNvSpPr/>
          <p:nvPr/>
        </p:nvSpPr>
        <p:spPr>
          <a:xfrm rot="16200000">
            <a:off x="5078611" y="4985386"/>
            <a:ext cx="288032" cy="343701"/>
          </a:xfrm>
          <a:prstGeom prst="mathEqual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387218" y="3968224"/>
            <a:ext cx="2651566" cy="3240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atinLnBrk="0">
              <a:defRPr/>
            </a:pP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암진단환급금 ▶ </a:t>
            </a:r>
            <a:r>
              <a:rPr lang="en-US" altLang="ko-KR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6,120</a:t>
            </a: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</a:p>
        </p:txBody>
      </p:sp>
      <p:sp>
        <p:nvSpPr>
          <p:cNvPr id="28" name="모서리가 둥근 직사각형 27"/>
          <p:cNvSpPr/>
          <p:nvPr/>
        </p:nvSpPr>
        <p:spPr>
          <a:xfrm>
            <a:off x="7383280" y="5399592"/>
            <a:ext cx="2651566" cy="3240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atinLnBrk="0">
              <a:defRPr/>
            </a:pPr>
            <a:r>
              <a:rPr lang="ko-KR" altLang="en-US" sz="16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암생활비</a:t>
            </a:r>
            <a:r>
              <a:rPr lang="ko-KR" altLang="en-US" sz="16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▶ </a:t>
            </a:r>
            <a:r>
              <a:rPr lang="en-US" altLang="ko-KR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2,425</a:t>
            </a: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8246968" y="5705208"/>
            <a:ext cx="1818192" cy="295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(※ </a:t>
            </a:r>
            <a:r>
              <a:rPr lang="ko-KR" altLang="en-US" sz="1100" kern="0" spc="-100" dirty="0" err="1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총납입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P</a:t>
            </a:r>
            <a:r>
              <a:rPr lang="ko-KR" altLang="en-US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6,386</a:t>
            </a:r>
            <a:r>
              <a:rPr lang="ko-KR" altLang="en-US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만</a:t>
            </a:r>
            <a:r>
              <a:rPr lang="en-US" altLang="ko-KR" sz="1100" kern="0" spc="-1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 X40</a:t>
            </a:r>
            <a:r>
              <a:rPr lang="en-US" altLang="ko-KR" sz="110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%)</a:t>
            </a:r>
            <a:endParaRPr lang="ko-KR" altLang="en-US" sz="1100" kern="0" spc="-1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32" name="사각형 설명선 31"/>
          <p:cNvSpPr/>
          <p:nvPr/>
        </p:nvSpPr>
        <p:spPr>
          <a:xfrm>
            <a:off x="7172916" y="6027641"/>
            <a:ext cx="2398922" cy="465607"/>
          </a:xfrm>
          <a:prstGeom prst="wedgeRectCallout">
            <a:avLst>
              <a:gd name="adj1" fmla="val -2695"/>
              <a:gd name="adj2" fmla="val -104468"/>
            </a:avLst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200" b="1" kern="0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암생활비</a:t>
            </a:r>
            <a:r>
              <a:rPr lang="ko-KR" altLang="en-US" sz="120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지급방법</a:t>
            </a:r>
            <a:endParaRPr lang="en-US" altLang="ko-KR" sz="1200" b="1" kern="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latinLnBrk="0">
              <a:spcBef>
                <a:spcPts val="300"/>
              </a:spcBef>
              <a:defRPr/>
            </a:pP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kern="0" dirty="0" err="1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일시금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606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만 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年</a:t>
            </a:r>
            <a:r>
              <a:rPr lang="en-US" altLang="ko-KR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181</a:t>
            </a:r>
            <a:r>
              <a:rPr lang="ko-KR" altLang="en-US" sz="1050" b="1" kern="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만</a:t>
            </a:r>
            <a:r>
              <a:rPr lang="en-US" altLang="ko-KR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X10</a:t>
            </a:r>
            <a:r>
              <a:rPr lang="ko-KR" altLang="en-US" sz="1050" b="1" kern="0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년확정</a:t>
            </a:r>
            <a:r>
              <a:rPr lang="en-US" altLang="ko-KR" sz="1050" b="1" kern="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34" name="덧셈 기호 33"/>
          <p:cNvSpPr/>
          <p:nvPr/>
        </p:nvSpPr>
        <p:spPr>
          <a:xfrm>
            <a:off x="7077946" y="3989199"/>
            <a:ext cx="312929" cy="292151"/>
          </a:xfrm>
          <a:prstGeom prst="mathPlus">
            <a:avLst/>
          </a:prstGeom>
          <a:solidFill>
            <a:srgbClr val="FF5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6" name="덧셈 기호 35"/>
          <p:cNvSpPr/>
          <p:nvPr/>
        </p:nvSpPr>
        <p:spPr>
          <a:xfrm>
            <a:off x="7087936" y="5412856"/>
            <a:ext cx="312929" cy="292151"/>
          </a:xfrm>
          <a:prstGeom prst="mathPlus">
            <a:avLst/>
          </a:prstGeom>
          <a:solidFill>
            <a:srgbClr val="FF5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631504" y="6246415"/>
            <a:ext cx="1818192" cy="2862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defTabSz="912813" latinLnBrk="0">
              <a:lnSpc>
                <a:spcPct val="120000"/>
              </a:lnSpc>
              <a:defRPr/>
            </a:pPr>
            <a:r>
              <a:rPr lang="en-US" altLang="ko-KR" sz="105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※ </a:t>
            </a:r>
            <a:r>
              <a:rPr lang="ko-KR" altLang="en-US" sz="1050" kern="0" spc="-1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납기내 암미발병時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408966" y="1133583"/>
            <a:ext cx="7233010" cy="50343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0000FF"/>
                </a:solidFill>
              </a:rPr>
              <a:t> [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월</a:t>
            </a:r>
            <a:r>
              <a:rPr lang="en-US" altLang="ko-KR" sz="2400" b="1" dirty="0">
                <a:solidFill>
                  <a:srgbClr val="0000FF"/>
                </a:solidFill>
              </a:rPr>
              <a:t>5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0</a:t>
            </a:r>
            <a:r>
              <a:rPr lang="ko-KR" altLang="en-US" sz="2400" b="1" dirty="0">
                <a:solidFill>
                  <a:srgbClr val="0000FF"/>
                </a:solidFill>
              </a:rPr>
              <a:t>만원 </a:t>
            </a:r>
            <a:r>
              <a:rPr lang="en-US" altLang="ko-KR" sz="2400" b="1" dirty="0">
                <a:solidFill>
                  <a:srgbClr val="0000FF"/>
                </a:solidFill>
              </a:rPr>
              <a:t>]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</a:rPr>
              <a:t>으로 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 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노후자금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(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보장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건강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+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연금</a:t>
            </a:r>
            <a:r>
              <a:rPr lang="en-US" altLang="ko-KR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)</a:t>
            </a:r>
            <a:r>
              <a:rPr lang="ko-KR" altLang="en-US" sz="2000" b="1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sym typeface="Wingdings" panose="05000000000000000000" pitchFamily="2" charset="2"/>
              </a:rPr>
              <a:t>준비</a:t>
            </a:r>
            <a:endParaRPr lang="ko-KR" altLang="en-US" sz="2000" b="1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39" name="아래쪽 화살표 38"/>
          <p:cNvSpPr/>
          <p:nvPr/>
        </p:nvSpPr>
        <p:spPr>
          <a:xfrm>
            <a:off x="2254173" y="2839916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40" name="아래쪽 화살표 39"/>
          <p:cNvSpPr/>
          <p:nvPr/>
        </p:nvSpPr>
        <p:spPr>
          <a:xfrm>
            <a:off x="2253200" y="3789040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41" name="아래쪽 화살표 40"/>
          <p:cNvSpPr/>
          <p:nvPr/>
        </p:nvSpPr>
        <p:spPr>
          <a:xfrm>
            <a:off x="2253200" y="5303256"/>
            <a:ext cx="705600" cy="285984"/>
          </a:xfrm>
          <a:prstGeom prst="downArrow">
            <a:avLst/>
          </a:prstGeom>
          <a:gradFill>
            <a:gsLst>
              <a:gs pos="0">
                <a:srgbClr val="319EC7">
                  <a:alpha val="0"/>
                </a:srgbClr>
              </a:gs>
              <a:gs pos="100000">
                <a:srgbClr val="1041A4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anchor="ctr"/>
          <a:lstStyle/>
          <a:p>
            <a:pPr algn="ctr" latinLnBrk="0">
              <a:defRPr/>
            </a:pPr>
            <a:endParaRPr lang="ko-KR" altLang="en-US" kern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SLI 파트너 B" pitchFamily="18" charset="-127"/>
              <a:ea typeface="SLI 파트너 B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4547660" y="2953035"/>
            <a:ext cx="1359360" cy="324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ko-KR" altLang="en-US" sz="1600" b="1" kern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연금선지급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9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91123" y="104640"/>
            <a:ext cx="3308747" cy="484117"/>
            <a:chOff x="6883722" y="320936"/>
            <a:chExt cx="5525178" cy="77206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400802" y="29668"/>
            <a:ext cx="4292595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en-US" altLang="ko-KR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[</a:t>
            </a:r>
            <a:r>
              <a:rPr lang="ko-KR" altLang="en-US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참고</a:t>
            </a:r>
            <a:r>
              <a:rPr lang="en-US" altLang="ko-KR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] </a:t>
            </a:r>
            <a:r>
              <a:rPr lang="ko-KR" altLang="en-US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예정이율 변경</a:t>
            </a:r>
            <a:endParaRPr lang="ko-KR" altLang="en-US" sz="3200" b="1" spc="-300" dirty="0">
              <a:solidFill>
                <a:schemeClr val="bg1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9684"/>
              </p:ext>
            </p:extLst>
          </p:nvPr>
        </p:nvGraphicFramePr>
        <p:xfrm>
          <a:off x="558800" y="823141"/>
          <a:ext cx="10756900" cy="56919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9225">
                  <a:extLst>
                    <a:ext uri="{9D8B030D-6E8A-4147-A177-3AD203B41FA5}">
                      <a16:colId xmlns:a16="http://schemas.microsoft.com/office/drawing/2014/main" val="2671471975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565298076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2878342494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1399658783"/>
                    </a:ext>
                  </a:extLst>
                </a:gridCol>
              </a:tblGrid>
              <a:tr h="46146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구 분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현 행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rgbClr val="FF0000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개 정</a:t>
                      </a:r>
                      <a:endParaRPr lang="ko-KR" altLang="en-US" b="1" dirty="0">
                        <a:solidFill>
                          <a:srgbClr val="FF0000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5390"/>
                  </a:ext>
                </a:extLst>
              </a:tr>
              <a:tr h="461465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일반종신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해지보증형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2.00%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2.4%/2.15% 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* 10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년 전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후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877677"/>
                  </a:ext>
                </a:extLst>
              </a:tr>
              <a:tr h="4614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해지未보증형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2.50%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2.75%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96865"/>
                  </a:ext>
                </a:extLst>
              </a:tr>
              <a:tr h="4614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생애설계형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2.25%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2.50%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468291"/>
                  </a:ext>
                </a:extLst>
              </a:tr>
              <a:tr h="4614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전환용</a:t>
                      </a: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非</a:t>
                      </a: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UL)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1.90%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2.15%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6846150"/>
                  </a:ext>
                </a:extLst>
              </a:tr>
              <a:tr h="46146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변액종신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해지未보증형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2.50%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3.00%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(+50bp)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660412"/>
                  </a:ext>
                </a:extLst>
              </a:tr>
              <a:tr h="4614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생애설계형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2.35%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2.85%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(+50bp)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97197494"/>
                  </a:ext>
                </a:extLst>
              </a:tr>
              <a:tr h="46146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경영인정기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해지보증형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1.50%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1.75%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451044"/>
                  </a:ext>
                </a:extLst>
              </a:tr>
              <a:tr h="46146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해지未보증형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2.50%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2.75%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72093149"/>
                  </a:ext>
                </a:extLst>
              </a:tr>
              <a:tr h="46146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건강종신</a:t>
                      </a:r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*</a:t>
                      </a:r>
                      <a:r>
                        <a:rPr lang="ko-KR" altLang="en-US" sz="1200" dirty="0" err="1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대장금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1.75%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2.25%/1.75% 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*10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년 전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후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494337"/>
                  </a:ext>
                </a:extLst>
              </a:tr>
              <a:tr h="46146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종합간병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2.00%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2.25%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487767"/>
                  </a:ext>
                </a:extLst>
              </a:tr>
              <a:tr h="61584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비갱신특약</a:t>
                      </a:r>
                      <a:endParaRPr lang="en-US" altLang="ko-KR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* </a:t>
                      </a:r>
                      <a:r>
                        <a:rPr lang="ko-KR" altLang="en-US" sz="1200" dirty="0" err="1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재가입형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제외</a:t>
                      </a:r>
                      <a:endParaRPr lang="en-US" altLang="ko-KR" sz="1200" dirty="0" smtClean="0">
                        <a:solidFill>
                          <a:srgbClr val="0000FF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2.00%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2.25%</a:t>
                      </a:r>
                      <a:r>
                        <a:rPr lang="en-US" altLang="ko-KR" baseline="0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(+25bp)</a:t>
                      </a:r>
                      <a:endParaRPr lang="ko-KR" altLang="en-US" dirty="0" smtClean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18487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8623300" y="823141"/>
            <a:ext cx="2692400" cy="5691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53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Ⅱ.(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간편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든든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08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152084" y="156972"/>
            <a:ext cx="6644370" cy="772064"/>
            <a:chOff x="6883722" y="320936"/>
            <a:chExt cx="5525178" cy="77206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모서리가 둥근 직사각형 21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493616" y="3242330"/>
            <a:ext cx="11302143" cy="944005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457" y="3232895"/>
            <a:ext cx="979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400" b="1" spc="-113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02</a:t>
            </a:r>
            <a:endParaRPr lang="ko-KR" altLang="en-US" sz="4400" b="1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659" y="3348139"/>
            <a:ext cx="986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5</a:t>
            </a:r>
            <a:r>
              <a:rPr lang="ko-KR" altLang="en-US" sz="2400" b="1" spc="-75" dirty="0" err="1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도입으로 고액 </a:t>
            </a:r>
            <a:r>
              <a:rPr lang="ko-KR" altLang="en-US" sz="2400" b="1" spc="-75" dirty="0" err="1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단기납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2400" b="1" spc="-75" dirty="0" err="1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니즈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고객에 대한 만족도 제고</a:t>
            </a:r>
            <a:endParaRPr lang="ko-KR" altLang="en-US" sz="1200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029" y="3761724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든든플러스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최단기납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 →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5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년납으로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단기납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개선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5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보험료는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대비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39%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↑</a:t>
            </a:r>
            <a:endParaRPr lang="ko-KR" altLang="en-US" sz="1200" spc="-75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91340" y="4816724"/>
            <a:ext cx="11305255" cy="918879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704" y="4849911"/>
            <a:ext cx="979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400" b="1" spc="-113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03</a:t>
            </a:r>
            <a:endParaRPr lang="ko-KR" altLang="en-US" sz="4400" b="1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1964196" y="1841562"/>
            <a:ext cx="2219" cy="22009"/>
          </a:xfrm>
          <a:custGeom>
            <a:avLst/>
            <a:gdLst>
              <a:gd name="connsiteX0" fmla="*/ 0 w 2219"/>
              <a:gd name="connsiteY0" fmla="*/ 0 h 22009"/>
              <a:gd name="connsiteX1" fmla="*/ 2219 w 2219"/>
              <a:gd name="connsiteY1" fmla="*/ 0 h 22009"/>
              <a:gd name="connsiteX2" fmla="*/ 0 w 2219"/>
              <a:gd name="connsiteY2" fmla="*/ 22009 h 22009"/>
              <a:gd name="connsiteX3" fmla="*/ 0 w 2219"/>
              <a:gd name="connsiteY3" fmla="*/ 0 h 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" h="22009">
                <a:moveTo>
                  <a:pt x="0" y="0"/>
                </a:moveTo>
                <a:lnTo>
                  <a:pt x="2219" y="0"/>
                </a:lnTo>
                <a:lnTo>
                  <a:pt x="0" y="220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b="1">
              <a:solidFill>
                <a:prstClr val="white"/>
              </a:solidFill>
              <a:latin typeface="SLI 파트너 B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83" y="168695"/>
            <a:ext cx="7875294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914400" latinLnBrk="1">
              <a:defRPr/>
            </a:pPr>
            <a:r>
              <a:rPr lang="en-US" altLang="ko-KR" sz="40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sz="40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간편</a:t>
            </a:r>
            <a:r>
              <a:rPr lang="en-US" altLang="ko-KR" sz="40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</a:t>
            </a:r>
            <a:r>
              <a:rPr lang="ko-KR" altLang="en-US" sz="4000" b="1" spc="-300" dirty="0" err="1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든든플러스개정</a:t>
            </a:r>
            <a:r>
              <a:rPr lang="ko-KR" altLang="en-US" sz="40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4000" b="1" spc="-300" dirty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「</a:t>
            </a:r>
            <a:r>
              <a:rPr lang="ko-KR" altLang="en-US" sz="4000" b="1" spc="-300" dirty="0" err="1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판매포인트</a:t>
            </a:r>
            <a:r>
              <a:rPr lang="ko-KR" altLang="en-US" sz="4000" b="1" spc="-300" dirty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」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5659" y="4950186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당사 최고 수준의 유지보너스로 고액 가입 고객에 대한 </a:t>
            </a:r>
            <a:r>
              <a:rPr lang="ko-KR" altLang="en-US" sz="2400" b="1" spc="-75" dirty="0" err="1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환급률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개선</a:t>
            </a:r>
            <a:endParaRPr lang="ko-KR" altLang="en-US" sz="1200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2029" y="5363771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주보험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천만 이상 가입시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12%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유지보너스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제공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/ 5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년완납시점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96.4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%,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년시점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해약환급률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100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%</a:t>
            </a:r>
            <a:endParaRPr lang="en-US" altLang="ko-KR" sz="1400" spc="-75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87085" y="1620350"/>
            <a:ext cx="11311069" cy="928286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704" y="1647094"/>
            <a:ext cx="979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400" b="1" spc="-113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01</a:t>
            </a:r>
            <a:endParaRPr lang="ko-KR" altLang="en-US" sz="4400" b="1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771" y="1759154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ko-KR" altLang="en-US" sz="2400" b="1" spc="-75" dirty="0" err="1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적용이율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이원화 및 인상으로 보험료 인하</a:t>
            </a:r>
            <a:r>
              <a:rPr lang="en-US" altLang="ko-KR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최저해약환급금 상승</a:t>
            </a:r>
            <a:endParaRPr lang="ko-KR" altLang="en-US" sz="1200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1141" y="2172739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적용이율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2.0%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 이내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연복리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2.4%, 10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 초과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연복리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2.15% /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보험료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285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 →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279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완납시점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최저해약환급률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104.2%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105.1%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endParaRPr lang="ko-KR" altLang="en-US" sz="1200" spc="-75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73436" y="5117144"/>
            <a:ext cx="1923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든든플러스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천만 ↑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0968" y="2364143"/>
            <a:ext cx="1896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* 40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세 男 주 </a:t>
            </a: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억</a:t>
            </a: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, 20</a:t>
            </a:r>
            <a:r>
              <a:rPr lang="ko-KR" altLang="en-US" sz="1000" spc="-75" dirty="0" err="1" smtClean="0">
                <a:solidFill>
                  <a:srgbClr val="0000FF"/>
                </a:solidFill>
                <a:latin typeface="+mj-ea"/>
                <a:ea typeface="+mj-ea"/>
              </a:rPr>
              <a:t>년납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 기준</a:t>
            </a:r>
            <a:endParaRPr lang="ko-KR" altLang="en-US" sz="1000" spc="-75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2947" y="5545313"/>
            <a:ext cx="1896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* 40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세 男 주 </a:t>
            </a: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천↑</a:t>
            </a:r>
            <a:r>
              <a:rPr lang="en-US" altLang="ko-KR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, 5</a:t>
            </a:r>
            <a:r>
              <a:rPr lang="ko-KR" altLang="en-US" sz="1000" spc="-75" dirty="0" err="1" smtClean="0">
                <a:solidFill>
                  <a:srgbClr val="0000FF"/>
                </a:solidFill>
                <a:latin typeface="+mj-ea"/>
                <a:ea typeface="+mj-ea"/>
              </a:rPr>
              <a:t>년납</a:t>
            </a:r>
            <a:r>
              <a:rPr lang="ko-KR" altLang="en-US" sz="1000" spc="-75" dirty="0" smtClean="0">
                <a:solidFill>
                  <a:srgbClr val="0000FF"/>
                </a:solidFill>
                <a:latin typeface="+mj-ea"/>
                <a:ea typeface="+mj-ea"/>
              </a:rPr>
              <a:t> 기준</a:t>
            </a:r>
            <a:endParaRPr lang="ko-KR" altLang="en-US" sz="1000" spc="-75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371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5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30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0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보험료 예시</a:t>
              </a:r>
              <a:endParaRPr kumimoji="1" lang="ko-KR" altLang="en-US" sz="1800" b="0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32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1" y="323720"/>
            <a:ext cx="10728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 smtClean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 smtClean="0">
                <a:solidFill>
                  <a:srgbClr val="66FF33"/>
                </a:solidFill>
                <a:latin typeface="+mn-ea"/>
              </a:rPr>
              <a:t>T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① 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보험료 인하 및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최저해약환급률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상승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00447" y="131993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적용이율 이원화 및 인상으로  보험료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인하 효과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36043" y="2418009"/>
            <a:ext cx="2245933" cy="564450"/>
            <a:chOff x="1128183" y="2105161"/>
            <a:chExt cx="1693741" cy="758600"/>
          </a:xfrm>
        </p:grpSpPr>
        <p:sp>
          <p:nvSpPr>
            <p:cNvPr id="15" name="양쪽 모서리가 둥근 사각형 14"/>
            <p:cNvSpPr/>
            <p:nvPr/>
          </p:nvSpPr>
          <p:spPr>
            <a:xfrm>
              <a:off x="1128183" y="2105161"/>
              <a:ext cx="1693741" cy="758600"/>
            </a:xfrm>
            <a:prstGeom prst="round2SameRect">
              <a:avLst>
                <a:gd name="adj1" fmla="val 25825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52139" y="2174586"/>
              <a:ext cx="1223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보험료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[</a:t>
              </a: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단위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:</a:t>
              </a: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천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]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04506"/>
              </p:ext>
            </p:extLst>
          </p:nvPr>
        </p:nvGraphicFramePr>
        <p:xfrm>
          <a:off x="1039432" y="2986986"/>
          <a:ext cx="10423817" cy="342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347">
                  <a:extLst>
                    <a:ext uri="{9D8B030D-6E8A-4147-A177-3AD203B41FA5}">
                      <a16:colId xmlns:a16="http://schemas.microsoft.com/office/drawing/2014/main" val="1603556248"/>
                    </a:ext>
                  </a:extLst>
                </a:gridCol>
                <a:gridCol w="1127347">
                  <a:extLst>
                    <a:ext uri="{9D8B030D-6E8A-4147-A177-3AD203B41FA5}">
                      <a16:colId xmlns:a16="http://schemas.microsoft.com/office/drawing/2014/main" val="2044777514"/>
                    </a:ext>
                  </a:extLst>
                </a:gridCol>
                <a:gridCol w="1353464">
                  <a:extLst>
                    <a:ext uri="{9D8B030D-6E8A-4147-A177-3AD203B41FA5}">
                      <a16:colId xmlns:a16="http://schemas.microsoft.com/office/drawing/2014/main" val="341224430"/>
                    </a:ext>
                  </a:extLst>
                </a:gridCol>
                <a:gridCol w="1353464">
                  <a:extLst>
                    <a:ext uri="{9D8B030D-6E8A-4147-A177-3AD203B41FA5}">
                      <a16:colId xmlns:a16="http://schemas.microsoft.com/office/drawing/2014/main" val="3603171919"/>
                    </a:ext>
                  </a:extLst>
                </a:gridCol>
                <a:gridCol w="1353464">
                  <a:extLst>
                    <a:ext uri="{9D8B030D-6E8A-4147-A177-3AD203B41FA5}">
                      <a16:colId xmlns:a16="http://schemas.microsoft.com/office/drawing/2014/main" val="3581006747"/>
                    </a:ext>
                  </a:extLst>
                </a:gridCol>
                <a:gridCol w="1369577">
                  <a:extLst>
                    <a:ext uri="{9D8B030D-6E8A-4147-A177-3AD203B41FA5}">
                      <a16:colId xmlns:a16="http://schemas.microsoft.com/office/drawing/2014/main" val="461696592"/>
                    </a:ext>
                  </a:extLst>
                </a:gridCol>
                <a:gridCol w="1369577">
                  <a:extLst>
                    <a:ext uri="{9D8B030D-6E8A-4147-A177-3AD203B41FA5}">
                      <a16:colId xmlns:a16="http://schemas.microsoft.com/office/drawing/2014/main" val="4279938317"/>
                    </a:ext>
                  </a:extLst>
                </a:gridCol>
                <a:gridCol w="1369577">
                  <a:extLst>
                    <a:ext uri="{9D8B030D-6E8A-4147-A177-3AD203B41FA5}">
                      <a16:colId xmlns:a16="http://schemas.microsoft.com/office/drawing/2014/main" val="1563691216"/>
                    </a:ext>
                  </a:extLst>
                </a:gridCol>
              </a:tblGrid>
              <a:tr h="28521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lang="ko-KR" altLang="en-US" sz="1200" b="1" spc="-15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년납</a:t>
                      </a:r>
                      <a:endParaRPr lang="ko-KR" altLang="en-US" sz="1200" b="1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30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874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rgbClr val="143DB5"/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922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82239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1,008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rgbClr val="143DB5"/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1,030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473685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1,174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rgbClr val="143DB5"/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1,202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rgbClr val="143DB5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763451"/>
                  </a:ext>
                </a:extLst>
              </a:tr>
              <a:tr h="28521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7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30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657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626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4.7%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682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644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5.6%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836811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757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726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4.1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789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747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5.3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1317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879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850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3.3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918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875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4.7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25022"/>
                  </a:ext>
                </a:extLst>
              </a:tr>
              <a:tr h="28521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10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30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466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446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4.3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485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458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5.6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52803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537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518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3.5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561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532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5.2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134729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626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609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2.7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656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629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4.1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63348"/>
                  </a:ext>
                </a:extLst>
              </a:tr>
              <a:tr h="28521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20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30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246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239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2.8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257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248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3.5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45407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285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279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2.1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299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290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3.0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65709"/>
                  </a:ext>
                </a:extLst>
              </a:tr>
              <a:tr h="2852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세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338</a:t>
                      </a:r>
                      <a:endParaRPr lang="ko-KR" altLang="en-US" sz="1200" b="1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333</a:t>
                      </a:r>
                      <a:endParaRPr lang="ko-KR" altLang="en-US" sz="1200" b="1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1.5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ea"/>
                          <a:ea typeface="+mj-ea"/>
                        </a:rPr>
                        <a:t>358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351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2.0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66858"/>
                  </a:ext>
                </a:extLst>
              </a:tr>
            </a:tbl>
          </a:graphicData>
        </a:graphic>
      </p:graphicFrame>
      <p:grpSp>
        <p:nvGrpSpPr>
          <p:cNvPr id="7" name="그룹 6"/>
          <p:cNvGrpSpPr/>
          <p:nvPr/>
        </p:nvGrpSpPr>
        <p:grpSpPr>
          <a:xfrm>
            <a:off x="3285338" y="2417956"/>
            <a:ext cx="4070815" cy="606178"/>
            <a:chOff x="2821255" y="2287423"/>
            <a:chExt cx="3062748" cy="606178"/>
          </a:xfrm>
        </p:grpSpPr>
        <p:sp>
          <p:nvSpPr>
            <p:cNvPr id="23" name="양쪽 모서리가 둥근 사각형 22"/>
            <p:cNvSpPr/>
            <p:nvPr/>
          </p:nvSpPr>
          <p:spPr>
            <a:xfrm>
              <a:off x="2821255" y="2290991"/>
              <a:ext cx="3062748" cy="557959"/>
            </a:xfrm>
            <a:prstGeom prst="round2SameRect">
              <a:avLst>
                <a:gd name="adj1" fmla="val 24766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67629" y="2287423"/>
              <a:ext cx="197989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든든플러스종신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[2301]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양쪽 모서리가 둥근 사각형 12"/>
            <p:cNvSpPr/>
            <p:nvPr/>
          </p:nvSpPr>
          <p:spPr>
            <a:xfrm>
              <a:off x="2829897" y="2656386"/>
              <a:ext cx="985942" cy="1960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9D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9295" y="2614774"/>
              <a:ext cx="88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개정前</a:t>
              </a:r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3828583" y="2578643"/>
              <a:ext cx="2055420" cy="280226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67698" y="2585824"/>
              <a:ext cx="964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356153" y="2415000"/>
            <a:ext cx="4107097" cy="609134"/>
            <a:chOff x="5865849" y="2292308"/>
            <a:chExt cx="3085933" cy="609134"/>
          </a:xfrm>
        </p:grpSpPr>
        <p:sp>
          <p:nvSpPr>
            <p:cNvPr id="26" name="TextBox 25"/>
            <p:cNvSpPr txBox="1"/>
            <p:nvPr/>
          </p:nvSpPr>
          <p:spPr>
            <a:xfrm>
              <a:off x="6778973" y="2593665"/>
              <a:ext cx="851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  <p:sp>
          <p:nvSpPr>
            <p:cNvPr id="33" name="양쪽 모서리가 둥근 사각형 32"/>
            <p:cNvSpPr/>
            <p:nvPr/>
          </p:nvSpPr>
          <p:spPr>
            <a:xfrm>
              <a:off x="5865849" y="2298533"/>
              <a:ext cx="3085933" cy="545316"/>
            </a:xfrm>
            <a:prstGeom prst="round2SameRect">
              <a:avLst>
                <a:gd name="adj1" fmla="val 24766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29164" y="2292308"/>
              <a:ext cx="257756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간편든든플러스종신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[2301]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" name="양쪽 모서리가 둥근 사각형 35"/>
            <p:cNvSpPr/>
            <p:nvPr/>
          </p:nvSpPr>
          <p:spPr>
            <a:xfrm>
              <a:off x="5870775" y="2674146"/>
              <a:ext cx="1019888" cy="1960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06330" y="2624144"/>
              <a:ext cx="9131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개정前</a:t>
              </a:r>
            </a:p>
          </p:txBody>
        </p:sp>
        <p:sp>
          <p:nvSpPr>
            <p:cNvPr id="39" name="양쪽 모서리가 둥근 사각형 38"/>
            <p:cNvSpPr/>
            <p:nvPr/>
          </p:nvSpPr>
          <p:spPr>
            <a:xfrm>
              <a:off x="6856809" y="2587435"/>
              <a:ext cx="2094973" cy="280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111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16889" y="2585824"/>
              <a:ext cx="1001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565870" y="2124648"/>
            <a:ext cx="1897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설계기준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억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7900" y="1724010"/>
            <a:ext cx="18614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*10</a:t>
            </a:r>
            <a:r>
              <a:rPr kumimoji="0" lang="ko-KR" alt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년이내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2.40%, 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이후 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2.15%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5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30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0" i="0" u="none" strike="noStrike" kern="1200" cap="none" spc="0" normalizeH="0" baseline="0" noProof="0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환급률</a:t>
              </a:r>
              <a:r>
                <a:rPr kumimoji="1" lang="ko-KR" altLang="en-US" sz="1800" b="0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예시</a:t>
              </a:r>
              <a:endParaRPr kumimoji="1" lang="ko-KR" altLang="en-US" sz="1800" b="0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32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36043" y="2551018"/>
            <a:ext cx="2257727" cy="574877"/>
            <a:chOff x="1128183" y="2105161"/>
            <a:chExt cx="1702635" cy="772613"/>
          </a:xfrm>
        </p:grpSpPr>
        <p:sp>
          <p:nvSpPr>
            <p:cNvPr id="15" name="양쪽 모서리가 둥근 사각형 14"/>
            <p:cNvSpPr/>
            <p:nvPr/>
          </p:nvSpPr>
          <p:spPr>
            <a:xfrm>
              <a:off x="1128183" y="2105161"/>
              <a:ext cx="1702635" cy="758600"/>
            </a:xfrm>
            <a:prstGeom prst="round2SameRect">
              <a:avLst>
                <a:gd name="adj1" fmla="val 25825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52139" y="2174586"/>
              <a:ext cx="1223957" cy="703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환급률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[</a:t>
              </a: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단위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: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%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]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814013" y="2091396"/>
            <a:ext cx="2649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설계기준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40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세남성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억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309233"/>
              </p:ext>
            </p:extLst>
          </p:nvPr>
        </p:nvGraphicFramePr>
        <p:xfrm>
          <a:off x="1034508" y="3123177"/>
          <a:ext cx="10428740" cy="3339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80">
                  <a:extLst>
                    <a:ext uri="{9D8B030D-6E8A-4147-A177-3AD203B41FA5}">
                      <a16:colId xmlns:a16="http://schemas.microsoft.com/office/drawing/2014/main" val="438128929"/>
                    </a:ext>
                  </a:extLst>
                </a:gridCol>
                <a:gridCol w="1127880">
                  <a:extLst>
                    <a:ext uri="{9D8B030D-6E8A-4147-A177-3AD203B41FA5}">
                      <a16:colId xmlns:a16="http://schemas.microsoft.com/office/drawing/2014/main" val="3765231508"/>
                    </a:ext>
                  </a:extLst>
                </a:gridCol>
                <a:gridCol w="656858">
                  <a:extLst>
                    <a:ext uri="{9D8B030D-6E8A-4147-A177-3AD203B41FA5}">
                      <a16:colId xmlns:a16="http://schemas.microsoft.com/office/drawing/2014/main" val="2793849697"/>
                    </a:ext>
                  </a:extLst>
                </a:gridCol>
                <a:gridCol w="656858">
                  <a:extLst>
                    <a:ext uri="{9D8B030D-6E8A-4147-A177-3AD203B41FA5}">
                      <a16:colId xmlns:a16="http://schemas.microsoft.com/office/drawing/2014/main" val="2386594686"/>
                    </a:ext>
                  </a:extLst>
                </a:gridCol>
                <a:gridCol w="753318">
                  <a:extLst>
                    <a:ext uri="{9D8B030D-6E8A-4147-A177-3AD203B41FA5}">
                      <a16:colId xmlns:a16="http://schemas.microsoft.com/office/drawing/2014/main" val="1860521959"/>
                    </a:ext>
                  </a:extLst>
                </a:gridCol>
                <a:gridCol w="753318">
                  <a:extLst>
                    <a:ext uri="{9D8B030D-6E8A-4147-A177-3AD203B41FA5}">
                      <a16:colId xmlns:a16="http://schemas.microsoft.com/office/drawing/2014/main" val="1845700417"/>
                    </a:ext>
                  </a:extLst>
                </a:gridCol>
                <a:gridCol w="620978">
                  <a:extLst>
                    <a:ext uri="{9D8B030D-6E8A-4147-A177-3AD203B41FA5}">
                      <a16:colId xmlns:a16="http://schemas.microsoft.com/office/drawing/2014/main" val="3709949677"/>
                    </a:ext>
                  </a:extLst>
                </a:gridCol>
                <a:gridCol w="620978">
                  <a:extLst>
                    <a:ext uri="{9D8B030D-6E8A-4147-A177-3AD203B41FA5}">
                      <a16:colId xmlns:a16="http://schemas.microsoft.com/office/drawing/2014/main" val="3273642957"/>
                    </a:ext>
                  </a:extLst>
                </a:gridCol>
                <a:gridCol w="666788">
                  <a:extLst>
                    <a:ext uri="{9D8B030D-6E8A-4147-A177-3AD203B41FA5}">
                      <a16:colId xmlns:a16="http://schemas.microsoft.com/office/drawing/2014/main" val="3606601088"/>
                    </a:ext>
                  </a:extLst>
                </a:gridCol>
                <a:gridCol w="666788">
                  <a:extLst>
                    <a:ext uri="{9D8B030D-6E8A-4147-A177-3AD203B41FA5}">
                      <a16:colId xmlns:a16="http://schemas.microsoft.com/office/drawing/2014/main" val="2148951009"/>
                    </a:ext>
                  </a:extLst>
                </a:gridCol>
                <a:gridCol w="748972">
                  <a:extLst>
                    <a:ext uri="{9D8B030D-6E8A-4147-A177-3AD203B41FA5}">
                      <a16:colId xmlns:a16="http://schemas.microsoft.com/office/drawing/2014/main" val="3829426846"/>
                    </a:ext>
                  </a:extLst>
                </a:gridCol>
                <a:gridCol w="748972">
                  <a:extLst>
                    <a:ext uri="{9D8B030D-6E8A-4147-A177-3AD203B41FA5}">
                      <a16:colId xmlns:a16="http://schemas.microsoft.com/office/drawing/2014/main" val="2805371023"/>
                    </a:ext>
                  </a:extLst>
                </a:gridCol>
                <a:gridCol w="639576">
                  <a:extLst>
                    <a:ext uri="{9D8B030D-6E8A-4147-A177-3AD203B41FA5}">
                      <a16:colId xmlns:a16="http://schemas.microsoft.com/office/drawing/2014/main" val="1862100559"/>
                    </a:ext>
                  </a:extLst>
                </a:gridCol>
                <a:gridCol w="639576">
                  <a:extLst>
                    <a:ext uri="{9D8B030D-6E8A-4147-A177-3AD203B41FA5}">
                      <a16:colId xmlns:a16="http://schemas.microsoft.com/office/drawing/2014/main" val="4225270904"/>
                    </a:ext>
                  </a:extLst>
                </a:gridCol>
              </a:tblGrid>
              <a:tr h="283389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200" b="1" spc="-15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200" b="1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1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>
                        <a:solidFill>
                          <a:srgbClr val="143DB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99648"/>
                  </a:ext>
                </a:extLst>
              </a:tr>
              <a:tr h="28338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 dirty="0">
                        <a:solidFill>
                          <a:srgbClr val="143DB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859796"/>
                  </a:ext>
                </a:extLst>
              </a:tr>
              <a:tr h="28338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1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1" spc="-150">
                        <a:solidFill>
                          <a:srgbClr val="143DB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97914"/>
                  </a:ext>
                </a:extLst>
              </a:tr>
              <a:tr h="27664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95.0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95.0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97.8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+2.8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97.8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+2.8</a:t>
                      </a:r>
                      <a:endParaRPr lang="ko-KR" altLang="en-US" sz="110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95.2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95.2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97.7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+2.5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97.7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+2.5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34327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99.4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99.4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103.3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+3.9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103.3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+3.9</a:t>
                      </a:r>
                      <a:endParaRPr lang="ko-KR" altLang="en-US" sz="110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99.7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99.7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+3.5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103.2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+3.5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62179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115.7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115.7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121.4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+5.7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121.4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+5.7</a:t>
                      </a:r>
                      <a:endParaRPr lang="ko-KR" altLang="en-US" sz="110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116.1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116.1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120.8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+4.7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120.8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+4.7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84628"/>
                  </a:ext>
                </a:extLst>
              </a:tr>
              <a:tr h="27664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42.9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42.9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42.7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▼</a:t>
                      </a:r>
                      <a:r>
                        <a:rPr lang="en-US" altLang="ko-KR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</a:t>
                      </a:r>
                      <a:endParaRPr lang="ko-KR" altLang="en-US" sz="1100" b="1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0.2</a:t>
                      </a:r>
                      <a:endParaRPr lang="ko-KR" altLang="en-US" sz="110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43.0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+1.4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44.4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+1.4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673281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98.2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98.2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+2.0</a:t>
                      </a:r>
                      <a:endParaRPr lang="ko-KR" altLang="en-US" sz="1100" b="1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+2.0</a:t>
                      </a:r>
                      <a:endParaRPr lang="ko-KR" altLang="en-US" sz="110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98.3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98.3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+1.9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+1.9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55218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114.3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114.3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117.9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+3.6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117.9</a:t>
                      </a:r>
                      <a:endParaRPr lang="ko-KR" altLang="en-US" sz="1100" b="1" spc="-15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+3.6</a:t>
                      </a:r>
                      <a:endParaRPr lang="ko-KR" altLang="en-US" sz="110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114.5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114.5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117.5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+3.0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117.5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+3.0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05975"/>
                  </a:ext>
                </a:extLst>
              </a:tr>
              <a:tr h="276644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42.6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42.6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41.9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▼</a:t>
                      </a:r>
                      <a:r>
                        <a:rPr lang="en-US" altLang="ko-KR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</a:t>
                      </a:r>
                      <a:endParaRPr lang="ko-KR" altLang="en-US" sz="1100" b="1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41.9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0.7</a:t>
                      </a:r>
                      <a:endParaRPr lang="ko-KR" altLang="en-US" sz="110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42.7</a:t>
                      </a:r>
                      <a:endParaRPr lang="ko-KR" altLang="en-US" sz="1100" b="1" spc="-15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42.7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+0.7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+0.7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91955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43.8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43.8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▼</a:t>
                      </a:r>
                      <a:r>
                        <a:rPr lang="en-US" altLang="ko-KR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</a:t>
                      </a:r>
                      <a:endParaRPr lang="ko-KR" altLang="en-US" sz="1100" b="1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0.4</a:t>
                      </a:r>
                      <a:endParaRPr lang="ko-KR" altLang="en-US" sz="110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43.8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43.8</a:t>
                      </a:r>
                      <a:endParaRPr lang="ko-KR" altLang="en-US" sz="1100" b="1" spc="-15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44.8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+1.0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44.8</a:t>
                      </a:r>
                      <a:endParaRPr lang="ko-KR" altLang="en-US" sz="105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+1.0</a:t>
                      </a:r>
                      <a:endParaRPr lang="ko-KR" altLang="en-US" sz="105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218644"/>
                  </a:ext>
                </a:extLst>
              </a:tr>
              <a:tr h="27664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104.2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104.2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+0.9</a:t>
                      </a:r>
                      <a:endParaRPr lang="ko-KR" altLang="en-US" sz="1100" b="1" spc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+0.9</a:t>
                      </a:r>
                      <a:endParaRPr lang="ko-KR" altLang="en-US" sz="1100" b="1" spc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F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103.8</a:t>
                      </a:r>
                      <a:endParaRPr lang="ko-KR" altLang="en-US" sz="1100" b="1" spc="-15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103.8</a:t>
                      </a:r>
                      <a:endParaRPr lang="ko-KR" altLang="en-US" sz="1100" b="1" spc="-15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100" b="1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+1.3</a:t>
                      </a:r>
                      <a:endParaRPr lang="ko-KR" altLang="en-US" sz="1100" b="1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050" b="1" spc="-15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+1.3</a:t>
                      </a:r>
                      <a:endParaRPr lang="ko-KR" altLang="en-US" sz="1050" b="1" spc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7967"/>
                  </a:ext>
                </a:extLst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80968"/>
              </p:ext>
            </p:extLst>
          </p:nvPr>
        </p:nvGraphicFramePr>
        <p:xfrm>
          <a:off x="4598964" y="3141308"/>
          <a:ext cx="1502578" cy="350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289">
                  <a:extLst>
                    <a:ext uri="{9D8B030D-6E8A-4147-A177-3AD203B41FA5}">
                      <a16:colId xmlns:a16="http://schemas.microsoft.com/office/drawing/2014/main" val="4293635289"/>
                    </a:ext>
                  </a:extLst>
                </a:gridCol>
                <a:gridCol w="751289">
                  <a:extLst>
                    <a:ext uri="{9D8B030D-6E8A-4147-A177-3AD203B41FA5}">
                      <a16:colId xmlns:a16="http://schemas.microsoft.com/office/drawing/2014/main" val="681093993"/>
                    </a:ext>
                  </a:extLst>
                </a:gridCol>
              </a:tblGrid>
              <a:tr h="297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937132"/>
                  </a:ext>
                </a:extLst>
              </a:tr>
              <a:tr h="297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17081"/>
                  </a:ext>
                </a:extLst>
              </a:tr>
              <a:tr h="297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79215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97.8</a:t>
                      </a:r>
                      <a:endParaRPr lang="ko-KR" altLang="en-US" sz="1100" b="1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+2.8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25396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103.3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+3.9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665895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121.4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+5.7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419180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42.7</a:t>
                      </a:r>
                      <a:endParaRPr lang="ko-KR" altLang="en-US" sz="1100" b="1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0.2</a:t>
                      </a:r>
                      <a:endParaRPr lang="ko-KR" altLang="en-US" sz="1100" b="1" spc="0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93765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+2.0</a:t>
                      </a:r>
                      <a:endParaRPr lang="ko-KR" altLang="en-US" sz="1100" b="1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265301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117.9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+3.6</a:t>
                      </a:r>
                      <a:endParaRPr lang="ko-KR" altLang="en-US" sz="1100" b="1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56890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41.9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0.7</a:t>
                      </a:r>
                      <a:endParaRPr lang="ko-KR" altLang="en-US" sz="1100" b="1" spc="0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64577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1100" b="1" spc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0.4</a:t>
                      </a:r>
                      <a:endParaRPr lang="ko-KR" altLang="en-US" sz="1100" b="1" spc="0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021695"/>
                  </a:ext>
                </a:extLst>
              </a:tr>
              <a:tr h="2907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+0.9</a:t>
                      </a:r>
                      <a:endParaRPr lang="ko-KR" altLang="en-US" sz="1100" b="1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28884"/>
                  </a:ext>
                </a:extLst>
              </a:tr>
            </a:tbl>
          </a:graphicData>
        </a:graphic>
      </p:graphicFrame>
      <p:sp>
        <p:nvSpPr>
          <p:cNvPr id="38" name="사다리꼴 37"/>
          <p:cNvSpPr/>
          <p:nvPr/>
        </p:nvSpPr>
        <p:spPr>
          <a:xfrm rot="16200000">
            <a:off x="2734320" y="4786023"/>
            <a:ext cx="3520003" cy="210403"/>
          </a:xfrm>
          <a:prstGeom prst="trapezoid">
            <a:avLst>
              <a:gd name="adj" fmla="val 177194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/>
          </p:nvPr>
        </p:nvGraphicFramePr>
        <p:xfrm>
          <a:off x="8705563" y="3145700"/>
          <a:ext cx="1477528" cy="3538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764">
                  <a:extLst>
                    <a:ext uri="{9D8B030D-6E8A-4147-A177-3AD203B41FA5}">
                      <a16:colId xmlns:a16="http://schemas.microsoft.com/office/drawing/2014/main" val="1320306027"/>
                    </a:ext>
                  </a:extLst>
                </a:gridCol>
                <a:gridCol w="738764">
                  <a:extLst>
                    <a:ext uri="{9D8B030D-6E8A-4147-A177-3AD203B41FA5}">
                      <a16:colId xmlns:a16="http://schemas.microsoft.com/office/drawing/2014/main" val="3758442056"/>
                    </a:ext>
                  </a:extLst>
                </a:gridCol>
              </a:tblGrid>
              <a:tr h="3002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372040"/>
                  </a:ext>
                </a:extLst>
              </a:tr>
              <a:tr h="3002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872247"/>
                  </a:ext>
                </a:extLst>
              </a:tr>
              <a:tr h="3002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05571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97.7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+2.5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96985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+3.5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545791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120.8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+4.7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88440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+1.4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85367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100.2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+1.9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4827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117.5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+3.0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372936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43.4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+0.7</a:t>
                      </a:r>
                      <a:endParaRPr lang="ko-KR" altLang="en-US" sz="1100" b="1" spc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517375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44.8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+1.0</a:t>
                      </a:r>
                      <a:endParaRPr lang="ko-KR" altLang="en-US" sz="1100" b="1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63782"/>
                  </a:ext>
                </a:extLst>
              </a:tr>
              <a:tr h="293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105.1</a:t>
                      </a:r>
                      <a:endParaRPr lang="ko-KR" altLang="en-US" sz="1100" b="1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+1.3</a:t>
                      </a:r>
                      <a:endParaRPr lang="ko-KR" altLang="en-US" sz="1100" b="1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755784"/>
                  </a:ext>
                </a:extLst>
              </a:tr>
            </a:tbl>
          </a:graphicData>
        </a:graphic>
      </p:graphicFrame>
      <p:sp>
        <p:nvSpPr>
          <p:cNvPr id="43" name="사다리꼴 42"/>
          <p:cNvSpPr/>
          <p:nvPr/>
        </p:nvSpPr>
        <p:spPr>
          <a:xfrm rot="16200000">
            <a:off x="6823135" y="4805487"/>
            <a:ext cx="3559780" cy="198202"/>
          </a:xfrm>
          <a:prstGeom prst="trapezoid">
            <a:avLst>
              <a:gd name="adj" fmla="val 177194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7331826" y="2324500"/>
            <a:ext cx="4143202" cy="846341"/>
            <a:chOff x="5787718" y="2109613"/>
            <a:chExt cx="3111506" cy="846341"/>
          </a:xfrm>
        </p:grpSpPr>
        <p:sp>
          <p:nvSpPr>
            <p:cNvPr id="45" name="TextBox 44"/>
            <p:cNvSpPr txBox="1"/>
            <p:nvPr/>
          </p:nvSpPr>
          <p:spPr>
            <a:xfrm>
              <a:off x="6736771" y="2648177"/>
              <a:ext cx="851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5810699" y="2109613"/>
              <a:ext cx="3088525" cy="788748"/>
              <a:chOff x="2173640" y="2394507"/>
              <a:chExt cx="2686747" cy="537140"/>
            </a:xfrm>
            <a:solidFill>
              <a:srgbClr val="C00000"/>
            </a:solidFill>
          </p:grpSpPr>
          <p:sp>
            <p:nvSpPr>
              <p:cNvPr id="59" name="양쪽 모서리가 둥근 사각형 58"/>
              <p:cNvSpPr/>
              <p:nvPr/>
            </p:nvSpPr>
            <p:spPr>
              <a:xfrm>
                <a:off x="2173640" y="2400178"/>
                <a:ext cx="2686747" cy="531469"/>
              </a:xfrm>
              <a:prstGeom prst="round2SameRect">
                <a:avLst>
                  <a:gd name="adj1" fmla="val 24766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450015" y="2394507"/>
                <a:ext cx="2179692" cy="209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rPr>
                  <a:t>간편든든플러스종신</a:t>
                </a:r>
                <a:r>
                  <a:rPr kumimoji="0" lang="en-US" altLang="ko-K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rPr>
                  <a:t>[2301]</a:t>
                </a: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47" name="양쪽 모서리가 둥근 사각형 46"/>
            <p:cNvSpPr/>
            <p:nvPr/>
          </p:nvSpPr>
          <p:spPr>
            <a:xfrm>
              <a:off x="6794431" y="2441568"/>
              <a:ext cx="2094973" cy="280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111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09724" y="2381565"/>
              <a:ext cx="10019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  <p:sp>
          <p:nvSpPr>
            <p:cNvPr id="49" name="양쪽 모서리가 둥근 사각형 48"/>
            <p:cNvSpPr/>
            <p:nvPr/>
          </p:nvSpPr>
          <p:spPr>
            <a:xfrm>
              <a:off x="5810699" y="2439572"/>
              <a:ext cx="1007655" cy="476372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77805" y="2403630"/>
              <a:ext cx="882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개정前</a:t>
              </a:r>
            </a:p>
          </p:txBody>
        </p:sp>
        <p:sp>
          <p:nvSpPr>
            <p:cNvPr id="51" name="양쪽 모서리가 둥근 사각형 50"/>
            <p:cNvSpPr/>
            <p:nvPr/>
          </p:nvSpPr>
          <p:spPr>
            <a:xfrm>
              <a:off x="5823994" y="2653278"/>
              <a:ext cx="496880" cy="267768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양쪽 모서리가 둥근 사각형 51"/>
            <p:cNvSpPr/>
            <p:nvPr/>
          </p:nvSpPr>
          <p:spPr>
            <a:xfrm>
              <a:off x="6319255" y="2653278"/>
              <a:ext cx="486726" cy="267768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87718" y="2631160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최저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76089" y="2629879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2.4%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양쪽 모서리가 둥근 사각형 54"/>
            <p:cNvSpPr/>
            <p:nvPr/>
          </p:nvSpPr>
          <p:spPr>
            <a:xfrm>
              <a:off x="6826478" y="2674947"/>
              <a:ext cx="1105448" cy="247177"/>
            </a:xfrm>
            <a:prstGeom prst="round2SameRect">
              <a:avLst>
                <a:gd name="adj1" fmla="val 33917"/>
                <a:gd name="adj2" fmla="val 0"/>
              </a:avLst>
            </a:prstGeom>
            <a:solidFill>
              <a:srgbClr val="FF5D5D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6" name="양쪽 모서리가 둥근 사각형 55"/>
            <p:cNvSpPr/>
            <p:nvPr/>
          </p:nvSpPr>
          <p:spPr>
            <a:xfrm>
              <a:off x="7931926" y="2672944"/>
              <a:ext cx="957478" cy="247177"/>
            </a:xfrm>
            <a:prstGeom prst="round2SameRect">
              <a:avLst>
                <a:gd name="adj1" fmla="val 33917"/>
                <a:gd name="adj2" fmla="val 0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4670" y="2640335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최저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153319" y="2645437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2.4%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3250806" y="2332680"/>
            <a:ext cx="4110490" cy="845553"/>
            <a:chOff x="2756450" y="2124855"/>
            <a:chExt cx="3075303" cy="845553"/>
          </a:xfrm>
        </p:grpSpPr>
        <p:grpSp>
          <p:nvGrpSpPr>
            <p:cNvPr id="62" name="그룹 61"/>
            <p:cNvGrpSpPr/>
            <p:nvPr/>
          </p:nvGrpSpPr>
          <p:grpSpPr>
            <a:xfrm>
              <a:off x="2779054" y="2124855"/>
              <a:ext cx="3052699" cy="778611"/>
              <a:chOff x="2173640" y="2400178"/>
              <a:chExt cx="2686747" cy="531469"/>
            </a:xfrm>
          </p:grpSpPr>
          <p:sp>
            <p:nvSpPr>
              <p:cNvPr id="75" name="양쪽 모서리가 둥근 사각형 74"/>
              <p:cNvSpPr/>
              <p:nvPr/>
            </p:nvSpPr>
            <p:spPr>
              <a:xfrm>
                <a:off x="2173640" y="2400178"/>
                <a:ext cx="2686747" cy="531469"/>
              </a:xfrm>
              <a:prstGeom prst="round2SameRect">
                <a:avLst>
                  <a:gd name="adj1" fmla="val 24766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575383" y="2410172"/>
                <a:ext cx="1736832" cy="210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rPr>
                  <a:t>든든플러스종신</a:t>
                </a:r>
                <a:r>
                  <a:rPr kumimoji="0" lang="en-US" altLang="ko-K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50" charset="-127"/>
                    <a:cs typeface="+mn-cs"/>
                  </a:rPr>
                  <a:t>[2301]</a:t>
                </a:r>
                <a:endPara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63" name="양쪽 모서리가 둥근 사각형 62"/>
            <p:cNvSpPr/>
            <p:nvPr/>
          </p:nvSpPr>
          <p:spPr>
            <a:xfrm>
              <a:off x="2787695" y="2439572"/>
              <a:ext cx="985942" cy="476372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40930" y="2402328"/>
              <a:ext cx="882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개정前</a:t>
              </a:r>
            </a:p>
          </p:txBody>
        </p:sp>
        <p:sp>
          <p:nvSpPr>
            <p:cNvPr id="65" name="양쪽 모서리가 둥근 사각형 64"/>
            <p:cNvSpPr/>
            <p:nvPr/>
          </p:nvSpPr>
          <p:spPr>
            <a:xfrm>
              <a:off x="3786381" y="2439573"/>
              <a:ext cx="2016551" cy="473809"/>
            </a:xfrm>
            <a:prstGeom prst="round2SameRect">
              <a:avLst>
                <a:gd name="adj1" fmla="val 33917"/>
                <a:gd name="adj2" fmla="val 0"/>
              </a:avLst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25488" y="2407191"/>
              <a:ext cx="964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개정後</a:t>
              </a:r>
            </a:p>
          </p:txBody>
        </p:sp>
        <p:sp>
          <p:nvSpPr>
            <p:cNvPr id="67" name="양쪽 모서리가 둥근 사각형 66"/>
            <p:cNvSpPr/>
            <p:nvPr/>
          </p:nvSpPr>
          <p:spPr>
            <a:xfrm>
              <a:off x="2779278" y="2653278"/>
              <a:ext cx="496880" cy="267768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양쪽 모서리가 둥근 사각형 67"/>
            <p:cNvSpPr/>
            <p:nvPr/>
          </p:nvSpPr>
          <p:spPr>
            <a:xfrm>
              <a:off x="3274539" y="2653278"/>
              <a:ext cx="486726" cy="267768"/>
            </a:xfrm>
            <a:prstGeom prst="round2SameRect">
              <a:avLst>
                <a:gd name="adj1" fmla="val 27606"/>
                <a:gd name="adj2" fmla="val 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56450" y="2648177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최저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39225" y="2648177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2.4%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양쪽 모서리가 둥근 사각형 70"/>
            <p:cNvSpPr/>
            <p:nvPr/>
          </p:nvSpPr>
          <p:spPr>
            <a:xfrm>
              <a:off x="3774979" y="2674947"/>
              <a:ext cx="1123471" cy="247177"/>
            </a:xfrm>
            <a:prstGeom prst="round2SameRect">
              <a:avLst>
                <a:gd name="adj1" fmla="val 33917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2" name="양쪽 모서리가 둥근 사각형 71"/>
            <p:cNvSpPr/>
            <p:nvPr/>
          </p:nvSpPr>
          <p:spPr>
            <a:xfrm>
              <a:off x="4898797" y="2674947"/>
              <a:ext cx="924851" cy="247177"/>
            </a:xfrm>
            <a:prstGeom prst="round2SameRect">
              <a:avLst>
                <a:gd name="adj1" fmla="val 33917"/>
                <a:gd name="adj2" fmla="val 0"/>
              </a:avLst>
            </a:prstGeom>
            <a:solidFill>
              <a:srgbClr val="00518E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8838" y="2640335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최저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87487" y="2662631"/>
              <a:ext cx="573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2.4%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0" y="323720"/>
            <a:ext cx="10728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>
                <a:solidFill>
                  <a:srgbClr val="66FF33"/>
                </a:solidFill>
                <a:latin typeface="+mn-ea"/>
              </a:rPr>
              <a:t>T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① 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보험료 인하 및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최저해약환급률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상승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691653" y="131993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적용이율 이원화 및 인상으로 </a:t>
            </a:r>
            <a:r>
              <a:rPr lang="ko-KR" altLang="en-US" dirty="0" err="1" smtClean="0"/>
              <a:t>납입완료</a:t>
            </a:r>
            <a:r>
              <a:rPr lang="ko-KR" altLang="en-US" dirty="0" smtClean="0"/>
              <a:t> 시점 </a:t>
            </a:r>
            <a:r>
              <a:rPr lang="ko-KR" altLang="en-US" dirty="0" err="1" smtClean="0"/>
              <a:t>환급률</a:t>
            </a:r>
            <a:r>
              <a:rPr lang="ko-KR" altLang="en-US" dirty="0" smtClean="0"/>
              <a:t> 개선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197900" y="1724010"/>
            <a:ext cx="18614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*10</a:t>
            </a:r>
            <a:r>
              <a:rPr kumimoji="0" lang="ko-KR" alt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년이내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2.40%, 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이후 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2.15%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5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0068" y="1324098"/>
            <a:ext cx="822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400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든든플러스</a:t>
            </a:r>
            <a:r>
              <a:rPr lang="ko-KR" altLang="en-US" sz="2400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보험기간</a:t>
            </a:r>
            <a:r>
              <a:rPr lang="en-US" altLang="ko-KR" sz="2400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, </a:t>
            </a:r>
            <a:r>
              <a:rPr lang="ko-KR" altLang="en-US" sz="2400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납입기간</a:t>
            </a:r>
            <a:r>
              <a:rPr lang="en-US" altLang="ko-KR" sz="2400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, </a:t>
            </a:r>
            <a:r>
              <a:rPr lang="ko-KR" altLang="en-US" sz="2400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가입나이</a:t>
            </a:r>
            <a:r>
              <a:rPr lang="ko-KR" altLang="en-US" sz="2400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및 </a:t>
            </a:r>
            <a:r>
              <a:rPr lang="ko-KR" altLang="en-US" sz="2400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납입주기</a:t>
            </a:r>
            <a:endParaRPr lang="ko-KR" altLang="en-US" sz="2400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1039432" y="2468048"/>
          <a:ext cx="10510884" cy="338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016">
                  <a:extLst>
                    <a:ext uri="{9D8B030D-6E8A-4147-A177-3AD203B41FA5}">
                      <a16:colId xmlns:a16="http://schemas.microsoft.com/office/drawing/2014/main" val="2577055570"/>
                    </a:ext>
                  </a:extLst>
                </a:gridCol>
                <a:gridCol w="1760538">
                  <a:extLst>
                    <a:ext uri="{9D8B030D-6E8A-4147-A177-3AD203B41FA5}">
                      <a16:colId xmlns:a16="http://schemas.microsoft.com/office/drawing/2014/main" val="4053214450"/>
                    </a:ext>
                  </a:extLst>
                </a:gridCol>
                <a:gridCol w="3806018">
                  <a:extLst>
                    <a:ext uri="{9D8B030D-6E8A-4147-A177-3AD203B41FA5}">
                      <a16:colId xmlns:a16="http://schemas.microsoft.com/office/drawing/2014/main" val="3599085226"/>
                    </a:ext>
                  </a:extLst>
                </a:gridCol>
                <a:gridCol w="3765312">
                  <a:extLst>
                    <a:ext uri="{9D8B030D-6E8A-4147-A177-3AD203B41FA5}">
                      <a16:colId xmlns:a16="http://schemas.microsoft.com/office/drawing/2014/main" val="1715924345"/>
                    </a:ext>
                  </a:extLst>
                </a:gridCol>
              </a:tblGrid>
              <a:tr h="461427">
                <a:tc rowSpan="2">
                  <a:txBody>
                    <a:bodyPr/>
                    <a:lstStyle/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bg1"/>
                          </a:solidFill>
                          <a:effectLst/>
                        </a:rPr>
                        <a:t>보험</a:t>
                      </a:r>
                    </a:p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bg1"/>
                          </a:solidFill>
                          <a:effectLst/>
                        </a:rPr>
                        <a:t>기간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바탕" panose="02030600000101010101" pitchFamily="18" charset="-127"/>
                        <a:ea typeface="바탕" panose="02030600000101010101" pitchFamily="18" charset="-127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bg1"/>
                          </a:solidFill>
                          <a:effectLst/>
                        </a:rPr>
                        <a:t>보험료</a:t>
                      </a:r>
                    </a:p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bg1"/>
                          </a:solidFill>
                          <a:effectLst/>
                        </a:rPr>
                        <a:t>납입기간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바탕" panose="02030600000101010101" pitchFamily="18" charset="-127"/>
                        <a:ea typeface="바탕" panose="02030600000101010101" pitchFamily="18" charset="-127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>
                          <a:solidFill>
                            <a:schemeClr val="bg1"/>
                          </a:solidFill>
                          <a:effectLst/>
                        </a:rPr>
                        <a:t>가입나이</a:t>
                      </a:r>
                      <a:endParaRPr lang="ko-KR" sz="1600" b="1" kern="100">
                        <a:solidFill>
                          <a:schemeClr val="bg1"/>
                        </a:solidFill>
                        <a:effectLst/>
                        <a:latin typeface="바탕" panose="02030600000101010101" pitchFamily="18" charset="-127"/>
                        <a:ea typeface="바탕" panose="02030600000101010101" pitchFamily="18" charset="-127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679689"/>
                  </a:ext>
                </a:extLst>
              </a:tr>
              <a:tr h="4614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>
                          <a:solidFill>
                            <a:schemeClr val="bg1"/>
                          </a:solidFill>
                          <a:effectLst/>
                        </a:rPr>
                        <a:t>남자</a:t>
                      </a:r>
                      <a:endParaRPr lang="ko-KR" sz="1600" b="1" kern="100">
                        <a:solidFill>
                          <a:schemeClr val="bg1"/>
                        </a:solidFill>
                        <a:effectLst/>
                        <a:latin typeface="바탕" panose="02030600000101010101" pitchFamily="18" charset="-127"/>
                        <a:ea typeface="바탕" panose="02030600000101010101" pitchFamily="18" charset="-127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bg1"/>
                          </a:solidFill>
                          <a:effectLst/>
                        </a:rPr>
                        <a:t>여자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바탕" panose="02030600000101010101" pitchFamily="18" charset="-127"/>
                        <a:ea typeface="바탕" panose="02030600000101010101" pitchFamily="18" charset="-127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109805"/>
                  </a:ext>
                </a:extLst>
              </a:tr>
              <a:tr h="491762">
                <a:tc rowSpan="5"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600" b="1" kern="100" spc="-9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종신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sz="24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24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2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2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24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24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24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sz="24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73</a:t>
                      </a:r>
                      <a:r>
                        <a:rPr lang="ko-KR" sz="2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24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15493"/>
                  </a:ext>
                </a:extLst>
              </a:tr>
              <a:tr h="4917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sz="1600" b="1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sz="1600" b="1" kern="1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73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172578"/>
                  </a:ext>
                </a:extLst>
              </a:tr>
              <a:tr h="4917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70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31598"/>
                  </a:ext>
                </a:extLst>
              </a:tr>
              <a:tr h="4917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~67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~70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67472" marR="6747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30949"/>
                  </a:ext>
                </a:extLst>
              </a:tr>
              <a:tr h="4917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47481" marR="4748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~62</a:t>
                      </a:r>
                      <a:r>
                        <a:rPr lang="ko-KR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 latinLnBrk="1">
                        <a:spcAft>
                          <a:spcPts val="0"/>
                        </a:spcAft>
                      </a:pP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~65</a:t>
                      </a:r>
                      <a:r>
                        <a:rPr lang="ko-KR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610" marR="3561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8111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23301" y="5864001"/>
            <a:ext cx="5881738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" latinLnBrk="1">
              <a:lnSpc>
                <a:spcPct val="130000"/>
              </a:lnSpc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※ 1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우량체의</a:t>
            </a:r>
            <a:r>
              <a:rPr lang="ko-KR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경우 최저가입나이는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20</a:t>
            </a:r>
            <a:r>
              <a:rPr lang="ko-KR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세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피보험자 </a:t>
            </a:r>
            <a:r>
              <a:rPr lang="ko-KR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보험나이</a:t>
            </a:r>
            <a:r>
              <a:rPr lang="ko-KR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기준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ko-KR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eaLnBrk="0" fontAlgn="b" latinLnBrk="1">
              <a:lnSpc>
                <a:spcPct val="130000"/>
              </a:lnSpc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    2) </a:t>
            </a:r>
            <a:r>
              <a:rPr lang="ko-KR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미달체의</a:t>
            </a:r>
            <a:r>
              <a:rPr lang="ko-KR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경우 예정계약자적립액이 종신까지 유지가 되지 않는 계약은 가입 불가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18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주보험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20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0" y="323720"/>
            <a:ext cx="1115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>
                <a:solidFill>
                  <a:srgbClr val="66FF33"/>
                </a:solidFill>
                <a:latin typeface="+mn-ea"/>
              </a:rPr>
              <a:t>T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②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년납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도입으로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단기납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고객 만족도 제고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224454" y="3411414"/>
            <a:ext cx="9325862" cy="465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8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6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0" y="323720"/>
            <a:ext cx="1115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>
                <a:solidFill>
                  <a:srgbClr val="66FF33"/>
                </a:solidFill>
                <a:latin typeface="+mn-ea"/>
              </a:rPr>
              <a:t>T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②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년납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도입으로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단기납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고객 만족도 제고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95937"/>
              </p:ext>
            </p:extLst>
          </p:nvPr>
        </p:nvGraphicFramePr>
        <p:xfrm>
          <a:off x="805953" y="2388114"/>
          <a:ext cx="10937638" cy="3736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541">
                  <a:extLst>
                    <a:ext uri="{9D8B030D-6E8A-4147-A177-3AD203B41FA5}">
                      <a16:colId xmlns:a16="http://schemas.microsoft.com/office/drawing/2014/main" val="2044777514"/>
                    </a:ext>
                  </a:extLst>
                </a:gridCol>
                <a:gridCol w="1068560">
                  <a:extLst>
                    <a:ext uri="{9D8B030D-6E8A-4147-A177-3AD203B41FA5}">
                      <a16:colId xmlns:a16="http://schemas.microsoft.com/office/drawing/2014/main" val="341224430"/>
                    </a:ext>
                  </a:extLst>
                </a:gridCol>
                <a:gridCol w="1555415">
                  <a:extLst>
                    <a:ext uri="{9D8B030D-6E8A-4147-A177-3AD203B41FA5}">
                      <a16:colId xmlns:a16="http://schemas.microsoft.com/office/drawing/2014/main" val="3692729247"/>
                    </a:ext>
                  </a:extLst>
                </a:gridCol>
                <a:gridCol w="1592231">
                  <a:extLst>
                    <a:ext uri="{9D8B030D-6E8A-4147-A177-3AD203B41FA5}">
                      <a16:colId xmlns:a16="http://schemas.microsoft.com/office/drawing/2014/main" val="787160259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971735304"/>
                    </a:ext>
                  </a:extLst>
                </a:gridCol>
                <a:gridCol w="1037494">
                  <a:extLst>
                    <a:ext uri="{9D8B030D-6E8A-4147-A177-3AD203B41FA5}">
                      <a16:colId xmlns:a16="http://schemas.microsoft.com/office/drawing/2014/main" val="3603171919"/>
                    </a:ext>
                  </a:extLst>
                </a:gridCol>
                <a:gridCol w="1087317">
                  <a:extLst>
                    <a:ext uri="{9D8B030D-6E8A-4147-A177-3AD203B41FA5}">
                      <a16:colId xmlns:a16="http://schemas.microsoft.com/office/drawing/2014/main" val="3581006747"/>
                    </a:ext>
                  </a:extLst>
                </a:gridCol>
                <a:gridCol w="1087317">
                  <a:extLst>
                    <a:ext uri="{9D8B030D-6E8A-4147-A177-3AD203B41FA5}">
                      <a16:colId xmlns:a16="http://schemas.microsoft.com/office/drawing/2014/main" val="898225433"/>
                    </a:ext>
                  </a:extLst>
                </a:gridCol>
                <a:gridCol w="1087317">
                  <a:extLst>
                    <a:ext uri="{9D8B030D-6E8A-4147-A177-3AD203B41FA5}">
                      <a16:colId xmlns:a16="http://schemas.microsoft.com/office/drawing/2014/main" val="1949890283"/>
                    </a:ext>
                  </a:extLst>
                </a:gridCol>
              </a:tblGrid>
              <a:tr h="620901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5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     7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rgbClr val="143DB5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089451"/>
                  </a:ext>
                </a:extLst>
              </a:tr>
              <a:tr h="3754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보험료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보험료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042861"/>
                  </a:ext>
                </a:extLst>
              </a:tr>
              <a:tr h="5707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5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7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10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637325"/>
                  </a:ext>
                </a:extLst>
              </a:tr>
              <a:tr h="7231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세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874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96.3</a:t>
                      </a:r>
                    </a:p>
                    <a:p>
                      <a:pPr algn="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▲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55.5)</a:t>
                      </a:r>
                      <a:endParaRPr lang="ko-KR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99.7</a:t>
                      </a:r>
                    </a:p>
                    <a:p>
                      <a:pPr marL="0" algn="r" defTabSz="914400" rtl="0" eaLnBrk="1" latinLnBrk="1" hangingPunct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2.1)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105.2</a:t>
                      </a:r>
                    </a:p>
                    <a:p>
                      <a:pPr marL="0" algn="r" defTabSz="914400" rtl="0" eaLnBrk="1" latinLnBrk="1" hangingPunct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2.2)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631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40.8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97.6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82239"/>
                  </a:ext>
                </a:extLst>
              </a:tr>
              <a:tr h="7231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세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1,008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96.4</a:t>
                      </a:r>
                    </a:p>
                    <a:p>
                      <a:pPr algn="r" latinLnBrk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55.5)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 100.0</a:t>
                      </a:r>
                    </a:p>
                    <a:p>
                      <a:pPr marL="0" algn="r" defTabSz="914400" rtl="0" eaLnBrk="1" latinLnBrk="1" hangingPunct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2.2)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105.6</a:t>
                      </a:r>
                    </a:p>
                    <a:p>
                      <a:pPr marL="0" algn="r" defTabSz="914400" rtl="0" eaLnBrk="1" latinLnBrk="1" hangingPunct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2.3)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729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40.9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97.8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103.3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473685"/>
                  </a:ext>
                </a:extLst>
              </a:tr>
              <a:tr h="7231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세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1,174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96.1</a:t>
                      </a:r>
                    </a:p>
                    <a:p>
                      <a:pPr algn="r" latinLnBrk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55.5)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  99.7</a:t>
                      </a:r>
                    </a:p>
                    <a:p>
                      <a:pPr algn="r" latinLnBrk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2.4)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2000" b="1" dirty="0" smtClean="0">
                          <a:solidFill>
                            <a:srgbClr val="3333CC"/>
                          </a:solidFill>
                          <a:latin typeface="+mn-ea"/>
                          <a:ea typeface="+mn-ea"/>
                        </a:rPr>
                        <a:t>105.4</a:t>
                      </a:r>
                    </a:p>
                    <a:p>
                      <a:pPr marL="0" algn="r" defTabSz="914400" rtl="0" eaLnBrk="1" latinLnBrk="1" hangingPunct="1"/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▲</a:t>
                      </a:r>
                      <a:r>
                        <a:rPr lang="en-US" altLang="ko-KR" sz="20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2.6)</a:t>
                      </a:r>
                      <a:endParaRPr lang="ko-KR" altLang="en-US" sz="20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28800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852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288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40.6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97.3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102.8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7634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691652" y="1319934"/>
            <a:ext cx="1047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최단기납</a:t>
            </a:r>
            <a:r>
              <a:rPr lang="ko-KR" altLang="en-US" dirty="0" smtClean="0"/>
              <a:t> </a:t>
            </a:r>
            <a:r>
              <a:rPr lang="en-US" altLang="ko-KR" dirty="0" smtClean="0"/>
              <a:t>7</a:t>
            </a:r>
            <a:r>
              <a:rPr lang="ko-KR" altLang="en-US" dirty="0" err="1" smtClean="0"/>
              <a:t>년납에서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5</a:t>
            </a:r>
            <a:r>
              <a:rPr lang="ko-KR" altLang="en-US" dirty="0" err="1" smtClean="0"/>
              <a:t>년납으로</a:t>
            </a:r>
            <a:r>
              <a:rPr lang="ko-KR" altLang="en-US" dirty="0" smtClean="0"/>
              <a:t> 단축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보험료는 상승 하지만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단기환급률도 상승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8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0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보험료 및 </a:t>
              </a:r>
              <a:r>
                <a:rPr kumimoji="1" lang="ko-KR" altLang="en-US" sz="1800" b="0" i="0" u="none" strike="noStrike" kern="1200" cap="none" spc="0" normalizeH="0" baseline="0" noProof="0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환급률</a:t>
              </a:r>
              <a:r>
                <a:rPr kumimoji="1" lang="ko-KR" altLang="en-US" sz="1800" b="0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예시</a:t>
              </a:r>
              <a:endParaRPr kumimoji="1" lang="ko-KR" altLang="en-US" sz="1800" b="0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10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2743200" y="3956538"/>
            <a:ext cx="4686300" cy="217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58893" y="6134129"/>
            <a:ext cx="10541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000" spc="-75" dirty="0" smtClean="0">
                <a:latin typeface="+mj-ea"/>
                <a:ea typeface="+mj-ea"/>
              </a:rPr>
              <a:t>* </a:t>
            </a:r>
            <a:r>
              <a:rPr lang="ko-KR" altLang="en-US" sz="1000" spc="-75" dirty="0" smtClean="0">
                <a:latin typeface="+mj-ea"/>
                <a:ea typeface="+mj-ea"/>
              </a:rPr>
              <a:t>가입금액 </a:t>
            </a:r>
            <a:r>
              <a:rPr lang="en-US" altLang="ko-KR" sz="1000" spc="-75" dirty="0" smtClean="0">
                <a:latin typeface="+mj-ea"/>
                <a:ea typeface="+mj-ea"/>
              </a:rPr>
              <a:t>1</a:t>
            </a:r>
            <a:r>
              <a:rPr lang="ko-KR" altLang="en-US" sz="1000" spc="-75" dirty="0" smtClean="0">
                <a:latin typeface="+mj-ea"/>
                <a:ea typeface="+mj-ea"/>
              </a:rPr>
              <a:t>억</a:t>
            </a:r>
            <a:r>
              <a:rPr lang="en-US" altLang="ko-KR" sz="1000" spc="-75" dirty="0" smtClean="0">
                <a:latin typeface="+mj-ea"/>
                <a:ea typeface="+mj-ea"/>
              </a:rPr>
              <a:t>, </a:t>
            </a:r>
            <a:r>
              <a:rPr lang="ko-KR" altLang="en-US" sz="1000" spc="-75" dirty="0" err="1" smtClean="0">
                <a:latin typeface="+mj-ea"/>
                <a:ea typeface="+mj-ea"/>
              </a:rPr>
              <a:t>든든플러스</a:t>
            </a:r>
            <a:r>
              <a:rPr lang="ko-KR" altLang="en-US" sz="1000" spc="-75" dirty="0" smtClean="0">
                <a:latin typeface="+mj-ea"/>
                <a:ea typeface="+mj-ea"/>
              </a:rPr>
              <a:t> 기준</a:t>
            </a:r>
            <a:endParaRPr lang="ko-KR" altLang="en-US" sz="1000" spc="-75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01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3096126"/>
            <a:ext cx="11182832" cy="3443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614993" y="-705852"/>
            <a:ext cx="332097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11687" y="132755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유지보너스</a:t>
            </a:r>
            <a:r>
              <a:rPr lang="ko-KR" altLang="en-US" dirty="0"/>
              <a:t> 발생일 기준 유지계약限 계약자적립액에 가산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558A1-AA92-4E9E-B3F7-2629ADC00BC4}"/>
              </a:ext>
            </a:extLst>
          </p:cNvPr>
          <p:cNvSpPr txBox="1"/>
          <p:nvPr/>
        </p:nvSpPr>
        <p:spPr>
          <a:xfrm>
            <a:off x="885523" y="1834592"/>
            <a:ext cx="8189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발생일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보험료납입완료 시점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558A1-AA92-4E9E-B3F7-2629ADC00BC4}"/>
              </a:ext>
            </a:extLst>
          </p:cNvPr>
          <p:cNvSpPr txBox="1"/>
          <p:nvPr/>
        </p:nvSpPr>
        <p:spPr>
          <a:xfrm>
            <a:off x="885523" y="2191670"/>
            <a:ext cx="8189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 금액     </a:t>
            </a:r>
            <a:r>
              <a:rPr lang="en-US" altLang="ko-KR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: </a:t>
            </a:r>
            <a:r>
              <a: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주보험보험료 </a:t>
            </a:r>
            <a:r>
              <a:rPr lang="en-US" altLang="ko-KR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</a:t>
            </a:r>
            <a:r>
              <a: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납입기간 </a:t>
            </a:r>
            <a:r>
              <a:rPr lang="en-US" altLang="ko-KR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12</a:t>
            </a:r>
            <a:r>
              <a: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개월 </a:t>
            </a:r>
            <a:r>
              <a:rPr lang="en-US" altLang="ko-KR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</a:t>
            </a:r>
            <a:r>
              <a: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유지보너스비율</a:t>
            </a: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1039433" y="3976851"/>
          <a:ext cx="10478800" cy="234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1591">
                  <a:extLst>
                    <a:ext uri="{9D8B030D-6E8A-4147-A177-3AD203B41FA5}">
                      <a16:colId xmlns:a16="http://schemas.microsoft.com/office/drawing/2014/main" val="3566620298"/>
                    </a:ext>
                  </a:extLst>
                </a:gridCol>
                <a:gridCol w="836015">
                  <a:extLst>
                    <a:ext uri="{9D8B030D-6E8A-4147-A177-3AD203B41FA5}">
                      <a16:colId xmlns:a16="http://schemas.microsoft.com/office/drawing/2014/main" val="2237272511"/>
                    </a:ext>
                  </a:extLst>
                </a:gridCol>
                <a:gridCol w="794729">
                  <a:extLst>
                    <a:ext uri="{9D8B030D-6E8A-4147-A177-3AD203B41FA5}">
                      <a16:colId xmlns:a16="http://schemas.microsoft.com/office/drawing/2014/main" val="3735906563"/>
                    </a:ext>
                  </a:extLst>
                </a:gridCol>
                <a:gridCol w="959869">
                  <a:extLst>
                    <a:ext uri="{9D8B030D-6E8A-4147-A177-3AD203B41FA5}">
                      <a16:colId xmlns:a16="http://schemas.microsoft.com/office/drawing/2014/main" val="1835406320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208850426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105318219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4033436096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614084098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2995698210"/>
                    </a:ext>
                  </a:extLst>
                </a:gridCol>
                <a:gridCol w="990831">
                  <a:extLst>
                    <a:ext uri="{9D8B030D-6E8A-4147-A177-3AD203B41FA5}">
                      <a16:colId xmlns:a16="http://schemas.microsoft.com/office/drawing/2014/main" val="2443453976"/>
                    </a:ext>
                  </a:extLst>
                </a:gridCol>
              </a:tblGrid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ko-KR" sz="1800" ker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가입금액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600" kern="10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77438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↓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2.5%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0.5%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1.3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775467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5~7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↓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3.7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5.0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53671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↑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9.3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10.8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12.0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222499"/>
                  </a:ext>
                </a:extLst>
              </a:tr>
            </a:tbl>
          </a:graphicData>
        </a:graphic>
      </p:graphicFrame>
      <p:grpSp>
        <p:nvGrpSpPr>
          <p:cNvPr id="7" name="그룹 6"/>
          <p:cNvGrpSpPr/>
          <p:nvPr/>
        </p:nvGrpSpPr>
        <p:grpSpPr>
          <a:xfrm>
            <a:off x="1046430" y="3501556"/>
            <a:ext cx="1885407" cy="471267"/>
            <a:chOff x="1070493" y="3493535"/>
            <a:chExt cx="1415907" cy="471267"/>
          </a:xfrm>
        </p:grpSpPr>
        <p:sp>
          <p:nvSpPr>
            <p:cNvPr id="15" name="양쪽 모서리가 둥근 사각형 14"/>
            <p:cNvSpPr/>
            <p:nvPr/>
          </p:nvSpPr>
          <p:spPr>
            <a:xfrm>
              <a:off x="1070493" y="3493535"/>
              <a:ext cx="1415907" cy="47126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03802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구 분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935706" y="3493535"/>
            <a:ext cx="3585026" cy="471267"/>
            <a:chOff x="2486400" y="3493535"/>
            <a:chExt cx="2662737" cy="471267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2486400" y="3493535"/>
              <a:ext cx="2662737" cy="4712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2122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개정前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6524601" y="3493535"/>
            <a:ext cx="4993632" cy="471267"/>
            <a:chOff x="5128941" y="3493535"/>
            <a:chExt cx="3715875" cy="471267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5128941" y="3493535"/>
              <a:ext cx="3715875" cy="47126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81525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개정後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 rot="683234">
            <a:off x="6218590" y="3610525"/>
            <a:ext cx="1096326" cy="701965"/>
            <a:chOff x="3989951" y="1816593"/>
            <a:chExt cx="1122988" cy="719036"/>
          </a:xfrm>
        </p:grpSpPr>
        <p:pic>
          <p:nvPicPr>
            <p:cNvPr id="20" name="Picture 4" descr="C:\Users\eunsol7.jung\Desktop\연두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951" y="1816593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 rot="19800000">
              <a:off x="4082872" y="1969014"/>
              <a:ext cx="760568" cy="45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latin typeface="SLI 파트너 EB" pitchFamily="18" charset="-127"/>
                  <a:ea typeface="SLI 파트너 EB" pitchFamily="18" charset="-127"/>
                </a:rPr>
                <a:t>NEW</a:t>
              </a:r>
              <a:endParaRPr lang="ko-KR" altLang="en-US" sz="2300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16732" y="2781438"/>
            <a:ext cx="4545843" cy="646331"/>
            <a:chOff x="540062" y="1954467"/>
            <a:chExt cx="3001680" cy="769708"/>
          </a:xfrm>
        </p:grpSpPr>
        <p:sp>
          <p:nvSpPr>
            <p:cNvPr id="25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1954467"/>
              <a:ext cx="3001680" cy="769708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유지보너스</a:t>
              </a: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비율 </a:t>
              </a:r>
              <a:r>
                <a:rPr kumimoji="1" lang="en-US" altLang="ko-KR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(</a:t>
              </a: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든든플러스</a:t>
              </a: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기준</a:t>
              </a:r>
              <a:r>
                <a:rPr kumimoji="1" lang="en-US" altLang="ko-KR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)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27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1" y="323720"/>
            <a:ext cx="1192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>
                <a:solidFill>
                  <a:srgbClr val="66FF33"/>
                </a:solidFill>
                <a:latin typeface="+mn-ea"/>
              </a:rPr>
              <a:t>T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③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당사최고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수준의 유지 보너스 제공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59185" y="764390"/>
            <a:ext cx="1923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든든플러스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천만 ↑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표 31"/>
          <p:cNvGraphicFramePr>
            <a:graphicFrameLocks noGrp="1"/>
          </p:cNvGraphicFramePr>
          <p:nvPr>
            <p:extLst/>
          </p:nvPr>
        </p:nvGraphicFramePr>
        <p:xfrm>
          <a:off x="805952" y="2429850"/>
          <a:ext cx="10928846" cy="412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59">
                  <a:extLst>
                    <a:ext uri="{9D8B030D-6E8A-4147-A177-3AD203B41FA5}">
                      <a16:colId xmlns:a16="http://schemas.microsoft.com/office/drawing/2014/main" val="4182225983"/>
                    </a:ext>
                  </a:extLst>
                </a:gridCol>
                <a:gridCol w="607159">
                  <a:extLst>
                    <a:ext uri="{9D8B030D-6E8A-4147-A177-3AD203B41FA5}">
                      <a16:colId xmlns:a16="http://schemas.microsoft.com/office/drawing/2014/main" val="1287525676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1249591441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2465527394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815905330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2842477206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2535467095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1109211507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3836423930"/>
                    </a:ext>
                  </a:extLst>
                </a:gridCol>
                <a:gridCol w="1214316">
                  <a:extLst>
                    <a:ext uri="{9D8B030D-6E8A-4147-A177-3AD203B41FA5}">
                      <a16:colId xmlns:a16="http://schemas.microsoft.com/office/drawing/2014/main" val="4155899854"/>
                    </a:ext>
                  </a:extLst>
                </a:gridCol>
              </a:tblGrid>
              <a:tr h="320520">
                <a:tc rowSpan="5"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세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남성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주계약</a:t>
                      </a:r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4,900</a:t>
                      </a:r>
                      <a:r>
                        <a:rPr lang="ko-KR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주계약</a:t>
                      </a: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5,000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주계약 </a:t>
                      </a: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6,900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주계약 </a:t>
                      </a: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7,000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43868"/>
                  </a:ext>
                </a:extLst>
              </a:tr>
              <a:tr h="31152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유지보너스</a:t>
                      </a:r>
                      <a:endParaRPr lang="ko-KR" altLang="en-US" sz="1200" b="1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0.5%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유지보너스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3.5%</a:t>
                      </a:r>
                      <a:endParaRPr lang="ko-KR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유지보너스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3.5%</a:t>
                      </a:r>
                      <a:endParaRPr lang="ko-KR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유지보너스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12.0%</a:t>
                      </a:r>
                      <a:endParaRPr lang="ko-KR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448558"/>
                  </a:ext>
                </a:extLst>
              </a:tr>
              <a:tr h="302530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월보험료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493,920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월보험료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504,000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월보험료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695,520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월보험료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705,600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54438"/>
                  </a:ext>
                </a:extLst>
              </a:tr>
              <a:tr h="29353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월증가분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월증가분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+10,080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월증가분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월증가분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+10,080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227510"/>
                  </a:ext>
                </a:extLst>
              </a:tr>
              <a:tr h="284540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2,963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3,024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4,173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4,233</a:t>
                      </a: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123223"/>
                  </a:ext>
                </a:extLst>
              </a:tr>
              <a:tr h="27554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맑은 고딕" panose="020B0503020000020004" pitchFamily="50" charset="-127"/>
                        </a:rPr>
                        <a:t>해약환급율</a:t>
                      </a: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환급금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r>
                        <a:rPr lang="en-US" altLang="ko-KR" sz="120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환급금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r>
                        <a:rPr lang="en-US" altLang="ko-KR" sz="120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환급금만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r>
                        <a:rPr lang="en-US" altLang="ko-KR" sz="120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환급금</a:t>
                      </a:r>
                      <a:r>
                        <a:rPr lang="en-US" altLang="ko-KR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환급률</a:t>
                      </a:r>
                      <a:r>
                        <a:rPr lang="en-US" altLang="ko-KR" sz="120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15706"/>
                  </a:ext>
                </a:extLst>
              </a:tr>
              <a:tr h="329515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경</a:t>
                      </a:r>
                      <a:endParaRPr lang="en-US" altLang="ko-KR" sz="14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과</a:t>
                      </a:r>
                      <a:endParaRPr lang="en-US" altLang="ko-KR" sz="14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기</a:t>
                      </a:r>
                      <a:endParaRPr lang="en-US" altLang="ko-KR" sz="14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간</a:t>
                      </a:r>
                      <a:endParaRPr lang="en-US" altLang="ko-KR" sz="14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433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36.5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442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36.5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610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36.5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619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36.5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5048"/>
                  </a:ext>
                </a:extLst>
              </a:tr>
              <a:tr h="3295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2,517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84.9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2,659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87.9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3,670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87.9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4,084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96.4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724604"/>
                  </a:ext>
                </a:extLst>
              </a:tr>
              <a:tr h="3295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2,605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87.9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2,754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91.0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3,801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91.0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4,235</a:t>
                      </a:r>
                      <a:endParaRPr lang="ko-KR" altLang="en-US" sz="1400" b="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2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100.0</a:t>
                      </a:r>
                      <a:endParaRPr lang="ko-KR" altLang="en-US" sz="1400" b="0" kern="12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16488"/>
                  </a:ext>
                </a:extLst>
              </a:tr>
              <a:tr h="3295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1400" b="1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2,744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92.6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2,903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96.0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4,007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96.0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4,473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pc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105.6</a:t>
                      </a:r>
                      <a:endParaRPr lang="ko-KR" altLang="en-US" sz="1400" b="0" spc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4624"/>
                  </a:ext>
                </a:extLst>
              </a:tr>
              <a:tr h="3295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15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2,956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99.7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3,132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103.5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4,323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103.5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4,845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114.4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720913"/>
                  </a:ext>
                </a:extLst>
              </a:tr>
              <a:tr h="3295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3,183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107.4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3,379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111.7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4,663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111.7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5,251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124.0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87019"/>
                  </a:ext>
                </a:extLst>
              </a:tr>
              <a:tr h="32951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4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시점</a:t>
                      </a:r>
                      <a:endParaRPr lang="ko-KR" altLang="en-US" sz="1400" b="1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101.2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100.4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100.4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100.0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679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14514" y="132755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주계약</a:t>
            </a:r>
            <a:r>
              <a:rPr lang="en-US" altLang="ko-KR" dirty="0"/>
              <a:t>7</a:t>
            </a:r>
            <a:r>
              <a:rPr lang="ko-KR" altLang="en-US" dirty="0" err="1"/>
              <a:t>천만↑가입시</a:t>
            </a:r>
            <a:r>
              <a:rPr lang="ko-KR" altLang="en-US" dirty="0"/>
              <a:t> 가장 높은 </a:t>
            </a:r>
            <a:r>
              <a:rPr lang="en-US" altLang="ko-KR" dirty="0"/>
              <a:t>12.0%</a:t>
            </a:r>
            <a:r>
              <a:rPr lang="ko-KR" altLang="en-US" dirty="0"/>
              <a:t>유지보너스율 적용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558A1-AA92-4E9E-B3F7-2629ADC00BC4}"/>
              </a:ext>
            </a:extLst>
          </p:cNvPr>
          <p:cNvSpPr txBox="1"/>
          <p:nvPr/>
        </p:nvSpPr>
        <p:spPr>
          <a:xfrm>
            <a:off x="883763" y="1817008"/>
            <a:ext cx="8189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5</a:t>
            </a:r>
            <a:r>
              <a:rPr lang="ko-KR" altLang="en-US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년완납시점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96.4%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 7</a:t>
            </a:r>
            <a:r>
              <a:rPr lang="ko-KR" altLang="en-US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년시점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 해약환급금율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sym typeface="Wingdings" panose="05000000000000000000" pitchFamily="2" charset="2"/>
              </a:rPr>
              <a:t>100%</a:t>
            </a: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0254" y="2152676"/>
            <a:ext cx="40165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가입조건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</a:t>
            </a:r>
            <a:r>
              <a:rPr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종보증형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최저보증이율 가정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022985" y="6229657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3565614" y="6107328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99415" y="4046571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+3%</a:t>
            </a:r>
            <a:endParaRPr lang="ko-KR" altLang="en-US" sz="32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94999" y="406429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+8.5%</a:t>
            </a:r>
            <a:endParaRPr lang="ko-KR" altLang="en-US" sz="32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1281" y="2219890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+3%</a:t>
            </a:r>
            <a:endParaRPr lang="ko-KR" altLang="en-US" sz="32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17324" y="2221242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+8.5%</a:t>
            </a:r>
            <a:endParaRPr lang="ko-KR" altLang="en-US" sz="32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97551" y="5901925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-6</a:t>
            </a:r>
            <a:r>
              <a:rPr lang="ko-KR" altLang="en-US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4452854" y="6229657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70302" y="6229657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8412931" y="6107328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300171" y="6229657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222913" y="4578693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4765542" y="4456364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652782" y="4578693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8084648" y="4578693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9627277" y="4456364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0514517" y="4578693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222913" y="2750828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4765542" y="2628499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5652782" y="2750828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093959" y="2750828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4052854" flipH="1">
            <a:off x="9636588" y="2628499"/>
            <a:ext cx="592094" cy="1092544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523828" y="2750828"/>
            <a:ext cx="1217520" cy="326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000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991" y="323720"/>
            <a:ext cx="1192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개정 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OIN</a:t>
            </a:r>
            <a:r>
              <a:rPr lang="en-US" altLang="ko-KR" sz="3200" b="1" dirty="0">
                <a:solidFill>
                  <a:srgbClr val="66FF33"/>
                </a:solidFill>
                <a:latin typeface="+mn-ea"/>
              </a:rPr>
              <a:t>T</a:t>
            </a:r>
            <a:r>
              <a:rPr lang="en-US" altLang="ko-KR" sz="32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srgbClr val="FFFF00"/>
                </a:solidFill>
                <a:latin typeface="+mn-ea"/>
              </a:rPr>
              <a:t>③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당사최고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수준의 유지 보너스 제공 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59185" y="764390"/>
            <a:ext cx="1923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*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든든플러스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주보험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천만 ↑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63694" y="5901925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-3</a:t>
            </a:r>
            <a:r>
              <a:rPr lang="ko-KR" altLang="en-US" sz="32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22686" y="2171457"/>
            <a:ext cx="883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000" spc="-75" dirty="0" smtClean="0">
                <a:latin typeface="+mj-ea"/>
                <a:ea typeface="+mj-ea"/>
              </a:rPr>
              <a:t>* 40</a:t>
            </a:r>
            <a:r>
              <a:rPr lang="ko-KR" altLang="en-US" sz="1000" spc="-75" dirty="0" smtClean="0">
                <a:latin typeface="+mj-ea"/>
                <a:ea typeface="+mj-ea"/>
              </a:rPr>
              <a:t>세 男 </a:t>
            </a:r>
            <a:r>
              <a:rPr lang="en-US" altLang="ko-KR" sz="1000" spc="-75" dirty="0" smtClean="0">
                <a:latin typeface="+mj-ea"/>
                <a:ea typeface="+mj-ea"/>
              </a:rPr>
              <a:t>, </a:t>
            </a:r>
            <a:r>
              <a:rPr lang="ko-KR" altLang="en-US" sz="1000" spc="-75" dirty="0" smtClean="0">
                <a:latin typeface="+mj-ea"/>
                <a:ea typeface="+mj-ea"/>
              </a:rPr>
              <a:t>주 </a:t>
            </a:r>
            <a:r>
              <a:rPr lang="en-US" altLang="ko-KR" sz="1000" spc="-75" dirty="0" smtClean="0">
                <a:latin typeface="+mj-ea"/>
                <a:ea typeface="+mj-ea"/>
              </a:rPr>
              <a:t>1</a:t>
            </a:r>
            <a:r>
              <a:rPr lang="ko-KR" altLang="en-US" sz="1000" spc="-75" dirty="0" smtClean="0">
                <a:latin typeface="+mj-ea"/>
                <a:ea typeface="+mj-ea"/>
              </a:rPr>
              <a:t>억 기준</a:t>
            </a:r>
            <a:endParaRPr lang="ko-KR" altLang="en-US" sz="1000" spc="-75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289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1836" y="314928"/>
            <a:ext cx="1029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[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참고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] </a:t>
            </a:r>
            <a:r>
              <a:rPr lang="ko-KR" altLang="en-US" sz="3200" b="1" dirty="0" err="1" smtClean="0">
                <a:solidFill>
                  <a:srgbClr val="FFFF00"/>
                </a:solidFill>
                <a:latin typeface="+mn-ea"/>
              </a:rPr>
              <a:t>간편</a:t>
            </a:r>
            <a:r>
              <a:rPr lang="ko-KR" altLang="en-US" sz="3200" b="1" dirty="0" err="1" smtClean="0">
                <a:solidFill>
                  <a:prstClr val="white">
                    <a:lumMod val="95000"/>
                  </a:prstClr>
                </a:solidFill>
                <a:latin typeface="+mn-ea"/>
              </a:rPr>
              <a:t>든든플러스종신보험</a:t>
            </a:r>
            <a:r>
              <a:rPr lang="en-US" altLang="ko-KR" sz="2000" b="1" dirty="0">
                <a:solidFill>
                  <a:srgbClr val="FFFF00"/>
                </a:solidFill>
                <a:latin typeface="+mn-ea"/>
              </a:rPr>
              <a:t>[2301] </a:t>
            </a:r>
            <a:r>
              <a:rPr lang="ko-KR" altLang="en-US" sz="3200" b="1" dirty="0" err="1">
                <a:solidFill>
                  <a:prstClr val="white">
                    <a:lumMod val="95000"/>
                  </a:prstClr>
                </a:solidFill>
                <a:latin typeface="+mn-ea"/>
              </a:rPr>
              <a:t>유지보너스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13255" y="132755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유지보너스</a:t>
            </a:r>
            <a:r>
              <a:rPr lang="ko-KR" altLang="en-US" dirty="0"/>
              <a:t> 발생일 기준 유지계약限 계약자적립액에 가산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558A1-AA92-4E9E-B3F7-2629ADC00BC4}"/>
              </a:ext>
            </a:extLst>
          </p:cNvPr>
          <p:cNvSpPr txBox="1"/>
          <p:nvPr/>
        </p:nvSpPr>
        <p:spPr>
          <a:xfrm>
            <a:off x="880303" y="1817008"/>
            <a:ext cx="8189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발생일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보험료납입완료 시점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558A1-AA92-4E9E-B3F7-2629ADC00BC4}"/>
              </a:ext>
            </a:extLst>
          </p:cNvPr>
          <p:cNvSpPr txBox="1"/>
          <p:nvPr/>
        </p:nvSpPr>
        <p:spPr>
          <a:xfrm>
            <a:off x="880303" y="2165292"/>
            <a:ext cx="8189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금액    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주보험보험료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납입기간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12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개월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× 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유지보너스비율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3096126"/>
            <a:ext cx="11182832" cy="3443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614993" y="-705852"/>
            <a:ext cx="332097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/>
          </p:nvPr>
        </p:nvGraphicFramePr>
        <p:xfrm>
          <a:off x="1039433" y="3976851"/>
          <a:ext cx="10478800" cy="234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1591">
                  <a:extLst>
                    <a:ext uri="{9D8B030D-6E8A-4147-A177-3AD203B41FA5}">
                      <a16:colId xmlns:a16="http://schemas.microsoft.com/office/drawing/2014/main" val="3566620298"/>
                    </a:ext>
                  </a:extLst>
                </a:gridCol>
                <a:gridCol w="836015">
                  <a:extLst>
                    <a:ext uri="{9D8B030D-6E8A-4147-A177-3AD203B41FA5}">
                      <a16:colId xmlns:a16="http://schemas.microsoft.com/office/drawing/2014/main" val="2237272511"/>
                    </a:ext>
                  </a:extLst>
                </a:gridCol>
                <a:gridCol w="794729">
                  <a:extLst>
                    <a:ext uri="{9D8B030D-6E8A-4147-A177-3AD203B41FA5}">
                      <a16:colId xmlns:a16="http://schemas.microsoft.com/office/drawing/2014/main" val="3735906563"/>
                    </a:ext>
                  </a:extLst>
                </a:gridCol>
                <a:gridCol w="959869">
                  <a:extLst>
                    <a:ext uri="{9D8B030D-6E8A-4147-A177-3AD203B41FA5}">
                      <a16:colId xmlns:a16="http://schemas.microsoft.com/office/drawing/2014/main" val="1835406320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208850426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105318219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4033436096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1614084098"/>
                    </a:ext>
                  </a:extLst>
                </a:gridCol>
                <a:gridCol w="1001153">
                  <a:extLst>
                    <a:ext uri="{9D8B030D-6E8A-4147-A177-3AD203B41FA5}">
                      <a16:colId xmlns:a16="http://schemas.microsoft.com/office/drawing/2014/main" val="2995698210"/>
                    </a:ext>
                  </a:extLst>
                </a:gridCol>
                <a:gridCol w="990831">
                  <a:extLst>
                    <a:ext uri="{9D8B030D-6E8A-4147-A177-3AD203B41FA5}">
                      <a16:colId xmlns:a16="http://schemas.microsoft.com/office/drawing/2014/main" val="2443453976"/>
                    </a:ext>
                  </a:extLst>
                </a:gridCol>
              </a:tblGrid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ko-KR" sz="1800" kern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가입금액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600" kern="10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600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600" kern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77438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↓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2.5%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3.6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0.5%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1.6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4.1</a:t>
                      </a:r>
                      <a:endParaRPr lang="ko-KR" sz="1600" b="1" kern="100" spc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775467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5~7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↓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3.8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5.0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4.1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53671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천만</a:t>
                      </a:r>
                      <a:r>
                        <a:rPr lang="ko-KR" altLang="en-US" sz="18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↑</a:t>
                      </a:r>
                      <a:endParaRPr lang="ko-KR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9.3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</a:t>
                      </a:r>
                      <a:endParaRPr lang="ko-KR" sz="1600" kern="100" spc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kern="100" spc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10.8</a:t>
                      </a:r>
                      <a:endParaRPr lang="ko-KR" sz="1600" kern="100" spc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8.5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8.7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endParaRPr lang="ko-KR" sz="1600" kern="1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3965" algn="l"/>
                        </a:tabLst>
                      </a:pPr>
                      <a:r>
                        <a:rPr lang="en-US" altLang="ko-KR" sz="1600" b="1" kern="10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</a:t>
                      </a:r>
                      <a:endParaRPr lang="ko-KR" sz="1600" b="1" kern="10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222499"/>
                  </a:ext>
                </a:extLst>
              </a:tr>
            </a:tbl>
          </a:graphicData>
        </a:graphic>
      </p:graphicFrame>
      <p:grpSp>
        <p:nvGrpSpPr>
          <p:cNvPr id="25" name="그룹 24"/>
          <p:cNvGrpSpPr/>
          <p:nvPr/>
        </p:nvGrpSpPr>
        <p:grpSpPr>
          <a:xfrm>
            <a:off x="1046430" y="3501556"/>
            <a:ext cx="1885407" cy="471267"/>
            <a:chOff x="1070493" y="3493535"/>
            <a:chExt cx="1415907" cy="471267"/>
          </a:xfrm>
        </p:grpSpPr>
        <p:sp>
          <p:nvSpPr>
            <p:cNvPr id="26" name="양쪽 모서리가 둥근 사각형 25"/>
            <p:cNvSpPr/>
            <p:nvPr/>
          </p:nvSpPr>
          <p:spPr>
            <a:xfrm>
              <a:off x="1070493" y="3493535"/>
              <a:ext cx="1415907" cy="47126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03802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구 분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935706" y="3493535"/>
            <a:ext cx="3585026" cy="471267"/>
            <a:chOff x="2486400" y="3493535"/>
            <a:chExt cx="2662737" cy="471267"/>
          </a:xfrm>
        </p:grpSpPr>
        <p:sp>
          <p:nvSpPr>
            <p:cNvPr id="29" name="양쪽 모서리가 둥근 사각형 28"/>
            <p:cNvSpPr/>
            <p:nvPr/>
          </p:nvSpPr>
          <p:spPr>
            <a:xfrm>
              <a:off x="2486400" y="3493535"/>
              <a:ext cx="2662737" cy="4712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82122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개정前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524601" y="3493535"/>
            <a:ext cx="4993632" cy="471267"/>
            <a:chOff x="5128941" y="3493535"/>
            <a:chExt cx="3715875" cy="471267"/>
          </a:xfrm>
        </p:grpSpPr>
        <p:sp>
          <p:nvSpPr>
            <p:cNvPr id="32" name="양쪽 모서리가 둥근 사각형 31"/>
            <p:cNvSpPr/>
            <p:nvPr/>
          </p:nvSpPr>
          <p:spPr>
            <a:xfrm>
              <a:off x="5128941" y="3493535"/>
              <a:ext cx="3715875" cy="47126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1525" y="3579392"/>
              <a:ext cx="851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개정後</a:t>
              </a:r>
            </a:p>
          </p:txBody>
        </p:sp>
      </p:grpSp>
      <p:grpSp>
        <p:nvGrpSpPr>
          <p:cNvPr id="34" name="그룹 33"/>
          <p:cNvGrpSpPr/>
          <p:nvPr/>
        </p:nvGrpSpPr>
        <p:grpSpPr>
          <a:xfrm rot="683234">
            <a:off x="6218590" y="3610525"/>
            <a:ext cx="1096326" cy="701965"/>
            <a:chOff x="3989951" y="1816593"/>
            <a:chExt cx="1122988" cy="719036"/>
          </a:xfrm>
        </p:grpSpPr>
        <p:pic>
          <p:nvPicPr>
            <p:cNvPr id="35" name="Picture 4" descr="C:\Users\eunsol7.jung\Desktop\연두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951" y="1816593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 rot="19800000">
              <a:off x="4082872" y="1969014"/>
              <a:ext cx="760568" cy="45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latin typeface="SLI 파트너 EB" pitchFamily="18" charset="-127"/>
                  <a:ea typeface="SLI 파트너 EB" pitchFamily="18" charset="-127"/>
                </a:rPr>
                <a:t>NEW</a:t>
              </a:r>
              <a:endParaRPr lang="ko-KR" altLang="en-US" sz="2300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816732" y="2919937"/>
            <a:ext cx="3071031" cy="395394"/>
            <a:chOff x="540062" y="2119404"/>
            <a:chExt cx="3001680" cy="470870"/>
          </a:xfrm>
        </p:grpSpPr>
        <p:sp>
          <p:nvSpPr>
            <p:cNvPr id="38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유지보너스</a:t>
              </a: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비율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40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9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1247" y="306013"/>
            <a:ext cx="991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3200" b="1" dirty="0" err="1" smtClean="0">
                <a:solidFill>
                  <a:prstClr val="white">
                    <a:lumMod val="95000"/>
                  </a:prstClr>
                </a:solidFill>
                <a:latin typeface="+mn-ea"/>
              </a:rPr>
              <a:t>삼성든든플러스종신보험</a:t>
            </a:r>
            <a:r>
              <a:rPr lang="en-US" altLang="ko-KR" sz="2000" b="1" dirty="0">
                <a:solidFill>
                  <a:srgbClr val="FFFF00"/>
                </a:solidFill>
                <a:latin typeface="+mn-ea"/>
              </a:rPr>
              <a:t>[2301</a:t>
            </a:r>
            <a:r>
              <a:rPr lang="en-US" altLang="ko-KR" sz="2000" b="1" dirty="0" smtClean="0">
                <a:solidFill>
                  <a:srgbClr val="FFFF00"/>
                </a:solidFill>
                <a:latin typeface="+mn-ea"/>
              </a:rPr>
              <a:t>]</a:t>
            </a:r>
            <a:r>
              <a:rPr lang="en-US" altLang="ko-KR" sz="2000" b="1" dirty="0">
                <a:solidFill>
                  <a:prstClr val="white">
                    <a:lumMod val="95000"/>
                  </a:prstClr>
                </a:solidFill>
                <a:latin typeface="+mn-ea"/>
              </a:rPr>
              <a:t> </a:t>
            </a: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latin typeface="+mn-ea"/>
              </a:rPr>
              <a:t>도해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6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상품 도해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8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00058" y="2143298"/>
            <a:ext cx="7780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설계기준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1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최저해약환급금보증형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40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남자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주보험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5</a:t>
            </a:r>
            <a:r>
              <a:rPr lang="ko-KR" altLang="en-US" sz="1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월보험료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1,008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총납입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 6,048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최저보증이율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1996" y="1343635"/>
            <a:ext cx="822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400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주보험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: 1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종</a:t>
            </a:r>
            <a:r>
              <a:rPr lang="en-US" altLang="ko-KR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(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최저해약환급금 </a:t>
            </a:r>
            <a:r>
              <a:rPr lang="ko-KR" altLang="en-US" sz="2400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보증형</a:t>
            </a:r>
            <a:r>
              <a:rPr lang="en-US" altLang="ko-KR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), 2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종</a:t>
            </a:r>
            <a:r>
              <a:rPr lang="en-US" altLang="ko-KR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(</a:t>
            </a:r>
            <a:r>
              <a:rPr lang="ko-KR" altLang="en-US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최저해약환급금 </a:t>
            </a:r>
            <a:r>
              <a:rPr lang="ko-KR" altLang="en-US" sz="2400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미보증형</a:t>
            </a:r>
            <a:r>
              <a:rPr lang="en-US" altLang="ko-KR" sz="2400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) </a:t>
            </a:r>
            <a:endParaRPr lang="ko-KR" altLang="en-US" sz="2400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39202" y="6028334"/>
            <a:ext cx="10459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 상품은 적용이율 </a:t>
            </a:r>
            <a:r>
              <a:rPr lang="en-US" altLang="ko-KR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이내 </a:t>
            </a:r>
            <a:r>
              <a:rPr lang="en-US" altLang="ko-KR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2.40%, 10</a:t>
            </a:r>
            <a:r>
              <a:rPr lang="ko-KR" altLang="en-US" sz="10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초과 </a:t>
            </a:r>
            <a:r>
              <a:rPr lang="en-US" altLang="ko-KR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2.15%</a:t>
            </a:r>
            <a:r>
              <a: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사용하며</a:t>
            </a:r>
            <a:r>
              <a:rPr lang="en-US" altLang="ko-KR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해지時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공시이율을 적용한 </a:t>
            </a:r>
            <a:r>
              <a:rPr lang="ko-KR" altLang="en-US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해약환급금과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적용이율로 </a:t>
            </a:r>
            <a:r>
              <a:rPr lang="ko-KR" altLang="en-US" sz="1000" spc="-1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부리한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최저해약환급금 中 큰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금액을 드립니다</a:t>
            </a:r>
            <a:r>
              <a:rPr lang="en-US" altLang="ko-KR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000" spc="-1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납입완료이후에도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과도한 중도인출 또는 특약보험료 미납時 적립금이 줄어들 수 있고</a:t>
            </a:r>
            <a:r>
              <a:rPr lang="en-US" altLang="ko-KR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계약이 조기에 소멸 될 수 있습니다</a:t>
            </a:r>
            <a:r>
              <a:rPr lang="en-US" altLang="ko-KR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00" spc="-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000" spc="-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872378" y="2465913"/>
            <a:ext cx="10485434" cy="3658346"/>
            <a:chOff x="1024777" y="2629026"/>
            <a:chExt cx="8195174" cy="3225533"/>
          </a:xfrm>
        </p:grpSpPr>
        <p:grpSp>
          <p:nvGrpSpPr>
            <p:cNvPr id="40" name="그룹 39"/>
            <p:cNvGrpSpPr/>
            <p:nvPr/>
          </p:nvGrpSpPr>
          <p:grpSpPr>
            <a:xfrm>
              <a:off x="1706887" y="2683245"/>
              <a:ext cx="7378502" cy="2649062"/>
              <a:chOff x="1510448" y="2442763"/>
              <a:chExt cx="6477979" cy="2868523"/>
            </a:xfrm>
          </p:grpSpPr>
          <p:cxnSp>
            <p:nvCxnSpPr>
              <p:cNvPr id="41" name="직선 화살표 연결선 40"/>
              <p:cNvCxnSpPr/>
              <p:nvPr/>
            </p:nvCxnSpPr>
            <p:spPr>
              <a:xfrm>
                <a:off x="1519089" y="5292160"/>
                <a:ext cx="646933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>
                <a:off x="1510448" y="2442763"/>
                <a:ext cx="0" cy="2868523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4836599" y="5423672"/>
              <a:ext cx="733017" cy="43088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납입완료</a:t>
              </a:r>
              <a:endParaRPr lang="ko-KR" altLang="en-US" sz="11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71439" y="5426486"/>
              <a:ext cx="489718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가입</a:t>
              </a:r>
            </a:p>
          </p:txBody>
        </p:sp>
        <p:cxnSp>
          <p:nvCxnSpPr>
            <p:cNvPr id="46" name="직선 연결선 45"/>
            <p:cNvCxnSpPr/>
            <p:nvPr/>
          </p:nvCxnSpPr>
          <p:spPr>
            <a:xfrm>
              <a:off x="1716298" y="3910818"/>
              <a:ext cx="698926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1706887" y="4614202"/>
              <a:ext cx="698926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716298" y="3207434"/>
              <a:ext cx="698926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184544" y="4476829"/>
              <a:ext cx="489718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50%</a:t>
              </a:r>
              <a:endPara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84544" y="3746166"/>
              <a:ext cx="489718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75%</a:t>
              </a:r>
              <a:endPara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84544" y="3054912"/>
              <a:ext cx="489718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100%</a:t>
              </a:r>
              <a:endParaRPr lang="ko-KR" altLang="en-US" sz="11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14534" y="542034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486934" y="5422297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종신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15919" y="4652840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28.9%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21246" y="542034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433957" y="542034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35684" y="542034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38326" y="542034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46716" y="5431127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1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61225" y="4597894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36.5%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62979" y="4556209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39.4%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56755" y="2936929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98.2%</a:t>
              </a:r>
            </a:p>
          </p:txBody>
        </p:sp>
        <p:sp>
          <p:nvSpPr>
            <p:cNvPr id="91" name="자유형 90"/>
            <p:cNvSpPr/>
            <p:nvPr/>
          </p:nvSpPr>
          <p:spPr>
            <a:xfrm>
              <a:off x="1903835" y="3173202"/>
              <a:ext cx="6875707" cy="2126080"/>
            </a:xfrm>
            <a:custGeom>
              <a:avLst/>
              <a:gdLst>
                <a:gd name="connsiteX0" fmla="*/ 0 w 6766560"/>
                <a:gd name="connsiteY0" fmla="*/ 2321169 h 2321169"/>
                <a:gd name="connsiteX1" fmla="*/ 640080 w 6766560"/>
                <a:gd name="connsiteY1" fmla="*/ 2074985 h 2321169"/>
                <a:gd name="connsiteX2" fmla="*/ 1329397 w 6766560"/>
                <a:gd name="connsiteY2" fmla="*/ 1983545 h 2321169"/>
                <a:gd name="connsiteX3" fmla="*/ 2004646 w 6766560"/>
                <a:gd name="connsiteY3" fmla="*/ 1962443 h 2321169"/>
                <a:gd name="connsiteX4" fmla="*/ 2736166 w 6766560"/>
                <a:gd name="connsiteY4" fmla="*/ 1941342 h 2321169"/>
                <a:gd name="connsiteX5" fmla="*/ 3460652 w 6766560"/>
                <a:gd name="connsiteY5" fmla="*/ 422031 h 2321169"/>
                <a:gd name="connsiteX6" fmla="*/ 4107766 w 6766560"/>
                <a:gd name="connsiteY6" fmla="*/ 372794 h 2321169"/>
                <a:gd name="connsiteX7" fmla="*/ 4811150 w 6766560"/>
                <a:gd name="connsiteY7" fmla="*/ 253219 h 2321169"/>
                <a:gd name="connsiteX8" fmla="*/ 6766560 w 6766560"/>
                <a:gd name="connsiteY8" fmla="*/ 0 h 2321169"/>
                <a:gd name="connsiteX9" fmla="*/ 6766560 w 6766560"/>
                <a:gd name="connsiteY9" fmla="*/ 2257865 h 2321169"/>
                <a:gd name="connsiteX10" fmla="*/ 119575 w 6766560"/>
                <a:gd name="connsiteY10" fmla="*/ 2257865 h 2321169"/>
                <a:gd name="connsiteX0" fmla="*/ 0 w 6661053"/>
                <a:gd name="connsiteY0" fmla="*/ 2264898 h 2264898"/>
                <a:gd name="connsiteX1" fmla="*/ 534573 w 6661053"/>
                <a:gd name="connsiteY1" fmla="*/ 2074985 h 2264898"/>
                <a:gd name="connsiteX2" fmla="*/ 1223890 w 6661053"/>
                <a:gd name="connsiteY2" fmla="*/ 1983545 h 2264898"/>
                <a:gd name="connsiteX3" fmla="*/ 1899139 w 6661053"/>
                <a:gd name="connsiteY3" fmla="*/ 1962443 h 2264898"/>
                <a:gd name="connsiteX4" fmla="*/ 2630659 w 6661053"/>
                <a:gd name="connsiteY4" fmla="*/ 1941342 h 2264898"/>
                <a:gd name="connsiteX5" fmla="*/ 3355145 w 6661053"/>
                <a:gd name="connsiteY5" fmla="*/ 422031 h 2264898"/>
                <a:gd name="connsiteX6" fmla="*/ 4002259 w 6661053"/>
                <a:gd name="connsiteY6" fmla="*/ 372794 h 2264898"/>
                <a:gd name="connsiteX7" fmla="*/ 4705643 w 6661053"/>
                <a:gd name="connsiteY7" fmla="*/ 253219 h 2264898"/>
                <a:gd name="connsiteX8" fmla="*/ 6661053 w 6661053"/>
                <a:gd name="connsiteY8" fmla="*/ 0 h 2264898"/>
                <a:gd name="connsiteX9" fmla="*/ 6661053 w 6661053"/>
                <a:gd name="connsiteY9" fmla="*/ 2257865 h 2264898"/>
                <a:gd name="connsiteX10" fmla="*/ 14068 w 6661053"/>
                <a:gd name="connsiteY10" fmla="*/ 2257865 h 2264898"/>
                <a:gd name="connsiteX0" fmla="*/ 0 w 6661053"/>
                <a:gd name="connsiteY0" fmla="*/ 2090181 h 2090181"/>
                <a:gd name="connsiteX1" fmla="*/ 534573 w 6661053"/>
                <a:gd name="connsiteY1" fmla="*/ 1900268 h 2090181"/>
                <a:gd name="connsiteX2" fmla="*/ 1223890 w 6661053"/>
                <a:gd name="connsiteY2" fmla="*/ 1808828 h 2090181"/>
                <a:gd name="connsiteX3" fmla="*/ 1899139 w 6661053"/>
                <a:gd name="connsiteY3" fmla="*/ 1787726 h 2090181"/>
                <a:gd name="connsiteX4" fmla="*/ 2630659 w 6661053"/>
                <a:gd name="connsiteY4" fmla="*/ 1766625 h 2090181"/>
                <a:gd name="connsiteX5" fmla="*/ 3355145 w 6661053"/>
                <a:gd name="connsiteY5" fmla="*/ 247314 h 2090181"/>
                <a:gd name="connsiteX6" fmla="*/ 4002259 w 6661053"/>
                <a:gd name="connsiteY6" fmla="*/ 198077 h 2090181"/>
                <a:gd name="connsiteX7" fmla="*/ 4705643 w 6661053"/>
                <a:gd name="connsiteY7" fmla="*/ 78502 h 2090181"/>
                <a:gd name="connsiteX8" fmla="*/ 5378070 w 6661053"/>
                <a:gd name="connsiteY8" fmla="*/ 0 h 2090181"/>
                <a:gd name="connsiteX9" fmla="*/ 6661053 w 6661053"/>
                <a:gd name="connsiteY9" fmla="*/ 2083148 h 2090181"/>
                <a:gd name="connsiteX10" fmla="*/ 14068 w 6661053"/>
                <a:gd name="connsiteY10" fmla="*/ 2083148 h 2090181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6661053 w 6661053"/>
                <a:gd name="connsiteY9" fmla="*/ 2101222 h 2101222"/>
                <a:gd name="connsiteX10" fmla="*/ 14068 w 6661053"/>
                <a:gd name="connsiteY10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25858 w 6661053"/>
                <a:gd name="connsiteY9" fmla="*/ 417097 h 2101222"/>
                <a:gd name="connsiteX10" fmla="*/ 6661053 w 6661053"/>
                <a:gd name="connsiteY10" fmla="*/ 2101222 h 2101222"/>
                <a:gd name="connsiteX11" fmla="*/ 14068 w 6661053"/>
                <a:gd name="connsiteY11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564176 w 6661053"/>
                <a:gd name="connsiteY9" fmla="*/ 308652 h 2101222"/>
                <a:gd name="connsiteX10" fmla="*/ 6661053 w 6661053"/>
                <a:gd name="connsiteY10" fmla="*/ 2101222 h 2101222"/>
                <a:gd name="connsiteX11" fmla="*/ 14068 w 6661053"/>
                <a:gd name="connsiteY11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564176 w 6661053"/>
                <a:gd name="connsiteY9" fmla="*/ 308652 h 2101222"/>
                <a:gd name="connsiteX10" fmla="*/ 6661053 w 6661053"/>
                <a:gd name="connsiteY10" fmla="*/ 2101222 h 2101222"/>
                <a:gd name="connsiteX11" fmla="*/ 14068 w 6661053"/>
                <a:gd name="connsiteY11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6661053 w 6661053"/>
                <a:gd name="connsiteY10" fmla="*/ 2101222 h 2101222"/>
                <a:gd name="connsiteX11" fmla="*/ 14068 w 6661053"/>
                <a:gd name="connsiteY11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798567 w 6661053"/>
                <a:gd name="connsiteY10" fmla="*/ 549641 h 2101222"/>
                <a:gd name="connsiteX11" fmla="*/ 6661053 w 6661053"/>
                <a:gd name="connsiteY11" fmla="*/ 2101222 h 2101222"/>
                <a:gd name="connsiteX12" fmla="*/ 14068 w 6661053"/>
                <a:gd name="connsiteY12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928099 w 6661053"/>
                <a:gd name="connsiteY10" fmla="*/ 567715 h 2101222"/>
                <a:gd name="connsiteX11" fmla="*/ 6661053 w 6661053"/>
                <a:gd name="connsiteY11" fmla="*/ 2101222 h 2101222"/>
                <a:gd name="connsiteX12" fmla="*/ 14068 w 6661053"/>
                <a:gd name="connsiteY12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928099 w 6661053"/>
                <a:gd name="connsiteY10" fmla="*/ 567715 h 2101222"/>
                <a:gd name="connsiteX11" fmla="*/ 6076136 w 6661053"/>
                <a:gd name="connsiteY11" fmla="*/ 862926 h 2101222"/>
                <a:gd name="connsiteX12" fmla="*/ 6661053 w 6661053"/>
                <a:gd name="connsiteY12" fmla="*/ 2101222 h 2101222"/>
                <a:gd name="connsiteX13" fmla="*/ 14068 w 6661053"/>
                <a:gd name="connsiteY13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928099 w 6661053"/>
                <a:gd name="connsiteY10" fmla="*/ 567715 h 2101222"/>
                <a:gd name="connsiteX11" fmla="*/ 6187164 w 6661053"/>
                <a:gd name="connsiteY11" fmla="*/ 814729 h 2101222"/>
                <a:gd name="connsiteX12" fmla="*/ 6661053 w 6661053"/>
                <a:gd name="connsiteY12" fmla="*/ 2101222 h 2101222"/>
                <a:gd name="connsiteX13" fmla="*/ 14068 w 6661053"/>
                <a:gd name="connsiteY13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928099 w 6661053"/>
                <a:gd name="connsiteY10" fmla="*/ 567715 h 2101222"/>
                <a:gd name="connsiteX11" fmla="*/ 6187164 w 6661053"/>
                <a:gd name="connsiteY11" fmla="*/ 814729 h 2101222"/>
                <a:gd name="connsiteX12" fmla="*/ 6310527 w 6661053"/>
                <a:gd name="connsiteY12" fmla="*/ 1158138 h 2101222"/>
                <a:gd name="connsiteX13" fmla="*/ 6661053 w 6661053"/>
                <a:gd name="connsiteY13" fmla="*/ 2101222 h 2101222"/>
                <a:gd name="connsiteX14" fmla="*/ 14068 w 6661053"/>
                <a:gd name="connsiteY14" fmla="*/ 2083148 h 2101222"/>
                <a:gd name="connsiteX0" fmla="*/ 0 w 6661053"/>
                <a:gd name="connsiteY0" fmla="*/ 2090181 h 2101222"/>
                <a:gd name="connsiteX1" fmla="*/ 534573 w 6661053"/>
                <a:gd name="connsiteY1" fmla="*/ 1900268 h 2101222"/>
                <a:gd name="connsiteX2" fmla="*/ 1223890 w 6661053"/>
                <a:gd name="connsiteY2" fmla="*/ 1808828 h 2101222"/>
                <a:gd name="connsiteX3" fmla="*/ 1899139 w 6661053"/>
                <a:gd name="connsiteY3" fmla="*/ 1787726 h 2101222"/>
                <a:gd name="connsiteX4" fmla="*/ 2630659 w 6661053"/>
                <a:gd name="connsiteY4" fmla="*/ 1766625 h 2101222"/>
                <a:gd name="connsiteX5" fmla="*/ 3355145 w 6661053"/>
                <a:gd name="connsiteY5" fmla="*/ 247314 h 2101222"/>
                <a:gd name="connsiteX6" fmla="*/ 4002259 w 6661053"/>
                <a:gd name="connsiteY6" fmla="*/ 198077 h 2101222"/>
                <a:gd name="connsiteX7" fmla="*/ 4705643 w 6661053"/>
                <a:gd name="connsiteY7" fmla="*/ 78502 h 2101222"/>
                <a:gd name="connsiteX8" fmla="*/ 5378070 w 6661053"/>
                <a:gd name="connsiteY8" fmla="*/ 0 h 2101222"/>
                <a:gd name="connsiteX9" fmla="*/ 5675204 w 6661053"/>
                <a:gd name="connsiteY9" fmla="*/ 320701 h 2101222"/>
                <a:gd name="connsiteX10" fmla="*/ 5928099 w 6661053"/>
                <a:gd name="connsiteY10" fmla="*/ 567715 h 2101222"/>
                <a:gd name="connsiteX11" fmla="*/ 6187164 w 6661053"/>
                <a:gd name="connsiteY11" fmla="*/ 814729 h 2101222"/>
                <a:gd name="connsiteX12" fmla="*/ 6477068 w 6661053"/>
                <a:gd name="connsiteY12" fmla="*/ 1170187 h 2101222"/>
                <a:gd name="connsiteX13" fmla="*/ 6661053 w 6661053"/>
                <a:gd name="connsiteY13" fmla="*/ 2101222 h 2101222"/>
                <a:gd name="connsiteX14" fmla="*/ 14068 w 6661053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75204 w 6957126"/>
                <a:gd name="connsiteY9" fmla="*/ 320701 h 2101222"/>
                <a:gd name="connsiteX10" fmla="*/ 5928099 w 6957126"/>
                <a:gd name="connsiteY10" fmla="*/ 567715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28099 w 6957126"/>
                <a:gd name="connsiteY10" fmla="*/ 567715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28099 w 6957126"/>
                <a:gd name="connsiteY10" fmla="*/ 567715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89781 w 6957126"/>
                <a:gd name="connsiteY10" fmla="*/ 320701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89781 w 6957126"/>
                <a:gd name="connsiteY10" fmla="*/ 320701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89781 w 6957126"/>
                <a:gd name="connsiteY10" fmla="*/ 320701 h 2101222"/>
                <a:gd name="connsiteX11" fmla="*/ 6187164 w 6957126"/>
                <a:gd name="connsiteY11" fmla="*/ 814729 h 2101222"/>
                <a:gd name="connsiteX12" fmla="*/ 6477068 w 6957126"/>
                <a:gd name="connsiteY12" fmla="*/ 1170187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89781 w 6957126"/>
                <a:gd name="connsiteY10" fmla="*/ 320701 h 2101222"/>
                <a:gd name="connsiteX11" fmla="*/ 6187164 w 6957126"/>
                <a:gd name="connsiteY11" fmla="*/ 814729 h 2101222"/>
                <a:gd name="connsiteX12" fmla="*/ 6748468 w 6957126"/>
                <a:gd name="connsiteY12" fmla="*/ 1224410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  <a:gd name="connsiteX0" fmla="*/ 0 w 6957126"/>
                <a:gd name="connsiteY0" fmla="*/ 2090181 h 2101222"/>
                <a:gd name="connsiteX1" fmla="*/ 534573 w 6957126"/>
                <a:gd name="connsiteY1" fmla="*/ 1900268 h 2101222"/>
                <a:gd name="connsiteX2" fmla="*/ 1223890 w 6957126"/>
                <a:gd name="connsiteY2" fmla="*/ 1808828 h 2101222"/>
                <a:gd name="connsiteX3" fmla="*/ 1899139 w 6957126"/>
                <a:gd name="connsiteY3" fmla="*/ 1787726 h 2101222"/>
                <a:gd name="connsiteX4" fmla="*/ 2630659 w 6957126"/>
                <a:gd name="connsiteY4" fmla="*/ 1766625 h 2101222"/>
                <a:gd name="connsiteX5" fmla="*/ 3355145 w 6957126"/>
                <a:gd name="connsiteY5" fmla="*/ 247314 h 2101222"/>
                <a:gd name="connsiteX6" fmla="*/ 4002259 w 6957126"/>
                <a:gd name="connsiteY6" fmla="*/ 198077 h 2101222"/>
                <a:gd name="connsiteX7" fmla="*/ 4705643 w 6957126"/>
                <a:gd name="connsiteY7" fmla="*/ 78502 h 2101222"/>
                <a:gd name="connsiteX8" fmla="*/ 5378070 w 6957126"/>
                <a:gd name="connsiteY8" fmla="*/ 0 h 2101222"/>
                <a:gd name="connsiteX9" fmla="*/ 5656700 w 6957126"/>
                <a:gd name="connsiteY9" fmla="*/ 37539 h 2101222"/>
                <a:gd name="connsiteX10" fmla="*/ 5989781 w 6957126"/>
                <a:gd name="connsiteY10" fmla="*/ 320701 h 2101222"/>
                <a:gd name="connsiteX11" fmla="*/ 6187164 w 6957126"/>
                <a:gd name="connsiteY11" fmla="*/ 814729 h 2101222"/>
                <a:gd name="connsiteX12" fmla="*/ 6748468 w 6957126"/>
                <a:gd name="connsiteY12" fmla="*/ 1224410 h 2101222"/>
                <a:gd name="connsiteX13" fmla="*/ 6957126 w 6957126"/>
                <a:gd name="connsiteY13" fmla="*/ 2101222 h 2101222"/>
                <a:gd name="connsiteX14" fmla="*/ 14068 w 6957126"/>
                <a:gd name="connsiteY14" fmla="*/ 2083148 h 210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57126" h="2101222">
                  <a:moveTo>
                    <a:pt x="0" y="2090181"/>
                  </a:moveTo>
                  <a:lnTo>
                    <a:pt x="534573" y="1900268"/>
                  </a:lnTo>
                  <a:lnTo>
                    <a:pt x="1223890" y="1808828"/>
                  </a:lnTo>
                  <a:lnTo>
                    <a:pt x="1899139" y="1787726"/>
                  </a:lnTo>
                  <a:lnTo>
                    <a:pt x="2630659" y="1766625"/>
                  </a:lnTo>
                  <a:lnTo>
                    <a:pt x="3355145" y="247314"/>
                  </a:lnTo>
                  <a:lnTo>
                    <a:pt x="4002259" y="198077"/>
                  </a:lnTo>
                  <a:lnTo>
                    <a:pt x="4705643" y="78502"/>
                  </a:lnTo>
                  <a:lnTo>
                    <a:pt x="5378070" y="0"/>
                  </a:lnTo>
                  <a:cubicBezTo>
                    <a:pt x="5440105" y="102884"/>
                    <a:pt x="5607002" y="37075"/>
                    <a:pt x="5656700" y="37539"/>
                  </a:cubicBezTo>
                  <a:cubicBezTo>
                    <a:pt x="5673148" y="238363"/>
                    <a:pt x="5831465" y="252421"/>
                    <a:pt x="5989781" y="320701"/>
                  </a:cubicBezTo>
                  <a:cubicBezTo>
                    <a:pt x="5975389" y="539599"/>
                    <a:pt x="6121370" y="650053"/>
                    <a:pt x="6187164" y="814729"/>
                  </a:cubicBezTo>
                  <a:cubicBezTo>
                    <a:pt x="6374265" y="951289"/>
                    <a:pt x="6481181" y="1238469"/>
                    <a:pt x="6748468" y="1224410"/>
                  </a:cubicBezTo>
                  <a:lnTo>
                    <a:pt x="6957126" y="2101222"/>
                  </a:lnTo>
                  <a:lnTo>
                    <a:pt x="14068" y="2083148"/>
                  </a:lnTo>
                </a:path>
              </a:pathLst>
            </a:custGeom>
            <a:pattFill prst="wdUpDiag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82" name="자유형 81"/>
            <p:cNvSpPr/>
            <p:nvPr/>
          </p:nvSpPr>
          <p:spPr>
            <a:xfrm>
              <a:off x="1723299" y="3119745"/>
              <a:ext cx="5522976" cy="2188464"/>
            </a:xfrm>
            <a:custGeom>
              <a:avLst/>
              <a:gdLst>
                <a:gd name="connsiteX0" fmla="*/ 0 w 6894576"/>
                <a:gd name="connsiteY0" fmla="*/ 2377440 h 2377440"/>
                <a:gd name="connsiteX1" fmla="*/ 713232 w 6894576"/>
                <a:gd name="connsiteY1" fmla="*/ 2090928 h 2377440"/>
                <a:gd name="connsiteX2" fmla="*/ 1389888 w 6894576"/>
                <a:gd name="connsiteY2" fmla="*/ 2011680 h 2377440"/>
                <a:gd name="connsiteX3" fmla="*/ 2084832 w 6894576"/>
                <a:gd name="connsiteY3" fmla="*/ 1975104 h 2377440"/>
                <a:gd name="connsiteX4" fmla="*/ 2773680 w 6894576"/>
                <a:gd name="connsiteY4" fmla="*/ 1950720 h 2377440"/>
                <a:gd name="connsiteX5" fmla="*/ 3462528 w 6894576"/>
                <a:gd name="connsiteY5" fmla="*/ 432816 h 2377440"/>
                <a:gd name="connsiteX6" fmla="*/ 4194048 w 6894576"/>
                <a:gd name="connsiteY6" fmla="*/ 365760 h 2377440"/>
                <a:gd name="connsiteX7" fmla="*/ 4870704 w 6894576"/>
                <a:gd name="connsiteY7" fmla="*/ 262128 h 2377440"/>
                <a:gd name="connsiteX8" fmla="*/ 6894576 w 6894576"/>
                <a:gd name="connsiteY8" fmla="*/ 0 h 2377440"/>
                <a:gd name="connsiteX9" fmla="*/ 6894576 w 6894576"/>
                <a:gd name="connsiteY9" fmla="*/ 0 h 2377440"/>
                <a:gd name="connsiteX0" fmla="*/ 0 w 6894576"/>
                <a:gd name="connsiteY0" fmla="*/ 2377440 h 2377440"/>
                <a:gd name="connsiteX1" fmla="*/ 713232 w 6894576"/>
                <a:gd name="connsiteY1" fmla="*/ 2090928 h 2377440"/>
                <a:gd name="connsiteX2" fmla="*/ 1389888 w 6894576"/>
                <a:gd name="connsiteY2" fmla="*/ 2011680 h 2377440"/>
                <a:gd name="connsiteX3" fmla="*/ 2084832 w 6894576"/>
                <a:gd name="connsiteY3" fmla="*/ 1975104 h 2377440"/>
                <a:gd name="connsiteX4" fmla="*/ 2773680 w 6894576"/>
                <a:gd name="connsiteY4" fmla="*/ 1950720 h 2377440"/>
                <a:gd name="connsiteX5" fmla="*/ 3462528 w 6894576"/>
                <a:gd name="connsiteY5" fmla="*/ 432816 h 2377440"/>
                <a:gd name="connsiteX6" fmla="*/ 4194048 w 6894576"/>
                <a:gd name="connsiteY6" fmla="*/ 365760 h 2377440"/>
                <a:gd name="connsiteX7" fmla="*/ 4870704 w 6894576"/>
                <a:gd name="connsiteY7" fmla="*/ 262128 h 2377440"/>
                <a:gd name="connsiteX8" fmla="*/ 6894576 w 6894576"/>
                <a:gd name="connsiteY8" fmla="*/ 0 h 2377440"/>
                <a:gd name="connsiteX9" fmla="*/ 6894576 w 6894576"/>
                <a:gd name="connsiteY9" fmla="*/ 0 h 2377440"/>
                <a:gd name="connsiteX0" fmla="*/ 0 w 6894576"/>
                <a:gd name="connsiteY0" fmla="*/ 2377440 h 2377440"/>
                <a:gd name="connsiteX1" fmla="*/ 713232 w 6894576"/>
                <a:gd name="connsiteY1" fmla="*/ 2090928 h 2377440"/>
                <a:gd name="connsiteX2" fmla="*/ 1389888 w 6894576"/>
                <a:gd name="connsiteY2" fmla="*/ 2011680 h 2377440"/>
                <a:gd name="connsiteX3" fmla="*/ 2084832 w 6894576"/>
                <a:gd name="connsiteY3" fmla="*/ 1975104 h 2377440"/>
                <a:gd name="connsiteX4" fmla="*/ 2773680 w 6894576"/>
                <a:gd name="connsiteY4" fmla="*/ 1950720 h 2377440"/>
                <a:gd name="connsiteX5" fmla="*/ 3462528 w 6894576"/>
                <a:gd name="connsiteY5" fmla="*/ 432816 h 2377440"/>
                <a:gd name="connsiteX6" fmla="*/ 4194048 w 6894576"/>
                <a:gd name="connsiteY6" fmla="*/ 365760 h 2377440"/>
                <a:gd name="connsiteX7" fmla="*/ 4870704 w 6894576"/>
                <a:gd name="connsiteY7" fmla="*/ 262128 h 2377440"/>
                <a:gd name="connsiteX8" fmla="*/ 6894576 w 6894576"/>
                <a:gd name="connsiteY8" fmla="*/ 0 h 2377440"/>
                <a:gd name="connsiteX9" fmla="*/ 6894576 w 6894576"/>
                <a:gd name="connsiteY9" fmla="*/ 0 h 2377440"/>
                <a:gd name="connsiteX0" fmla="*/ 0 w 6894576"/>
                <a:gd name="connsiteY0" fmla="*/ 2377440 h 2377440"/>
                <a:gd name="connsiteX1" fmla="*/ 713232 w 6894576"/>
                <a:gd name="connsiteY1" fmla="*/ 2090928 h 2377440"/>
                <a:gd name="connsiteX2" fmla="*/ 1389888 w 6894576"/>
                <a:gd name="connsiteY2" fmla="*/ 2011680 h 2377440"/>
                <a:gd name="connsiteX3" fmla="*/ 2084832 w 6894576"/>
                <a:gd name="connsiteY3" fmla="*/ 1975104 h 2377440"/>
                <a:gd name="connsiteX4" fmla="*/ 2773680 w 6894576"/>
                <a:gd name="connsiteY4" fmla="*/ 1950720 h 2377440"/>
                <a:gd name="connsiteX5" fmla="*/ 3462528 w 6894576"/>
                <a:gd name="connsiteY5" fmla="*/ 432816 h 2377440"/>
                <a:gd name="connsiteX6" fmla="*/ 4194048 w 6894576"/>
                <a:gd name="connsiteY6" fmla="*/ 365760 h 2377440"/>
                <a:gd name="connsiteX7" fmla="*/ 4870704 w 6894576"/>
                <a:gd name="connsiteY7" fmla="*/ 262128 h 2377440"/>
                <a:gd name="connsiteX8" fmla="*/ 6894576 w 6894576"/>
                <a:gd name="connsiteY8" fmla="*/ 0 h 2377440"/>
                <a:gd name="connsiteX0" fmla="*/ 0 w 5522976"/>
                <a:gd name="connsiteY0" fmla="*/ 2188464 h 2188464"/>
                <a:gd name="connsiteX1" fmla="*/ 713232 w 5522976"/>
                <a:gd name="connsiteY1" fmla="*/ 1901952 h 2188464"/>
                <a:gd name="connsiteX2" fmla="*/ 1389888 w 5522976"/>
                <a:gd name="connsiteY2" fmla="*/ 1822704 h 2188464"/>
                <a:gd name="connsiteX3" fmla="*/ 2084832 w 5522976"/>
                <a:gd name="connsiteY3" fmla="*/ 1786128 h 2188464"/>
                <a:gd name="connsiteX4" fmla="*/ 2773680 w 5522976"/>
                <a:gd name="connsiteY4" fmla="*/ 1761744 h 2188464"/>
                <a:gd name="connsiteX5" fmla="*/ 3462528 w 5522976"/>
                <a:gd name="connsiteY5" fmla="*/ 243840 h 2188464"/>
                <a:gd name="connsiteX6" fmla="*/ 4194048 w 5522976"/>
                <a:gd name="connsiteY6" fmla="*/ 176784 h 2188464"/>
                <a:gd name="connsiteX7" fmla="*/ 4870704 w 5522976"/>
                <a:gd name="connsiteY7" fmla="*/ 73152 h 2188464"/>
                <a:gd name="connsiteX8" fmla="*/ 5522976 w 5522976"/>
                <a:gd name="connsiteY8" fmla="*/ 0 h 2188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2976" h="2188464">
                  <a:moveTo>
                    <a:pt x="0" y="2188464"/>
                  </a:moveTo>
                  <a:lnTo>
                    <a:pt x="713232" y="1901952"/>
                  </a:lnTo>
                  <a:lnTo>
                    <a:pt x="1389888" y="1822704"/>
                  </a:lnTo>
                  <a:lnTo>
                    <a:pt x="2084832" y="1786128"/>
                  </a:lnTo>
                  <a:lnTo>
                    <a:pt x="2773680" y="1761744"/>
                  </a:lnTo>
                  <a:lnTo>
                    <a:pt x="3462528" y="243840"/>
                  </a:lnTo>
                  <a:lnTo>
                    <a:pt x="4194048" y="176784"/>
                  </a:lnTo>
                  <a:lnTo>
                    <a:pt x="4870704" y="73152"/>
                  </a:lnTo>
                  <a:cubicBezTo>
                    <a:pt x="5092192" y="43688"/>
                    <a:pt x="4116832" y="191008"/>
                    <a:pt x="5522976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  <a:tailEnd type="triangle"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2" name="타원 61"/>
            <p:cNvSpPr/>
            <p:nvPr/>
          </p:nvSpPr>
          <p:spPr>
            <a:xfrm>
              <a:off x="2350483" y="4955409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3" name="타원 62"/>
            <p:cNvSpPr/>
            <p:nvPr/>
          </p:nvSpPr>
          <p:spPr>
            <a:xfrm>
              <a:off x="3042889" y="4866013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4" name="타원 63"/>
            <p:cNvSpPr/>
            <p:nvPr/>
          </p:nvSpPr>
          <p:spPr>
            <a:xfrm>
              <a:off x="3735295" y="4835645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4426533" y="4812215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5834471" y="3233323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85" name="직선 연결선 84"/>
            <p:cNvCxnSpPr/>
            <p:nvPr/>
          </p:nvCxnSpPr>
          <p:spPr>
            <a:xfrm>
              <a:off x="5187163" y="2819275"/>
              <a:ext cx="0" cy="2449544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593699" y="2683245"/>
              <a:ext cx="0" cy="25855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타원 65"/>
            <p:cNvSpPr/>
            <p:nvPr/>
          </p:nvSpPr>
          <p:spPr>
            <a:xfrm>
              <a:off x="5120107" y="3299858"/>
              <a:ext cx="133644" cy="1336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8" name="타원 67"/>
            <p:cNvSpPr/>
            <p:nvPr/>
          </p:nvSpPr>
          <p:spPr>
            <a:xfrm>
              <a:off x="6463853" y="3108690"/>
              <a:ext cx="216244" cy="216244"/>
            </a:xfrm>
            <a:prstGeom prst="ellipse">
              <a:avLst/>
            </a:prstGeom>
            <a:solidFill>
              <a:schemeClr val="accent2"/>
            </a:solidFill>
            <a:ln w="508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24777" y="2659281"/>
              <a:ext cx="698523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lang="ko-KR" altLang="en-US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환급률</a:t>
              </a:r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15879" y="3302697"/>
              <a:ext cx="1255776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ko-KR" altLang="en-US" sz="11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해약환급률</a:t>
              </a:r>
              <a:endParaRPr lang="en-US" altLang="ko-KR" sz="11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50337" y="2819276"/>
              <a:ext cx="733017" cy="30777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400" b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100.0%</a:t>
              </a:r>
            </a:p>
          </p:txBody>
        </p:sp>
        <p:sp>
          <p:nvSpPr>
            <p:cNvPr id="92" name="자유형 91"/>
            <p:cNvSpPr/>
            <p:nvPr/>
          </p:nvSpPr>
          <p:spPr>
            <a:xfrm rot="5400000">
              <a:off x="4309220" y="2890580"/>
              <a:ext cx="741900" cy="907634"/>
            </a:xfrm>
            <a:custGeom>
              <a:avLst/>
              <a:gdLst>
                <a:gd name="connsiteX0" fmla="*/ 264027 w 528054"/>
                <a:gd name="connsiteY0" fmla="*/ 664525 h 664525"/>
                <a:gd name="connsiteX1" fmla="*/ 0 w 528054"/>
                <a:gd name="connsiteY1" fmla="*/ 399722 h 664525"/>
                <a:gd name="connsiteX2" fmla="*/ 161256 w 528054"/>
                <a:gd name="connsiteY2" fmla="*/ 155729 h 664525"/>
                <a:gd name="connsiteX3" fmla="*/ 187382 w 528054"/>
                <a:gd name="connsiteY3" fmla="*/ 147595 h 664525"/>
                <a:gd name="connsiteX4" fmla="*/ 264027 w 528054"/>
                <a:gd name="connsiteY4" fmla="*/ 0 h 664525"/>
                <a:gd name="connsiteX5" fmla="*/ 340673 w 528054"/>
                <a:gd name="connsiteY5" fmla="*/ 147595 h 664525"/>
                <a:gd name="connsiteX6" fmla="*/ 366798 w 528054"/>
                <a:gd name="connsiteY6" fmla="*/ 155729 h 664525"/>
                <a:gd name="connsiteX7" fmla="*/ 528054 w 528054"/>
                <a:gd name="connsiteY7" fmla="*/ 399722 h 664525"/>
                <a:gd name="connsiteX8" fmla="*/ 264027 w 528054"/>
                <a:gd name="connsiteY8" fmla="*/ 664525 h 6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054" h="664525">
                  <a:moveTo>
                    <a:pt x="264027" y="664525"/>
                  </a:moveTo>
                  <a:cubicBezTo>
                    <a:pt x="118209" y="664525"/>
                    <a:pt x="0" y="545969"/>
                    <a:pt x="0" y="399722"/>
                  </a:cubicBezTo>
                  <a:cubicBezTo>
                    <a:pt x="0" y="290037"/>
                    <a:pt x="66492" y="195928"/>
                    <a:pt x="161256" y="155729"/>
                  </a:cubicBezTo>
                  <a:lnTo>
                    <a:pt x="187382" y="147595"/>
                  </a:lnTo>
                  <a:lnTo>
                    <a:pt x="264027" y="0"/>
                  </a:lnTo>
                  <a:lnTo>
                    <a:pt x="340673" y="147595"/>
                  </a:lnTo>
                  <a:lnTo>
                    <a:pt x="366798" y="155729"/>
                  </a:lnTo>
                  <a:cubicBezTo>
                    <a:pt x="461562" y="195928"/>
                    <a:pt x="528054" y="290037"/>
                    <a:pt x="528054" y="399722"/>
                  </a:cubicBezTo>
                  <a:cubicBezTo>
                    <a:pt x="528054" y="545969"/>
                    <a:pt x="409845" y="664525"/>
                    <a:pt x="264027" y="66452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9174" y="3164633"/>
              <a:ext cx="733017" cy="43088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ko-KR" altLang="en-US" sz="11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완납시점</a:t>
              </a:r>
              <a:endParaRPr lang="en-US" altLang="ko-KR" sz="11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11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96.4%</a:t>
              </a:r>
            </a:p>
          </p:txBody>
        </p:sp>
        <p:sp>
          <p:nvSpPr>
            <p:cNvPr id="93" name="아래쪽 화살표 92"/>
            <p:cNvSpPr/>
            <p:nvPr/>
          </p:nvSpPr>
          <p:spPr>
            <a:xfrm rot="16200000">
              <a:off x="5630902" y="3278688"/>
              <a:ext cx="1090557" cy="1963877"/>
            </a:xfrm>
            <a:prstGeom prst="downArrow">
              <a:avLst>
                <a:gd name="adj1" fmla="val 88176"/>
                <a:gd name="adj2" fmla="val 50000"/>
              </a:avLst>
            </a:prstGeom>
            <a:gradFill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93604" y="3983110"/>
              <a:ext cx="1442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유니버설기능</a:t>
              </a:r>
              <a:r>
                <a:rPr lang="en-US" altLang="ko-KR" sz="1600" b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/>
              </a:r>
              <a:br>
                <a:rPr lang="en-US" altLang="ko-KR" sz="1600" b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</a:br>
              <a:r>
                <a:rPr lang="ko-KR" altLang="en-US" sz="1600" b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활용가능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43532" y="4541912"/>
              <a:ext cx="73301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41.1%</a:t>
              </a:r>
            </a:p>
          </p:txBody>
        </p:sp>
        <p:cxnSp>
          <p:nvCxnSpPr>
            <p:cNvPr id="98" name="직선 연결선 97"/>
            <p:cNvCxnSpPr>
              <a:stCxn id="104" idx="0"/>
            </p:cNvCxnSpPr>
            <p:nvPr/>
          </p:nvCxnSpPr>
          <p:spPr>
            <a:xfrm flipH="1">
              <a:off x="7226973" y="2796691"/>
              <a:ext cx="5233" cy="2472128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오른쪽 화살표 88"/>
            <p:cNvSpPr/>
            <p:nvPr/>
          </p:nvSpPr>
          <p:spPr>
            <a:xfrm>
              <a:off x="1741839" y="2697656"/>
              <a:ext cx="5498434" cy="184798"/>
            </a:xfrm>
            <a:prstGeom prst="rightArrow">
              <a:avLst>
                <a:gd name="adj1" fmla="val 70250"/>
                <a:gd name="adj2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750511" y="2629026"/>
              <a:ext cx="10326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  <a:outerShdw blurRad="50800" dist="50800" dir="5400000" algn="ctr" rotWithShape="0">
                      <a:prstClr val="black"/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사망보장</a:t>
              </a:r>
              <a:r>
                <a:rPr lang="en-US" altLang="ko-KR" sz="1200" b="1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  <a:outerShdw blurRad="50800" dist="50800" dir="5400000" algn="ctr" rotWithShape="0">
                      <a:prstClr val="black"/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1</a:t>
              </a:r>
              <a:r>
                <a:rPr lang="ko-KR" altLang="en-US" sz="1200" b="1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  <a:outerShdw blurRad="50800" dist="50800" dir="5400000" algn="ctr" rotWithShape="0">
                      <a:prstClr val="black"/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억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26906" y="5420465"/>
              <a:ext cx="1555849" cy="43088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ko-KR" altLang="en-US" sz="1100" b="1" dirty="0" err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납입완료</a:t>
              </a:r>
              <a:r>
                <a:rPr lang="en-US" altLang="ko-KR" sz="1100" b="1" dirty="0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&amp;45</a:t>
              </a:r>
              <a:r>
                <a:rPr lang="ko-KR" altLang="en-US" sz="1100" b="1" dirty="0" err="1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세이후</a:t>
              </a:r>
              <a:r>
                <a:rPr lang="ko-KR" altLang="en-US" sz="1100" b="1" dirty="0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100" b="1" dirty="0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90</a:t>
              </a:r>
              <a:r>
                <a:rPr lang="ko-KR" altLang="en-US" sz="1100" b="1" dirty="0" err="1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세이하</a:t>
              </a:r>
              <a:endParaRPr lang="en-US" altLang="ko-KR" sz="11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r>
                <a:rPr lang="ko-KR" altLang="en-US" sz="1100" b="1" dirty="0" err="1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연금선지급</a:t>
              </a:r>
              <a:r>
                <a:rPr lang="ko-KR" altLang="en-US" sz="1100" b="1" dirty="0" smtClean="0">
                  <a:solidFill>
                    <a:srgbClr val="C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en-US" altLang="ko-KR" sz="11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02" name="직선 연결선 101"/>
            <p:cNvCxnSpPr/>
            <p:nvPr/>
          </p:nvCxnSpPr>
          <p:spPr>
            <a:xfrm>
              <a:off x="7226972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6593699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4494523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5186929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5901293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2417305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3109711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3802117" y="5226148"/>
              <a:ext cx="0" cy="199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자유형 103"/>
            <p:cNvSpPr/>
            <p:nvPr/>
          </p:nvSpPr>
          <p:spPr>
            <a:xfrm>
              <a:off x="7232205" y="2796692"/>
              <a:ext cx="1833538" cy="2005139"/>
            </a:xfrm>
            <a:custGeom>
              <a:avLst/>
              <a:gdLst>
                <a:gd name="connsiteX0" fmla="*/ 0 w 1603248"/>
                <a:gd name="connsiteY0" fmla="*/ 0 h 2225040"/>
                <a:gd name="connsiteX1" fmla="*/ 12192 w 1603248"/>
                <a:gd name="connsiteY1" fmla="*/ 445008 h 2225040"/>
                <a:gd name="connsiteX2" fmla="*/ 310896 w 1603248"/>
                <a:gd name="connsiteY2" fmla="*/ 445008 h 2225040"/>
                <a:gd name="connsiteX3" fmla="*/ 310896 w 1603248"/>
                <a:gd name="connsiteY3" fmla="*/ 822960 h 2225040"/>
                <a:gd name="connsiteX4" fmla="*/ 603504 w 1603248"/>
                <a:gd name="connsiteY4" fmla="*/ 822960 h 2225040"/>
                <a:gd name="connsiteX5" fmla="*/ 603504 w 1603248"/>
                <a:gd name="connsiteY5" fmla="*/ 1164336 h 2225040"/>
                <a:gd name="connsiteX6" fmla="*/ 920496 w 1603248"/>
                <a:gd name="connsiteY6" fmla="*/ 1164336 h 2225040"/>
                <a:gd name="connsiteX7" fmla="*/ 920496 w 1603248"/>
                <a:gd name="connsiteY7" fmla="*/ 1499616 h 2225040"/>
                <a:gd name="connsiteX8" fmla="*/ 1249680 w 1603248"/>
                <a:gd name="connsiteY8" fmla="*/ 1499616 h 2225040"/>
                <a:gd name="connsiteX9" fmla="*/ 1249680 w 1603248"/>
                <a:gd name="connsiteY9" fmla="*/ 1859280 h 2225040"/>
                <a:gd name="connsiteX10" fmla="*/ 1603248 w 1603248"/>
                <a:gd name="connsiteY10" fmla="*/ 1859280 h 2225040"/>
                <a:gd name="connsiteX11" fmla="*/ 1603248 w 1603248"/>
                <a:gd name="connsiteY11" fmla="*/ 2225040 h 2225040"/>
                <a:gd name="connsiteX12" fmla="*/ 24384 w 1603248"/>
                <a:gd name="connsiteY12" fmla="*/ 2225040 h 2225040"/>
                <a:gd name="connsiteX13" fmla="*/ 12192 w 1603248"/>
                <a:gd name="connsiteY13" fmla="*/ 438912 h 2225040"/>
                <a:gd name="connsiteX0" fmla="*/ 0 w 1591056"/>
                <a:gd name="connsiteY0" fmla="*/ 6096 h 1786128"/>
                <a:gd name="connsiteX1" fmla="*/ 298704 w 1591056"/>
                <a:gd name="connsiteY1" fmla="*/ 6096 h 1786128"/>
                <a:gd name="connsiteX2" fmla="*/ 298704 w 1591056"/>
                <a:gd name="connsiteY2" fmla="*/ 384048 h 1786128"/>
                <a:gd name="connsiteX3" fmla="*/ 591312 w 1591056"/>
                <a:gd name="connsiteY3" fmla="*/ 384048 h 1786128"/>
                <a:gd name="connsiteX4" fmla="*/ 591312 w 1591056"/>
                <a:gd name="connsiteY4" fmla="*/ 725424 h 1786128"/>
                <a:gd name="connsiteX5" fmla="*/ 908304 w 1591056"/>
                <a:gd name="connsiteY5" fmla="*/ 725424 h 1786128"/>
                <a:gd name="connsiteX6" fmla="*/ 908304 w 1591056"/>
                <a:gd name="connsiteY6" fmla="*/ 1060704 h 1786128"/>
                <a:gd name="connsiteX7" fmla="*/ 1237488 w 1591056"/>
                <a:gd name="connsiteY7" fmla="*/ 1060704 h 1786128"/>
                <a:gd name="connsiteX8" fmla="*/ 1237488 w 1591056"/>
                <a:gd name="connsiteY8" fmla="*/ 1420368 h 1786128"/>
                <a:gd name="connsiteX9" fmla="*/ 1591056 w 1591056"/>
                <a:gd name="connsiteY9" fmla="*/ 1420368 h 1786128"/>
                <a:gd name="connsiteX10" fmla="*/ 1591056 w 1591056"/>
                <a:gd name="connsiteY10" fmla="*/ 1786128 h 1786128"/>
                <a:gd name="connsiteX11" fmla="*/ 12192 w 1591056"/>
                <a:gd name="connsiteY11" fmla="*/ 1786128 h 1786128"/>
                <a:gd name="connsiteX12" fmla="*/ 0 w 1591056"/>
                <a:gd name="connsiteY12" fmla="*/ 0 h 1786128"/>
                <a:gd name="connsiteX0" fmla="*/ 0 w 1591056"/>
                <a:gd name="connsiteY0" fmla="*/ 0 h 1780032"/>
                <a:gd name="connsiteX1" fmla="*/ 298704 w 1591056"/>
                <a:gd name="connsiteY1" fmla="*/ 0 h 1780032"/>
                <a:gd name="connsiteX2" fmla="*/ 298704 w 1591056"/>
                <a:gd name="connsiteY2" fmla="*/ 377952 h 1780032"/>
                <a:gd name="connsiteX3" fmla="*/ 591312 w 1591056"/>
                <a:gd name="connsiteY3" fmla="*/ 377952 h 1780032"/>
                <a:gd name="connsiteX4" fmla="*/ 591312 w 1591056"/>
                <a:gd name="connsiteY4" fmla="*/ 719328 h 1780032"/>
                <a:gd name="connsiteX5" fmla="*/ 908304 w 1591056"/>
                <a:gd name="connsiteY5" fmla="*/ 719328 h 1780032"/>
                <a:gd name="connsiteX6" fmla="*/ 908304 w 1591056"/>
                <a:gd name="connsiteY6" fmla="*/ 1054608 h 1780032"/>
                <a:gd name="connsiteX7" fmla="*/ 1237488 w 1591056"/>
                <a:gd name="connsiteY7" fmla="*/ 1054608 h 1780032"/>
                <a:gd name="connsiteX8" fmla="*/ 1237488 w 1591056"/>
                <a:gd name="connsiteY8" fmla="*/ 1414272 h 1780032"/>
                <a:gd name="connsiteX9" fmla="*/ 1591056 w 1591056"/>
                <a:gd name="connsiteY9" fmla="*/ 1414272 h 1780032"/>
                <a:gd name="connsiteX10" fmla="*/ 1591056 w 1591056"/>
                <a:gd name="connsiteY10" fmla="*/ 1780032 h 1780032"/>
                <a:gd name="connsiteX11" fmla="*/ 12192 w 1591056"/>
                <a:gd name="connsiteY11" fmla="*/ 1780032 h 1780032"/>
                <a:gd name="connsiteX0" fmla="*/ 0 w 1591056"/>
                <a:gd name="connsiteY0" fmla="*/ 0 h 1780032"/>
                <a:gd name="connsiteX1" fmla="*/ 298704 w 1591056"/>
                <a:gd name="connsiteY1" fmla="*/ 0 h 1780032"/>
                <a:gd name="connsiteX2" fmla="*/ 298704 w 1591056"/>
                <a:gd name="connsiteY2" fmla="*/ 377952 h 1780032"/>
                <a:gd name="connsiteX3" fmla="*/ 591312 w 1591056"/>
                <a:gd name="connsiteY3" fmla="*/ 377952 h 1780032"/>
                <a:gd name="connsiteX4" fmla="*/ 591312 w 1591056"/>
                <a:gd name="connsiteY4" fmla="*/ 719328 h 1780032"/>
                <a:gd name="connsiteX5" fmla="*/ 908304 w 1591056"/>
                <a:gd name="connsiteY5" fmla="*/ 719328 h 1780032"/>
                <a:gd name="connsiteX6" fmla="*/ 908304 w 1591056"/>
                <a:gd name="connsiteY6" fmla="*/ 1054608 h 1780032"/>
                <a:gd name="connsiteX7" fmla="*/ 1237488 w 1591056"/>
                <a:gd name="connsiteY7" fmla="*/ 1054608 h 1780032"/>
                <a:gd name="connsiteX8" fmla="*/ 1237488 w 1591056"/>
                <a:gd name="connsiteY8" fmla="*/ 1414272 h 1780032"/>
                <a:gd name="connsiteX9" fmla="*/ 1591056 w 1591056"/>
                <a:gd name="connsiteY9" fmla="*/ 1414272 h 1780032"/>
                <a:gd name="connsiteX10" fmla="*/ 1591056 w 1591056"/>
                <a:gd name="connsiteY10" fmla="*/ 1780032 h 1780032"/>
                <a:gd name="connsiteX11" fmla="*/ 12192 w 1591056"/>
                <a:gd name="connsiteY11" fmla="*/ 1780032 h 1780032"/>
                <a:gd name="connsiteX0" fmla="*/ 0 w 1591056"/>
                <a:gd name="connsiteY0" fmla="*/ 0 h 1780032"/>
                <a:gd name="connsiteX1" fmla="*/ 298704 w 1591056"/>
                <a:gd name="connsiteY1" fmla="*/ 0 h 1780032"/>
                <a:gd name="connsiteX2" fmla="*/ 298704 w 1591056"/>
                <a:gd name="connsiteY2" fmla="*/ 377952 h 1780032"/>
                <a:gd name="connsiteX3" fmla="*/ 591312 w 1591056"/>
                <a:gd name="connsiteY3" fmla="*/ 377952 h 1780032"/>
                <a:gd name="connsiteX4" fmla="*/ 591312 w 1591056"/>
                <a:gd name="connsiteY4" fmla="*/ 719328 h 1780032"/>
                <a:gd name="connsiteX5" fmla="*/ 908304 w 1591056"/>
                <a:gd name="connsiteY5" fmla="*/ 719328 h 1780032"/>
                <a:gd name="connsiteX6" fmla="*/ 908304 w 1591056"/>
                <a:gd name="connsiteY6" fmla="*/ 1054608 h 1780032"/>
                <a:gd name="connsiteX7" fmla="*/ 1237488 w 1591056"/>
                <a:gd name="connsiteY7" fmla="*/ 1054608 h 1780032"/>
                <a:gd name="connsiteX8" fmla="*/ 1237488 w 1591056"/>
                <a:gd name="connsiteY8" fmla="*/ 1414272 h 1780032"/>
                <a:gd name="connsiteX9" fmla="*/ 1591056 w 1591056"/>
                <a:gd name="connsiteY9" fmla="*/ 1414272 h 1780032"/>
                <a:gd name="connsiteX10" fmla="*/ 1591056 w 1591056"/>
                <a:gd name="connsiteY10" fmla="*/ 1780032 h 1780032"/>
                <a:gd name="connsiteX0" fmla="*/ 0 w 1591056"/>
                <a:gd name="connsiteY0" fmla="*/ 0 h 1414272"/>
                <a:gd name="connsiteX1" fmla="*/ 298704 w 1591056"/>
                <a:gd name="connsiteY1" fmla="*/ 0 h 1414272"/>
                <a:gd name="connsiteX2" fmla="*/ 298704 w 1591056"/>
                <a:gd name="connsiteY2" fmla="*/ 377952 h 1414272"/>
                <a:gd name="connsiteX3" fmla="*/ 591312 w 1591056"/>
                <a:gd name="connsiteY3" fmla="*/ 377952 h 1414272"/>
                <a:gd name="connsiteX4" fmla="*/ 591312 w 1591056"/>
                <a:gd name="connsiteY4" fmla="*/ 719328 h 1414272"/>
                <a:gd name="connsiteX5" fmla="*/ 908304 w 1591056"/>
                <a:gd name="connsiteY5" fmla="*/ 719328 h 1414272"/>
                <a:gd name="connsiteX6" fmla="*/ 908304 w 1591056"/>
                <a:gd name="connsiteY6" fmla="*/ 1054608 h 1414272"/>
                <a:gd name="connsiteX7" fmla="*/ 1237488 w 1591056"/>
                <a:gd name="connsiteY7" fmla="*/ 1054608 h 1414272"/>
                <a:gd name="connsiteX8" fmla="*/ 1237488 w 1591056"/>
                <a:gd name="connsiteY8" fmla="*/ 1414272 h 1414272"/>
                <a:gd name="connsiteX9" fmla="*/ 1591056 w 1591056"/>
                <a:gd name="connsiteY9" fmla="*/ 1414272 h 141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1056" h="1414272">
                  <a:moveTo>
                    <a:pt x="0" y="0"/>
                  </a:moveTo>
                  <a:lnTo>
                    <a:pt x="298704" y="0"/>
                  </a:lnTo>
                  <a:lnTo>
                    <a:pt x="298704" y="377952"/>
                  </a:lnTo>
                  <a:lnTo>
                    <a:pt x="591312" y="377952"/>
                  </a:lnTo>
                  <a:lnTo>
                    <a:pt x="591312" y="719328"/>
                  </a:lnTo>
                  <a:lnTo>
                    <a:pt x="908304" y="719328"/>
                  </a:lnTo>
                  <a:lnTo>
                    <a:pt x="908304" y="1054608"/>
                  </a:lnTo>
                  <a:lnTo>
                    <a:pt x="1237488" y="1054608"/>
                  </a:lnTo>
                  <a:lnTo>
                    <a:pt x="1237488" y="1414272"/>
                  </a:lnTo>
                  <a:lnTo>
                    <a:pt x="1591056" y="1414272"/>
                  </a:lnTo>
                </a:path>
              </a:pathLst>
            </a:custGeom>
            <a:noFill/>
            <a:ln w="101600">
              <a:solidFill>
                <a:srgbClr val="203864"/>
              </a:solidFill>
              <a:tailEnd type="stealth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99" name="아래쪽 화살표 98"/>
            <p:cNvSpPr/>
            <p:nvPr/>
          </p:nvSpPr>
          <p:spPr>
            <a:xfrm rot="16200000">
              <a:off x="7392384" y="3570858"/>
              <a:ext cx="1090557" cy="1390901"/>
            </a:xfrm>
            <a:prstGeom prst="downArrow">
              <a:avLst>
                <a:gd name="adj1" fmla="val 88176"/>
                <a:gd name="adj2" fmla="val 36455"/>
              </a:avLst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240274" y="3961970"/>
              <a:ext cx="1442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>
                  <a:solidFill>
                    <a:srgbClr val="C00000"/>
                  </a:solidFill>
                  <a:latin typeface="Calibri" panose="020F0502020204030204"/>
                  <a:ea typeface="맑은 고딕" panose="020B0503020000020004" pitchFamily="50" charset="-127"/>
                </a:rPr>
                <a:t>연금선지급</a:t>
              </a:r>
              <a:endParaRPr lang="en-US" altLang="ko-KR" sz="1600" b="1">
                <a:solidFill>
                  <a:srgbClr val="C00000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  <a:p>
              <a:r>
                <a:rPr lang="ko-KR" altLang="en-US" sz="1600" b="1">
                  <a:solidFill>
                    <a:srgbClr val="C00000"/>
                  </a:solidFill>
                  <a:latin typeface="Calibri" panose="020F0502020204030204"/>
                  <a:ea typeface="맑은 고딕" panose="020B0503020000020004" pitchFamily="50" charset="-127"/>
                </a:rPr>
                <a:t>활용가능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152084" y="156972"/>
            <a:ext cx="5525178" cy="772064"/>
            <a:chOff x="6883722" y="320936"/>
            <a:chExt cx="5525178" cy="77206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모서리가 둥근 직사각형 21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62029" y="1072343"/>
            <a:ext cx="10433730" cy="944005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5777" y="1062908"/>
            <a:ext cx="979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050" spc="-113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01</a:t>
            </a:r>
            <a:endParaRPr lang="ko-KR" altLang="en-US" sz="4050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2619" y="1178152"/>
            <a:ext cx="986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ko-KR" altLang="en-US" sz="2400" b="1" spc="-75" dirty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납입기간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최대 </a:t>
            </a:r>
            <a:r>
              <a:rPr lang="en-US" altLang="ko-KR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30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년으로 보험료 </a:t>
            </a:r>
            <a:r>
              <a:rPr lang="ko-KR" altLang="en-US" sz="2400" b="1" spc="-75" dirty="0" err="1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부담↓및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납입면제 효과 극대화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989" y="1591737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기존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암든든플러스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최대 가입기간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20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→ </a:t>
            </a:r>
            <a:r>
              <a:rPr lang="en-US" altLang="ko-KR" sz="1400" b="1" spc="-75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25, 30</a:t>
            </a:r>
            <a:r>
              <a:rPr lang="ko-KR" altLang="en-US" sz="1400" b="1" spc="-75" dirty="0" err="1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b="1" spc="-75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신설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1359992" y="2144649"/>
            <a:ext cx="10436603" cy="918879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024" y="2177836"/>
            <a:ext cx="979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050" spc="-113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02</a:t>
            </a:r>
            <a:endParaRPr lang="ko-KR" altLang="en-US" sz="4050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360439" y="3219975"/>
            <a:ext cx="10441970" cy="928286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1279" y="3211551"/>
            <a:ext cx="979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050" spc="-113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03</a:t>
            </a:r>
            <a:endParaRPr lang="ko-KR" altLang="en-US" sz="4050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368679" y="4294955"/>
            <a:ext cx="10433729" cy="951928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3316" y="4342460"/>
            <a:ext cx="979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050" spc="-113" dirty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04</a:t>
            </a:r>
            <a:endParaRPr lang="ko-KR" altLang="en-US" sz="4050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1964196" y="707359"/>
            <a:ext cx="2219" cy="22009"/>
          </a:xfrm>
          <a:custGeom>
            <a:avLst/>
            <a:gdLst>
              <a:gd name="connsiteX0" fmla="*/ 0 w 2219"/>
              <a:gd name="connsiteY0" fmla="*/ 0 h 22009"/>
              <a:gd name="connsiteX1" fmla="*/ 2219 w 2219"/>
              <a:gd name="connsiteY1" fmla="*/ 0 h 22009"/>
              <a:gd name="connsiteX2" fmla="*/ 0 w 2219"/>
              <a:gd name="connsiteY2" fmla="*/ 22009 h 22009"/>
              <a:gd name="connsiteX3" fmla="*/ 0 w 2219"/>
              <a:gd name="connsiteY3" fmla="*/ 0 h 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" h="22009">
                <a:moveTo>
                  <a:pt x="0" y="0"/>
                </a:moveTo>
                <a:lnTo>
                  <a:pt x="2219" y="0"/>
                </a:lnTo>
                <a:lnTo>
                  <a:pt x="0" y="220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SLI 파트너 B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83" y="168695"/>
            <a:ext cx="5154707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ko-KR" altLang="en-US" sz="4000" b="1" spc="-300" dirty="0" err="1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일괄개정</a:t>
            </a:r>
            <a:r>
              <a:rPr lang="ko-KR" altLang="en-US" sz="4000" b="1" spc="-300" dirty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40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「판매 포인트</a:t>
            </a:r>
            <a:r>
              <a:rPr lang="ko-KR" altLang="en-US" sz="4000" b="1" spc="-300" dirty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」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2619" y="2278111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ko-KR" altLang="en-US" sz="2400" b="1" spc="-75" dirty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암 환급보장기간 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확대와 </a:t>
            </a:r>
            <a:r>
              <a:rPr lang="ko-KR" altLang="en-US" sz="2400" b="1" spc="-75" dirty="0" err="1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암생활비</a:t>
            </a:r>
            <a:r>
              <a:rPr lang="ko-KR" altLang="en-US" sz="2400" b="1" spc="-75" dirty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서비스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b="1" spc="-75" dirty="0" err="1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일시금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신규 도입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8989" y="2691696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dirty="0" err="1">
                <a:latin typeface="SLI 파트너 B" panose="02020603020101020101" pitchFamily="18" charset="-127"/>
                <a:ea typeface="SLI 파트너 B" panose="02020603020101020101" pitchFamily="18" charset="-127"/>
              </a:rPr>
              <a:t>환급특약</a:t>
            </a:r>
            <a:r>
              <a:rPr lang="ko-KR" altLang="en-US" sz="14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보장</a:t>
            </a:r>
            <a:r>
              <a:rPr lang="en-US" altLang="ko-KR" sz="14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14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납입기간 中 </a:t>
            </a:r>
            <a:r>
              <a:rPr lang="ko-KR" altLang="en-US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→ </a:t>
            </a:r>
            <a:r>
              <a:rPr lang="en-US" altLang="ko-KR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Max(65</a:t>
            </a:r>
            <a:r>
              <a:rPr lang="ko-KR" altLang="en-US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</a:t>
            </a:r>
            <a:r>
              <a:rPr lang="en-US" altLang="ko-KR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납입기간</a:t>
            </a:r>
            <a:r>
              <a:rPr lang="en-US" altLang="ko-KR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 / </a:t>
            </a:r>
            <a:r>
              <a:rPr lang="ko-KR" altLang="en-US" sz="14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기존 </a:t>
            </a:r>
            <a:r>
              <a:rPr lang="ko-KR" altLang="en-US" sz="1400" dirty="0" err="1">
                <a:latin typeface="SLI 파트너 B" panose="02020603020101020101" pitchFamily="18" charset="-127"/>
                <a:ea typeface="SLI 파트너 B" panose="02020603020101020101" pitchFamily="18" charset="-127"/>
              </a:rPr>
              <a:t>암생활비</a:t>
            </a:r>
            <a:r>
              <a:rPr lang="ko-KR" altLang="en-US" sz="1400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서비스</a:t>
            </a:r>
            <a:r>
              <a:rPr lang="ko-KR" altLang="en-US" sz="1400" b="1" dirty="0"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+ </a:t>
            </a:r>
            <a:r>
              <a:rPr lang="ko-KR" altLang="en-US" sz="1400" b="1" dirty="0" err="1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일시금</a:t>
            </a:r>
            <a:r>
              <a:rPr lang="ko-KR" altLang="en-US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10%</a:t>
            </a:r>
            <a:r>
              <a:rPr lang="ko-KR" altLang="en-US" sz="1400" b="1" dirty="0">
                <a:solidFill>
                  <a:srgbClr val="C0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55986" y="3358779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2400" b="1" spc="-75" dirty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5</a:t>
            </a:r>
            <a:r>
              <a:rPr lang="ko-KR" altLang="en-US" sz="2400" b="1" spc="-75" dirty="0" err="1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년납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도입으로 </a:t>
            </a:r>
            <a:r>
              <a:rPr lang="ko-KR" altLang="en-US" sz="2400" b="1" spc="-75" dirty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고액 </a:t>
            </a:r>
            <a:r>
              <a:rPr lang="ko-KR" altLang="en-US" sz="2400" b="1" spc="-75" dirty="0" err="1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단기납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b="1" spc="-75" dirty="0" err="1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니즈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고객에 대한 만족도 제고</a:t>
            </a:r>
            <a:endParaRPr lang="ko-KR" altLang="en-US" sz="1200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2356" y="3772364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든든플러스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최단기납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 →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5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년납으로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단기납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개선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/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5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보험료는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년납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대비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39% 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↑</a:t>
            </a:r>
            <a:endParaRPr lang="ko-KR" altLang="en-US" sz="1200" spc="-75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58381" y="4436887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당사 최고 수준의 유지보너스로 고액 가입 고객에 대한 </a:t>
            </a:r>
            <a:r>
              <a:rPr lang="ko-KR" altLang="en-US" sz="2400" b="1" spc="-75" dirty="0" err="1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환급률</a:t>
            </a:r>
            <a:r>
              <a:rPr lang="ko-KR" altLang="en-US" sz="2400" b="1" spc="-75" dirty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개선</a:t>
            </a:r>
            <a:endParaRPr lang="ko-KR" altLang="en-US" sz="1200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44751" y="4850472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주보험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천만 이상 가입시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12% 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유지보너스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제공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/ 5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년완납시점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96.4%, 7</a:t>
            </a:r>
            <a:r>
              <a:rPr lang="ko-KR" altLang="en-US" sz="1400" spc="-75" dirty="0" err="1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년시점</a:t>
            </a:r>
            <a:r>
              <a:rPr lang="ko-KR" altLang="en-US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해약환급금율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100%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368679" y="5409135"/>
            <a:ext cx="10433729" cy="951928"/>
          </a:xfrm>
          <a:prstGeom prst="roundRect">
            <a:avLst>
              <a:gd name="adj" fmla="val 1135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685766" latinLnBrk="1">
              <a:defRPr/>
            </a:pPr>
            <a:endParaRPr lang="ko-KR" altLang="en-US" sz="1350" kern="0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3316" y="5456640"/>
            <a:ext cx="979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 latinLnBrk="1">
              <a:defRPr/>
            </a:pPr>
            <a:r>
              <a:rPr lang="en-US" altLang="ko-KR" sz="4050" spc="-113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05</a:t>
            </a:r>
            <a:endParaRPr lang="ko-KR" altLang="en-US" sz="4050" spc="-113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58381" y="5551067"/>
            <a:ext cx="1023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ko-KR" altLang="en-US" sz="2400" b="1" spc="-75" dirty="0" smtClean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필수 핵심 담보</a:t>
            </a:r>
            <a:r>
              <a:rPr lang="en-US" altLang="ko-KR" sz="2400" b="1" spc="-75" dirty="0" smtClean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(</a:t>
            </a:r>
            <a:r>
              <a:rPr lang="ko-KR" altLang="en-US" sz="2400" b="1" spc="-75" dirty="0" err="1" smtClean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암뇌심특약</a:t>
            </a:r>
            <a:r>
              <a:rPr lang="en-US" altLang="ko-KR" sz="2400" b="1" spc="-75" dirty="0" smtClean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) </a:t>
            </a:r>
            <a:r>
              <a:rPr lang="ko-KR" altLang="en-US" sz="2400" b="1" spc="-75" dirty="0" smtClean="0">
                <a:solidFill>
                  <a:srgbClr val="C000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보험료 인하로 </a:t>
            </a:r>
            <a:r>
              <a:rPr lang="ko-KR" altLang="en-US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상품 경쟁력 </a:t>
            </a:r>
            <a:r>
              <a:rPr lang="en-US" altLang="ko-KR" sz="2400" b="1" spc="-75" dirty="0" smtClean="0">
                <a:gradFill>
                  <a:gsLst>
                    <a:gs pos="100000">
                      <a:srgbClr val="0000CC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Up</a:t>
            </a:r>
            <a:endParaRPr lang="ko-KR" altLang="en-US" sz="2400" b="1" spc="-75" dirty="0">
              <a:gradFill>
                <a:gsLst>
                  <a:gs pos="100000">
                    <a:srgbClr val="0000CC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4751" y="5964652"/>
            <a:ext cx="996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경증뇌심보장 </a:t>
            </a:r>
            <a:r>
              <a:rPr lang="en-US" altLang="ko-KR" sz="1400" spc="-75" dirty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: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뇌혈관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비갱신형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최대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16.9% /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허혈심장질환 </a:t>
            </a:r>
            <a:r>
              <a:rPr lang="ko-KR" altLang="en-US" sz="1400" spc="-75" dirty="0" err="1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비갱신형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 최대 </a:t>
            </a:r>
            <a:r>
              <a:rPr lang="en-US" altLang="ko-KR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19.8% </a:t>
            </a:r>
            <a:r>
              <a:rPr lang="ko-KR" altLang="en-US" sz="1400" spc="-75" dirty="0" smtClean="0"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SLI 파트너 B" panose="02020603020101020101" pitchFamily="18" charset="-127"/>
                <a:ea typeface="SLI 파트너 B" panose="02020603020101020101" pitchFamily="18" charset="-127"/>
              </a:rPr>
              <a:t>보험료 인하</a:t>
            </a:r>
            <a:endParaRPr lang="ko-KR" altLang="en-US" sz="1400" spc="-75" dirty="0"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11443" y="1081739"/>
            <a:ext cx="1207909" cy="1981789"/>
          </a:xfrm>
          <a:prstGeom prst="roundRect">
            <a:avLst>
              <a:gd name="adj" fmla="val 1135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 latinLnBrk="1">
              <a:defRPr/>
            </a:pPr>
            <a:r>
              <a:rPr lang="ko-KR" altLang="en-US" sz="2400" kern="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암든든</a:t>
            </a:r>
            <a:endParaRPr lang="ko-KR" altLang="en-US" sz="2400" kern="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111443" y="3219975"/>
            <a:ext cx="1207909" cy="2011690"/>
          </a:xfrm>
          <a:prstGeom prst="roundRect">
            <a:avLst>
              <a:gd name="adj" fmla="val 1135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 latinLnBrk="1">
              <a:defRPr/>
            </a:pPr>
            <a:r>
              <a:rPr lang="ko-KR" altLang="en-US" sz="2400" kern="0" dirty="0" err="1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든든</a:t>
            </a:r>
            <a:endParaRPr lang="ko-KR" altLang="en-US" sz="2400" kern="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111443" y="5451800"/>
            <a:ext cx="1207909" cy="936710"/>
          </a:xfrm>
          <a:prstGeom prst="roundRect">
            <a:avLst>
              <a:gd name="adj" fmla="val 1135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 latinLnBrk="1">
              <a:defRPr/>
            </a:pPr>
            <a:r>
              <a:rPr lang="ko-KR" altLang="en-US" sz="2400" kern="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경증</a:t>
            </a:r>
            <a:endParaRPr lang="en-US" altLang="ko-KR" sz="2400" kern="0" dirty="0" smtClean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  <a:p>
            <a:pPr algn="ctr" defTabSz="685766" latinLnBrk="1">
              <a:defRPr/>
            </a:pPr>
            <a:r>
              <a:rPr lang="ko-KR" altLang="en-US" sz="2400" kern="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뇌심</a:t>
            </a:r>
            <a:endParaRPr lang="ko-KR" altLang="en-US" sz="2400" kern="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08915" y="4582135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든든플러스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kumimoji="0" lang="ko-KR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주보험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7</a:t>
            </a:r>
            <a:r>
              <a:rPr kumimoji="0" lang="ko-KR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천만 ↑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3015" y="3832725"/>
            <a:ext cx="954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en-US" altLang="ko-KR" sz="1050" dirty="0" smtClean="0">
                <a:solidFill>
                  <a:srgbClr val="FF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40</a:t>
            </a:r>
            <a:r>
              <a:rPr lang="ko-KR" altLang="en-US" sz="1050" dirty="0" smtClean="0">
                <a:solidFill>
                  <a:srgbClr val="FF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 男 기준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023115" y="4895522"/>
            <a:ext cx="954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I 파트너 B" panose="02020603020101020101" pitchFamily="18" charset="-127"/>
                <a:ea typeface="SLI 파트너 B" panose="02020603020101020101" pitchFamily="18" charset="-127"/>
              </a:rPr>
              <a:t>* </a:t>
            </a:r>
            <a:r>
              <a:rPr lang="en-US" altLang="ko-KR" sz="1050" dirty="0" smtClean="0">
                <a:solidFill>
                  <a:srgbClr val="FF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40</a:t>
            </a:r>
            <a:r>
              <a:rPr lang="ko-KR" altLang="en-US" sz="1050" dirty="0" smtClean="0">
                <a:solidFill>
                  <a:srgbClr val="FF000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 男 기준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91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1367555"/>
            <a:ext cx="11182832" cy="5216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3737695" y="-1543046"/>
            <a:ext cx="5075574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816732" y="1229492"/>
            <a:ext cx="3071031" cy="395394"/>
            <a:chOff x="540062" y="2119404"/>
            <a:chExt cx="3001680" cy="470870"/>
          </a:xfrm>
        </p:grpSpPr>
        <p:sp>
          <p:nvSpPr>
            <p:cNvPr id="35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중도인출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37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63" name="모서리가 둥근 직사각형 62"/>
          <p:cNvSpPr/>
          <p:nvPr/>
        </p:nvSpPr>
        <p:spPr>
          <a:xfrm>
            <a:off x="1013953" y="3742371"/>
            <a:ext cx="10520321" cy="2698534"/>
          </a:xfrm>
          <a:prstGeom prst="roundRect">
            <a:avLst>
              <a:gd name="adj" fmla="val 697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0076" y="306136"/>
            <a:ext cx="854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주요기능 ①</a:t>
            </a: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 </a:t>
            </a:r>
            <a:r>
              <a:rPr lang="ko-KR" altLang="en-US" sz="3200" b="1" dirty="0" err="1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완납이후</a:t>
            </a:r>
            <a:r>
              <a:rPr lang="ko-KR" altLang="en-US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중도인출기능 활용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1039432" y="1756746"/>
          <a:ext cx="1049484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606">
                  <a:extLst>
                    <a:ext uri="{9D8B030D-6E8A-4147-A177-3AD203B41FA5}">
                      <a16:colId xmlns:a16="http://schemas.microsoft.com/office/drawing/2014/main" val="862103759"/>
                    </a:ext>
                  </a:extLst>
                </a:gridCol>
                <a:gridCol w="8837236">
                  <a:extLst>
                    <a:ext uri="{9D8B030D-6E8A-4147-A177-3AD203B41FA5}">
                      <a16:colId xmlns:a16="http://schemas.microsoft.com/office/drawing/2014/main" val="2499090098"/>
                    </a:ext>
                  </a:extLst>
                </a:gridCol>
              </a:tblGrid>
              <a:tr h="3082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bg1"/>
                          </a:solidFill>
                        </a:rPr>
                        <a:t>구분</a:t>
                      </a:r>
                      <a:endParaRPr lang="ko-KR" altLang="en-US" sz="16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53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bg1"/>
                          </a:solidFill>
                        </a:rPr>
                        <a:t>내 용</a:t>
                      </a:r>
                      <a:endParaRPr lang="ko-KR" altLang="en-US" sz="16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5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199"/>
                  </a:ext>
                </a:extLst>
              </a:tr>
              <a:tr h="3082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가능시기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기본보험료 총액 납입  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&amp;  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납입기간 이후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98544"/>
                  </a:ext>
                </a:extLst>
              </a:tr>
              <a:tr h="5044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가능금액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해약환급금의 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50%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이내</a:t>
                      </a:r>
                      <a:endParaRPr lang="en-US" altLang="ko-K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 - 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단</a:t>
                      </a: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기납입기본보험료 총액 </a:t>
                      </a:r>
                      <a:r>
                        <a:rPr lang="en-US" altLang="ko-K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</a:t>
                      </a:r>
                      <a:r>
                        <a:rPr lang="ko-KR" altLang="en-US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추가납입보험료를 초과할 수 없음</a:t>
                      </a:r>
                      <a:endParaRPr lang="ko-KR" alt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665224"/>
                  </a:ext>
                </a:extLst>
              </a:tr>
              <a:tr h="3082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인출제한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인출후 연간기본보험료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 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기본보험료의 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배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 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이상 계약적립액 유지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71452"/>
                  </a:ext>
                </a:extLst>
              </a:tr>
              <a:tr h="3082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횟수</a:t>
                      </a:r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</a:t>
                      </a: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단위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연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회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최저</a:t>
                      </a:r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r>
                        <a:rPr lang="ko-KR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만원이상 천원 단위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44538"/>
                  </a:ext>
                </a:extLst>
              </a:tr>
            </a:tbl>
          </a:graphicData>
        </a:graphic>
      </p:graphicFrame>
      <p:grpSp>
        <p:nvGrpSpPr>
          <p:cNvPr id="30" name="그래픽 221" descr="강의실">
            <a:extLst>
              <a:ext uri="{FF2B5EF4-FFF2-40B4-BE49-F238E27FC236}">
                <a16:creationId xmlns:a16="http://schemas.microsoft.com/office/drawing/2014/main" id="{A87719D5-2F0B-464C-BD52-8E2AABD0FFC0}"/>
              </a:ext>
            </a:extLst>
          </p:cNvPr>
          <p:cNvGrpSpPr/>
          <p:nvPr/>
        </p:nvGrpSpPr>
        <p:grpSpPr>
          <a:xfrm>
            <a:off x="1150038" y="3792866"/>
            <a:ext cx="723280" cy="723280"/>
            <a:chOff x="3771407" y="5861386"/>
            <a:chExt cx="914400" cy="914400"/>
          </a:xfrm>
        </p:grpSpPr>
        <p:sp>
          <p:nvSpPr>
            <p:cNvPr id="31" name="자유형: 도형 307">
              <a:extLst>
                <a:ext uri="{FF2B5EF4-FFF2-40B4-BE49-F238E27FC236}">
                  <a16:creationId xmlns:a16="http://schemas.microsoft.com/office/drawing/2014/main" id="{942E087A-FF5E-4E33-9EB3-D7AFC3A7F599}"/>
                </a:ext>
              </a:extLst>
            </p:cNvPr>
            <p:cNvSpPr/>
            <p:nvPr/>
          </p:nvSpPr>
          <p:spPr>
            <a:xfrm>
              <a:off x="4119355" y="6467176"/>
              <a:ext cx="86486" cy="86487"/>
            </a:xfrm>
            <a:custGeom>
              <a:avLst/>
              <a:gdLst>
                <a:gd name="connsiteX0" fmla="*/ 86487 w 86486"/>
                <a:gd name="connsiteY0" fmla="*/ 43243 h 86487"/>
                <a:gd name="connsiteX1" fmla="*/ 43243 w 86486"/>
                <a:gd name="connsiteY1" fmla="*/ 86487 h 86487"/>
                <a:gd name="connsiteX2" fmla="*/ 0 w 86486"/>
                <a:gd name="connsiteY2" fmla="*/ 43243 h 86487"/>
                <a:gd name="connsiteX3" fmla="*/ 43243 w 86486"/>
                <a:gd name="connsiteY3" fmla="*/ 0 h 86487"/>
                <a:gd name="connsiteX4" fmla="*/ 86487 w 86486"/>
                <a:gd name="connsiteY4" fmla="*/ 43243 h 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86" h="86487">
                  <a:moveTo>
                    <a:pt x="86487" y="43243"/>
                  </a:moveTo>
                  <a:cubicBezTo>
                    <a:pt x="86487" y="67126"/>
                    <a:pt x="67126" y="86487"/>
                    <a:pt x="43243" y="86487"/>
                  </a:cubicBezTo>
                  <a:cubicBezTo>
                    <a:pt x="19361" y="86487"/>
                    <a:pt x="0" y="67126"/>
                    <a:pt x="0" y="43243"/>
                  </a:cubicBezTo>
                  <a:cubicBezTo>
                    <a:pt x="0" y="19361"/>
                    <a:pt x="19361" y="0"/>
                    <a:pt x="43243" y="0"/>
                  </a:cubicBezTo>
                  <a:cubicBezTo>
                    <a:pt x="67126" y="0"/>
                    <a:pt x="86487" y="19361"/>
                    <a:pt x="86487" y="4324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5" name="자유형: 도형 308">
              <a:extLst>
                <a:ext uri="{FF2B5EF4-FFF2-40B4-BE49-F238E27FC236}">
                  <a16:creationId xmlns:a16="http://schemas.microsoft.com/office/drawing/2014/main" id="{8E490F1F-A730-412C-A3E0-9D2A54B45CE9}"/>
                </a:ext>
              </a:extLst>
            </p:cNvPr>
            <p:cNvSpPr/>
            <p:nvPr/>
          </p:nvSpPr>
          <p:spPr>
            <a:xfrm>
              <a:off x="4076207" y="6565569"/>
              <a:ext cx="171450" cy="86391"/>
            </a:xfrm>
            <a:custGeom>
              <a:avLst/>
              <a:gdLst>
                <a:gd name="connsiteX0" fmla="*/ 171450 w 171450"/>
                <a:gd name="connsiteY0" fmla="*/ 86392 h 86391"/>
                <a:gd name="connsiteX1" fmla="*/ 171450 w 171450"/>
                <a:gd name="connsiteY1" fmla="*/ 43148 h 86391"/>
                <a:gd name="connsiteX2" fmla="*/ 162877 w 171450"/>
                <a:gd name="connsiteY2" fmla="*/ 25908 h 86391"/>
                <a:gd name="connsiteX3" fmla="*/ 121063 w 171450"/>
                <a:gd name="connsiteY3" fmla="*/ 5334 h 86391"/>
                <a:gd name="connsiteX4" fmla="*/ 85725 w 171450"/>
                <a:gd name="connsiteY4" fmla="*/ 0 h 86391"/>
                <a:gd name="connsiteX5" fmla="*/ 50387 w 171450"/>
                <a:gd name="connsiteY5" fmla="*/ 5334 h 86391"/>
                <a:gd name="connsiteX6" fmla="*/ 8573 w 171450"/>
                <a:gd name="connsiteY6" fmla="*/ 25908 h 86391"/>
                <a:gd name="connsiteX7" fmla="*/ 0 w 171450"/>
                <a:gd name="connsiteY7" fmla="*/ 43148 h 86391"/>
                <a:gd name="connsiteX8" fmla="*/ 0 w 171450"/>
                <a:gd name="connsiteY8" fmla="*/ 86392 h 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86391">
                  <a:moveTo>
                    <a:pt x="171450" y="86392"/>
                  </a:moveTo>
                  <a:lnTo>
                    <a:pt x="171450" y="43148"/>
                  </a:lnTo>
                  <a:cubicBezTo>
                    <a:pt x="171309" y="36410"/>
                    <a:pt x="168166" y="30087"/>
                    <a:pt x="162877" y="25908"/>
                  </a:cubicBezTo>
                  <a:cubicBezTo>
                    <a:pt x="150451" y="16330"/>
                    <a:pt x="136233" y="9335"/>
                    <a:pt x="121063" y="5334"/>
                  </a:cubicBezTo>
                  <a:cubicBezTo>
                    <a:pt x="109612" y="1819"/>
                    <a:pt x="97703" y="21"/>
                    <a:pt x="85725" y="0"/>
                  </a:cubicBezTo>
                  <a:cubicBezTo>
                    <a:pt x="73760" y="185"/>
                    <a:pt x="61873" y="1978"/>
                    <a:pt x="50387" y="5334"/>
                  </a:cubicBezTo>
                  <a:cubicBezTo>
                    <a:pt x="35385" y="9775"/>
                    <a:pt x="21246" y="16733"/>
                    <a:pt x="8573" y="25908"/>
                  </a:cubicBezTo>
                  <a:cubicBezTo>
                    <a:pt x="3284" y="30087"/>
                    <a:pt x="141" y="36410"/>
                    <a:pt x="0" y="43148"/>
                  </a:cubicBezTo>
                  <a:lnTo>
                    <a:pt x="0" y="863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6" name="자유형: 도형 309">
              <a:extLst>
                <a:ext uri="{FF2B5EF4-FFF2-40B4-BE49-F238E27FC236}">
                  <a16:creationId xmlns:a16="http://schemas.microsoft.com/office/drawing/2014/main" id="{FBB19987-4294-4069-A037-428BB0D0C5A7}"/>
                </a:ext>
              </a:extLst>
            </p:cNvPr>
            <p:cNvSpPr/>
            <p:nvPr/>
          </p:nvSpPr>
          <p:spPr>
            <a:xfrm>
              <a:off x="4308521" y="6467176"/>
              <a:ext cx="86486" cy="86487"/>
            </a:xfrm>
            <a:custGeom>
              <a:avLst/>
              <a:gdLst>
                <a:gd name="connsiteX0" fmla="*/ 86487 w 86486"/>
                <a:gd name="connsiteY0" fmla="*/ 43243 h 86487"/>
                <a:gd name="connsiteX1" fmla="*/ 43244 w 86486"/>
                <a:gd name="connsiteY1" fmla="*/ 86487 h 86487"/>
                <a:gd name="connsiteX2" fmla="*/ 0 w 86486"/>
                <a:gd name="connsiteY2" fmla="*/ 43243 h 86487"/>
                <a:gd name="connsiteX3" fmla="*/ 43244 w 86486"/>
                <a:gd name="connsiteY3" fmla="*/ 0 h 86487"/>
                <a:gd name="connsiteX4" fmla="*/ 86487 w 86486"/>
                <a:gd name="connsiteY4" fmla="*/ 43243 h 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86" h="86487">
                  <a:moveTo>
                    <a:pt x="86487" y="43243"/>
                  </a:moveTo>
                  <a:cubicBezTo>
                    <a:pt x="86487" y="67126"/>
                    <a:pt x="67126" y="86487"/>
                    <a:pt x="43244" y="86487"/>
                  </a:cubicBezTo>
                  <a:cubicBezTo>
                    <a:pt x="19361" y="86487"/>
                    <a:pt x="0" y="67126"/>
                    <a:pt x="0" y="43243"/>
                  </a:cubicBezTo>
                  <a:cubicBezTo>
                    <a:pt x="0" y="19361"/>
                    <a:pt x="19361" y="0"/>
                    <a:pt x="43244" y="0"/>
                  </a:cubicBezTo>
                  <a:cubicBezTo>
                    <a:pt x="67126" y="0"/>
                    <a:pt x="86487" y="19361"/>
                    <a:pt x="86487" y="4324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7" name="자유형: 도형 310">
              <a:extLst>
                <a:ext uri="{FF2B5EF4-FFF2-40B4-BE49-F238E27FC236}">
                  <a16:creationId xmlns:a16="http://schemas.microsoft.com/office/drawing/2014/main" id="{279DD603-EB71-4BFF-BC3F-BEE8B20CDA51}"/>
                </a:ext>
              </a:extLst>
            </p:cNvPr>
            <p:cNvSpPr/>
            <p:nvPr/>
          </p:nvSpPr>
          <p:spPr>
            <a:xfrm>
              <a:off x="4266707" y="6565569"/>
              <a:ext cx="171450" cy="86391"/>
            </a:xfrm>
            <a:custGeom>
              <a:avLst/>
              <a:gdLst>
                <a:gd name="connsiteX0" fmla="*/ 171450 w 171450"/>
                <a:gd name="connsiteY0" fmla="*/ 86392 h 86391"/>
                <a:gd name="connsiteX1" fmla="*/ 171450 w 171450"/>
                <a:gd name="connsiteY1" fmla="*/ 43148 h 86391"/>
                <a:gd name="connsiteX2" fmla="*/ 162877 w 171450"/>
                <a:gd name="connsiteY2" fmla="*/ 25908 h 86391"/>
                <a:gd name="connsiteX3" fmla="*/ 121063 w 171450"/>
                <a:gd name="connsiteY3" fmla="*/ 5334 h 86391"/>
                <a:gd name="connsiteX4" fmla="*/ 85725 w 171450"/>
                <a:gd name="connsiteY4" fmla="*/ 0 h 86391"/>
                <a:gd name="connsiteX5" fmla="*/ 50387 w 171450"/>
                <a:gd name="connsiteY5" fmla="*/ 5334 h 86391"/>
                <a:gd name="connsiteX6" fmla="*/ 8573 w 171450"/>
                <a:gd name="connsiteY6" fmla="*/ 25908 h 86391"/>
                <a:gd name="connsiteX7" fmla="*/ 0 w 171450"/>
                <a:gd name="connsiteY7" fmla="*/ 43148 h 86391"/>
                <a:gd name="connsiteX8" fmla="*/ 0 w 171450"/>
                <a:gd name="connsiteY8" fmla="*/ 86392 h 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86391">
                  <a:moveTo>
                    <a:pt x="171450" y="86392"/>
                  </a:moveTo>
                  <a:lnTo>
                    <a:pt x="171450" y="43148"/>
                  </a:lnTo>
                  <a:cubicBezTo>
                    <a:pt x="171309" y="36410"/>
                    <a:pt x="168166" y="30087"/>
                    <a:pt x="162877" y="25908"/>
                  </a:cubicBezTo>
                  <a:cubicBezTo>
                    <a:pt x="150451" y="16330"/>
                    <a:pt x="136233" y="9335"/>
                    <a:pt x="121063" y="5334"/>
                  </a:cubicBezTo>
                  <a:cubicBezTo>
                    <a:pt x="109612" y="1819"/>
                    <a:pt x="97703" y="21"/>
                    <a:pt x="85725" y="0"/>
                  </a:cubicBezTo>
                  <a:cubicBezTo>
                    <a:pt x="73760" y="185"/>
                    <a:pt x="61873" y="1978"/>
                    <a:pt x="50387" y="5334"/>
                  </a:cubicBezTo>
                  <a:cubicBezTo>
                    <a:pt x="35385" y="9775"/>
                    <a:pt x="21246" y="16733"/>
                    <a:pt x="8573" y="25908"/>
                  </a:cubicBezTo>
                  <a:cubicBezTo>
                    <a:pt x="3284" y="30087"/>
                    <a:pt x="141" y="36410"/>
                    <a:pt x="0" y="43148"/>
                  </a:cubicBezTo>
                  <a:lnTo>
                    <a:pt x="0" y="863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8" name="자유형: 도형 311">
              <a:extLst>
                <a:ext uri="{FF2B5EF4-FFF2-40B4-BE49-F238E27FC236}">
                  <a16:creationId xmlns:a16="http://schemas.microsoft.com/office/drawing/2014/main" id="{F75F02A7-A65A-473C-BC9C-23C2D338BE78}"/>
                </a:ext>
              </a:extLst>
            </p:cNvPr>
            <p:cNvSpPr/>
            <p:nvPr/>
          </p:nvSpPr>
          <p:spPr>
            <a:xfrm>
              <a:off x="4499021" y="6467176"/>
              <a:ext cx="86487" cy="86487"/>
            </a:xfrm>
            <a:custGeom>
              <a:avLst/>
              <a:gdLst>
                <a:gd name="connsiteX0" fmla="*/ 86487 w 86487"/>
                <a:gd name="connsiteY0" fmla="*/ 43243 h 86487"/>
                <a:gd name="connsiteX1" fmla="*/ 43244 w 86487"/>
                <a:gd name="connsiteY1" fmla="*/ 86487 h 86487"/>
                <a:gd name="connsiteX2" fmla="*/ 0 w 86487"/>
                <a:gd name="connsiteY2" fmla="*/ 43243 h 86487"/>
                <a:gd name="connsiteX3" fmla="*/ 43244 w 86487"/>
                <a:gd name="connsiteY3" fmla="*/ 0 h 86487"/>
                <a:gd name="connsiteX4" fmla="*/ 86487 w 86487"/>
                <a:gd name="connsiteY4" fmla="*/ 43243 h 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87" h="86487">
                  <a:moveTo>
                    <a:pt x="86487" y="43243"/>
                  </a:moveTo>
                  <a:cubicBezTo>
                    <a:pt x="86487" y="67126"/>
                    <a:pt x="67126" y="86487"/>
                    <a:pt x="43244" y="86487"/>
                  </a:cubicBezTo>
                  <a:cubicBezTo>
                    <a:pt x="19361" y="86487"/>
                    <a:pt x="0" y="67126"/>
                    <a:pt x="0" y="43243"/>
                  </a:cubicBezTo>
                  <a:cubicBezTo>
                    <a:pt x="0" y="19361"/>
                    <a:pt x="19361" y="0"/>
                    <a:pt x="43244" y="0"/>
                  </a:cubicBezTo>
                  <a:cubicBezTo>
                    <a:pt x="67126" y="0"/>
                    <a:pt x="86487" y="19361"/>
                    <a:pt x="86487" y="4324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9" name="자유형: 도형 312">
              <a:extLst>
                <a:ext uri="{FF2B5EF4-FFF2-40B4-BE49-F238E27FC236}">
                  <a16:creationId xmlns:a16="http://schemas.microsoft.com/office/drawing/2014/main" id="{0BC1579C-3762-4A47-AD97-CD2B79B41904}"/>
                </a:ext>
              </a:extLst>
            </p:cNvPr>
            <p:cNvSpPr/>
            <p:nvPr/>
          </p:nvSpPr>
          <p:spPr>
            <a:xfrm>
              <a:off x="4457207" y="6565569"/>
              <a:ext cx="171450" cy="86391"/>
            </a:xfrm>
            <a:custGeom>
              <a:avLst/>
              <a:gdLst>
                <a:gd name="connsiteX0" fmla="*/ 171450 w 171450"/>
                <a:gd name="connsiteY0" fmla="*/ 86392 h 86391"/>
                <a:gd name="connsiteX1" fmla="*/ 171450 w 171450"/>
                <a:gd name="connsiteY1" fmla="*/ 43148 h 86391"/>
                <a:gd name="connsiteX2" fmla="*/ 162877 w 171450"/>
                <a:gd name="connsiteY2" fmla="*/ 25908 h 86391"/>
                <a:gd name="connsiteX3" fmla="*/ 121063 w 171450"/>
                <a:gd name="connsiteY3" fmla="*/ 5334 h 86391"/>
                <a:gd name="connsiteX4" fmla="*/ 85725 w 171450"/>
                <a:gd name="connsiteY4" fmla="*/ 0 h 86391"/>
                <a:gd name="connsiteX5" fmla="*/ 50387 w 171450"/>
                <a:gd name="connsiteY5" fmla="*/ 5334 h 86391"/>
                <a:gd name="connsiteX6" fmla="*/ 8573 w 171450"/>
                <a:gd name="connsiteY6" fmla="*/ 25908 h 86391"/>
                <a:gd name="connsiteX7" fmla="*/ 0 w 171450"/>
                <a:gd name="connsiteY7" fmla="*/ 43148 h 86391"/>
                <a:gd name="connsiteX8" fmla="*/ 0 w 171450"/>
                <a:gd name="connsiteY8" fmla="*/ 86392 h 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86391">
                  <a:moveTo>
                    <a:pt x="171450" y="86392"/>
                  </a:moveTo>
                  <a:lnTo>
                    <a:pt x="171450" y="43148"/>
                  </a:lnTo>
                  <a:cubicBezTo>
                    <a:pt x="171309" y="36410"/>
                    <a:pt x="168166" y="30087"/>
                    <a:pt x="162877" y="25908"/>
                  </a:cubicBezTo>
                  <a:cubicBezTo>
                    <a:pt x="150451" y="16330"/>
                    <a:pt x="136233" y="9335"/>
                    <a:pt x="121063" y="5334"/>
                  </a:cubicBezTo>
                  <a:cubicBezTo>
                    <a:pt x="109612" y="1819"/>
                    <a:pt x="97703" y="21"/>
                    <a:pt x="85725" y="0"/>
                  </a:cubicBezTo>
                  <a:cubicBezTo>
                    <a:pt x="73760" y="185"/>
                    <a:pt x="61873" y="1978"/>
                    <a:pt x="50387" y="5334"/>
                  </a:cubicBezTo>
                  <a:cubicBezTo>
                    <a:pt x="35385" y="9775"/>
                    <a:pt x="21246" y="16733"/>
                    <a:pt x="8573" y="25908"/>
                  </a:cubicBezTo>
                  <a:cubicBezTo>
                    <a:pt x="3284" y="30087"/>
                    <a:pt x="141" y="36410"/>
                    <a:pt x="0" y="43148"/>
                  </a:cubicBezTo>
                  <a:lnTo>
                    <a:pt x="0" y="863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0" name="자유형: 도형 313">
              <a:extLst>
                <a:ext uri="{FF2B5EF4-FFF2-40B4-BE49-F238E27FC236}">
                  <a16:creationId xmlns:a16="http://schemas.microsoft.com/office/drawing/2014/main" id="{B852AF63-5ABD-4B12-9EB0-04272348EF57}"/>
                </a:ext>
              </a:extLst>
            </p:cNvPr>
            <p:cNvSpPr/>
            <p:nvPr/>
          </p:nvSpPr>
          <p:spPr>
            <a:xfrm>
              <a:off x="3919425" y="6053981"/>
              <a:ext cx="113157" cy="113157"/>
            </a:xfrm>
            <a:custGeom>
              <a:avLst/>
              <a:gdLst>
                <a:gd name="connsiteX0" fmla="*/ 113157 w 113157"/>
                <a:gd name="connsiteY0" fmla="*/ 56579 h 113157"/>
                <a:gd name="connsiteX1" fmla="*/ 56578 w 113157"/>
                <a:gd name="connsiteY1" fmla="*/ 113157 h 113157"/>
                <a:gd name="connsiteX2" fmla="*/ 0 w 113157"/>
                <a:gd name="connsiteY2" fmla="*/ 56578 h 113157"/>
                <a:gd name="connsiteX3" fmla="*/ 56578 w 113157"/>
                <a:gd name="connsiteY3" fmla="*/ 0 h 113157"/>
                <a:gd name="connsiteX4" fmla="*/ 113157 w 113157"/>
                <a:gd name="connsiteY4" fmla="*/ 56579 h 11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57" h="113157">
                  <a:moveTo>
                    <a:pt x="113157" y="56579"/>
                  </a:moveTo>
                  <a:cubicBezTo>
                    <a:pt x="113157" y="87826"/>
                    <a:pt x="87826" y="113157"/>
                    <a:pt x="56578" y="113157"/>
                  </a:cubicBezTo>
                  <a:cubicBezTo>
                    <a:pt x="25331" y="113157"/>
                    <a:pt x="0" y="87826"/>
                    <a:pt x="0" y="56578"/>
                  </a:cubicBezTo>
                  <a:cubicBezTo>
                    <a:pt x="0" y="25331"/>
                    <a:pt x="25331" y="0"/>
                    <a:pt x="56578" y="0"/>
                  </a:cubicBezTo>
                  <a:cubicBezTo>
                    <a:pt x="87826" y="0"/>
                    <a:pt x="113157" y="25331"/>
                    <a:pt x="113157" y="5657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1" name="자유형: 도형 314">
              <a:extLst>
                <a:ext uri="{FF2B5EF4-FFF2-40B4-BE49-F238E27FC236}">
                  <a16:creationId xmlns:a16="http://schemas.microsoft.com/office/drawing/2014/main" id="{A576E807-1D7D-40DC-985C-3F39B61C815E}"/>
                </a:ext>
              </a:extLst>
            </p:cNvPr>
            <p:cNvSpPr/>
            <p:nvPr/>
          </p:nvSpPr>
          <p:spPr>
            <a:xfrm>
              <a:off x="3820460" y="6084607"/>
              <a:ext cx="493343" cy="605453"/>
            </a:xfrm>
            <a:custGeom>
              <a:avLst/>
              <a:gdLst>
                <a:gd name="connsiteX0" fmla="*/ 489204 w 493343"/>
                <a:gd name="connsiteY0" fmla="*/ 4140 h 605453"/>
                <a:gd name="connsiteX1" fmla="*/ 469011 w 493343"/>
                <a:gd name="connsiteY1" fmla="*/ 4140 h 605453"/>
                <a:gd name="connsiteX2" fmla="*/ 345948 w 493343"/>
                <a:gd name="connsiteY2" fmla="*/ 127203 h 605453"/>
                <a:gd name="connsiteX3" fmla="*/ 318230 w 493343"/>
                <a:gd name="connsiteY3" fmla="*/ 134251 h 605453"/>
                <a:gd name="connsiteX4" fmla="*/ 280702 w 493343"/>
                <a:gd name="connsiteY4" fmla="*/ 194354 h 605453"/>
                <a:gd name="connsiteX5" fmla="*/ 270034 w 493343"/>
                <a:gd name="connsiteY5" fmla="*/ 148920 h 605453"/>
                <a:gd name="connsiteX6" fmla="*/ 261557 w 493343"/>
                <a:gd name="connsiteY6" fmla="*/ 133299 h 605453"/>
                <a:gd name="connsiteX7" fmla="*/ 202121 w 493343"/>
                <a:gd name="connsiteY7" fmla="*/ 102247 h 605453"/>
                <a:gd name="connsiteX8" fmla="*/ 155543 w 493343"/>
                <a:gd name="connsiteY8" fmla="*/ 96628 h 605453"/>
                <a:gd name="connsiteX9" fmla="*/ 108871 w 493343"/>
                <a:gd name="connsiteY9" fmla="*/ 103676 h 605453"/>
                <a:gd name="connsiteX10" fmla="*/ 49530 w 493343"/>
                <a:gd name="connsiteY10" fmla="*/ 134728 h 605453"/>
                <a:gd name="connsiteX11" fmla="*/ 41053 w 493343"/>
                <a:gd name="connsiteY11" fmla="*/ 150349 h 605453"/>
                <a:gd name="connsiteX12" fmla="*/ 0 w 493343"/>
                <a:gd name="connsiteY12" fmla="*/ 325609 h 605453"/>
                <a:gd name="connsiteX13" fmla="*/ 28575 w 493343"/>
                <a:gd name="connsiteY13" fmla="*/ 354184 h 605453"/>
                <a:gd name="connsiteX14" fmla="*/ 55436 w 493343"/>
                <a:gd name="connsiteY14" fmla="*/ 333038 h 605453"/>
                <a:gd name="connsiteX15" fmla="*/ 85154 w 493343"/>
                <a:gd name="connsiteY15" fmla="*/ 210070 h 605453"/>
                <a:gd name="connsiteX16" fmla="*/ 85154 w 493343"/>
                <a:gd name="connsiteY16" fmla="*/ 605453 h 605453"/>
                <a:gd name="connsiteX17" fmla="*/ 141446 w 493343"/>
                <a:gd name="connsiteY17" fmla="*/ 605453 h 605453"/>
                <a:gd name="connsiteX18" fmla="*/ 141446 w 493343"/>
                <a:gd name="connsiteY18" fmla="*/ 351040 h 605453"/>
                <a:gd name="connsiteX19" fmla="*/ 170021 w 493343"/>
                <a:gd name="connsiteY19" fmla="*/ 351040 h 605453"/>
                <a:gd name="connsiteX20" fmla="*/ 170021 w 493343"/>
                <a:gd name="connsiteY20" fmla="*/ 605453 h 605453"/>
                <a:gd name="connsiteX21" fmla="*/ 226219 w 493343"/>
                <a:gd name="connsiteY21" fmla="*/ 605453 h 605453"/>
                <a:gd name="connsiteX22" fmla="*/ 226219 w 493343"/>
                <a:gd name="connsiteY22" fmla="*/ 208261 h 605453"/>
                <a:gd name="connsiteX23" fmla="*/ 236696 w 493343"/>
                <a:gd name="connsiteY23" fmla="*/ 253028 h 605453"/>
                <a:gd name="connsiteX24" fmla="*/ 242316 w 493343"/>
                <a:gd name="connsiteY24" fmla="*/ 260172 h 605453"/>
                <a:gd name="connsiteX25" fmla="*/ 280416 w 493343"/>
                <a:gd name="connsiteY25" fmla="*/ 273602 h 605453"/>
                <a:gd name="connsiteX26" fmla="*/ 303276 w 493343"/>
                <a:gd name="connsiteY26" fmla="*/ 263220 h 605453"/>
                <a:gd name="connsiteX27" fmla="*/ 361379 w 493343"/>
                <a:gd name="connsiteY27" fmla="*/ 167970 h 605453"/>
                <a:gd name="connsiteX28" fmla="*/ 365284 w 493343"/>
                <a:gd name="connsiteY28" fmla="*/ 148253 h 605453"/>
                <a:gd name="connsiteX29" fmla="*/ 489109 w 493343"/>
                <a:gd name="connsiteY29" fmla="*/ 24428 h 605453"/>
                <a:gd name="connsiteX30" fmla="*/ 489204 w 493343"/>
                <a:gd name="connsiteY30" fmla="*/ 4140 h 60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3343" h="605453">
                  <a:moveTo>
                    <a:pt x="489204" y="4140"/>
                  </a:moveTo>
                  <a:cubicBezTo>
                    <a:pt x="483604" y="-1380"/>
                    <a:pt x="474611" y="-1380"/>
                    <a:pt x="469011" y="4140"/>
                  </a:cubicBezTo>
                  <a:lnTo>
                    <a:pt x="345948" y="127203"/>
                  </a:lnTo>
                  <a:cubicBezTo>
                    <a:pt x="336113" y="124427"/>
                    <a:pt x="325545" y="127114"/>
                    <a:pt x="318230" y="134251"/>
                  </a:cubicBezTo>
                  <a:cubicBezTo>
                    <a:pt x="316230" y="136252"/>
                    <a:pt x="280702" y="194354"/>
                    <a:pt x="280702" y="194354"/>
                  </a:cubicBezTo>
                  <a:lnTo>
                    <a:pt x="270034" y="148920"/>
                  </a:lnTo>
                  <a:cubicBezTo>
                    <a:pt x="268621" y="143062"/>
                    <a:pt x="265699" y="137676"/>
                    <a:pt x="261557" y="133299"/>
                  </a:cubicBezTo>
                  <a:cubicBezTo>
                    <a:pt x="244001" y="119108"/>
                    <a:pt x="223797" y="108552"/>
                    <a:pt x="202121" y="102247"/>
                  </a:cubicBezTo>
                  <a:cubicBezTo>
                    <a:pt x="186797" y="98970"/>
                    <a:pt x="171207" y="97089"/>
                    <a:pt x="155543" y="96628"/>
                  </a:cubicBezTo>
                  <a:cubicBezTo>
                    <a:pt x="139740" y="96871"/>
                    <a:pt x="124041" y="99242"/>
                    <a:pt x="108871" y="103676"/>
                  </a:cubicBezTo>
                  <a:cubicBezTo>
                    <a:pt x="86998" y="109410"/>
                    <a:pt x="66710" y="120027"/>
                    <a:pt x="49530" y="134728"/>
                  </a:cubicBezTo>
                  <a:cubicBezTo>
                    <a:pt x="45351" y="139078"/>
                    <a:pt x="42422" y="144474"/>
                    <a:pt x="41053" y="150349"/>
                  </a:cubicBezTo>
                  <a:cubicBezTo>
                    <a:pt x="41053" y="150349"/>
                    <a:pt x="0" y="322751"/>
                    <a:pt x="0" y="325609"/>
                  </a:cubicBezTo>
                  <a:cubicBezTo>
                    <a:pt x="0" y="341391"/>
                    <a:pt x="12794" y="354184"/>
                    <a:pt x="28575" y="354184"/>
                  </a:cubicBezTo>
                  <a:cubicBezTo>
                    <a:pt x="41222" y="353859"/>
                    <a:pt x="52150" y="345256"/>
                    <a:pt x="55436" y="333038"/>
                  </a:cubicBezTo>
                  <a:lnTo>
                    <a:pt x="85154" y="210070"/>
                  </a:lnTo>
                  <a:lnTo>
                    <a:pt x="85154" y="605453"/>
                  </a:lnTo>
                  <a:lnTo>
                    <a:pt x="141446" y="605453"/>
                  </a:lnTo>
                  <a:lnTo>
                    <a:pt x="141446" y="351040"/>
                  </a:lnTo>
                  <a:lnTo>
                    <a:pt x="170021" y="351040"/>
                  </a:lnTo>
                  <a:lnTo>
                    <a:pt x="170021" y="605453"/>
                  </a:lnTo>
                  <a:lnTo>
                    <a:pt x="226219" y="605453"/>
                  </a:lnTo>
                  <a:lnTo>
                    <a:pt x="226219" y="208261"/>
                  </a:lnTo>
                  <a:lnTo>
                    <a:pt x="236696" y="253028"/>
                  </a:lnTo>
                  <a:cubicBezTo>
                    <a:pt x="237423" y="256123"/>
                    <a:pt x="239479" y="258737"/>
                    <a:pt x="242316" y="260172"/>
                  </a:cubicBezTo>
                  <a:cubicBezTo>
                    <a:pt x="253269" y="268579"/>
                    <a:pt x="266612" y="273282"/>
                    <a:pt x="280416" y="273602"/>
                  </a:cubicBezTo>
                  <a:cubicBezTo>
                    <a:pt x="289404" y="274860"/>
                    <a:pt x="298310" y="270815"/>
                    <a:pt x="303276" y="263220"/>
                  </a:cubicBezTo>
                  <a:lnTo>
                    <a:pt x="361379" y="167970"/>
                  </a:lnTo>
                  <a:cubicBezTo>
                    <a:pt x="365092" y="162114"/>
                    <a:pt x="366486" y="155082"/>
                    <a:pt x="365284" y="148253"/>
                  </a:cubicBezTo>
                  <a:lnTo>
                    <a:pt x="489109" y="24428"/>
                  </a:lnTo>
                  <a:cubicBezTo>
                    <a:pt x="494717" y="18844"/>
                    <a:pt x="494760" y="9777"/>
                    <a:pt x="489204" y="41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2" name="자유형: 도형 315">
              <a:extLst>
                <a:ext uri="{FF2B5EF4-FFF2-40B4-BE49-F238E27FC236}">
                  <a16:creationId xmlns:a16="http://schemas.microsoft.com/office/drawing/2014/main" id="{75922C03-F311-4601-9823-A9CB68CF7884}"/>
                </a:ext>
              </a:extLst>
            </p:cNvPr>
            <p:cNvSpPr/>
            <p:nvPr/>
          </p:nvSpPr>
          <p:spPr>
            <a:xfrm>
              <a:off x="4000007" y="5956636"/>
              <a:ext cx="542925" cy="390525"/>
            </a:xfrm>
            <a:custGeom>
              <a:avLst/>
              <a:gdLst>
                <a:gd name="connsiteX0" fmla="*/ 504825 w 542925"/>
                <a:gd name="connsiteY0" fmla="*/ 0 h 390525"/>
                <a:gd name="connsiteX1" fmla="*/ 38100 w 542925"/>
                <a:gd name="connsiteY1" fmla="*/ 0 h 390525"/>
                <a:gd name="connsiteX2" fmla="*/ 0 w 542925"/>
                <a:gd name="connsiteY2" fmla="*/ 38100 h 390525"/>
                <a:gd name="connsiteX3" fmla="*/ 0 w 542925"/>
                <a:gd name="connsiteY3" fmla="*/ 72390 h 390525"/>
                <a:gd name="connsiteX4" fmla="*/ 38100 w 542925"/>
                <a:gd name="connsiteY4" fmla="*/ 95250 h 390525"/>
                <a:gd name="connsiteX5" fmla="*/ 38100 w 542925"/>
                <a:gd name="connsiteY5" fmla="*/ 38100 h 390525"/>
                <a:gd name="connsiteX6" fmla="*/ 504825 w 542925"/>
                <a:gd name="connsiteY6" fmla="*/ 38100 h 390525"/>
                <a:gd name="connsiteX7" fmla="*/ 504825 w 542925"/>
                <a:gd name="connsiteY7" fmla="*/ 352425 h 390525"/>
                <a:gd name="connsiteX8" fmla="*/ 179737 w 542925"/>
                <a:gd name="connsiteY8" fmla="*/ 352425 h 390525"/>
                <a:gd name="connsiteX9" fmla="*/ 156496 w 542925"/>
                <a:gd name="connsiteY9" fmla="*/ 390525 h 390525"/>
                <a:gd name="connsiteX10" fmla="*/ 504825 w 542925"/>
                <a:gd name="connsiteY10" fmla="*/ 390525 h 390525"/>
                <a:gd name="connsiteX11" fmla="*/ 542925 w 542925"/>
                <a:gd name="connsiteY11" fmla="*/ 352425 h 390525"/>
                <a:gd name="connsiteX12" fmla="*/ 542925 w 542925"/>
                <a:gd name="connsiteY12" fmla="*/ 38100 h 390525"/>
                <a:gd name="connsiteX13" fmla="*/ 504825 w 542925"/>
                <a:gd name="connsiteY13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5" h="390525">
                  <a:moveTo>
                    <a:pt x="504825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72390"/>
                  </a:lnTo>
                  <a:cubicBezTo>
                    <a:pt x="14564" y="76354"/>
                    <a:pt x="27748" y="84266"/>
                    <a:pt x="38100" y="95250"/>
                  </a:cubicBezTo>
                  <a:lnTo>
                    <a:pt x="38100" y="38100"/>
                  </a:lnTo>
                  <a:lnTo>
                    <a:pt x="504825" y="38100"/>
                  </a:lnTo>
                  <a:lnTo>
                    <a:pt x="504825" y="352425"/>
                  </a:lnTo>
                  <a:lnTo>
                    <a:pt x="179737" y="352425"/>
                  </a:lnTo>
                  <a:lnTo>
                    <a:pt x="156496" y="390525"/>
                  </a:lnTo>
                  <a:lnTo>
                    <a:pt x="504825" y="390525"/>
                  </a:lnTo>
                  <a:cubicBezTo>
                    <a:pt x="525867" y="390525"/>
                    <a:pt x="542925" y="373467"/>
                    <a:pt x="542925" y="352425"/>
                  </a:cubicBezTo>
                  <a:lnTo>
                    <a:pt x="542925" y="38100"/>
                  </a:lnTo>
                  <a:cubicBezTo>
                    <a:pt x="542925" y="17058"/>
                    <a:pt x="525867" y="0"/>
                    <a:pt x="50482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1902326" y="3834657"/>
            <a:ext cx="779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sz="2000"/>
              <a:t>중도인출설계예시 </a:t>
            </a:r>
            <a:r>
              <a:rPr lang="en-US" altLang="ko-KR" sz="2000"/>
              <a:t>: </a:t>
            </a:r>
            <a:r>
              <a:rPr lang="ko-KR" altLang="en-US" sz="2000"/>
              <a:t>중도인출금액만큼 사망보험금</a:t>
            </a:r>
            <a:r>
              <a:rPr lang="en-US" altLang="ko-KR" sz="2000"/>
              <a:t>/</a:t>
            </a:r>
            <a:r>
              <a:rPr lang="ko-KR" altLang="en-US" sz="2000"/>
              <a:t>해지환금 감소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999784" y="4260301"/>
            <a:ext cx="9398132" cy="2071380"/>
            <a:chOff x="1999784" y="4260301"/>
            <a:chExt cx="7632087" cy="207138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9784" y="4260301"/>
              <a:ext cx="7632087" cy="2071380"/>
            </a:xfrm>
            <a:prstGeom prst="rect">
              <a:avLst/>
            </a:prstGeom>
          </p:spPr>
        </p:pic>
        <p:cxnSp>
          <p:nvCxnSpPr>
            <p:cNvPr id="8" name="직선 연결선 7"/>
            <p:cNvCxnSpPr/>
            <p:nvPr/>
          </p:nvCxnSpPr>
          <p:spPr>
            <a:xfrm>
              <a:off x="1999784" y="6128486"/>
              <a:ext cx="75866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자유형: 도형 15">
              <a:extLst>
                <a:ext uri="{FF2B5EF4-FFF2-40B4-BE49-F238E27FC236}">
                  <a16:creationId xmlns:a16="http://schemas.microsoft.com/office/drawing/2014/main" id="{1FD33BD2-334F-4640-BD82-D6153F8BF215}"/>
                </a:ext>
              </a:extLst>
            </p:cNvPr>
            <p:cNvSpPr/>
            <p:nvPr/>
          </p:nvSpPr>
          <p:spPr>
            <a:xfrm rot="19889417" flipH="1">
              <a:off x="6640193" y="5870453"/>
              <a:ext cx="222894" cy="218061"/>
            </a:xfrm>
            <a:custGeom>
              <a:avLst/>
              <a:gdLst>
                <a:gd name="connsiteX0" fmla="*/ 1007936 w 1015793"/>
                <a:gd name="connsiteY0" fmla="*/ 575645 h 956334"/>
                <a:gd name="connsiteX1" fmla="*/ 673227 w 1015793"/>
                <a:gd name="connsiteY1" fmla="*/ 240936 h 956334"/>
                <a:gd name="connsiteX2" fmla="*/ 643890 w 1015793"/>
                <a:gd name="connsiteY2" fmla="*/ 235126 h 956334"/>
                <a:gd name="connsiteX3" fmla="*/ 627316 w 1015793"/>
                <a:gd name="connsiteY3" fmla="*/ 259986 h 956334"/>
                <a:gd name="connsiteX4" fmla="*/ 627316 w 1015793"/>
                <a:gd name="connsiteY4" fmla="*/ 369810 h 956334"/>
                <a:gd name="connsiteX5" fmla="*/ 71914 w 1015793"/>
                <a:gd name="connsiteY5" fmla="*/ 14622 h 956334"/>
                <a:gd name="connsiteX6" fmla="*/ 45148 w 1015793"/>
                <a:gd name="connsiteY6" fmla="*/ 144 h 956334"/>
                <a:gd name="connsiteX7" fmla="*/ 22003 w 1015793"/>
                <a:gd name="connsiteY7" fmla="*/ 19956 h 956334"/>
                <a:gd name="connsiteX8" fmla="*/ 0 w 1015793"/>
                <a:gd name="connsiteY8" fmla="*/ 188454 h 956334"/>
                <a:gd name="connsiteX9" fmla="*/ 627316 w 1015793"/>
                <a:gd name="connsiteY9" fmla="*/ 841583 h 956334"/>
                <a:gd name="connsiteX10" fmla="*/ 627316 w 1015793"/>
                <a:gd name="connsiteY10" fmla="*/ 929403 h 956334"/>
                <a:gd name="connsiteX11" fmla="*/ 643890 w 1015793"/>
                <a:gd name="connsiteY11" fmla="*/ 954264 h 956334"/>
                <a:gd name="connsiteX12" fmla="*/ 673227 w 1015793"/>
                <a:gd name="connsiteY12" fmla="*/ 948453 h 956334"/>
                <a:gd name="connsiteX13" fmla="*/ 1007936 w 1015793"/>
                <a:gd name="connsiteY13" fmla="*/ 613745 h 956334"/>
                <a:gd name="connsiteX14" fmla="*/ 1007936 w 1015793"/>
                <a:gd name="connsiteY14" fmla="*/ 575740 h 95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5793" h="956334">
                  <a:moveTo>
                    <a:pt x="1007936" y="575645"/>
                  </a:moveTo>
                  <a:lnTo>
                    <a:pt x="673227" y="240936"/>
                  </a:lnTo>
                  <a:cubicBezTo>
                    <a:pt x="665512" y="233221"/>
                    <a:pt x="653987" y="230935"/>
                    <a:pt x="643890" y="235126"/>
                  </a:cubicBezTo>
                  <a:cubicBezTo>
                    <a:pt x="633889" y="239317"/>
                    <a:pt x="627316" y="249128"/>
                    <a:pt x="627316" y="259986"/>
                  </a:cubicBezTo>
                  <a:lnTo>
                    <a:pt x="627316" y="369810"/>
                  </a:lnTo>
                  <a:cubicBezTo>
                    <a:pt x="384905" y="360094"/>
                    <a:pt x="176498" y="218362"/>
                    <a:pt x="71914" y="14622"/>
                  </a:cubicBezTo>
                  <a:cubicBezTo>
                    <a:pt x="66865" y="4716"/>
                    <a:pt x="56197" y="-999"/>
                    <a:pt x="45148" y="144"/>
                  </a:cubicBezTo>
                  <a:cubicBezTo>
                    <a:pt x="34099" y="1287"/>
                    <a:pt x="24860" y="9193"/>
                    <a:pt x="22003" y="19956"/>
                  </a:cubicBezTo>
                  <a:cubicBezTo>
                    <a:pt x="7620" y="73677"/>
                    <a:pt x="0" y="130161"/>
                    <a:pt x="0" y="188454"/>
                  </a:cubicBezTo>
                  <a:cubicBezTo>
                    <a:pt x="0" y="540688"/>
                    <a:pt x="278511" y="827581"/>
                    <a:pt x="627316" y="841583"/>
                  </a:cubicBezTo>
                  <a:lnTo>
                    <a:pt x="627316" y="929403"/>
                  </a:lnTo>
                  <a:cubicBezTo>
                    <a:pt x="627316" y="940262"/>
                    <a:pt x="633889" y="950073"/>
                    <a:pt x="643890" y="954264"/>
                  </a:cubicBezTo>
                  <a:cubicBezTo>
                    <a:pt x="653891" y="958455"/>
                    <a:pt x="665512" y="956169"/>
                    <a:pt x="673227" y="948453"/>
                  </a:cubicBezTo>
                  <a:lnTo>
                    <a:pt x="1007936" y="613745"/>
                  </a:lnTo>
                  <a:cubicBezTo>
                    <a:pt x="1018413" y="603268"/>
                    <a:pt x="1018413" y="586218"/>
                    <a:pt x="1007936" y="575740"/>
                  </a:cubicBezTo>
                  <a:close/>
                </a:path>
              </a:pathLst>
            </a:custGeom>
            <a:solidFill>
              <a:srgbClr val="EA97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잉크 8"/>
                <p14:cNvContentPartPr/>
                <p14:nvPr/>
              </p14:nvContentPartPr>
              <p14:xfrm>
                <a:off x="6123222" y="5808566"/>
                <a:ext cx="564120" cy="30240"/>
              </p14:xfrm>
            </p:contentPart>
          </mc:Choice>
          <mc:Fallback xmlns="">
            <p:pic>
              <p:nvPicPr>
                <p:cNvPr id="9" name="잉크 8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74410" y="5688686"/>
                  <a:ext cx="661453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잉크 9"/>
                <p14:cNvContentPartPr/>
                <p14:nvPr/>
              </p14:nvContentPartPr>
              <p14:xfrm>
                <a:off x="6130782" y="5992526"/>
                <a:ext cx="537480" cy="6840"/>
              </p14:xfrm>
            </p:contentPart>
          </mc:Choice>
          <mc:Fallback xmlns="">
            <p:pic>
              <p:nvPicPr>
                <p:cNvPr id="10" name="잉크 9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1947" y="5872646"/>
                  <a:ext cx="634858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잉크 10"/>
                <p14:cNvContentPartPr/>
                <p14:nvPr/>
              </p14:nvContentPartPr>
              <p14:xfrm>
                <a:off x="7971102" y="5830166"/>
                <a:ext cx="1166400" cy="10440"/>
              </p14:xfrm>
            </p:contentPart>
          </mc:Choice>
          <mc:Fallback xmlns="">
            <p:pic>
              <p:nvPicPr>
                <p:cNvPr id="11" name="잉크 10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2283" y="5482514"/>
                  <a:ext cx="1263746" cy="7067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잉크 12"/>
                <p14:cNvContentPartPr/>
                <p14:nvPr/>
              </p14:nvContentPartPr>
              <p14:xfrm>
                <a:off x="7974342" y="5978846"/>
                <a:ext cx="1189440" cy="17640"/>
              </p14:xfrm>
            </p:contentPart>
          </mc:Choice>
          <mc:Fallback xmlns="">
            <p:pic>
              <p:nvPicPr>
                <p:cNvPr id="13" name="잉크 12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25525" y="5856468"/>
                  <a:ext cx="1286782" cy="26239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6" name="자유형: 도형 15">
              <a:extLst>
                <a:ext uri="{FF2B5EF4-FFF2-40B4-BE49-F238E27FC236}">
                  <a16:creationId xmlns:a16="http://schemas.microsoft.com/office/drawing/2014/main" id="{1FD33BD2-334F-4640-BD82-D6153F8BF215}"/>
                </a:ext>
              </a:extLst>
            </p:cNvPr>
            <p:cNvSpPr/>
            <p:nvPr/>
          </p:nvSpPr>
          <p:spPr>
            <a:xfrm rot="19889417" flipH="1">
              <a:off x="9047752" y="5870453"/>
              <a:ext cx="222894" cy="218061"/>
            </a:xfrm>
            <a:custGeom>
              <a:avLst/>
              <a:gdLst>
                <a:gd name="connsiteX0" fmla="*/ 1007936 w 1015793"/>
                <a:gd name="connsiteY0" fmla="*/ 575645 h 956334"/>
                <a:gd name="connsiteX1" fmla="*/ 673227 w 1015793"/>
                <a:gd name="connsiteY1" fmla="*/ 240936 h 956334"/>
                <a:gd name="connsiteX2" fmla="*/ 643890 w 1015793"/>
                <a:gd name="connsiteY2" fmla="*/ 235126 h 956334"/>
                <a:gd name="connsiteX3" fmla="*/ 627316 w 1015793"/>
                <a:gd name="connsiteY3" fmla="*/ 259986 h 956334"/>
                <a:gd name="connsiteX4" fmla="*/ 627316 w 1015793"/>
                <a:gd name="connsiteY4" fmla="*/ 369810 h 956334"/>
                <a:gd name="connsiteX5" fmla="*/ 71914 w 1015793"/>
                <a:gd name="connsiteY5" fmla="*/ 14622 h 956334"/>
                <a:gd name="connsiteX6" fmla="*/ 45148 w 1015793"/>
                <a:gd name="connsiteY6" fmla="*/ 144 h 956334"/>
                <a:gd name="connsiteX7" fmla="*/ 22003 w 1015793"/>
                <a:gd name="connsiteY7" fmla="*/ 19956 h 956334"/>
                <a:gd name="connsiteX8" fmla="*/ 0 w 1015793"/>
                <a:gd name="connsiteY8" fmla="*/ 188454 h 956334"/>
                <a:gd name="connsiteX9" fmla="*/ 627316 w 1015793"/>
                <a:gd name="connsiteY9" fmla="*/ 841583 h 956334"/>
                <a:gd name="connsiteX10" fmla="*/ 627316 w 1015793"/>
                <a:gd name="connsiteY10" fmla="*/ 929403 h 956334"/>
                <a:gd name="connsiteX11" fmla="*/ 643890 w 1015793"/>
                <a:gd name="connsiteY11" fmla="*/ 954264 h 956334"/>
                <a:gd name="connsiteX12" fmla="*/ 673227 w 1015793"/>
                <a:gd name="connsiteY12" fmla="*/ 948453 h 956334"/>
                <a:gd name="connsiteX13" fmla="*/ 1007936 w 1015793"/>
                <a:gd name="connsiteY13" fmla="*/ 613745 h 956334"/>
                <a:gd name="connsiteX14" fmla="*/ 1007936 w 1015793"/>
                <a:gd name="connsiteY14" fmla="*/ 575740 h 95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5793" h="956334">
                  <a:moveTo>
                    <a:pt x="1007936" y="575645"/>
                  </a:moveTo>
                  <a:lnTo>
                    <a:pt x="673227" y="240936"/>
                  </a:lnTo>
                  <a:cubicBezTo>
                    <a:pt x="665512" y="233221"/>
                    <a:pt x="653987" y="230935"/>
                    <a:pt x="643890" y="235126"/>
                  </a:cubicBezTo>
                  <a:cubicBezTo>
                    <a:pt x="633889" y="239317"/>
                    <a:pt x="627316" y="249128"/>
                    <a:pt x="627316" y="259986"/>
                  </a:cubicBezTo>
                  <a:lnTo>
                    <a:pt x="627316" y="369810"/>
                  </a:lnTo>
                  <a:cubicBezTo>
                    <a:pt x="384905" y="360094"/>
                    <a:pt x="176498" y="218362"/>
                    <a:pt x="71914" y="14622"/>
                  </a:cubicBezTo>
                  <a:cubicBezTo>
                    <a:pt x="66865" y="4716"/>
                    <a:pt x="56197" y="-999"/>
                    <a:pt x="45148" y="144"/>
                  </a:cubicBezTo>
                  <a:cubicBezTo>
                    <a:pt x="34099" y="1287"/>
                    <a:pt x="24860" y="9193"/>
                    <a:pt x="22003" y="19956"/>
                  </a:cubicBezTo>
                  <a:cubicBezTo>
                    <a:pt x="7620" y="73677"/>
                    <a:pt x="0" y="130161"/>
                    <a:pt x="0" y="188454"/>
                  </a:cubicBezTo>
                  <a:cubicBezTo>
                    <a:pt x="0" y="540688"/>
                    <a:pt x="278511" y="827581"/>
                    <a:pt x="627316" y="841583"/>
                  </a:cubicBezTo>
                  <a:lnTo>
                    <a:pt x="627316" y="929403"/>
                  </a:lnTo>
                  <a:cubicBezTo>
                    <a:pt x="627316" y="940262"/>
                    <a:pt x="633889" y="950073"/>
                    <a:pt x="643890" y="954264"/>
                  </a:cubicBezTo>
                  <a:cubicBezTo>
                    <a:pt x="653891" y="958455"/>
                    <a:pt x="665512" y="956169"/>
                    <a:pt x="673227" y="948453"/>
                  </a:cubicBezTo>
                  <a:lnTo>
                    <a:pt x="1007936" y="613745"/>
                  </a:lnTo>
                  <a:cubicBezTo>
                    <a:pt x="1018413" y="603268"/>
                    <a:pt x="1018413" y="586218"/>
                    <a:pt x="1007936" y="575740"/>
                  </a:cubicBezTo>
                  <a:close/>
                </a:path>
              </a:pathLst>
            </a:custGeom>
            <a:solidFill>
              <a:srgbClr val="EA97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5403659" y="5810205"/>
              <a:ext cx="422030" cy="42203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잉크 15"/>
                <p14:cNvContentPartPr/>
                <p14:nvPr/>
              </p14:nvContentPartPr>
              <p14:xfrm>
                <a:off x="4960581" y="5444306"/>
                <a:ext cx="767520" cy="0"/>
              </p14:xfrm>
            </p:contentPart>
          </mc:Choice>
          <mc:Fallback xmlns="">
            <p:pic>
              <p:nvPicPr>
                <p:cNvPr id="16" name="잉크 15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00433" y="5444306"/>
                  <a:ext cx="887816" cy="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C6C9F17D-FC2A-43FB-8399-2D8A060402B1}"/>
              </a:ext>
            </a:extLst>
          </p:cNvPr>
          <p:cNvGrpSpPr/>
          <p:nvPr/>
        </p:nvGrpSpPr>
        <p:grpSpPr>
          <a:xfrm>
            <a:off x="5468731" y="5718781"/>
            <a:ext cx="614701" cy="338367"/>
            <a:chOff x="1851860" y="6089986"/>
            <a:chExt cx="830579" cy="457199"/>
          </a:xfrm>
        </p:grpSpPr>
        <p:sp>
          <p:nvSpPr>
            <p:cNvPr id="68" name="자유형: 도형 326">
              <a:extLst>
                <a:ext uri="{FF2B5EF4-FFF2-40B4-BE49-F238E27FC236}">
                  <a16:creationId xmlns:a16="http://schemas.microsoft.com/office/drawing/2014/main" id="{F6302C92-493F-4801-A430-4BD9F8C16A42}"/>
                </a:ext>
              </a:extLst>
            </p:cNvPr>
            <p:cNvSpPr/>
            <p:nvPr/>
          </p:nvSpPr>
          <p:spPr>
            <a:xfrm>
              <a:off x="2000450" y="6330968"/>
              <a:ext cx="533400" cy="216217"/>
            </a:xfrm>
            <a:custGeom>
              <a:avLst/>
              <a:gdLst>
                <a:gd name="connsiteX0" fmla="*/ 0 w 533400"/>
                <a:gd name="connsiteY0" fmla="*/ 0 h 216217"/>
                <a:gd name="connsiteX1" fmla="*/ 0 w 533400"/>
                <a:gd name="connsiteY1" fmla="*/ 111443 h 216217"/>
                <a:gd name="connsiteX2" fmla="*/ 266700 w 533400"/>
                <a:gd name="connsiteY2" fmla="*/ 216218 h 216217"/>
                <a:gd name="connsiteX3" fmla="*/ 533400 w 533400"/>
                <a:gd name="connsiteY3" fmla="*/ 111443 h 216217"/>
                <a:gd name="connsiteX4" fmla="*/ 533400 w 533400"/>
                <a:gd name="connsiteY4" fmla="*/ 0 h 216217"/>
                <a:gd name="connsiteX5" fmla="*/ 266700 w 533400"/>
                <a:gd name="connsiteY5" fmla="*/ 94298 h 216217"/>
                <a:gd name="connsiteX6" fmla="*/ 0 w 533400"/>
                <a:gd name="connsiteY6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16217">
                  <a:moveTo>
                    <a:pt x="0" y="0"/>
                  </a:moveTo>
                  <a:lnTo>
                    <a:pt x="0" y="111443"/>
                  </a:lnTo>
                  <a:cubicBezTo>
                    <a:pt x="0" y="163830"/>
                    <a:pt x="119063" y="216218"/>
                    <a:pt x="266700" y="216218"/>
                  </a:cubicBezTo>
                  <a:cubicBezTo>
                    <a:pt x="414338" y="216218"/>
                    <a:pt x="533400" y="163830"/>
                    <a:pt x="533400" y="111443"/>
                  </a:cubicBezTo>
                  <a:lnTo>
                    <a:pt x="533400" y="0"/>
                  </a:lnTo>
                  <a:lnTo>
                    <a:pt x="266700" y="94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69" name="자유형: 도형 327">
              <a:extLst>
                <a:ext uri="{FF2B5EF4-FFF2-40B4-BE49-F238E27FC236}">
                  <a16:creationId xmlns:a16="http://schemas.microsoft.com/office/drawing/2014/main" id="{B75DB9D1-2A53-43F9-9FA7-2F85E8F7E18C}"/>
                </a:ext>
              </a:extLst>
            </p:cNvPr>
            <p:cNvSpPr/>
            <p:nvPr/>
          </p:nvSpPr>
          <p:spPr>
            <a:xfrm>
              <a:off x="1851860" y="6089986"/>
              <a:ext cx="830579" cy="361950"/>
            </a:xfrm>
            <a:custGeom>
              <a:avLst/>
              <a:gdLst>
                <a:gd name="connsiteX0" fmla="*/ 415290 w 830579"/>
                <a:gd name="connsiteY0" fmla="*/ 294323 h 361950"/>
                <a:gd name="connsiteX1" fmla="*/ 830580 w 830579"/>
                <a:gd name="connsiteY1" fmla="*/ 148590 h 361950"/>
                <a:gd name="connsiteX2" fmla="*/ 415290 w 830579"/>
                <a:gd name="connsiteY2" fmla="*/ 0 h 361950"/>
                <a:gd name="connsiteX3" fmla="*/ 0 w 830579"/>
                <a:gd name="connsiteY3" fmla="*/ 148590 h 361950"/>
                <a:gd name="connsiteX4" fmla="*/ 53340 w 830579"/>
                <a:gd name="connsiteY4" fmla="*/ 167640 h 361950"/>
                <a:gd name="connsiteX5" fmla="*/ 53340 w 830579"/>
                <a:gd name="connsiteY5" fmla="*/ 342900 h 361950"/>
                <a:gd name="connsiteX6" fmla="*/ 72390 w 830579"/>
                <a:gd name="connsiteY6" fmla="*/ 361950 h 361950"/>
                <a:gd name="connsiteX7" fmla="*/ 91440 w 830579"/>
                <a:gd name="connsiteY7" fmla="*/ 342900 h 361950"/>
                <a:gd name="connsiteX8" fmla="*/ 91440 w 830579"/>
                <a:gd name="connsiteY8" fmla="*/ 180975 h 361950"/>
                <a:gd name="connsiteX9" fmla="*/ 415290 w 830579"/>
                <a:gd name="connsiteY9" fmla="*/ 29432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579" h="361950">
                  <a:moveTo>
                    <a:pt x="415290" y="294323"/>
                  </a:moveTo>
                  <a:lnTo>
                    <a:pt x="830580" y="148590"/>
                  </a:lnTo>
                  <a:lnTo>
                    <a:pt x="415290" y="0"/>
                  </a:lnTo>
                  <a:lnTo>
                    <a:pt x="0" y="148590"/>
                  </a:lnTo>
                  <a:lnTo>
                    <a:pt x="53340" y="167640"/>
                  </a:lnTo>
                  <a:lnTo>
                    <a:pt x="53340" y="342900"/>
                  </a:lnTo>
                  <a:cubicBezTo>
                    <a:pt x="53340" y="353378"/>
                    <a:pt x="61912" y="361950"/>
                    <a:pt x="72390" y="361950"/>
                  </a:cubicBezTo>
                  <a:cubicBezTo>
                    <a:pt x="82868" y="361950"/>
                    <a:pt x="91440" y="353378"/>
                    <a:pt x="91440" y="342900"/>
                  </a:cubicBezTo>
                  <a:lnTo>
                    <a:pt x="91440" y="180975"/>
                  </a:lnTo>
                  <a:lnTo>
                    <a:pt x="415290" y="29432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24675" y="602032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학자금용</a:t>
            </a:r>
          </a:p>
        </p:txBody>
      </p:sp>
    </p:spTree>
    <p:extLst>
      <p:ext uri="{BB962C8B-B14F-4D97-AF65-F5344CB8AC3E}">
        <p14:creationId xmlns:p14="http://schemas.microsoft.com/office/powerpoint/2010/main" val="26986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1367555"/>
            <a:ext cx="11182832" cy="5216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3737695" y="-1543046"/>
            <a:ext cx="5075574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816732" y="1229492"/>
            <a:ext cx="3071031" cy="395394"/>
            <a:chOff x="540062" y="2119404"/>
            <a:chExt cx="3001680" cy="470870"/>
          </a:xfrm>
        </p:grpSpPr>
        <p:sp>
          <p:nvSpPr>
            <p:cNvPr id="17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연금선지급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19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5351" y="306136"/>
            <a:ext cx="9959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주요기능 ②</a:t>
            </a: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 </a:t>
            </a:r>
            <a:r>
              <a:rPr lang="ko-KR" altLang="en-US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연금선지급기능을 활용한 노후자금활용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1280632" y="2254318"/>
          <a:ext cx="10215870" cy="1739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217">
                  <a:extLst>
                    <a:ext uri="{9D8B030D-6E8A-4147-A177-3AD203B41FA5}">
                      <a16:colId xmlns:a16="http://schemas.microsoft.com/office/drawing/2014/main" val="862103759"/>
                    </a:ext>
                  </a:extLst>
                </a:gridCol>
                <a:gridCol w="8251653">
                  <a:extLst>
                    <a:ext uri="{9D8B030D-6E8A-4147-A177-3AD203B41FA5}">
                      <a16:colId xmlns:a16="http://schemas.microsoft.com/office/drawing/2014/main" val="2499090098"/>
                    </a:ext>
                  </a:extLst>
                </a:gridCol>
              </a:tblGrid>
              <a:tr h="2645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</a:rPr>
                        <a:t>구분</a:t>
                      </a:r>
                      <a:endParaRPr lang="ko-KR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</a:rPr>
                        <a:t>내 용</a:t>
                      </a:r>
                      <a:endParaRPr lang="ko-KR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199"/>
                  </a:ext>
                </a:extLst>
              </a:tr>
              <a:tr h="2645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연 령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피보험자 </a:t>
                      </a: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연령 </a:t>
                      </a:r>
                      <a:r>
                        <a:rPr lang="en-US" altLang="ko-KR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세</a:t>
                      </a:r>
                      <a:r>
                        <a:rPr lang="en-US" altLang="ko-KR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~90</a:t>
                      </a: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세 이하</a:t>
                      </a:r>
                      <a:endParaRPr lang="ko-KR" altLang="en-US" sz="16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98544"/>
                  </a:ext>
                </a:extLst>
              </a:tr>
              <a:tr h="398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보험료납입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보험계약의 </a:t>
                      </a: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납입기간 경과이후</a:t>
                      </a:r>
                      <a:endParaRPr lang="ko-KR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665224"/>
                  </a:ext>
                </a:extLst>
              </a:tr>
              <a:tr h="2645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계약자적립액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최소 사망보험금을 위해서</a:t>
                      </a:r>
                      <a:r>
                        <a:rPr lang="ko-KR" altLang="en-US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6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적립액은 </a:t>
                      </a:r>
                      <a:r>
                        <a:rPr lang="en-US" altLang="ko-KR" sz="16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</a:t>
                      </a:r>
                      <a:r>
                        <a:rPr lang="ko-KR" altLang="en-US" sz="16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만이상</a:t>
                      </a:r>
                      <a:endParaRPr lang="ko-KR" altLang="en-US" sz="16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71452"/>
                  </a:ext>
                </a:extLst>
              </a:tr>
              <a:tr h="2645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대 출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sz="1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보험계약</a:t>
                      </a:r>
                      <a:r>
                        <a:rPr lang="ko-KR" alt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대출의 원금과 이자 잔액 無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44538"/>
                  </a:ext>
                </a:extLst>
              </a:tr>
            </a:tbl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78529"/>
              </p:ext>
            </p:extLst>
          </p:nvPr>
        </p:nvGraphicFramePr>
        <p:xfrm>
          <a:off x="1280632" y="4770343"/>
          <a:ext cx="1021587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217">
                  <a:extLst>
                    <a:ext uri="{9D8B030D-6E8A-4147-A177-3AD203B41FA5}">
                      <a16:colId xmlns:a16="http://schemas.microsoft.com/office/drawing/2014/main" val="862103759"/>
                    </a:ext>
                  </a:extLst>
                </a:gridCol>
                <a:gridCol w="8251653">
                  <a:extLst>
                    <a:ext uri="{9D8B030D-6E8A-4147-A177-3AD203B41FA5}">
                      <a16:colId xmlns:a16="http://schemas.microsoft.com/office/drawing/2014/main" val="2499090098"/>
                    </a:ext>
                  </a:extLst>
                </a:gridCol>
              </a:tblGrid>
              <a:tr h="221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</a:rPr>
                        <a:t>구분</a:t>
                      </a:r>
                      <a:endParaRPr lang="ko-KR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bg1"/>
                          </a:solidFill>
                        </a:rPr>
                        <a:t>내 용</a:t>
                      </a:r>
                      <a:endParaRPr lang="ko-KR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199"/>
                  </a:ext>
                </a:extLst>
              </a:tr>
              <a:tr h="221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①금액선정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최초 보험가입금액의 </a:t>
                      </a:r>
                      <a:r>
                        <a:rPr lang="en-US" altLang="ko-KR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90%</a:t>
                      </a:r>
                      <a:r>
                        <a:rPr lang="ko-KR" altLang="en-US" sz="16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이내</a:t>
                      </a:r>
                      <a:endParaRPr lang="ko-KR" altLang="en-US" sz="16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98544"/>
                  </a:ext>
                </a:extLst>
              </a:tr>
              <a:tr h="221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②지급기간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5~20</a:t>
                      </a:r>
                      <a:r>
                        <a:rPr lang="ko-KR" alt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년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이내</a:t>
                      </a: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선택 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연단위</a:t>
                      </a:r>
                      <a:r>
                        <a:rPr lang="en-US" altLang="ko-KR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 </a:t>
                      </a:r>
                      <a:r>
                        <a:rPr lang="en-US" altLang="ko-KR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*(</a:t>
                      </a:r>
                      <a:r>
                        <a:rPr lang="ko-KR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간편</a:t>
                      </a:r>
                      <a:r>
                        <a:rPr lang="en-US" altLang="ko-KR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r>
                        <a:rPr lang="ko-KR" altLang="en-US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암든든</a:t>
                      </a:r>
                      <a:r>
                        <a:rPr lang="ko-KR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: 5~30</a:t>
                      </a:r>
                      <a:r>
                        <a:rPr lang="ko-KR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년 이내 </a:t>
                      </a:r>
                      <a:r>
                        <a:rPr lang="en-US" altLang="ko-KR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</a:t>
                      </a:r>
                      <a:r>
                        <a:rPr lang="en-US" altLang="ko-KR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((</a:t>
                      </a:r>
                      <a:r>
                        <a:rPr lang="ko-KR" alt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초</a:t>
                      </a:r>
                      <a:r>
                        <a:rPr lang="en-US" altLang="ko-KR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r>
                        <a:rPr lang="ko-KR" alt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간편</a:t>
                      </a:r>
                      <a:r>
                        <a:rPr lang="en-US" altLang="ko-KR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r>
                        <a:rPr lang="ko-KR" altLang="en-US" sz="12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든든</a:t>
                      </a:r>
                      <a:r>
                        <a:rPr lang="ko-KR" alt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 ~20</a:t>
                      </a:r>
                      <a:r>
                        <a:rPr lang="ko-KR" alt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년 이내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665224"/>
                  </a:ext>
                </a:extLst>
              </a:tr>
              <a:tr h="221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③감액금액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매년 ① </a:t>
                      </a:r>
                      <a:r>
                        <a:rPr lang="en-US" altLang="ko-KR" sz="16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÷ </a:t>
                      </a:r>
                      <a:r>
                        <a:rPr lang="ko-KR" altLang="en-US" sz="16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② </a:t>
                      </a:r>
                      <a:endParaRPr lang="ko-KR" altLang="en-US" sz="16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71452"/>
                  </a:ext>
                </a:extLst>
              </a:tr>
              <a:tr h="221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④지급금액</a:t>
                      </a:r>
                      <a:endParaRPr lang="ko-KR" alt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③에 해당하는 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해약환급금을 계약자에게 지급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44538"/>
                  </a:ext>
                </a:extLst>
              </a:tr>
            </a:tbl>
          </a:graphicData>
        </a:graphic>
      </p:graphicFrame>
      <p:grpSp>
        <p:nvGrpSpPr>
          <p:cNvPr id="20" name="그룹 19"/>
          <p:cNvGrpSpPr/>
          <p:nvPr/>
        </p:nvGrpSpPr>
        <p:grpSpPr>
          <a:xfrm>
            <a:off x="1039432" y="1822707"/>
            <a:ext cx="241200" cy="241200"/>
            <a:chOff x="513874" y="1359515"/>
            <a:chExt cx="239586" cy="239586"/>
          </a:xfrm>
        </p:grpSpPr>
        <p:sp>
          <p:nvSpPr>
            <p:cNvPr id="21" name="타원 20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자유형 21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1280632" y="1709573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연금선지급</a:t>
            </a:r>
            <a:r>
              <a:rPr lang="ko-KR" altLang="en-US" dirty="0"/>
              <a:t> </a:t>
            </a:r>
            <a:r>
              <a:rPr lang="ko-KR" altLang="en-US" dirty="0" smtClean="0"/>
              <a:t>조건</a:t>
            </a:r>
            <a:endParaRPr lang="ko-KR" altLang="en-US" dirty="0"/>
          </a:p>
        </p:txBody>
      </p:sp>
      <p:grpSp>
        <p:nvGrpSpPr>
          <p:cNvPr id="24" name="그룹 23"/>
          <p:cNvGrpSpPr/>
          <p:nvPr/>
        </p:nvGrpSpPr>
        <p:grpSpPr>
          <a:xfrm>
            <a:off x="1039432" y="4334863"/>
            <a:ext cx="241200" cy="241200"/>
            <a:chOff x="513874" y="1359515"/>
            <a:chExt cx="239586" cy="239586"/>
          </a:xfrm>
        </p:grpSpPr>
        <p:sp>
          <p:nvSpPr>
            <p:cNvPr id="25" name="타원 24"/>
            <p:cNvSpPr/>
            <p:nvPr userDrawn="1"/>
          </p:nvSpPr>
          <p:spPr>
            <a:xfrm>
              <a:off x="513874" y="1359515"/>
              <a:ext cx="239586" cy="2395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자유형 25"/>
            <p:cNvSpPr/>
            <p:nvPr userDrawn="1"/>
          </p:nvSpPr>
          <p:spPr>
            <a:xfrm rot="18347455">
              <a:off x="516467" y="1412365"/>
              <a:ext cx="124502" cy="45719"/>
            </a:xfrm>
            <a:custGeom>
              <a:avLst/>
              <a:gdLst>
                <a:gd name="connsiteX0" fmla="*/ 173845 w 339382"/>
                <a:gd name="connsiteY0" fmla="*/ 0 h 100865"/>
                <a:gd name="connsiteX1" fmla="*/ 322917 w 339382"/>
                <a:gd name="connsiteY1" fmla="*/ 63236 h 100865"/>
                <a:gd name="connsiteX2" fmla="*/ 339382 w 339382"/>
                <a:gd name="connsiteY2" fmla="*/ 88244 h 100865"/>
                <a:gd name="connsiteX3" fmla="*/ 290646 w 339382"/>
                <a:gd name="connsiteY3" fmla="*/ 66328 h 100865"/>
                <a:gd name="connsiteX4" fmla="*/ 178925 w 339382"/>
                <a:gd name="connsiteY4" fmla="*/ 47640 h 100865"/>
                <a:gd name="connsiteX5" fmla="*/ 18449 w 339382"/>
                <a:gd name="connsiteY5" fmla="*/ 88253 h 100865"/>
                <a:gd name="connsiteX6" fmla="*/ 0 w 339382"/>
                <a:gd name="connsiteY6" fmla="*/ 100865 h 100865"/>
                <a:gd name="connsiteX7" fmla="*/ 24773 w 339382"/>
                <a:gd name="connsiteY7" fmla="*/ 63236 h 100865"/>
                <a:gd name="connsiteX8" fmla="*/ 173845 w 339382"/>
                <a:gd name="connsiteY8" fmla="*/ 0 h 10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382" h="100865">
                  <a:moveTo>
                    <a:pt x="173845" y="0"/>
                  </a:moveTo>
                  <a:cubicBezTo>
                    <a:pt x="232062" y="0"/>
                    <a:pt x="284767" y="24166"/>
                    <a:pt x="322917" y="63236"/>
                  </a:cubicBezTo>
                  <a:lnTo>
                    <a:pt x="339382" y="88244"/>
                  </a:lnTo>
                  <a:lnTo>
                    <a:pt x="290646" y="66328"/>
                  </a:lnTo>
                  <a:cubicBezTo>
                    <a:pt x="256308" y="54294"/>
                    <a:pt x="218554" y="47640"/>
                    <a:pt x="178925" y="47640"/>
                  </a:cubicBezTo>
                  <a:cubicBezTo>
                    <a:pt x="119481" y="47640"/>
                    <a:pt x="64258" y="62612"/>
                    <a:pt x="18449" y="88253"/>
                  </a:cubicBezTo>
                  <a:lnTo>
                    <a:pt x="0" y="100865"/>
                  </a:lnTo>
                  <a:lnTo>
                    <a:pt x="24773" y="63236"/>
                  </a:lnTo>
                  <a:cubicBezTo>
                    <a:pt x="62924" y="24166"/>
                    <a:pt x="115629" y="0"/>
                    <a:pt x="173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LI 파트너 B" panose="02020603020101020101" pitchFamily="18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1280632" y="4221729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연금선지급</a:t>
            </a:r>
            <a:r>
              <a:rPr lang="ko-KR" altLang="en-US" dirty="0"/>
              <a:t> </a:t>
            </a:r>
            <a:r>
              <a:rPr lang="ko-KR" altLang="en-US" dirty="0" smtClean="0"/>
              <a:t>방법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61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직사각형 80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22231"/>
            <a:ext cx="11182832" cy="45614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2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75842" y="-1231275"/>
            <a:ext cx="4399280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2" latinLnBrk="1">
              <a:defRPr/>
            </a:pPr>
            <a:endParaRPr lang="ko-KR" altLang="en-US" sz="160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83" name="그룹 82"/>
          <p:cNvGrpSpPr/>
          <p:nvPr/>
        </p:nvGrpSpPr>
        <p:grpSpPr>
          <a:xfrm>
            <a:off x="816732" y="1809783"/>
            <a:ext cx="3071031" cy="395394"/>
            <a:chOff x="540062" y="2119404"/>
            <a:chExt cx="3001680" cy="470870"/>
          </a:xfrm>
        </p:grpSpPr>
        <p:sp>
          <p:nvSpPr>
            <p:cNvPr id="84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연금선지급</a:t>
              </a: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 플랜 예시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86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30303" y="1323032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/>
              <a:t>활동기 </a:t>
            </a:r>
            <a:r>
              <a:rPr lang="ko-KR" altLang="en-US" dirty="0" err="1"/>
              <a:t>가족보장</a:t>
            </a:r>
            <a:r>
              <a:rPr lang="en-US" altLang="ko-KR" dirty="0"/>
              <a:t>, </a:t>
            </a:r>
            <a:r>
              <a:rPr lang="ko-KR" altLang="en-US" dirty="0" err="1"/>
              <a:t>은퇴후엔</a:t>
            </a:r>
            <a:r>
              <a:rPr lang="ko-KR" altLang="en-US" dirty="0"/>
              <a:t> </a:t>
            </a:r>
            <a:r>
              <a:rPr lang="en-US" altLang="ko-KR" dirty="0"/>
              <a:t>『</a:t>
            </a:r>
            <a:r>
              <a:rPr lang="ko-KR" altLang="en-US" dirty="0" err="1"/>
              <a:t>연금선지급기능활용</a:t>
            </a:r>
            <a:r>
              <a:rPr lang="en-US" altLang="ko-KR" dirty="0"/>
              <a:t>』 </a:t>
            </a:r>
            <a:r>
              <a:rPr lang="ko-KR" altLang="en-US" dirty="0"/>
              <a:t>노후자금으로 사용 </a:t>
            </a:r>
          </a:p>
        </p:txBody>
      </p:sp>
      <p:graphicFrame>
        <p:nvGraphicFramePr>
          <p:cNvPr id="91" name="표 90"/>
          <p:cNvGraphicFramePr>
            <a:graphicFrameLocks noGrp="1"/>
          </p:cNvGraphicFramePr>
          <p:nvPr>
            <p:extLst/>
          </p:nvPr>
        </p:nvGraphicFramePr>
        <p:xfrm>
          <a:off x="1280632" y="2316426"/>
          <a:ext cx="10190933" cy="736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7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7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9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  <a:endParaRPr lang="ko-KR" altLang="en-US" sz="1200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고객</a:t>
                      </a:r>
                      <a:endParaRPr lang="ko-KR" altLang="en-US" sz="1200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보험가입금액</a:t>
                      </a:r>
                      <a:endParaRPr lang="ko-KR" altLang="en-US" sz="1200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납입기간</a:t>
                      </a:r>
                      <a:endParaRPr lang="ko-KR" altLang="en-US" sz="1200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보험료</a:t>
                      </a:r>
                      <a:endParaRPr lang="ko-KR" altLang="en-US" sz="1200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든든플러스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[2301]</a:t>
                      </a: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400" b="1" kern="1200" spc="-100" baseline="0" dirty="0" smtClean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[1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종 </a:t>
                      </a: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해약환급금보증형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]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30</a:t>
                      </a:r>
                      <a:r>
                        <a:rPr lang="ko-KR" altLang="en-US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세</a:t>
                      </a:r>
                      <a:r>
                        <a:rPr lang="en-US" altLang="ko-KR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男</a:t>
                      </a:r>
                      <a:endParaRPr lang="ko-KR" altLang="en-US" sz="1400" b="1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7,000</a:t>
                      </a:r>
                      <a:r>
                        <a:rPr lang="ko-KR" altLang="en-US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만</a:t>
                      </a:r>
                      <a:endParaRPr lang="ko-KR" altLang="en-US" sz="1400" b="1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년납</a:t>
                      </a:r>
                      <a:endParaRPr lang="ko-KR" altLang="en-US" sz="1400" b="1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312,200</a:t>
                      </a:r>
                      <a:r>
                        <a:rPr lang="ko-KR" altLang="en-US" sz="1400" b="1" kern="1200" spc="0" baseline="0" dirty="0" smtClean="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endParaRPr lang="ko-KR" altLang="en-US" sz="1400" b="1" kern="1200" spc="0" baseline="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2" name="그룹 91"/>
          <p:cNvGrpSpPr/>
          <p:nvPr/>
        </p:nvGrpSpPr>
        <p:grpSpPr>
          <a:xfrm>
            <a:off x="1326280" y="2054830"/>
            <a:ext cx="10145283" cy="4356201"/>
            <a:chOff x="797855" y="1570850"/>
            <a:chExt cx="8908624" cy="4987425"/>
          </a:xfrm>
        </p:grpSpPr>
        <p:cxnSp>
          <p:nvCxnSpPr>
            <p:cNvPr id="93" name="직선 연결선 92"/>
            <p:cNvCxnSpPr>
              <a:stCxn id="111" idx="4"/>
            </p:cNvCxnSpPr>
            <p:nvPr/>
          </p:nvCxnSpPr>
          <p:spPr>
            <a:xfrm>
              <a:off x="3973504" y="4113846"/>
              <a:ext cx="1208" cy="1484129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>
              <a:stCxn id="127" idx="4"/>
            </p:cNvCxnSpPr>
            <p:nvPr/>
          </p:nvCxnSpPr>
          <p:spPr>
            <a:xfrm flipH="1">
              <a:off x="5312571" y="3633067"/>
              <a:ext cx="6748" cy="194862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위쪽 화살표 설명선 94"/>
            <p:cNvSpPr/>
            <p:nvPr/>
          </p:nvSpPr>
          <p:spPr>
            <a:xfrm>
              <a:off x="4705818" y="3675269"/>
              <a:ext cx="1297586" cy="1394525"/>
            </a:xfrm>
            <a:prstGeom prst="upArrow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6" name="위쪽 화살표 설명선 95"/>
            <p:cNvSpPr/>
            <p:nvPr/>
          </p:nvSpPr>
          <p:spPr>
            <a:xfrm>
              <a:off x="3306832" y="4091022"/>
              <a:ext cx="1297586" cy="967439"/>
            </a:xfrm>
            <a:prstGeom prst="upArrow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7" name="Line 129"/>
            <p:cNvSpPr>
              <a:spLocks noChangeShapeType="1"/>
            </p:cNvSpPr>
            <p:nvPr/>
          </p:nvSpPr>
          <p:spPr bwMode="auto">
            <a:xfrm>
              <a:off x="1004383" y="3008499"/>
              <a:ext cx="2951177" cy="3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ko-KR" altLang="en-US" kern="0" spc="-10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8" name="Line 129"/>
            <p:cNvSpPr>
              <a:spLocks noChangeShapeType="1"/>
            </p:cNvSpPr>
            <p:nvPr/>
          </p:nvSpPr>
          <p:spPr bwMode="auto">
            <a:xfrm>
              <a:off x="948479" y="6249979"/>
              <a:ext cx="8461171" cy="14888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ko-KR" altLang="en-US" kern="0" spc="-10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9" name="Rectangle 34"/>
            <p:cNvSpPr>
              <a:spLocks noChangeArrowheads="1"/>
            </p:cNvSpPr>
            <p:nvPr/>
          </p:nvSpPr>
          <p:spPr bwMode="auto">
            <a:xfrm>
              <a:off x="4688950" y="6322967"/>
              <a:ext cx="1276438" cy="235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1600" b="1" kern="0" spc="-100" dirty="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은퇴시점</a:t>
              </a:r>
            </a:p>
          </p:txBody>
        </p:sp>
        <p:sp>
          <p:nvSpPr>
            <p:cNvPr id="100" name="Rectangle 34"/>
            <p:cNvSpPr>
              <a:spLocks noChangeArrowheads="1"/>
            </p:cNvSpPr>
            <p:nvPr/>
          </p:nvSpPr>
          <p:spPr bwMode="auto">
            <a:xfrm>
              <a:off x="2200567" y="6097052"/>
              <a:ext cx="1984663" cy="32844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b="1" kern="0" spc="-100" dirty="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가장 책임기간</a:t>
              </a:r>
            </a:p>
          </p:txBody>
        </p:sp>
        <p:sp>
          <p:nvSpPr>
            <p:cNvPr id="101" name="Rectangle 34"/>
            <p:cNvSpPr>
              <a:spLocks noChangeArrowheads="1"/>
            </p:cNvSpPr>
            <p:nvPr/>
          </p:nvSpPr>
          <p:spPr bwMode="auto">
            <a:xfrm>
              <a:off x="6439911" y="6092835"/>
              <a:ext cx="1980064" cy="34024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b="1" kern="0" spc="-100" dirty="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노후 생활기간</a:t>
              </a:r>
            </a:p>
          </p:txBody>
        </p:sp>
        <p:cxnSp>
          <p:nvCxnSpPr>
            <p:cNvPr id="102" name="직선 연결선 101"/>
            <p:cNvCxnSpPr/>
            <p:nvPr/>
          </p:nvCxnSpPr>
          <p:spPr>
            <a:xfrm>
              <a:off x="5323931" y="6042866"/>
              <a:ext cx="0" cy="242077"/>
            </a:xfrm>
            <a:prstGeom prst="line">
              <a:avLst/>
            </a:prstGeom>
            <a:noFill/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103" name="자유형 102"/>
            <p:cNvSpPr/>
            <p:nvPr/>
          </p:nvSpPr>
          <p:spPr>
            <a:xfrm>
              <a:off x="950609" y="3507695"/>
              <a:ext cx="4443254" cy="1859103"/>
            </a:xfrm>
            <a:custGeom>
              <a:avLst/>
              <a:gdLst>
                <a:gd name="connsiteX0" fmla="*/ 0 w 5727032"/>
                <a:gd name="connsiteY0" fmla="*/ 2107933 h 2107933"/>
                <a:gd name="connsiteX1" fmla="*/ 2223436 w 5727032"/>
                <a:gd name="connsiteY1" fmla="*/ 1771048 h 2107933"/>
                <a:gd name="connsiteX2" fmla="*/ 2213811 w 5727032"/>
                <a:gd name="connsiteY2" fmla="*/ 1087655 h 2107933"/>
                <a:gd name="connsiteX3" fmla="*/ 5727032 w 5727032"/>
                <a:gd name="connsiteY3" fmla="*/ 0 h 210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032" h="2107933">
                  <a:moveTo>
                    <a:pt x="0" y="2107933"/>
                  </a:moveTo>
                  <a:lnTo>
                    <a:pt x="2223436" y="1771048"/>
                  </a:lnTo>
                  <a:lnTo>
                    <a:pt x="2213811" y="1087655"/>
                  </a:lnTo>
                  <a:lnTo>
                    <a:pt x="5727032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04" name="직선 화살표 연결선 103"/>
            <p:cNvCxnSpPr/>
            <p:nvPr/>
          </p:nvCxnSpPr>
          <p:spPr>
            <a:xfrm flipV="1">
              <a:off x="956463" y="2779249"/>
              <a:ext cx="0" cy="2812197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화살표 연결선 104"/>
            <p:cNvCxnSpPr/>
            <p:nvPr/>
          </p:nvCxnSpPr>
          <p:spPr>
            <a:xfrm>
              <a:off x="950608" y="5591442"/>
              <a:ext cx="8427385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105"/>
            <p:cNvSpPr/>
            <p:nvPr/>
          </p:nvSpPr>
          <p:spPr>
            <a:xfrm>
              <a:off x="797855" y="5605640"/>
              <a:ext cx="9893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30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가입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2181060" y="5594161"/>
              <a:ext cx="9893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40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완납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04905" y="4496017"/>
              <a:ext cx="1297212" cy="51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중도인출활용</a:t>
              </a:r>
              <a:endParaRPr lang="en-US" altLang="ko-KR" sz="1200" b="1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ko-KR" altLang="en-US" sz="1050" dirty="0" err="1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자녀대학</a:t>
              </a:r>
              <a:r>
                <a:rPr lang="ko-KR" altLang="en-US" sz="1050" dirty="0" smtClean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等</a:t>
              </a:r>
              <a:endParaRPr lang="ko-KR" altLang="en-US" sz="10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3620917" y="5602722"/>
              <a:ext cx="7086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52</a:t>
              </a:r>
              <a:r>
                <a:rPr lang="ko-KR" altLang="en-US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0" name="타원 109"/>
            <p:cNvSpPr/>
            <p:nvPr/>
          </p:nvSpPr>
          <p:spPr>
            <a:xfrm>
              <a:off x="2561550" y="4301882"/>
              <a:ext cx="243762" cy="2446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3851623" y="3869233"/>
              <a:ext cx="243762" cy="2446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2" name="자유형 111"/>
            <p:cNvSpPr/>
            <p:nvPr/>
          </p:nvSpPr>
          <p:spPr>
            <a:xfrm rot="10368596">
              <a:off x="2237657" y="3397023"/>
              <a:ext cx="741900" cy="907634"/>
            </a:xfrm>
            <a:custGeom>
              <a:avLst/>
              <a:gdLst>
                <a:gd name="connsiteX0" fmla="*/ 264027 w 528054"/>
                <a:gd name="connsiteY0" fmla="*/ 664525 h 664525"/>
                <a:gd name="connsiteX1" fmla="*/ 0 w 528054"/>
                <a:gd name="connsiteY1" fmla="*/ 399722 h 664525"/>
                <a:gd name="connsiteX2" fmla="*/ 161256 w 528054"/>
                <a:gd name="connsiteY2" fmla="*/ 155729 h 664525"/>
                <a:gd name="connsiteX3" fmla="*/ 187382 w 528054"/>
                <a:gd name="connsiteY3" fmla="*/ 147595 h 664525"/>
                <a:gd name="connsiteX4" fmla="*/ 264027 w 528054"/>
                <a:gd name="connsiteY4" fmla="*/ 0 h 664525"/>
                <a:gd name="connsiteX5" fmla="*/ 340673 w 528054"/>
                <a:gd name="connsiteY5" fmla="*/ 147595 h 664525"/>
                <a:gd name="connsiteX6" fmla="*/ 366798 w 528054"/>
                <a:gd name="connsiteY6" fmla="*/ 155729 h 664525"/>
                <a:gd name="connsiteX7" fmla="*/ 528054 w 528054"/>
                <a:gd name="connsiteY7" fmla="*/ 399722 h 664525"/>
                <a:gd name="connsiteX8" fmla="*/ 264027 w 528054"/>
                <a:gd name="connsiteY8" fmla="*/ 664525 h 6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054" h="664525">
                  <a:moveTo>
                    <a:pt x="264027" y="664525"/>
                  </a:moveTo>
                  <a:cubicBezTo>
                    <a:pt x="118209" y="664525"/>
                    <a:pt x="0" y="545969"/>
                    <a:pt x="0" y="399722"/>
                  </a:cubicBezTo>
                  <a:cubicBezTo>
                    <a:pt x="0" y="290037"/>
                    <a:pt x="66492" y="195928"/>
                    <a:pt x="161256" y="155729"/>
                  </a:cubicBezTo>
                  <a:lnTo>
                    <a:pt x="187382" y="147595"/>
                  </a:lnTo>
                  <a:lnTo>
                    <a:pt x="264027" y="0"/>
                  </a:lnTo>
                  <a:lnTo>
                    <a:pt x="340673" y="147595"/>
                  </a:lnTo>
                  <a:lnTo>
                    <a:pt x="366798" y="155729"/>
                  </a:lnTo>
                  <a:cubicBezTo>
                    <a:pt x="461562" y="195928"/>
                    <a:pt x="528054" y="290037"/>
                    <a:pt x="528054" y="399722"/>
                  </a:cubicBezTo>
                  <a:cubicBezTo>
                    <a:pt x="528054" y="545969"/>
                    <a:pt x="409845" y="664525"/>
                    <a:pt x="264027" y="66452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66153" y="3486306"/>
              <a:ext cx="852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en-US" altLang="ko-KR" sz="1400" b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100.0%</a:t>
              </a:r>
              <a:endPara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2254556" y="5822468"/>
              <a:ext cx="8996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8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자녀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3694581" y="5793915"/>
              <a:ext cx="9893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자녀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6" name="Rectangle 34"/>
            <p:cNvSpPr>
              <a:spLocks noChangeArrowheads="1"/>
            </p:cNvSpPr>
            <p:nvPr/>
          </p:nvSpPr>
          <p:spPr bwMode="auto">
            <a:xfrm>
              <a:off x="1471141" y="2849540"/>
              <a:ext cx="1984663" cy="32844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b="1" kern="0" spc="-10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주계약 </a:t>
              </a:r>
              <a:r>
                <a:rPr lang="en-US" altLang="ko-KR" b="1" kern="0" spc="-10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: 7</a:t>
              </a:r>
              <a:r>
                <a:rPr lang="ko-KR" altLang="en-US" b="1" kern="0" spc="-100">
                  <a:ln w="11430"/>
                  <a:solidFill>
                    <a:srgbClr val="000000"/>
                  </a:solidFill>
                  <a:latin typeface="맑은 고딕"/>
                  <a:ea typeface="맑은 고딕" panose="020B0503020000020004" pitchFamily="50" charset="-127"/>
                </a:rPr>
                <a:t>천만</a:t>
              </a:r>
              <a:endParaRPr lang="ko-KR" altLang="en-US" b="1" kern="0" spc="-100" dirty="0">
                <a:ln w="11430"/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20768421">
              <a:off x="4022867" y="2875671"/>
              <a:ext cx="1237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ko-KR" altLang="en-US" sz="9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중도인출금액만큼 사망보험금 감소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 rot="20993871">
              <a:off x="1191589" y="4941805"/>
              <a:ext cx="12415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ko-KR" altLang="en-US" sz="1000" b="1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해약환급금 </a:t>
              </a:r>
              <a:r>
                <a:rPr lang="ko-KR" altLang="en-US" sz="10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예시</a:t>
              </a:r>
            </a:p>
          </p:txBody>
        </p:sp>
        <p:sp>
          <p:nvSpPr>
            <p:cNvPr id="119" name="자유형 118"/>
            <p:cNvSpPr/>
            <p:nvPr/>
          </p:nvSpPr>
          <p:spPr>
            <a:xfrm>
              <a:off x="3955559" y="3005939"/>
              <a:ext cx="3322320" cy="1333500"/>
            </a:xfrm>
            <a:custGeom>
              <a:avLst/>
              <a:gdLst>
                <a:gd name="connsiteX0" fmla="*/ 3810 w 3322320"/>
                <a:gd name="connsiteY0" fmla="*/ 0 h 1333500"/>
                <a:gd name="connsiteX1" fmla="*/ 0 w 3322320"/>
                <a:gd name="connsiteY1" fmla="*/ 426720 h 1333500"/>
                <a:gd name="connsiteX2" fmla="*/ 1344930 w 3322320"/>
                <a:gd name="connsiteY2" fmla="*/ 171450 h 1333500"/>
                <a:gd name="connsiteX3" fmla="*/ 1344930 w 3322320"/>
                <a:gd name="connsiteY3" fmla="*/ 323850 h 1333500"/>
                <a:gd name="connsiteX4" fmla="*/ 1672590 w 3322320"/>
                <a:gd name="connsiteY4" fmla="*/ 323850 h 1333500"/>
                <a:gd name="connsiteX5" fmla="*/ 1680210 w 3322320"/>
                <a:gd name="connsiteY5" fmla="*/ 499110 h 1333500"/>
                <a:gd name="connsiteX6" fmla="*/ 2011680 w 3322320"/>
                <a:gd name="connsiteY6" fmla="*/ 499110 h 1333500"/>
                <a:gd name="connsiteX7" fmla="*/ 2011680 w 3322320"/>
                <a:gd name="connsiteY7" fmla="*/ 662940 h 1333500"/>
                <a:gd name="connsiteX8" fmla="*/ 2011680 w 3322320"/>
                <a:gd name="connsiteY8" fmla="*/ 662940 h 1333500"/>
                <a:gd name="connsiteX9" fmla="*/ 2263140 w 3322320"/>
                <a:gd name="connsiteY9" fmla="*/ 666750 h 1333500"/>
                <a:gd name="connsiteX10" fmla="*/ 2305050 w 3322320"/>
                <a:gd name="connsiteY10" fmla="*/ 666750 h 1333500"/>
                <a:gd name="connsiteX11" fmla="*/ 2305050 w 3322320"/>
                <a:gd name="connsiteY11" fmla="*/ 819150 h 1333500"/>
                <a:gd name="connsiteX12" fmla="*/ 2674620 w 3322320"/>
                <a:gd name="connsiteY12" fmla="*/ 819150 h 1333500"/>
                <a:gd name="connsiteX13" fmla="*/ 2674620 w 3322320"/>
                <a:gd name="connsiteY13" fmla="*/ 1002030 h 1333500"/>
                <a:gd name="connsiteX14" fmla="*/ 2979420 w 3322320"/>
                <a:gd name="connsiteY14" fmla="*/ 1002030 h 1333500"/>
                <a:gd name="connsiteX15" fmla="*/ 2979420 w 3322320"/>
                <a:gd name="connsiteY15" fmla="*/ 1158240 h 1333500"/>
                <a:gd name="connsiteX16" fmla="*/ 3322320 w 3322320"/>
                <a:gd name="connsiteY16" fmla="*/ 1158240 h 1333500"/>
                <a:gd name="connsiteX17" fmla="*/ 3322320 w 3322320"/>
                <a:gd name="connsiteY17" fmla="*/ 1333500 h 1333500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90650 w 3322320"/>
                <a:gd name="connsiteY2" fmla="*/ 0 h 1555242"/>
                <a:gd name="connsiteX3" fmla="*/ 1344930 w 3322320"/>
                <a:gd name="connsiteY3" fmla="*/ 545592 h 1555242"/>
                <a:gd name="connsiteX4" fmla="*/ 1672590 w 3322320"/>
                <a:gd name="connsiteY4" fmla="*/ 545592 h 1555242"/>
                <a:gd name="connsiteX5" fmla="*/ 1680210 w 3322320"/>
                <a:gd name="connsiteY5" fmla="*/ 72085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90650 w 3322320"/>
                <a:gd name="connsiteY2" fmla="*/ 0 h 1555242"/>
                <a:gd name="connsiteX3" fmla="*/ 1372362 w 3322320"/>
                <a:gd name="connsiteY3" fmla="*/ 518160 h 1555242"/>
                <a:gd name="connsiteX4" fmla="*/ 1672590 w 3322320"/>
                <a:gd name="connsiteY4" fmla="*/ 545592 h 1555242"/>
                <a:gd name="connsiteX5" fmla="*/ 1680210 w 3322320"/>
                <a:gd name="connsiteY5" fmla="*/ 72085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63218 w 3322320"/>
                <a:gd name="connsiteY2" fmla="*/ 0 h 1555242"/>
                <a:gd name="connsiteX3" fmla="*/ 1372362 w 3322320"/>
                <a:gd name="connsiteY3" fmla="*/ 518160 h 1555242"/>
                <a:gd name="connsiteX4" fmla="*/ 1672590 w 3322320"/>
                <a:gd name="connsiteY4" fmla="*/ 545592 h 1555242"/>
                <a:gd name="connsiteX5" fmla="*/ 1680210 w 3322320"/>
                <a:gd name="connsiteY5" fmla="*/ 72085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63218 w 3322320"/>
                <a:gd name="connsiteY2" fmla="*/ 0 h 1555242"/>
                <a:gd name="connsiteX3" fmla="*/ 1372362 w 3322320"/>
                <a:gd name="connsiteY3" fmla="*/ 518160 h 1555242"/>
                <a:gd name="connsiteX4" fmla="*/ 1663446 w 3322320"/>
                <a:gd name="connsiteY4" fmla="*/ 509016 h 1555242"/>
                <a:gd name="connsiteX5" fmla="*/ 1680210 w 3322320"/>
                <a:gd name="connsiteY5" fmla="*/ 72085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63218 w 3322320"/>
                <a:gd name="connsiteY2" fmla="*/ 0 h 1555242"/>
                <a:gd name="connsiteX3" fmla="*/ 1372362 w 3322320"/>
                <a:gd name="connsiteY3" fmla="*/ 518160 h 1555242"/>
                <a:gd name="connsiteX4" fmla="*/ 1663446 w 3322320"/>
                <a:gd name="connsiteY4" fmla="*/ 509016 h 1555242"/>
                <a:gd name="connsiteX5" fmla="*/ 1659890 w 3322320"/>
                <a:gd name="connsiteY5" fmla="*/ 73101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221742 h 1555242"/>
                <a:gd name="connsiteX1" fmla="*/ 0 w 3322320"/>
                <a:gd name="connsiteY1" fmla="*/ 648462 h 1555242"/>
                <a:gd name="connsiteX2" fmla="*/ 1363218 w 3322320"/>
                <a:gd name="connsiteY2" fmla="*/ 0 h 1555242"/>
                <a:gd name="connsiteX3" fmla="*/ 1372362 w 3322320"/>
                <a:gd name="connsiteY3" fmla="*/ 518160 h 1555242"/>
                <a:gd name="connsiteX4" fmla="*/ 1663446 w 3322320"/>
                <a:gd name="connsiteY4" fmla="*/ 514096 h 1555242"/>
                <a:gd name="connsiteX5" fmla="*/ 1659890 w 3322320"/>
                <a:gd name="connsiteY5" fmla="*/ 731012 h 1555242"/>
                <a:gd name="connsiteX6" fmla="*/ 2011680 w 3322320"/>
                <a:gd name="connsiteY6" fmla="*/ 720852 h 1555242"/>
                <a:gd name="connsiteX7" fmla="*/ 2011680 w 3322320"/>
                <a:gd name="connsiteY7" fmla="*/ 884682 h 1555242"/>
                <a:gd name="connsiteX8" fmla="*/ 2011680 w 3322320"/>
                <a:gd name="connsiteY8" fmla="*/ 884682 h 1555242"/>
                <a:gd name="connsiteX9" fmla="*/ 2263140 w 3322320"/>
                <a:gd name="connsiteY9" fmla="*/ 888492 h 1555242"/>
                <a:gd name="connsiteX10" fmla="*/ 2305050 w 3322320"/>
                <a:gd name="connsiteY10" fmla="*/ 888492 h 1555242"/>
                <a:gd name="connsiteX11" fmla="*/ 2305050 w 3322320"/>
                <a:gd name="connsiteY11" fmla="*/ 1040892 h 1555242"/>
                <a:gd name="connsiteX12" fmla="*/ 2674620 w 3322320"/>
                <a:gd name="connsiteY12" fmla="*/ 1040892 h 1555242"/>
                <a:gd name="connsiteX13" fmla="*/ 2674620 w 3322320"/>
                <a:gd name="connsiteY13" fmla="*/ 1223772 h 1555242"/>
                <a:gd name="connsiteX14" fmla="*/ 2979420 w 3322320"/>
                <a:gd name="connsiteY14" fmla="*/ 1223772 h 1555242"/>
                <a:gd name="connsiteX15" fmla="*/ 2979420 w 3322320"/>
                <a:gd name="connsiteY15" fmla="*/ 1379982 h 1555242"/>
                <a:gd name="connsiteX16" fmla="*/ 3322320 w 3322320"/>
                <a:gd name="connsiteY16" fmla="*/ 1379982 h 1555242"/>
                <a:gd name="connsiteX17" fmla="*/ 3322320 w 3322320"/>
                <a:gd name="connsiteY17" fmla="*/ 1555242 h 1555242"/>
                <a:gd name="connsiteX0" fmla="*/ 3810 w 3322320"/>
                <a:gd name="connsiteY0" fmla="*/ 0 h 1333500"/>
                <a:gd name="connsiteX1" fmla="*/ 0 w 3322320"/>
                <a:gd name="connsiteY1" fmla="*/ 426720 h 1333500"/>
                <a:gd name="connsiteX2" fmla="*/ 1349151 w 3322320"/>
                <a:gd name="connsiteY2" fmla="*/ 94781 h 1333500"/>
                <a:gd name="connsiteX3" fmla="*/ 1372362 w 3322320"/>
                <a:gd name="connsiteY3" fmla="*/ 296418 h 1333500"/>
                <a:gd name="connsiteX4" fmla="*/ 1663446 w 3322320"/>
                <a:gd name="connsiteY4" fmla="*/ 292354 h 1333500"/>
                <a:gd name="connsiteX5" fmla="*/ 1659890 w 3322320"/>
                <a:gd name="connsiteY5" fmla="*/ 509270 h 1333500"/>
                <a:gd name="connsiteX6" fmla="*/ 2011680 w 3322320"/>
                <a:gd name="connsiteY6" fmla="*/ 499110 h 1333500"/>
                <a:gd name="connsiteX7" fmla="*/ 2011680 w 3322320"/>
                <a:gd name="connsiteY7" fmla="*/ 662940 h 1333500"/>
                <a:gd name="connsiteX8" fmla="*/ 2011680 w 3322320"/>
                <a:gd name="connsiteY8" fmla="*/ 662940 h 1333500"/>
                <a:gd name="connsiteX9" fmla="*/ 2263140 w 3322320"/>
                <a:gd name="connsiteY9" fmla="*/ 666750 h 1333500"/>
                <a:gd name="connsiteX10" fmla="*/ 2305050 w 3322320"/>
                <a:gd name="connsiteY10" fmla="*/ 666750 h 1333500"/>
                <a:gd name="connsiteX11" fmla="*/ 2305050 w 3322320"/>
                <a:gd name="connsiteY11" fmla="*/ 819150 h 1333500"/>
                <a:gd name="connsiteX12" fmla="*/ 2674620 w 3322320"/>
                <a:gd name="connsiteY12" fmla="*/ 819150 h 1333500"/>
                <a:gd name="connsiteX13" fmla="*/ 2674620 w 3322320"/>
                <a:gd name="connsiteY13" fmla="*/ 1002030 h 1333500"/>
                <a:gd name="connsiteX14" fmla="*/ 2979420 w 3322320"/>
                <a:gd name="connsiteY14" fmla="*/ 1002030 h 1333500"/>
                <a:gd name="connsiteX15" fmla="*/ 2979420 w 3322320"/>
                <a:gd name="connsiteY15" fmla="*/ 1158240 h 1333500"/>
                <a:gd name="connsiteX16" fmla="*/ 3322320 w 3322320"/>
                <a:gd name="connsiteY16" fmla="*/ 1158240 h 1333500"/>
                <a:gd name="connsiteX17" fmla="*/ 3322320 w 3322320"/>
                <a:gd name="connsiteY17" fmla="*/ 1333500 h 1333500"/>
                <a:gd name="connsiteX0" fmla="*/ 3810 w 3322320"/>
                <a:gd name="connsiteY0" fmla="*/ 0 h 1333500"/>
                <a:gd name="connsiteX1" fmla="*/ 0 w 3322320"/>
                <a:gd name="connsiteY1" fmla="*/ 426720 h 1333500"/>
                <a:gd name="connsiteX2" fmla="*/ 1377286 w 3322320"/>
                <a:gd name="connsiteY2" fmla="*/ 94781 h 1333500"/>
                <a:gd name="connsiteX3" fmla="*/ 1372362 w 3322320"/>
                <a:gd name="connsiteY3" fmla="*/ 296418 h 1333500"/>
                <a:gd name="connsiteX4" fmla="*/ 1663446 w 3322320"/>
                <a:gd name="connsiteY4" fmla="*/ 292354 h 1333500"/>
                <a:gd name="connsiteX5" fmla="*/ 1659890 w 3322320"/>
                <a:gd name="connsiteY5" fmla="*/ 509270 h 1333500"/>
                <a:gd name="connsiteX6" fmla="*/ 2011680 w 3322320"/>
                <a:gd name="connsiteY6" fmla="*/ 499110 h 1333500"/>
                <a:gd name="connsiteX7" fmla="*/ 2011680 w 3322320"/>
                <a:gd name="connsiteY7" fmla="*/ 662940 h 1333500"/>
                <a:gd name="connsiteX8" fmla="*/ 2011680 w 3322320"/>
                <a:gd name="connsiteY8" fmla="*/ 662940 h 1333500"/>
                <a:gd name="connsiteX9" fmla="*/ 2263140 w 3322320"/>
                <a:gd name="connsiteY9" fmla="*/ 666750 h 1333500"/>
                <a:gd name="connsiteX10" fmla="*/ 2305050 w 3322320"/>
                <a:gd name="connsiteY10" fmla="*/ 666750 h 1333500"/>
                <a:gd name="connsiteX11" fmla="*/ 2305050 w 3322320"/>
                <a:gd name="connsiteY11" fmla="*/ 819150 h 1333500"/>
                <a:gd name="connsiteX12" fmla="*/ 2674620 w 3322320"/>
                <a:gd name="connsiteY12" fmla="*/ 819150 h 1333500"/>
                <a:gd name="connsiteX13" fmla="*/ 2674620 w 3322320"/>
                <a:gd name="connsiteY13" fmla="*/ 1002030 h 1333500"/>
                <a:gd name="connsiteX14" fmla="*/ 2979420 w 3322320"/>
                <a:gd name="connsiteY14" fmla="*/ 1002030 h 1333500"/>
                <a:gd name="connsiteX15" fmla="*/ 2979420 w 3322320"/>
                <a:gd name="connsiteY15" fmla="*/ 1158240 h 1333500"/>
                <a:gd name="connsiteX16" fmla="*/ 3322320 w 3322320"/>
                <a:gd name="connsiteY16" fmla="*/ 1158240 h 1333500"/>
                <a:gd name="connsiteX17" fmla="*/ 3322320 w 3322320"/>
                <a:gd name="connsiteY17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22320" h="1333500">
                  <a:moveTo>
                    <a:pt x="3810" y="0"/>
                  </a:moveTo>
                  <a:lnTo>
                    <a:pt x="0" y="426720"/>
                  </a:lnTo>
                  <a:lnTo>
                    <a:pt x="1377286" y="94781"/>
                  </a:lnTo>
                  <a:lnTo>
                    <a:pt x="1372362" y="296418"/>
                  </a:lnTo>
                  <a:lnTo>
                    <a:pt x="1663446" y="292354"/>
                  </a:lnTo>
                  <a:cubicBezTo>
                    <a:pt x="1662261" y="366353"/>
                    <a:pt x="1661075" y="435271"/>
                    <a:pt x="1659890" y="509270"/>
                  </a:cubicBezTo>
                  <a:lnTo>
                    <a:pt x="2011680" y="499110"/>
                  </a:lnTo>
                  <a:lnTo>
                    <a:pt x="2011680" y="662940"/>
                  </a:lnTo>
                  <a:lnTo>
                    <a:pt x="2011680" y="662940"/>
                  </a:lnTo>
                  <a:cubicBezTo>
                    <a:pt x="2158958" y="668831"/>
                    <a:pt x="2075155" y="666750"/>
                    <a:pt x="2263140" y="666750"/>
                  </a:cubicBezTo>
                  <a:lnTo>
                    <a:pt x="2305050" y="666750"/>
                  </a:lnTo>
                  <a:lnTo>
                    <a:pt x="2305050" y="819150"/>
                  </a:lnTo>
                  <a:lnTo>
                    <a:pt x="2674620" y="819150"/>
                  </a:lnTo>
                  <a:lnTo>
                    <a:pt x="2674620" y="1002030"/>
                  </a:lnTo>
                  <a:lnTo>
                    <a:pt x="2979420" y="1002030"/>
                  </a:lnTo>
                  <a:lnTo>
                    <a:pt x="2979420" y="1158240"/>
                  </a:lnTo>
                  <a:lnTo>
                    <a:pt x="3322320" y="1158240"/>
                  </a:lnTo>
                  <a:lnTo>
                    <a:pt x="3322320" y="13335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0" name="자유형 119"/>
            <p:cNvSpPr/>
            <p:nvPr/>
          </p:nvSpPr>
          <p:spPr>
            <a:xfrm>
              <a:off x="7277879" y="4335394"/>
              <a:ext cx="2079496" cy="674370"/>
            </a:xfrm>
            <a:custGeom>
              <a:avLst/>
              <a:gdLst>
                <a:gd name="connsiteX0" fmla="*/ 0 w 2030730"/>
                <a:gd name="connsiteY0" fmla="*/ 3810 h 674370"/>
                <a:gd name="connsiteX1" fmla="*/ 293370 w 2030730"/>
                <a:gd name="connsiteY1" fmla="*/ 0 h 674370"/>
                <a:gd name="connsiteX2" fmla="*/ 293370 w 2030730"/>
                <a:gd name="connsiteY2" fmla="*/ 152400 h 674370"/>
                <a:gd name="connsiteX3" fmla="*/ 598170 w 2030730"/>
                <a:gd name="connsiteY3" fmla="*/ 152400 h 674370"/>
                <a:gd name="connsiteX4" fmla="*/ 598170 w 2030730"/>
                <a:gd name="connsiteY4" fmla="*/ 323850 h 674370"/>
                <a:gd name="connsiteX5" fmla="*/ 925830 w 2030730"/>
                <a:gd name="connsiteY5" fmla="*/ 323850 h 674370"/>
                <a:gd name="connsiteX6" fmla="*/ 925830 w 2030730"/>
                <a:gd name="connsiteY6" fmla="*/ 491490 h 674370"/>
                <a:gd name="connsiteX7" fmla="*/ 1215390 w 2030730"/>
                <a:gd name="connsiteY7" fmla="*/ 491490 h 674370"/>
                <a:gd name="connsiteX8" fmla="*/ 1215390 w 2030730"/>
                <a:gd name="connsiteY8" fmla="*/ 674370 h 674370"/>
                <a:gd name="connsiteX9" fmla="*/ 2030730 w 2030730"/>
                <a:gd name="connsiteY9" fmla="*/ 674370 h 674370"/>
                <a:gd name="connsiteX10" fmla="*/ 2019300 w 2030730"/>
                <a:gd name="connsiteY10" fmla="*/ 674370 h 67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0730" h="674370">
                  <a:moveTo>
                    <a:pt x="0" y="3810"/>
                  </a:moveTo>
                  <a:lnTo>
                    <a:pt x="293370" y="0"/>
                  </a:lnTo>
                  <a:lnTo>
                    <a:pt x="293370" y="152400"/>
                  </a:lnTo>
                  <a:lnTo>
                    <a:pt x="598170" y="152400"/>
                  </a:lnTo>
                  <a:lnTo>
                    <a:pt x="598170" y="323850"/>
                  </a:lnTo>
                  <a:lnTo>
                    <a:pt x="925830" y="323850"/>
                  </a:lnTo>
                  <a:lnTo>
                    <a:pt x="925830" y="491490"/>
                  </a:lnTo>
                  <a:lnTo>
                    <a:pt x="1215390" y="491490"/>
                  </a:lnTo>
                  <a:lnTo>
                    <a:pt x="1215390" y="674370"/>
                  </a:lnTo>
                  <a:lnTo>
                    <a:pt x="2030730" y="674370"/>
                  </a:lnTo>
                  <a:lnTo>
                    <a:pt x="2019300" y="67437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1" name="자유형 120"/>
            <p:cNvSpPr/>
            <p:nvPr/>
          </p:nvSpPr>
          <p:spPr>
            <a:xfrm>
              <a:off x="5321105" y="3507694"/>
              <a:ext cx="4056886" cy="1954208"/>
            </a:xfrm>
            <a:custGeom>
              <a:avLst/>
              <a:gdLst>
                <a:gd name="connsiteX0" fmla="*/ 0 w 3992880"/>
                <a:gd name="connsiteY0" fmla="*/ 0 h 2225040"/>
                <a:gd name="connsiteX1" fmla="*/ 0 w 3992880"/>
                <a:gd name="connsiteY1" fmla="*/ 0 h 2225040"/>
                <a:gd name="connsiteX2" fmla="*/ 7620 w 3992880"/>
                <a:gd name="connsiteY2" fmla="*/ 198120 h 2225040"/>
                <a:gd name="connsiteX3" fmla="*/ 327660 w 3992880"/>
                <a:gd name="connsiteY3" fmla="*/ 198120 h 2225040"/>
                <a:gd name="connsiteX4" fmla="*/ 327660 w 3992880"/>
                <a:gd name="connsiteY4" fmla="*/ 411480 h 2225040"/>
                <a:gd name="connsiteX5" fmla="*/ 662940 w 3992880"/>
                <a:gd name="connsiteY5" fmla="*/ 411480 h 2225040"/>
                <a:gd name="connsiteX6" fmla="*/ 662940 w 3992880"/>
                <a:gd name="connsiteY6" fmla="*/ 632460 h 2225040"/>
                <a:gd name="connsiteX7" fmla="*/ 937260 w 3992880"/>
                <a:gd name="connsiteY7" fmla="*/ 632460 h 2225040"/>
                <a:gd name="connsiteX8" fmla="*/ 937260 w 3992880"/>
                <a:gd name="connsiteY8" fmla="*/ 845820 h 2225040"/>
                <a:gd name="connsiteX9" fmla="*/ 1310640 w 3992880"/>
                <a:gd name="connsiteY9" fmla="*/ 845820 h 2225040"/>
                <a:gd name="connsiteX10" fmla="*/ 1310640 w 3992880"/>
                <a:gd name="connsiteY10" fmla="*/ 1036320 h 2225040"/>
                <a:gd name="connsiteX11" fmla="*/ 1630680 w 3992880"/>
                <a:gd name="connsiteY11" fmla="*/ 1036320 h 2225040"/>
                <a:gd name="connsiteX12" fmla="*/ 1630680 w 3992880"/>
                <a:gd name="connsiteY12" fmla="*/ 1272540 h 2225040"/>
                <a:gd name="connsiteX13" fmla="*/ 1950720 w 3992880"/>
                <a:gd name="connsiteY13" fmla="*/ 1272540 h 2225040"/>
                <a:gd name="connsiteX14" fmla="*/ 1950720 w 3992880"/>
                <a:gd name="connsiteY14" fmla="*/ 1508760 h 2225040"/>
                <a:gd name="connsiteX15" fmla="*/ 2255520 w 3992880"/>
                <a:gd name="connsiteY15" fmla="*/ 1508760 h 2225040"/>
                <a:gd name="connsiteX16" fmla="*/ 2255520 w 3992880"/>
                <a:gd name="connsiteY16" fmla="*/ 1706880 h 2225040"/>
                <a:gd name="connsiteX17" fmla="*/ 2575560 w 3992880"/>
                <a:gd name="connsiteY17" fmla="*/ 1706880 h 2225040"/>
                <a:gd name="connsiteX18" fmla="*/ 2575560 w 3992880"/>
                <a:gd name="connsiteY18" fmla="*/ 1920240 h 2225040"/>
                <a:gd name="connsiteX19" fmla="*/ 2880360 w 3992880"/>
                <a:gd name="connsiteY19" fmla="*/ 1920240 h 2225040"/>
                <a:gd name="connsiteX20" fmla="*/ 2880360 w 3992880"/>
                <a:gd name="connsiteY20" fmla="*/ 2103120 h 2225040"/>
                <a:gd name="connsiteX21" fmla="*/ 3177540 w 3992880"/>
                <a:gd name="connsiteY21" fmla="*/ 2103120 h 2225040"/>
                <a:gd name="connsiteX22" fmla="*/ 3177540 w 3992880"/>
                <a:gd name="connsiteY22" fmla="*/ 2225040 h 2225040"/>
                <a:gd name="connsiteX23" fmla="*/ 3992880 w 3992880"/>
                <a:gd name="connsiteY23" fmla="*/ 2225040 h 222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92880" h="2225040">
                  <a:moveTo>
                    <a:pt x="0" y="0"/>
                  </a:moveTo>
                  <a:lnTo>
                    <a:pt x="0" y="0"/>
                  </a:lnTo>
                  <a:cubicBezTo>
                    <a:pt x="7831" y="187956"/>
                    <a:pt x="7620" y="121867"/>
                    <a:pt x="7620" y="198120"/>
                  </a:cubicBezTo>
                  <a:lnTo>
                    <a:pt x="327660" y="198120"/>
                  </a:lnTo>
                  <a:lnTo>
                    <a:pt x="327660" y="411480"/>
                  </a:lnTo>
                  <a:lnTo>
                    <a:pt x="662940" y="411480"/>
                  </a:lnTo>
                  <a:lnTo>
                    <a:pt x="662940" y="632460"/>
                  </a:lnTo>
                  <a:lnTo>
                    <a:pt x="937260" y="632460"/>
                  </a:lnTo>
                  <a:lnTo>
                    <a:pt x="937260" y="845820"/>
                  </a:lnTo>
                  <a:lnTo>
                    <a:pt x="1310640" y="845820"/>
                  </a:lnTo>
                  <a:lnTo>
                    <a:pt x="1310640" y="1036320"/>
                  </a:lnTo>
                  <a:lnTo>
                    <a:pt x="1630680" y="1036320"/>
                  </a:lnTo>
                  <a:lnTo>
                    <a:pt x="1630680" y="1272540"/>
                  </a:lnTo>
                  <a:lnTo>
                    <a:pt x="1950720" y="1272540"/>
                  </a:lnTo>
                  <a:lnTo>
                    <a:pt x="1950720" y="1508760"/>
                  </a:lnTo>
                  <a:lnTo>
                    <a:pt x="2255520" y="1508760"/>
                  </a:lnTo>
                  <a:lnTo>
                    <a:pt x="2255520" y="1706880"/>
                  </a:lnTo>
                  <a:lnTo>
                    <a:pt x="2575560" y="1706880"/>
                  </a:lnTo>
                  <a:lnTo>
                    <a:pt x="2575560" y="1920240"/>
                  </a:lnTo>
                  <a:lnTo>
                    <a:pt x="2880360" y="1920240"/>
                  </a:lnTo>
                  <a:lnTo>
                    <a:pt x="2880360" y="2103120"/>
                  </a:lnTo>
                  <a:lnTo>
                    <a:pt x="3177540" y="2103120"/>
                  </a:lnTo>
                  <a:lnTo>
                    <a:pt x="3177540" y="2225040"/>
                  </a:lnTo>
                  <a:lnTo>
                    <a:pt x="3992880" y="22250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548524" y="5042530"/>
              <a:ext cx="1093961" cy="45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ko-KR" altLang="en-US" sz="1000" b="1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잔여해약환급금</a:t>
              </a:r>
              <a:endPara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785</a:t>
              </a:r>
              <a:r>
                <a:rPr lang="ko-KR" altLang="en-US" sz="10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464927" y="4628143"/>
              <a:ext cx="1241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잔여사망보험금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en-US" altLang="ko-KR" sz="10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785</a:t>
              </a:r>
              <a:r>
                <a:rPr lang="ko-KR" altLang="en-US" sz="1000" b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4957674" y="5602722"/>
              <a:ext cx="7086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65</a:t>
              </a:r>
              <a:r>
                <a:rPr lang="ko-KR" altLang="en-US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8201828" y="5602722"/>
              <a:ext cx="7086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84</a:t>
              </a:r>
              <a:r>
                <a:rPr lang="ko-KR" altLang="en-US" sz="1200" b="1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64740" y="4176585"/>
              <a:ext cx="1377851" cy="89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연금선지급활용</a:t>
              </a:r>
              <a:endParaRPr lang="en-US" altLang="ko-KR" sz="1200" b="1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ko-KR" altLang="en-US" sz="105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주보험을</a:t>
              </a:r>
              <a:r>
                <a:rPr lang="ko-KR" altLang="en-US" sz="105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감액하여</a:t>
              </a:r>
              <a:endParaRPr lang="en-US" altLang="ko-KR" sz="10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ko-KR" altLang="en-US" sz="105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해약환급금을</a:t>
              </a:r>
              <a:endParaRPr lang="en-US" altLang="ko-KR" sz="10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ko-KR" altLang="en-US" sz="105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노후자금으로 수령</a:t>
              </a:r>
            </a:p>
          </p:txBody>
        </p:sp>
        <p:sp>
          <p:nvSpPr>
            <p:cNvPr id="127" name="타원 126"/>
            <p:cNvSpPr/>
            <p:nvPr/>
          </p:nvSpPr>
          <p:spPr>
            <a:xfrm>
              <a:off x="5197438" y="3388455"/>
              <a:ext cx="243762" cy="2446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337921" y="3488909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253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601071" y="3647671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257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950992" y="3813851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261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919445" y="4951425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347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00572" y="5143262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353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234962" y="4024768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266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599399" y="4195568"/>
              <a:ext cx="562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270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608223" y="3170474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6,370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89451" y="2907625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6,685</a:t>
              </a:r>
              <a:r>
                <a:rPr lang="ko-KR" altLang="en-US" sz="10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66892" y="3375958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6,055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312631" y="3566647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5,740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668567" y="3752131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5,425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16990" y="4453655"/>
              <a:ext cx="7684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1,118</a:t>
              </a:r>
              <a:r>
                <a:rPr lang="ko-KR" altLang="en-US" sz="10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1" name="자유형 140"/>
            <p:cNvSpPr/>
            <p:nvPr/>
          </p:nvSpPr>
          <p:spPr>
            <a:xfrm rot="8389379">
              <a:off x="3232741" y="3104100"/>
              <a:ext cx="741900" cy="907634"/>
            </a:xfrm>
            <a:custGeom>
              <a:avLst/>
              <a:gdLst>
                <a:gd name="connsiteX0" fmla="*/ 264027 w 528054"/>
                <a:gd name="connsiteY0" fmla="*/ 664525 h 664525"/>
                <a:gd name="connsiteX1" fmla="*/ 0 w 528054"/>
                <a:gd name="connsiteY1" fmla="*/ 399722 h 664525"/>
                <a:gd name="connsiteX2" fmla="*/ 161256 w 528054"/>
                <a:gd name="connsiteY2" fmla="*/ 155729 h 664525"/>
                <a:gd name="connsiteX3" fmla="*/ 187382 w 528054"/>
                <a:gd name="connsiteY3" fmla="*/ 147595 h 664525"/>
                <a:gd name="connsiteX4" fmla="*/ 264027 w 528054"/>
                <a:gd name="connsiteY4" fmla="*/ 0 h 664525"/>
                <a:gd name="connsiteX5" fmla="*/ 340673 w 528054"/>
                <a:gd name="connsiteY5" fmla="*/ 147595 h 664525"/>
                <a:gd name="connsiteX6" fmla="*/ 366798 w 528054"/>
                <a:gd name="connsiteY6" fmla="*/ 155729 h 664525"/>
                <a:gd name="connsiteX7" fmla="*/ 528054 w 528054"/>
                <a:gd name="connsiteY7" fmla="*/ 399722 h 664525"/>
                <a:gd name="connsiteX8" fmla="*/ 264027 w 528054"/>
                <a:gd name="connsiteY8" fmla="*/ 664525 h 6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054" h="664525">
                  <a:moveTo>
                    <a:pt x="264027" y="664525"/>
                  </a:moveTo>
                  <a:cubicBezTo>
                    <a:pt x="118209" y="664525"/>
                    <a:pt x="0" y="545969"/>
                    <a:pt x="0" y="399722"/>
                  </a:cubicBezTo>
                  <a:cubicBezTo>
                    <a:pt x="0" y="290037"/>
                    <a:pt x="66492" y="195928"/>
                    <a:pt x="161256" y="155729"/>
                  </a:cubicBezTo>
                  <a:lnTo>
                    <a:pt x="187382" y="147595"/>
                  </a:lnTo>
                  <a:lnTo>
                    <a:pt x="264027" y="0"/>
                  </a:lnTo>
                  <a:lnTo>
                    <a:pt x="340673" y="147595"/>
                  </a:lnTo>
                  <a:lnTo>
                    <a:pt x="366798" y="155729"/>
                  </a:lnTo>
                  <a:cubicBezTo>
                    <a:pt x="461562" y="195928"/>
                    <a:pt x="528054" y="290037"/>
                    <a:pt x="528054" y="399722"/>
                  </a:cubicBezTo>
                  <a:cubicBezTo>
                    <a:pt x="528054" y="545969"/>
                    <a:pt x="409845" y="664525"/>
                    <a:pt x="264027" y="66452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114551" y="3198453"/>
              <a:ext cx="852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22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</a:t>
              </a:r>
              <a:endPara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en-US" altLang="ko-KR" sz="1400" b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121.4%</a:t>
              </a:r>
              <a:endPara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255073" y="4253196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3,749</a:t>
              </a:r>
              <a:r>
                <a:rPr lang="ko-KR" altLang="en-US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574859" y="3805372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4,550</a:t>
              </a:r>
              <a:r>
                <a:rPr lang="ko-KR" altLang="en-US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807404" y="3277336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5,630</a:t>
              </a:r>
              <a:r>
                <a:rPr lang="ko-KR" altLang="en-US" sz="16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58445" y="1570850"/>
              <a:ext cx="3106943" cy="281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※ </a:t>
              </a:r>
              <a:r>
                <a:rPr lang="ko-KR" altLang="en-US" sz="1000" dirty="0" err="1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연금선지급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65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 개시</a:t>
              </a:r>
              <a:r>
                <a:rPr lang="en-US" altLang="ko-KR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4.5%, 20</a:t>
              </a:r>
              <a:r>
                <a:rPr lang="ko-KR" altLang="en-US" sz="10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기준</a:t>
              </a:r>
              <a:endPara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0" name="그룹 199"/>
          <p:cNvGrpSpPr/>
          <p:nvPr/>
        </p:nvGrpSpPr>
        <p:grpSpPr>
          <a:xfrm>
            <a:off x="8774200" y="2965268"/>
            <a:ext cx="2340953" cy="1731265"/>
            <a:chOff x="7219719" y="2655779"/>
            <a:chExt cx="2340953" cy="1731265"/>
          </a:xfrm>
        </p:grpSpPr>
        <p:sp>
          <p:nvSpPr>
            <p:cNvPr id="201" name="타원 200"/>
            <p:cNvSpPr/>
            <p:nvPr/>
          </p:nvSpPr>
          <p:spPr>
            <a:xfrm>
              <a:off x="8115629" y="2912779"/>
              <a:ext cx="1445043" cy="1445043"/>
            </a:xfrm>
            <a:prstGeom prst="ellipse">
              <a:avLst/>
            </a:prstGeom>
            <a:solidFill>
              <a:srgbClr val="FEC2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134446" y="3253911"/>
              <a:ext cx="138220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ko-KR" altLang="en-US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잔여</a:t>
              </a:r>
              <a:endParaRPr lang="en-US" altLang="ko-KR" dirty="0">
                <a:ln w="6350">
                  <a:solidFill>
                    <a:prstClr val="black"/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r">
                <a:defRPr/>
              </a:pPr>
              <a:r>
                <a:rPr lang="ko-KR" altLang="en-US" dirty="0" err="1" smtClean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해약환급금</a:t>
              </a:r>
              <a:endParaRPr lang="en-US" altLang="ko-KR" dirty="0">
                <a:ln w="6350">
                  <a:solidFill>
                    <a:prstClr val="black"/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r">
                <a:defRPr/>
              </a:pPr>
              <a:r>
                <a:rPr lang="en-US" altLang="ko-KR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785</a:t>
              </a:r>
              <a:r>
                <a:rPr lang="ko-KR" altLang="en-US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203" name="타원 202"/>
            <p:cNvSpPr/>
            <p:nvPr/>
          </p:nvSpPr>
          <p:spPr>
            <a:xfrm>
              <a:off x="7219719" y="2942001"/>
              <a:ext cx="1445043" cy="144504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260799" y="3253911"/>
              <a:ext cx="138220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ko-KR" altLang="en-US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연금선지급</a:t>
              </a:r>
              <a:endParaRPr lang="en-US" altLang="ko-KR" dirty="0">
                <a:ln w="6350">
                  <a:solidFill>
                    <a:prstClr val="black"/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ko-KR" altLang="en-US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누계</a:t>
              </a:r>
              <a:endParaRPr lang="en-US" altLang="ko-KR" dirty="0">
                <a:ln w="6350">
                  <a:solidFill>
                    <a:prstClr val="black"/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defRPr/>
              </a:pPr>
              <a:r>
                <a:rPr lang="en-US" altLang="ko-KR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5,993</a:t>
              </a:r>
              <a:r>
                <a:rPr lang="ko-KR" altLang="en-US" dirty="0">
                  <a:ln w="63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818715" y="2655779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6,778</a:t>
              </a:r>
              <a:r>
                <a:rPr lang="ko-KR" altLang="en-US" sz="240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Calibri" panose="020F0502020204030204"/>
                  <a:ea typeface="맑은 고딕" panose="020B0503020000020004" pitchFamily="50" charset="-127"/>
                </a:rPr>
                <a:t>만</a:t>
              </a:r>
            </a:p>
          </p:txBody>
        </p:sp>
        <p:sp>
          <p:nvSpPr>
            <p:cNvPr id="206" name="왼쪽 중괄호 205"/>
            <p:cNvSpPr/>
            <p:nvPr/>
          </p:nvSpPr>
          <p:spPr>
            <a:xfrm rot="5400000">
              <a:off x="8274247" y="2530696"/>
              <a:ext cx="232182" cy="1185960"/>
            </a:xfrm>
            <a:prstGeom prst="leftBrace">
              <a:avLst>
                <a:gd name="adj1" fmla="val 0"/>
                <a:gd name="adj2" fmla="val 50000"/>
              </a:avLst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5354" y="306136"/>
            <a:ext cx="9959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주요기능 ②</a:t>
            </a:r>
            <a:r>
              <a:rPr lang="en-US" altLang="ko-KR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 </a:t>
            </a:r>
            <a:r>
              <a:rPr lang="ko-KR" altLang="en-US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연금선지급기능을 활용한 노후자금활용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36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12B4AB35-166F-435B-86BB-6FF69840B84C}"/>
              </a:ext>
            </a:extLst>
          </p:cNvPr>
          <p:cNvSpPr/>
          <p:nvPr/>
        </p:nvSpPr>
        <p:spPr>
          <a:xfrm>
            <a:off x="688327" y="2073569"/>
            <a:ext cx="11182832" cy="4510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78" name="모서리가 둥근 직사각형 41">
            <a:extLst>
              <a:ext uri="{FF2B5EF4-FFF2-40B4-BE49-F238E27FC236}">
                <a16:creationId xmlns:a16="http://schemas.microsoft.com/office/drawing/2014/main" id="{8C6CB3A4-CF6F-4492-993E-84DBB6F4A281}"/>
              </a:ext>
            </a:extLst>
          </p:cNvPr>
          <p:cNvSpPr/>
          <p:nvPr/>
        </p:nvSpPr>
        <p:spPr>
          <a:xfrm rot="5400000">
            <a:off x="4083655" y="-1197087"/>
            <a:ext cx="4383655" cy="1104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88900" dir="12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4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6828" y="1338021"/>
            <a:ext cx="822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선택특약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: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사망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재해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진단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수술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입원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치료관련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갱신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</a:t>
            </a: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비갱신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총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31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종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1039432" y="2450525"/>
          <a:ext cx="5220000" cy="3957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834">
                  <a:extLst>
                    <a:ext uri="{9D8B030D-6E8A-4147-A177-3AD203B41FA5}">
                      <a16:colId xmlns:a16="http://schemas.microsoft.com/office/drawing/2014/main" val="3514803558"/>
                    </a:ext>
                  </a:extLst>
                </a:gridCol>
                <a:gridCol w="870806">
                  <a:extLst>
                    <a:ext uri="{9D8B030D-6E8A-4147-A177-3AD203B41FA5}">
                      <a16:colId xmlns:a16="http://schemas.microsoft.com/office/drawing/2014/main" val="687078079"/>
                    </a:ext>
                  </a:extLst>
                </a:gridCol>
                <a:gridCol w="3628360">
                  <a:extLst>
                    <a:ext uri="{9D8B030D-6E8A-4147-A177-3AD203B41FA5}">
                      <a16:colId xmlns:a16="http://schemas.microsoft.com/office/drawing/2014/main" val="2106454875"/>
                    </a:ext>
                  </a:extLst>
                </a:gridCol>
              </a:tblGrid>
              <a:tr h="450825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</a:p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주기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sz="1000" kern="10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특</a:t>
                      </a: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약 명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03744"/>
                  </a:ext>
                </a:extLst>
              </a:tr>
              <a:tr h="534351">
                <a:tc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사망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(2)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ClrTx/>
                        <a:buFontTx/>
                        <a:buChar char="•"/>
                        <a:tabLst>
                          <a:tab pos="92075" algn="l"/>
                        </a:tabLst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정기특약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)(A,B</a:t>
                      </a: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ClrTx/>
                        <a:buFontTx/>
                        <a:buChar char="•"/>
                        <a:tabLst>
                          <a:tab pos="92075" algn="l"/>
                        </a:tabLst>
                      </a:pPr>
                      <a:r>
                        <a:rPr lang="ko-KR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재해사망특약</a:t>
                      </a:r>
                      <a:r>
                        <a:rPr lang="en-US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ⅡN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34250"/>
                  </a:ext>
                </a:extLst>
              </a:tr>
              <a:tr h="568953">
                <a:tc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(3)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재해장해특약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고도장해보장특약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재해장해연금특약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174130"/>
                  </a:ext>
                </a:extLst>
              </a:tr>
              <a:tr h="1961158">
                <a:tc rowSpan="2"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진단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암진단특약Ⅴ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소액질병보장특약Ⅹ</a:t>
                      </a:r>
                      <a:r>
                        <a:rPr lang="en-US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뇌출혈진단특약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급성심근경색증진단특약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급성뇌경색증진단특약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재해추상골절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치아파절제외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치료비특약Ⅲ</a:t>
                      </a: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</a:t>
                      </a:r>
                      <a:b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특정뇌졸중진단특약Ⅱ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특정허혈심장질환진단특약Ⅱ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95463"/>
                  </a:ext>
                </a:extLst>
              </a:tr>
              <a:tr h="4426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전립선암진단추가보장특약</a:t>
                      </a:r>
                      <a:r>
                        <a:rPr lang="en-US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N15(</a:t>
                      </a:r>
                      <a:r>
                        <a:rPr lang="ko-KR" sz="1000" kern="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갱신형</a:t>
                      </a:r>
                      <a:r>
                        <a:rPr lang="en-US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18528"/>
                  </a:ext>
                </a:extLst>
              </a:tr>
            </a:tbl>
          </a:graphicData>
        </a:graphic>
      </p:graphicFrame>
      <p:graphicFrame>
        <p:nvGraphicFramePr>
          <p:cNvPr id="73" name="표 72"/>
          <p:cNvGraphicFramePr>
            <a:graphicFrameLocks noGrp="1"/>
          </p:cNvGraphicFramePr>
          <p:nvPr>
            <p:extLst/>
          </p:nvPr>
        </p:nvGraphicFramePr>
        <p:xfrm>
          <a:off x="6419200" y="2450525"/>
          <a:ext cx="5220001" cy="3957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3784">
                  <a:extLst>
                    <a:ext uri="{9D8B030D-6E8A-4147-A177-3AD203B41FA5}">
                      <a16:colId xmlns:a16="http://schemas.microsoft.com/office/drawing/2014/main" val="3514803558"/>
                    </a:ext>
                  </a:extLst>
                </a:gridCol>
                <a:gridCol w="898530">
                  <a:extLst>
                    <a:ext uri="{9D8B030D-6E8A-4147-A177-3AD203B41FA5}">
                      <a16:colId xmlns:a16="http://schemas.microsoft.com/office/drawing/2014/main" val="687078079"/>
                    </a:ext>
                  </a:extLst>
                </a:gridCol>
                <a:gridCol w="3577687">
                  <a:extLst>
                    <a:ext uri="{9D8B030D-6E8A-4147-A177-3AD203B41FA5}">
                      <a16:colId xmlns:a16="http://schemas.microsoft.com/office/drawing/2014/main" val="2106454875"/>
                    </a:ext>
                  </a:extLst>
                </a:gridCol>
              </a:tblGrid>
              <a:tr h="450922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</a:p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주기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sz="1000" kern="10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특</a:t>
                      </a:r>
                      <a:r>
                        <a:rPr lang="ko-KR" sz="10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약 명</a:t>
                      </a:r>
                      <a:endParaRPr lang="ko-KR" sz="10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03744"/>
                  </a:ext>
                </a:extLst>
              </a:tr>
              <a:tr h="967790">
                <a:tc rowSpan="2"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수술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질병∙재해수술보장특약Ⅱ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암수술보장특약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대주요질병수술보장특약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뇌심질환수술보장특약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중대질병수술보장특약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19862"/>
                  </a:ext>
                </a:extLst>
              </a:tr>
              <a:tr h="5806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-92075" algn="l" eaLnBrk="0" fontAlgn="b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신수술보장특약Ⅱ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N15(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재가입형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남성특정수술보장특약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여성특정수술보장특약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765476"/>
                  </a:ext>
                </a:extLst>
              </a:tr>
              <a:tr h="1161347">
                <a:tc rowSpan="2"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입원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신입원특약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암직접치료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요양병원제외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입원특약</a:t>
                      </a: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</a:t>
                      </a:r>
                      <a:b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000" kern="1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특정질병입원특약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뇌혈관질환입원특약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허혈심장질환입원 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191096"/>
                  </a:ext>
                </a:extLst>
              </a:tr>
              <a:tr h="2164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요양병원암입원특약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N(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갱신형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652084"/>
                  </a:ext>
                </a:extLst>
              </a:tr>
              <a:tr h="580674">
                <a:tc>
                  <a:txBody>
                    <a:bodyPr/>
                    <a:lstStyle/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치료</a:t>
                      </a:r>
                    </a:p>
                    <a:p>
                      <a:pPr algn="ctr" eaLnBrk="0" fontAlgn="b" latinLnBrk="0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(3)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 eaLnBrk="0" fontAlgn="b" latinLnBrk="0">
                        <a:spcAft>
                          <a:spcPts val="0"/>
                        </a:spcAft>
                      </a:pPr>
                      <a:r>
                        <a:rPr lang="ko-KR" sz="10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0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5257" marR="3525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암직접치료통원특약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),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항암방사선∙약물치료특약Ⅳ</a:t>
                      </a:r>
                      <a:r>
                        <a:rPr lang="en-US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92075" indent="-92075" algn="l" eaLnBrk="0" fontAlgn="b" latinLnBrk="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깁스치료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부목제외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sz="1000" kern="100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특약Ⅱ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D(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무배당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무해약환급금형</a:t>
                      </a:r>
                      <a:r>
                        <a:rPr lang="en-US" sz="1000" kern="100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000" kern="10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19587" marR="19587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71566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6378" y="2140463"/>
            <a:ext cx="2643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특약별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연계조건은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예규 및 </a:t>
            </a: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약관참조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요망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1246" y="306013"/>
            <a:ext cx="1207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+mn-ea"/>
              </a:rPr>
              <a:t>삼성든든플러스종신보험</a:t>
            </a:r>
            <a:r>
              <a:rPr lang="en-US" altLang="ko-KR" sz="2000" b="1" dirty="0">
                <a:solidFill>
                  <a:srgbClr val="FFFF00"/>
                </a:solidFill>
                <a:latin typeface="+mn-ea"/>
              </a:rPr>
              <a:t>[2301] </a:t>
            </a:r>
            <a:r>
              <a:rPr lang="ko-KR" altLang="en-US" sz="3200" b="1" dirty="0" err="1" smtClean="0">
                <a:solidFill>
                  <a:prstClr val="white">
                    <a:lumMod val="95000"/>
                  </a:prstClr>
                </a:solidFill>
                <a:latin typeface="+mn-ea"/>
              </a:rPr>
              <a:t>선택특약</a:t>
            </a:r>
            <a:endParaRPr lang="en-US" altLang="ko-KR" sz="3200" b="1" dirty="0">
              <a:solidFill>
                <a:prstClr val="white">
                  <a:lumMod val="95000"/>
                </a:prstClr>
              </a:solidFill>
              <a:latin typeface="+mn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16732" y="1917312"/>
            <a:ext cx="3071031" cy="395394"/>
            <a:chOff x="540062" y="2119404"/>
            <a:chExt cx="3001680" cy="470870"/>
          </a:xfrm>
        </p:grpSpPr>
        <p:sp>
          <p:nvSpPr>
            <p:cNvPr id="16" name="모서리가 둥근 직사각형 70">
              <a:extLst>
                <a:ext uri="{FF2B5EF4-FFF2-40B4-BE49-F238E27FC236}">
                  <a16:creationId xmlns:a16="http://schemas.microsoft.com/office/drawing/2014/main" id="{E0B93071-D8C9-4EB6-8650-D84C785EEFDE}"/>
                </a:ext>
              </a:extLst>
            </p:cNvPr>
            <p:cNvSpPr/>
            <p:nvPr/>
          </p:nvSpPr>
          <p:spPr>
            <a:xfrm>
              <a:off x="757733" y="2157854"/>
              <a:ext cx="2566339" cy="43242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ACC018E-05A0-4B86-AA2D-B0B97F9B62A7}"/>
                </a:ext>
              </a:extLst>
            </p:cNvPr>
            <p:cNvSpPr/>
            <p:nvPr/>
          </p:nvSpPr>
          <p:spPr>
            <a:xfrm>
              <a:off x="540062" y="2119404"/>
              <a:ext cx="3001680" cy="439833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800" b="0" i="0" u="none" strike="noStrike" kern="1200" cap="none" spc="0" normalizeH="0" baseline="0" noProof="0" dirty="0" err="1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uLnTx/>
                  <a:uFillTx/>
                  <a:latin typeface="HY견고딕" pitchFamily="18" charset="-127"/>
                  <a:ea typeface="HY견고딕" pitchFamily="18" charset="-127"/>
                  <a:cs typeface="Arial" pitchFamily="34" charset="0"/>
                </a:rPr>
                <a:t>선택특약</a:t>
              </a:r>
              <a:endParaRPr kumimoji="1" lang="ko-KR" altLang="en-US" sz="1800" b="0" i="0" u="none" strike="noStrike" kern="1200" cap="none" spc="0" normalizeH="0" baseline="0" noProof="0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18" name="자유형 75">
              <a:extLst>
                <a:ext uri="{FF2B5EF4-FFF2-40B4-BE49-F238E27FC236}">
                  <a16:creationId xmlns:a16="http://schemas.microsoft.com/office/drawing/2014/main" id="{D4096274-751F-4667-B1C1-48313E14B570}"/>
                </a:ext>
              </a:extLst>
            </p:cNvPr>
            <p:cNvSpPr/>
            <p:nvPr/>
          </p:nvSpPr>
          <p:spPr>
            <a:xfrm>
              <a:off x="761045" y="2133977"/>
              <a:ext cx="2566339" cy="239279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343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9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03" y="304801"/>
            <a:ext cx="871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[</a:t>
            </a:r>
            <a:r>
              <a:rPr lang="ko-KR" altLang="en-US" dirty="0"/>
              <a:t>참고</a:t>
            </a:r>
            <a:r>
              <a:rPr lang="en-US" altLang="ko-KR" dirty="0"/>
              <a:t>] </a:t>
            </a:r>
            <a:r>
              <a:rPr lang="ko-KR" altLang="en-US" dirty="0"/>
              <a:t>당사 행복종신보험과 비교 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47822" y="1008416"/>
            <a:ext cx="2344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: 40</a:t>
            </a:r>
            <a:r>
              <a: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세남</a:t>
            </a:r>
            <a:r>
              <a:rPr lang="en-US" altLang="ko-K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가입금액 </a:t>
            </a:r>
            <a:r>
              <a:rPr lang="en-US" altLang="ko-K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1</a:t>
            </a:r>
            <a:r>
              <a:rPr lang="ko-KR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억원</a:t>
            </a:r>
            <a:r>
              <a:rPr lang="en-US" altLang="ko-K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3338"/>
              </p:ext>
            </p:extLst>
          </p:nvPr>
        </p:nvGraphicFramePr>
        <p:xfrm>
          <a:off x="360000" y="1233776"/>
          <a:ext cx="11340000" cy="5398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537">
                  <a:extLst>
                    <a:ext uri="{9D8B030D-6E8A-4147-A177-3AD203B41FA5}">
                      <a16:colId xmlns:a16="http://schemas.microsoft.com/office/drawing/2014/main" val="185741293"/>
                    </a:ext>
                  </a:extLst>
                </a:gridCol>
                <a:gridCol w="1220221">
                  <a:extLst>
                    <a:ext uri="{9D8B030D-6E8A-4147-A177-3AD203B41FA5}">
                      <a16:colId xmlns:a16="http://schemas.microsoft.com/office/drawing/2014/main" val="2286327635"/>
                    </a:ext>
                  </a:extLst>
                </a:gridCol>
                <a:gridCol w="4050732">
                  <a:extLst>
                    <a:ext uri="{9D8B030D-6E8A-4147-A177-3AD203B41FA5}">
                      <a16:colId xmlns:a16="http://schemas.microsoft.com/office/drawing/2014/main" val="296244517"/>
                    </a:ext>
                  </a:extLst>
                </a:gridCol>
                <a:gridCol w="3029105">
                  <a:extLst>
                    <a:ext uri="{9D8B030D-6E8A-4147-A177-3AD203B41FA5}">
                      <a16:colId xmlns:a16="http://schemas.microsoft.com/office/drawing/2014/main" val="1549064355"/>
                    </a:ext>
                  </a:extLst>
                </a:gridCol>
                <a:gridCol w="1936405">
                  <a:extLst>
                    <a:ext uri="{9D8B030D-6E8A-4147-A177-3AD203B41FA5}">
                      <a16:colId xmlns:a16="http://schemas.microsoft.com/office/drawing/2014/main" val="1412023275"/>
                    </a:ext>
                  </a:extLst>
                </a:gridCol>
              </a:tblGrid>
              <a:tr h="3727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남자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든든플러스</a:t>
                      </a:r>
                      <a:r>
                        <a:rPr lang="en-US" alt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(2301) 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행복종신</a:t>
                      </a:r>
                      <a:r>
                        <a:rPr lang="en-US" alt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(2206)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88766"/>
                  </a:ext>
                </a:extLst>
              </a:tr>
              <a:tr h="119813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사망보장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사망 時</a:t>
                      </a:r>
                      <a:r>
                        <a:rPr lang="en-US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억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1200" lvl="1" indent="-103188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보험기간 </a:t>
                      </a:r>
                      <a:r>
                        <a:rPr 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sz="14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 이내</a:t>
                      </a:r>
                      <a:r>
                        <a:rPr lang="en-US" sz="14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01200" lvl="1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∙</a:t>
                      </a:r>
                      <a:r>
                        <a:rPr lang="en-US" altLang="ko-KR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kern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주보험</a:t>
                      </a:r>
                      <a:r>
                        <a:rPr lang="ko-KR" altLang="en-US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kern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재해사망</a:t>
                      </a:r>
                      <a:r>
                        <a:rPr lang="ko-KR" altLang="en-US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- 100%</a:t>
                      </a:r>
                    </a:p>
                    <a:p>
                      <a:pPr marL="601200" lvl="1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ko-KR" altLang="en-US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질병사망 </a:t>
                      </a:r>
                      <a:r>
                        <a:rPr lang="en-US" altLang="ko-KR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가입금액</a:t>
                      </a:r>
                      <a:r>
                        <a:rPr lang="en-US" altLang="ko-KR" sz="1600" b="1" kern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30% </a:t>
                      </a: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+ </a:t>
                      </a:r>
                      <a:b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</a:t>
                      </a:r>
                      <a:r>
                        <a:rPr lang="ko-KR" altLang="en-US" sz="1600" b="1" kern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매년가입금액</a:t>
                      </a:r>
                      <a:r>
                        <a:rPr lang="en-US" altLang="ko-KR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8%</a:t>
                      </a:r>
                      <a:r>
                        <a:rPr lang="ko-KR" alt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씩 체증</a:t>
                      </a:r>
                      <a:endParaRPr lang="ko-KR" sz="1600" b="1" kern="100" spc="-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01200" lvl="1" indent="-103188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보험기간 </a:t>
                      </a:r>
                      <a:r>
                        <a:rPr 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sz="14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 이후</a:t>
                      </a:r>
                      <a:r>
                        <a:rPr 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: 100%+@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288285"/>
                  </a:ext>
                </a:extLst>
              </a:tr>
              <a:tr h="3982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적용</a:t>
                      </a:r>
                      <a:r>
                        <a:rPr lang="ko-KR" sz="160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이율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 이내 </a:t>
                      </a: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2.4% 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이후 </a:t>
                      </a: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2.15%</a:t>
                      </a:r>
                      <a:endParaRPr lang="ko-KR" alt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 이내 </a:t>
                      </a: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25% 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이후 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1.75</a:t>
                      </a:r>
                      <a:r>
                        <a:rPr lang="en-US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%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576791"/>
                  </a:ext>
                </a:extLst>
              </a:tr>
              <a:tr h="43814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가입나이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 </a:t>
                      </a:r>
                      <a:r>
                        <a:rPr lang="en-US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최대</a:t>
                      </a:r>
                      <a:r>
                        <a:rPr lang="en-US" sz="1600" b="0" ker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73</a:t>
                      </a:r>
                      <a:r>
                        <a:rPr lang="ko-KR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최대</a:t>
                      </a:r>
                      <a:r>
                        <a:rPr lang="en-US" altLang="ko-KR" sz="1600" b="0" kern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r>
                        <a:rPr 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ko-KR" altLang="en-US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단</a:t>
                      </a:r>
                      <a:r>
                        <a:rPr lang="en-US" altLang="ko-KR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,7</a:t>
                      </a:r>
                      <a:r>
                        <a:rPr lang="ko-KR" altLang="en-US" sz="1000" b="0" kern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r>
                        <a:rPr lang="ko-KR" altLang="en-US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남자</a:t>
                      </a:r>
                      <a:r>
                        <a:rPr lang="en-US" altLang="ko-KR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15~58</a:t>
                      </a:r>
                      <a:r>
                        <a:rPr lang="ko-KR" altLang="en-US" sz="10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950911"/>
                  </a:ext>
                </a:extLst>
              </a:tr>
              <a:tr h="4274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가입한도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1,000</a:t>
                      </a:r>
                      <a:r>
                        <a:rPr lang="ko-KR" altLang="en-US" sz="1600" b="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sz="1600" b="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600" b="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억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1,000</a:t>
                      </a:r>
                      <a:r>
                        <a:rPr lang="ko-KR" alt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6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kern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할증지수</a:t>
                      </a:r>
                      <a:r>
                        <a:rPr lang="ko-KR" alt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</a:t>
                      </a:r>
                      <a:r>
                        <a:rPr lang="ko-KR" alt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까지</a:t>
                      </a:r>
                      <a:r>
                        <a:rPr lang="en-US" altLang="ko-KR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5</a:t>
                      </a:r>
                      <a:r>
                        <a:rPr lang="ko-KR" altLang="en-US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400" b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4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219330"/>
                  </a:ext>
                </a:extLst>
              </a:tr>
              <a:tr h="37888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보험료</a:t>
                      </a:r>
                      <a:endParaRPr lang="en-US" altLang="ko-KR" sz="1600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sz="1600" kern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1,008,000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82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     -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ko-KR" sz="1600" b="1" kern="10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52238"/>
                  </a:ext>
                </a:extLst>
              </a:tr>
              <a:tr h="3788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726,000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82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709,000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▲</a:t>
                      </a:r>
                      <a:r>
                        <a:rPr lang="en-US" altLang="ko-KR" sz="1600" b="1" kern="100" dirty="0" smtClean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2.34%</a:t>
                      </a:r>
                      <a:endParaRPr lang="ko-KR" sz="1600" b="1" kern="100" dirty="0"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543001"/>
                  </a:ext>
                </a:extLst>
              </a:tr>
              <a:tr h="3788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82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629,000        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rgbClr val="203864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ko-KR" sz="1600" b="1" kern="100" dirty="0">
                        <a:solidFill>
                          <a:srgbClr val="203864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628"/>
                  </a:ext>
                </a:extLst>
              </a:tr>
              <a:tr h="3788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518,000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82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510,000  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▲</a:t>
                      </a:r>
                      <a:r>
                        <a:rPr lang="en-US" altLang="ko-KR" sz="1600" b="1" kern="100" dirty="0" smtClean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1.54%</a:t>
                      </a:r>
                      <a:endParaRPr lang="ko-KR" sz="1600" b="1" kern="100" dirty="0"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78582"/>
                  </a:ext>
                </a:extLst>
              </a:tr>
              <a:tr h="9057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유지보너스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82475"/>
                  </a:ext>
                </a:extLst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2934861" y="5787041"/>
          <a:ext cx="3600000" cy="774000"/>
        </p:xfrm>
        <a:graphic>
          <a:graphicData uri="http://schemas.openxmlformats.org/drawingml/2006/table">
            <a:tbl>
              <a:tblPr firstRow="1" firstCol="1" bandRow="1"/>
              <a:tblGrid>
                <a:gridCol w="1631813">
                  <a:extLst>
                    <a:ext uri="{9D8B030D-6E8A-4147-A177-3AD203B41FA5}">
                      <a16:colId xmlns:a16="http://schemas.microsoft.com/office/drawing/2014/main" val="2181248509"/>
                    </a:ext>
                  </a:extLst>
                </a:gridCol>
                <a:gridCol w="655528">
                  <a:extLst>
                    <a:ext uri="{9D8B030D-6E8A-4147-A177-3AD203B41FA5}">
                      <a16:colId xmlns:a16="http://schemas.microsoft.com/office/drawing/2014/main" val="873316239"/>
                    </a:ext>
                  </a:extLst>
                </a:gridCol>
                <a:gridCol w="655528">
                  <a:extLst>
                    <a:ext uri="{9D8B030D-6E8A-4147-A177-3AD203B41FA5}">
                      <a16:colId xmlns:a16="http://schemas.microsoft.com/office/drawing/2014/main" val="621147251"/>
                    </a:ext>
                  </a:extLst>
                </a:gridCol>
                <a:gridCol w="657131">
                  <a:extLst>
                    <a:ext uri="{9D8B030D-6E8A-4147-A177-3AD203B41FA5}">
                      <a16:colId xmlns:a16="http://schemas.microsoft.com/office/drawing/2014/main" val="16000085"/>
                    </a:ext>
                  </a:extLst>
                </a:gridCol>
              </a:tblGrid>
              <a:tr h="274782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ko-KR" sz="800" kern="100" dirty="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보험가입금액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 spc="-7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5/7/10</a:t>
                      </a:r>
                      <a:r>
                        <a:rPr lang="ko-KR" sz="800" kern="100" spc="-7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년납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 spc="-7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15</a:t>
                      </a:r>
                      <a:r>
                        <a:rPr lang="ko-KR" sz="800" kern="100" spc="-7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년납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20</a:t>
                      </a:r>
                      <a:r>
                        <a:rPr lang="ko-KR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년납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46930"/>
                  </a:ext>
                </a:extLst>
              </a:tr>
              <a:tr h="166406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5</a:t>
                      </a:r>
                      <a:r>
                        <a:rPr lang="ko-KR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천만원 미만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0.5%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1.3%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3.5%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28131"/>
                  </a:ext>
                </a:extLst>
              </a:tr>
              <a:tr h="166406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5</a:t>
                      </a:r>
                      <a:r>
                        <a:rPr lang="ko-KR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천만원 이상 </a:t>
                      </a:r>
                      <a:r>
                        <a:rPr lang="en-US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7</a:t>
                      </a:r>
                      <a:r>
                        <a:rPr lang="ko-KR" sz="800" kern="100" spc="-10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천만원 미만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3.5%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3.5%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3.5%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91936"/>
                  </a:ext>
                </a:extLst>
              </a:tr>
              <a:tr h="166406">
                <a:tc>
                  <a:txBody>
                    <a:bodyPr/>
                    <a:lstStyle/>
                    <a:p>
                      <a:pPr algn="ctr" eaLnBrk="0" fontAlgn="b" latinLnBrk="1">
                        <a:spcAft>
                          <a:spcPts val="0"/>
                        </a:spcAft>
                      </a:pPr>
                      <a:r>
                        <a:rPr lang="en-US" sz="800" kern="100" spc="-20" dirty="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 7</a:t>
                      </a:r>
                      <a:r>
                        <a:rPr lang="ko-KR" sz="800" kern="100" spc="-20" dirty="0"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천만원 이상</a:t>
                      </a:r>
                      <a:endParaRPr lang="ko-KR" sz="800" kern="100" dirty="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12.0%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12.0%</a:t>
                      </a:r>
                      <a:endParaRPr lang="ko-KR" sz="800" kern="10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바탕" panose="02030600000101010101" pitchFamily="18" charset="-127"/>
                        </a:rPr>
                        <a:t>12.0%</a:t>
                      </a:r>
                      <a:endParaRPr lang="ko-KR" sz="800" kern="100" dirty="0">
                        <a:effectLst/>
                        <a:latin typeface="+mn-ea"/>
                        <a:ea typeface="+mn-ea"/>
                        <a:cs typeface="바탕" panose="02030600000101010101" pitchFamily="18" charset="-127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223537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7489768" y="5787041"/>
          <a:ext cx="3600000" cy="774188"/>
        </p:xfrm>
        <a:graphic>
          <a:graphicData uri="http://schemas.openxmlformats.org/drawingml/2006/table">
            <a:tbl>
              <a:tblPr firstRow="1" firstCol="1" bandRow="1"/>
              <a:tblGrid>
                <a:gridCol w="2403006">
                  <a:extLst>
                    <a:ext uri="{9D8B030D-6E8A-4147-A177-3AD203B41FA5}">
                      <a16:colId xmlns:a16="http://schemas.microsoft.com/office/drawing/2014/main" val="198071416"/>
                    </a:ext>
                  </a:extLst>
                </a:gridCol>
                <a:gridCol w="1196994">
                  <a:extLst>
                    <a:ext uri="{9D8B030D-6E8A-4147-A177-3AD203B41FA5}">
                      <a16:colId xmlns:a16="http://schemas.microsoft.com/office/drawing/2014/main" val="1851240925"/>
                    </a:ext>
                  </a:extLst>
                </a:gridCol>
              </a:tblGrid>
              <a:tr h="193547">
                <a:tc>
                  <a:txBody>
                    <a:bodyPr/>
                    <a:lstStyle/>
                    <a:p>
                      <a:pPr algn="ctr" eaLnBrk="0" fontAlgn="b" latinLnBrk="0"/>
                      <a:r>
                        <a:rPr lang="ko-KR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보험가입금액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" latinLnBrk="0"/>
                      <a:r>
                        <a:rPr lang="ko-KR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보험료 비율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973874"/>
                  </a:ext>
                </a:extLst>
              </a:tr>
              <a:tr h="19354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800" kern="100">
                          <a:effectLst/>
                          <a:latin typeface="바탕체" panose="02030609000101010101" pitchFamily="17" charset="-127"/>
                        </a:rPr>
                        <a:t>5</a:t>
                      </a:r>
                      <a:r>
                        <a:rPr lang="ko-KR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천만원 미만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eaLnBrk="0" fontAlgn="b" latinLnBrk="0"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바탕체" panose="02030609000101010101" pitchFamily="17" charset="-127"/>
                        </a:rPr>
                        <a:t>1.0%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830046"/>
                  </a:ext>
                </a:extLst>
              </a:tr>
              <a:tr h="19354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800" kern="100">
                          <a:effectLst/>
                          <a:latin typeface="바탕체" panose="02030609000101010101" pitchFamily="17" charset="-127"/>
                        </a:rPr>
                        <a:t>5</a:t>
                      </a:r>
                      <a:r>
                        <a:rPr lang="ko-KR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천만원 이상 </a:t>
                      </a:r>
                      <a:r>
                        <a:rPr lang="en-US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7</a:t>
                      </a:r>
                      <a:r>
                        <a:rPr lang="ko-KR" sz="800" kern="10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천만원 미만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eaLnBrk="0" fontAlgn="b" latinLnBrk="0"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바탕체" panose="02030609000101010101" pitchFamily="17" charset="-127"/>
                        </a:rPr>
                        <a:t>2.0%</a:t>
                      </a:r>
                      <a:endParaRPr lang="ko-KR" sz="800" kern="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730455"/>
                  </a:ext>
                </a:extLst>
              </a:tr>
              <a:tr h="19354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800" kern="100" dirty="0">
                          <a:effectLst/>
                          <a:latin typeface="바탕체" panose="02030609000101010101" pitchFamily="17" charset="-127"/>
                        </a:rPr>
                        <a:t>7</a:t>
                      </a:r>
                      <a:r>
                        <a:rPr lang="ko-KR" sz="800" kern="100" dirty="0">
                          <a:effectLst/>
                          <a:latin typeface="Times New Roman" panose="02020603050405020304" pitchFamily="18" charset="0"/>
                          <a:ea typeface="바탕체" panose="02030609000101010101" pitchFamily="17" charset="-127"/>
                        </a:rPr>
                        <a:t>천만원 이상</a:t>
                      </a:r>
                      <a:endParaRPr lang="ko-KR" sz="800" kern="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eaLnBrk="0" fontAlgn="b" latinLnBrk="0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바탕체" panose="02030609000101010101" pitchFamily="17" charset="-127"/>
                        </a:rPr>
                        <a:t>9.2%</a:t>
                      </a:r>
                      <a:endParaRPr lang="ko-KR" sz="800" kern="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43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4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75" y="296009"/>
            <a:ext cx="871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[</a:t>
            </a:r>
            <a:r>
              <a:rPr lang="ko-KR" altLang="en-US" dirty="0"/>
              <a:t>참고</a:t>
            </a:r>
            <a:r>
              <a:rPr lang="en-US" altLang="ko-KR" dirty="0"/>
              <a:t>] </a:t>
            </a:r>
            <a:r>
              <a:rPr lang="ko-KR" altLang="en-US" dirty="0"/>
              <a:t>당사 행복종신보험과 비교 ②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095237"/>
              </p:ext>
            </p:extLst>
          </p:nvPr>
        </p:nvGraphicFramePr>
        <p:xfrm>
          <a:off x="360000" y="1368000"/>
          <a:ext cx="11500824" cy="5255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920">
                  <a:extLst>
                    <a:ext uri="{9D8B030D-6E8A-4147-A177-3AD203B41FA5}">
                      <a16:colId xmlns:a16="http://schemas.microsoft.com/office/drawing/2014/main" val="185741293"/>
                    </a:ext>
                  </a:extLst>
                </a:gridCol>
                <a:gridCol w="1076694">
                  <a:extLst>
                    <a:ext uri="{9D8B030D-6E8A-4147-A177-3AD203B41FA5}">
                      <a16:colId xmlns:a16="http://schemas.microsoft.com/office/drawing/2014/main" val="2286327635"/>
                    </a:ext>
                  </a:extLst>
                </a:gridCol>
                <a:gridCol w="1525071">
                  <a:extLst>
                    <a:ext uri="{9D8B030D-6E8A-4147-A177-3AD203B41FA5}">
                      <a16:colId xmlns:a16="http://schemas.microsoft.com/office/drawing/2014/main" val="1549064355"/>
                    </a:ext>
                  </a:extLst>
                </a:gridCol>
                <a:gridCol w="1515830">
                  <a:extLst>
                    <a:ext uri="{9D8B030D-6E8A-4147-A177-3AD203B41FA5}">
                      <a16:colId xmlns:a16="http://schemas.microsoft.com/office/drawing/2014/main" val="2164864097"/>
                    </a:ext>
                  </a:extLst>
                </a:gridCol>
                <a:gridCol w="3211517">
                  <a:extLst>
                    <a:ext uri="{9D8B030D-6E8A-4147-A177-3AD203B41FA5}">
                      <a16:colId xmlns:a16="http://schemas.microsoft.com/office/drawing/2014/main" val="2513425374"/>
                    </a:ext>
                  </a:extLst>
                </a:gridCol>
                <a:gridCol w="1418476">
                  <a:extLst>
                    <a:ext uri="{9D8B030D-6E8A-4147-A177-3AD203B41FA5}">
                      <a16:colId xmlns:a16="http://schemas.microsoft.com/office/drawing/2014/main" val="1372177897"/>
                    </a:ext>
                  </a:extLst>
                </a:gridCol>
                <a:gridCol w="1468316">
                  <a:extLst>
                    <a:ext uri="{9D8B030D-6E8A-4147-A177-3AD203B41FA5}">
                      <a16:colId xmlns:a16="http://schemas.microsoft.com/office/drawing/2014/main" val="1566116268"/>
                    </a:ext>
                  </a:extLst>
                </a:gridCol>
              </a:tblGrid>
              <a:tr h="615583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남자</a:t>
                      </a:r>
                      <a:endParaRPr lang="en-US" altLang="ko-KR" sz="1600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o-KR" altLang="en-US" sz="1600" kern="10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주계약</a:t>
                      </a:r>
                      <a:r>
                        <a:rPr lang="en-US" altLang="ko-KR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억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든든플러스</a:t>
                      </a:r>
                      <a:r>
                        <a:rPr lang="en-US" alt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(2301)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800" kern="0" dirty="0" err="1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</a:rPr>
                        <a:t>년납</a:t>
                      </a:r>
                      <a:endParaRPr lang="ko-KR" altLang="ko-KR" sz="1800" kern="100" dirty="0" smtClean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든든플러스</a:t>
                      </a:r>
                      <a:r>
                        <a:rPr lang="en-US" altLang="ko-KR" sz="1600" b="1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(2301)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10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800" kern="100" dirty="0" err="1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en-US" sz="1800" kern="100" dirty="0" smtClean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행복종신</a:t>
                      </a:r>
                      <a:r>
                        <a:rPr lang="en-US" altLang="ko-KR" sz="1600" kern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(2206)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kern="0" dirty="0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ko-KR" altLang="en-US" sz="1800" kern="0" dirty="0" err="1" smtClean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8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88766"/>
                  </a:ext>
                </a:extLst>
              </a:tr>
              <a:tr h="366498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altLang="ko-KR" sz="1600" kern="100" smtClean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>
                          <a:solidFill>
                            <a:schemeClr val="bg1"/>
                          </a:solidFill>
                        </a:rPr>
                        <a:t>든든</a:t>
                      </a:r>
                      <a:r>
                        <a:rPr lang="en-US" altLang="ko-KR" sz="1400" smtClean="0">
                          <a:solidFill>
                            <a:schemeClr val="bg1"/>
                          </a:solidFill>
                        </a:rPr>
                        <a:t>+5</a:t>
                      </a:r>
                      <a:r>
                        <a:rPr lang="ko-KR" altLang="en-US" sz="1400" smtClean="0">
                          <a:solidFill>
                            <a:schemeClr val="bg1"/>
                          </a:solidFill>
                        </a:rPr>
                        <a:t>년比</a:t>
                      </a:r>
                      <a:endParaRPr lang="ko-KR" altLang="en-US" sz="1400">
                        <a:solidFill>
                          <a:schemeClr val="bg1"/>
                        </a:solidFill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bg1"/>
                          </a:solidFill>
                        </a:rPr>
                        <a:t>든든</a:t>
                      </a:r>
                      <a:r>
                        <a:rPr lang="en-US" altLang="ko-KR" sz="1400" dirty="0" smtClean="0">
                          <a:solidFill>
                            <a:schemeClr val="bg1"/>
                          </a:solidFill>
                        </a:rPr>
                        <a:t>+5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년比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44602"/>
                  </a:ext>
                </a:extLst>
              </a:tr>
              <a:tr h="4758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보험료</a:t>
                      </a: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원</a:t>
                      </a: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812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Tx/>
                        <a:buNone/>
                      </a:pPr>
                      <a:r>
                        <a:rPr lang="en-US" altLang="ko-KR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729,000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     △</a:t>
                      </a:r>
                      <a:r>
                        <a:rPr lang="en-US" altLang="ko-KR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279,000</a:t>
                      </a:r>
                      <a:endParaRPr lang="ko-KR" altLang="en-US" sz="18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1,008,000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812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Tx/>
                        <a:buNone/>
                      </a:pPr>
                      <a:r>
                        <a:rPr lang="en-US" altLang="ko-KR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709,000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     △</a:t>
                      </a:r>
                      <a:r>
                        <a:rPr lang="en-US" altLang="ko-KR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299,000</a:t>
                      </a:r>
                      <a:endParaRPr lang="ko-KR" altLang="en-US" sz="18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288285"/>
                  </a:ext>
                </a:extLst>
              </a:tr>
              <a:tr h="4758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TP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0812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Tx/>
                        <a:buNone/>
                      </a:pPr>
                      <a:r>
                        <a:rPr lang="en-US" altLang="ko-KR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69%(503,010)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50%(504,000)</a:t>
                      </a:r>
                      <a:endParaRPr 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0812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Tx/>
                        <a:buNone/>
                      </a:pPr>
                      <a:r>
                        <a:rPr lang="en-US" altLang="ko-KR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70%(496,300)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43426"/>
                  </a:ext>
                </a:extLst>
              </a:tr>
              <a:tr h="6181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①총납입보험료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6,123</a:t>
                      </a:r>
                      <a:r>
                        <a:rPr lang="ko-KR" altLang="en-US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+76</a:t>
                      </a:r>
                      <a:r>
                        <a:rPr lang="ko-KR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만</a:t>
                      </a:r>
                      <a:endParaRPr lang="ko-KR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32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6,048</a:t>
                      </a:r>
                      <a:r>
                        <a:rPr lang="ko-KR" altLang="en-US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altLang="ko-KR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5,955</a:t>
                      </a:r>
                      <a:r>
                        <a:rPr lang="ko-KR" altLang="en-US" sz="1600" b="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+93</a:t>
                      </a:r>
                      <a:r>
                        <a:rPr lang="ko-KR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만</a:t>
                      </a:r>
                      <a:endParaRPr lang="ko-KR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32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576791"/>
                  </a:ext>
                </a:extLst>
              </a:tr>
              <a:tr h="356798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해지</a:t>
                      </a:r>
                      <a:endParaRPr lang="en-US" altLang="ko-KR" sz="1600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환급률</a:t>
                      </a:r>
                      <a:endParaRPr lang="en-US" altLang="ko-KR" sz="1600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40.9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55.5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96.4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43.6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52.8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52238"/>
                  </a:ext>
                </a:extLst>
              </a:tr>
              <a:tr h="3520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ko-KR" altLang="en-US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97.8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2.2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100.0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100.6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+0.6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543001"/>
                  </a:ext>
                </a:extLst>
              </a:tr>
              <a:tr h="344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103.3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2.3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105.6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106.8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+0.8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628"/>
                  </a:ext>
                </a:extLst>
              </a:tr>
              <a:tr h="344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ko-KR" altLang="en-US" sz="1600" b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121.4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2.6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124.0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123.7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0.3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78582"/>
                  </a:ext>
                </a:extLst>
              </a:tr>
              <a:tr h="6181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②연금선지급누계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(65</a:t>
                      </a:r>
                      <a:r>
                        <a:rPr lang="ko-KR" altLang="en-US" sz="16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세개시</a:t>
                      </a: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,20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4.5%)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320" marR="13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8,565</a:t>
                      </a:r>
                      <a:r>
                        <a:rPr lang="ko-KR" altLang="en-US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8,641</a:t>
                      </a:r>
                      <a:r>
                        <a:rPr lang="ko-KR" alt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8,035</a:t>
                      </a:r>
                      <a:r>
                        <a:rPr lang="ko-KR" altLang="en-US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606</a:t>
                      </a: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07982"/>
                  </a:ext>
                </a:extLst>
              </a:tr>
              <a:tr h="3442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③잔여해약환급금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1,121</a:t>
                      </a:r>
                      <a:r>
                        <a:rPr lang="ko-KR" altLang="en-US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1,131</a:t>
                      </a:r>
                      <a:r>
                        <a:rPr lang="ko-KR" alt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989</a:t>
                      </a:r>
                      <a:r>
                        <a:rPr lang="ko-KR" altLang="en-US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142</a:t>
                      </a: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만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29462"/>
                  </a:ext>
                </a:extLst>
              </a:tr>
              <a:tr h="3442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②</a:t>
                      </a: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③</a:t>
                      </a:r>
                      <a:r>
                        <a:rPr lang="en-US" altLang="ko-KR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)÷</a:t>
                      </a:r>
                      <a:r>
                        <a:rPr lang="ko-KR" altLang="en-US" sz="1600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①</a:t>
                      </a:r>
                      <a:endParaRPr lang="ko-KR" sz="16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320" marR="1332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158.1%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3.4%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161.5%</a:t>
                      </a:r>
                      <a:endParaRPr lang="ko-KR" sz="16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151.5%</a:t>
                      </a:r>
                      <a:endParaRPr lang="ko-KR" sz="16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b="1" kern="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10.0%</a:t>
                      </a:r>
                      <a:endParaRPr lang="ko-KR" sz="1600" b="1" kern="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144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2619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061" y="5083632"/>
            <a:ext cx="1535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solidFill>
                  <a:srgbClr val="00B0F0"/>
                </a:solidFill>
                <a:latin typeface="+mn-ea"/>
              </a:rPr>
              <a:t>*</a:t>
            </a:r>
            <a:r>
              <a:rPr lang="ko-KR" altLang="en-US" sz="900" dirty="0" smtClean="0">
                <a:solidFill>
                  <a:srgbClr val="00B0F0"/>
                </a:solidFill>
                <a:latin typeface="+mn-ea"/>
              </a:rPr>
              <a:t>최저보증이율 </a:t>
            </a:r>
            <a:r>
              <a:rPr lang="en-US" altLang="ko-KR" sz="900" dirty="0" smtClean="0">
                <a:solidFill>
                  <a:srgbClr val="00B0F0"/>
                </a:solidFill>
                <a:latin typeface="+mn-ea"/>
              </a:rPr>
              <a:t>  </a:t>
            </a:r>
            <a:r>
              <a:rPr lang="ko-KR" altLang="en-US" sz="900" dirty="0" err="1">
                <a:solidFill>
                  <a:srgbClr val="00B0F0"/>
                </a:solidFill>
                <a:latin typeface="+mn-ea"/>
              </a:rPr>
              <a:t>가정시</a:t>
            </a:r>
            <a:endParaRPr lang="ko-KR" altLang="en-US" sz="9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629" y="1083917"/>
            <a:ext cx="234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: 40</a:t>
            </a:r>
            <a:r>
              <a: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세남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가입금액 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1</a:t>
            </a:r>
            <a:r>
              <a: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억원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755762" y="1360916"/>
            <a:ext cx="3212391" cy="52643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9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94" y="240793"/>
            <a:ext cx="871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[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판매모델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①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]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든든플러스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5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년납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100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만 플랜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78743"/>
              </p:ext>
            </p:extLst>
          </p:nvPr>
        </p:nvGraphicFramePr>
        <p:xfrm>
          <a:off x="762000" y="2008139"/>
          <a:ext cx="10668004" cy="4500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153">
                  <a:extLst>
                    <a:ext uri="{9D8B030D-6E8A-4147-A177-3AD203B41FA5}">
                      <a16:colId xmlns:a16="http://schemas.microsoft.com/office/drawing/2014/main" val="3245196312"/>
                    </a:ext>
                  </a:extLst>
                </a:gridCol>
                <a:gridCol w="633153">
                  <a:extLst>
                    <a:ext uri="{9D8B030D-6E8A-4147-A177-3AD203B41FA5}">
                      <a16:colId xmlns:a16="http://schemas.microsoft.com/office/drawing/2014/main" val="1086566604"/>
                    </a:ext>
                  </a:extLst>
                </a:gridCol>
                <a:gridCol w="773083">
                  <a:extLst>
                    <a:ext uri="{9D8B030D-6E8A-4147-A177-3AD203B41FA5}">
                      <a16:colId xmlns:a16="http://schemas.microsoft.com/office/drawing/2014/main" val="418814430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447941302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179338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44127898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7203938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04254003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664810966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50456647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401735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4009544655"/>
                    </a:ext>
                  </a:extLst>
                </a:gridCol>
              </a:tblGrid>
              <a:tr h="56259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나이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주계약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년납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최저해약환급률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세 연금선지급전환 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</a:rPr>
                        <a:t>*4.5%, 20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454640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月보험료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①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②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년수령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③잔여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해약환급금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④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②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③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④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÷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①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43909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남성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30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1.15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1,005,100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6,030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96.3%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(5,808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99.7%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(6,017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105.2%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(6,348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11,026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1,448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12,474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206.8%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4173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40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1.00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1,008,000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6,048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(5,834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100.0%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(6,050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105.6%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(6,391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9,438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1,238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10,676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176.5%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5027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50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0.86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1,009,640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6,058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96.1%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(5,824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99.7%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(6,042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(6,385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8,007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1,050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9,057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149.5%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8606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여성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30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1.25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1,007,500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6,045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96.2%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(5,818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99.6%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(6,023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(6,349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11,015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1,444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12,459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206.1%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3771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40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1.08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1,000,080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6,000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96.5%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(5,794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100.1%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(6,007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105.7%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(6,344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9,380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1,229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10,609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176.8%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996063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50</a:t>
                      </a:r>
                      <a:r>
                        <a:rPr lang="ko-KR" altLang="en-US" sz="1400" b="1" dirty="0" smtClean="0"/>
                        <a:t>세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0.94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1,010,500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6,063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96.6%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(5,857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100.2%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(6,079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106.0%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(6,429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8,071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1,056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9,057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150.5%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411334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7581206" y="2008139"/>
            <a:ext cx="3848797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805953" y="1319934"/>
            <a:ext cx="1118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월보험료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100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만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(5</a:t>
            </a:r>
            <a:r>
              <a:rPr kumimoji="0" lang="ko-KR" altLang="en-US" sz="1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년납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)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시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10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년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해약환급금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6,300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만 수준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연금선지급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활용시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노후자금 활용 가능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98513" y="1717224"/>
            <a:ext cx="234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공시이율 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2.40%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1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94" y="240793"/>
            <a:ext cx="1014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[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판매모델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①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]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ea"/>
                <a:cs typeface="+mn-cs"/>
              </a:rPr>
              <a:t>간편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든든플러스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5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년납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100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만 플랜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642703"/>
              </p:ext>
            </p:extLst>
          </p:nvPr>
        </p:nvGraphicFramePr>
        <p:xfrm>
          <a:off x="762000" y="2008139"/>
          <a:ext cx="10668004" cy="4500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153">
                  <a:extLst>
                    <a:ext uri="{9D8B030D-6E8A-4147-A177-3AD203B41FA5}">
                      <a16:colId xmlns:a16="http://schemas.microsoft.com/office/drawing/2014/main" val="3245196312"/>
                    </a:ext>
                  </a:extLst>
                </a:gridCol>
                <a:gridCol w="633153">
                  <a:extLst>
                    <a:ext uri="{9D8B030D-6E8A-4147-A177-3AD203B41FA5}">
                      <a16:colId xmlns:a16="http://schemas.microsoft.com/office/drawing/2014/main" val="1086566604"/>
                    </a:ext>
                  </a:extLst>
                </a:gridCol>
                <a:gridCol w="773083">
                  <a:extLst>
                    <a:ext uri="{9D8B030D-6E8A-4147-A177-3AD203B41FA5}">
                      <a16:colId xmlns:a16="http://schemas.microsoft.com/office/drawing/2014/main" val="418814430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447941302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179338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44127898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7203938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04254003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664810966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50456647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401735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4009544655"/>
                    </a:ext>
                  </a:extLst>
                </a:gridCol>
              </a:tblGrid>
              <a:tr h="56259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나이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주계약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년납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최저해약환급률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세 연금선지급전환 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</a:rPr>
                        <a:t>*4.5%, 20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454640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月보험료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①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②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년수령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③잔여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해약환급금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④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②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③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④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÷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①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43909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남성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30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1.13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1,005,700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6,034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(5,794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99.5%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(6,005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(6,339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10,863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1,425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12,288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203.6%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4173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40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0.98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1,009,400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6,056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(5,840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100.0%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(6,057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105.6%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(6,399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9,314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1,221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10,535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173.9%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5027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50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0.84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1,009,680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6,058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95.9%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(5,812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(6,024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104.8%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(6,354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7,869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1,030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8,899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8606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여성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30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1.24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1,008,120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6,049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95.9%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(5,806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(6,013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104.9%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(6,345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10,853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1,421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12,274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3771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40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1.07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1,003,660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6,022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96.4%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(5,808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99.9%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(6,020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105.5%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(6,354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9,261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1,211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10,472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173.9%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996063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50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0.92</a:t>
                      </a:r>
                      <a:r>
                        <a:rPr lang="ko-KR" altLang="en-US" sz="1400" b="1" dirty="0" smtClean="0"/>
                        <a:t>억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1,002,800</a:t>
                      </a:r>
                      <a:r>
                        <a:rPr lang="ko-KR" altLang="en-US" sz="1400" b="1" dirty="0" smtClean="0"/>
                        <a:t>원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6,017</a:t>
                      </a:r>
                      <a:r>
                        <a:rPr lang="ko-KR" altLang="en-US" sz="1400" b="1" dirty="0" smtClean="0"/>
                        <a:t>万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96.3%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(5,798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99.9%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(6,013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105.5%</a:t>
                      </a:r>
                    </a:p>
                    <a:p>
                      <a:pPr algn="ctr" latinLnBrk="1"/>
                      <a:r>
                        <a:rPr lang="en-US" altLang="ko-KR" sz="1000" b="1" dirty="0" smtClean="0"/>
                        <a:t>(6,352</a:t>
                      </a:r>
                      <a:r>
                        <a:rPr lang="ko-KR" altLang="en-US" sz="1000" b="1" dirty="0" smtClean="0"/>
                        <a:t>万</a:t>
                      </a:r>
                      <a:r>
                        <a:rPr lang="en-US" altLang="ko-KR" sz="1000" b="1" dirty="0" smtClean="0"/>
                        <a:t>)</a:t>
                      </a:r>
                      <a:endParaRPr lang="ko-KR" altLang="en-US" sz="14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7,877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1,028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8,905</a:t>
                      </a:r>
                      <a:r>
                        <a:rPr lang="ko-KR" altLang="en-US" sz="1400" b="1" dirty="0" smtClean="0"/>
                        <a:t>万</a:t>
                      </a:r>
                      <a:endParaRPr lang="en-US" altLang="ko-K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148.0%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411334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7581206" y="2008139"/>
            <a:ext cx="3848797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805953" y="1319934"/>
            <a:ext cx="1118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월보험료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100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만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(5</a:t>
            </a:r>
            <a:r>
              <a:rPr kumimoji="0" lang="ko-KR" altLang="en-US" sz="1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년납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)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시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10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년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해약환급금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6,300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만 수준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,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연금선지급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활용시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노후자금 활용 가능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8513" y="1717224"/>
            <a:ext cx="234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공시이율 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2.40%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75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74" y="240793"/>
            <a:ext cx="967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[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판매모델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②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]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든든플러스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77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플랜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※</a:t>
            </a: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남성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15</a:t>
            </a:r>
            <a:r>
              <a:rPr kumimoji="0" lang="ko-KR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년납</a:t>
            </a: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기준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83460"/>
              </p:ext>
            </p:extLst>
          </p:nvPr>
        </p:nvGraphicFramePr>
        <p:xfrm>
          <a:off x="762000" y="2008139"/>
          <a:ext cx="10668004" cy="4500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153">
                  <a:extLst>
                    <a:ext uri="{9D8B030D-6E8A-4147-A177-3AD203B41FA5}">
                      <a16:colId xmlns:a16="http://schemas.microsoft.com/office/drawing/2014/main" val="3245196312"/>
                    </a:ext>
                  </a:extLst>
                </a:gridCol>
                <a:gridCol w="633153">
                  <a:extLst>
                    <a:ext uri="{9D8B030D-6E8A-4147-A177-3AD203B41FA5}">
                      <a16:colId xmlns:a16="http://schemas.microsoft.com/office/drawing/2014/main" val="1086566604"/>
                    </a:ext>
                  </a:extLst>
                </a:gridCol>
                <a:gridCol w="773083">
                  <a:extLst>
                    <a:ext uri="{9D8B030D-6E8A-4147-A177-3AD203B41FA5}">
                      <a16:colId xmlns:a16="http://schemas.microsoft.com/office/drawing/2014/main" val="418814430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447941302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179338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44127898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7203938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04254003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664810966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50456647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401735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4009544655"/>
                    </a:ext>
                  </a:extLst>
                </a:gridCol>
              </a:tblGrid>
              <a:tr h="56259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나이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주계약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환급율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세 연금선지급전환 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* 4.5%, 20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454640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月보험료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①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완납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②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년수령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③잔여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해약환급금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④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총수령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②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③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比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④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÷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①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43909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남성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212,100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원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3,818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104.6%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(3,993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113.3%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(4,328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(5,089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6,390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839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7,229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189.3%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4173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246,400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4,436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104.5%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(4,638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113.3%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(5,028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(5,908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6,284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824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7,108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160.2%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5027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291,900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5,255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102.6%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(5,395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111.2%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(5,845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131.1%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(6,888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6,202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812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7,014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133.4%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8606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여성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194,600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3,503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104.5%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(3,661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113.2%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(3,967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133.4%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(4,674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5,884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771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6,655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189.9%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3771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224,700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4,045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105.2%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(4,255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114.2%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(4,620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135.0%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(5,461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5,799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758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6,557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162.1%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996063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263,900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4,751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105.1%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(4,995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114.3%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(5,430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134.8%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(6,405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5,760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752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6,512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137.0%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411334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7581206" y="2008139"/>
            <a:ext cx="3848797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805953" y="131993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가장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책임기간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보장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7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천만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+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노후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생활기간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7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천만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036618" y="2008139"/>
            <a:ext cx="764772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8513" y="1717224"/>
            <a:ext cx="234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표준체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공시이율 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2.40%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6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74" y="231649"/>
            <a:ext cx="1025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[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판매모델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②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]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ea"/>
                <a:cs typeface="+mn-cs"/>
              </a:rPr>
              <a:t>간편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든든플러스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77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플랜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※</a:t>
            </a: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남성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15</a:t>
            </a:r>
            <a:r>
              <a:rPr kumimoji="0" lang="ko-KR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년납</a:t>
            </a: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기준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323190"/>
              </p:ext>
            </p:extLst>
          </p:nvPr>
        </p:nvGraphicFramePr>
        <p:xfrm>
          <a:off x="762000" y="2008139"/>
          <a:ext cx="10668004" cy="4500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153">
                  <a:extLst>
                    <a:ext uri="{9D8B030D-6E8A-4147-A177-3AD203B41FA5}">
                      <a16:colId xmlns:a16="http://schemas.microsoft.com/office/drawing/2014/main" val="3245196312"/>
                    </a:ext>
                  </a:extLst>
                </a:gridCol>
                <a:gridCol w="633153">
                  <a:extLst>
                    <a:ext uri="{9D8B030D-6E8A-4147-A177-3AD203B41FA5}">
                      <a16:colId xmlns:a16="http://schemas.microsoft.com/office/drawing/2014/main" val="1086566604"/>
                    </a:ext>
                  </a:extLst>
                </a:gridCol>
                <a:gridCol w="773083">
                  <a:extLst>
                    <a:ext uri="{9D8B030D-6E8A-4147-A177-3AD203B41FA5}">
                      <a16:colId xmlns:a16="http://schemas.microsoft.com/office/drawing/2014/main" val="418814430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447941302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179338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44127898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7203938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04254003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664810966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50456647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90401735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4009544655"/>
                    </a:ext>
                  </a:extLst>
                </a:gridCol>
              </a:tblGrid>
              <a:tr h="56259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나이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주계약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년납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환급율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세 연금선지급전환 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4.5%, 20</a:t>
                      </a: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454640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月보험료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①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총납입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완납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②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년수령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③잔여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해약환급금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④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총수령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②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③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납입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比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④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÷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①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43909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남성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219,100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원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3,944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104.1%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(4,107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112.9%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(4,453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132.3%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(5,218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6,466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848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7,314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万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185.4%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4173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254,800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4,586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104.1%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(4,775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112.5%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(5,162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130.8%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(6,001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6,355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832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7,187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156.6%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5027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304,500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5,481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100.5%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(5,511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108.2%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(5,934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126.6%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(6,944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6,258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818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7,076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129.1%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8606"/>
                  </a:ext>
                </a:extLst>
              </a:tr>
              <a:tr h="5625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여성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198,800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3,579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104.0%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(3,723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112.6%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(4,031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132.3%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(4,736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5,880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768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6,648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185.7%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37718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231,000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4,158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104.5%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(4,347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113.3%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(4,712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133.0%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(5,533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5,838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761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6,599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158.7%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996063"/>
                  </a:ext>
                </a:extLst>
              </a:tr>
              <a:tr h="5625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270,900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4,877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103.6%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(5,504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112.2%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(5,472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131.0%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(6,391</a:t>
                      </a:r>
                      <a:r>
                        <a:rPr lang="ko-KR" altLang="en-US" sz="1000" b="1" dirty="0" smtClean="0">
                          <a:latin typeface="+mn-ea"/>
                          <a:ea typeface="+mn-ea"/>
                        </a:rPr>
                        <a:t>万</a:t>
                      </a:r>
                      <a:r>
                        <a:rPr lang="en-US" altLang="ko-KR" sz="10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5,755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748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6,503</a:t>
                      </a:r>
                      <a:endParaRPr lang="ko-KR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133.3%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411334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7581206" y="2008139"/>
            <a:ext cx="3848797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805953" y="131993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가장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책임기간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보장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7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천만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+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노후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생활기간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7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  <a:cs typeface="+mn-cs"/>
              </a:rPr>
              <a:t>천만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black"/>
                  </a:gs>
                  <a:gs pos="10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SLI 파트너 EB" panose="02020603020101020101" pitchFamily="18" charset="-127"/>
              <a:ea typeface="SLI 파트너 EB" panose="02020603020101020101" pitchFamily="18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36618" y="2008139"/>
            <a:ext cx="764772" cy="45007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98513" y="1742391"/>
            <a:ext cx="234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공시이율 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2.40% </a:t>
            </a:r>
            <a:r>
              <a:rPr lang="ko-KR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기준</a:t>
            </a:r>
            <a:r>
              <a:rPr lang="en-US" altLang="ko-K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15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3" y="1163515"/>
            <a:ext cx="5783580" cy="428478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927" y="1163515"/>
            <a:ext cx="5971665" cy="3438409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91123" y="104640"/>
            <a:ext cx="3308747" cy="484117"/>
            <a:chOff x="6883722" y="320936"/>
            <a:chExt cx="5525178" cy="772064"/>
          </a:xfrm>
          <a:solidFill>
            <a:srgbClr val="7030A0"/>
          </a:solidFill>
        </p:grpSpPr>
        <p:sp>
          <p:nvSpPr>
            <p:cNvPr id="33" name="모서리가 둥근 직사각형 32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4" name="자유형 33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-426202" y="38100"/>
            <a:ext cx="4292595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en-US" altLang="ko-KR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U/W </a:t>
            </a:r>
            <a:r>
              <a:rPr lang="ko-KR" altLang="en-US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변경 내용 요약</a:t>
            </a:r>
            <a:endParaRPr lang="ko-KR" altLang="en-US" sz="3200" b="1" spc="-300" dirty="0">
              <a:solidFill>
                <a:schemeClr val="bg1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09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345354" y="306136"/>
            <a:ext cx="854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[</a:t>
            </a:r>
            <a:r>
              <a:rPr lang="ko-KR" altLang="en-US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참고</a:t>
            </a:r>
            <a:r>
              <a:rPr lang="en-US" altLang="ko-KR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] </a:t>
            </a:r>
            <a:r>
              <a:rPr lang="ko-KR" altLang="en-US" sz="3200" b="1" dirty="0" err="1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완납시점</a:t>
            </a:r>
            <a:r>
              <a:rPr lang="ko-KR" altLang="en-US" sz="32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 해약환급금마련 </a:t>
            </a: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플랜 </a:t>
            </a:r>
            <a:r>
              <a:rPr lang="en-US" altLang="ko-KR" sz="1500" dirty="0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*</a:t>
            </a:r>
            <a:r>
              <a:rPr lang="ko-KR" altLang="en-US" sz="1500" dirty="0" err="1" smtClea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t>든든</a:t>
            </a:r>
            <a:endParaRPr lang="en-US" altLang="ko-KR" sz="1500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0F809-B9D3-47AC-87DA-9E9ECA9A4948}"/>
              </a:ext>
            </a:extLst>
          </p:cNvPr>
          <p:cNvSpPr txBox="1"/>
          <p:nvPr/>
        </p:nvSpPr>
        <p:spPr>
          <a:xfrm>
            <a:off x="711000" y="1327554"/>
            <a:ext cx="847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100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SLI 파트너 EB" panose="02020603020101020101" pitchFamily="18" charset="-127"/>
                <a:ea typeface="SLI 파트너 EB" panose="02020603020101020101" pitchFamily="18" charset="-127"/>
              </a:defRPr>
            </a:lvl1pPr>
          </a:lstStyle>
          <a:p>
            <a:r>
              <a:rPr lang="ko-KR" altLang="en-US" dirty="0" err="1"/>
              <a:t>완납이후</a:t>
            </a:r>
            <a:r>
              <a:rPr lang="ko-KR" altLang="en-US" dirty="0"/>
              <a:t> </a:t>
            </a:r>
            <a:r>
              <a:rPr lang="ko-KR" altLang="en-US" dirty="0" err="1"/>
              <a:t>이벤트자금</a:t>
            </a:r>
            <a:r>
              <a:rPr lang="ko-KR" altLang="en-US" dirty="0"/>
              <a:t> 필요時 </a:t>
            </a:r>
            <a:r>
              <a:rPr lang="ko-KR" altLang="en-US" dirty="0" err="1"/>
              <a:t>年</a:t>
            </a:r>
            <a:r>
              <a:rPr lang="en-US" altLang="ko-KR" dirty="0"/>
              <a:t>4</a:t>
            </a:r>
            <a:r>
              <a:rPr lang="ko-KR" altLang="en-US" dirty="0"/>
              <a:t>회 중도인출기능 활용 가능</a:t>
            </a: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35480"/>
              </p:ext>
            </p:extLst>
          </p:nvPr>
        </p:nvGraphicFramePr>
        <p:xfrm>
          <a:off x="342899" y="2289825"/>
          <a:ext cx="11511934" cy="4296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0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0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70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201"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완납시점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해약환급금마련플랜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kern="10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남성</a:t>
                      </a:r>
                      <a:endParaRPr lang="ko-KR" altLang="en-US" sz="14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400" b="1" kern="10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여성</a:t>
                      </a:r>
                      <a:endParaRPr lang="ko-KR" altLang="en-US" sz="14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89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년납</a:t>
                      </a:r>
                      <a:endParaRPr lang="en-US" altLang="ko-KR" sz="14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ko-KR" altLang="en-US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년납</a:t>
                      </a:r>
                      <a:endParaRPr lang="en-US" altLang="ko-KR" sz="14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년납</a:t>
                      </a:r>
                      <a:endParaRPr lang="en-US" altLang="ko-KR" sz="14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  <a:r>
                        <a:rPr lang="ko-KR" altLang="en-US" sz="14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년납</a:t>
                      </a:r>
                      <a:endParaRPr lang="en-US" altLang="ko-KR" sz="14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02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600" b="1">
                        <a:solidFill>
                          <a:srgbClr val="FF3B0D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주계약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월보험료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2.0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18.9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1.9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13.9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2.2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20.4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2.1</a:t>
                      </a:r>
                      <a:r>
                        <a:rPr lang="ko-KR" altLang="en-US" sz="15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14.0</a:t>
                      </a:r>
                      <a:r>
                        <a:rPr lang="ko-KR" altLang="en-US" sz="1600" b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1,119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1,004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1,039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1,020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02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600" b="1">
                        <a:solidFill>
                          <a:srgbClr val="FF3B0D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주계약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월보험료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5.7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58.5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6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5.5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41.6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5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6.2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57.4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6.0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40.1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5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3,103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3,008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3,033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600" b="1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3,017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en-US" altLang="ko-KR" sz="1600" b="1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02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600" b="1">
                        <a:solidFill>
                          <a:srgbClr val="FF3B0D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주계약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월보험료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8.7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87.7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8.4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62.2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9.4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87.0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9.1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천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60.9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5,076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5,032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5,043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5,012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02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천</a:t>
                      </a:r>
                      <a:endParaRPr lang="ko-KR" altLang="en-US" sz="1600" b="1">
                        <a:solidFill>
                          <a:srgbClr val="FF3B0D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주계약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월보험료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1.21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124.3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1.18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87.1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ko-KR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1.31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121.3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1.28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 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85.6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7,059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6,229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7,028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7,050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02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smtClean="0">
                          <a:solidFill>
                            <a:srgbClr val="FF3B0D"/>
                          </a:solidFill>
                          <a:latin typeface="+mn-ea"/>
                          <a:ea typeface="+mn-ea"/>
                        </a:rPr>
                        <a:t>億</a:t>
                      </a:r>
                      <a:endParaRPr lang="ko-KR" altLang="en-US" sz="1600" b="1">
                        <a:solidFill>
                          <a:srgbClr val="FF3B0D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주계약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월보험료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1.72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176.6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1.68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124.5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1.87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173.2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1.82</a:t>
                      </a:r>
                      <a:r>
                        <a:rPr lang="ko-KR" altLang="en-US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5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121.8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해약환급금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35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65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33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만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52484" y="2012830"/>
            <a:ext cx="8496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가입기준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1</a:t>
            </a:r>
            <a:r>
              <a:rPr lang="ko-KR" altLang="en-US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종최저해약환급금보증형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5</a:t>
            </a:r>
            <a:r>
              <a:rPr lang="ko-KR" altLang="en-US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/7</a:t>
            </a:r>
            <a:r>
              <a:rPr lang="ko-KR" altLang="en-US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년납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최저보증이율가정</a:t>
            </a:r>
            <a:r>
              <a:rPr lang="en-US" altLang="ko-KR" sz="12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주계약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2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천만↑</a:t>
            </a:r>
            <a:r>
              <a:rPr lang="ko-KR" altLang="en-US" sz="1200" b="1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</a:t>
            </a:r>
            <a:r>
              <a:rPr lang="ko-KR" altLang="en-US" sz="1200" b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노랑색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바탕 표시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12897" y="2992792"/>
            <a:ext cx="676656" cy="617866"/>
            <a:chOff x="327350" y="3167430"/>
            <a:chExt cx="676656" cy="617866"/>
          </a:xfrm>
        </p:grpSpPr>
        <p:sp>
          <p:nvSpPr>
            <p:cNvPr id="35" name="타원 34"/>
            <p:cNvSpPr/>
            <p:nvPr/>
          </p:nvSpPr>
          <p:spPr>
            <a:xfrm>
              <a:off x="347601" y="3167430"/>
              <a:ext cx="617866" cy="617866"/>
            </a:xfrm>
            <a:prstGeom prst="ellipse">
              <a:avLst/>
            </a:prstGeom>
            <a:solidFill>
              <a:srgbClr val="FFB7B7"/>
            </a:solidFill>
            <a:ln w="412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7350" y="3247451"/>
              <a:ext cx="676656" cy="461665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</a:t>
              </a: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12897" y="3721313"/>
            <a:ext cx="676656" cy="617866"/>
            <a:chOff x="327350" y="3841087"/>
            <a:chExt cx="676656" cy="617866"/>
          </a:xfrm>
        </p:grpSpPr>
        <p:sp>
          <p:nvSpPr>
            <p:cNvPr id="38" name="타원 37"/>
            <p:cNvSpPr/>
            <p:nvPr/>
          </p:nvSpPr>
          <p:spPr>
            <a:xfrm>
              <a:off x="347601" y="3841087"/>
              <a:ext cx="617866" cy="617866"/>
            </a:xfrm>
            <a:prstGeom prst="ellipse">
              <a:avLst/>
            </a:prstGeom>
            <a:solidFill>
              <a:srgbClr val="FF9393"/>
            </a:solidFill>
            <a:ln w="412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7350" y="3920152"/>
              <a:ext cx="676656" cy="461665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412897" y="4434583"/>
            <a:ext cx="676656" cy="617866"/>
            <a:chOff x="327350" y="4542165"/>
            <a:chExt cx="676656" cy="617866"/>
          </a:xfrm>
        </p:grpSpPr>
        <p:sp>
          <p:nvSpPr>
            <p:cNvPr id="41" name="타원 40"/>
            <p:cNvSpPr/>
            <p:nvPr/>
          </p:nvSpPr>
          <p:spPr>
            <a:xfrm>
              <a:off x="347601" y="4542165"/>
              <a:ext cx="617866" cy="617866"/>
            </a:xfrm>
            <a:prstGeom prst="ellipse">
              <a:avLst/>
            </a:prstGeom>
            <a:solidFill>
              <a:srgbClr val="FF5B5B"/>
            </a:solidFill>
            <a:ln w="412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7350" y="4621670"/>
              <a:ext cx="676656" cy="461665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24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</a:t>
              </a: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412897" y="5164351"/>
            <a:ext cx="676656" cy="617866"/>
            <a:chOff x="327350" y="5239929"/>
            <a:chExt cx="676656" cy="617866"/>
          </a:xfrm>
        </p:grpSpPr>
        <p:sp>
          <p:nvSpPr>
            <p:cNvPr id="44" name="타원 43"/>
            <p:cNvSpPr/>
            <p:nvPr/>
          </p:nvSpPr>
          <p:spPr>
            <a:xfrm>
              <a:off x="347601" y="5239929"/>
              <a:ext cx="617866" cy="617866"/>
            </a:xfrm>
            <a:prstGeom prst="ellipse">
              <a:avLst/>
            </a:prstGeom>
            <a:solidFill>
              <a:srgbClr val="FF3F3F"/>
            </a:solidFill>
            <a:ln w="412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7350" y="5328333"/>
              <a:ext cx="676656" cy="461665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2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</a:t>
              </a: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412897" y="5895927"/>
            <a:ext cx="676656" cy="617866"/>
            <a:chOff x="327350" y="5913593"/>
            <a:chExt cx="676656" cy="617866"/>
          </a:xfrm>
        </p:grpSpPr>
        <p:sp>
          <p:nvSpPr>
            <p:cNvPr id="47" name="타원 46"/>
            <p:cNvSpPr/>
            <p:nvPr/>
          </p:nvSpPr>
          <p:spPr>
            <a:xfrm>
              <a:off x="347601" y="5913593"/>
              <a:ext cx="617866" cy="617866"/>
            </a:xfrm>
            <a:prstGeom prst="ellipse">
              <a:avLst/>
            </a:prstGeom>
            <a:solidFill>
              <a:srgbClr val="FF0000"/>
            </a:solidFill>
            <a:ln w="412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7350" y="5996113"/>
              <a:ext cx="676656" cy="461665"/>
            </a:xfrm>
            <a:prstGeom prst="rect">
              <a:avLst/>
            </a:prstGeom>
            <a:noFill/>
            <a:ln>
              <a:solidFill>
                <a:schemeClr val="tx1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2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億</a:t>
              </a:r>
            </a:p>
          </p:txBody>
        </p:sp>
      </p:grpSp>
      <p:grpSp>
        <p:nvGrpSpPr>
          <p:cNvPr id="49" name="그룹 48"/>
          <p:cNvGrpSpPr/>
          <p:nvPr/>
        </p:nvGrpSpPr>
        <p:grpSpPr>
          <a:xfrm rot="683234">
            <a:off x="3424894" y="2247696"/>
            <a:ext cx="1096326" cy="701965"/>
            <a:chOff x="3989951" y="1816593"/>
            <a:chExt cx="1122988" cy="719036"/>
          </a:xfrm>
        </p:grpSpPr>
        <p:pic>
          <p:nvPicPr>
            <p:cNvPr id="50" name="Picture 4" descr="C:\Users\eunsol7.jung\Desktop\연두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951" y="1816593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 rot="19800000">
              <a:off x="4060403" y="1982291"/>
              <a:ext cx="760568" cy="45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latin typeface="SLI 파트너 EB" pitchFamily="18" charset="-127"/>
                  <a:ea typeface="SLI 파트너 EB" pitchFamily="18" charset="-127"/>
                </a:rPr>
                <a:t>NEW</a:t>
              </a:r>
              <a:endParaRPr lang="ko-KR" altLang="en-US" sz="2300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 rot="683234">
            <a:off x="7812143" y="2247695"/>
            <a:ext cx="1096326" cy="701965"/>
            <a:chOff x="3989951" y="1816593"/>
            <a:chExt cx="1122988" cy="719036"/>
          </a:xfrm>
        </p:grpSpPr>
        <p:pic>
          <p:nvPicPr>
            <p:cNvPr id="53" name="Picture 4" descr="C:\Users\eunsol7.jung\Desktop\연두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951" y="1816593"/>
              <a:ext cx="1122988" cy="71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 rot="19800000">
              <a:off x="4062040" y="1990417"/>
              <a:ext cx="760568" cy="45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45C"/>
                  </a:solidFill>
                  <a:latin typeface="SLI 파트너 EB" pitchFamily="18" charset="-127"/>
                  <a:ea typeface="SLI 파트너 EB" pitchFamily="18" charset="-127"/>
                </a:rPr>
                <a:t>NEW</a:t>
              </a:r>
              <a:endParaRPr lang="ko-KR" altLang="en-US" sz="2300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45C"/>
                </a:solidFill>
                <a:latin typeface="SLI 파트너 EB" pitchFamily="18" charset="-127"/>
                <a:ea typeface="SLI 파트너 E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12191999" cy="66670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83EE361E-3BBF-43C5-95D5-507E1298A27C}"/>
              </a:ext>
            </a:extLst>
          </p:cNvPr>
          <p:cNvGrpSpPr/>
          <p:nvPr/>
        </p:nvGrpSpPr>
        <p:grpSpPr>
          <a:xfrm>
            <a:off x="7180277" y="3103515"/>
            <a:ext cx="2460273" cy="2318877"/>
            <a:chOff x="983432" y="1708003"/>
            <a:chExt cx="4232771" cy="4241277"/>
          </a:xfrm>
        </p:grpSpPr>
        <p:sp>
          <p:nvSpPr>
            <p:cNvPr id="28" name="자유형: 도형 80">
              <a:extLst>
                <a:ext uri="{FF2B5EF4-FFF2-40B4-BE49-F238E27FC236}">
                  <a16:creationId xmlns:a16="http://schemas.microsoft.com/office/drawing/2014/main" id="{B8F0FEEB-0C7B-422F-AEE4-B41506FFCAC6}"/>
                </a:ext>
              </a:extLst>
            </p:cNvPr>
            <p:cNvSpPr/>
            <p:nvPr/>
          </p:nvSpPr>
          <p:spPr>
            <a:xfrm>
              <a:off x="2927648" y="3284984"/>
              <a:ext cx="1944216" cy="2664296"/>
            </a:xfrm>
            <a:custGeom>
              <a:avLst/>
              <a:gdLst>
                <a:gd name="connsiteX0" fmla="*/ 0 w 1944216"/>
                <a:gd name="connsiteY0" fmla="*/ 0 h 2664296"/>
                <a:gd name="connsiteX1" fmla="*/ 1944216 w 1944216"/>
                <a:gd name="connsiteY1" fmla="*/ 0 h 2664296"/>
                <a:gd name="connsiteX2" fmla="*/ 1944216 w 1944216"/>
                <a:gd name="connsiteY2" fmla="*/ 1728192 h 2664296"/>
                <a:gd name="connsiteX3" fmla="*/ 0 w 1944216"/>
                <a:gd name="connsiteY3" fmla="*/ 2664296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216" h="2664296">
                  <a:moveTo>
                    <a:pt x="0" y="0"/>
                  </a:moveTo>
                  <a:lnTo>
                    <a:pt x="1944216" y="0"/>
                  </a:lnTo>
                  <a:lnTo>
                    <a:pt x="1944216" y="1728192"/>
                  </a:lnTo>
                  <a:lnTo>
                    <a:pt x="0" y="2664296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자유형: 도형 81">
              <a:extLst>
                <a:ext uri="{FF2B5EF4-FFF2-40B4-BE49-F238E27FC236}">
                  <a16:creationId xmlns:a16="http://schemas.microsoft.com/office/drawing/2014/main" id="{B8E2DD1A-D87B-4956-8FB8-E9B86EE38B35}"/>
                </a:ext>
              </a:extLst>
            </p:cNvPr>
            <p:cNvSpPr/>
            <p:nvPr/>
          </p:nvSpPr>
          <p:spPr>
            <a:xfrm>
              <a:off x="983432" y="3284984"/>
              <a:ext cx="1944216" cy="2664296"/>
            </a:xfrm>
            <a:custGeom>
              <a:avLst/>
              <a:gdLst>
                <a:gd name="connsiteX0" fmla="*/ 0 w 1944216"/>
                <a:gd name="connsiteY0" fmla="*/ 0 h 2664296"/>
                <a:gd name="connsiteX1" fmla="*/ 1944216 w 1944216"/>
                <a:gd name="connsiteY1" fmla="*/ 0 h 2664296"/>
                <a:gd name="connsiteX2" fmla="*/ 1944216 w 1944216"/>
                <a:gd name="connsiteY2" fmla="*/ 2664296 h 2664296"/>
                <a:gd name="connsiteX3" fmla="*/ 0 w 1944216"/>
                <a:gd name="connsiteY3" fmla="*/ 172819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216" h="2664296">
                  <a:moveTo>
                    <a:pt x="0" y="0"/>
                  </a:moveTo>
                  <a:lnTo>
                    <a:pt x="1944216" y="0"/>
                  </a:lnTo>
                  <a:lnTo>
                    <a:pt x="1944216" y="2664296"/>
                  </a:lnTo>
                  <a:lnTo>
                    <a:pt x="0" y="1728192"/>
                  </a:lnTo>
                  <a:close/>
                </a:path>
              </a:pathLst>
            </a:cu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이등변 삼각형 29">
              <a:extLst>
                <a:ext uri="{FF2B5EF4-FFF2-40B4-BE49-F238E27FC236}">
                  <a16:creationId xmlns:a16="http://schemas.microsoft.com/office/drawing/2014/main" id="{D2229C7F-3306-434B-846F-FF8E4FDB26C8}"/>
                </a:ext>
              </a:extLst>
            </p:cNvPr>
            <p:cNvSpPr/>
            <p:nvPr/>
          </p:nvSpPr>
          <p:spPr>
            <a:xfrm rot="16200000">
              <a:off x="1029333" y="2312876"/>
              <a:ext cx="1852414" cy="1944216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이등변 삼각형 30">
              <a:extLst>
                <a:ext uri="{FF2B5EF4-FFF2-40B4-BE49-F238E27FC236}">
                  <a16:creationId xmlns:a16="http://schemas.microsoft.com/office/drawing/2014/main" id="{F82B7C69-D523-4E28-A255-8C6CBFB8232F}"/>
                </a:ext>
              </a:extLst>
            </p:cNvPr>
            <p:cNvSpPr/>
            <p:nvPr/>
          </p:nvSpPr>
          <p:spPr>
            <a:xfrm rot="5400000">
              <a:off x="2973549" y="2312876"/>
              <a:ext cx="1852414" cy="1944216"/>
            </a:xfrm>
            <a:prstGeom prst="triangle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직사각형 14">
              <a:extLst>
                <a:ext uri="{FF2B5EF4-FFF2-40B4-BE49-F238E27FC236}">
                  <a16:creationId xmlns:a16="http://schemas.microsoft.com/office/drawing/2014/main" id="{C0B71FD1-7EFD-4537-9188-9F4288C8F7A7}"/>
                </a:ext>
              </a:extLst>
            </p:cNvPr>
            <p:cNvSpPr/>
            <p:nvPr/>
          </p:nvSpPr>
          <p:spPr>
            <a:xfrm>
              <a:off x="2927648" y="3284091"/>
              <a:ext cx="2225898" cy="1400795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898" h="1400795">
                  <a:moveTo>
                    <a:pt x="0" y="927100"/>
                  </a:moveTo>
                  <a:lnTo>
                    <a:pt x="1946498" y="0"/>
                  </a:lnTo>
                  <a:lnTo>
                    <a:pt x="2225898" y="454645"/>
                  </a:lnTo>
                  <a:lnTo>
                    <a:pt x="304800" y="1400795"/>
                  </a:lnTo>
                  <a:lnTo>
                    <a:pt x="0" y="927100"/>
                  </a:lnTo>
                  <a:close/>
                </a:path>
              </a:pathLst>
            </a:custGeom>
            <a:solidFill>
              <a:srgbClr val="9F5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직사각형 14">
              <a:extLst>
                <a:ext uri="{FF2B5EF4-FFF2-40B4-BE49-F238E27FC236}">
                  <a16:creationId xmlns:a16="http://schemas.microsoft.com/office/drawing/2014/main" id="{EAF2C5EC-9201-48E1-A41D-834285D264B1}"/>
                </a:ext>
              </a:extLst>
            </p:cNvPr>
            <p:cNvSpPr/>
            <p:nvPr/>
          </p:nvSpPr>
          <p:spPr>
            <a:xfrm rot="3132192">
              <a:off x="766488" y="3294140"/>
              <a:ext cx="2200462" cy="1400795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462" h="1400795">
                  <a:moveTo>
                    <a:pt x="0" y="956472"/>
                  </a:moveTo>
                  <a:lnTo>
                    <a:pt x="1921062" y="0"/>
                  </a:lnTo>
                  <a:lnTo>
                    <a:pt x="2200462" y="454645"/>
                  </a:lnTo>
                  <a:lnTo>
                    <a:pt x="279364" y="1400795"/>
                  </a:lnTo>
                  <a:lnTo>
                    <a:pt x="0" y="956472"/>
                  </a:lnTo>
                  <a:close/>
                </a:path>
              </a:pathLst>
            </a:custGeom>
            <a:solidFill>
              <a:srgbClr val="9F5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직사각형 14">
              <a:extLst>
                <a:ext uri="{FF2B5EF4-FFF2-40B4-BE49-F238E27FC236}">
                  <a16:creationId xmlns:a16="http://schemas.microsoft.com/office/drawing/2014/main" id="{8C8CF7D7-FAF0-4134-844C-6A5422AB1221}"/>
                </a:ext>
              </a:extLst>
            </p:cNvPr>
            <p:cNvSpPr/>
            <p:nvPr/>
          </p:nvSpPr>
          <p:spPr>
            <a:xfrm rot="7706485" flipH="1">
              <a:off x="809000" y="1959939"/>
              <a:ext cx="1929240" cy="1425368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  <a:gd name="connsiteX0" fmla="*/ 0 w 2200462"/>
                <a:gd name="connsiteY0" fmla="*/ 956472 h 1436304"/>
                <a:gd name="connsiteX1" fmla="*/ 1921062 w 2200462"/>
                <a:gd name="connsiteY1" fmla="*/ 0 h 1436304"/>
                <a:gd name="connsiteX2" fmla="*/ 2200462 w 2200462"/>
                <a:gd name="connsiteY2" fmla="*/ 454645 h 1436304"/>
                <a:gd name="connsiteX3" fmla="*/ 17688 w 2200462"/>
                <a:gd name="connsiteY3" fmla="*/ 1436304 h 1436304"/>
                <a:gd name="connsiteX4" fmla="*/ 0 w 2200462"/>
                <a:gd name="connsiteY4" fmla="*/ 956472 h 1436304"/>
                <a:gd name="connsiteX0" fmla="*/ 0 w 1921062"/>
                <a:gd name="connsiteY0" fmla="*/ 956472 h 1436304"/>
                <a:gd name="connsiteX1" fmla="*/ 1921062 w 1921062"/>
                <a:gd name="connsiteY1" fmla="*/ 0 h 1436304"/>
                <a:gd name="connsiteX2" fmla="*/ 1836466 w 1921062"/>
                <a:gd name="connsiteY2" fmla="*/ 496494 h 1436304"/>
                <a:gd name="connsiteX3" fmla="*/ 17688 w 1921062"/>
                <a:gd name="connsiteY3" fmla="*/ 1436304 h 1436304"/>
                <a:gd name="connsiteX4" fmla="*/ 0 w 1921062"/>
                <a:gd name="connsiteY4" fmla="*/ 956472 h 1436304"/>
                <a:gd name="connsiteX0" fmla="*/ 0 w 1932998"/>
                <a:gd name="connsiteY0" fmla="*/ 946997 h 1426829"/>
                <a:gd name="connsiteX1" fmla="*/ 1932998 w 1932998"/>
                <a:gd name="connsiteY1" fmla="*/ 0 h 1426829"/>
                <a:gd name="connsiteX2" fmla="*/ 1836466 w 1932998"/>
                <a:gd name="connsiteY2" fmla="*/ 487019 h 1426829"/>
                <a:gd name="connsiteX3" fmla="*/ 17688 w 1932998"/>
                <a:gd name="connsiteY3" fmla="*/ 1426829 h 1426829"/>
                <a:gd name="connsiteX4" fmla="*/ 0 w 1932998"/>
                <a:gd name="connsiteY4" fmla="*/ 946997 h 1426829"/>
                <a:gd name="connsiteX0" fmla="*/ 0 w 1922292"/>
                <a:gd name="connsiteY0" fmla="*/ 945766 h 1426829"/>
                <a:gd name="connsiteX1" fmla="*/ 1922292 w 1922292"/>
                <a:gd name="connsiteY1" fmla="*/ 0 h 1426829"/>
                <a:gd name="connsiteX2" fmla="*/ 1825760 w 1922292"/>
                <a:gd name="connsiteY2" fmla="*/ 487019 h 1426829"/>
                <a:gd name="connsiteX3" fmla="*/ 6982 w 1922292"/>
                <a:gd name="connsiteY3" fmla="*/ 1426829 h 1426829"/>
                <a:gd name="connsiteX4" fmla="*/ 0 w 1922292"/>
                <a:gd name="connsiteY4" fmla="*/ 945766 h 1426829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82576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9240" h="1425368">
                  <a:moveTo>
                    <a:pt x="0" y="944305"/>
                  </a:moveTo>
                  <a:lnTo>
                    <a:pt x="1929240" y="0"/>
                  </a:lnTo>
                  <a:lnTo>
                    <a:pt x="1825760" y="485558"/>
                  </a:lnTo>
                  <a:lnTo>
                    <a:pt x="6982" y="1425368"/>
                  </a:lnTo>
                  <a:lnTo>
                    <a:pt x="0" y="944305"/>
                  </a:lnTo>
                  <a:close/>
                </a:path>
              </a:pathLst>
            </a:custGeom>
            <a:solidFill>
              <a:srgbClr val="9F5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직사각형 14">
              <a:extLst>
                <a:ext uri="{FF2B5EF4-FFF2-40B4-BE49-F238E27FC236}">
                  <a16:creationId xmlns:a16="http://schemas.microsoft.com/office/drawing/2014/main" id="{A1136A05-0D61-489E-8B4F-8B3EBD04439F}"/>
                </a:ext>
              </a:extLst>
            </p:cNvPr>
            <p:cNvSpPr/>
            <p:nvPr/>
          </p:nvSpPr>
          <p:spPr>
            <a:xfrm flipH="1">
              <a:off x="2925623" y="2057999"/>
              <a:ext cx="2290580" cy="1242488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  <a:gd name="connsiteX0" fmla="*/ 0 w 2200462"/>
                <a:gd name="connsiteY0" fmla="*/ 956472 h 1436304"/>
                <a:gd name="connsiteX1" fmla="*/ 1921062 w 2200462"/>
                <a:gd name="connsiteY1" fmla="*/ 0 h 1436304"/>
                <a:gd name="connsiteX2" fmla="*/ 2200462 w 2200462"/>
                <a:gd name="connsiteY2" fmla="*/ 454645 h 1436304"/>
                <a:gd name="connsiteX3" fmla="*/ 17688 w 2200462"/>
                <a:gd name="connsiteY3" fmla="*/ 1436304 h 1436304"/>
                <a:gd name="connsiteX4" fmla="*/ 0 w 2200462"/>
                <a:gd name="connsiteY4" fmla="*/ 956472 h 1436304"/>
                <a:gd name="connsiteX0" fmla="*/ 0 w 1921062"/>
                <a:gd name="connsiteY0" fmla="*/ 956472 h 1436304"/>
                <a:gd name="connsiteX1" fmla="*/ 1921062 w 1921062"/>
                <a:gd name="connsiteY1" fmla="*/ 0 h 1436304"/>
                <a:gd name="connsiteX2" fmla="*/ 1836466 w 1921062"/>
                <a:gd name="connsiteY2" fmla="*/ 496494 h 1436304"/>
                <a:gd name="connsiteX3" fmla="*/ 17688 w 1921062"/>
                <a:gd name="connsiteY3" fmla="*/ 1436304 h 1436304"/>
                <a:gd name="connsiteX4" fmla="*/ 0 w 1921062"/>
                <a:gd name="connsiteY4" fmla="*/ 956472 h 1436304"/>
                <a:gd name="connsiteX0" fmla="*/ 0 w 1932998"/>
                <a:gd name="connsiteY0" fmla="*/ 946997 h 1426829"/>
                <a:gd name="connsiteX1" fmla="*/ 1932998 w 1932998"/>
                <a:gd name="connsiteY1" fmla="*/ 0 h 1426829"/>
                <a:gd name="connsiteX2" fmla="*/ 1836466 w 1932998"/>
                <a:gd name="connsiteY2" fmla="*/ 487019 h 1426829"/>
                <a:gd name="connsiteX3" fmla="*/ 17688 w 1932998"/>
                <a:gd name="connsiteY3" fmla="*/ 1426829 h 1426829"/>
                <a:gd name="connsiteX4" fmla="*/ 0 w 1932998"/>
                <a:gd name="connsiteY4" fmla="*/ 946997 h 1426829"/>
                <a:gd name="connsiteX0" fmla="*/ 0 w 1922292"/>
                <a:gd name="connsiteY0" fmla="*/ 945766 h 1426829"/>
                <a:gd name="connsiteX1" fmla="*/ 1922292 w 1922292"/>
                <a:gd name="connsiteY1" fmla="*/ 0 h 1426829"/>
                <a:gd name="connsiteX2" fmla="*/ 1825760 w 1922292"/>
                <a:gd name="connsiteY2" fmla="*/ 487019 h 1426829"/>
                <a:gd name="connsiteX3" fmla="*/ 6982 w 1922292"/>
                <a:gd name="connsiteY3" fmla="*/ 1426829 h 1426829"/>
                <a:gd name="connsiteX4" fmla="*/ 0 w 1922292"/>
                <a:gd name="connsiteY4" fmla="*/ 945766 h 1426829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82576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90958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  <a:gd name="connsiteX0" fmla="*/ 0 w 1909580"/>
                <a:gd name="connsiteY0" fmla="*/ 784285 h 1265348"/>
                <a:gd name="connsiteX1" fmla="*/ 1563480 w 1909580"/>
                <a:gd name="connsiteY1" fmla="*/ 0 h 1265348"/>
                <a:gd name="connsiteX2" fmla="*/ 1909580 w 1909580"/>
                <a:gd name="connsiteY2" fmla="*/ 325538 h 1265348"/>
                <a:gd name="connsiteX3" fmla="*/ 6982 w 1909580"/>
                <a:gd name="connsiteY3" fmla="*/ 1265348 h 1265348"/>
                <a:gd name="connsiteX4" fmla="*/ 0 w 1909580"/>
                <a:gd name="connsiteY4" fmla="*/ 784285 h 1265348"/>
                <a:gd name="connsiteX0" fmla="*/ 0 w 2267720"/>
                <a:gd name="connsiteY0" fmla="*/ 967165 h 1265348"/>
                <a:gd name="connsiteX1" fmla="*/ 1921620 w 2267720"/>
                <a:gd name="connsiteY1" fmla="*/ 0 h 1265348"/>
                <a:gd name="connsiteX2" fmla="*/ 2267720 w 2267720"/>
                <a:gd name="connsiteY2" fmla="*/ 325538 h 1265348"/>
                <a:gd name="connsiteX3" fmla="*/ 365122 w 2267720"/>
                <a:gd name="connsiteY3" fmla="*/ 1265348 h 1265348"/>
                <a:gd name="connsiteX4" fmla="*/ 0 w 2267720"/>
                <a:gd name="connsiteY4" fmla="*/ 967165 h 1265348"/>
                <a:gd name="connsiteX0" fmla="*/ 0 w 2290580"/>
                <a:gd name="connsiteY0" fmla="*/ 967165 h 1265348"/>
                <a:gd name="connsiteX1" fmla="*/ 1921620 w 2290580"/>
                <a:gd name="connsiteY1" fmla="*/ 0 h 1265348"/>
                <a:gd name="connsiteX2" fmla="*/ 2290580 w 2290580"/>
                <a:gd name="connsiteY2" fmla="*/ 340778 h 1265348"/>
                <a:gd name="connsiteX3" fmla="*/ 365122 w 2290580"/>
                <a:gd name="connsiteY3" fmla="*/ 1265348 h 1265348"/>
                <a:gd name="connsiteX4" fmla="*/ 0 w 2290580"/>
                <a:gd name="connsiteY4" fmla="*/ 967165 h 1265348"/>
                <a:gd name="connsiteX0" fmla="*/ 0 w 2290580"/>
                <a:gd name="connsiteY0" fmla="*/ 944305 h 1242488"/>
                <a:gd name="connsiteX1" fmla="*/ 1944480 w 2290580"/>
                <a:gd name="connsiteY1" fmla="*/ 0 h 1242488"/>
                <a:gd name="connsiteX2" fmla="*/ 2290580 w 2290580"/>
                <a:gd name="connsiteY2" fmla="*/ 317918 h 1242488"/>
                <a:gd name="connsiteX3" fmla="*/ 365122 w 2290580"/>
                <a:gd name="connsiteY3" fmla="*/ 1242488 h 1242488"/>
                <a:gd name="connsiteX4" fmla="*/ 0 w 2290580"/>
                <a:gd name="connsiteY4" fmla="*/ 944305 h 12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580" h="1242488">
                  <a:moveTo>
                    <a:pt x="0" y="944305"/>
                  </a:moveTo>
                  <a:lnTo>
                    <a:pt x="1944480" y="0"/>
                  </a:lnTo>
                  <a:lnTo>
                    <a:pt x="2290580" y="317918"/>
                  </a:lnTo>
                  <a:lnTo>
                    <a:pt x="365122" y="1242488"/>
                  </a:lnTo>
                  <a:lnTo>
                    <a:pt x="0" y="944305"/>
                  </a:lnTo>
                  <a:close/>
                </a:path>
              </a:pathLst>
            </a:custGeom>
            <a:solidFill>
              <a:srgbClr val="9F5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537035" y="404693"/>
            <a:ext cx="1116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삼성</a:t>
            </a:r>
            <a:r>
              <a:rPr kumimoji="0" lang="ko-KR" altLang="en-US" sz="6000" b="1" i="0" u="none" strike="noStrike" kern="1200" cap="none" spc="0" normalizeH="0" baseline="0" noProof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든든</a:t>
            </a:r>
            <a:r>
              <a:rPr kumimoji="0" lang="ko-KR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ko-KR" altLang="en-US" sz="60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플러스</a:t>
            </a:r>
            <a:r>
              <a:rPr kumimoji="0" lang="ko-KR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종신보험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[2301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]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59FA404-CB56-4714-B8E0-45B0A9AF81C3}"/>
              </a:ext>
            </a:extLst>
          </p:cNvPr>
          <p:cNvGrpSpPr/>
          <p:nvPr/>
        </p:nvGrpSpPr>
        <p:grpSpPr>
          <a:xfrm>
            <a:off x="2229730" y="3264705"/>
            <a:ext cx="2460273" cy="2185119"/>
            <a:chOff x="983432" y="1708003"/>
            <a:chExt cx="4232771" cy="4241277"/>
          </a:xfrm>
        </p:grpSpPr>
        <p:sp>
          <p:nvSpPr>
            <p:cNvPr id="4" name="자유형: 도형 13">
              <a:extLst>
                <a:ext uri="{FF2B5EF4-FFF2-40B4-BE49-F238E27FC236}">
                  <a16:creationId xmlns:a16="http://schemas.microsoft.com/office/drawing/2014/main" id="{47AD78B8-183B-40BF-B98C-72C0171424BE}"/>
                </a:ext>
              </a:extLst>
            </p:cNvPr>
            <p:cNvSpPr/>
            <p:nvPr/>
          </p:nvSpPr>
          <p:spPr>
            <a:xfrm>
              <a:off x="2927648" y="3284984"/>
              <a:ext cx="1944216" cy="2664296"/>
            </a:xfrm>
            <a:custGeom>
              <a:avLst/>
              <a:gdLst>
                <a:gd name="connsiteX0" fmla="*/ 0 w 1944216"/>
                <a:gd name="connsiteY0" fmla="*/ 0 h 2664296"/>
                <a:gd name="connsiteX1" fmla="*/ 1944216 w 1944216"/>
                <a:gd name="connsiteY1" fmla="*/ 0 h 2664296"/>
                <a:gd name="connsiteX2" fmla="*/ 1944216 w 1944216"/>
                <a:gd name="connsiteY2" fmla="*/ 1728192 h 2664296"/>
                <a:gd name="connsiteX3" fmla="*/ 0 w 1944216"/>
                <a:gd name="connsiteY3" fmla="*/ 2664296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216" h="2664296">
                  <a:moveTo>
                    <a:pt x="0" y="0"/>
                  </a:moveTo>
                  <a:lnTo>
                    <a:pt x="1944216" y="0"/>
                  </a:lnTo>
                  <a:lnTo>
                    <a:pt x="1944216" y="1728192"/>
                  </a:lnTo>
                  <a:lnTo>
                    <a:pt x="0" y="2664296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자유형: 도형 12">
              <a:extLst>
                <a:ext uri="{FF2B5EF4-FFF2-40B4-BE49-F238E27FC236}">
                  <a16:creationId xmlns:a16="http://schemas.microsoft.com/office/drawing/2014/main" id="{B17AEAB1-2164-433E-AD2D-A3761BA2D1F6}"/>
                </a:ext>
              </a:extLst>
            </p:cNvPr>
            <p:cNvSpPr/>
            <p:nvPr/>
          </p:nvSpPr>
          <p:spPr>
            <a:xfrm>
              <a:off x="983432" y="3284984"/>
              <a:ext cx="1944216" cy="2664296"/>
            </a:xfrm>
            <a:custGeom>
              <a:avLst/>
              <a:gdLst>
                <a:gd name="connsiteX0" fmla="*/ 0 w 1944216"/>
                <a:gd name="connsiteY0" fmla="*/ 0 h 2664296"/>
                <a:gd name="connsiteX1" fmla="*/ 1944216 w 1944216"/>
                <a:gd name="connsiteY1" fmla="*/ 0 h 2664296"/>
                <a:gd name="connsiteX2" fmla="*/ 1944216 w 1944216"/>
                <a:gd name="connsiteY2" fmla="*/ 2664296 h 2664296"/>
                <a:gd name="connsiteX3" fmla="*/ 0 w 1944216"/>
                <a:gd name="connsiteY3" fmla="*/ 172819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216" h="2664296">
                  <a:moveTo>
                    <a:pt x="0" y="0"/>
                  </a:moveTo>
                  <a:lnTo>
                    <a:pt x="1944216" y="0"/>
                  </a:lnTo>
                  <a:lnTo>
                    <a:pt x="1944216" y="2664296"/>
                  </a:lnTo>
                  <a:lnTo>
                    <a:pt x="0" y="1728192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이등변 삼각형 5">
              <a:extLst>
                <a:ext uri="{FF2B5EF4-FFF2-40B4-BE49-F238E27FC236}">
                  <a16:creationId xmlns:a16="http://schemas.microsoft.com/office/drawing/2014/main" id="{ED43DDDA-2803-49F7-BB4C-6C0FF67B6C8B}"/>
                </a:ext>
              </a:extLst>
            </p:cNvPr>
            <p:cNvSpPr/>
            <p:nvPr/>
          </p:nvSpPr>
          <p:spPr>
            <a:xfrm rot="16200000">
              <a:off x="1029333" y="2312876"/>
              <a:ext cx="1852414" cy="1944216"/>
            </a:xfrm>
            <a:prstGeom prst="triangle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8E58EA4A-76EF-4510-BA17-8088FA06212F}"/>
                </a:ext>
              </a:extLst>
            </p:cNvPr>
            <p:cNvSpPr/>
            <p:nvPr/>
          </p:nvSpPr>
          <p:spPr>
            <a:xfrm rot="5400000">
              <a:off x="2973549" y="2312876"/>
              <a:ext cx="1852414" cy="1944216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14">
              <a:extLst>
                <a:ext uri="{FF2B5EF4-FFF2-40B4-BE49-F238E27FC236}">
                  <a16:creationId xmlns:a16="http://schemas.microsoft.com/office/drawing/2014/main" id="{9D1C8CD6-0211-4E6B-BDCF-F85D5C9285A1}"/>
                </a:ext>
              </a:extLst>
            </p:cNvPr>
            <p:cNvSpPr/>
            <p:nvPr/>
          </p:nvSpPr>
          <p:spPr>
            <a:xfrm>
              <a:off x="2927648" y="3284091"/>
              <a:ext cx="2225898" cy="1400795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898" h="1400795">
                  <a:moveTo>
                    <a:pt x="0" y="927100"/>
                  </a:moveTo>
                  <a:lnTo>
                    <a:pt x="1946498" y="0"/>
                  </a:lnTo>
                  <a:lnTo>
                    <a:pt x="2225898" y="454645"/>
                  </a:lnTo>
                  <a:lnTo>
                    <a:pt x="304800" y="1400795"/>
                  </a:lnTo>
                  <a:lnTo>
                    <a:pt x="0" y="92710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14">
              <a:extLst>
                <a:ext uri="{FF2B5EF4-FFF2-40B4-BE49-F238E27FC236}">
                  <a16:creationId xmlns:a16="http://schemas.microsoft.com/office/drawing/2014/main" id="{0C73487E-9994-4AED-9DEC-4FBE9EB6CDD7}"/>
                </a:ext>
              </a:extLst>
            </p:cNvPr>
            <p:cNvSpPr/>
            <p:nvPr/>
          </p:nvSpPr>
          <p:spPr>
            <a:xfrm rot="3132192">
              <a:off x="766488" y="3294140"/>
              <a:ext cx="2200462" cy="1400795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462" h="1400795">
                  <a:moveTo>
                    <a:pt x="0" y="956472"/>
                  </a:moveTo>
                  <a:lnTo>
                    <a:pt x="1921062" y="0"/>
                  </a:lnTo>
                  <a:lnTo>
                    <a:pt x="2200462" y="454645"/>
                  </a:lnTo>
                  <a:lnTo>
                    <a:pt x="279364" y="1400795"/>
                  </a:lnTo>
                  <a:lnTo>
                    <a:pt x="0" y="956472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직사각형 14">
              <a:extLst>
                <a:ext uri="{FF2B5EF4-FFF2-40B4-BE49-F238E27FC236}">
                  <a16:creationId xmlns:a16="http://schemas.microsoft.com/office/drawing/2014/main" id="{FA578CFF-845A-46C4-B014-90F8D6842B16}"/>
                </a:ext>
              </a:extLst>
            </p:cNvPr>
            <p:cNvSpPr/>
            <p:nvPr/>
          </p:nvSpPr>
          <p:spPr>
            <a:xfrm rot="7706485" flipH="1">
              <a:off x="809000" y="1959939"/>
              <a:ext cx="1929240" cy="1425368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  <a:gd name="connsiteX0" fmla="*/ 0 w 2200462"/>
                <a:gd name="connsiteY0" fmla="*/ 956472 h 1436304"/>
                <a:gd name="connsiteX1" fmla="*/ 1921062 w 2200462"/>
                <a:gd name="connsiteY1" fmla="*/ 0 h 1436304"/>
                <a:gd name="connsiteX2" fmla="*/ 2200462 w 2200462"/>
                <a:gd name="connsiteY2" fmla="*/ 454645 h 1436304"/>
                <a:gd name="connsiteX3" fmla="*/ 17688 w 2200462"/>
                <a:gd name="connsiteY3" fmla="*/ 1436304 h 1436304"/>
                <a:gd name="connsiteX4" fmla="*/ 0 w 2200462"/>
                <a:gd name="connsiteY4" fmla="*/ 956472 h 1436304"/>
                <a:gd name="connsiteX0" fmla="*/ 0 w 1921062"/>
                <a:gd name="connsiteY0" fmla="*/ 956472 h 1436304"/>
                <a:gd name="connsiteX1" fmla="*/ 1921062 w 1921062"/>
                <a:gd name="connsiteY1" fmla="*/ 0 h 1436304"/>
                <a:gd name="connsiteX2" fmla="*/ 1836466 w 1921062"/>
                <a:gd name="connsiteY2" fmla="*/ 496494 h 1436304"/>
                <a:gd name="connsiteX3" fmla="*/ 17688 w 1921062"/>
                <a:gd name="connsiteY3" fmla="*/ 1436304 h 1436304"/>
                <a:gd name="connsiteX4" fmla="*/ 0 w 1921062"/>
                <a:gd name="connsiteY4" fmla="*/ 956472 h 1436304"/>
                <a:gd name="connsiteX0" fmla="*/ 0 w 1932998"/>
                <a:gd name="connsiteY0" fmla="*/ 946997 h 1426829"/>
                <a:gd name="connsiteX1" fmla="*/ 1932998 w 1932998"/>
                <a:gd name="connsiteY1" fmla="*/ 0 h 1426829"/>
                <a:gd name="connsiteX2" fmla="*/ 1836466 w 1932998"/>
                <a:gd name="connsiteY2" fmla="*/ 487019 h 1426829"/>
                <a:gd name="connsiteX3" fmla="*/ 17688 w 1932998"/>
                <a:gd name="connsiteY3" fmla="*/ 1426829 h 1426829"/>
                <a:gd name="connsiteX4" fmla="*/ 0 w 1932998"/>
                <a:gd name="connsiteY4" fmla="*/ 946997 h 1426829"/>
                <a:gd name="connsiteX0" fmla="*/ 0 w 1922292"/>
                <a:gd name="connsiteY0" fmla="*/ 945766 h 1426829"/>
                <a:gd name="connsiteX1" fmla="*/ 1922292 w 1922292"/>
                <a:gd name="connsiteY1" fmla="*/ 0 h 1426829"/>
                <a:gd name="connsiteX2" fmla="*/ 1825760 w 1922292"/>
                <a:gd name="connsiteY2" fmla="*/ 487019 h 1426829"/>
                <a:gd name="connsiteX3" fmla="*/ 6982 w 1922292"/>
                <a:gd name="connsiteY3" fmla="*/ 1426829 h 1426829"/>
                <a:gd name="connsiteX4" fmla="*/ 0 w 1922292"/>
                <a:gd name="connsiteY4" fmla="*/ 945766 h 1426829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82576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9240" h="1425368">
                  <a:moveTo>
                    <a:pt x="0" y="944305"/>
                  </a:moveTo>
                  <a:lnTo>
                    <a:pt x="1929240" y="0"/>
                  </a:lnTo>
                  <a:lnTo>
                    <a:pt x="1825760" y="485558"/>
                  </a:lnTo>
                  <a:lnTo>
                    <a:pt x="6982" y="1425368"/>
                  </a:lnTo>
                  <a:lnTo>
                    <a:pt x="0" y="94430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직사각형 14">
              <a:extLst>
                <a:ext uri="{FF2B5EF4-FFF2-40B4-BE49-F238E27FC236}">
                  <a16:creationId xmlns:a16="http://schemas.microsoft.com/office/drawing/2014/main" id="{8B8163DA-446E-4600-8972-FC7594C06C99}"/>
                </a:ext>
              </a:extLst>
            </p:cNvPr>
            <p:cNvSpPr/>
            <p:nvPr/>
          </p:nvSpPr>
          <p:spPr>
            <a:xfrm flipH="1">
              <a:off x="2925623" y="2057999"/>
              <a:ext cx="2290580" cy="1242488"/>
            </a:xfrm>
            <a:custGeom>
              <a:avLst/>
              <a:gdLst>
                <a:gd name="connsiteX0" fmla="*/ 0 w 2232248"/>
                <a:gd name="connsiteY0" fmla="*/ 0 h 441945"/>
                <a:gd name="connsiteX1" fmla="*/ 2232248 w 2232248"/>
                <a:gd name="connsiteY1" fmla="*/ 0 h 441945"/>
                <a:gd name="connsiteX2" fmla="*/ 2232248 w 2232248"/>
                <a:gd name="connsiteY2" fmla="*/ 441945 h 441945"/>
                <a:gd name="connsiteX3" fmla="*/ 0 w 2232248"/>
                <a:gd name="connsiteY3" fmla="*/ 441945 h 441945"/>
                <a:gd name="connsiteX4" fmla="*/ 0 w 2232248"/>
                <a:gd name="connsiteY4" fmla="*/ 0 h 441945"/>
                <a:gd name="connsiteX0" fmla="*/ 0 w 2232248"/>
                <a:gd name="connsiteY0" fmla="*/ 901700 h 1343645"/>
                <a:gd name="connsiteX1" fmla="*/ 1940148 w 2232248"/>
                <a:gd name="connsiteY1" fmla="*/ 0 h 1343645"/>
                <a:gd name="connsiteX2" fmla="*/ 2232248 w 2232248"/>
                <a:gd name="connsiteY2" fmla="*/ 1343645 h 1343645"/>
                <a:gd name="connsiteX3" fmla="*/ 0 w 2232248"/>
                <a:gd name="connsiteY3" fmla="*/ 1343645 h 1343645"/>
                <a:gd name="connsiteX4" fmla="*/ 0 w 2232248"/>
                <a:gd name="connsiteY4" fmla="*/ 901700 h 1343645"/>
                <a:gd name="connsiteX0" fmla="*/ 0 w 2181448"/>
                <a:gd name="connsiteY0" fmla="*/ 901700 h 1343645"/>
                <a:gd name="connsiteX1" fmla="*/ 1940148 w 2181448"/>
                <a:gd name="connsiteY1" fmla="*/ 0 h 1343645"/>
                <a:gd name="connsiteX2" fmla="*/ 2181448 w 2181448"/>
                <a:gd name="connsiteY2" fmla="*/ 467345 h 1343645"/>
                <a:gd name="connsiteX3" fmla="*/ 0 w 2181448"/>
                <a:gd name="connsiteY3" fmla="*/ 1343645 h 1343645"/>
                <a:gd name="connsiteX4" fmla="*/ 0 w 2181448"/>
                <a:gd name="connsiteY4" fmla="*/ 901700 h 1343645"/>
                <a:gd name="connsiteX0" fmla="*/ 0 w 2181448"/>
                <a:gd name="connsiteY0" fmla="*/ 927100 h 1369045"/>
                <a:gd name="connsiteX1" fmla="*/ 1946498 w 2181448"/>
                <a:gd name="connsiteY1" fmla="*/ 0 h 1369045"/>
                <a:gd name="connsiteX2" fmla="*/ 2181448 w 2181448"/>
                <a:gd name="connsiteY2" fmla="*/ 492745 h 1369045"/>
                <a:gd name="connsiteX3" fmla="*/ 0 w 2181448"/>
                <a:gd name="connsiteY3" fmla="*/ 1369045 h 1369045"/>
                <a:gd name="connsiteX4" fmla="*/ 0 w 2181448"/>
                <a:gd name="connsiteY4" fmla="*/ 927100 h 1369045"/>
                <a:gd name="connsiteX0" fmla="*/ 0 w 2181448"/>
                <a:gd name="connsiteY0" fmla="*/ 927100 h 1400795"/>
                <a:gd name="connsiteX1" fmla="*/ 1946498 w 2181448"/>
                <a:gd name="connsiteY1" fmla="*/ 0 h 1400795"/>
                <a:gd name="connsiteX2" fmla="*/ 2181448 w 2181448"/>
                <a:gd name="connsiteY2" fmla="*/ 492745 h 1400795"/>
                <a:gd name="connsiteX3" fmla="*/ 304800 w 2181448"/>
                <a:gd name="connsiteY3" fmla="*/ 1400795 h 1400795"/>
                <a:gd name="connsiteX4" fmla="*/ 0 w 2181448"/>
                <a:gd name="connsiteY4" fmla="*/ 927100 h 1400795"/>
                <a:gd name="connsiteX0" fmla="*/ 0 w 2225898"/>
                <a:gd name="connsiteY0" fmla="*/ 927100 h 1400795"/>
                <a:gd name="connsiteX1" fmla="*/ 1946498 w 2225898"/>
                <a:gd name="connsiteY1" fmla="*/ 0 h 1400795"/>
                <a:gd name="connsiteX2" fmla="*/ 2225898 w 2225898"/>
                <a:gd name="connsiteY2" fmla="*/ 454645 h 1400795"/>
                <a:gd name="connsiteX3" fmla="*/ 304800 w 2225898"/>
                <a:gd name="connsiteY3" fmla="*/ 1400795 h 1400795"/>
                <a:gd name="connsiteX4" fmla="*/ 0 w 2225898"/>
                <a:gd name="connsiteY4" fmla="*/ 927100 h 1400795"/>
                <a:gd name="connsiteX0" fmla="*/ 0 w 2181782"/>
                <a:gd name="connsiteY0" fmla="*/ 932387 h 1400795"/>
                <a:gd name="connsiteX1" fmla="*/ 1902382 w 2181782"/>
                <a:gd name="connsiteY1" fmla="*/ 0 h 1400795"/>
                <a:gd name="connsiteX2" fmla="*/ 2181782 w 2181782"/>
                <a:gd name="connsiteY2" fmla="*/ 454645 h 1400795"/>
                <a:gd name="connsiteX3" fmla="*/ 260684 w 2181782"/>
                <a:gd name="connsiteY3" fmla="*/ 1400795 h 1400795"/>
                <a:gd name="connsiteX4" fmla="*/ 0 w 2181782"/>
                <a:gd name="connsiteY4" fmla="*/ 932387 h 1400795"/>
                <a:gd name="connsiteX0" fmla="*/ 0 w 2200462"/>
                <a:gd name="connsiteY0" fmla="*/ 956472 h 1400795"/>
                <a:gd name="connsiteX1" fmla="*/ 1921062 w 2200462"/>
                <a:gd name="connsiteY1" fmla="*/ 0 h 1400795"/>
                <a:gd name="connsiteX2" fmla="*/ 2200462 w 2200462"/>
                <a:gd name="connsiteY2" fmla="*/ 454645 h 1400795"/>
                <a:gd name="connsiteX3" fmla="*/ 279364 w 2200462"/>
                <a:gd name="connsiteY3" fmla="*/ 1400795 h 1400795"/>
                <a:gd name="connsiteX4" fmla="*/ 0 w 2200462"/>
                <a:gd name="connsiteY4" fmla="*/ 956472 h 1400795"/>
                <a:gd name="connsiteX0" fmla="*/ 0 w 2200462"/>
                <a:gd name="connsiteY0" fmla="*/ 956472 h 1436304"/>
                <a:gd name="connsiteX1" fmla="*/ 1921062 w 2200462"/>
                <a:gd name="connsiteY1" fmla="*/ 0 h 1436304"/>
                <a:gd name="connsiteX2" fmla="*/ 2200462 w 2200462"/>
                <a:gd name="connsiteY2" fmla="*/ 454645 h 1436304"/>
                <a:gd name="connsiteX3" fmla="*/ 17688 w 2200462"/>
                <a:gd name="connsiteY3" fmla="*/ 1436304 h 1436304"/>
                <a:gd name="connsiteX4" fmla="*/ 0 w 2200462"/>
                <a:gd name="connsiteY4" fmla="*/ 956472 h 1436304"/>
                <a:gd name="connsiteX0" fmla="*/ 0 w 1921062"/>
                <a:gd name="connsiteY0" fmla="*/ 956472 h 1436304"/>
                <a:gd name="connsiteX1" fmla="*/ 1921062 w 1921062"/>
                <a:gd name="connsiteY1" fmla="*/ 0 h 1436304"/>
                <a:gd name="connsiteX2" fmla="*/ 1836466 w 1921062"/>
                <a:gd name="connsiteY2" fmla="*/ 496494 h 1436304"/>
                <a:gd name="connsiteX3" fmla="*/ 17688 w 1921062"/>
                <a:gd name="connsiteY3" fmla="*/ 1436304 h 1436304"/>
                <a:gd name="connsiteX4" fmla="*/ 0 w 1921062"/>
                <a:gd name="connsiteY4" fmla="*/ 956472 h 1436304"/>
                <a:gd name="connsiteX0" fmla="*/ 0 w 1932998"/>
                <a:gd name="connsiteY0" fmla="*/ 946997 h 1426829"/>
                <a:gd name="connsiteX1" fmla="*/ 1932998 w 1932998"/>
                <a:gd name="connsiteY1" fmla="*/ 0 h 1426829"/>
                <a:gd name="connsiteX2" fmla="*/ 1836466 w 1932998"/>
                <a:gd name="connsiteY2" fmla="*/ 487019 h 1426829"/>
                <a:gd name="connsiteX3" fmla="*/ 17688 w 1932998"/>
                <a:gd name="connsiteY3" fmla="*/ 1426829 h 1426829"/>
                <a:gd name="connsiteX4" fmla="*/ 0 w 1932998"/>
                <a:gd name="connsiteY4" fmla="*/ 946997 h 1426829"/>
                <a:gd name="connsiteX0" fmla="*/ 0 w 1922292"/>
                <a:gd name="connsiteY0" fmla="*/ 945766 h 1426829"/>
                <a:gd name="connsiteX1" fmla="*/ 1922292 w 1922292"/>
                <a:gd name="connsiteY1" fmla="*/ 0 h 1426829"/>
                <a:gd name="connsiteX2" fmla="*/ 1825760 w 1922292"/>
                <a:gd name="connsiteY2" fmla="*/ 487019 h 1426829"/>
                <a:gd name="connsiteX3" fmla="*/ 6982 w 1922292"/>
                <a:gd name="connsiteY3" fmla="*/ 1426829 h 1426829"/>
                <a:gd name="connsiteX4" fmla="*/ 0 w 1922292"/>
                <a:gd name="connsiteY4" fmla="*/ 945766 h 1426829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82576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  <a:gd name="connsiteX0" fmla="*/ 0 w 1929240"/>
                <a:gd name="connsiteY0" fmla="*/ 944305 h 1425368"/>
                <a:gd name="connsiteX1" fmla="*/ 1929240 w 1929240"/>
                <a:gd name="connsiteY1" fmla="*/ 0 h 1425368"/>
                <a:gd name="connsiteX2" fmla="*/ 1909580 w 1929240"/>
                <a:gd name="connsiteY2" fmla="*/ 485558 h 1425368"/>
                <a:gd name="connsiteX3" fmla="*/ 6982 w 1929240"/>
                <a:gd name="connsiteY3" fmla="*/ 1425368 h 1425368"/>
                <a:gd name="connsiteX4" fmla="*/ 0 w 1929240"/>
                <a:gd name="connsiteY4" fmla="*/ 944305 h 1425368"/>
                <a:gd name="connsiteX0" fmla="*/ 0 w 1909580"/>
                <a:gd name="connsiteY0" fmla="*/ 784285 h 1265348"/>
                <a:gd name="connsiteX1" fmla="*/ 1563480 w 1909580"/>
                <a:gd name="connsiteY1" fmla="*/ 0 h 1265348"/>
                <a:gd name="connsiteX2" fmla="*/ 1909580 w 1909580"/>
                <a:gd name="connsiteY2" fmla="*/ 325538 h 1265348"/>
                <a:gd name="connsiteX3" fmla="*/ 6982 w 1909580"/>
                <a:gd name="connsiteY3" fmla="*/ 1265348 h 1265348"/>
                <a:gd name="connsiteX4" fmla="*/ 0 w 1909580"/>
                <a:gd name="connsiteY4" fmla="*/ 784285 h 1265348"/>
                <a:gd name="connsiteX0" fmla="*/ 0 w 2267720"/>
                <a:gd name="connsiteY0" fmla="*/ 967165 h 1265348"/>
                <a:gd name="connsiteX1" fmla="*/ 1921620 w 2267720"/>
                <a:gd name="connsiteY1" fmla="*/ 0 h 1265348"/>
                <a:gd name="connsiteX2" fmla="*/ 2267720 w 2267720"/>
                <a:gd name="connsiteY2" fmla="*/ 325538 h 1265348"/>
                <a:gd name="connsiteX3" fmla="*/ 365122 w 2267720"/>
                <a:gd name="connsiteY3" fmla="*/ 1265348 h 1265348"/>
                <a:gd name="connsiteX4" fmla="*/ 0 w 2267720"/>
                <a:gd name="connsiteY4" fmla="*/ 967165 h 1265348"/>
                <a:gd name="connsiteX0" fmla="*/ 0 w 2290580"/>
                <a:gd name="connsiteY0" fmla="*/ 967165 h 1265348"/>
                <a:gd name="connsiteX1" fmla="*/ 1921620 w 2290580"/>
                <a:gd name="connsiteY1" fmla="*/ 0 h 1265348"/>
                <a:gd name="connsiteX2" fmla="*/ 2290580 w 2290580"/>
                <a:gd name="connsiteY2" fmla="*/ 340778 h 1265348"/>
                <a:gd name="connsiteX3" fmla="*/ 365122 w 2290580"/>
                <a:gd name="connsiteY3" fmla="*/ 1265348 h 1265348"/>
                <a:gd name="connsiteX4" fmla="*/ 0 w 2290580"/>
                <a:gd name="connsiteY4" fmla="*/ 967165 h 1265348"/>
                <a:gd name="connsiteX0" fmla="*/ 0 w 2290580"/>
                <a:gd name="connsiteY0" fmla="*/ 944305 h 1242488"/>
                <a:gd name="connsiteX1" fmla="*/ 1944480 w 2290580"/>
                <a:gd name="connsiteY1" fmla="*/ 0 h 1242488"/>
                <a:gd name="connsiteX2" fmla="*/ 2290580 w 2290580"/>
                <a:gd name="connsiteY2" fmla="*/ 317918 h 1242488"/>
                <a:gd name="connsiteX3" fmla="*/ 365122 w 2290580"/>
                <a:gd name="connsiteY3" fmla="*/ 1242488 h 1242488"/>
                <a:gd name="connsiteX4" fmla="*/ 0 w 2290580"/>
                <a:gd name="connsiteY4" fmla="*/ 944305 h 12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580" h="1242488">
                  <a:moveTo>
                    <a:pt x="0" y="944305"/>
                  </a:moveTo>
                  <a:lnTo>
                    <a:pt x="1944480" y="0"/>
                  </a:lnTo>
                  <a:lnTo>
                    <a:pt x="2290580" y="317918"/>
                  </a:lnTo>
                  <a:lnTo>
                    <a:pt x="365122" y="1242488"/>
                  </a:lnTo>
                  <a:lnTo>
                    <a:pt x="0" y="944305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사다리꼴 46">
            <a:extLst>
              <a:ext uri="{FF2B5EF4-FFF2-40B4-BE49-F238E27FC236}">
                <a16:creationId xmlns:a16="http://schemas.microsoft.com/office/drawing/2014/main" id="{9A613E4F-E17F-44F7-9AA6-FF0D7624A5E4}"/>
              </a:ext>
            </a:extLst>
          </p:cNvPr>
          <p:cNvSpPr/>
          <p:nvPr/>
        </p:nvSpPr>
        <p:spPr>
          <a:xfrm rot="10800000">
            <a:off x="1910991" y="694541"/>
            <a:ext cx="2895251" cy="3972804"/>
          </a:xfrm>
          <a:custGeom>
            <a:avLst/>
            <a:gdLst>
              <a:gd name="connsiteX0" fmla="*/ 0 w 2895251"/>
              <a:gd name="connsiteY0" fmla="*/ 2520280 h 2520280"/>
              <a:gd name="connsiteX1" fmla="*/ 370632 w 2895251"/>
              <a:gd name="connsiteY1" fmla="*/ 0 h 2520280"/>
              <a:gd name="connsiteX2" fmla="*/ 2524619 w 2895251"/>
              <a:gd name="connsiteY2" fmla="*/ 0 h 2520280"/>
              <a:gd name="connsiteX3" fmla="*/ 2895251 w 2895251"/>
              <a:gd name="connsiteY3" fmla="*/ 2520280 h 2520280"/>
              <a:gd name="connsiteX4" fmla="*/ 0 w 2895251"/>
              <a:gd name="connsiteY4" fmla="*/ 2520280 h 2520280"/>
              <a:gd name="connsiteX0" fmla="*/ 0 w 2895251"/>
              <a:gd name="connsiteY0" fmla="*/ 2520280 h 2520280"/>
              <a:gd name="connsiteX1" fmla="*/ 370632 w 2895251"/>
              <a:gd name="connsiteY1" fmla="*/ 0 h 2520280"/>
              <a:gd name="connsiteX2" fmla="*/ 1464587 w 2895251"/>
              <a:gd name="connsiteY2" fmla="*/ 997 h 2520280"/>
              <a:gd name="connsiteX3" fmla="*/ 2524619 w 2895251"/>
              <a:gd name="connsiteY3" fmla="*/ 0 h 2520280"/>
              <a:gd name="connsiteX4" fmla="*/ 2895251 w 2895251"/>
              <a:gd name="connsiteY4" fmla="*/ 2520280 h 2520280"/>
              <a:gd name="connsiteX5" fmla="*/ 0 w 2895251"/>
              <a:gd name="connsiteY5" fmla="*/ 2520280 h 2520280"/>
              <a:gd name="connsiteX0" fmla="*/ 0 w 2895251"/>
              <a:gd name="connsiteY0" fmla="*/ 3022203 h 3022203"/>
              <a:gd name="connsiteX1" fmla="*/ 370632 w 2895251"/>
              <a:gd name="connsiteY1" fmla="*/ 501923 h 3022203"/>
              <a:gd name="connsiteX2" fmla="*/ 1464587 w 2895251"/>
              <a:gd name="connsiteY2" fmla="*/ 0 h 3022203"/>
              <a:gd name="connsiteX3" fmla="*/ 2524619 w 2895251"/>
              <a:gd name="connsiteY3" fmla="*/ 501923 h 3022203"/>
              <a:gd name="connsiteX4" fmla="*/ 2895251 w 2895251"/>
              <a:gd name="connsiteY4" fmla="*/ 3022203 h 3022203"/>
              <a:gd name="connsiteX5" fmla="*/ 0 w 2895251"/>
              <a:gd name="connsiteY5" fmla="*/ 3022203 h 302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251" h="3022203">
                <a:moveTo>
                  <a:pt x="0" y="3022203"/>
                </a:moveTo>
                <a:lnTo>
                  <a:pt x="370632" y="501923"/>
                </a:lnTo>
                <a:lnTo>
                  <a:pt x="1464587" y="0"/>
                </a:lnTo>
                <a:lnTo>
                  <a:pt x="2524619" y="501923"/>
                </a:lnTo>
                <a:lnTo>
                  <a:pt x="2895251" y="3022203"/>
                </a:lnTo>
                <a:lnTo>
                  <a:pt x="0" y="3022203"/>
                </a:lnTo>
                <a:close/>
              </a:path>
            </a:pathLst>
          </a:custGeom>
          <a:gradFill flip="none" rotWithShape="1">
            <a:gsLst>
              <a:gs pos="0">
                <a:srgbClr val="00CC99">
                  <a:alpha val="28000"/>
                </a:srgbClr>
              </a:gs>
              <a:gs pos="100000">
                <a:srgbClr val="00CC99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1379690" y="2172042"/>
            <a:ext cx="41572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5</a:t>
            </a:r>
            <a:r>
              <a:rPr kumimoji="0" lang="ko-KR" altLang="en-US" sz="5400" b="1" i="0" u="none" strike="noStrike" kern="1200" cap="none" spc="0" normalizeH="0" baseline="0" noProof="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년납</a:t>
            </a:r>
            <a:r>
              <a:rPr kumimoji="0" lang="ko-KR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으로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단기납도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든 </a:t>
            </a:r>
            <a:r>
              <a:rPr kumimoji="0" lang="ko-KR" altLang="en-US" sz="5400" b="1" i="0" u="none" strike="noStrike" kern="1200" cap="none" spc="0" normalizeH="0" baseline="0" noProof="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든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사다리꼴 46">
            <a:extLst>
              <a:ext uri="{FF2B5EF4-FFF2-40B4-BE49-F238E27FC236}">
                <a16:creationId xmlns:a16="http://schemas.microsoft.com/office/drawing/2014/main" id="{20EA0714-CF3F-4404-A7D7-EB6BAEC89C94}"/>
              </a:ext>
            </a:extLst>
          </p:cNvPr>
          <p:cNvSpPr/>
          <p:nvPr/>
        </p:nvSpPr>
        <p:spPr>
          <a:xfrm rot="10800000">
            <a:off x="6874406" y="867046"/>
            <a:ext cx="2895251" cy="3682659"/>
          </a:xfrm>
          <a:custGeom>
            <a:avLst/>
            <a:gdLst>
              <a:gd name="connsiteX0" fmla="*/ 0 w 2895251"/>
              <a:gd name="connsiteY0" fmla="*/ 2520280 h 2520280"/>
              <a:gd name="connsiteX1" fmla="*/ 370632 w 2895251"/>
              <a:gd name="connsiteY1" fmla="*/ 0 h 2520280"/>
              <a:gd name="connsiteX2" fmla="*/ 2524619 w 2895251"/>
              <a:gd name="connsiteY2" fmla="*/ 0 h 2520280"/>
              <a:gd name="connsiteX3" fmla="*/ 2895251 w 2895251"/>
              <a:gd name="connsiteY3" fmla="*/ 2520280 h 2520280"/>
              <a:gd name="connsiteX4" fmla="*/ 0 w 2895251"/>
              <a:gd name="connsiteY4" fmla="*/ 2520280 h 2520280"/>
              <a:gd name="connsiteX0" fmla="*/ 0 w 2895251"/>
              <a:gd name="connsiteY0" fmla="*/ 2520280 h 2520280"/>
              <a:gd name="connsiteX1" fmla="*/ 370632 w 2895251"/>
              <a:gd name="connsiteY1" fmla="*/ 0 h 2520280"/>
              <a:gd name="connsiteX2" fmla="*/ 1464587 w 2895251"/>
              <a:gd name="connsiteY2" fmla="*/ 997 h 2520280"/>
              <a:gd name="connsiteX3" fmla="*/ 2524619 w 2895251"/>
              <a:gd name="connsiteY3" fmla="*/ 0 h 2520280"/>
              <a:gd name="connsiteX4" fmla="*/ 2895251 w 2895251"/>
              <a:gd name="connsiteY4" fmla="*/ 2520280 h 2520280"/>
              <a:gd name="connsiteX5" fmla="*/ 0 w 2895251"/>
              <a:gd name="connsiteY5" fmla="*/ 2520280 h 2520280"/>
              <a:gd name="connsiteX0" fmla="*/ 0 w 2895251"/>
              <a:gd name="connsiteY0" fmla="*/ 3022203 h 3022203"/>
              <a:gd name="connsiteX1" fmla="*/ 370632 w 2895251"/>
              <a:gd name="connsiteY1" fmla="*/ 501923 h 3022203"/>
              <a:gd name="connsiteX2" fmla="*/ 1464587 w 2895251"/>
              <a:gd name="connsiteY2" fmla="*/ 0 h 3022203"/>
              <a:gd name="connsiteX3" fmla="*/ 2524619 w 2895251"/>
              <a:gd name="connsiteY3" fmla="*/ 501923 h 3022203"/>
              <a:gd name="connsiteX4" fmla="*/ 2895251 w 2895251"/>
              <a:gd name="connsiteY4" fmla="*/ 3022203 h 3022203"/>
              <a:gd name="connsiteX5" fmla="*/ 0 w 2895251"/>
              <a:gd name="connsiteY5" fmla="*/ 3022203 h 302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251" h="3022203">
                <a:moveTo>
                  <a:pt x="0" y="3022203"/>
                </a:moveTo>
                <a:lnTo>
                  <a:pt x="370632" y="501923"/>
                </a:lnTo>
                <a:lnTo>
                  <a:pt x="1464587" y="0"/>
                </a:lnTo>
                <a:lnTo>
                  <a:pt x="2524619" y="501923"/>
                </a:lnTo>
                <a:lnTo>
                  <a:pt x="2895251" y="3022203"/>
                </a:lnTo>
                <a:lnTo>
                  <a:pt x="0" y="3022203"/>
                </a:lnTo>
                <a:close/>
              </a:path>
            </a:pathLst>
          </a:custGeom>
          <a:gradFill flip="none" rotWithShape="1">
            <a:gsLst>
              <a:gs pos="0">
                <a:srgbClr val="9F5FCF">
                  <a:alpha val="50000"/>
                </a:srgbClr>
              </a:gs>
              <a:gs pos="100000">
                <a:srgbClr val="9F5FC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5636801" y="2163124"/>
            <a:ext cx="53704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적용이율인상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으로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완납 후 </a:t>
            </a:r>
            <a:r>
              <a:rPr kumimoji="0" lang="ko-KR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환급률도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n-cs"/>
              </a:rPr>
              <a:t>플 러 스</a:t>
            </a:r>
            <a:endParaRPr kumimoji="0" lang="en-US" altLang="ko-KR" sz="5400" b="1" i="0" u="none" strike="noStrike" kern="1200" cap="none" spc="0" normalizeH="0" baseline="0" noProof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휴먼둥근헤드라인" panose="02030504000101010101" pitchFamily="18" charset="-127"/>
              <a:ea typeface="휴먼둥근헤드라인" panose="02030504000101010101" pitchFamily="18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E7040F-EF07-70F4-201A-D5BE6DE73FA6}"/>
              </a:ext>
            </a:extLst>
          </p:cNvPr>
          <p:cNvSpPr txBox="1"/>
          <p:nvPr/>
        </p:nvSpPr>
        <p:spPr>
          <a:xfrm>
            <a:off x="0" y="570824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고객님의 자산은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든든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컨설턴트님들의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소득은 </a:t>
            </a:r>
            <a:r>
              <a:rPr kumimoji="0" lang="ko-KR" altLang="en-US" sz="4800" b="1" i="0" u="none" strike="noStrike" kern="1200" cap="none" spc="0" normalizeH="0" baseline="0" noProof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플러스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53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Ⅲ.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핵심보장특약    </a:t>
            </a:r>
            <a:endParaRPr lang="en-US" altLang="ko-KR" sz="6000" dirty="0" smtClean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>
              <a:defRPr/>
            </a:pPr>
            <a:r>
              <a:rPr lang="en-US" altLang="ko-KR" sz="600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 (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경증뇌심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31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1106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dirty="0" err="1" smtClean="0">
                <a:solidFill>
                  <a:prstClr val="white"/>
                </a:solidFill>
                <a:latin typeface="+mn-ea"/>
              </a:rPr>
              <a:t>괜찮아보여도</a:t>
            </a: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 위험한 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'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레드 플래그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'</a:t>
            </a: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사인 </a:t>
            </a:r>
            <a:r>
              <a:rPr lang="en-US" altLang="ko-KR" sz="2800" b="1" dirty="0" smtClean="0">
                <a:solidFill>
                  <a:prstClr val="white"/>
                </a:solidFill>
                <a:latin typeface="+mn-ea"/>
              </a:rPr>
              <a:t>– 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뇌</a:t>
            </a:r>
            <a:r>
              <a:rPr lang="en-US" altLang="ko-KR" sz="2800" b="1" dirty="0" smtClean="0">
                <a:solidFill>
                  <a:srgbClr val="FFFF00"/>
                </a:solidFill>
                <a:latin typeface="삼성긴고딕 Regular" panose="020B0600000101010101" pitchFamily="50" charset="-127"/>
                <a:ea typeface="삼성긴고딕 Regular" panose="020B0600000101010101" pitchFamily="50" charset="-127"/>
              </a:rPr>
              <a:t>·</a:t>
            </a:r>
            <a:r>
              <a:rPr lang="ko-KR" altLang="en-US" sz="2800" b="1" dirty="0" smtClean="0">
                <a:solidFill>
                  <a:srgbClr val="FFFF00"/>
                </a:solidFill>
                <a:latin typeface="삼성긴고딕 Regular" panose="020B0600000101010101" pitchFamily="50" charset="-127"/>
                <a:ea typeface="삼성긴고딕 Regular" panose="020B0600000101010101" pitchFamily="50" charset="-127"/>
              </a:rPr>
              <a:t>심 질환 많아</a:t>
            </a:r>
            <a:endParaRPr lang="ko-KR" altLang="en-US" sz="2800" b="1" dirty="0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1" y="1358337"/>
            <a:ext cx="6136640" cy="4910383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9" t="69827" r="34252" b="20145"/>
          <a:stretch/>
        </p:blipFill>
        <p:spPr>
          <a:xfrm>
            <a:off x="6322201" y="5581390"/>
            <a:ext cx="4915885" cy="1077197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grpSp>
        <p:nvGrpSpPr>
          <p:cNvPr id="13" name="그룹 12"/>
          <p:cNvGrpSpPr/>
          <p:nvPr/>
        </p:nvGrpSpPr>
        <p:grpSpPr>
          <a:xfrm>
            <a:off x="3809999" y="1090391"/>
            <a:ext cx="7909562" cy="4406288"/>
            <a:chOff x="3809999" y="1090391"/>
            <a:chExt cx="7909562" cy="4406288"/>
          </a:xfrm>
        </p:grpSpPr>
        <p:pic>
          <p:nvPicPr>
            <p:cNvPr id="68" name="그림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8" t="15929" r="17553" b="32680"/>
            <a:stretch/>
          </p:blipFill>
          <p:spPr>
            <a:xfrm>
              <a:off x="5701217" y="1090391"/>
              <a:ext cx="6018344" cy="4406288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cxnSp>
          <p:nvCxnSpPr>
            <p:cNvPr id="9" name="직선 연결선 8"/>
            <p:cNvCxnSpPr/>
            <p:nvPr/>
          </p:nvCxnSpPr>
          <p:spPr>
            <a:xfrm flipV="1">
              <a:off x="3810000" y="1090392"/>
              <a:ext cx="1891217" cy="10635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3809999" y="4653280"/>
              <a:ext cx="1891218" cy="8433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3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74304" y="2407920"/>
            <a:ext cx="11412896" cy="4236720"/>
          </a:xfrm>
          <a:prstGeom prst="roundRect">
            <a:avLst>
              <a:gd name="adj" fmla="val 730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AA9C2503-A08D-41FB-8A3C-06C8C8B05D08}"/>
              </a:ext>
            </a:extLst>
          </p:cNvPr>
          <p:cNvGrpSpPr/>
          <p:nvPr/>
        </p:nvGrpSpPr>
        <p:grpSpPr>
          <a:xfrm>
            <a:off x="4754570" y="2571521"/>
            <a:ext cx="6904029" cy="4050897"/>
            <a:chOff x="323856" y="2996952"/>
            <a:chExt cx="8496300" cy="3600697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B6793ACF-9012-40A1-81C8-9470E9FDBF3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58" name="모서리가 둥근 직사각형 41">
              <a:extLst>
                <a:ext uri="{FF2B5EF4-FFF2-40B4-BE49-F238E27FC236}">
                  <a16:creationId xmlns:a16="http://schemas.microsoft.com/office/drawing/2014/main" id="{D2472350-F808-449F-B406-88CF9737657A}"/>
                </a:ext>
              </a:extLst>
            </p:cNvPr>
            <p:cNvSpPr/>
            <p:nvPr/>
          </p:nvSpPr>
          <p:spPr>
            <a:xfrm rot="5400000">
              <a:off x="2860153" y="698348"/>
              <a:ext cx="3438810" cy="8181736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4715727" y="2346315"/>
            <a:ext cx="3581687" cy="432420"/>
            <a:chOff x="663110" y="2346315"/>
            <a:chExt cx="2105164" cy="432420"/>
          </a:xfrm>
        </p:grpSpPr>
        <p:sp>
          <p:nvSpPr>
            <p:cNvPr id="60" name="모서리가 둥근 직사각형 70">
              <a:extLst>
                <a:ext uri="{FF2B5EF4-FFF2-40B4-BE49-F238E27FC236}">
                  <a16:creationId xmlns:a16="http://schemas.microsoft.com/office/drawing/2014/main" id="{808A2A07-4D4C-4CE5-8EC3-D67AB3F13789}"/>
                </a:ext>
              </a:extLst>
            </p:cNvPr>
            <p:cNvSpPr/>
            <p:nvPr/>
          </p:nvSpPr>
          <p:spPr>
            <a:xfrm>
              <a:off x="718885" y="2346315"/>
              <a:ext cx="2049389" cy="4324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51AA3B5F-0907-49E7-83E2-CC68FDF5B961}"/>
                </a:ext>
              </a:extLst>
            </p:cNvPr>
            <p:cNvSpPr/>
            <p:nvPr/>
          </p:nvSpPr>
          <p:spPr>
            <a:xfrm>
              <a:off x="701953" y="2372631"/>
              <a:ext cx="2049389" cy="3693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삼성생명 </a:t>
              </a:r>
              <a:r>
                <a:rPr kumimoji="1" lang="ko-KR" altLang="en-US" dirty="0" err="1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핵심담보</a:t>
              </a:r>
              <a:r>
                <a:rPr kumimoji="1" lang="en-US" altLang="ko-KR" dirty="0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(</a:t>
              </a:r>
              <a:r>
                <a:rPr kumimoji="1" lang="ko-KR" altLang="en-US" dirty="0" err="1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암뇌심</a:t>
              </a:r>
              <a:r>
                <a:rPr kumimoji="1" lang="en-US" altLang="ko-KR" dirty="0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) </a:t>
              </a:r>
              <a:r>
                <a:rPr kumimoji="1" lang="ko-KR" altLang="en-US" dirty="0" smtClean="0">
                  <a:ln w="11430"/>
                  <a:solidFill>
                    <a:srgbClr val="FFFF00"/>
                  </a:soli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보장 특약</a:t>
              </a:r>
              <a:endParaRPr kumimoji="1" lang="en-US" altLang="ko-KR" dirty="0" smtClean="0">
                <a:ln w="11430"/>
                <a:solidFill>
                  <a:srgbClr val="FFFF00"/>
                </a:solidFill>
                <a:effectLst>
                  <a:outerShdw dist="50800" dir="2400000" algn="tl" rotWithShape="0">
                    <a:srgbClr val="000000"/>
                  </a:outerShdw>
                </a:effectLst>
                <a:latin typeface="SLI 파트너 B" panose="02020603020101020101" pitchFamily="18" charset="-127"/>
                <a:ea typeface="SLI 파트너 B" panose="02020603020101020101" pitchFamily="18" charset="-127"/>
                <a:cs typeface="Arial" pitchFamily="34" charset="0"/>
              </a:endParaRPr>
            </a:p>
          </p:txBody>
        </p:sp>
        <p:sp>
          <p:nvSpPr>
            <p:cNvPr id="62" name="자유형 75">
              <a:extLst>
                <a:ext uri="{FF2B5EF4-FFF2-40B4-BE49-F238E27FC236}">
                  <a16:creationId xmlns:a16="http://schemas.microsoft.com/office/drawing/2014/main" id="{86B7D682-64FF-44BB-8A22-EA176ECCDD5C}"/>
                </a:ext>
              </a:extLst>
            </p:cNvPr>
            <p:cNvSpPr/>
            <p:nvPr/>
          </p:nvSpPr>
          <p:spPr>
            <a:xfrm>
              <a:off x="663110" y="2357353"/>
              <a:ext cx="2088232" cy="228026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</p:grpSp>
      <p:sp>
        <p:nvSpPr>
          <p:cNvPr id="14" name="자유형: 도형 8">
            <a:extLst>
              <a:ext uri="{FF2B5EF4-FFF2-40B4-BE49-F238E27FC236}">
                <a16:creationId xmlns:a16="http://schemas.microsoft.com/office/drawing/2014/main" id="{69C00E81-AA79-47C3-9FD1-0CE5E1E04D67}"/>
              </a:ext>
            </a:extLst>
          </p:cNvPr>
          <p:cNvSpPr/>
          <p:nvPr/>
        </p:nvSpPr>
        <p:spPr>
          <a:xfrm>
            <a:off x="8205266" y="5049513"/>
            <a:ext cx="2003785" cy="1351671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0070C0"/>
              </a:gs>
              <a:gs pos="100000">
                <a:srgbClr val="194285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자유형: 도형 21">
            <a:extLst>
              <a:ext uri="{FF2B5EF4-FFF2-40B4-BE49-F238E27FC236}">
                <a16:creationId xmlns:a16="http://schemas.microsoft.com/office/drawing/2014/main" id="{D2396FD4-4E9B-4044-B7BB-38DC0FD6BB1C}"/>
              </a:ext>
            </a:extLst>
          </p:cNvPr>
          <p:cNvSpPr/>
          <p:nvPr/>
        </p:nvSpPr>
        <p:spPr>
          <a:xfrm>
            <a:off x="8222741" y="4045804"/>
            <a:ext cx="1989309" cy="1382325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955DBD"/>
              </a:gs>
              <a:gs pos="100000">
                <a:srgbClr val="8647B5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자유형: 도형 8">
            <a:extLst>
              <a:ext uri="{FF2B5EF4-FFF2-40B4-BE49-F238E27FC236}">
                <a16:creationId xmlns:a16="http://schemas.microsoft.com/office/drawing/2014/main" id="{69C00E81-AA79-47C3-9FD1-0CE5E1E04D67}"/>
              </a:ext>
            </a:extLst>
          </p:cNvPr>
          <p:cNvSpPr/>
          <p:nvPr/>
        </p:nvSpPr>
        <p:spPr>
          <a:xfrm>
            <a:off x="8208265" y="3090918"/>
            <a:ext cx="2003785" cy="1351671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0070C0"/>
              </a:gs>
              <a:gs pos="100000">
                <a:srgbClr val="194285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C3CE069C-F0A8-4E69-8738-03CAFDF1785A}"/>
              </a:ext>
            </a:extLst>
          </p:cNvPr>
          <p:cNvSpPr/>
          <p:nvPr/>
        </p:nvSpPr>
        <p:spPr>
          <a:xfrm>
            <a:off x="9834180" y="4956729"/>
            <a:ext cx="864707" cy="879576"/>
          </a:xfrm>
          <a:prstGeom prst="ellipse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334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90CB435E-5515-45DB-8069-E892D55EC15B}"/>
              </a:ext>
            </a:extLst>
          </p:cNvPr>
          <p:cNvSpPr/>
          <p:nvPr/>
        </p:nvSpPr>
        <p:spPr>
          <a:xfrm>
            <a:off x="9900129" y="3985938"/>
            <a:ext cx="858839" cy="865225"/>
          </a:xfrm>
          <a:prstGeom prst="ellipse">
            <a:avLst/>
          </a:prstGeom>
          <a:gradFill flip="none" rotWithShape="1">
            <a:gsLst>
              <a:gs pos="23000">
                <a:srgbClr val="B895D3"/>
              </a:gs>
              <a:gs pos="100000">
                <a:srgbClr val="8647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096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C3CE069C-F0A8-4E69-8738-03CAFDF1785A}"/>
              </a:ext>
            </a:extLst>
          </p:cNvPr>
          <p:cNvSpPr/>
          <p:nvPr/>
        </p:nvSpPr>
        <p:spPr>
          <a:xfrm>
            <a:off x="9858313" y="3001781"/>
            <a:ext cx="864707" cy="879576"/>
          </a:xfrm>
          <a:prstGeom prst="ellipse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334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1106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현대인들의 필수 필요 보장 </a:t>
            </a:r>
            <a:r>
              <a:rPr lang="en-US" altLang="ko-KR" sz="2800" b="1" dirty="0" smtClean="0">
                <a:solidFill>
                  <a:prstClr val="white"/>
                </a:solidFill>
                <a:latin typeface="+mn-ea"/>
              </a:rPr>
              <a:t>- 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「삼성생명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+mn-ea"/>
              </a:rPr>
              <a:t>핵심담보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 특약」</a:t>
            </a: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 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F1EC1-C31E-4056-B8FA-5A94E1229091}"/>
              </a:ext>
            </a:extLst>
          </p:cNvPr>
          <p:cNvSpPr txBox="1"/>
          <p:nvPr/>
        </p:nvSpPr>
        <p:spPr>
          <a:xfrm>
            <a:off x="709315" y="1308088"/>
            <a:ext cx="841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암</a:t>
            </a:r>
            <a:r>
              <a:rPr lang="en-US" altLang="ko-KR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·</a:t>
            </a:r>
            <a:r>
              <a:rPr lang="ko-KR" altLang="en-US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뇌</a:t>
            </a:r>
            <a:r>
              <a:rPr lang="en-US" altLang="ko-KR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·</a:t>
            </a:r>
            <a:r>
              <a:rPr lang="ko-KR" altLang="en-US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심 위험도가 증가할수록</a:t>
            </a:r>
            <a:r>
              <a:rPr lang="en-US" altLang="ko-KR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, </a:t>
            </a:r>
            <a:r>
              <a:rPr lang="ko-KR" altLang="en-US" sz="2400" dirty="0" smtClean="0">
                <a:solidFill>
                  <a:srgbClr val="0070C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해당 보장에 대한 철저한 대비가 필요</a:t>
            </a:r>
            <a:endParaRPr lang="ko-KR" altLang="en-US" sz="2400" dirty="0">
              <a:solidFill>
                <a:srgbClr val="0070C0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1EC1-C31E-4056-B8FA-5A94E1229091}"/>
              </a:ext>
            </a:extLst>
          </p:cNvPr>
          <p:cNvSpPr txBox="1"/>
          <p:nvPr/>
        </p:nvSpPr>
        <p:spPr>
          <a:xfrm>
            <a:off x="701952" y="1840762"/>
            <a:ext cx="105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대한민국 사망원인 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1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위 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"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암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“, 2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위 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"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심장질환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“, 4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위 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"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뇌혈관질환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"</a:t>
            </a:r>
            <a:endParaRPr lang="ko-KR" altLang="en-US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5" name="자유형: 도형 12">
            <a:extLst>
              <a:ext uri="{FF2B5EF4-FFF2-40B4-BE49-F238E27FC236}">
                <a16:creationId xmlns:a16="http://schemas.microsoft.com/office/drawing/2014/main" id="{DD78E330-B36C-4DDD-BCC0-A695793C0E5A}"/>
              </a:ext>
            </a:extLst>
          </p:cNvPr>
          <p:cNvSpPr/>
          <p:nvPr/>
        </p:nvSpPr>
        <p:spPr>
          <a:xfrm flipH="1">
            <a:off x="6105046" y="4082912"/>
            <a:ext cx="1952059" cy="1382325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0069B5"/>
              </a:gs>
              <a:gs pos="100000">
                <a:srgbClr val="184487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C3CE069C-F0A8-4E69-8738-03CAFDF1785A}"/>
              </a:ext>
            </a:extLst>
          </p:cNvPr>
          <p:cNvSpPr/>
          <p:nvPr/>
        </p:nvSpPr>
        <p:spPr>
          <a:xfrm>
            <a:off x="5647275" y="3971587"/>
            <a:ext cx="864707" cy="879576"/>
          </a:xfrm>
          <a:prstGeom prst="ellipse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334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5650994" y="4206757"/>
            <a:ext cx="8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뇌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8327327" y="5218594"/>
            <a:ext cx="164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특정허혈심장</a:t>
            </a: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9714713" y="4214414"/>
            <a:ext cx="116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심</a:t>
            </a:r>
            <a:endParaRPr kumimoji="0" lang="en-US" altLang="ko-K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6306736" y="4265083"/>
            <a:ext cx="162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뇌출혈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·</a:t>
            </a: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뇌졸중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9834180" y="5202124"/>
            <a:ext cx="8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심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8371489" y="4225911"/>
            <a:ext cx="153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허혈심장</a:t>
            </a: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자유형: 도형 21">
            <a:extLst>
              <a:ext uri="{FF2B5EF4-FFF2-40B4-BE49-F238E27FC236}">
                <a16:creationId xmlns:a16="http://schemas.microsoft.com/office/drawing/2014/main" id="{D2396FD4-4E9B-4044-B7BB-38DC0FD6BB1C}"/>
              </a:ext>
            </a:extLst>
          </p:cNvPr>
          <p:cNvSpPr/>
          <p:nvPr/>
        </p:nvSpPr>
        <p:spPr>
          <a:xfrm flipH="1">
            <a:off x="5920251" y="5116633"/>
            <a:ext cx="2129979" cy="1300660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955DBD"/>
              </a:gs>
              <a:gs pos="100000">
                <a:srgbClr val="8647B5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90CB435E-5515-45DB-8069-E892D55EC15B}"/>
              </a:ext>
            </a:extLst>
          </p:cNvPr>
          <p:cNvSpPr/>
          <p:nvPr/>
        </p:nvSpPr>
        <p:spPr>
          <a:xfrm>
            <a:off x="5682402" y="5008718"/>
            <a:ext cx="858839" cy="865225"/>
          </a:xfrm>
          <a:prstGeom prst="ellipse">
            <a:avLst/>
          </a:prstGeom>
          <a:gradFill flip="none" rotWithShape="1">
            <a:gsLst>
              <a:gs pos="23000">
                <a:srgbClr val="B895D3"/>
              </a:gs>
              <a:gs pos="100000">
                <a:srgbClr val="8647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096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5644572" y="5234185"/>
            <a:ext cx="8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심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6265772" y="5288919"/>
            <a:ext cx="167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급성심근경색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8442006" y="3249839"/>
            <a:ext cx="153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뇌혈관</a:t>
            </a: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9885831" y="3225391"/>
            <a:ext cx="8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뇌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자유형: 도형 21">
            <a:extLst>
              <a:ext uri="{FF2B5EF4-FFF2-40B4-BE49-F238E27FC236}">
                <a16:creationId xmlns:a16="http://schemas.microsoft.com/office/drawing/2014/main" id="{D2396FD4-4E9B-4044-B7BB-38DC0FD6BB1C}"/>
              </a:ext>
            </a:extLst>
          </p:cNvPr>
          <p:cNvSpPr/>
          <p:nvPr/>
        </p:nvSpPr>
        <p:spPr>
          <a:xfrm flipH="1">
            <a:off x="5920251" y="3090918"/>
            <a:ext cx="2129979" cy="1300660"/>
          </a:xfrm>
          <a:custGeom>
            <a:avLst/>
            <a:gdLst>
              <a:gd name="connsiteX0" fmla="*/ 997311 w 3031958"/>
              <a:gd name="connsiteY0" fmla="*/ 0 h 1935753"/>
              <a:gd name="connsiteX1" fmla="*/ 3031958 w 3031958"/>
              <a:gd name="connsiteY1" fmla="*/ 0 h 1935753"/>
              <a:gd name="connsiteX2" fmla="*/ 3031958 w 3031958"/>
              <a:gd name="connsiteY2" fmla="*/ 938463 h 1935753"/>
              <a:gd name="connsiteX3" fmla="*/ 997310 w 3031958"/>
              <a:gd name="connsiteY3" fmla="*/ 938463 h 1935753"/>
              <a:gd name="connsiteX4" fmla="*/ 5148 w 3031958"/>
              <a:gd name="connsiteY4" fmla="*/ 1833805 h 1935753"/>
              <a:gd name="connsiteX5" fmla="*/ 0 w 3031958"/>
              <a:gd name="connsiteY5" fmla="*/ 1935753 h 1935753"/>
              <a:gd name="connsiteX6" fmla="*/ 0 w 3031958"/>
              <a:gd name="connsiteY6" fmla="*/ 997311 h 1935753"/>
              <a:gd name="connsiteX7" fmla="*/ 997311 w 3031958"/>
              <a:gd name="connsiteY7" fmla="*/ 0 h 19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1958" h="1935753">
                <a:moveTo>
                  <a:pt x="997311" y="0"/>
                </a:moveTo>
                <a:lnTo>
                  <a:pt x="3031958" y="0"/>
                </a:lnTo>
                <a:lnTo>
                  <a:pt x="3031958" y="938463"/>
                </a:lnTo>
                <a:lnTo>
                  <a:pt x="997310" y="938463"/>
                </a:lnTo>
                <a:cubicBezTo>
                  <a:pt x="480935" y="938463"/>
                  <a:pt x="56221" y="1330905"/>
                  <a:pt x="5148" y="1833805"/>
                </a:cubicBezTo>
                <a:lnTo>
                  <a:pt x="0" y="1935753"/>
                </a:lnTo>
                <a:lnTo>
                  <a:pt x="0" y="997311"/>
                </a:lnTo>
                <a:cubicBezTo>
                  <a:pt x="0" y="446511"/>
                  <a:pt x="446511" y="0"/>
                  <a:pt x="997311" y="0"/>
                </a:cubicBezTo>
                <a:close/>
              </a:path>
            </a:pathLst>
          </a:custGeom>
          <a:gradFill>
            <a:gsLst>
              <a:gs pos="23000">
                <a:srgbClr val="955DBD"/>
              </a:gs>
              <a:gs pos="100000">
                <a:srgbClr val="8647B5"/>
              </a:gs>
            </a:gsLst>
            <a:lin ang="108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0CB435E-5515-45DB-8069-E892D55EC15B}"/>
              </a:ext>
            </a:extLst>
          </p:cNvPr>
          <p:cNvSpPr/>
          <p:nvPr/>
        </p:nvSpPr>
        <p:spPr>
          <a:xfrm>
            <a:off x="5682402" y="3006108"/>
            <a:ext cx="858839" cy="865225"/>
          </a:xfrm>
          <a:prstGeom prst="ellipse">
            <a:avLst/>
          </a:prstGeom>
          <a:gradFill flip="none" rotWithShape="1">
            <a:gsLst>
              <a:gs pos="23000">
                <a:srgbClr val="B895D3"/>
              </a:gs>
              <a:gs pos="100000">
                <a:srgbClr val="8647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096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DE39B0-311C-45F5-BFCF-94E19FD884FD}"/>
              </a:ext>
            </a:extLst>
          </p:cNvPr>
          <p:cNvSpPr txBox="1"/>
          <p:nvPr/>
        </p:nvSpPr>
        <p:spPr>
          <a:xfrm>
            <a:off x="5675609" y="3259245"/>
            <a:ext cx="8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6265772" y="3233816"/>
            <a:ext cx="153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암진단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A9C2503-A08D-41FB-8A3C-06C8C8B05D08}"/>
              </a:ext>
            </a:extLst>
          </p:cNvPr>
          <p:cNvGrpSpPr/>
          <p:nvPr/>
        </p:nvGrpSpPr>
        <p:grpSpPr>
          <a:xfrm>
            <a:off x="549553" y="2571521"/>
            <a:ext cx="4057896" cy="4050897"/>
            <a:chOff x="323856" y="2996952"/>
            <a:chExt cx="8496300" cy="3600697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B6793ACF-9012-40A1-81C8-9470E9FDBF3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45" name="모서리가 둥근 직사각형 41">
              <a:extLst>
                <a:ext uri="{FF2B5EF4-FFF2-40B4-BE49-F238E27FC236}">
                  <a16:creationId xmlns:a16="http://schemas.microsoft.com/office/drawing/2014/main" id="{D2472350-F808-449F-B406-88CF9737657A}"/>
                </a:ext>
              </a:extLst>
            </p:cNvPr>
            <p:cNvSpPr/>
            <p:nvPr/>
          </p:nvSpPr>
          <p:spPr>
            <a:xfrm rot="5400000">
              <a:off x="2860153" y="698348"/>
              <a:ext cx="3438810" cy="8181736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510710" y="2346315"/>
            <a:ext cx="2105164" cy="432420"/>
            <a:chOff x="663110" y="2346315"/>
            <a:chExt cx="2105164" cy="432420"/>
          </a:xfrm>
        </p:grpSpPr>
        <p:sp>
          <p:nvSpPr>
            <p:cNvPr id="47" name="모서리가 둥근 직사각형 70">
              <a:extLst>
                <a:ext uri="{FF2B5EF4-FFF2-40B4-BE49-F238E27FC236}">
                  <a16:creationId xmlns:a16="http://schemas.microsoft.com/office/drawing/2014/main" id="{808A2A07-4D4C-4CE5-8EC3-D67AB3F13789}"/>
                </a:ext>
              </a:extLst>
            </p:cNvPr>
            <p:cNvSpPr/>
            <p:nvPr/>
          </p:nvSpPr>
          <p:spPr>
            <a:xfrm>
              <a:off x="718885" y="2346315"/>
              <a:ext cx="2049389" cy="4324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51AA3B5F-0907-49E7-83E2-CC68FDF5B961}"/>
                </a:ext>
              </a:extLst>
            </p:cNvPr>
            <p:cNvSpPr/>
            <p:nvPr/>
          </p:nvSpPr>
          <p:spPr>
            <a:xfrm>
              <a:off x="701953" y="2372631"/>
              <a:ext cx="2049389" cy="3693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en-US" altLang="ko-KR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19</a:t>
              </a: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LI 파트너 B" panose="02020603020101020101" pitchFamily="18" charset="-127"/>
                  <a:ea typeface="SLI 파트너 B" panose="02020603020101020101" pitchFamily="18" charset="-127"/>
                  <a:cs typeface="Arial" pitchFamily="34" charset="0"/>
                </a:rPr>
                <a:t>年 사망원인</a:t>
              </a:r>
              <a:endParaRPr kumimoji="1" lang="en-US" altLang="ko-KR" dirty="0" smtClean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SLI 파트너 B" panose="02020603020101020101" pitchFamily="18" charset="-127"/>
                <a:ea typeface="SLI 파트너 B" panose="02020603020101020101" pitchFamily="18" charset="-127"/>
                <a:cs typeface="Arial" pitchFamily="34" charset="0"/>
              </a:endParaRPr>
            </a:p>
          </p:txBody>
        </p:sp>
        <p:sp>
          <p:nvSpPr>
            <p:cNvPr id="49" name="자유형 75">
              <a:extLst>
                <a:ext uri="{FF2B5EF4-FFF2-40B4-BE49-F238E27FC236}">
                  <a16:creationId xmlns:a16="http://schemas.microsoft.com/office/drawing/2014/main" id="{86B7D682-64FF-44BB-8A22-EA176ECCDD5C}"/>
                </a:ext>
              </a:extLst>
            </p:cNvPr>
            <p:cNvSpPr/>
            <p:nvPr/>
          </p:nvSpPr>
          <p:spPr>
            <a:xfrm>
              <a:off x="663110" y="2357353"/>
              <a:ext cx="2088232" cy="228026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</p:grp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2"/>
          <a:srcRect l="52462" t="18330" r="802" b="54804"/>
          <a:stretch/>
        </p:blipFill>
        <p:spPr>
          <a:xfrm>
            <a:off x="698686" y="2784629"/>
            <a:ext cx="3674985" cy="368165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6525210" y="6009649"/>
            <a:ext cx="92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50B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중증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8C50B8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2177AF-952D-4782-BAAE-8CF513395529}"/>
              </a:ext>
            </a:extLst>
          </p:cNvPr>
          <p:cNvSpPr txBox="1"/>
          <p:nvPr/>
        </p:nvSpPr>
        <p:spPr>
          <a:xfrm>
            <a:off x="8973489" y="6009649"/>
            <a:ext cx="92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>
                <a:solidFill>
                  <a:srgbClr val="0F549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549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증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F549C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944880" y="3408322"/>
            <a:ext cx="3293812" cy="627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944880" y="4341292"/>
            <a:ext cx="3293812" cy="270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5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883555" y="2460500"/>
            <a:ext cx="8881725" cy="907801"/>
          </a:xfrm>
          <a:prstGeom prst="roundRect">
            <a:avLst/>
          </a:prstGeom>
          <a:solidFill>
            <a:srgbClr val="8C5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[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중증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] </a:t>
            </a:r>
            <a:r>
              <a:rPr lang="ko-KR" altLang="en-US" sz="2400" dirty="0" err="1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암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진단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: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비갱신형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7.5%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인하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/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갱신형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보험료 동일</a:t>
            </a:r>
            <a:endParaRPr lang="ko-KR" altLang="en-US" sz="2400" dirty="0">
              <a:solidFill>
                <a:schemeClr val="bg1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1106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「삼성생명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+mn-ea"/>
              </a:rPr>
              <a:t>핵심담보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 특약」</a:t>
            </a: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 보험료 인하로 경쟁력 강화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F1EC1-C31E-4056-B8FA-5A94E1229091}"/>
              </a:ext>
            </a:extLst>
          </p:cNvPr>
          <p:cNvSpPr txBox="1"/>
          <p:nvPr/>
        </p:nvSpPr>
        <p:spPr>
          <a:xfrm>
            <a:off x="709315" y="1308088"/>
            <a:ext cx="96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400" dirty="0" smtClean="0">
                <a:solidFill>
                  <a:srgbClr val="0070C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치료비 부담이 높고 소득 상실 가능성이 큰 </a:t>
            </a:r>
            <a:r>
              <a:rPr lang="en-US" altLang="ko-KR" sz="2400" dirty="0" smtClean="0">
                <a:solidFill>
                  <a:srgbClr val="0070C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3</a:t>
            </a:r>
            <a:r>
              <a:rPr lang="ko-KR" altLang="en-US" sz="2400" dirty="0" smtClean="0">
                <a:solidFill>
                  <a:srgbClr val="0070C0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대 질병 보험료 인하로 고객 부담 완화</a:t>
            </a:r>
            <a:endParaRPr lang="ko-KR" altLang="en-US" sz="2400" dirty="0">
              <a:solidFill>
                <a:srgbClr val="0070C0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1EC1-C31E-4056-B8FA-5A94E1229091}"/>
              </a:ext>
            </a:extLst>
          </p:cNvPr>
          <p:cNvSpPr txBox="1"/>
          <p:nvPr/>
        </p:nvSpPr>
        <p:spPr>
          <a:xfrm>
            <a:off x="701952" y="1840762"/>
            <a:ext cx="105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- 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全상품 內 해당 특약 보험료 인하 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암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뇌출혈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뇌졸중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뇌혈관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), 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심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급성심근경색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 </a:t>
            </a:r>
            <a:r>
              <a:rPr lang="ko-KR" altLang="en-US" dirty="0" err="1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허혈심장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특정허혈심장</a:t>
            </a:r>
            <a:r>
              <a:rPr lang="en-US" altLang="ko-KR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))</a:t>
            </a:r>
            <a:r>
              <a:rPr lang="ko-KR" altLang="en-US" dirty="0" smtClean="0">
                <a:solidFill>
                  <a:prstClr val="black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 </a:t>
            </a:r>
            <a:endParaRPr lang="ko-KR" altLang="en-US" dirty="0">
              <a:solidFill>
                <a:prstClr val="black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0" y="1940636"/>
            <a:ext cx="2296175" cy="2284926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2339995" y="2375921"/>
            <a:ext cx="1087120" cy="10769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암</a:t>
            </a:r>
            <a:endParaRPr lang="ko-KR" altLang="en-US" sz="32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74" name="Oval 8">
            <a:extLst>
              <a:ext uri="{FF2B5EF4-FFF2-40B4-BE49-F238E27FC236}">
                <a16:creationId xmlns:a16="http://schemas.microsoft.com/office/drawing/2014/main" id="{46A2F503-77A9-4EC7-AC37-78FBC43CA999}"/>
              </a:ext>
            </a:extLst>
          </p:cNvPr>
          <p:cNvSpPr/>
          <p:nvPr/>
        </p:nvSpPr>
        <p:spPr>
          <a:xfrm>
            <a:off x="814568" y="3788379"/>
            <a:ext cx="1022617" cy="1074113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모서리가 둥근 직사각형 75"/>
          <p:cNvSpPr/>
          <p:nvPr/>
        </p:nvSpPr>
        <p:spPr>
          <a:xfrm>
            <a:off x="2883555" y="3708343"/>
            <a:ext cx="8881725" cy="128428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[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중증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]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뇌출혈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비갱신형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7.2%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/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뇌졸중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17.1%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인하 </a:t>
            </a:r>
            <a:endParaRPr lang="en-US" altLang="ko-KR" sz="2400" dirty="0" smtClean="0">
              <a:solidFill>
                <a:srgbClr val="FFFF00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[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경증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]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뇌혈관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비갱신형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16.9%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/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갱신형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11.9%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인하</a:t>
            </a:r>
            <a:endParaRPr lang="ko-KR" altLang="en-US" sz="2400" dirty="0">
              <a:solidFill>
                <a:srgbClr val="FFFF00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77" name="타원 76"/>
          <p:cNvSpPr/>
          <p:nvPr/>
        </p:nvSpPr>
        <p:spPr>
          <a:xfrm>
            <a:off x="2339995" y="3623764"/>
            <a:ext cx="1087120" cy="107696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뇌</a:t>
            </a:r>
            <a:endParaRPr lang="ko-KR" altLang="en-US" sz="32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78" name="모서리가 둥근 직사각형 77"/>
          <p:cNvSpPr/>
          <p:nvPr/>
        </p:nvSpPr>
        <p:spPr>
          <a:xfrm>
            <a:off x="2883555" y="5277108"/>
            <a:ext cx="8881725" cy="12842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[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중증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] </a:t>
            </a:r>
            <a:r>
              <a:rPr lang="ko-KR" altLang="en-US" sz="2400" spc="-1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급성심근경색</a:t>
            </a:r>
            <a:r>
              <a:rPr lang="ko-KR" altLang="en-US" sz="2400" spc="-1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 </a:t>
            </a:r>
            <a:r>
              <a:rPr lang="ko-KR" altLang="en-US" sz="2400" spc="-1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비갱신형</a:t>
            </a:r>
            <a:r>
              <a:rPr lang="ko-KR" altLang="en-US" sz="2400" spc="-1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spc="-1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최대 </a:t>
            </a:r>
            <a:r>
              <a:rPr lang="en-US" altLang="ko-KR" sz="2400" spc="-1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7.1% </a:t>
            </a:r>
            <a:r>
              <a:rPr lang="ko-KR" altLang="en-US" sz="2400" spc="-1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인하</a:t>
            </a:r>
            <a:r>
              <a:rPr lang="en-US" altLang="ko-KR" sz="2400" spc="-1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/ </a:t>
            </a:r>
            <a:r>
              <a:rPr lang="ko-KR" altLang="en-US" sz="2400" spc="-1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갱신형</a:t>
            </a:r>
            <a:r>
              <a:rPr lang="ko-KR" altLang="en-US" sz="2400" spc="-1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보험료 동일</a:t>
            </a:r>
            <a:endParaRPr lang="en-US" altLang="ko-KR" sz="2400" spc="-100" dirty="0" smtClean="0">
              <a:solidFill>
                <a:schemeClr val="bg1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[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경증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] </a:t>
            </a:r>
            <a:r>
              <a:rPr lang="ko-KR" altLang="en-US" sz="2400" dirty="0" err="1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허혈심장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特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비갱신형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최대 </a:t>
            </a:r>
            <a:r>
              <a:rPr lang="en-US" altLang="ko-KR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19.8%</a:t>
            </a:r>
            <a:r>
              <a:rPr lang="en-US" altLang="ko-KR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/ </a:t>
            </a:r>
            <a:r>
              <a:rPr lang="ko-KR" altLang="en-US" sz="2400" dirty="0" err="1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갱신형</a:t>
            </a:r>
            <a:r>
              <a:rPr lang="ko-KR" altLang="en-US" sz="2400" dirty="0" smtClean="0">
                <a:solidFill>
                  <a:schemeClr val="bg1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최대 </a:t>
            </a:r>
            <a:r>
              <a:rPr lang="en-US" altLang="ko-KR" sz="240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15.3% </a:t>
            </a:r>
            <a:r>
              <a:rPr lang="ko-KR" altLang="en-US" sz="2400" dirty="0" smtClean="0">
                <a:solidFill>
                  <a:srgbClr val="FFFF00"/>
                </a:solidFill>
                <a:latin typeface="SLI 파트너 EB" panose="02020603020101020101" pitchFamily="18" charset="-127"/>
                <a:ea typeface="SLI 파트너 EB" panose="02020603020101020101" pitchFamily="18" charset="-127"/>
              </a:rPr>
              <a:t>인하</a:t>
            </a:r>
            <a:endParaRPr lang="ko-KR" altLang="en-US" sz="2400" dirty="0">
              <a:solidFill>
                <a:srgbClr val="FFFF00"/>
              </a:solidFill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79" name="타원 78"/>
          <p:cNvSpPr/>
          <p:nvPr/>
        </p:nvSpPr>
        <p:spPr>
          <a:xfrm>
            <a:off x="2339995" y="5192529"/>
            <a:ext cx="1087120" cy="107696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SLI 파트너 EB" panose="02020603020101020101" pitchFamily="18" charset="-127"/>
                <a:ea typeface="SLI 파트너 EB" panose="02020603020101020101" pitchFamily="18" charset="-127"/>
              </a:rPr>
              <a:t>심</a:t>
            </a:r>
            <a:endParaRPr lang="ko-KR" altLang="en-US" sz="3200" dirty="0"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80" name="Freeform 99">
            <a:extLst>
              <a:ext uri="{FF2B5EF4-FFF2-40B4-BE49-F238E27FC236}">
                <a16:creationId xmlns:a16="http://schemas.microsoft.com/office/drawing/2014/main" id="{4B6AF66F-C5F5-4AFB-A20B-8B6C00A0B696}"/>
              </a:ext>
            </a:extLst>
          </p:cNvPr>
          <p:cNvSpPr>
            <a:spLocks noChangeAspect="1"/>
          </p:cNvSpPr>
          <p:nvPr/>
        </p:nvSpPr>
        <p:spPr>
          <a:xfrm>
            <a:off x="814567" y="5091239"/>
            <a:ext cx="1022617" cy="1279540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EEECE1">
                      <a:lumMod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A9F1EC1-C31E-4056-B8FA-5A94E1229091}"/>
              </a:ext>
            </a:extLst>
          </p:cNvPr>
          <p:cNvSpPr txBox="1"/>
          <p:nvPr/>
        </p:nvSpPr>
        <p:spPr>
          <a:xfrm>
            <a:off x="10688603" y="2211594"/>
            <a:ext cx="169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* 30</a:t>
            </a:r>
            <a:r>
              <a:rPr lang="ko-KR" altLang="en-US" sz="1200" dirty="0" smtClean="0">
                <a:solidFill>
                  <a:srgbClr val="0000FF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세 男 기준</a:t>
            </a:r>
            <a:endParaRPr lang="ko-KR" altLang="en-US" sz="1200" dirty="0">
              <a:solidFill>
                <a:srgbClr val="0000FF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35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[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중증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]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특약 보험료 인하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21288"/>
              </p:ext>
            </p:extLst>
          </p:nvPr>
        </p:nvGraphicFramePr>
        <p:xfrm>
          <a:off x="264265" y="1226010"/>
          <a:ext cx="11706257" cy="5372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0655">
                  <a:extLst>
                    <a:ext uri="{9D8B030D-6E8A-4147-A177-3AD203B41FA5}">
                      <a16:colId xmlns:a16="http://schemas.microsoft.com/office/drawing/2014/main" val="2427766562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66891376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141759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822038490"/>
                    </a:ext>
                  </a:extLst>
                </a:gridCol>
                <a:gridCol w="1437642">
                  <a:extLst>
                    <a:ext uri="{9D8B030D-6E8A-4147-A177-3AD203B41FA5}">
                      <a16:colId xmlns:a16="http://schemas.microsoft.com/office/drawing/2014/main" val="160033999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2730741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51120999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981294089"/>
                    </a:ext>
                  </a:extLst>
                </a:gridCol>
                <a:gridCol w="745200">
                  <a:extLst>
                    <a:ext uri="{9D8B030D-6E8A-4147-A177-3AD203B41FA5}">
                      <a16:colId xmlns:a16="http://schemas.microsoft.com/office/drawing/2014/main" val="248406188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0173885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6888517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62837756"/>
                    </a:ext>
                  </a:extLst>
                </a:gridCol>
              </a:tblGrid>
              <a:tr h="434789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lang="en-US" altLang="ko-KR" sz="1600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ko-KR" altLang="en-US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男 기준</a:t>
                      </a:r>
                      <a:endParaRPr lang="ko-KR" sz="14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간편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12864"/>
                  </a:ext>
                </a:extLst>
              </a:tr>
              <a:tr h="435219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51422"/>
                  </a:ext>
                </a:extLst>
              </a:tr>
              <a:tr h="530624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암진단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14,900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13,788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1,112(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7.5%)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1,920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左同</a:t>
                      </a: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-</a:t>
                      </a:r>
                      <a:endParaRPr lang="ko-KR" altLang="en-US" dirty="0"/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13,366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左同</a:t>
                      </a: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dirty="0" smtClean="0"/>
                        <a:t>-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965311"/>
                  </a:ext>
                </a:extLst>
              </a:tr>
              <a:tr h="502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18,662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17,632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1,030(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3,998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28,098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519695"/>
                  </a:ext>
                </a:extLst>
              </a:tr>
              <a:tr h="502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23,890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23,002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888(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3.7)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9,020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46,378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68417"/>
                  </a:ext>
                </a:extLst>
              </a:tr>
              <a:tr h="502752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뇌출혈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3,450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3,200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7.2)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3,070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4748"/>
                  </a:ext>
                </a:extLst>
              </a:tr>
              <a:tr h="502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4,190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3,960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1,150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4,700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864243"/>
                  </a:ext>
                </a:extLst>
              </a:tr>
              <a:tr h="4931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5,020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4,820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4.0)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1,840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7,280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140"/>
                  </a:ext>
                </a:extLst>
              </a:tr>
              <a:tr h="530624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급성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심근경색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4,380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4,070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310(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7.1)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4,270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938469"/>
                  </a:ext>
                </a:extLst>
              </a:tr>
              <a:tr h="502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5,530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5,250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280(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5.1)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1,540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6,260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325641"/>
                  </a:ext>
                </a:extLst>
              </a:tr>
              <a:tr h="434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6,900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6,670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3,130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7,890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82106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4370776" y="3630985"/>
            <a:ext cx="1446363" cy="526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3037415" y="3223725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70776" y="2081272"/>
            <a:ext cx="1446363" cy="532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3037415" y="1674012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370776" y="5111922"/>
            <a:ext cx="1446363" cy="532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3037415" y="4704662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5426" y="1780264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7.5%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5426" y="3306659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7.2%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5426" y="4854928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7.1%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2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[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중증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]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특약 보험료 인하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473893"/>
              </p:ext>
            </p:extLst>
          </p:nvPr>
        </p:nvGraphicFramePr>
        <p:xfrm>
          <a:off x="264265" y="1226010"/>
          <a:ext cx="11864967" cy="2340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2427766562"/>
                    </a:ext>
                  </a:extLst>
                </a:gridCol>
                <a:gridCol w="748167">
                  <a:extLst>
                    <a:ext uri="{9D8B030D-6E8A-4147-A177-3AD203B41FA5}">
                      <a16:colId xmlns:a16="http://schemas.microsoft.com/office/drawing/2014/main" val="366891376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1759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82203849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6003399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1273074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11209996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981294089"/>
                    </a:ext>
                  </a:extLst>
                </a:gridCol>
                <a:gridCol w="748800">
                  <a:extLst>
                    <a:ext uri="{9D8B030D-6E8A-4147-A177-3AD203B41FA5}">
                      <a16:colId xmlns:a16="http://schemas.microsoft.com/office/drawing/2014/main" val="248406188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0292446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8885174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262837756"/>
                    </a:ext>
                  </a:extLst>
                </a:gridCol>
              </a:tblGrid>
              <a:tr h="46818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lang="en-US" altLang="ko-KR" sz="1600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ko-KR" altLang="en-US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男 기준</a:t>
                      </a:r>
                      <a:endParaRPr lang="ko-KR" sz="14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간편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12864"/>
                  </a:ext>
                </a:extLst>
              </a:tr>
              <a:tr h="46818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51422"/>
                  </a:ext>
                </a:extLst>
              </a:tr>
              <a:tr h="46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뇌졸중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15,230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12,630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2,600(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17.1%)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1,450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1,280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11.7)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14,160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12,740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1,420(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965311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19,540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16,570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2,970(15.2)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4,030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3,570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460(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11.4)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31,190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28,020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3,170(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10.2)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519695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26,060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22,500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3,560(13.7)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10,010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8,840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1,170(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11.7)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53,380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47,850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5,530(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10.4)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68417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3710372" y="2159312"/>
            <a:ext cx="1510037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2590214" y="1752070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185" y="1700587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17.1%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75322" y="2159312"/>
            <a:ext cx="1327969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5957065" y="1752069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8400" y="1700587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11.7%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820400" y="2171974"/>
            <a:ext cx="1252934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9670179" y="1764714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62005" y="1744292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10%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30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[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경증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]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특약 보험료 인하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32884"/>
              </p:ext>
            </p:extLst>
          </p:nvPr>
        </p:nvGraphicFramePr>
        <p:xfrm>
          <a:off x="264265" y="1226010"/>
          <a:ext cx="11754440" cy="5149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42776656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66891376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141759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22038490"/>
                    </a:ext>
                  </a:extLst>
                </a:gridCol>
                <a:gridCol w="1568226">
                  <a:extLst>
                    <a:ext uri="{9D8B030D-6E8A-4147-A177-3AD203B41FA5}">
                      <a16:colId xmlns:a16="http://schemas.microsoft.com/office/drawing/2014/main" val="160033999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273074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511209996"/>
                    </a:ext>
                  </a:extLst>
                </a:gridCol>
                <a:gridCol w="1439107">
                  <a:extLst>
                    <a:ext uri="{9D8B030D-6E8A-4147-A177-3AD203B41FA5}">
                      <a16:colId xmlns:a16="http://schemas.microsoft.com/office/drawing/2014/main" val="98129408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48406188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989623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88851741"/>
                    </a:ext>
                  </a:extLst>
                </a:gridCol>
                <a:gridCol w="1439107">
                  <a:extLst>
                    <a:ext uri="{9D8B030D-6E8A-4147-A177-3AD203B41FA5}">
                      <a16:colId xmlns:a16="http://schemas.microsoft.com/office/drawing/2014/main" val="3262837756"/>
                    </a:ext>
                  </a:extLst>
                </a:gridCol>
              </a:tblGrid>
              <a:tr h="46818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lang="en-US" altLang="ko-KR" sz="1600" kern="1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ko-KR" altLang="en-US" sz="1400" b="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男 기준</a:t>
                      </a:r>
                      <a:endParaRPr lang="ko-KR" sz="14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갱신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간편</a:t>
                      </a:r>
                      <a:endParaRPr lang="ko-KR" sz="16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12864"/>
                  </a:ext>
                </a:extLst>
              </a:tr>
              <a:tr h="46818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현행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변경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比</a:t>
                      </a:r>
                      <a:endParaRPr lang="ko-KR" sz="16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51422"/>
                  </a:ext>
                </a:extLst>
              </a:tr>
              <a:tr h="46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뇌혈관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16,060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13,350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2,710(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16.9%)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1,770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1,560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210(</a:t>
                      </a:r>
                      <a:r>
                        <a:rPr lang="ko-KR" altLang="en-US" sz="18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8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11.9)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세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17,580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15,790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1,790(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10.2)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965311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20,670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17,570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3,100(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15.0)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4,850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4,290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560(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35,610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31,920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3,690(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10.4)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519695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27,550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23,830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3,720(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13.5)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11,310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10,000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1,310(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11.6)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60,250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53,840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6,410(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10.6)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68417"/>
                  </a:ext>
                </a:extLst>
              </a:tr>
              <a:tr h="468185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허혈심장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진단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13,100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10,500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2,600(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19.8)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1,760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1,490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270(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15,760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13,670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2,090(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4748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16,700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13,800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2,900(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17.4)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5,170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4,380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25,670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22,220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3,450(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13.4)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864243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21,900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18,400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3,500(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16.0)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11,770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9,970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1,800(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29,920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25,890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4,030(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13.5)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140"/>
                  </a:ext>
                </a:extLst>
              </a:tr>
              <a:tr h="468185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특정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허혈심장</a:t>
                      </a:r>
                      <a:endParaRPr lang="en-US" altLang="ko-KR" sz="16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진단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6,800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5,500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1,300(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19.1)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15.9)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7,530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6,440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1,090(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14.5)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938469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8,600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7,000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1,600(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18.6)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2,600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2,210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390(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11,230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9,590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1,640(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14.6)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325641"/>
                  </a:ext>
                </a:extLst>
              </a:tr>
              <a:tr h="468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10,700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9,000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1,700(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15.9)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5,570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4,720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850(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15.3)</a:t>
                      </a:r>
                      <a:endParaRPr lang="ko-KR" sz="160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12,480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10,650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1,830(</a:t>
                      </a:r>
                      <a:r>
                        <a:rPr lang="ko-KR" altLang="en-US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ko-KR" sz="1600" kern="10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14.7)</a:t>
                      </a:r>
                      <a:endParaRPr lang="ko-KR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82106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3544465" y="2171974"/>
            <a:ext cx="1540761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2463214" y="1752070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0485" y="1820493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16.9%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4465" y="3550348"/>
            <a:ext cx="1540761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2463214" y="3130444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0485" y="3198867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-19.8%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44465" y="4945224"/>
            <a:ext cx="1540761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2463214" y="4525320"/>
            <a:ext cx="520261" cy="814520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0485" y="4593743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-19.1%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838629" y="2171974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5760471" y="1765841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3049" y="1820493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11.9%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838629" y="3550348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5760471" y="3144215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3049" y="3198867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-15.3%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38629" y="4945224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5760471" y="4539091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3049" y="4593743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15.9%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600198" y="2171974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9458540" y="1765841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10784" y="1823524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10.2%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0600198" y="3550348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9458540" y="3144215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10784" y="3180523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13.3%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0600198" y="4945224"/>
            <a:ext cx="1446365" cy="4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그래픽 28" descr="시계 방향으로 굽은 줄 화살표">
            <a:extLst>
              <a:ext uri="{FF2B5EF4-FFF2-40B4-BE49-F238E27FC236}">
                <a16:creationId xmlns:a16="http://schemas.microsoft.com/office/drawing/2014/main" id="{7905FFBA-AC3B-4B41-A7CC-E97E34015A8D}"/>
              </a:ext>
            </a:extLst>
          </p:cNvPr>
          <p:cNvSpPr/>
          <p:nvPr/>
        </p:nvSpPr>
        <p:spPr>
          <a:xfrm rot="6997188">
            <a:off x="9458540" y="4539091"/>
            <a:ext cx="520261" cy="764618"/>
          </a:xfrm>
          <a:custGeom>
            <a:avLst/>
            <a:gdLst>
              <a:gd name="connsiteX0" fmla="*/ 137759 w 592094"/>
              <a:gd name="connsiteY0" fmla="*/ 94298 h 756277"/>
              <a:gd name="connsiteX1" fmla="*/ 48224 w 592094"/>
              <a:gd name="connsiteY1" fmla="*/ 180975 h 756277"/>
              <a:gd name="connsiteX2" fmla="*/ 8219 w 592094"/>
              <a:gd name="connsiteY2" fmla="*/ 180975 h 756277"/>
              <a:gd name="connsiteX3" fmla="*/ 8219 w 592094"/>
              <a:gd name="connsiteY3" fmla="*/ 140970 h 756277"/>
              <a:gd name="connsiteX4" fmla="*/ 144427 w 592094"/>
              <a:gd name="connsiteY4" fmla="*/ 7620 h 756277"/>
              <a:gd name="connsiteX5" fmla="*/ 161572 w 592094"/>
              <a:gd name="connsiteY5" fmla="*/ 0 h 756277"/>
              <a:gd name="connsiteX6" fmla="*/ 164429 w 592094"/>
              <a:gd name="connsiteY6" fmla="*/ 0 h 756277"/>
              <a:gd name="connsiteX7" fmla="*/ 168239 w 592094"/>
              <a:gd name="connsiteY7" fmla="*/ 0 h 756277"/>
              <a:gd name="connsiteX8" fmla="*/ 170144 w 592094"/>
              <a:gd name="connsiteY8" fmla="*/ 0 h 756277"/>
              <a:gd name="connsiteX9" fmla="*/ 172049 w 592094"/>
              <a:gd name="connsiteY9" fmla="*/ 0 h 756277"/>
              <a:gd name="connsiteX10" fmla="*/ 184432 w 592094"/>
              <a:gd name="connsiteY10" fmla="*/ 7620 h 756277"/>
              <a:gd name="connsiteX11" fmla="*/ 317782 w 592094"/>
              <a:gd name="connsiteY11" fmla="*/ 143828 h 756277"/>
              <a:gd name="connsiteX12" fmla="*/ 317782 w 592094"/>
              <a:gd name="connsiteY12" fmla="*/ 183833 h 756277"/>
              <a:gd name="connsiteX13" fmla="*/ 277777 w 592094"/>
              <a:gd name="connsiteY13" fmla="*/ 183833 h 756277"/>
              <a:gd name="connsiteX14" fmla="*/ 195862 w 592094"/>
              <a:gd name="connsiteY14" fmla="*/ 100012 h 756277"/>
              <a:gd name="connsiteX15" fmla="*/ 344452 w 592094"/>
              <a:gd name="connsiteY15" fmla="*/ 558165 h 756277"/>
              <a:gd name="connsiteX16" fmla="*/ 573052 w 592094"/>
              <a:gd name="connsiteY16" fmla="*/ 701040 h 756277"/>
              <a:gd name="connsiteX17" fmla="*/ 590197 w 592094"/>
              <a:gd name="connsiteY17" fmla="*/ 737235 h 756277"/>
              <a:gd name="connsiteX18" fmla="*/ 554002 w 592094"/>
              <a:gd name="connsiteY18" fmla="*/ 754380 h 756277"/>
              <a:gd name="connsiteX19" fmla="*/ 306352 w 592094"/>
              <a:gd name="connsiteY19" fmla="*/ 600075 h 756277"/>
              <a:gd name="connsiteX20" fmla="*/ 137759 w 592094"/>
              <a:gd name="connsiteY20" fmla="*/ 94298 h 75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2094" h="756277">
                <a:moveTo>
                  <a:pt x="137759" y="94298"/>
                </a:moveTo>
                <a:lnTo>
                  <a:pt x="48224" y="180975"/>
                </a:lnTo>
                <a:cubicBezTo>
                  <a:pt x="36794" y="192405"/>
                  <a:pt x="18697" y="191453"/>
                  <a:pt x="8219" y="180975"/>
                </a:cubicBezTo>
                <a:cubicBezTo>
                  <a:pt x="-3211" y="169545"/>
                  <a:pt x="-2258" y="151448"/>
                  <a:pt x="8219" y="140970"/>
                </a:cubicBezTo>
                <a:lnTo>
                  <a:pt x="144427" y="7620"/>
                </a:lnTo>
                <a:cubicBezTo>
                  <a:pt x="149189" y="2858"/>
                  <a:pt x="154904" y="0"/>
                  <a:pt x="161572" y="0"/>
                </a:cubicBezTo>
                <a:cubicBezTo>
                  <a:pt x="162524" y="0"/>
                  <a:pt x="163477" y="0"/>
                  <a:pt x="164429" y="0"/>
                </a:cubicBezTo>
                <a:cubicBezTo>
                  <a:pt x="165382" y="0"/>
                  <a:pt x="166334" y="0"/>
                  <a:pt x="168239" y="0"/>
                </a:cubicBezTo>
                <a:lnTo>
                  <a:pt x="170144" y="0"/>
                </a:lnTo>
                <a:lnTo>
                  <a:pt x="172049" y="0"/>
                </a:lnTo>
                <a:cubicBezTo>
                  <a:pt x="176812" y="952"/>
                  <a:pt x="181574" y="3810"/>
                  <a:pt x="184432" y="7620"/>
                </a:cubicBezTo>
                <a:lnTo>
                  <a:pt x="317782" y="143828"/>
                </a:lnTo>
                <a:cubicBezTo>
                  <a:pt x="329212" y="155258"/>
                  <a:pt x="328259" y="173355"/>
                  <a:pt x="317782" y="183833"/>
                </a:cubicBezTo>
                <a:cubicBezTo>
                  <a:pt x="306352" y="195262"/>
                  <a:pt x="288254" y="194310"/>
                  <a:pt x="277777" y="183833"/>
                </a:cubicBezTo>
                <a:lnTo>
                  <a:pt x="195862" y="100012"/>
                </a:lnTo>
                <a:cubicBezTo>
                  <a:pt x="160619" y="279082"/>
                  <a:pt x="210149" y="433388"/>
                  <a:pt x="344452" y="558165"/>
                </a:cubicBezTo>
                <a:cubicBezTo>
                  <a:pt x="411127" y="619125"/>
                  <a:pt x="488279" y="667703"/>
                  <a:pt x="573052" y="701040"/>
                </a:cubicBezTo>
                <a:cubicBezTo>
                  <a:pt x="588292" y="706755"/>
                  <a:pt x="595912" y="722948"/>
                  <a:pt x="590197" y="737235"/>
                </a:cubicBezTo>
                <a:cubicBezTo>
                  <a:pt x="584482" y="752475"/>
                  <a:pt x="568289" y="760095"/>
                  <a:pt x="554002" y="754380"/>
                </a:cubicBezTo>
                <a:cubicBezTo>
                  <a:pt x="462562" y="719138"/>
                  <a:pt x="378742" y="666750"/>
                  <a:pt x="306352" y="600075"/>
                </a:cubicBezTo>
                <a:cubicBezTo>
                  <a:pt x="202529" y="504825"/>
                  <a:pt x="91087" y="340043"/>
                  <a:pt x="137759" y="94298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10784" y="4581043"/>
            <a:ext cx="13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-</a:t>
            </a:r>
            <a:r>
              <a:rPr lang="en-US" altLang="ko-KR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/>
                <a:ea typeface="맑은 고딕" panose="020B0503020000020004" pitchFamily="50" charset="-127"/>
              </a:rPr>
              <a:t>14.5%</a:t>
            </a:r>
            <a:endParaRPr lang="ko-KR" altLang="en-US" sz="28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93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[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참고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] 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뇌혈관질환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허혈심장질환 보장범위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A9C2503-A08D-41FB-8A3C-06C8C8B05D08}"/>
              </a:ext>
            </a:extLst>
          </p:cNvPr>
          <p:cNvGrpSpPr/>
          <p:nvPr/>
        </p:nvGrpSpPr>
        <p:grpSpPr>
          <a:xfrm>
            <a:off x="275232" y="1403121"/>
            <a:ext cx="11784687" cy="5170399"/>
            <a:chOff x="323856" y="2996952"/>
            <a:chExt cx="8496300" cy="360069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6793ACF-9012-40A1-81C8-9470E9FDBF3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" name="모서리가 둥근 직사각형 41">
              <a:extLst>
                <a:ext uri="{FF2B5EF4-FFF2-40B4-BE49-F238E27FC236}">
                  <a16:creationId xmlns:a16="http://schemas.microsoft.com/office/drawing/2014/main" id="{D2472350-F808-449F-B406-88CF9737657A}"/>
                </a:ext>
              </a:extLst>
            </p:cNvPr>
            <p:cNvSpPr/>
            <p:nvPr/>
          </p:nvSpPr>
          <p:spPr>
            <a:xfrm rot="5400000">
              <a:off x="2860152" y="698348"/>
              <a:ext cx="3438810" cy="8181736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236390" y="1177915"/>
            <a:ext cx="2105164" cy="432420"/>
            <a:chOff x="663110" y="2346315"/>
            <a:chExt cx="2105164" cy="432420"/>
          </a:xfrm>
        </p:grpSpPr>
        <p:sp>
          <p:nvSpPr>
            <p:cNvPr id="19" name="모서리가 둥근 직사각형 70">
              <a:extLst>
                <a:ext uri="{FF2B5EF4-FFF2-40B4-BE49-F238E27FC236}">
                  <a16:creationId xmlns:a16="http://schemas.microsoft.com/office/drawing/2014/main" id="{808A2A07-4D4C-4CE5-8EC3-D67AB3F13789}"/>
                </a:ext>
              </a:extLst>
            </p:cNvPr>
            <p:cNvSpPr/>
            <p:nvPr/>
          </p:nvSpPr>
          <p:spPr>
            <a:xfrm>
              <a:off x="718885" y="2346315"/>
              <a:ext cx="2049389" cy="4324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51AA3B5F-0907-49E7-83E2-CC68FDF5B961}"/>
                </a:ext>
              </a:extLst>
            </p:cNvPr>
            <p:cNvSpPr/>
            <p:nvPr/>
          </p:nvSpPr>
          <p:spPr>
            <a:xfrm>
              <a:off x="701953" y="2372631"/>
              <a:ext cx="2049389" cy="3693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egoe Script" panose="030B0504020000000003" pitchFamily="66" charset="0"/>
                  <a:ea typeface="SLI 파트너 EB" panose="02020603020101020101" pitchFamily="18" charset="-127"/>
                  <a:cs typeface="Arial" pitchFamily="34" charset="0"/>
                </a:rPr>
                <a:t>뇌혈관질환범위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Segoe Script" panose="030B0504020000000003" pitchFamily="66" charset="0"/>
                <a:ea typeface="SLI 파트너 EB" panose="02020603020101020101" pitchFamily="18" charset="-127"/>
                <a:cs typeface="Arial" pitchFamily="34" charset="0"/>
              </a:endParaRPr>
            </a:p>
          </p:txBody>
        </p:sp>
        <p:sp>
          <p:nvSpPr>
            <p:cNvPr id="21" name="자유형 75">
              <a:extLst>
                <a:ext uri="{FF2B5EF4-FFF2-40B4-BE49-F238E27FC236}">
                  <a16:creationId xmlns:a16="http://schemas.microsoft.com/office/drawing/2014/main" id="{86B7D682-64FF-44BB-8A22-EA176ECCDD5C}"/>
                </a:ext>
              </a:extLst>
            </p:cNvPr>
            <p:cNvSpPr/>
            <p:nvPr/>
          </p:nvSpPr>
          <p:spPr>
            <a:xfrm>
              <a:off x="663110" y="2357353"/>
              <a:ext cx="2088232" cy="228026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삼성긴고딕 Medium" panose="020B0600000101010101" pitchFamily="50" charset="-127"/>
                <a:ea typeface="삼성긴고딕 Medium" panose="020B0600000101010101" pitchFamily="50" charset="-127"/>
              </a:endParaRPr>
            </a:p>
          </p:txBody>
        </p:sp>
      </p:grp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486857"/>
              </p:ext>
            </p:extLst>
          </p:nvPr>
        </p:nvGraphicFramePr>
        <p:xfrm>
          <a:off x="627378" y="1678186"/>
          <a:ext cx="11005823" cy="4651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586">
                  <a:extLst>
                    <a:ext uri="{9D8B030D-6E8A-4147-A177-3AD203B41FA5}">
                      <a16:colId xmlns:a16="http://schemas.microsoft.com/office/drawing/2014/main" val="742915490"/>
                    </a:ext>
                  </a:extLst>
                </a:gridCol>
                <a:gridCol w="4424670">
                  <a:extLst>
                    <a:ext uri="{9D8B030D-6E8A-4147-A177-3AD203B41FA5}">
                      <a16:colId xmlns:a16="http://schemas.microsoft.com/office/drawing/2014/main" val="3180187711"/>
                    </a:ext>
                  </a:extLst>
                </a:gridCol>
                <a:gridCol w="1255753">
                  <a:extLst>
                    <a:ext uri="{9D8B030D-6E8A-4147-A177-3AD203B41FA5}">
                      <a16:colId xmlns:a16="http://schemas.microsoft.com/office/drawing/2014/main" val="4282556067"/>
                    </a:ext>
                  </a:extLst>
                </a:gridCol>
                <a:gridCol w="1572260">
                  <a:extLst>
                    <a:ext uri="{9D8B030D-6E8A-4147-A177-3AD203B41FA5}">
                      <a16:colId xmlns:a16="http://schemas.microsoft.com/office/drawing/2014/main" val="55475278"/>
                    </a:ext>
                  </a:extLst>
                </a:gridCol>
                <a:gridCol w="1521542">
                  <a:extLst>
                    <a:ext uri="{9D8B030D-6E8A-4147-A177-3AD203B41FA5}">
                      <a16:colId xmlns:a16="http://schemas.microsoft.com/office/drawing/2014/main" val="2736493098"/>
                    </a:ext>
                  </a:extLst>
                </a:gridCol>
                <a:gridCol w="1437012">
                  <a:extLst>
                    <a:ext uri="{9D8B030D-6E8A-4147-A177-3AD203B41FA5}">
                      <a16:colId xmlns:a16="http://schemas.microsoft.com/office/drawing/2014/main" val="1828123622"/>
                    </a:ext>
                  </a:extLst>
                </a:gridCol>
              </a:tblGrid>
              <a:tr h="3840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구분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뇌혈관질환분류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질병코드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뇌혈관진단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뇌졸중진단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뇌출혈진단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80454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지주막하출혈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I60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464857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뇌내출혈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I61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94910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기타 비외상성 두개내출혈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I62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129951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뇌경색증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I63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885893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출혈 또는 경색증으로 명시되지  않는 뇌졸중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I64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60986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뇌전동맥의 폐색 및 협착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I65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370796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대뇌동맥의 폐색 및 협착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I66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678288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기타뇌혈관질환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I67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387737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달리 분류된 질환의 뇌혈관장애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I68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30502"/>
                  </a:ext>
                </a:extLst>
              </a:tr>
              <a:tr h="4267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뇌혈관진환의 후유증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I69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709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5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91123" y="104640"/>
            <a:ext cx="3308747" cy="484117"/>
            <a:chOff x="6883722" y="320936"/>
            <a:chExt cx="5525178" cy="772064"/>
          </a:xfrm>
          <a:solidFill>
            <a:srgbClr val="7030A0"/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6883723" y="320936"/>
              <a:ext cx="5525177" cy="76488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6883722" y="701914"/>
              <a:ext cx="5525177" cy="391086"/>
            </a:xfrm>
            <a:custGeom>
              <a:avLst/>
              <a:gdLst>
                <a:gd name="connsiteX0" fmla="*/ 2219 w 5525177"/>
                <a:gd name="connsiteY0" fmla="*/ 0 h 391086"/>
                <a:gd name="connsiteX1" fmla="*/ 5522959 w 5525177"/>
                <a:gd name="connsiteY1" fmla="*/ 0 h 391086"/>
                <a:gd name="connsiteX2" fmla="*/ 5525177 w 5525177"/>
                <a:gd name="connsiteY2" fmla="*/ 22009 h 391086"/>
                <a:gd name="connsiteX3" fmla="*/ 5291599 w 5525177"/>
                <a:gd name="connsiteY3" fmla="*/ 374396 h 391086"/>
                <a:gd name="connsiteX4" fmla="*/ 5237832 w 5525177"/>
                <a:gd name="connsiteY4" fmla="*/ 391086 h 391086"/>
                <a:gd name="connsiteX5" fmla="*/ 287345 w 5525177"/>
                <a:gd name="connsiteY5" fmla="*/ 391086 h 391086"/>
                <a:gd name="connsiteX6" fmla="*/ 233578 w 5525177"/>
                <a:gd name="connsiteY6" fmla="*/ 374396 h 391086"/>
                <a:gd name="connsiteX7" fmla="*/ 0 w 5525177"/>
                <a:gd name="connsiteY7" fmla="*/ 22009 h 391086"/>
                <a:gd name="connsiteX8" fmla="*/ 2219 w 5525177"/>
                <a:gd name="connsiteY8" fmla="*/ 0 h 39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177" h="391086">
                  <a:moveTo>
                    <a:pt x="2219" y="0"/>
                  </a:moveTo>
                  <a:lnTo>
                    <a:pt x="5522959" y="0"/>
                  </a:lnTo>
                  <a:lnTo>
                    <a:pt x="5525177" y="22009"/>
                  </a:lnTo>
                  <a:cubicBezTo>
                    <a:pt x="5525177" y="180421"/>
                    <a:pt x="5428863" y="316338"/>
                    <a:pt x="5291599" y="374396"/>
                  </a:cubicBezTo>
                  <a:lnTo>
                    <a:pt x="5237832" y="391086"/>
                  </a:lnTo>
                  <a:lnTo>
                    <a:pt x="287345" y="391086"/>
                  </a:lnTo>
                  <a:lnTo>
                    <a:pt x="233578" y="374396"/>
                  </a:lnTo>
                  <a:cubicBezTo>
                    <a:pt x="96314" y="316338"/>
                    <a:pt x="0" y="180421"/>
                    <a:pt x="0" y="22009"/>
                  </a:cubicBezTo>
                  <a:lnTo>
                    <a:pt x="2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" name="자유형 9"/>
          <p:cNvSpPr/>
          <p:nvPr/>
        </p:nvSpPr>
        <p:spPr>
          <a:xfrm>
            <a:off x="1849027" y="833524"/>
            <a:ext cx="2219" cy="22009"/>
          </a:xfrm>
          <a:custGeom>
            <a:avLst/>
            <a:gdLst>
              <a:gd name="connsiteX0" fmla="*/ 0 w 2219"/>
              <a:gd name="connsiteY0" fmla="*/ 0 h 22009"/>
              <a:gd name="connsiteX1" fmla="*/ 2219 w 2219"/>
              <a:gd name="connsiteY1" fmla="*/ 0 h 22009"/>
              <a:gd name="connsiteX2" fmla="*/ 0 w 2219"/>
              <a:gd name="connsiteY2" fmla="*/ 22009 h 22009"/>
              <a:gd name="connsiteX3" fmla="*/ 0 w 2219"/>
              <a:gd name="connsiteY3" fmla="*/ 0 h 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" h="22009">
                <a:moveTo>
                  <a:pt x="0" y="0"/>
                </a:moveTo>
                <a:lnTo>
                  <a:pt x="2219" y="0"/>
                </a:lnTo>
                <a:lnTo>
                  <a:pt x="0" y="220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26202" y="38100"/>
            <a:ext cx="4292595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400" latinLnBrk="1">
              <a:defRPr/>
            </a:pPr>
            <a:r>
              <a:rPr lang="en-US" altLang="ko-KR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U/W </a:t>
            </a:r>
            <a:r>
              <a:rPr lang="ko-KR" altLang="en-US" sz="3200" b="1" spc="-300" dirty="0" smtClean="0">
                <a:solidFill>
                  <a:schemeClr val="bg1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rPr>
              <a:t>변경 내용 요약</a:t>
            </a:r>
            <a:endParaRPr lang="ko-KR" altLang="en-US" sz="3200" b="1" spc="-300" dirty="0">
              <a:solidFill>
                <a:schemeClr val="bg1"/>
              </a:solidFill>
              <a:latin typeface="SLI 파트너 B" panose="02020603020101020101" pitchFamily="18" charset="-127"/>
              <a:ea typeface="SLI 파트너 B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3" y="833524"/>
            <a:ext cx="6342052" cy="54577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47" y="855533"/>
            <a:ext cx="5559153" cy="23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[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참고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] 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뇌혈관질환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허혈심장질환 보장범위</a:t>
            </a:r>
            <a:endParaRPr lang="ko-KR" altLang="en-US" sz="2800" b="1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A9C2503-A08D-41FB-8A3C-06C8C8B05D08}"/>
              </a:ext>
            </a:extLst>
          </p:cNvPr>
          <p:cNvGrpSpPr/>
          <p:nvPr/>
        </p:nvGrpSpPr>
        <p:grpSpPr>
          <a:xfrm>
            <a:off x="275232" y="1403121"/>
            <a:ext cx="11784687" cy="5170399"/>
            <a:chOff x="323856" y="2996952"/>
            <a:chExt cx="8496300" cy="360069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6793ACF-9012-40A1-81C8-9470E9FDBF34}"/>
                </a:ext>
              </a:extLst>
            </p:cNvPr>
            <p:cNvSpPr/>
            <p:nvPr/>
          </p:nvSpPr>
          <p:spPr>
            <a:xfrm>
              <a:off x="323856" y="2996952"/>
              <a:ext cx="8496300" cy="36006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" name="모서리가 둥근 직사각형 41">
              <a:extLst>
                <a:ext uri="{FF2B5EF4-FFF2-40B4-BE49-F238E27FC236}">
                  <a16:creationId xmlns:a16="http://schemas.microsoft.com/office/drawing/2014/main" id="{D2472350-F808-449F-B406-88CF9737657A}"/>
                </a:ext>
              </a:extLst>
            </p:cNvPr>
            <p:cNvSpPr/>
            <p:nvPr/>
          </p:nvSpPr>
          <p:spPr>
            <a:xfrm rot="5400000">
              <a:off x="2860152" y="698348"/>
              <a:ext cx="3438810" cy="8181736"/>
            </a:xfrm>
            <a:prstGeom prst="roundRect">
              <a:avLst>
                <a:gd name="adj" fmla="val 2514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88900" dir="1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 sz="160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236390" y="1177915"/>
            <a:ext cx="2105164" cy="432420"/>
            <a:chOff x="663110" y="2346315"/>
            <a:chExt cx="2105164" cy="432420"/>
          </a:xfrm>
        </p:grpSpPr>
        <p:sp>
          <p:nvSpPr>
            <p:cNvPr id="19" name="모서리가 둥근 직사각형 70">
              <a:extLst>
                <a:ext uri="{FF2B5EF4-FFF2-40B4-BE49-F238E27FC236}">
                  <a16:creationId xmlns:a16="http://schemas.microsoft.com/office/drawing/2014/main" id="{808A2A07-4D4C-4CE5-8EC3-D67AB3F13789}"/>
                </a:ext>
              </a:extLst>
            </p:cNvPr>
            <p:cNvSpPr/>
            <p:nvPr/>
          </p:nvSpPr>
          <p:spPr>
            <a:xfrm>
              <a:off x="718885" y="2346315"/>
              <a:ext cx="2049389" cy="4324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SLI 파트너 B" panose="02020603020101020101" pitchFamily="18" charset="-127"/>
                <a:ea typeface="SLI 파트너 B" panose="02020603020101020101" pitchFamily="18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51AA3B5F-0907-49E7-83E2-CC68FDF5B961}"/>
                </a:ext>
              </a:extLst>
            </p:cNvPr>
            <p:cNvSpPr/>
            <p:nvPr/>
          </p:nvSpPr>
          <p:spPr>
            <a:xfrm>
              <a:off x="701953" y="2372631"/>
              <a:ext cx="2049389" cy="369332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l"/>
              </a:scene3d>
              <a:sp3d prstMaterial="matte">
                <a:contourClr>
                  <a:schemeClr val="tx1"/>
                </a:contourClr>
              </a:sp3d>
            </a:bodyPr>
            <a:lstStyle/>
            <a:p>
              <a:pPr algn="ctr" defTabSz="913432" latinLnBrk="1">
                <a:defRPr/>
              </a:pPr>
              <a:r>
                <a:rPr kumimoji="1" lang="ko-KR" altLang="en-US" dirty="0" smtClean="0">
                  <a:ln w="11430"/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/>
                  </a:gradFill>
                  <a:effectLst>
                    <a:outerShdw dist="50800" dir="2400000" algn="tl" rotWithShape="0">
                      <a:srgbClr val="000000"/>
                    </a:outerShdw>
                  </a:effectLst>
                  <a:latin typeface="Segoe Script" panose="030B0504020000000003" pitchFamily="66" charset="0"/>
                  <a:ea typeface="SLI 파트너 EB" panose="02020603020101020101" pitchFamily="18" charset="-127"/>
                  <a:cs typeface="Arial" pitchFamily="34" charset="0"/>
                </a:rPr>
                <a:t>심혈관질환범위</a:t>
              </a:r>
              <a:endParaRPr kumimoji="1" lang="ko-KR" altLang="en-US" dirty="0">
                <a:ln w="11430"/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/>
                </a:gradFill>
                <a:effectLst>
                  <a:outerShdw dist="50800" dir="2400000" algn="tl" rotWithShape="0">
                    <a:srgbClr val="000000"/>
                  </a:outerShdw>
                </a:effectLst>
                <a:latin typeface="Segoe Script" panose="030B0504020000000003" pitchFamily="66" charset="0"/>
                <a:ea typeface="SLI 파트너 EB" panose="02020603020101020101" pitchFamily="18" charset="-127"/>
                <a:cs typeface="Arial" pitchFamily="34" charset="0"/>
              </a:endParaRPr>
            </a:p>
          </p:txBody>
        </p:sp>
        <p:sp>
          <p:nvSpPr>
            <p:cNvPr id="21" name="자유형 75">
              <a:extLst>
                <a:ext uri="{FF2B5EF4-FFF2-40B4-BE49-F238E27FC236}">
                  <a16:creationId xmlns:a16="http://schemas.microsoft.com/office/drawing/2014/main" id="{86B7D682-64FF-44BB-8A22-EA176ECCDD5C}"/>
                </a:ext>
              </a:extLst>
            </p:cNvPr>
            <p:cNvSpPr/>
            <p:nvPr/>
          </p:nvSpPr>
          <p:spPr>
            <a:xfrm>
              <a:off x="663110" y="2357353"/>
              <a:ext cx="2088232" cy="228026"/>
            </a:xfrm>
            <a:custGeom>
              <a:avLst/>
              <a:gdLst>
                <a:gd name="connsiteX0" fmla="*/ 39785 w 1674976"/>
                <a:gd name="connsiteY0" fmla="*/ 0 h 215824"/>
                <a:gd name="connsiteX1" fmla="*/ 1635191 w 1674976"/>
                <a:gd name="connsiteY1" fmla="*/ 0 h 215824"/>
                <a:gd name="connsiteX2" fmla="*/ 1674976 w 1674976"/>
                <a:gd name="connsiteY2" fmla="*/ 39785 h 215824"/>
                <a:gd name="connsiteX3" fmla="*/ 1674976 w 1674976"/>
                <a:gd name="connsiteY3" fmla="*/ 215824 h 215824"/>
                <a:gd name="connsiteX4" fmla="*/ 0 w 1674976"/>
                <a:gd name="connsiteY4" fmla="*/ 215824 h 215824"/>
                <a:gd name="connsiteX5" fmla="*/ 0 w 1674976"/>
                <a:gd name="connsiteY5" fmla="*/ 39785 h 215824"/>
                <a:gd name="connsiteX6" fmla="*/ 39785 w 1674976"/>
                <a:gd name="connsiteY6" fmla="*/ 0 h 21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976" h="215824">
                  <a:moveTo>
                    <a:pt x="39785" y="0"/>
                  </a:moveTo>
                  <a:lnTo>
                    <a:pt x="1635191" y="0"/>
                  </a:lnTo>
                  <a:cubicBezTo>
                    <a:pt x="1657164" y="0"/>
                    <a:pt x="1674976" y="17812"/>
                    <a:pt x="1674976" y="39785"/>
                  </a:cubicBezTo>
                  <a:lnTo>
                    <a:pt x="1674976" y="215824"/>
                  </a:lnTo>
                  <a:lnTo>
                    <a:pt x="0" y="215824"/>
                  </a:lnTo>
                  <a:lnTo>
                    <a:pt x="0" y="39785"/>
                  </a:lnTo>
                  <a:cubicBezTo>
                    <a:pt x="0" y="17812"/>
                    <a:pt x="17812" y="0"/>
                    <a:pt x="39785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3432" latinLnBrk="1">
                <a:defRPr/>
              </a:pPr>
              <a:endParaRPr lang="ko-KR" altLang="en-US">
                <a:solidFill>
                  <a:prstClr val="white"/>
                </a:solidFill>
                <a:latin typeface="삼성긴고딕 Medium" panose="020B0600000101010101" pitchFamily="50" charset="-127"/>
                <a:ea typeface="삼성긴고딕 Medium" panose="020B0600000101010101" pitchFamily="50" charset="-127"/>
              </a:endParaRPr>
            </a:p>
          </p:txBody>
        </p:sp>
      </p:grp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120248"/>
              </p:ext>
            </p:extLst>
          </p:nvPr>
        </p:nvGraphicFramePr>
        <p:xfrm>
          <a:off x="703870" y="1714956"/>
          <a:ext cx="10837889" cy="4509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61">
                  <a:extLst>
                    <a:ext uri="{9D8B030D-6E8A-4147-A177-3AD203B41FA5}">
                      <a16:colId xmlns:a16="http://schemas.microsoft.com/office/drawing/2014/main" val="742915490"/>
                    </a:ext>
                  </a:extLst>
                </a:gridCol>
                <a:gridCol w="4411736">
                  <a:extLst>
                    <a:ext uri="{9D8B030D-6E8A-4147-A177-3AD203B41FA5}">
                      <a16:colId xmlns:a16="http://schemas.microsoft.com/office/drawing/2014/main" val="3180187711"/>
                    </a:ext>
                  </a:extLst>
                </a:gridCol>
                <a:gridCol w="1132068">
                  <a:extLst>
                    <a:ext uri="{9D8B030D-6E8A-4147-A177-3AD203B41FA5}">
                      <a16:colId xmlns:a16="http://schemas.microsoft.com/office/drawing/2014/main" val="4282556067"/>
                    </a:ext>
                  </a:extLst>
                </a:gridCol>
                <a:gridCol w="1498325">
                  <a:extLst>
                    <a:ext uri="{9D8B030D-6E8A-4147-A177-3AD203B41FA5}">
                      <a16:colId xmlns:a16="http://schemas.microsoft.com/office/drawing/2014/main" val="55475278"/>
                    </a:ext>
                  </a:extLst>
                </a:gridCol>
                <a:gridCol w="1481677">
                  <a:extLst>
                    <a:ext uri="{9D8B030D-6E8A-4147-A177-3AD203B41FA5}">
                      <a16:colId xmlns:a16="http://schemas.microsoft.com/office/drawing/2014/main" val="2736493098"/>
                    </a:ext>
                  </a:extLst>
                </a:gridCol>
                <a:gridCol w="1531622">
                  <a:extLst>
                    <a:ext uri="{9D8B030D-6E8A-4147-A177-3AD203B41FA5}">
                      <a16:colId xmlns:a16="http://schemas.microsoft.com/office/drawing/2014/main" val="1828123622"/>
                    </a:ext>
                  </a:extLst>
                </a:gridCol>
              </a:tblGrid>
              <a:tr h="3592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구분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뇌혈관질환분류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질병코드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허혈</a:t>
                      </a:r>
                      <a:endParaRPr lang="en-US" altLang="ko-KR" sz="1400" spc="-3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심장질환진단</a:t>
                      </a:r>
                      <a:endParaRPr lang="ko-KR" altLang="en-US" sz="1400" spc="-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특정허혈</a:t>
                      </a:r>
                      <a:endParaRPr lang="en-US" altLang="ko-KR" sz="1400" spc="-3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심장질환진단</a:t>
                      </a:r>
                      <a:endParaRPr lang="ko-KR" altLang="en-US" sz="1400" spc="-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급성</a:t>
                      </a:r>
                      <a:endParaRPr lang="en-US" altLang="ko-KR" sz="1400" spc="-3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spc="-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심근경색증진단</a:t>
                      </a:r>
                      <a:endParaRPr lang="ko-KR" altLang="en-US" sz="1400" spc="-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80454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협심증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I20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464857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불안정협심증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I20.0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94910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연축의 기재가 있는 협심증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I20.1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129951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급성심근경색증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I21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885893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이차성심근경색증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I22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60986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급성심근경색에 의해 특정 현존 합병증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I23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370796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기타 급성허혈성 심장질환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I24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678288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심근경색증을 유발하지 않은 관상동맥혈전증</a:t>
                      </a:r>
                      <a:endParaRPr lang="ko-KR" altLang="en-US" sz="14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I24.0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387737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드레슬러증후군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I24.1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30502"/>
                  </a:ext>
                </a:extLst>
              </a:tr>
              <a:tr h="399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latinLnBrk="1"/>
                      <a:r>
                        <a:rPr lang="ko-KR" altLang="en-US" sz="14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만성허혈성 심장병</a:t>
                      </a:r>
                      <a:endParaRPr lang="ko-KR" altLang="en-US" sz="14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pc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I25</a:t>
                      </a:r>
                      <a:endParaRPr lang="ko-KR" altLang="en-US" sz="14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pc="-15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○</a:t>
                      </a:r>
                      <a:endParaRPr lang="ko-KR" altLang="en-US" sz="1200" spc="-1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709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5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474304" y="308560"/>
            <a:ext cx="872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2800" b="1" dirty="0" smtClean="0">
                <a:solidFill>
                  <a:prstClr val="white"/>
                </a:solidFill>
                <a:latin typeface="+mn-ea"/>
              </a:rPr>
              <a:t>보험료 경쟁력이 증가된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+mn-ea"/>
              </a:rPr>
              <a:t>건강상품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3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종 모델</a:t>
            </a:r>
            <a:endParaRPr lang="ko-KR" altLang="en-US" sz="28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82906" y="1423685"/>
            <a:ext cx="3483980" cy="493081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672927" y="1486693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[</a:t>
            </a:r>
            <a:r>
              <a:rPr lang="ko-KR" altLang="en-US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일당백</a:t>
            </a:r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]</a:t>
            </a:r>
            <a:endParaRPr lang="ko-KR" altLang="en-US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81892"/>
              </p:ext>
            </p:extLst>
          </p:nvPr>
        </p:nvGraphicFramePr>
        <p:xfrm>
          <a:off x="914400" y="3869866"/>
          <a:ext cx="2986268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3134">
                  <a:extLst>
                    <a:ext uri="{9D8B030D-6E8A-4147-A177-3AD203B41FA5}">
                      <a16:colId xmlns:a16="http://schemas.microsoft.com/office/drawing/2014/main" val="2735473738"/>
                    </a:ext>
                  </a:extLst>
                </a:gridCol>
                <a:gridCol w="1493134">
                  <a:extLst>
                    <a:ext uri="{9D8B030D-6E8A-4147-A177-3AD203B41FA5}">
                      <a16:colId xmlns:a16="http://schemas.microsoft.com/office/drawing/2014/main" val="709369123"/>
                    </a:ext>
                  </a:extLst>
                </a:gridCol>
              </a:tblGrid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특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약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가입금액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(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万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)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489891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암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2,500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28239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뇌출혈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1,700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91558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급성심근경색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1,700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181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뇌혈관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674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허혈심장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5025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20958" y="2134478"/>
            <a:ext cx="32447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現 </a:t>
            </a:r>
            <a:r>
              <a:rPr lang="en-US" altLang="ko-KR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87,460</a:t>
            </a:r>
          </a:p>
          <a:p>
            <a:r>
              <a:rPr lang="en-US" altLang="ko-KR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</a:t>
            </a:r>
            <a:r>
              <a:rPr lang="ko-KR" altLang="en-US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→</a:t>
            </a:r>
            <a:r>
              <a:rPr lang="ko-KR" altLang="en-US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4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79,310 </a:t>
            </a:r>
          </a:p>
          <a:p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            (8,150(</a:t>
            </a:r>
            <a:r>
              <a:rPr lang="ko-KR" alt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△</a:t>
            </a:r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9.3%))</a:t>
            </a:r>
            <a:endParaRPr lang="ko-KR" altLang="en-US" sz="20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536888" y="1423685"/>
            <a:ext cx="3483980" cy="4930815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337224" y="1486693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[</a:t>
            </a:r>
            <a:r>
              <a:rPr lang="ko-KR" altLang="en-US" sz="3200" dirty="0" err="1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비갱신암</a:t>
            </a:r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]</a:t>
            </a:r>
            <a:endParaRPr lang="ko-KR" altLang="en-US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22882"/>
              </p:ext>
            </p:extLst>
          </p:nvPr>
        </p:nvGraphicFramePr>
        <p:xfrm>
          <a:off x="4768382" y="3869866"/>
          <a:ext cx="2986268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3134">
                  <a:extLst>
                    <a:ext uri="{9D8B030D-6E8A-4147-A177-3AD203B41FA5}">
                      <a16:colId xmlns:a16="http://schemas.microsoft.com/office/drawing/2014/main" val="2735473738"/>
                    </a:ext>
                  </a:extLst>
                </a:gridCol>
                <a:gridCol w="1493134">
                  <a:extLst>
                    <a:ext uri="{9D8B030D-6E8A-4147-A177-3AD203B41FA5}">
                      <a16:colId xmlns:a16="http://schemas.microsoft.com/office/drawing/2014/main" val="709369123"/>
                    </a:ext>
                  </a:extLst>
                </a:gridCol>
              </a:tblGrid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특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약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가입금액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(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万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)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489891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암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2,500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28239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뇌출혈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91558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급성심근경색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2,000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181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뇌혈관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674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허혈심장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50252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774940" y="2134478"/>
            <a:ext cx="33489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現 </a:t>
            </a:r>
            <a:r>
              <a:rPr lang="en-US" altLang="ko-KR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90,060</a:t>
            </a:r>
          </a:p>
          <a:p>
            <a:r>
              <a:rPr lang="en-US" altLang="ko-KR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</a:t>
            </a:r>
            <a:r>
              <a:rPr lang="ko-KR" altLang="en-US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→</a:t>
            </a:r>
            <a:r>
              <a:rPr lang="ko-KR" altLang="en-US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4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84,275 </a:t>
            </a:r>
          </a:p>
          <a:p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             (5,785(</a:t>
            </a:r>
            <a:r>
              <a:rPr lang="ko-KR" alt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△</a:t>
            </a:r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6.4%))</a:t>
            </a:r>
            <a:endParaRPr lang="ko-KR" altLang="en-US" sz="20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8390874" y="1423685"/>
            <a:ext cx="3483980" cy="4930815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355971"/>
              </p:ext>
            </p:extLst>
          </p:nvPr>
        </p:nvGraphicFramePr>
        <p:xfrm>
          <a:off x="8622368" y="3869866"/>
          <a:ext cx="2986268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3134">
                  <a:extLst>
                    <a:ext uri="{9D8B030D-6E8A-4147-A177-3AD203B41FA5}">
                      <a16:colId xmlns:a16="http://schemas.microsoft.com/office/drawing/2014/main" val="2735473738"/>
                    </a:ext>
                  </a:extLst>
                </a:gridCol>
                <a:gridCol w="1493134">
                  <a:extLst>
                    <a:ext uri="{9D8B030D-6E8A-4147-A177-3AD203B41FA5}">
                      <a16:colId xmlns:a16="http://schemas.microsoft.com/office/drawing/2014/main" val="709369123"/>
                    </a:ext>
                  </a:extLst>
                </a:gridCol>
              </a:tblGrid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특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 약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가입금액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(</a:t>
                      </a:r>
                      <a:r>
                        <a:rPr lang="ko-KR" altLang="en-US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万</a:t>
                      </a:r>
                      <a:r>
                        <a:rPr lang="en-US" altLang="ko-KR" dirty="0" smtClean="0">
                          <a:solidFill>
                            <a:schemeClr val="bg1"/>
                          </a:solidFill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)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489891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암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1,000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28239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뇌출혈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800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91558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급성심근경색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800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181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뇌혈관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500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67487"/>
                  </a:ext>
                </a:extLst>
              </a:tr>
              <a:tr h="3620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허혈심장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LI 파트너 EB" panose="02020603020101020101" pitchFamily="18" charset="-127"/>
                          <a:ea typeface="SLI 파트너 EB" panose="02020603020101020101" pitchFamily="18" charset="-127"/>
                        </a:rPr>
                        <a:t>500</a:t>
                      </a:r>
                      <a:endParaRPr lang="ko-KR" altLang="en-US" dirty="0">
                        <a:latin typeface="SLI 파트너 EB" panose="02020603020101020101" pitchFamily="18" charset="-127"/>
                        <a:ea typeface="SLI 파트너 EB" panose="02020603020101020101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5025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8628926" y="2134478"/>
            <a:ext cx="32447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現 </a:t>
            </a:r>
            <a:r>
              <a:rPr lang="en-US" altLang="ko-KR" sz="28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54,811</a:t>
            </a:r>
          </a:p>
          <a:p>
            <a:r>
              <a:rPr lang="en-US" altLang="ko-KR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</a:t>
            </a:r>
            <a:r>
              <a:rPr lang="ko-KR" altLang="en-US" sz="2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→</a:t>
            </a:r>
            <a:r>
              <a:rPr lang="ko-KR" altLang="en-US" sz="32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</a:t>
            </a:r>
            <a:r>
              <a:rPr lang="en-US" altLang="ko-KR" sz="4800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51,711 </a:t>
            </a:r>
          </a:p>
          <a:p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                  (3,100(</a:t>
            </a:r>
            <a:r>
              <a:rPr lang="ko-KR" alt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△</a:t>
            </a:r>
            <a:r>
              <a:rPr lang="en-US" altLang="ko-KR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5.7%))</a:t>
            </a:r>
            <a:endParaRPr lang="ko-KR" altLang="en-US" sz="20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91210" y="1486693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[</a:t>
            </a:r>
            <a:r>
              <a:rPr lang="ko-KR" altLang="en-US" sz="3200" dirty="0" err="1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간편종합</a:t>
            </a:r>
            <a:r>
              <a:rPr lang="en-US" altLang="ko-KR" sz="32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SLI 파트너 EB" panose="02020603020101020101" pitchFamily="18" charset="-127"/>
                <a:ea typeface="SLI 파트너 EB" panose="02020603020101020101" pitchFamily="18" charset="-127"/>
              </a:rPr>
              <a:t>]</a:t>
            </a:r>
            <a:endParaRPr lang="ko-KR" altLang="en-US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SLI 파트너 EB" panose="02020603020101020101" pitchFamily="18" charset="-127"/>
              <a:ea typeface="SLI 파트너 EB" panose="0202060302010102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54BD15-8FCE-49CB-AF24-6F591CB1BA66}"/>
              </a:ext>
            </a:extLst>
          </p:cNvPr>
          <p:cNvSpPr txBox="1"/>
          <p:nvPr/>
        </p:nvSpPr>
        <p:spPr>
          <a:xfrm>
            <a:off x="8916537" y="1069015"/>
            <a:ext cx="3347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500" dirty="0" smtClean="0">
                <a:solidFill>
                  <a:srgbClr val="0000FF"/>
                </a:solidFill>
                <a:latin typeface="+mn-ea"/>
              </a:rPr>
              <a:t>* </a:t>
            </a:r>
            <a:r>
              <a:rPr lang="ko-KR" altLang="en-US" sz="1500" dirty="0" smtClean="0">
                <a:solidFill>
                  <a:srgbClr val="0000FF"/>
                </a:solidFill>
                <a:latin typeface="+mn-ea"/>
              </a:rPr>
              <a:t>남</a:t>
            </a:r>
            <a:r>
              <a:rPr lang="en-US" altLang="ko-KR" sz="1500" dirty="0" smtClean="0">
                <a:solidFill>
                  <a:srgbClr val="0000FF"/>
                </a:solidFill>
                <a:latin typeface="+mn-ea"/>
              </a:rPr>
              <a:t>/</a:t>
            </a:r>
            <a:r>
              <a:rPr lang="ko-KR" altLang="en-US" sz="1500" dirty="0" smtClean="0">
                <a:solidFill>
                  <a:srgbClr val="0000FF"/>
                </a:solidFill>
                <a:latin typeface="+mn-ea"/>
              </a:rPr>
              <a:t>여 대표 계약 </a:t>
            </a:r>
            <a:r>
              <a:rPr lang="ko-KR" altLang="en-US" sz="1500" dirty="0" err="1" smtClean="0">
                <a:solidFill>
                  <a:srgbClr val="0000FF"/>
                </a:solidFill>
                <a:latin typeface="+mn-ea"/>
              </a:rPr>
              <a:t>평균보험료</a:t>
            </a:r>
            <a:r>
              <a:rPr lang="ko-KR" altLang="en-US" sz="1500" dirty="0" smtClean="0">
                <a:solidFill>
                  <a:srgbClr val="0000FF"/>
                </a:solidFill>
                <a:latin typeface="+mn-ea"/>
              </a:rPr>
              <a:t> 기준</a:t>
            </a:r>
            <a:endParaRPr lang="ko-KR" altLang="en-US" sz="15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81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74719" y="2146808"/>
            <a:ext cx="6089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600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40599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Ⅰ.(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간편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암든든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8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78436" y="1715985"/>
            <a:ext cx="6089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Ⅰ.(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간편</a:t>
            </a: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sz="6000" dirty="0" err="1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암든든</a:t>
            </a:r>
            <a:endParaRPr lang="en-US" altLang="ko-KR" sz="6000" dirty="0" smtClean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>
              <a:defRPr/>
            </a:pPr>
            <a:r>
              <a:rPr lang="en-US" altLang="ko-KR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  - </a:t>
            </a:r>
            <a:r>
              <a:rPr lang="ko-KR" altLang="en-US" sz="600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주요내용</a:t>
            </a:r>
            <a:endParaRPr lang="ko-KR" altLang="en-US" sz="600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00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>
          <a:outerShdw dist="35921" dir="2700000" algn="ctr" rotWithShape="0">
            <a:schemeClr val="tx1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438ACB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3366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 eaLnBrk="1" fontAlgn="base" hangingPunct="1">
          <a:lnSpc>
            <a:spcPct val="150000"/>
          </a:lnSpc>
          <a:spcAft>
            <a:spcPct val="0"/>
          </a:spcAft>
          <a:defRPr sz="1600" dirty="0" smtClean="0">
            <a:solidFill>
              <a:srgbClr val="FFFFFF"/>
            </a:solidFill>
            <a:latin typeface="SLI 파트너 B" panose="02020603020101020101" pitchFamily="18" charset="-127"/>
            <a:ea typeface="SLI 파트너 B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6237</TotalTime>
  <Words>9293</Words>
  <Application>Microsoft Office PowerPoint</Application>
  <PresentationFormat>와이드스크린</PresentationFormat>
  <Paragraphs>2764</Paragraphs>
  <Slides>72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72</vt:i4>
      </vt:variant>
    </vt:vector>
  </HeadingPairs>
  <TitlesOfParts>
    <vt:vector size="96" baseType="lpstr">
      <vt:lpstr>a가을소풍M</vt:lpstr>
      <vt:lpstr>HY견고딕</vt:lpstr>
      <vt:lpstr>HY헤드라인M</vt:lpstr>
      <vt:lpstr>SLI 파트너 B</vt:lpstr>
      <vt:lpstr>SLI 파트너 EB</vt:lpstr>
      <vt:lpstr>굴림</vt:lpstr>
      <vt:lpstr>나눔고딕</vt:lpstr>
      <vt:lpstr>맑은 고딕</vt:lpstr>
      <vt:lpstr>바탕</vt:lpstr>
      <vt:lpstr>바탕체</vt:lpstr>
      <vt:lpstr>삼성긴고딕 Medium</vt:lpstr>
      <vt:lpstr>삼성긴고딕 Regular</vt:lpstr>
      <vt:lpstr>휴먼둥근헤드라인</vt:lpstr>
      <vt:lpstr>Arial</vt:lpstr>
      <vt:lpstr>Calibri</vt:lpstr>
      <vt:lpstr>Calibri Light</vt:lpstr>
      <vt:lpstr>Impact</vt:lpstr>
      <vt:lpstr>Segoe Script</vt:lpstr>
      <vt:lpstr>Tahoma</vt:lpstr>
      <vt:lpstr>Times New Roman</vt:lpstr>
      <vt:lpstr>Wingdings</vt:lpstr>
      <vt:lpstr>1_Office 테마</vt:lpstr>
      <vt:lpstr>2_Office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이원석/WONSEOK LEE</dc:creator>
  <cp:lastModifiedBy>sam</cp:lastModifiedBy>
  <cp:revision>685</cp:revision>
  <dcterms:created xsi:type="dcterms:W3CDTF">2022-09-13T05:58:41Z</dcterms:created>
  <dcterms:modified xsi:type="dcterms:W3CDTF">2022-12-28T23:16:57Z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