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2" r:id="rId3"/>
    <p:sldMasterId id="2147483687" r:id="rId4"/>
    <p:sldMasterId id="2147483692" r:id="rId5"/>
    <p:sldMasterId id="2147483696" r:id="rId6"/>
    <p:sldMasterId id="2147483700" r:id="rId7"/>
    <p:sldMasterId id="2147483708" r:id="rId8"/>
    <p:sldMasterId id="2147483713" r:id="rId9"/>
    <p:sldMasterId id="2147483724" r:id="rId10"/>
    <p:sldMasterId id="2147483740" r:id="rId11"/>
    <p:sldMasterId id="2147483746" r:id="rId12"/>
    <p:sldMasterId id="2147483752" r:id="rId13"/>
    <p:sldMasterId id="2147483758" r:id="rId14"/>
    <p:sldMasterId id="2147483764" r:id="rId15"/>
    <p:sldMasterId id="2147483769" r:id="rId16"/>
    <p:sldMasterId id="2147483774" r:id="rId17"/>
    <p:sldMasterId id="2147483779" r:id="rId18"/>
    <p:sldMasterId id="2147483784" r:id="rId19"/>
    <p:sldMasterId id="2147483791" r:id="rId20"/>
    <p:sldMasterId id="2147483801" r:id="rId21"/>
  </p:sldMasterIdLst>
  <p:notesMasterIdLst>
    <p:notesMasterId r:id="rId86"/>
  </p:notesMasterIdLst>
  <p:handoutMasterIdLst>
    <p:handoutMasterId r:id="rId87"/>
  </p:handoutMasterIdLst>
  <p:sldIdLst>
    <p:sldId id="1838" r:id="rId22"/>
    <p:sldId id="887" r:id="rId23"/>
    <p:sldId id="1812" r:id="rId24"/>
    <p:sldId id="1456" r:id="rId25"/>
    <p:sldId id="1803" r:id="rId26"/>
    <p:sldId id="1945" r:id="rId27"/>
    <p:sldId id="1947" r:id="rId28"/>
    <p:sldId id="1976" r:id="rId29"/>
    <p:sldId id="1949" r:id="rId30"/>
    <p:sldId id="1951" r:id="rId31"/>
    <p:sldId id="1952" r:id="rId32"/>
    <p:sldId id="1954" r:id="rId33"/>
    <p:sldId id="1975" r:id="rId34"/>
    <p:sldId id="2003" r:id="rId35"/>
    <p:sldId id="1948" r:id="rId36"/>
    <p:sldId id="1977" r:id="rId37"/>
    <p:sldId id="1978" r:id="rId38"/>
    <p:sldId id="1979" r:id="rId39"/>
    <p:sldId id="1980" r:id="rId40"/>
    <p:sldId id="1950" r:id="rId41"/>
    <p:sldId id="1602" r:id="rId42"/>
    <p:sldId id="1782" r:id="rId43"/>
    <p:sldId id="1974" r:id="rId44"/>
    <p:sldId id="1983" r:id="rId45"/>
    <p:sldId id="1984" r:id="rId46"/>
    <p:sldId id="1985" r:id="rId47"/>
    <p:sldId id="1986" r:id="rId48"/>
    <p:sldId id="1998" r:id="rId49"/>
    <p:sldId id="1989" r:id="rId50"/>
    <p:sldId id="1990" r:id="rId51"/>
    <p:sldId id="1991" r:id="rId52"/>
    <p:sldId id="1992" r:id="rId53"/>
    <p:sldId id="1993" r:id="rId54"/>
    <p:sldId id="1994" r:id="rId55"/>
    <p:sldId id="1995" r:id="rId56"/>
    <p:sldId id="1996" r:id="rId57"/>
    <p:sldId id="1997" r:id="rId58"/>
    <p:sldId id="1999" r:id="rId59"/>
    <p:sldId id="2000" r:id="rId60"/>
    <p:sldId id="2001" r:id="rId61"/>
    <p:sldId id="1987" r:id="rId62"/>
    <p:sldId id="1988" r:id="rId63"/>
    <p:sldId id="2002" r:id="rId64"/>
    <p:sldId id="1973" r:id="rId65"/>
    <p:sldId id="1878" r:id="rId66"/>
    <p:sldId id="1955" r:id="rId67"/>
    <p:sldId id="1956" r:id="rId68"/>
    <p:sldId id="1957" r:id="rId69"/>
    <p:sldId id="1982" r:id="rId70"/>
    <p:sldId id="1958" r:id="rId71"/>
    <p:sldId id="1981" r:id="rId72"/>
    <p:sldId id="1972" r:id="rId73"/>
    <p:sldId id="1959" r:id="rId74"/>
    <p:sldId id="1966" r:id="rId75"/>
    <p:sldId id="1960" r:id="rId76"/>
    <p:sldId id="1967" r:id="rId77"/>
    <p:sldId id="1961" r:id="rId78"/>
    <p:sldId id="1962" r:id="rId79"/>
    <p:sldId id="1963" r:id="rId80"/>
    <p:sldId id="1964" r:id="rId81"/>
    <p:sldId id="1965" r:id="rId82"/>
    <p:sldId id="1796" r:id="rId83"/>
    <p:sldId id="1797" r:id="rId84"/>
    <p:sldId id="1809" r:id="rId85"/>
  </p:sldIdLst>
  <p:sldSz cx="10383838" cy="7254875"/>
  <p:notesSz cx="9926638" cy="6797675"/>
  <p:defaultTextStyle>
    <a:defPPr>
      <a:defRPr lang="ko-KR"/>
    </a:defPPr>
    <a:lvl1pPr marL="0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225" userDrawn="1">
          <p15:clr>
            <a:srgbClr val="A4A3A4"/>
          </p15:clr>
        </p15:guide>
        <p15:guide id="6" pos="6231" userDrawn="1">
          <p15:clr>
            <a:srgbClr val="A4A3A4"/>
          </p15:clr>
        </p15:guide>
        <p15:guide id="9" orient="horz" pos="4099" userDrawn="1">
          <p15:clr>
            <a:srgbClr val="A4A3A4"/>
          </p15:clr>
        </p15:guide>
        <p15:guide id="10" orient="horz" pos="335" userDrawn="1">
          <p15:clr>
            <a:srgbClr val="A4A3A4"/>
          </p15:clr>
        </p15:guide>
        <p15:guide id="11" orient="horz" pos="743" userDrawn="1">
          <p15:clr>
            <a:srgbClr val="A4A3A4"/>
          </p15:clr>
        </p15:guide>
        <p15:guide id="12" pos="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99"/>
    <a:srgbClr val="1408FE"/>
    <a:srgbClr val="FF0066"/>
    <a:srgbClr val="28B432"/>
    <a:srgbClr val="BEE4F0"/>
    <a:srgbClr val="FF6600"/>
    <a:srgbClr val="0000FF"/>
    <a:srgbClr val="FF00FF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9" autoAdjust="0"/>
    <p:restoredTop sz="96287" autoAdjust="0"/>
  </p:normalViewPr>
  <p:slideViewPr>
    <p:cSldViewPr>
      <p:cViewPr varScale="1">
        <p:scale>
          <a:sx n="79" d="100"/>
          <a:sy n="79" d="100"/>
        </p:scale>
        <p:origin x="965" y="62"/>
      </p:cViewPr>
      <p:guideLst>
        <p:guide pos="3225"/>
        <p:guide pos="6231"/>
        <p:guide orient="horz" pos="4099"/>
        <p:guide orient="horz" pos="335"/>
        <p:guide orient="horz" pos="743"/>
        <p:guide pos="3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97"/>
    </p:cViewPr>
  </p:sorterViewPr>
  <p:notesViewPr>
    <p:cSldViewPr>
      <p:cViewPr varScale="1">
        <p:scale>
          <a:sx n="87" d="100"/>
          <a:sy n="87" d="100"/>
        </p:scale>
        <p:origin x="1272" y="5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441" y="1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/>
          <a:lstStyle>
            <a:lvl1pPr algn="r">
              <a:defRPr sz="1200"/>
            </a:lvl1pPr>
          </a:lstStyle>
          <a:p>
            <a:fld id="{CD764D22-D37C-4217-AF19-8BAB3AE02577}" type="datetimeFigureOut">
              <a:rPr lang="ko-KR" altLang="en-US" smtClean="0"/>
              <a:pPr/>
              <a:t>2022-12-30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5" y="6457136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441" y="6457136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 anchor="b"/>
          <a:lstStyle>
            <a:lvl1pPr algn="r">
              <a:defRPr sz="1200"/>
            </a:lvl1pPr>
          </a:lstStyle>
          <a:p>
            <a:fld id="{91FF3999-A82C-4BC2-89F5-7C8E69AA5F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/>
          <a:lstStyle>
            <a:lvl1pPr algn="r">
              <a:defRPr sz="1200"/>
            </a:lvl1pPr>
          </a:lstStyle>
          <a:p>
            <a:fld id="{2238F9FE-B7C8-4DA9-8FCF-98066BBF9BDF}" type="datetimeFigureOut">
              <a:rPr lang="ko-KR" altLang="en-US" smtClean="0"/>
              <a:pPr/>
              <a:t>2022-12-30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40075" y="509588"/>
            <a:ext cx="364648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9" tIns="45696" rIns="91389" bIns="4569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389" tIns="45696" rIns="91389" bIns="45696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6456612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803" y="6456612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 anchor="b"/>
          <a:lstStyle>
            <a:lvl1pPr algn="r">
              <a:defRPr sz="1200"/>
            </a:lvl1pPr>
          </a:lstStyle>
          <a:p>
            <a:fld id="{C6CB923E-6B6B-4F2F-8C4D-DF54F834EC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89288" y="509588"/>
            <a:ext cx="3646487" cy="25479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A049F-1CA3-446E-872D-0EEB428B0F8A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4436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0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65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6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0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2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2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28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61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61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67" y="6635084"/>
            <a:ext cx="2371181" cy="4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59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32" tIns="43465" rIns="86932" bIns="43465" rtlCol="0" anchor="ctr">
            <a:normAutofit/>
          </a:bodyPr>
          <a:lstStyle/>
          <a:p>
            <a:pPr algn="ctr" defTabSz="869304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48" tIns="43525" rIns="87048" bIns="43525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45" tIns="43570" rIns="87145" bIns="43570" rtlCol="0" anchor="ctr"/>
          <a:lstStyle/>
          <a:p>
            <a:pPr algn="ctr" defTabSz="871398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8968347" y="6666140"/>
            <a:ext cx="1188875" cy="414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16"/>
          <p:cNvSpPr>
            <a:spLocks noChangeArrowheads="1"/>
          </p:cNvSpPr>
          <p:nvPr userDrawn="1"/>
        </p:nvSpPr>
        <p:spPr bwMode="auto">
          <a:xfrm>
            <a:off x="9328864" y="91611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78"/>
            <a:ext cx="10387752" cy="706039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8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0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86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" y="693"/>
            <a:ext cx="10387754" cy="72573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76" y="6598274"/>
            <a:ext cx="2382248" cy="4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 userDrawn="1"/>
        </p:nvSpPr>
        <p:spPr>
          <a:xfrm>
            <a:off x="9108993" y="14"/>
            <a:ext cx="1276396" cy="38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5" tIns="40041" rIns="80085" bIns="40041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98" y="656292"/>
            <a:ext cx="4563286" cy="27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그림2.png"/>
          <p:cNvPicPr>
            <a:picLocks noChangeAspect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8" y="449114"/>
            <a:ext cx="2531289" cy="3314937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204" y="7011437"/>
            <a:ext cx="577827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84" tIns="43546" rIns="87084" bIns="43546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339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339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2" y="13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7" y="4594301"/>
            <a:ext cx="675297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61" y="397448"/>
            <a:ext cx="6048584" cy="36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그림1.png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7" y="-6075"/>
            <a:ext cx="6084771" cy="60506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" y="-2459"/>
            <a:ext cx="10387755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1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62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1670515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3" y="2374989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5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038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1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9137724" y="170513"/>
            <a:ext cx="1019702" cy="3584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2719" tIns="75144" rIns="95433" bIns="75144">
            <a:spAutoFit/>
          </a:bodyPr>
          <a:lstStyle/>
          <a:p>
            <a:pPr marL="0" marR="0" lvl="0" indent="0" algn="ctr" defTabSz="95435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86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5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2286191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1670515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3" y="2374989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15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29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" name="그림 19" descr="그림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3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29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40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 userDrawn="1"/>
        </p:nvGraphicFramePr>
        <p:xfrm>
          <a:off x="4" y="857081"/>
          <a:ext cx="10374589" cy="198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40">
                  <a:extLst>
                    <a:ext uri="{9D8B030D-6E8A-4147-A177-3AD203B41FA5}">
                      <a16:colId xmlns:a16="http://schemas.microsoft.com/office/drawing/2014/main" val="68133369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924923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247655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979065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34961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480804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778446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5056780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811806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59496445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9824582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78143662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3179245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49651961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472492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4295823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5985389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9191362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9694075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18085423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5841611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7938787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124247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4849921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84512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640683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681440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2292120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32775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8868245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7816095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7109220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42114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490409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3198085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79646920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27471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415608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8472322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930199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197822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24162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7625214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89697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00453491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64562593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1081448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60978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3575576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7506906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2590409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88323684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471835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208967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319442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864179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682071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98829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80922356"/>
                    </a:ext>
                  </a:extLst>
                </a:gridCol>
              </a:tblGrid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0792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697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42375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16959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519164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2653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1364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29838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8966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51366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372286"/>
                  </a:ext>
                </a:extLst>
              </a:tr>
            </a:tbl>
          </a:graphicData>
        </a:graphic>
      </p:graphicFrame>
      <p:sp>
        <p:nvSpPr>
          <p:cNvPr id="35" name="타원 34"/>
          <p:cNvSpPr/>
          <p:nvPr userDrawn="1"/>
        </p:nvSpPr>
        <p:spPr>
          <a:xfrm>
            <a:off x="6951024" y="4140024"/>
            <a:ext cx="3220177" cy="252731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586" y="4471809"/>
            <a:ext cx="420412" cy="173495"/>
          </a:xfrm>
          <a:prstGeom prst="rect">
            <a:avLst/>
          </a:prstGeom>
        </p:spPr>
      </p:pic>
      <p:sp>
        <p:nvSpPr>
          <p:cNvPr id="8" name="타원 7"/>
          <p:cNvSpPr/>
          <p:nvPr userDrawn="1"/>
        </p:nvSpPr>
        <p:spPr>
          <a:xfrm>
            <a:off x="2171461" y="2617061"/>
            <a:ext cx="3220177" cy="319192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024" y="3006076"/>
            <a:ext cx="523404" cy="2274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7" y="6616326"/>
            <a:ext cx="2339111" cy="5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7650" y="835170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20459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15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0383838" cy="7254877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0383838" cy="7254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ight Triangle 3"/>
          <p:cNvSpPr/>
          <p:nvPr userDrawn="1"/>
        </p:nvSpPr>
        <p:spPr>
          <a:xfrm flipV="1">
            <a:off x="0" y="0"/>
            <a:ext cx="5600777" cy="5339897"/>
          </a:xfrm>
          <a:prstGeom prst="rt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 userDrawn="1"/>
        </p:nvSpPr>
        <p:spPr>
          <a:xfrm rot="10800000" flipV="1">
            <a:off x="7847767" y="4834524"/>
            <a:ext cx="2536073" cy="2420352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9143" y="835170"/>
            <a:ext cx="1147176" cy="567871"/>
          </a:xfrm>
          <a:prstGeom prst="rect">
            <a:avLst/>
          </a:prstGeom>
        </p:spPr>
      </p:pic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4" cstate="print"/>
          <a:srcRect t="43753" r="44230" b="41671"/>
          <a:stretch>
            <a:fillRect/>
          </a:stretch>
        </p:blipFill>
        <p:spPr>
          <a:xfrm>
            <a:off x="120294" y="1002222"/>
            <a:ext cx="10221783" cy="547912"/>
          </a:xfrm>
          <a:prstGeom prst="rect">
            <a:avLst/>
          </a:prstGeom>
          <a:effectLst/>
        </p:spPr>
      </p:pic>
      <p:grpSp>
        <p:nvGrpSpPr>
          <p:cNvPr id="9" name="그룹 8"/>
          <p:cNvGrpSpPr/>
          <p:nvPr userDrawn="1"/>
        </p:nvGrpSpPr>
        <p:grpSpPr>
          <a:xfrm>
            <a:off x="8309741" y="105454"/>
            <a:ext cx="1963165" cy="234671"/>
            <a:chOff x="8353635" y="186085"/>
            <a:chExt cx="2020790" cy="24453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2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C6179DE7-D0F5-4FCE-9D64-2210387C6D0C}"/>
              </a:ext>
            </a:extLst>
          </p:cNvPr>
          <p:cNvSpPr/>
          <p:nvPr userDrawn="1"/>
        </p:nvSpPr>
        <p:spPr>
          <a:xfrm>
            <a:off x="1921056" y="-7192"/>
            <a:ext cx="8274621" cy="5679451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26569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810000"/>
                  <a:pt x="7286625" y="4019550"/>
                </a:cubicBezTo>
                <a:cubicBezTo>
                  <a:pt x="2543175" y="4156075"/>
                  <a:pt x="304800" y="2282825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96FFB94C-B84A-46A3-BF10-6C511C2C85D4}"/>
              </a:ext>
            </a:extLst>
          </p:cNvPr>
          <p:cNvSpPr/>
          <p:nvPr userDrawn="1"/>
        </p:nvSpPr>
        <p:spPr>
          <a:xfrm>
            <a:off x="2076767" y="-7191"/>
            <a:ext cx="8274621" cy="5656916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  <a:gd name="connsiteX0" fmla="*/ 0 w 7286625"/>
              <a:gd name="connsiteY0" fmla="*/ 0 h 4007586"/>
              <a:gd name="connsiteX1" fmla="*/ 514350 w 7286625"/>
              <a:gd name="connsiteY1" fmla="*/ 9525 h 4007586"/>
              <a:gd name="connsiteX2" fmla="*/ 7286625 w 7286625"/>
              <a:gd name="connsiteY2" fmla="*/ 4000500 h 4007586"/>
              <a:gd name="connsiteX3" fmla="*/ 0 w 7286625"/>
              <a:gd name="connsiteY3" fmla="*/ 0 h 4007586"/>
              <a:gd name="connsiteX0" fmla="*/ 0 w 7286625"/>
              <a:gd name="connsiteY0" fmla="*/ 0 h 4011694"/>
              <a:gd name="connsiteX1" fmla="*/ 514350 w 7286625"/>
              <a:gd name="connsiteY1" fmla="*/ 9525 h 4011694"/>
              <a:gd name="connsiteX2" fmla="*/ 7286625 w 7286625"/>
              <a:gd name="connsiteY2" fmla="*/ 4000500 h 4011694"/>
              <a:gd name="connsiteX3" fmla="*/ 0 w 7286625"/>
              <a:gd name="connsiteY3" fmla="*/ 0 h 4011694"/>
              <a:gd name="connsiteX0" fmla="*/ 0 w 7286625"/>
              <a:gd name="connsiteY0" fmla="*/ 0 h 4010593"/>
              <a:gd name="connsiteX1" fmla="*/ 514350 w 7286625"/>
              <a:gd name="connsiteY1" fmla="*/ 9525 h 4010593"/>
              <a:gd name="connsiteX2" fmla="*/ 7286625 w 7286625"/>
              <a:gd name="connsiteY2" fmla="*/ 4000500 h 4010593"/>
              <a:gd name="connsiteX3" fmla="*/ 0 w 7286625"/>
              <a:gd name="connsiteY3" fmla="*/ 0 h 40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10593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790950"/>
                  <a:pt x="7286625" y="4000500"/>
                </a:cubicBezTo>
                <a:cubicBezTo>
                  <a:pt x="2562225" y="4165600"/>
                  <a:pt x="304800" y="22828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D7620DE0-0A98-4621-A31C-3F83C507D1C1}"/>
              </a:ext>
            </a:extLst>
          </p:cNvPr>
          <p:cNvSpPr/>
          <p:nvPr userDrawn="1"/>
        </p:nvSpPr>
        <p:spPr>
          <a:xfrm>
            <a:off x="1950092" y="493501"/>
            <a:ext cx="8222878" cy="5282758"/>
          </a:xfrm>
          <a:custGeom>
            <a:avLst/>
            <a:gdLst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9418"/>
              <a:gd name="connsiteX1" fmla="*/ 7239000 w 7239000"/>
              <a:gd name="connsiteY1" fmla="*/ 3733800 h 3739418"/>
              <a:gd name="connsiteX2" fmla="*/ 0 w 7239000"/>
              <a:gd name="connsiteY2" fmla="*/ 0 h 3739418"/>
              <a:gd name="connsiteX0" fmla="*/ 0 w 7239000"/>
              <a:gd name="connsiteY0" fmla="*/ 0 h 3741985"/>
              <a:gd name="connsiteX1" fmla="*/ 7239000 w 7239000"/>
              <a:gd name="connsiteY1" fmla="*/ 3733800 h 3741985"/>
              <a:gd name="connsiteX2" fmla="*/ 0 w 7239000"/>
              <a:gd name="connsiteY2" fmla="*/ 0 h 3741985"/>
              <a:gd name="connsiteX0" fmla="*/ 0 w 7239000"/>
              <a:gd name="connsiteY0" fmla="*/ 0 h 3744767"/>
              <a:gd name="connsiteX1" fmla="*/ 7239000 w 7239000"/>
              <a:gd name="connsiteY1" fmla="*/ 3733800 h 3744767"/>
              <a:gd name="connsiteX2" fmla="*/ 0 w 7239000"/>
              <a:gd name="connsiteY2" fmla="*/ 0 h 3744767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27313"/>
              <a:gd name="connsiteX1" fmla="*/ 7172325 w 7172325"/>
              <a:gd name="connsiteY1" fmla="*/ 3705225 h 3927313"/>
              <a:gd name="connsiteX2" fmla="*/ 0 w 7172325"/>
              <a:gd name="connsiteY2" fmla="*/ 0 h 3927313"/>
              <a:gd name="connsiteX0" fmla="*/ 0 w 7172325"/>
              <a:gd name="connsiteY0" fmla="*/ 0 h 3705225"/>
              <a:gd name="connsiteX1" fmla="*/ 7172325 w 7172325"/>
              <a:gd name="connsiteY1" fmla="*/ 3705225 h 3705225"/>
              <a:gd name="connsiteX2" fmla="*/ 0 w 7172325"/>
              <a:gd name="connsiteY2" fmla="*/ 0 h 3705225"/>
              <a:gd name="connsiteX0" fmla="*/ 0 w 7172325"/>
              <a:gd name="connsiteY0" fmla="*/ 0 h 3975065"/>
              <a:gd name="connsiteX1" fmla="*/ 7172325 w 7172325"/>
              <a:gd name="connsiteY1" fmla="*/ 3705225 h 3975065"/>
              <a:gd name="connsiteX2" fmla="*/ 0 w 7172325"/>
              <a:gd name="connsiteY2" fmla="*/ 0 h 3975065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0 w 7172325"/>
              <a:gd name="connsiteY0" fmla="*/ 0 h 3892257"/>
              <a:gd name="connsiteX1" fmla="*/ 7172325 w 7172325"/>
              <a:gd name="connsiteY1" fmla="*/ 3705225 h 3892257"/>
              <a:gd name="connsiteX2" fmla="*/ 0 w 7172325"/>
              <a:gd name="connsiteY2" fmla="*/ 0 h 3892257"/>
              <a:gd name="connsiteX0" fmla="*/ 0 w 7172325"/>
              <a:gd name="connsiteY0" fmla="*/ 0 h 3713751"/>
              <a:gd name="connsiteX1" fmla="*/ 7172325 w 7172325"/>
              <a:gd name="connsiteY1" fmla="*/ 3705225 h 3713751"/>
              <a:gd name="connsiteX2" fmla="*/ 0 w 7172325"/>
              <a:gd name="connsiteY2" fmla="*/ 0 h 3713751"/>
              <a:gd name="connsiteX0" fmla="*/ 0 w 7172325"/>
              <a:gd name="connsiteY0" fmla="*/ 0 h 3719098"/>
              <a:gd name="connsiteX1" fmla="*/ 7172325 w 7172325"/>
              <a:gd name="connsiteY1" fmla="*/ 3705225 h 3719098"/>
              <a:gd name="connsiteX2" fmla="*/ 0 w 7172325"/>
              <a:gd name="connsiteY2" fmla="*/ 0 h 371909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28733"/>
              <a:gd name="connsiteX1" fmla="*/ 7172325 w 7172325"/>
              <a:gd name="connsiteY1" fmla="*/ 3705225 h 3728733"/>
              <a:gd name="connsiteX2" fmla="*/ 0 w 7172325"/>
              <a:gd name="connsiteY2" fmla="*/ 0 h 3728733"/>
              <a:gd name="connsiteX0" fmla="*/ 0 w 7172325"/>
              <a:gd name="connsiteY0" fmla="*/ 0 h 3722357"/>
              <a:gd name="connsiteX1" fmla="*/ 7172325 w 7172325"/>
              <a:gd name="connsiteY1" fmla="*/ 3705225 h 3722357"/>
              <a:gd name="connsiteX2" fmla="*/ 0 w 7172325"/>
              <a:gd name="connsiteY2" fmla="*/ 0 h 3722357"/>
              <a:gd name="connsiteX0" fmla="*/ 0 w 7162598"/>
              <a:gd name="connsiteY0" fmla="*/ 0 h 3722357"/>
              <a:gd name="connsiteX1" fmla="*/ 7162598 w 7162598"/>
              <a:gd name="connsiteY1" fmla="*/ 3705225 h 3722357"/>
              <a:gd name="connsiteX2" fmla="*/ 0 w 7162598"/>
              <a:gd name="connsiteY2" fmla="*/ 0 h 3722357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26589"/>
              <a:gd name="connsiteX1" fmla="*/ 7162598 w 7162598"/>
              <a:gd name="connsiteY1" fmla="*/ 3705225 h 3726589"/>
              <a:gd name="connsiteX2" fmla="*/ 0 w 7162598"/>
              <a:gd name="connsiteY2" fmla="*/ 0 h 372658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56562"/>
              <a:gd name="connsiteY0" fmla="*/ 0 h 3745687"/>
              <a:gd name="connsiteX1" fmla="*/ 7156562 w 7156562"/>
              <a:gd name="connsiteY1" fmla="*/ 3714279 h 3745687"/>
              <a:gd name="connsiteX2" fmla="*/ 0 w 7156562"/>
              <a:gd name="connsiteY2" fmla="*/ 0 h 3745687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2385"/>
              <a:gd name="connsiteX1" fmla="*/ 7247096 w 7247096"/>
              <a:gd name="connsiteY1" fmla="*/ 3705225 h 3742385"/>
              <a:gd name="connsiteX2" fmla="*/ 0 w 7247096"/>
              <a:gd name="connsiteY2" fmla="*/ 0 h 374238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1060" h="3745325">
                <a:moveTo>
                  <a:pt x="0" y="0"/>
                </a:moveTo>
                <a:cubicBezTo>
                  <a:pt x="698112" y="2619307"/>
                  <a:pt x="3122351" y="3745804"/>
                  <a:pt x="7241060" y="3708243"/>
                </a:cubicBezTo>
                <a:cubicBezTo>
                  <a:pt x="3402389" y="3964568"/>
                  <a:pt x="561837" y="290944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grpSp>
        <p:nvGrpSpPr>
          <p:cNvPr id="16" name="Group 7"/>
          <p:cNvGrpSpPr/>
          <p:nvPr userDrawn="1"/>
        </p:nvGrpSpPr>
        <p:grpSpPr>
          <a:xfrm>
            <a:off x="9213258" y="6864791"/>
            <a:ext cx="871490" cy="203111"/>
            <a:chOff x="7934433" y="3003797"/>
            <a:chExt cx="767433" cy="144000"/>
          </a:xfrm>
        </p:grpSpPr>
        <p:sp>
          <p:nvSpPr>
            <p:cNvPr id="17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1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208B27CB-0016-4E16-B332-AB8C261D2D73}"/>
              </a:ext>
            </a:extLst>
          </p:cNvPr>
          <p:cNvSpPr/>
          <p:nvPr userDrawn="1"/>
        </p:nvSpPr>
        <p:spPr>
          <a:xfrm>
            <a:off x="2549135" y="7155"/>
            <a:ext cx="1583860" cy="7261134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668647 w 1245586"/>
              <a:gd name="connsiteY0" fmla="*/ 0 h 5123289"/>
              <a:gd name="connsiteX1" fmla="*/ 285672 w 1245586"/>
              <a:gd name="connsiteY1" fmla="*/ 5123289 h 5123289"/>
              <a:gd name="connsiteX2" fmla="*/ 0 w 1245586"/>
              <a:gd name="connsiteY2" fmla="*/ 5123289 h 5123289"/>
              <a:gd name="connsiteX3" fmla="*/ 668647 w 1245586"/>
              <a:gd name="connsiteY3" fmla="*/ 0 h 5123289"/>
              <a:gd name="connsiteX0" fmla="*/ 668647 w 1393156"/>
              <a:gd name="connsiteY0" fmla="*/ 0 h 5138037"/>
              <a:gd name="connsiteX1" fmla="*/ 632259 w 1393156"/>
              <a:gd name="connsiteY1" fmla="*/ 5138037 h 5138037"/>
              <a:gd name="connsiteX2" fmla="*/ 0 w 1393156"/>
              <a:gd name="connsiteY2" fmla="*/ 5123289 h 5138037"/>
              <a:gd name="connsiteX3" fmla="*/ 668647 w 13931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94880"/>
              <a:gd name="connsiteY0" fmla="*/ 0 h 5138037"/>
              <a:gd name="connsiteX1" fmla="*/ 588014 w 1394880"/>
              <a:gd name="connsiteY1" fmla="*/ 5138037 h 5138037"/>
              <a:gd name="connsiteX2" fmla="*/ 0 w 1394880"/>
              <a:gd name="connsiteY2" fmla="*/ 5123289 h 5138037"/>
              <a:gd name="connsiteX3" fmla="*/ 668647 w 1394880"/>
              <a:gd name="connsiteY3" fmla="*/ 0 h 5138037"/>
              <a:gd name="connsiteX0" fmla="*/ 662823 w 1391760"/>
              <a:gd name="connsiteY0" fmla="*/ 0 h 5158422"/>
              <a:gd name="connsiteX1" fmla="*/ 588014 w 1391760"/>
              <a:gd name="connsiteY1" fmla="*/ 5158422 h 5158422"/>
              <a:gd name="connsiteX2" fmla="*/ 0 w 1391760"/>
              <a:gd name="connsiteY2" fmla="*/ 5143674 h 5158422"/>
              <a:gd name="connsiteX3" fmla="*/ 662823 w 1391760"/>
              <a:gd name="connsiteY3" fmla="*/ 0 h 5158422"/>
              <a:gd name="connsiteX0" fmla="*/ 669497 w 1398434"/>
              <a:gd name="connsiteY0" fmla="*/ 0 h 5158422"/>
              <a:gd name="connsiteX1" fmla="*/ 594688 w 1398434"/>
              <a:gd name="connsiteY1" fmla="*/ 5158422 h 5158422"/>
              <a:gd name="connsiteX2" fmla="*/ 0 w 1398434"/>
              <a:gd name="connsiteY2" fmla="*/ 5150348 h 5158422"/>
              <a:gd name="connsiteX3" fmla="*/ 669497 w 1398434"/>
              <a:gd name="connsiteY3" fmla="*/ 0 h 5158422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60636"/>
              <a:gd name="connsiteY0" fmla="*/ 0 h 5161439"/>
              <a:gd name="connsiteX1" fmla="*/ 594688 w 1360636"/>
              <a:gd name="connsiteY1" fmla="*/ 5161439 h 5161439"/>
              <a:gd name="connsiteX2" fmla="*/ 0 w 1360636"/>
              <a:gd name="connsiteY2" fmla="*/ 5153365 h 5161439"/>
              <a:gd name="connsiteX3" fmla="*/ 588016 w 1360636"/>
              <a:gd name="connsiteY3" fmla="*/ 0 h 5161439"/>
              <a:gd name="connsiteX0" fmla="*/ 666618 w 1401622"/>
              <a:gd name="connsiteY0" fmla="*/ 0 h 5161439"/>
              <a:gd name="connsiteX1" fmla="*/ 594688 w 1401622"/>
              <a:gd name="connsiteY1" fmla="*/ 5161439 h 5161439"/>
              <a:gd name="connsiteX2" fmla="*/ 0 w 1401622"/>
              <a:gd name="connsiteY2" fmla="*/ 5153365 h 5161439"/>
              <a:gd name="connsiteX3" fmla="*/ 666618 w 1401622"/>
              <a:gd name="connsiteY3" fmla="*/ 0 h 5161439"/>
              <a:gd name="connsiteX0" fmla="*/ 666618 w 1149867"/>
              <a:gd name="connsiteY0" fmla="*/ 547422 h 5708861"/>
              <a:gd name="connsiteX1" fmla="*/ 757819 w 1149867"/>
              <a:gd name="connsiteY1" fmla="*/ 731398 h 5708861"/>
              <a:gd name="connsiteX2" fmla="*/ 594688 w 1149867"/>
              <a:gd name="connsiteY2" fmla="*/ 5708861 h 5708861"/>
              <a:gd name="connsiteX3" fmla="*/ 0 w 1149867"/>
              <a:gd name="connsiteY3" fmla="*/ 5700787 h 5708861"/>
              <a:gd name="connsiteX4" fmla="*/ 666618 w 1149867"/>
              <a:gd name="connsiteY4" fmla="*/ 547422 h 5708861"/>
              <a:gd name="connsiteX0" fmla="*/ 666618 w 1149867"/>
              <a:gd name="connsiteY0" fmla="*/ 537491 h 5698930"/>
              <a:gd name="connsiteX1" fmla="*/ 645156 w 1149867"/>
              <a:gd name="connsiteY1" fmla="*/ 745047 h 5698930"/>
              <a:gd name="connsiteX2" fmla="*/ 594688 w 1149867"/>
              <a:gd name="connsiteY2" fmla="*/ 5698930 h 5698930"/>
              <a:gd name="connsiteX3" fmla="*/ 0 w 1149867"/>
              <a:gd name="connsiteY3" fmla="*/ 5690856 h 5698930"/>
              <a:gd name="connsiteX4" fmla="*/ 666618 w 1149867"/>
              <a:gd name="connsiteY4" fmla="*/ 537491 h 5698930"/>
              <a:gd name="connsiteX0" fmla="*/ 698058 w 1170507"/>
              <a:gd name="connsiteY0" fmla="*/ 539678 h 5695877"/>
              <a:gd name="connsiteX1" fmla="*/ 645156 w 1170507"/>
              <a:gd name="connsiteY1" fmla="*/ 741994 h 5695877"/>
              <a:gd name="connsiteX2" fmla="*/ 594688 w 1170507"/>
              <a:gd name="connsiteY2" fmla="*/ 5695877 h 5695877"/>
              <a:gd name="connsiteX3" fmla="*/ 0 w 1170507"/>
              <a:gd name="connsiteY3" fmla="*/ 5687803 h 5695877"/>
              <a:gd name="connsiteX4" fmla="*/ 698058 w 1170507"/>
              <a:gd name="connsiteY4" fmla="*/ 539678 h 5695877"/>
              <a:gd name="connsiteX0" fmla="*/ 698058 w 1170507"/>
              <a:gd name="connsiteY0" fmla="*/ 627656 h 5783855"/>
              <a:gd name="connsiteX1" fmla="*/ 653017 w 1170507"/>
              <a:gd name="connsiteY1" fmla="*/ 638708 h 5783855"/>
              <a:gd name="connsiteX2" fmla="*/ 594688 w 1170507"/>
              <a:gd name="connsiteY2" fmla="*/ 5783855 h 5783855"/>
              <a:gd name="connsiteX3" fmla="*/ 0 w 1170507"/>
              <a:gd name="connsiteY3" fmla="*/ 5775781 h 5783855"/>
              <a:gd name="connsiteX4" fmla="*/ 698058 w 1170507"/>
              <a:gd name="connsiteY4" fmla="*/ 627656 h 5783855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367662 h 5523861"/>
              <a:gd name="connsiteX1" fmla="*/ 653017 w 1170507"/>
              <a:gd name="connsiteY1" fmla="*/ 365614 h 5523861"/>
              <a:gd name="connsiteX2" fmla="*/ 594688 w 1170507"/>
              <a:gd name="connsiteY2" fmla="*/ 5523861 h 5523861"/>
              <a:gd name="connsiteX3" fmla="*/ 0 w 1170507"/>
              <a:gd name="connsiteY3" fmla="*/ 5515787 h 5523861"/>
              <a:gd name="connsiteX4" fmla="*/ 698058 w 1170507"/>
              <a:gd name="connsiteY4" fmla="*/ 367662 h 5523861"/>
              <a:gd name="connsiteX0" fmla="*/ 698058 w 1170507"/>
              <a:gd name="connsiteY0" fmla="*/ 2048 h 5158247"/>
              <a:gd name="connsiteX1" fmla="*/ 653017 w 1170507"/>
              <a:gd name="connsiteY1" fmla="*/ 0 h 5158247"/>
              <a:gd name="connsiteX2" fmla="*/ 594688 w 1170507"/>
              <a:gd name="connsiteY2" fmla="*/ 5158247 h 5158247"/>
              <a:gd name="connsiteX3" fmla="*/ 0 w 1170507"/>
              <a:gd name="connsiteY3" fmla="*/ 5150173 h 5158247"/>
              <a:gd name="connsiteX4" fmla="*/ 698058 w 1170507"/>
              <a:gd name="connsiteY4" fmla="*/ 2048 h 5158247"/>
              <a:gd name="connsiteX0" fmla="*/ 698058 w 1239095"/>
              <a:gd name="connsiteY0" fmla="*/ 2048 h 5158247"/>
              <a:gd name="connsiteX1" fmla="*/ 653017 w 1239095"/>
              <a:gd name="connsiteY1" fmla="*/ 0 h 5158247"/>
              <a:gd name="connsiteX2" fmla="*/ 594688 w 1239095"/>
              <a:gd name="connsiteY2" fmla="*/ 5158247 h 5158247"/>
              <a:gd name="connsiteX3" fmla="*/ 0 w 1239095"/>
              <a:gd name="connsiteY3" fmla="*/ 5150173 h 5158247"/>
              <a:gd name="connsiteX4" fmla="*/ 698058 w 1239095"/>
              <a:gd name="connsiteY4" fmla="*/ 2048 h 5158247"/>
              <a:gd name="connsiteX0" fmla="*/ 703298 w 1242619"/>
              <a:gd name="connsiteY0" fmla="*/ 2048 h 5158247"/>
              <a:gd name="connsiteX1" fmla="*/ 658257 w 1242619"/>
              <a:gd name="connsiteY1" fmla="*/ 0 h 5158247"/>
              <a:gd name="connsiteX2" fmla="*/ 599928 w 1242619"/>
              <a:gd name="connsiteY2" fmla="*/ 5158247 h 5158247"/>
              <a:gd name="connsiteX3" fmla="*/ 0 w 1242619"/>
              <a:gd name="connsiteY3" fmla="*/ 5147552 h 5158247"/>
              <a:gd name="connsiteX4" fmla="*/ 703298 w 1242619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3007"/>
              <a:gd name="connsiteX1" fmla="*/ 663497 w 1246150"/>
              <a:gd name="connsiteY1" fmla="*/ 0 h 5153007"/>
              <a:gd name="connsiteX2" fmla="*/ 605168 w 1246150"/>
              <a:gd name="connsiteY2" fmla="*/ 5153007 h 5153007"/>
              <a:gd name="connsiteX3" fmla="*/ 0 w 1246150"/>
              <a:gd name="connsiteY3" fmla="*/ 5147552 h 5153007"/>
              <a:gd name="connsiteX4" fmla="*/ 708538 w 1246150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708538 w 1375551"/>
              <a:gd name="connsiteY4" fmla="*/ 2048 h 5153007"/>
              <a:gd name="connsiteX0" fmla="*/ 84838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848388 w 1375551"/>
              <a:gd name="connsiteY4" fmla="*/ 2048 h 5153007"/>
              <a:gd name="connsiteX0" fmla="*/ 848388 w 1353486"/>
              <a:gd name="connsiteY0" fmla="*/ 2048 h 5153007"/>
              <a:gd name="connsiteX1" fmla="*/ 598951 w 1353486"/>
              <a:gd name="connsiteY1" fmla="*/ 0 h 5153007"/>
              <a:gd name="connsiteX2" fmla="*/ 605168 w 1353486"/>
              <a:gd name="connsiteY2" fmla="*/ 5153007 h 5153007"/>
              <a:gd name="connsiteX3" fmla="*/ 0 w 1353486"/>
              <a:gd name="connsiteY3" fmla="*/ 5147552 h 5153007"/>
              <a:gd name="connsiteX4" fmla="*/ 848388 w 1353486"/>
              <a:gd name="connsiteY4" fmla="*/ 2048 h 5153007"/>
              <a:gd name="connsiteX0" fmla="*/ 848388 w 1577804"/>
              <a:gd name="connsiteY0" fmla="*/ 0 h 5150959"/>
              <a:gd name="connsiteX1" fmla="*/ 1136833 w 1577804"/>
              <a:gd name="connsiteY1" fmla="*/ 51740 h 5150959"/>
              <a:gd name="connsiteX2" fmla="*/ 605168 w 1577804"/>
              <a:gd name="connsiteY2" fmla="*/ 5150959 h 5150959"/>
              <a:gd name="connsiteX3" fmla="*/ 0 w 1577804"/>
              <a:gd name="connsiteY3" fmla="*/ 5145504 h 5150959"/>
              <a:gd name="connsiteX4" fmla="*/ 848388 w 1577804"/>
              <a:gd name="connsiteY4" fmla="*/ 0 h 5150959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75205 w 1571365"/>
              <a:gd name="connsiteY0" fmla="*/ 0 h 5145580"/>
              <a:gd name="connsiteX1" fmla="*/ 1130394 w 1571365"/>
              <a:gd name="connsiteY1" fmla="*/ 46361 h 5145580"/>
              <a:gd name="connsiteX2" fmla="*/ 598729 w 1571365"/>
              <a:gd name="connsiteY2" fmla="*/ 5145580 h 5145580"/>
              <a:gd name="connsiteX3" fmla="*/ 0 w 1571365"/>
              <a:gd name="connsiteY3" fmla="*/ 5140125 h 5145580"/>
              <a:gd name="connsiteX4" fmla="*/ 675205 w 1571365"/>
              <a:gd name="connsiteY4" fmla="*/ 0 h 5145580"/>
              <a:gd name="connsiteX0" fmla="*/ 681645 w 1577805"/>
              <a:gd name="connsiteY0" fmla="*/ 0 h 5145580"/>
              <a:gd name="connsiteX1" fmla="*/ 1136834 w 1577805"/>
              <a:gd name="connsiteY1" fmla="*/ 46361 h 5145580"/>
              <a:gd name="connsiteX2" fmla="*/ 605169 w 1577805"/>
              <a:gd name="connsiteY2" fmla="*/ 5145580 h 5145580"/>
              <a:gd name="connsiteX3" fmla="*/ 0 w 1577805"/>
              <a:gd name="connsiteY3" fmla="*/ 5140125 h 5145580"/>
              <a:gd name="connsiteX4" fmla="*/ 681645 w 1577805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86537"/>
              <a:gd name="connsiteY0" fmla="*/ 0 h 5145580"/>
              <a:gd name="connsiteX1" fmla="*/ 731150 w 1386537"/>
              <a:gd name="connsiteY1" fmla="*/ 1285 h 5145580"/>
              <a:gd name="connsiteX2" fmla="*/ 605169 w 1386537"/>
              <a:gd name="connsiteY2" fmla="*/ 5145580 h 5145580"/>
              <a:gd name="connsiteX3" fmla="*/ 0 w 1386537"/>
              <a:gd name="connsiteY3" fmla="*/ 5140125 h 5145580"/>
              <a:gd name="connsiteX4" fmla="*/ 681645 w 1386537"/>
              <a:gd name="connsiteY4" fmla="*/ 0 h 5145580"/>
              <a:gd name="connsiteX0" fmla="*/ 681645 w 1378704"/>
              <a:gd name="connsiteY0" fmla="*/ 9644 h 5155224"/>
              <a:gd name="connsiteX1" fmla="*/ 709292 w 1378704"/>
              <a:gd name="connsiteY1" fmla="*/ 0 h 5155224"/>
              <a:gd name="connsiteX2" fmla="*/ 605169 w 1378704"/>
              <a:gd name="connsiteY2" fmla="*/ 5155224 h 5155224"/>
              <a:gd name="connsiteX3" fmla="*/ 0 w 1378704"/>
              <a:gd name="connsiteY3" fmla="*/ 5149769 h 5155224"/>
              <a:gd name="connsiteX4" fmla="*/ 681645 w 1378704"/>
              <a:gd name="connsiteY4" fmla="*/ 9644 h 5155224"/>
              <a:gd name="connsiteX0" fmla="*/ 681645 w 1378704"/>
              <a:gd name="connsiteY0" fmla="*/ 2358 h 5147938"/>
              <a:gd name="connsiteX1" fmla="*/ 709292 w 1378704"/>
              <a:gd name="connsiteY1" fmla="*/ 0 h 5147938"/>
              <a:gd name="connsiteX2" fmla="*/ 605169 w 1378704"/>
              <a:gd name="connsiteY2" fmla="*/ 5147938 h 5147938"/>
              <a:gd name="connsiteX3" fmla="*/ 0 w 1378704"/>
              <a:gd name="connsiteY3" fmla="*/ 5142483 h 5147938"/>
              <a:gd name="connsiteX4" fmla="*/ 681645 w 1378704"/>
              <a:gd name="connsiteY4" fmla="*/ 2358 h 5147938"/>
              <a:gd name="connsiteX0" fmla="*/ 681645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81645 w 1394746"/>
              <a:gd name="connsiteY4" fmla="*/ 2358 h 5147938"/>
              <a:gd name="connsiteX0" fmla="*/ 678002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78002 w 1394746"/>
              <a:gd name="connsiteY4" fmla="*/ 2358 h 514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746" h="5147938">
                <a:moveTo>
                  <a:pt x="678002" y="2358"/>
                </a:moveTo>
                <a:cubicBezTo>
                  <a:pt x="660202" y="4684"/>
                  <a:pt x="729140" y="4379"/>
                  <a:pt x="709292" y="0"/>
                </a:cubicBezTo>
                <a:cubicBezTo>
                  <a:pt x="1164073" y="792664"/>
                  <a:pt x="2044121" y="3295264"/>
                  <a:pt x="605169" y="5147938"/>
                </a:cubicBezTo>
                <a:lnTo>
                  <a:pt x="0" y="5142483"/>
                </a:lnTo>
                <a:cubicBezTo>
                  <a:pt x="1286717" y="3715598"/>
                  <a:pt x="1489690" y="1855467"/>
                  <a:pt x="678002" y="235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211C3F06-D6FC-4C75-A071-26658C2B36EB}"/>
              </a:ext>
            </a:extLst>
          </p:cNvPr>
          <p:cNvSpPr/>
          <p:nvPr userDrawn="1"/>
        </p:nvSpPr>
        <p:spPr>
          <a:xfrm>
            <a:off x="2955393" y="-4985"/>
            <a:ext cx="1301160" cy="7271036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291826 w 1031317"/>
              <a:gd name="connsiteY0" fmla="*/ 0 h 5153629"/>
              <a:gd name="connsiteX1" fmla="*/ 285672 w 1031317"/>
              <a:gd name="connsiteY1" fmla="*/ 5153629 h 5153629"/>
              <a:gd name="connsiteX2" fmla="*/ 0 w 1031317"/>
              <a:gd name="connsiteY2" fmla="*/ 5153629 h 5153629"/>
              <a:gd name="connsiteX3" fmla="*/ 291826 w 1031317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88560 w 1065497"/>
              <a:gd name="connsiteY0" fmla="*/ 0 h 5147098"/>
              <a:gd name="connsiteX1" fmla="*/ 285672 w 1065497"/>
              <a:gd name="connsiteY1" fmla="*/ 5147098 h 5147098"/>
              <a:gd name="connsiteX2" fmla="*/ 0 w 1065497"/>
              <a:gd name="connsiteY2" fmla="*/ 5147098 h 5147098"/>
              <a:gd name="connsiteX3" fmla="*/ 288560 w 1065497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04061 w 1053504"/>
              <a:gd name="connsiteY0" fmla="*/ 0 h 5147098"/>
              <a:gd name="connsiteX1" fmla="*/ 285672 w 1053504"/>
              <a:gd name="connsiteY1" fmla="*/ 5147098 h 5147098"/>
              <a:gd name="connsiteX2" fmla="*/ 0 w 1053504"/>
              <a:gd name="connsiteY2" fmla="*/ 5147098 h 5147098"/>
              <a:gd name="connsiteX3" fmla="*/ 204061 w 10535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346963 w 1145801"/>
              <a:gd name="connsiteY0" fmla="*/ 0 h 5154958"/>
              <a:gd name="connsiteX1" fmla="*/ 323772 w 1145801"/>
              <a:gd name="connsiteY1" fmla="*/ 5154958 h 5154958"/>
              <a:gd name="connsiteX2" fmla="*/ 0 w 1145801"/>
              <a:gd name="connsiteY2" fmla="*/ 5154958 h 5154958"/>
              <a:gd name="connsiteX3" fmla="*/ 346963 w 1145801"/>
              <a:gd name="connsiteY3" fmla="*/ 0 h 515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801" h="5154958">
                <a:moveTo>
                  <a:pt x="346963" y="0"/>
                </a:moveTo>
                <a:cubicBezTo>
                  <a:pt x="1503833" y="1879282"/>
                  <a:pt x="1323265" y="3584062"/>
                  <a:pt x="323772" y="5154958"/>
                </a:cubicBezTo>
                <a:lnTo>
                  <a:pt x="0" y="5154958"/>
                </a:lnTo>
                <a:cubicBezTo>
                  <a:pt x="1140463" y="3599315"/>
                  <a:pt x="1290903" y="1893588"/>
                  <a:pt x="34696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grpSp>
        <p:nvGrpSpPr>
          <p:cNvPr id="12" name="Group 7"/>
          <p:cNvGrpSpPr/>
          <p:nvPr userDrawn="1"/>
        </p:nvGrpSpPr>
        <p:grpSpPr>
          <a:xfrm>
            <a:off x="9213258" y="6864791"/>
            <a:ext cx="871490" cy="203111"/>
            <a:chOff x="7934433" y="3003797"/>
            <a:chExt cx="767433" cy="144000"/>
          </a:xfrm>
        </p:grpSpPr>
        <p:sp>
          <p:nvSpPr>
            <p:cNvPr id="13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4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774994"/>
            <a:ext cx="10383838" cy="1015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71365"/>
            <a:ext cx="10383838" cy="1015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 userDrawn="1"/>
        </p:nvGrpSpPr>
        <p:grpSpPr>
          <a:xfrm>
            <a:off x="9213258" y="6965341"/>
            <a:ext cx="871490" cy="203111"/>
            <a:chOff x="7934433" y="3003797"/>
            <a:chExt cx="767433" cy="144000"/>
          </a:xfrm>
        </p:grpSpPr>
        <p:sp>
          <p:nvSpPr>
            <p:cNvPr id="8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" y="686"/>
            <a:ext cx="10387752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0369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29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46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7431" y="6983884"/>
            <a:ext cx="436973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4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10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6" y="672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73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68" y="483553"/>
            <a:ext cx="10387751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3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8" y="672"/>
            <a:ext cx="10387751" cy="7257341"/>
          </a:xfrm>
          <a:prstGeom prst="rect">
            <a:avLst/>
          </a:prstGeom>
        </p:spPr>
      </p:pic>
      <p:sp>
        <p:nvSpPr>
          <p:cNvPr id="3" name="슬라이드 번호 개체 틀 13"/>
          <p:cNvSpPr txBox="1">
            <a:spLocks/>
          </p:cNvSpPr>
          <p:nvPr userDrawn="1"/>
        </p:nvSpPr>
        <p:spPr>
          <a:xfrm>
            <a:off x="8963208" y="6893843"/>
            <a:ext cx="1341150" cy="275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6734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815AA-4294-46C5-8162-E60AAA9246E2}" type="slidenum">
              <a:rPr kumimoji="1" lang="en-US" altLang="ko-KR" sz="105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Arial" pitchFamily="34" charset="0"/>
              </a:rPr>
              <a:pPr marL="0" marR="0" lvl="0" indent="0" algn="r" defTabSz="96734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05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Mai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" y="7942"/>
            <a:ext cx="10382306" cy="7253536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9988692" y="6976932"/>
            <a:ext cx="397232" cy="277944"/>
          </a:xfrm>
          <a:prstGeom prst="rect">
            <a:avLst/>
          </a:prstGeom>
        </p:spPr>
        <p:txBody>
          <a:bodyPr lIns="0" rIns="0"/>
          <a:lstStyle>
            <a:lvl1pPr algn="ctr">
              <a:defRPr kumimoji="1" lang="ko-KR" altLang="en-US" sz="926" b="1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defRPr>
            </a:lvl1pPr>
          </a:lstStyle>
          <a:p>
            <a:pPr defTabSz="845493">
              <a:defRPr/>
            </a:pPr>
            <a:fld id="{2747D207-944B-4363-884F-A02296F6E654}" type="slidenum">
              <a:rPr lang="en-US" altLang="ko-KR" smtClean="0"/>
              <a:pPr defTabSz="84549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10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142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7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93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1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544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67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428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421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26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20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59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52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83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1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250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6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6612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446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8555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430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533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672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5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5182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19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59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8DA8-868A-4EB6-8290-9E3178164803}" type="datetimeFigureOut">
              <a:rPr lang="ko-KR" altLang="en-US" smtClean="0"/>
              <a:t>2022-12-30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F281-03F5-4D15-91EA-AB45D110CE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033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16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4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3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02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119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1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629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17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00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644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1" y="672"/>
            <a:ext cx="10387752" cy="725734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8B3A-5DCA-440D-BDC6-8E9AC57F7A54}" type="datetimeFigureOut">
              <a:rPr lang="ko-KR" altLang="en-US" smtClean="0"/>
              <a:t>2022-12-30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1C72-CACA-4581-85B2-5AFB210FEF6A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 userDrawn="1"/>
        </p:nvGrpSpPr>
        <p:grpSpPr>
          <a:xfrm>
            <a:off x="9039505" y="541296"/>
            <a:ext cx="1071274" cy="221471"/>
            <a:chOff x="8534749" y="504100"/>
            <a:chExt cx="1021977" cy="209355"/>
          </a:xfrm>
        </p:grpSpPr>
        <p:sp>
          <p:nvSpPr>
            <p:cNvPr id="7" name="TextBox 6"/>
            <p:cNvSpPr txBox="1"/>
            <p:nvPr/>
          </p:nvSpPr>
          <p:spPr>
            <a:xfrm>
              <a:off x="8534749" y="504100"/>
              <a:ext cx="1021977" cy="209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39" b="1" dirty="0">
                  <a:solidFill>
                    <a:schemeClr val="tx1"/>
                  </a:solidFill>
                  <a:ea typeface="나눔고딕" panose="020D0604000000000000"/>
                </a:rPr>
                <a:t>컨설턴트 교육용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8649249" y="541166"/>
              <a:ext cx="792000" cy="14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0" dirty="0">
                <a:solidFill>
                  <a:schemeClr val="tx1"/>
                </a:solidFill>
                <a:ea typeface="나눔고딕" panose="020B0600000101010101" charset="-127"/>
              </a:endParaRPr>
            </a:p>
          </p:txBody>
        </p:sp>
      </p:grpSp>
      <p:grpSp>
        <p:nvGrpSpPr>
          <p:cNvPr id="10" name="그룹 9"/>
          <p:cNvGrpSpPr/>
          <p:nvPr userDrawn="1"/>
        </p:nvGrpSpPr>
        <p:grpSpPr>
          <a:xfrm>
            <a:off x="7847225" y="541296"/>
            <a:ext cx="1385667" cy="221471"/>
            <a:chOff x="8534749" y="504100"/>
            <a:chExt cx="1021977" cy="209355"/>
          </a:xfrm>
        </p:grpSpPr>
        <p:sp>
          <p:nvSpPr>
            <p:cNvPr id="11" name="TextBox 10"/>
            <p:cNvSpPr txBox="1"/>
            <p:nvPr/>
          </p:nvSpPr>
          <p:spPr>
            <a:xfrm>
              <a:off x="8534749" y="504100"/>
              <a:ext cx="1021977" cy="209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39" b="1" dirty="0">
                  <a:solidFill>
                    <a:srgbClr val="FF0000"/>
                  </a:solidFill>
                  <a:ea typeface="나눔고딕" panose="020D0604000000000000"/>
                </a:rPr>
                <a:t>슬라이드 노트 참고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649249" y="541166"/>
              <a:ext cx="792000" cy="144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0" dirty="0">
                <a:solidFill>
                  <a:srgbClr val="FF0000"/>
                </a:solidFill>
                <a:ea typeface="나눔고딕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17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1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1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455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5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6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91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54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16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직사각형 69"/>
          <p:cNvSpPr/>
          <p:nvPr userDrawn="1"/>
        </p:nvSpPr>
        <p:spPr>
          <a:xfrm>
            <a:off x="0" y="957"/>
            <a:ext cx="10393492" cy="5508952"/>
          </a:xfrm>
          <a:prstGeom prst="rect">
            <a:avLst/>
          </a:prstGeom>
          <a:solidFill>
            <a:srgbClr val="14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5899" y="0"/>
            <a:ext cx="10383838" cy="5508952"/>
          </a:xfrm>
          <a:prstGeom prst="rect">
            <a:avLst/>
          </a:prstGeom>
          <a:solidFill>
            <a:srgbClr val="28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30"/>
          <p:cNvGrpSpPr/>
          <p:nvPr userDrawn="1"/>
        </p:nvGrpSpPr>
        <p:grpSpPr>
          <a:xfrm>
            <a:off x="7121205" y="462098"/>
            <a:ext cx="1472929" cy="1424021"/>
            <a:chOff x="4076603" y="444233"/>
            <a:chExt cx="4038794" cy="4038794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0D5B3350-42C3-4696-A1FE-1725F9CD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03" y="444233"/>
              <a:ext cx="4038794" cy="4038794"/>
            </a:xfrm>
            <a:prstGeom prst="rect">
              <a:avLst/>
            </a:prstGeom>
          </p:spPr>
        </p:pic>
        <p:grpSp>
          <p:nvGrpSpPr>
            <p:cNvPr id="33" name="Graphic 41">
              <a:extLst>
                <a:ext uri="{FF2B5EF4-FFF2-40B4-BE49-F238E27FC236}">
                  <a16:creationId xmlns:a16="http://schemas.microsoft.com/office/drawing/2014/main" id="{D7262360-67F1-4448-BF07-E01B8E9FF6B4}"/>
                </a:ext>
              </a:extLst>
            </p:cNvPr>
            <p:cNvGrpSpPr/>
            <p:nvPr/>
          </p:nvGrpSpPr>
          <p:grpSpPr>
            <a:xfrm rot="21353393">
              <a:off x="5233062" y="697190"/>
              <a:ext cx="1789835" cy="478318"/>
              <a:chOff x="837065" y="3215210"/>
              <a:chExt cx="5524500" cy="1476375"/>
            </a:xfrm>
            <a:solidFill>
              <a:schemeClr val="bg1"/>
            </a:solidFill>
          </p:grpSpPr>
          <p:sp>
            <p:nvSpPr>
              <p:cNvPr id="66" name="Freeform: Shape 35">
                <a:extLst>
                  <a:ext uri="{FF2B5EF4-FFF2-40B4-BE49-F238E27FC236}">
                    <a16:creationId xmlns:a16="http://schemas.microsoft.com/office/drawing/2014/main" id="{EC3369C2-9A79-4A82-A061-FBC22166BC7B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36">
                <a:extLst>
                  <a:ext uri="{FF2B5EF4-FFF2-40B4-BE49-F238E27FC236}">
                    <a16:creationId xmlns:a16="http://schemas.microsoft.com/office/drawing/2014/main" id="{6FF3C780-59A5-4799-A4D0-69C425618DC7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37">
                <a:extLst>
                  <a:ext uri="{FF2B5EF4-FFF2-40B4-BE49-F238E27FC236}">
                    <a16:creationId xmlns:a16="http://schemas.microsoft.com/office/drawing/2014/main" id="{DE4D785E-8D38-49CD-849E-D1DA9B4A394C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38">
                <a:extLst>
                  <a:ext uri="{FF2B5EF4-FFF2-40B4-BE49-F238E27FC236}">
                    <a16:creationId xmlns:a16="http://schemas.microsoft.com/office/drawing/2014/main" id="{8A730BAF-4253-4E06-B8B8-AD6F7CD3C2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42">
              <a:extLst>
                <a:ext uri="{FF2B5EF4-FFF2-40B4-BE49-F238E27FC236}">
                  <a16:creationId xmlns:a16="http://schemas.microsoft.com/office/drawing/2014/main" id="{87094892-5B25-4C22-8042-3B5656FB3E37}"/>
                </a:ext>
              </a:extLst>
            </p:cNvPr>
            <p:cNvGrpSpPr/>
            <p:nvPr/>
          </p:nvGrpSpPr>
          <p:grpSpPr>
            <a:xfrm>
              <a:off x="5592850" y="1305190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3" name="Oval 39">
                <a:extLst>
                  <a:ext uri="{FF2B5EF4-FFF2-40B4-BE49-F238E27FC236}">
                    <a16:creationId xmlns:a16="http://schemas.microsoft.com/office/drawing/2014/main" id="{72DB6422-40BC-4F7E-A71F-ED33C0C8A431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4" name="Oval 40">
                <a:extLst>
                  <a:ext uri="{FF2B5EF4-FFF2-40B4-BE49-F238E27FC236}">
                    <a16:creationId xmlns:a16="http://schemas.microsoft.com/office/drawing/2014/main" id="{A6C122AD-DA0F-4B50-A8A7-C9DB57EDF8B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5" name="Oval 41">
                <a:extLst>
                  <a:ext uri="{FF2B5EF4-FFF2-40B4-BE49-F238E27FC236}">
                    <a16:creationId xmlns:a16="http://schemas.microsoft.com/office/drawing/2014/main" id="{4E230113-1089-446C-BBAA-9BAB4C34A4E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284BA3F3-A7C5-4139-B79F-6EC3CC7EA200}"/>
                </a:ext>
              </a:extLst>
            </p:cNvPr>
            <p:cNvGrpSpPr/>
            <p:nvPr/>
          </p:nvGrpSpPr>
          <p:grpSpPr>
            <a:xfrm rot="18616056">
              <a:off x="5505445" y="1767646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0" name="Oval 44">
                <a:extLst>
                  <a:ext uri="{FF2B5EF4-FFF2-40B4-BE49-F238E27FC236}">
                    <a16:creationId xmlns:a16="http://schemas.microsoft.com/office/drawing/2014/main" id="{F51B1A04-3079-4A02-9DE9-6CA067FB92DF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1" name="Oval 45">
                <a:extLst>
                  <a:ext uri="{FF2B5EF4-FFF2-40B4-BE49-F238E27FC236}">
                    <a16:creationId xmlns:a16="http://schemas.microsoft.com/office/drawing/2014/main" id="{528B7BDE-C91D-404E-BC8C-A453850B7BC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id="{541CDB4E-5F38-4CF8-B4EA-0F484CEF2CC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47">
              <a:extLst>
                <a:ext uri="{FF2B5EF4-FFF2-40B4-BE49-F238E27FC236}">
                  <a16:creationId xmlns:a16="http://schemas.microsoft.com/office/drawing/2014/main" id="{C836F3DB-176E-43CA-95D0-672AE2AE15ED}"/>
                </a:ext>
              </a:extLst>
            </p:cNvPr>
            <p:cNvGrpSpPr/>
            <p:nvPr/>
          </p:nvGrpSpPr>
          <p:grpSpPr>
            <a:xfrm rot="18616056">
              <a:off x="6025936" y="1218815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7" name="Oval 48">
                <a:extLst>
                  <a:ext uri="{FF2B5EF4-FFF2-40B4-BE49-F238E27FC236}">
                    <a16:creationId xmlns:a16="http://schemas.microsoft.com/office/drawing/2014/main" id="{33692415-2861-4CCF-8B2A-86DD99029DC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8" name="Oval 49">
                <a:extLst>
                  <a:ext uri="{FF2B5EF4-FFF2-40B4-BE49-F238E27FC236}">
                    <a16:creationId xmlns:a16="http://schemas.microsoft.com/office/drawing/2014/main" id="{53885B23-4874-4A80-8DE9-C2C2AEF2005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9" name="Oval 50">
                <a:extLst>
                  <a:ext uri="{FF2B5EF4-FFF2-40B4-BE49-F238E27FC236}">
                    <a16:creationId xmlns:a16="http://schemas.microsoft.com/office/drawing/2014/main" id="{3CE9756D-0637-43CA-9E0C-C416A0E830CE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51">
              <a:extLst>
                <a:ext uri="{FF2B5EF4-FFF2-40B4-BE49-F238E27FC236}">
                  <a16:creationId xmlns:a16="http://schemas.microsoft.com/office/drawing/2014/main" id="{540B191D-1CA3-438D-B2EF-D1BD111A82C2}"/>
                </a:ext>
              </a:extLst>
            </p:cNvPr>
            <p:cNvGrpSpPr/>
            <p:nvPr/>
          </p:nvGrpSpPr>
          <p:grpSpPr>
            <a:xfrm rot="18616056">
              <a:off x="5113145" y="1204792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4" name="Oval 52">
                <a:extLst>
                  <a:ext uri="{FF2B5EF4-FFF2-40B4-BE49-F238E27FC236}">
                    <a16:creationId xmlns:a16="http://schemas.microsoft.com/office/drawing/2014/main" id="{6AE18485-98C4-44B0-B385-FC0BA573776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5" name="Oval 53">
                <a:extLst>
                  <a:ext uri="{FF2B5EF4-FFF2-40B4-BE49-F238E27FC236}">
                    <a16:creationId xmlns:a16="http://schemas.microsoft.com/office/drawing/2014/main" id="{D8FDE936-5D0C-4F57-AE75-C2C13CF52A5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6" name="Oval 54">
                <a:extLst>
                  <a:ext uri="{FF2B5EF4-FFF2-40B4-BE49-F238E27FC236}">
                    <a16:creationId xmlns:a16="http://schemas.microsoft.com/office/drawing/2014/main" id="{B1DA8E96-04DB-41B2-92EC-45357A885B6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A8F827C5-ADFE-4A3C-AED3-1B585267FACA}"/>
                </a:ext>
              </a:extLst>
            </p:cNvPr>
            <p:cNvGrpSpPr/>
            <p:nvPr/>
          </p:nvGrpSpPr>
          <p:grpSpPr>
            <a:xfrm rot="18616056">
              <a:off x="6067501" y="1824606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1" name="Oval 56">
                <a:extLst>
                  <a:ext uri="{FF2B5EF4-FFF2-40B4-BE49-F238E27FC236}">
                    <a16:creationId xmlns:a16="http://schemas.microsoft.com/office/drawing/2014/main" id="{40D29082-7181-4894-99E1-2F1046FB3A8C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2" name="Oval 57">
                <a:extLst>
                  <a:ext uri="{FF2B5EF4-FFF2-40B4-BE49-F238E27FC236}">
                    <a16:creationId xmlns:a16="http://schemas.microsoft.com/office/drawing/2014/main" id="{B275945C-E13D-4D08-B0FC-739327F3173F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3" name="Oval 58">
                <a:extLst>
                  <a:ext uri="{FF2B5EF4-FFF2-40B4-BE49-F238E27FC236}">
                    <a16:creationId xmlns:a16="http://schemas.microsoft.com/office/drawing/2014/main" id="{B2E4683D-39AE-4613-A9BD-9F54CB1D881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59">
              <a:extLst>
                <a:ext uri="{FF2B5EF4-FFF2-40B4-BE49-F238E27FC236}">
                  <a16:creationId xmlns:a16="http://schemas.microsoft.com/office/drawing/2014/main" id="{C60029CF-DD3E-4F0A-9F24-96F7214EFCBC}"/>
                </a:ext>
              </a:extLst>
            </p:cNvPr>
            <p:cNvGrpSpPr/>
            <p:nvPr/>
          </p:nvGrpSpPr>
          <p:grpSpPr>
            <a:xfrm rot="18616056">
              <a:off x="6494365" y="942063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8" name="Oval 60">
                <a:extLst>
                  <a:ext uri="{FF2B5EF4-FFF2-40B4-BE49-F238E27FC236}">
                    <a16:creationId xmlns:a16="http://schemas.microsoft.com/office/drawing/2014/main" id="{CFAE9C64-F95B-459B-AE70-D274E4624D55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9" name="Oval 61">
                <a:extLst>
                  <a:ext uri="{FF2B5EF4-FFF2-40B4-BE49-F238E27FC236}">
                    <a16:creationId xmlns:a16="http://schemas.microsoft.com/office/drawing/2014/main" id="{AA784C52-AAF5-428F-967C-12326BCA1B95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0" name="Oval 62">
                <a:extLst>
                  <a:ext uri="{FF2B5EF4-FFF2-40B4-BE49-F238E27FC236}">
                    <a16:creationId xmlns:a16="http://schemas.microsoft.com/office/drawing/2014/main" id="{0FF418CE-BB23-4629-8033-4FEEE3870F46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63">
              <a:extLst>
                <a:ext uri="{FF2B5EF4-FFF2-40B4-BE49-F238E27FC236}">
                  <a16:creationId xmlns:a16="http://schemas.microsoft.com/office/drawing/2014/main" id="{8CD7C13B-36B0-4326-9057-7F2E1BE6204F}"/>
                </a:ext>
              </a:extLst>
            </p:cNvPr>
            <p:cNvGrpSpPr/>
            <p:nvPr/>
          </p:nvGrpSpPr>
          <p:grpSpPr>
            <a:xfrm rot="18616056">
              <a:off x="5389314" y="647499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5" name="Oval 64">
                <a:extLst>
                  <a:ext uri="{FF2B5EF4-FFF2-40B4-BE49-F238E27FC236}">
                    <a16:creationId xmlns:a16="http://schemas.microsoft.com/office/drawing/2014/main" id="{DAB2A54E-610E-4F09-95CA-39698305AA88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6" name="Oval 65">
                <a:extLst>
                  <a:ext uri="{FF2B5EF4-FFF2-40B4-BE49-F238E27FC236}">
                    <a16:creationId xmlns:a16="http://schemas.microsoft.com/office/drawing/2014/main" id="{69FAF84F-0DA3-45DF-913E-F7EC10528E1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7" name="Oval 66">
                <a:extLst>
                  <a:ext uri="{FF2B5EF4-FFF2-40B4-BE49-F238E27FC236}">
                    <a16:creationId xmlns:a16="http://schemas.microsoft.com/office/drawing/2014/main" id="{9A189F07-42D8-4EBE-A290-E483CDD29E6C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67">
              <a:extLst>
                <a:ext uri="{FF2B5EF4-FFF2-40B4-BE49-F238E27FC236}">
                  <a16:creationId xmlns:a16="http://schemas.microsoft.com/office/drawing/2014/main" id="{871B0E39-D373-4BC1-B112-3AAB0B813619}"/>
                </a:ext>
              </a:extLst>
            </p:cNvPr>
            <p:cNvGrpSpPr/>
            <p:nvPr/>
          </p:nvGrpSpPr>
          <p:grpSpPr>
            <a:xfrm rot="18616056">
              <a:off x="7093629" y="1030920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2" name="Oval 68">
                <a:extLst>
                  <a:ext uri="{FF2B5EF4-FFF2-40B4-BE49-F238E27FC236}">
                    <a16:creationId xmlns:a16="http://schemas.microsoft.com/office/drawing/2014/main" id="{6878ADF0-689A-4B3F-9858-807BF3DCCCF0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3" name="Oval 69">
                <a:extLst>
                  <a:ext uri="{FF2B5EF4-FFF2-40B4-BE49-F238E27FC236}">
                    <a16:creationId xmlns:a16="http://schemas.microsoft.com/office/drawing/2014/main" id="{3A38BE84-888F-4327-A65C-BC0514B4825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4" name="Oval 70">
                <a:extLst>
                  <a:ext uri="{FF2B5EF4-FFF2-40B4-BE49-F238E27FC236}">
                    <a16:creationId xmlns:a16="http://schemas.microsoft.com/office/drawing/2014/main" id="{F3DDA0F9-087B-48F9-96AE-3ED15F276F5B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그룹 1"/>
          <p:cNvGrpSpPr/>
          <p:nvPr userDrawn="1"/>
        </p:nvGrpSpPr>
        <p:grpSpPr>
          <a:xfrm>
            <a:off x="-22341" y="195007"/>
            <a:ext cx="10406180" cy="5148188"/>
            <a:chOff x="-22998" y="0"/>
            <a:chExt cx="12214997" cy="6893478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A84AF8F2-17DE-4522-A035-25DDA4A825BE}"/>
                </a:ext>
              </a:extLst>
            </p:cNvPr>
            <p:cNvSpPr/>
            <p:nvPr userDrawn="1"/>
          </p:nvSpPr>
          <p:spPr>
            <a:xfrm>
              <a:off x="-1" y="5842338"/>
              <a:ext cx="12192000" cy="1051140"/>
            </a:xfrm>
            <a:custGeom>
              <a:avLst/>
              <a:gdLst>
                <a:gd name="connsiteX0" fmla="*/ 7970293 w 12192000"/>
                <a:gd name="connsiteY0" fmla="*/ 376 h 1563045"/>
                <a:gd name="connsiteX1" fmla="*/ 11368585 w 12192000"/>
                <a:gd name="connsiteY1" fmla="*/ 628173 h 1563045"/>
                <a:gd name="connsiteX2" fmla="*/ 12082747 w 12192000"/>
                <a:gd name="connsiteY2" fmla="*/ 590855 h 1563045"/>
                <a:gd name="connsiteX3" fmla="*/ 12192000 w 12192000"/>
                <a:gd name="connsiteY3" fmla="*/ 573029 h 1563045"/>
                <a:gd name="connsiteX4" fmla="*/ 12192000 w 12192000"/>
                <a:gd name="connsiteY4" fmla="*/ 1563045 h 1563045"/>
                <a:gd name="connsiteX5" fmla="*/ 0 w 12192000"/>
                <a:gd name="connsiteY5" fmla="*/ 1563045 h 1563045"/>
                <a:gd name="connsiteX6" fmla="*/ 0 w 12192000"/>
                <a:gd name="connsiteY6" fmla="*/ 362829 h 1563045"/>
                <a:gd name="connsiteX7" fmla="*/ 141276 w 12192000"/>
                <a:gd name="connsiteY7" fmla="*/ 376224 h 1563045"/>
                <a:gd name="connsiteX8" fmla="*/ 3002507 w 12192000"/>
                <a:gd name="connsiteY8" fmla="*/ 532639 h 1563045"/>
                <a:gd name="connsiteX9" fmla="*/ 7970293 w 12192000"/>
                <a:gd name="connsiteY9" fmla="*/ 376 h 15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563045">
                  <a:moveTo>
                    <a:pt x="7970293" y="376"/>
                  </a:moveTo>
                  <a:cubicBezTo>
                    <a:pt x="9364639" y="16298"/>
                    <a:pt x="10410967" y="587230"/>
                    <a:pt x="11368585" y="628173"/>
                  </a:cubicBezTo>
                  <a:cubicBezTo>
                    <a:pt x="11607989" y="638409"/>
                    <a:pt x="11849242" y="621918"/>
                    <a:pt x="12082747" y="590855"/>
                  </a:cubicBezTo>
                  <a:lnTo>
                    <a:pt x="12192000" y="573029"/>
                  </a:lnTo>
                  <a:lnTo>
                    <a:pt x="12192000" y="1563045"/>
                  </a:lnTo>
                  <a:lnTo>
                    <a:pt x="0" y="1563045"/>
                  </a:lnTo>
                  <a:lnTo>
                    <a:pt x="0" y="362829"/>
                  </a:lnTo>
                  <a:lnTo>
                    <a:pt x="141276" y="376224"/>
                  </a:lnTo>
                  <a:cubicBezTo>
                    <a:pt x="866633" y="449474"/>
                    <a:pt x="1949924" y="573582"/>
                    <a:pt x="3002507" y="532639"/>
                  </a:cubicBezTo>
                  <a:cubicBezTo>
                    <a:pt x="4405953" y="478048"/>
                    <a:pt x="6575947" y="-15546"/>
                    <a:pt x="7970293" y="3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DDC36D58-E660-49E1-83B1-46276A798B33}"/>
                </a:ext>
              </a:extLst>
            </p:cNvPr>
            <p:cNvSpPr/>
            <p:nvPr userDrawn="1"/>
          </p:nvSpPr>
          <p:spPr>
            <a:xfrm>
              <a:off x="-22998" y="0"/>
              <a:ext cx="1859154" cy="1872908"/>
            </a:xfrm>
            <a:custGeom>
              <a:avLst/>
              <a:gdLst>
                <a:gd name="connsiteX0" fmla="*/ 891042 w 1859154"/>
                <a:gd name="connsiteY0" fmla="*/ 952782 h 1872908"/>
                <a:gd name="connsiteX1" fmla="*/ 844255 w 1859154"/>
                <a:gd name="connsiteY1" fmla="*/ 995969 h 1872908"/>
                <a:gd name="connsiteX2" fmla="*/ 822661 w 1859154"/>
                <a:gd name="connsiteY2" fmla="*/ 1004367 h 1872908"/>
                <a:gd name="connsiteX3" fmla="*/ 759081 w 1859154"/>
                <a:gd name="connsiteY3" fmla="*/ 1005566 h 1872908"/>
                <a:gd name="connsiteX4" fmla="*/ 760280 w 1859154"/>
                <a:gd name="connsiteY4" fmla="*/ 1192711 h 1872908"/>
                <a:gd name="connsiteX5" fmla="*/ 971417 w 1859154"/>
                <a:gd name="connsiteY5" fmla="*/ 1341466 h 1872908"/>
                <a:gd name="connsiteX6" fmla="*/ 1020603 w 1859154"/>
                <a:gd name="connsiteY6" fmla="*/ 1088342 h 1872908"/>
                <a:gd name="connsiteX7" fmla="*/ 562339 w 1859154"/>
                <a:gd name="connsiteY7" fmla="*/ 950382 h 1872908"/>
                <a:gd name="connsiteX8" fmla="*/ 415983 w 1859154"/>
                <a:gd name="connsiteY8" fmla="*/ 1090740 h 1872908"/>
                <a:gd name="connsiteX9" fmla="*/ 468767 w 1859154"/>
                <a:gd name="connsiteY9" fmla="*/ 1352264 h 1872908"/>
                <a:gd name="connsiteX10" fmla="*/ 693100 w 1859154"/>
                <a:gd name="connsiteY10" fmla="*/ 1210705 h 1872908"/>
                <a:gd name="connsiteX11" fmla="*/ 693100 w 1859154"/>
                <a:gd name="connsiteY11" fmla="*/ 1005566 h 1872908"/>
                <a:gd name="connsiteX12" fmla="*/ 629519 w 1859154"/>
                <a:gd name="connsiteY12" fmla="*/ 1006765 h 1872908"/>
                <a:gd name="connsiteX13" fmla="*/ 605526 w 1859154"/>
                <a:gd name="connsiteY13" fmla="*/ 997168 h 1872908"/>
                <a:gd name="connsiteX14" fmla="*/ 1195752 w 1859154"/>
                <a:gd name="connsiteY14" fmla="*/ 775234 h 1872908"/>
                <a:gd name="connsiteX15" fmla="*/ 993011 w 1859154"/>
                <a:gd name="connsiteY15" fmla="*/ 776433 h 1872908"/>
                <a:gd name="connsiteX16" fmla="*/ 994211 w 1859154"/>
                <a:gd name="connsiteY16" fmla="*/ 840015 h 1872908"/>
                <a:gd name="connsiteX17" fmla="*/ 983414 w 1859154"/>
                <a:gd name="connsiteY17" fmla="*/ 864008 h 1872908"/>
                <a:gd name="connsiteX18" fmla="*/ 936628 w 1859154"/>
                <a:gd name="connsiteY18" fmla="*/ 907195 h 1872908"/>
                <a:gd name="connsiteX19" fmla="*/ 1078186 w 1859154"/>
                <a:gd name="connsiteY19" fmla="*/ 1054751 h 1872908"/>
                <a:gd name="connsiteX20" fmla="*/ 1337310 w 1859154"/>
                <a:gd name="connsiteY20" fmla="*/ 1000767 h 1872908"/>
                <a:gd name="connsiteX21" fmla="*/ 467567 w 1859154"/>
                <a:gd name="connsiteY21" fmla="*/ 771635 h 1872908"/>
                <a:gd name="connsiteX22" fmla="*/ 280422 w 1859154"/>
                <a:gd name="connsiteY22" fmla="*/ 772835 h 1872908"/>
                <a:gd name="connsiteX23" fmla="*/ 130467 w 1859154"/>
                <a:gd name="connsiteY23" fmla="*/ 982772 h 1872908"/>
                <a:gd name="connsiteX24" fmla="*/ 383592 w 1859154"/>
                <a:gd name="connsiteY24" fmla="*/ 1030758 h 1872908"/>
                <a:gd name="connsiteX25" fmla="*/ 384792 w 1859154"/>
                <a:gd name="connsiteY25" fmla="*/ 1031958 h 1872908"/>
                <a:gd name="connsiteX26" fmla="*/ 520351 w 1859154"/>
                <a:gd name="connsiteY26" fmla="*/ 903596 h 1872908"/>
                <a:gd name="connsiteX27" fmla="*/ 477164 w 1859154"/>
                <a:gd name="connsiteY27" fmla="*/ 856810 h 1872908"/>
                <a:gd name="connsiteX28" fmla="*/ 468767 w 1859154"/>
                <a:gd name="connsiteY28" fmla="*/ 835217 h 1872908"/>
                <a:gd name="connsiteX29" fmla="*/ 814265 w 1859154"/>
                <a:gd name="connsiteY29" fmla="*/ 541303 h 1872908"/>
                <a:gd name="connsiteX30" fmla="*/ 763880 w 1859154"/>
                <a:gd name="connsiteY30" fmla="*/ 542503 h 1872908"/>
                <a:gd name="connsiteX31" fmla="*/ 700298 w 1859154"/>
                <a:gd name="connsiteY31" fmla="*/ 543702 h 1872908"/>
                <a:gd name="connsiteX32" fmla="*/ 649913 w 1859154"/>
                <a:gd name="connsiteY32" fmla="*/ 544903 h 1872908"/>
                <a:gd name="connsiteX33" fmla="*/ 612724 w 1859154"/>
                <a:gd name="connsiteY33" fmla="*/ 579692 h 1872908"/>
                <a:gd name="connsiteX34" fmla="*/ 565938 w 1859154"/>
                <a:gd name="connsiteY34" fmla="*/ 622879 h 1872908"/>
                <a:gd name="connsiteX35" fmla="*/ 528749 w 1859154"/>
                <a:gd name="connsiteY35" fmla="*/ 657669 h 1872908"/>
                <a:gd name="connsiteX36" fmla="*/ 529948 w 1859154"/>
                <a:gd name="connsiteY36" fmla="*/ 708054 h 1872908"/>
                <a:gd name="connsiteX37" fmla="*/ 531148 w 1859154"/>
                <a:gd name="connsiteY37" fmla="*/ 771635 h 1872908"/>
                <a:gd name="connsiteX38" fmla="*/ 532347 w 1859154"/>
                <a:gd name="connsiteY38" fmla="*/ 822020 h 1872908"/>
                <a:gd name="connsiteX39" fmla="*/ 567138 w 1859154"/>
                <a:gd name="connsiteY39" fmla="*/ 859209 h 1872908"/>
                <a:gd name="connsiteX40" fmla="*/ 610325 w 1859154"/>
                <a:gd name="connsiteY40" fmla="*/ 905995 h 1872908"/>
                <a:gd name="connsiteX41" fmla="*/ 645114 w 1859154"/>
                <a:gd name="connsiteY41" fmla="*/ 943185 h 1872908"/>
                <a:gd name="connsiteX42" fmla="*/ 695499 w 1859154"/>
                <a:gd name="connsiteY42" fmla="*/ 941984 h 1872908"/>
                <a:gd name="connsiteX43" fmla="*/ 759081 w 1859154"/>
                <a:gd name="connsiteY43" fmla="*/ 940785 h 1872908"/>
                <a:gd name="connsiteX44" fmla="*/ 809466 w 1859154"/>
                <a:gd name="connsiteY44" fmla="*/ 939585 h 1872908"/>
                <a:gd name="connsiteX45" fmla="*/ 846654 w 1859154"/>
                <a:gd name="connsiteY45" fmla="*/ 904796 h 1872908"/>
                <a:gd name="connsiteX46" fmla="*/ 893441 w 1859154"/>
                <a:gd name="connsiteY46" fmla="*/ 861609 h 1872908"/>
                <a:gd name="connsiteX47" fmla="*/ 930629 w 1859154"/>
                <a:gd name="connsiteY47" fmla="*/ 826818 h 1872908"/>
                <a:gd name="connsiteX48" fmla="*/ 929430 w 1859154"/>
                <a:gd name="connsiteY48" fmla="*/ 776433 h 1872908"/>
                <a:gd name="connsiteX49" fmla="*/ 928230 w 1859154"/>
                <a:gd name="connsiteY49" fmla="*/ 712853 h 1872908"/>
                <a:gd name="connsiteX50" fmla="*/ 925831 w 1859154"/>
                <a:gd name="connsiteY50" fmla="*/ 662468 h 1872908"/>
                <a:gd name="connsiteX51" fmla="*/ 892241 w 1859154"/>
                <a:gd name="connsiteY51" fmla="*/ 625278 h 1872908"/>
                <a:gd name="connsiteX52" fmla="*/ 849054 w 1859154"/>
                <a:gd name="connsiteY52" fmla="*/ 578493 h 1872908"/>
                <a:gd name="connsiteX53" fmla="*/ 1074587 w 1859154"/>
                <a:gd name="connsiteY53" fmla="*/ 451330 h 1872908"/>
                <a:gd name="connsiteX54" fmla="*/ 939028 w 1859154"/>
                <a:gd name="connsiteY54" fmla="*/ 580892 h 1872908"/>
                <a:gd name="connsiteX55" fmla="*/ 982215 w 1859154"/>
                <a:gd name="connsiteY55" fmla="*/ 627677 h 1872908"/>
                <a:gd name="connsiteX56" fmla="*/ 990612 w 1859154"/>
                <a:gd name="connsiteY56" fmla="*/ 649271 h 1872908"/>
                <a:gd name="connsiteX57" fmla="*/ 991812 w 1859154"/>
                <a:gd name="connsiteY57" fmla="*/ 714052 h 1872908"/>
                <a:gd name="connsiteX58" fmla="*/ 1177756 w 1859154"/>
                <a:gd name="connsiteY58" fmla="*/ 712853 h 1872908"/>
                <a:gd name="connsiteX59" fmla="*/ 1178957 w 1859154"/>
                <a:gd name="connsiteY59" fmla="*/ 710454 h 1872908"/>
                <a:gd name="connsiteX60" fmla="*/ 1327712 w 1859154"/>
                <a:gd name="connsiteY60" fmla="*/ 500515 h 1872908"/>
                <a:gd name="connsiteX61" fmla="*/ 382393 w 1859154"/>
                <a:gd name="connsiteY61" fmla="*/ 429737 h 1872908"/>
                <a:gd name="connsiteX62" fmla="*/ 120870 w 1859154"/>
                <a:gd name="connsiteY62" fmla="*/ 483720 h 1872908"/>
                <a:gd name="connsiteX63" fmla="*/ 263627 w 1859154"/>
                <a:gd name="connsiteY63" fmla="*/ 709253 h 1872908"/>
                <a:gd name="connsiteX64" fmla="*/ 466368 w 1859154"/>
                <a:gd name="connsiteY64" fmla="*/ 708054 h 1872908"/>
                <a:gd name="connsiteX65" fmla="*/ 465167 w 1859154"/>
                <a:gd name="connsiteY65" fmla="*/ 643273 h 1872908"/>
                <a:gd name="connsiteX66" fmla="*/ 475965 w 1859154"/>
                <a:gd name="connsiteY66" fmla="*/ 619280 h 1872908"/>
                <a:gd name="connsiteX67" fmla="*/ 522750 w 1859154"/>
                <a:gd name="connsiteY67" fmla="*/ 576093 h 1872908"/>
                <a:gd name="connsiteX68" fmla="*/ 489160 w 1859154"/>
                <a:gd name="connsiteY68" fmla="*/ 145420 h 1872908"/>
                <a:gd name="connsiteX69" fmla="*/ 439975 w 1859154"/>
                <a:gd name="connsiteY69" fmla="*/ 398546 h 1872908"/>
                <a:gd name="connsiteX70" fmla="*/ 568337 w 1859154"/>
                <a:gd name="connsiteY70" fmla="*/ 535305 h 1872908"/>
                <a:gd name="connsiteX71" fmla="*/ 613923 w 1859154"/>
                <a:gd name="connsiteY71" fmla="*/ 492118 h 1872908"/>
                <a:gd name="connsiteX72" fmla="*/ 623520 w 1859154"/>
                <a:gd name="connsiteY72" fmla="*/ 484920 h 1872908"/>
                <a:gd name="connsiteX73" fmla="*/ 635517 w 1859154"/>
                <a:gd name="connsiteY73" fmla="*/ 482521 h 1872908"/>
                <a:gd name="connsiteX74" fmla="*/ 699099 w 1859154"/>
                <a:gd name="connsiteY74" fmla="*/ 481321 h 1872908"/>
                <a:gd name="connsiteX75" fmla="*/ 699099 w 1859154"/>
                <a:gd name="connsiteY75" fmla="*/ 292977 h 1872908"/>
                <a:gd name="connsiteX76" fmla="*/ 988212 w 1859154"/>
                <a:gd name="connsiteY76" fmla="*/ 134624 h 1872908"/>
                <a:gd name="connsiteX77" fmla="*/ 762679 w 1859154"/>
                <a:gd name="connsiteY77" fmla="*/ 276182 h 1872908"/>
                <a:gd name="connsiteX78" fmla="*/ 763880 w 1859154"/>
                <a:gd name="connsiteY78" fmla="*/ 478921 h 1872908"/>
                <a:gd name="connsiteX79" fmla="*/ 828660 w 1859154"/>
                <a:gd name="connsiteY79" fmla="*/ 477722 h 1872908"/>
                <a:gd name="connsiteX80" fmla="*/ 852653 w 1859154"/>
                <a:gd name="connsiteY80" fmla="*/ 487320 h 1872908"/>
                <a:gd name="connsiteX81" fmla="*/ 897039 w 1859154"/>
                <a:gd name="connsiteY81" fmla="*/ 535305 h 1872908"/>
                <a:gd name="connsiteX82" fmla="*/ 1043396 w 1859154"/>
                <a:gd name="connsiteY82" fmla="*/ 394946 h 1872908"/>
                <a:gd name="connsiteX83" fmla="*/ 0 w 1859154"/>
                <a:gd name="connsiteY83" fmla="*/ 0 h 1872908"/>
                <a:gd name="connsiteX84" fmla="*/ 96606 w 1859154"/>
                <a:gd name="connsiteY84" fmla="*/ 0 h 1872908"/>
                <a:gd name="connsiteX85" fmla="*/ 89679 w 1859154"/>
                <a:gd name="connsiteY85" fmla="*/ 32654 h 1872908"/>
                <a:gd name="connsiteX86" fmla="*/ 144863 w 1859154"/>
                <a:gd name="connsiteY86" fmla="*/ 87837 h 1872908"/>
                <a:gd name="connsiteX87" fmla="*/ 163248 w 1859154"/>
                <a:gd name="connsiteY87" fmla="*/ 0 h 1872908"/>
                <a:gd name="connsiteX88" fmla="*/ 228631 w 1859154"/>
                <a:gd name="connsiteY88" fmla="*/ 0 h 1872908"/>
                <a:gd name="connsiteX89" fmla="*/ 196447 w 1859154"/>
                <a:gd name="connsiteY89" fmla="*/ 145420 h 1872908"/>
                <a:gd name="connsiteX90" fmla="*/ 262428 w 1859154"/>
                <a:gd name="connsiteY90" fmla="*/ 213801 h 1872908"/>
                <a:gd name="connsiteX91" fmla="*/ 302016 w 1859154"/>
                <a:gd name="connsiteY91" fmla="*/ 31455 h 1872908"/>
                <a:gd name="connsiteX92" fmla="*/ 321210 w 1859154"/>
                <a:gd name="connsiteY92" fmla="*/ 8661 h 1872908"/>
                <a:gd name="connsiteX93" fmla="*/ 340404 w 1859154"/>
                <a:gd name="connsiteY93" fmla="*/ 7462 h 1872908"/>
                <a:gd name="connsiteX94" fmla="*/ 364397 w 1859154"/>
                <a:gd name="connsiteY94" fmla="*/ 45850 h 1872908"/>
                <a:gd name="connsiteX95" fmla="*/ 316411 w 1859154"/>
                <a:gd name="connsiteY95" fmla="*/ 271384 h 1872908"/>
                <a:gd name="connsiteX96" fmla="*/ 384792 w 1859154"/>
                <a:gd name="connsiteY96" fmla="*/ 342162 h 1872908"/>
                <a:gd name="connsiteX97" fmla="*/ 435177 w 1859154"/>
                <a:gd name="connsiteY97" fmla="*/ 84239 h 1872908"/>
                <a:gd name="connsiteX98" fmla="*/ 454371 w 1859154"/>
                <a:gd name="connsiteY98" fmla="*/ 61445 h 1872908"/>
                <a:gd name="connsiteX99" fmla="*/ 484362 w 1859154"/>
                <a:gd name="connsiteY99" fmla="*/ 63844 h 1872908"/>
                <a:gd name="connsiteX100" fmla="*/ 700298 w 1859154"/>
                <a:gd name="connsiteY100" fmla="*/ 215000 h 1872908"/>
                <a:gd name="connsiteX101" fmla="*/ 700298 w 1859154"/>
                <a:gd name="connsiteY101" fmla="*/ 115430 h 1872908"/>
                <a:gd name="connsiteX102" fmla="*/ 527694 w 1859154"/>
                <a:gd name="connsiteY102" fmla="*/ 0 h 1872908"/>
                <a:gd name="connsiteX103" fmla="*/ 641786 w 1859154"/>
                <a:gd name="connsiteY103" fmla="*/ 0 h 1872908"/>
                <a:gd name="connsiteX104" fmla="*/ 699099 w 1859154"/>
                <a:gd name="connsiteY104" fmla="*/ 38653 h 1872908"/>
                <a:gd name="connsiteX105" fmla="*/ 699099 w 1859154"/>
                <a:gd name="connsiteY105" fmla="*/ 0 h 1872908"/>
                <a:gd name="connsiteX106" fmla="*/ 763880 w 1859154"/>
                <a:gd name="connsiteY106" fmla="*/ 0 h 1872908"/>
                <a:gd name="connsiteX107" fmla="*/ 763880 w 1859154"/>
                <a:gd name="connsiteY107" fmla="*/ 29055 h 1872908"/>
                <a:gd name="connsiteX108" fmla="*/ 810903 w 1859154"/>
                <a:gd name="connsiteY108" fmla="*/ 0 h 1872908"/>
                <a:gd name="connsiteX109" fmla="*/ 933692 w 1859154"/>
                <a:gd name="connsiteY109" fmla="*/ 0 h 1872908"/>
                <a:gd name="connsiteX110" fmla="*/ 762679 w 1859154"/>
                <a:gd name="connsiteY110" fmla="*/ 104632 h 1872908"/>
                <a:gd name="connsiteX111" fmla="*/ 763880 w 1859154"/>
                <a:gd name="connsiteY111" fmla="*/ 199405 h 1872908"/>
                <a:gd name="connsiteX112" fmla="*/ 993011 w 1859154"/>
                <a:gd name="connsiteY112" fmla="*/ 54247 h 1872908"/>
                <a:gd name="connsiteX113" fmla="*/ 1023003 w 1859154"/>
                <a:gd name="connsiteY113" fmla="*/ 51848 h 1872908"/>
                <a:gd name="connsiteX114" fmla="*/ 1042197 w 1859154"/>
                <a:gd name="connsiteY114" fmla="*/ 74642 h 1872908"/>
                <a:gd name="connsiteX115" fmla="*/ 1097381 w 1859154"/>
                <a:gd name="connsiteY115" fmla="*/ 338564 h 1872908"/>
                <a:gd name="connsiteX116" fmla="*/ 1165760 w 1859154"/>
                <a:gd name="connsiteY116" fmla="*/ 272583 h 1872908"/>
                <a:gd name="connsiteX117" fmla="*/ 1120173 w 1859154"/>
                <a:gd name="connsiteY117" fmla="*/ 63844 h 1872908"/>
                <a:gd name="connsiteX118" fmla="*/ 1139368 w 1859154"/>
                <a:gd name="connsiteY118" fmla="*/ 27855 h 1872908"/>
                <a:gd name="connsiteX119" fmla="*/ 1144166 w 1859154"/>
                <a:gd name="connsiteY119" fmla="*/ 26656 h 1872908"/>
                <a:gd name="connsiteX120" fmla="*/ 1182555 w 1859154"/>
                <a:gd name="connsiteY120" fmla="*/ 50649 h 1872908"/>
                <a:gd name="connsiteX121" fmla="*/ 1219744 w 1859154"/>
                <a:gd name="connsiteY121" fmla="*/ 220999 h 1872908"/>
                <a:gd name="connsiteX122" fmla="*/ 1276127 w 1859154"/>
                <a:gd name="connsiteY122" fmla="*/ 167014 h 1872908"/>
                <a:gd name="connsiteX123" fmla="*/ 1240138 w 1859154"/>
                <a:gd name="connsiteY123" fmla="*/ 5063 h 1872908"/>
                <a:gd name="connsiteX124" fmla="*/ 1240806 w 1859154"/>
                <a:gd name="connsiteY124" fmla="*/ 0 h 1872908"/>
                <a:gd name="connsiteX125" fmla="*/ 1304318 w 1859154"/>
                <a:gd name="connsiteY125" fmla="*/ 0 h 1872908"/>
                <a:gd name="connsiteX126" fmla="*/ 1330112 w 1859154"/>
                <a:gd name="connsiteY126" fmla="*/ 116629 h 1872908"/>
                <a:gd name="connsiteX127" fmla="*/ 1387695 w 1859154"/>
                <a:gd name="connsiteY127" fmla="*/ 61445 h 1872908"/>
                <a:gd name="connsiteX128" fmla="*/ 1374637 w 1859154"/>
                <a:gd name="connsiteY128" fmla="*/ 0 h 1872908"/>
                <a:gd name="connsiteX129" fmla="*/ 1439624 w 1859154"/>
                <a:gd name="connsiteY129" fmla="*/ 0 h 1872908"/>
                <a:gd name="connsiteX130" fmla="*/ 1441678 w 1859154"/>
                <a:gd name="connsiteY130" fmla="*/ 9861 h 1872908"/>
                <a:gd name="connsiteX131" fmla="*/ 1452227 w 1859154"/>
                <a:gd name="connsiteY131" fmla="*/ 0 h 1872908"/>
                <a:gd name="connsiteX132" fmla="*/ 1542847 w 1859154"/>
                <a:gd name="connsiteY132" fmla="*/ 0 h 1872908"/>
                <a:gd name="connsiteX133" fmla="*/ 1541249 w 1859154"/>
                <a:gd name="connsiteY133" fmla="*/ 3862 h 1872908"/>
                <a:gd name="connsiteX134" fmla="*/ 1495663 w 1859154"/>
                <a:gd name="connsiteY134" fmla="*/ 47049 h 1872908"/>
                <a:gd name="connsiteX135" fmla="*/ 1532851 w 1859154"/>
                <a:gd name="connsiteY135" fmla="*/ 55448 h 1872908"/>
                <a:gd name="connsiteX136" fmla="*/ 1556844 w 1859154"/>
                <a:gd name="connsiteY136" fmla="*/ 93836 h 1872908"/>
                <a:gd name="connsiteX137" fmla="*/ 1518455 w 1859154"/>
                <a:gd name="connsiteY137" fmla="*/ 117829 h 1872908"/>
                <a:gd name="connsiteX138" fmla="*/ 1440479 w 1859154"/>
                <a:gd name="connsiteY138" fmla="*/ 101034 h 1872908"/>
                <a:gd name="connsiteX139" fmla="*/ 1382896 w 1859154"/>
                <a:gd name="connsiteY139" fmla="*/ 156218 h 1872908"/>
                <a:gd name="connsiteX140" fmla="*/ 1487265 w 1859154"/>
                <a:gd name="connsiteY140" fmla="*/ 179010 h 1872908"/>
                <a:gd name="connsiteX141" fmla="*/ 1511257 w 1859154"/>
                <a:gd name="connsiteY141" fmla="*/ 217399 h 1872908"/>
                <a:gd name="connsiteX142" fmla="*/ 1472869 w 1859154"/>
                <a:gd name="connsiteY142" fmla="*/ 241392 h 1872908"/>
                <a:gd name="connsiteX143" fmla="*/ 1325313 w 1859154"/>
                <a:gd name="connsiteY143" fmla="*/ 210201 h 1872908"/>
                <a:gd name="connsiteX144" fmla="*/ 1258133 w 1859154"/>
                <a:gd name="connsiteY144" fmla="*/ 276182 h 1872908"/>
                <a:gd name="connsiteX145" fmla="*/ 1442878 w 1859154"/>
                <a:gd name="connsiteY145" fmla="*/ 313371 h 1872908"/>
                <a:gd name="connsiteX146" fmla="*/ 1466871 w 1859154"/>
                <a:gd name="connsiteY146" fmla="*/ 351759 h 1872908"/>
                <a:gd name="connsiteX147" fmla="*/ 1428483 w 1859154"/>
                <a:gd name="connsiteY147" fmla="*/ 375752 h 1872908"/>
                <a:gd name="connsiteX148" fmla="*/ 1204148 w 1859154"/>
                <a:gd name="connsiteY148" fmla="*/ 327766 h 1872908"/>
                <a:gd name="connsiteX149" fmla="*/ 1132170 w 1859154"/>
                <a:gd name="connsiteY149" fmla="*/ 397346 h 1872908"/>
                <a:gd name="connsiteX150" fmla="*/ 1391293 w 1859154"/>
                <a:gd name="connsiteY150" fmla="*/ 446532 h 1872908"/>
                <a:gd name="connsiteX151" fmla="*/ 1414087 w 1859154"/>
                <a:gd name="connsiteY151" fmla="*/ 465726 h 1872908"/>
                <a:gd name="connsiteX152" fmla="*/ 1411688 w 1859154"/>
                <a:gd name="connsiteY152" fmla="*/ 495716 h 1872908"/>
                <a:gd name="connsiteX153" fmla="*/ 1259332 w 1859154"/>
                <a:gd name="connsiteY153" fmla="*/ 710454 h 1872908"/>
                <a:gd name="connsiteX154" fmla="*/ 1358903 w 1859154"/>
                <a:gd name="connsiteY154" fmla="*/ 711653 h 1872908"/>
                <a:gd name="connsiteX155" fmla="*/ 1487265 w 1859154"/>
                <a:gd name="connsiteY155" fmla="*/ 519709 h 1872908"/>
                <a:gd name="connsiteX156" fmla="*/ 1501660 w 1859154"/>
                <a:gd name="connsiteY156" fmla="*/ 507713 h 1872908"/>
                <a:gd name="connsiteX157" fmla="*/ 1531652 w 1859154"/>
                <a:gd name="connsiteY157" fmla="*/ 511312 h 1872908"/>
                <a:gd name="connsiteX158" fmla="*/ 1540049 w 1859154"/>
                <a:gd name="connsiteY158" fmla="*/ 555699 h 1872908"/>
                <a:gd name="connsiteX159" fmla="*/ 1435680 w 1859154"/>
                <a:gd name="connsiteY159" fmla="*/ 710454 h 1872908"/>
                <a:gd name="connsiteX160" fmla="*/ 1530452 w 1859154"/>
                <a:gd name="connsiteY160" fmla="*/ 710454 h 1872908"/>
                <a:gd name="connsiteX161" fmla="*/ 1614427 w 1859154"/>
                <a:gd name="connsiteY161" fmla="*/ 585690 h 1872908"/>
                <a:gd name="connsiteX162" fmla="*/ 1628823 w 1859154"/>
                <a:gd name="connsiteY162" fmla="*/ 573694 h 1872908"/>
                <a:gd name="connsiteX163" fmla="*/ 1658814 w 1859154"/>
                <a:gd name="connsiteY163" fmla="*/ 577292 h 1872908"/>
                <a:gd name="connsiteX164" fmla="*/ 1667211 w 1859154"/>
                <a:gd name="connsiteY164" fmla="*/ 621680 h 1872908"/>
                <a:gd name="connsiteX165" fmla="*/ 1607229 w 1859154"/>
                <a:gd name="connsiteY165" fmla="*/ 710454 h 1872908"/>
                <a:gd name="connsiteX166" fmla="*/ 1686405 w 1859154"/>
                <a:gd name="connsiteY166" fmla="*/ 710454 h 1872908"/>
                <a:gd name="connsiteX167" fmla="*/ 1730793 w 1859154"/>
                <a:gd name="connsiteY167" fmla="*/ 644472 h 1872908"/>
                <a:gd name="connsiteX168" fmla="*/ 1745189 w 1859154"/>
                <a:gd name="connsiteY168" fmla="*/ 632476 h 1872908"/>
                <a:gd name="connsiteX169" fmla="*/ 1775179 w 1859154"/>
                <a:gd name="connsiteY169" fmla="*/ 636076 h 1872908"/>
                <a:gd name="connsiteX170" fmla="*/ 1783577 w 1859154"/>
                <a:gd name="connsiteY170" fmla="*/ 680462 h 1872908"/>
                <a:gd name="connsiteX171" fmla="*/ 1763183 w 1859154"/>
                <a:gd name="connsiteY171" fmla="*/ 711653 h 1872908"/>
                <a:gd name="connsiteX172" fmla="*/ 1826765 w 1859154"/>
                <a:gd name="connsiteY172" fmla="*/ 710454 h 1872908"/>
                <a:gd name="connsiteX173" fmla="*/ 1859154 w 1859154"/>
                <a:gd name="connsiteY173" fmla="*/ 742843 h 1872908"/>
                <a:gd name="connsiteX174" fmla="*/ 1827964 w 1859154"/>
                <a:gd name="connsiteY174" fmla="*/ 775234 h 1872908"/>
                <a:gd name="connsiteX175" fmla="*/ 1752387 w 1859154"/>
                <a:gd name="connsiteY175" fmla="*/ 775234 h 1872908"/>
                <a:gd name="connsiteX176" fmla="*/ 1782377 w 1859154"/>
                <a:gd name="connsiteY176" fmla="*/ 824419 h 1872908"/>
                <a:gd name="connsiteX177" fmla="*/ 1771581 w 1859154"/>
                <a:gd name="connsiteY177" fmla="*/ 868807 h 1872908"/>
                <a:gd name="connsiteX178" fmla="*/ 1727193 w 1859154"/>
                <a:gd name="connsiteY178" fmla="*/ 858009 h 1872908"/>
                <a:gd name="connsiteX179" fmla="*/ 1675609 w 1859154"/>
                <a:gd name="connsiteY179" fmla="*/ 775234 h 1872908"/>
                <a:gd name="connsiteX180" fmla="*/ 1596433 w 1859154"/>
                <a:gd name="connsiteY180" fmla="*/ 775234 h 1872908"/>
                <a:gd name="connsiteX181" fmla="*/ 1662413 w 1859154"/>
                <a:gd name="connsiteY181" fmla="*/ 883202 h 1872908"/>
                <a:gd name="connsiteX182" fmla="*/ 1651616 w 1859154"/>
                <a:gd name="connsiteY182" fmla="*/ 927589 h 1872908"/>
                <a:gd name="connsiteX183" fmla="*/ 1607229 w 1859154"/>
                <a:gd name="connsiteY183" fmla="*/ 916792 h 1872908"/>
                <a:gd name="connsiteX184" fmla="*/ 1520855 w 1859154"/>
                <a:gd name="connsiteY184" fmla="*/ 776433 h 1872908"/>
                <a:gd name="connsiteX185" fmla="*/ 1519656 w 1859154"/>
                <a:gd name="connsiteY185" fmla="*/ 776433 h 1872908"/>
                <a:gd name="connsiteX186" fmla="*/ 1441678 w 1859154"/>
                <a:gd name="connsiteY186" fmla="*/ 776433 h 1872908"/>
                <a:gd name="connsiteX187" fmla="*/ 1532851 w 1859154"/>
                <a:gd name="connsiteY187" fmla="*/ 923990 h 1872908"/>
                <a:gd name="connsiteX188" fmla="*/ 1522055 w 1859154"/>
                <a:gd name="connsiteY188" fmla="*/ 968378 h 1872908"/>
                <a:gd name="connsiteX189" fmla="*/ 1477667 w 1859154"/>
                <a:gd name="connsiteY189" fmla="*/ 957580 h 1872908"/>
                <a:gd name="connsiteX190" fmla="*/ 1366101 w 1859154"/>
                <a:gd name="connsiteY190" fmla="*/ 776433 h 1872908"/>
                <a:gd name="connsiteX191" fmla="*/ 1271329 w 1859154"/>
                <a:gd name="connsiteY191" fmla="*/ 776433 h 1872908"/>
                <a:gd name="connsiteX192" fmla="*/ 1416486 w 1859154"/>
                <a:gd name="connsiteY192" fmla="*/ 1006765 h 1872908"/>
                <a:gd name="connsiteX193" fmla="*/ 1418885 w 1859154"/>
                <a:gd name="connsiteY193" fmla="*/ 1035557 h 1872908"/>
                <a:gd name="connsiteX194" fmla="*/ 1396092 w 1859154"/>
                <a:gd name="connsiteY194" fmla="*/ 1054751 h 1872908"/>
                <a:gd name="connsiteX195" fmla="*/ 1128571 w 1859154"/>
                <a:gd name="connsiteY195" fmla="*/ 1109934 h 1872908"/>
                <a:gd name="connsiteX196" fmla="*/ 1194551 w 1859154"/>
                <a:gd name="connsiteY196" fmla="*/ 1178315 h 1872908"/>
                <a:gd name="connsiteX197" fmla="*/ 1403289 w 1859154"/>
                <a:gd name="connsiteY197" fmla="*/ 1132728 h 1872908"/>
                <a:gd name="connsiteX198" fmla="*/ 1441678 w 1859154"/>
                <a:gd name="connsiteY198" fmla="*/ 1156721 h 1872908"/>
                <a:gd name="connsiteX199" fmla="*/ 1417685 w 1859154"/>
                <a:gd name="connsiteY199" fmla="*/ 1195110 h 1872908"/>
                <a:gd name="connsiteX200" fmla="*/ 1247336 w 1859154"/>
                <a:gd name="connsiteY200" fmla="*/ 1232299 h 1872908"/>
                <a:gd name="connsiteX201" fmla="*/ 1301320 w 1859154"/>
                <a:gd name="connsiteY201" fmla="*/ 1288682 h 1872908"/>
                <a:gd name="connsiteX202" fmla="*/ 1463272 w 1859154"/>
                <a:gd name="connsiteY202" fmla="*/ 1253893 h 1872908"/>
                <a:gd name="connsiteX203" fmla="*/ 1501660 w 1859154"/>
                <a:gd name="connsiteY203" fmla="*/ 1277886 h 1872908"/>
                <a:gd name="connsiteX204" fmla="*/ 1477667 w 1859154"/>
                <a:gd name="connsiteY204" fmla="*/ 1316275 h 1872908"/>
                <a:gd name="connsiteX205" fmla="*/ 1354105 w 1859154"/>
                <a:gd name="connsiteY205" fmla="*/ 1342665 h 1872908"/>
                <a:gd name="connsiteX206" fmla="*/ 1408088 w 1859154"/>
                <a:gd name="connsiteY206" fmla="*/ 1405047 h 1872908"/>
                <a:gd name="connsiteX207" fmla="*/ 1504060 w 1859154"/>
                <a:gd name="connsiteY207" fmla="*/ 1384654 h 1872908"/>
                <a:gd name="connsiteX208" fmla="*/ 1542448 w 1859154"/>
                <a:gd name="connsiteY208" fmla="*/ 1408647 h 1872908"/>
                <a:gd name="connsiteX209" fmla="*/ 1518455 w 1859154"/>
                <a:gd name="connsiteY209" fmla="*/ 1447035 h 1872908"/>
                <a:gd name="connsiteX210" fmla="*/ 1460872 w 1859154"/>
                <a:gd name="connsiteY210" fmla="*/ 1459032 h 1872908"/>
                <a:gd name="connsiteX211" fmla="*/ 1462073 w 1859154"/>
                <a:gd name="connsiteY211" fmla="*/ 1460232 h 1872908"/>
                <a:gd name="connsiteX212" fmla="*/ 1513657 w 1859154"/>
                <a:gd name="connsiteY212" fmla="*/ 1513015 h 1872908"/>
                <a:gd name="connsiteX213" fmla="*/ 1512458 w 1859154"/>
                <a:gd name="connsiteY213" fmla="*/ 1558601 h 1872908"/>
                <a:gd name="connsiteX214" fmla="*/ 1468070 w 1859154"/>
                <a:gd name="connsiteY214" fmla="*/ 1557402 h 1872908"/>
                <a:gd name="connsiteX215" fmla="*/ 1423684 w 1859154"/>
                <a:gd name="connsiteY215" fmla="*/ 1511816 h 1872908"/>
                <a:gd name="connsiteX216" fmla="*/ 1416486 w 1859154"/>
                <a:gd name="connsiteY216" fmla="*/ 1547805 h 1872908"/>
                <a:gd name="connsiteX217" fmla="*/ 1378097 w 1859154"/>
                <a:gd name="connsiteY217" fmla="*/ 1571798 h 1872908"/>
                <a:gd name="connsiteX218" fmla="*/ 1354105 w 1859154"/>
                <a:gd name="connsiteY218" fmla="*/ 1533410 h 1872908"/>
                <a:gd name="connsiteX219" fmla="*/ 1370900 w 1859154"/>
                <a:gd name="connsiteY219" fmla="*/ 1454233 h 1872908"/>
                <a:gd name="connsiteX220" fmla="*/ 1316915 w 1859154"/>
                <a:gd name="connsiteY220" fmla="*/ 1397850 h 1872908"/>
                <a:gd name="connsiteX221" fmla="*/ 1316915 w 1859154"/>
                <a:gd name="connsiteY221" fmla="*/ 1396650 h 1872908"/>
                <a:gd name="connsiteX222" fmla="*/ 1294122 w 1859154"/>
                <a:gd name="connsiteY222" fmla="*/ 1502219 h 1872908"/>
                <a:gd name="connsiteX223" fmla="*/ 1255734 w 1859154"/>
                <a:gd name="connsiteY223" fmla="*/ 1526212 h 1872908"/>
                <a:gd name="connsiteX224" fmla="*/ 1231741 w 1859154"/>
                <a:gd name="connsiteY224" fmla="*/ 1487823 h 1872908"/>
                <a:gd name="connsiteX225" fmla="*/ 1262932 w 1859154"/>
                <a:gd name="connsiteY225" fmla="*/ 1340267 h 1872908"/>
                <a:gd name="connsiteX226" fmla="*/ 1196951 w 1859154"/>
                <a:gd name="connsiteY226" fmla="*/ 1273086 h 1872908"/>
                <a:gd name="connsiteX227" fmla="*/ 1157363 w 1859154"/>
                <a:gd name="connsiteY227" fmla="*/ 1455432 h 1872908"/>
                <a:gd name="connsiteX228" fmla="*/ 1118974 w 1859154"/>
                <a:gd name="connsiteY228" fmla="*/ 1479425 h 1872908"/>
                <a:gd name="connsiteX229" fmla="*/ 1094981 w 1859154"/>
                <a:gd name="connsiteY229" fmla="*/ 1442237 h 1872908"/>
                <a:gd name="connsiteX230" fmla="*/ 1144166 w 1859154"/>
                <a:gd name="connsiteY230" fmla="*/ 1216703 h 1872908"/>
                <a:gd name="connsiteX231" fmla="*/ 1075787 w 1859154"/>
                <a:gd name="connsiteY231" fmla="*/ 1145924 h 1872908"/>
                <a:gd name="connsiteX232" fmla="*/ 1025402 w 1859154"/>
                <a:gd name="connsiteY232" fmla="*/ 1403848 h 1872908"/>
                <a:gd name="connsiteX233" fmla="*/ 976216 w 1859154"/>
                <a:gd name="connsiteY233" fmla="*/ 1424243 h 1872908"/>
                <a:gd name="connsiteX234" fmla="*/ 761480 w 1859154"/>
                <a:gd name="connsiteY234" fmla="*/ 1273086 h 1872908"/>
                <a:gd name="connsiteX235" fmla="*/ 761480 w 1859154"/>
                <a:gd name="connsiteY235" fmla="*/ 1372657 h 1872908"/>
                <a:gd name="connsiteX236" fmla="*/ 953423 w 1859154"/>
                <a:gd name="connsiteY236" fmla="*/ 1501019 h 1872908"/>
                <a:gd name="connsiteX237" fmla="*/ 961820 w 1859154"/>
                <a:gd name="connsiteY237" fmla="*/ 1545406 h 1872908"/>
                <a:gd name="connsiteX238" fmla="*/ 917434 w 1859154"/>
                <a:gd name="connsiteY238" fmla="*/ 1553804 h 1872908"/>
                <a:gd name="connsiteX239" fmla="*/ 762679 w 1859154"/>
                <a:gd name="connsiteY239" fmla="*/ 1449434 h 1872908"/>
                <a:gd name="connsiteX240" fmla="*/ 761480 w 1859154"/>
                <a:gd name="connsiteY240" fmla="*/ 1543007 h 1872908"/>
                <a:gd name="connsiteX241" fmla="*/ 886243 w 1859154"/>
                <a:gd name="connsiteY241" fmla="*/ 1626982 h 1872908"/>
                <a:gd name="connsiteX242" fmla="*/ 894640 w 1859154"/>
                <a:gd name="connsiteY242" fmla="*/ 1671368 h 1872908"/>
                <a:gd name="connsiteX243" fmla="*/ 850254 w 1859154"/>
                <a:gd name="connsiteY243" fmla="*/ 1679766 h 1872908"/>
                <a:gd name="connsiteX244" fmla="*/ 760280 w 1859154"/>
                <a:gd name="connsiteY244" fmla="*/ 1619784 h 1872908"/>
                <a:gd name="connsiteX245" fmla="*/ 760280 w 1859154"/>
                <a:gd name="connsiteY245" fmla="*/ 1620983 h 1872908"/>
                <a:gd name="connsiteX246" fmla="*/ 760280 w 1859154"/>
                <a:gd name="connsiteY246" fmla="*/ 1698961 h 1872908"/>
                <a:gd name="connsiteX247" fmla="*/ 827460 w 1859154"/>
                <a:gd name="connsiteY247" fmla="*/ 1744547 h 1872908"/>
                <a:gd name="connsiteX248" fmla="*/ 835858 w 1859154"/>
                <a:gd name="connsiteY248" fmla="*/ 1788933 h 1872908"/>
                <a:gd name="connsiteX249" fmla="*/ 791471 w 1859154"/>
                <a:gd name="connsiteY249" fmla="*/ 1797331 h 1872908"/>
                <a:gd name="connsiteX250" fmla="*/ 761480 w 1859154"/>
                <a:gd name="connsiteY250" fmla="*/ 1776937 h 1872908"/>
                <a:gd name="connsiteX251" fmla="*/ 760280 w 1859154"/>
                <a:gd name="connsiteY251" fmla="*/ 1840519 h 1872908"/>
                <a:gd name="connsiteX252" fmla="*/ 729089 w 1859154"/>
                <a:gd name="connsiteY252" fmla="*/ 1872908 h 1872908"/>
                <a:gd name="connsiteX253" fmla="*/ 696699 w 1859154"/>
                <a:gd name="connsiteY253" fmla="*/ 1840519 h 1872908"/>
                <a:gd name="connsiteX254" fmla="*/ 696699 w 1859154"/>
                <a:gd name="connsiteY254" fmla="*/ 1766141 h 1872908"/>
                <a:gd name="connsiteX255" fmla="*/ 696699 w 1859154"/>
                <a:gd name="connsiteY255" fmla="*/ 1764940 h 1872908"/>
                <a:gd name="connsiteX256" fmla="*/ 646314 w 1859154"/>
                <a:gd name="connsiteY256" fmla="*/ 1796132 h 1872908"/>
                <a:gd name="connsiteX257" fmla="*/ 601927 w 1859154"/>
                <a:gd name="connsiteY257" fmla="*/ 1785335 h 1872908"/>
                <a:gd name="connsiteX258" fmla="*/ 612724 w 1859154"/>
                <a:gd name="connsiteY258" fmla="*/ 1740948 h 1872908"/>
                <a:gd name="connsiteX259" fmla="*/ 696699 w 1859154"/>
                <a:gd name="connsiteY259" fmla="*/ 1689363 h 1872908"/>
                <a:gd name="connsiteX260" fmla="*/ 696699 w 1859154"/>
                <a:gd name="connsiteY260" fmla="*/ 1610187 h 1872908"/>
                <a:gd name="connsiteX261" fmla="*/ 696699 w 1859154"/>
                <a:gd name="connsiteY261" fmla="*/ 1608987 h 1872908"/>
                <a:gd name="connsiteX262" fmla="*/ 588731 w 1859154"/>
                <a:gd name="connsiteY262" fmla="*/ 1676168 h 1872908"/>
                <a:gd name="connsiteX263" fmla="*/ 544344 w 1859154"/>
                <a:gd name="connsiteY263" fmla="*/ 1665370 h 1872908"/>
                <a:gd name="connsiteX264" fmla="*/ 555141 w 1859154"/>
                <a:gd name="connsiteY264" fmla="*/ 1620983 h 1872908"/>
                <a:gd name="connsiteX265" fmla="*/ 696699 w 1859154"/>
                <a:gd name="connsiteY265" fmla="*/ 1533410 h 1872908"/>
                <a:gd name="connsiteX266" fmla="*/ 696699 w 1859154"/>
                <a:gd name="connsiteY266" fmla="*/ 1455432 h 1872908"/>
                <a:gd name="connsiteX267" fmla="*/ 547944 w 1859154"/>
                <a:gd name="connsiteY267" fmla="*/ 1546605 h 1872908"/>
                <a:gd name="connsiteX268" fmla="*/ 503556 w 1859154"/>
                <a:gd name="connsiteY268" fmla="*/ 1535809 h 1872908"/>
                <a:gd name="connsiteX269" fmla="*/ 514353 w 1859154"/>
                <a:gd name="connsiteY269" fmla="*/ 1491421 h 1872908"/>
                <a:gd name="connsiteX270" fmla="*/ 695499 w 1859154"/>
                <a:gd name="connsiteY270" fmla="*/ 1376257 h 1872908"/>
                <a:gd name="connsiteX271" fmla="*/ 695499 w 1859154"/>
                <a:gd name="connsiteY271" fmla="*/ 1281484 h 1872908"/>
                <a:gd name="connsiteX272" fmla="*/ 463968 w 1859154"/>
                <a:gd name="connsiteY272" fmla="*/ 1426641 h 1872908"/>
                <a:gd name="connsiteX273" fmla="*/ 433977 w 1859154"/>
                <a:gd name="connsiteY273" fmla="*/ 1429040 h 1872908"/>
                <a:gd name="connsiteX274" fmla="*/ 414782 w 1859154"/>
                <a:gd name="connsiteY274" fmla="*/ 1406247 h 1872908"/>
                <a:gd name="connsiteX275" fmla="*/ 359599 w 1859154"/>
                <a:gd name="connsiteY275" fmla="*/ 1139926 h 1872908"/>
                <a:gd name="connsiteX276" fmla="*/ 292419 w 1859154"/>
                <a:gd name="connsiteY276" fmla="*/ 1205907 h 1872908"/>
                <a:gd name="connsiteX277" fmla="*/ 338005 w 1859154"/>
                <a:gd name="connsiteY277" fmla="*/ 1414644 h 1872908"/>
                <a:gd name="connsiteX278" fmla="*/ 314012 w 1859154"/>
                <a:gd name="connsiteY278" fmla="*/ 1453033 h 1872908"/>
                <a:gd name="connsiteX279" fmla="*/ 275624 w 1859154"/>
                <a:gd name="connsiteY279" fmla="*/ 1429040 h 1872908"/>
                <a:gd name="connsiteX280" fmla="*/ 238435 w 1859154"/>
                <a:gd name="connsiteY280" fmla="*/ 1259891 h 1872908"/>
                <a:gd name="connsiteX281" fmla="*/ 182051 w 1859154"/>
                <a:gd name="connsiteY281" fmla="*/ 1313875 h 1872908"/>
                <a:gd name="connsiteX282" fmla="*/ 180852 w 1859154"/>
                <a:gd name="connsiteY282" fmla="*/ 1313875 h 1872908"/>
                <a:gd name="connsiteX283" fmla="*/ 215641 w 1859154"/>
                <a:gd name="connsiteY283" fmla="*/ 1475827 h 1872908"/>
                <a:gd name="connsiteX284" fmla="*/ 191649 w 1859154"/>
                <a:gd name="connsiteY284" fmla="*/ 1514215 h 1872908"/>
                <a:gd name="connsiteX285" fmla="*/ 153260 w 1859154"/>
                <a:gd name="connsiteY285" fmla="*/ 1490222 h 1872908"/>
                <a:gd name="connsiteX286" fmla="*/ 126868 w 1859154"/>
                <a:gd name="connsiteY286" fmla="*/ 1366658 h 1872908"/>
                <a:gd name="connsiteX287" fmla="*/ 69285 w 1859154"/>
                <a:gd name="connsiteY287" fmla="*/ 1421843 h 1872908"/>
                <a:gd name="connsiteX288" fmla="*/ 89679 w 1859154"/>
                <a:gd name="connsiteY288" fmla="*/ 1516615 h 1872908"/>
                <a:gd name="connsiteX289" fmla="*/ 65686 w 1859154"/>
                <a:gd name="connsiteY289" fmla="*/ 1555003 h 1872908"/>
                <a:gd name="connsiteX290" fmla="*/ 27298 w 1859154"/>
                <a:gd name="connsiteY290" fmla="*/ 1531010 h 1872908"/>
                <a:gd name="connsiteX291" fmla="*/ 15301 w 1859154"/>
                <a:gd name="connsiteY291" fmla="*/ 1474626 h 1872908"/>
                <a:gd name="connsiteX292" fmla="*/ 0 w 1859154"/>
                <a:gd name="connsiteY292" fmla="*/ 1489588 h 1872908"/>
                <a:gd name="connsiteX293" fmla="*/ 0 w 1859154"/>
                <a:gd name="connsiteY293" fmla="*/ 1379383 h 1872908"/>
                <a:gd name="connsiteX294" fmla="*/ 18900 w 1859154"/>
                <a:gd name="connsiteY294" fmla="*/ 1383453 h 1872908"/>
                <a:gd name="connsiteX295" fmla="*/ 76483 w 1859154"/>
                <a:gd name="connsiteY295" fmla="*/ 1328271 h 1872908"/>
                <a:gd name="connsiteX296" fmla="*/ 0 w 1859154"/>
                <a:gd name="connsiteY296" fmla="*/ 1311567 h 1872908"/>
                <a:gd name="connsiteX297" fmla="*/ 0 w 1859154"/>
                <a:gd name="connsiteY297" fmla="*/ 1246167 h 1872908"/>
                <a:gd name="connsiteX298" fmla="*/ 134066 w 1859154"/>
                <a:gd name="connsiteY298" fmla="*/ 1276686 h 1872908"/>
                <a:gd name="connsiteX299" fmla="*/ 202446 w 1859154"/>
                <a:gd name="connsiteY299" fmla="*/ 1210705 h 1872908"/>
                <a:gd name="connsiteX300" fmla="*/ 20100 w 1859154"/>
                <a:gd name="connsiteY300" fmla="*/ 1171117 h 1872908"/>
                <a:gd name="connsiteX301" fmla="*/ 456 w 1859154"/>
                <a:gd name="connsiteY301" fmla="*/ 1156871 h 1872908"/>
                <a:gd name="connsiteX302" fmla="*/ 0 w 1859154"/>
                <a:gd name="connsiteY302" fmla="*/ 1154342 h 1872908"/>
                <a:gd name="connsiteX303" fmla="*/ 0 w 1859154"/>
                <a:gd name="connsiteY303" fmla="*/ 1128105 h 1872908"/>
                <a:gd name="connsiteX304" fmla="*/ 15301 w 1859154"/>
                <a:gd name="connsiteY304" fmla="*/ 1109934 h 1872908"/>
                <a:gd name="connsiteX305" fmla="*/ 33295 w 1859154"/>
                <a:gd name="connsiteY305" fmla="*/ 1108735 h 1872908"/>
                <a:gd name="connsiteX306" fmla="*/ 258828 w 1859154"/>
                <a:gd name="connsiteY306" fmla="*/ 1157922 h 1872908"/>
                <a:gd name="connsiteX307" fmla="*/ 329608 w 1859154"/>
                <a:gd name="connsiteY307" fmla="*/ 1088342 h 1872908"/>
                <a:gd name="connsiteX308" fmla="*/ 70485 w 1859154"/>
                <a:gd name="connsiteY308" fmla="*/ 1040356 h 1872908"/>
                <a:gd name="connsiteX309" fmla="*/ 47691 w 1859154"/>
                <a:gd name="connsiteY309" fmla="*/ 1021161 h 1872908"/>
                <a:gd name="connsiteX310" fmla="*/ 50090 w 1859154"/>
                <a:gd name="connsiteY310" fmla="*/ 991170 h 1872908"/>
                <a:gd name="connsiteX311" fmla="*/ 202446 w 1859154"/>
                <a:gd name="connsiteY311" fmla="*/ 775234 h 1872908"/>
                <a:gd name="connsiteX312" fmla="*/ 102875 w 1859154"/>
                <a:gd name="connsiteY312" fmla="*/ 775234 h 1872908"/>
                <a:gd name="connsiteX313" fmla="*/ 0 w 1859154"/>
                <a:gd name="connsiteY313" fmla="*/ 928105 h 1872908"/>
                <a:gd name="connsiteX314" fmla="*/ 0 w 1859154"/>
                <a:gd name="connsiteY314" fmla="*/ 812582 h 1872908"/>
                <a:gd name="connsiteX315" fmla="*/ 24899 w 1859154"/>
                <a:gd name="connsiteY315" fmla="*/ 775234 h 1872908"/>
                <a:gd name="connsiteX316" fmla="*/ 0 w 1859154"/>
                <a:gd name="connsiteY316" fmla="*/ 774915 h 1872908"/>
                <a:gd name="connsiteX317" fmla="*/ 0 w 1859154"/>
                <a:gd name="connsiteY317" fmla="*/ 709253 h 1872908"/>
                <a:gd name="connsiteX318" fmla="*/ 16500 w 1859154"/>
                <a:gd name="connsiteY318" fmla="*/ 709253 h 1872908"/>
                <a:gd name="connsiteX319" fmla="*/ 0 w 1859154"/>
                <a:gd name="connsiteY319" fmla="*/ 682332 h 1872908"/>
                <a:gd name="connsiteX320" fmla="*/ 0 w 1859154"/>
                <a:gd name="connsiteY320" fmla="*/ 558760 h 1872908"/>
                <a:gd name="connsiteX321" fmla="*/ 92079 w 1859154"/>
                <a:gd name="connsiteY321" fmla="*/ 709253 h 1872908"/>
                <a:gd name="connsiteX322" fmla="*/ 188050 w 1859154"/>
                <a:gd name="connsiteY322" fmla="*/ 709253 h 1872908"/>
                <a:gd name="connsiteX323" fmla="*/ 41694 w 1859154"/>
                <a:gd name="connsiteY323" fmla="*/ 478921 h 1872908"/>
                <a:gd name="connsiteX324" fmla="*/ 39294 w 1859154"/>
                <a:gd name="connsiteY324" fmla="*/ 450130 h 1872908"/>
                <a:gd name="connsiteX325" fmla="*/ 62087 w 1859154"/>
                <a:gd name="connsiteY325" fmla="*/ 430936 h 1872908"/>
                <a:gd name="connsiteX326" fmla="*/ 330807 w 1859154"/>
                <a:gd name="connsiteY326" fmla="*/ 372154 h 1872908"/>
                <a:gd name="connsiteX327" fmla="*/ 266026 w 1859154"/>
                <a:gd name="connsiteY327" fmla="*/ 303773 h 1872908"/>
                <a:gd name="connsiteX328" fmla="*/ 57288 w 1859154"/>
                <a:gd name="connsiteY328" fmla="*/ 349360 h 1872908"/>
                <a:gd name="connsiteX329" fmla="*/ 18900 w 1859154"/>
                <a:gd name="connsiteY329" fmla="*/ 325367 h 1872908"/>
                <a:gd name="connsiteX330" fmla="*/ 42893 w 1859154"/>
                <a:gd name="connsiteY330" fmla="*/ 286978 h 1872908"/>
                <a:gd name="connsiteX331" fmla="*/ 213242 w 1859154"/>
                <a:gd name="connsiteY331" fmla="*/ 249790 h 1872908"/>
                <a:gd name="connsiteX332" fmla="*/ 159259 w 1859154"/>
                <a:gd name="connsiteY332" fmla="*/ 192207 h 1872908"/>
                <a:gd name="connsiteX333" fmla="*/ 0 w 1859154"/>
                <a:gd name="connsiteY333" fmla="*/ 227598 h 1872908"/>
                <a:gd name="connsiteX334" fmla="*/ 0 w 1859154"/>
                <a:gd name="connsiteY334" fmla="*/ 162165 h 1872908"/>
                <a:gd name="connsiteX335" fmla="*/ 106474 w 1859154"/>
                <a:gd name="connsiteY335" fmla="*/ 139423 h 1872908"/>
                <a:gd name="connsiteX336" fmla="*/ 52490 w 1859154"/>
                <a:gd name="connsiteY336" fmla="*/ 81840 h 1872908"/>
                <a:gd name="connsiteX337" fmla="*/ 0 w 1859154"/>
                <a:gd name="connsiteY337" fmla="*/ 93135 h 1872908"/>
                <a:gd name="connsiteX338" fmla="*/ 0 w 1859154"/>
                <a:gd name="connsiteY338" fmla="*/ 28044 h 1872908"/>
                <a:gd name="connsiteX339" fmla="*/ 906 w 1859154"/>
                <a:gd name="connsiteY339" fmla="*/ 27855 h 1872908"/>
                <a:gd name="connsiteX340" fmla="*/ 0 w 1859154"/>
                <a:gd name="connsiteY340" fmla="*/ 26929 h 18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</a:cxnLst>
              <a:rect l="l" t="t" r="r" b="b"/>
              <a:pathLst>
                <a:path w="1859154" h="1872908">
                  <a:moveTo>
                    <a:pt x="891042" y="952782"/>
                  </a:moveTo>
                  <a:lnTo>
                    <a:pt x="844255" y="995969"/>
                  </a:lnTo>
                  <a:cubicBezTo>
                    <a:pt x="838257" y="1000767"/>
                    <a:pt x="831060" y="1004367"/>
                    <a:pt x="822661" y="1004367"/>
                  </a:cubicBezTo>
                  <a:lnTo>
                    <a:pt x="759081" y="1005566"/>
                  </a:lnTo>
                  <a:lnTo>
                    <a:pt x="760280" y="1192711"/>
                  </a:lnTo>
                  <a:lnTo>
                    <a:pt x="971417" y="1341466"/>
                  </a:lnTo>
                  <a:lnTo>
                    <a:pt x="1020603" y="1088342"/>
                  </a:lnTo>
                  <a:close/>
                  <a:moveTo>
                    <a:pt x="562339" y="950382"/>
                  </a:moveTo>
                  <a:lnTo>
                    <a:pt x="415983" y="1090740"/>
                  </a:lnTo>
                  <a:lnTo>
                    <a:pt x="468767" y="1352264"/>
                  </a:lnTo>
                  <a:lnTo>
                    <a:pt x="693100" y="1210705"/>
                  </a:lnTo>
                  <a:lnTo>
                    <a:pt x="693100" y="1005566"/>
                  </a:lnTo>
                  <a:lnTo>
                    <a:pt x="629519" y="1006765"/>
                  </a:lnTo>
                  <a:cubicBezTo>
                    <a:pt x="621121" y="1007965"/>
                    <a:pt x="612724" y="1004367"/>
                    <a:pt x="605526" y="997168"/>
                  </a:cubicBezTo>
                  <a:close/>
                  <a:moveTo>
                    <a:pt x="1195752" y="775234"/>
                  </a:moveTo>
                  <a:lnTo>
                    <a:pt x="993011" y="776433"/>
                  </a:lnTo>
                  <a:lnTo>
                    <a:pt x="994211" y="840015"/>
                  </a:lnTo>
                  <a:cubicBezTo>
                    <a:pt x="994211" y="849612"/>
                    <a:pt x="990612" y="858009"/>
                    <a:pt x="983414" y="864008"/>
                  </a:cubicBezTo>
                  <a:lnTo>
                    <a:pt x="936628" y="907195"/>
                  </a:lnTo>
                  <a:lnTo>
                    <a:pt x="1078186" y="1054751"/>
                  </a:lnTo>
                  <a:lnTo>
                    <a:pt x="1337310" y="1000767"/>
                  </a:lnTo>
                  <a:close/>
                  <a:moveTo>
                    <a:pt x="467567" y="771635"/>
                  </a:moveTo>
                  <a:lnTo>
                    <a:pt x="280422" y="772835"/>
                  </a:lnTo>
                  <a:lnTo>
                    <a:pt x="130467" y="982772"/>
                  </a:lnTo>
                  <a:lnTo>
                    <a:pt x="383592" y="1030758"/>
                  </a:lnTo>
                  <a:lnTo>
                    <a:pt x="384792" y="1031958"/>
                  </a:lnTo>
                  <a:lnTo>
                    <a:pt x="520351" y="903596"/>
                  </a:lnTo>
                  <a:lnTo>
                    <a:pt x="477164" y="856810"/>
                  </a:lnTo>
                  <a:cubicBezTo>
                    <a:pt x="472365" y="850811"/>
                    <a:pt x="468767" y="842414"/>
                    <a:pt x="468767" y="835217"/>
                  </a:cubicBezTo>
                  <a:close/>
                  <a:moveTo>
                    <a:pt x="814265" y="541303"/>
                  </a:moveTo>
                  <a:lnTo>
                    <a:pt x="763880" y="542503"/>
                  </a:lnTo>
                  <a:lnTo>
                    <a:pt x="700298" y="543702"/>
                  </a:lnTo>
                  <a:lnTo>
                    <a:pt x="649913" y="544903"/>
                  </a:lnTo>
                  <a:lnTo>
                    <a:pt x="612724" y="579692"/>
                  </a:lnTo>
                  <a:lnTo>
                    <a:pt x="565938" y="622879"/>
                  </a:lnTo>
                  <a:lnTo>
                    <a:pt x="528749" y="657669"/>
                  </a:lnTo>
                  <a:lnTo>
                    <a:pt x="529948" y="708054"/>
                  </a:lnTo>
                  <a:lnTo>
                    <a:pt x="531148" y="771635"/>
                  </a:lnTo>
                  <a:lnTo>
                    <a:pt x="532347" y="822020"/>
                  </a:lnTo>
                  <a:lnTo>
                    <a:pt x="567138" y="859209"/>
                  </a:lnTo>
                  <a:lnTo>
                    <a:pt x="610325" y="905995"/>
                  </a:lnTo>
                  <a:lnTo>
                    <a:pt x="645114" y="943185"/>
                  </a:lnTo>
                  <a:lnTo>
                    <a:pt x="695499" y="941984"/>
                  </a:lnTo>
                  <a:lnTo>
                    <a:pt x="759081" y="940785"/>
                  </a:lnTo>
                  <a:lnTo>
                    <a:pt x="809466" y="939585"/>
                  </a:lnTo>
                  <a:lnTo>
                    <a:pt x="846654" y="904796"/>
                  </a:lnTo>
                  <a:lnTo>
                    <a:pt x="893441" y="861609"/>
                  </a:lnTo>
                  <a:lnTo>
                    <a:pt x="930629" y="826818"/>
                  </a:lnTo>
                  <a:lnTo>
                    <a:pt x="929430" y="776433"/>
                  </a:lnTo>
                  <a:lnTo>
                    <a:pt x="928230" y="712853"/>
                  </a:lnTo>
                  <a:lnTo>
                    <a:pt x="925831" y="662468"/>
                  </a:lnTo>
                  <a:lnTo>
                    <a:pt x="892241" y="625278"/>
                  </a:lnTo>
                  <a:lnTo>
                    <a:pt x="849054" y="578493"/>
                  </a:lnTo>
                  <a:close/>
                  <a:moveTo>
                    <a:pt x="1074587" y="451330"/>
                  </a:moveTo>
                  <a:lnTo>
                    <a:pt x="939028" y="580892"/>
                  </a:lnTo>
                  <a:lnTo>
                    <a:pt x="982215" y="627677"/>
                  </a:lnTo>
                  <a:cubicBezTo>
                    <a:pt x="987013" y="632476"/>
                    <a:pt x="990612" y="640874"/>
                    <a:pt x="990612" y="649271"/>
                  </a:cubicBezTo>
                  <a:lnTo>
                    <a:pt x="991812" y="714052"/>
                  </a:lnTo>
                  <a:lnTo>
                    <a:pt x="1177756" y="712853"/>
                  </a:lnTo>
                  <a:lnTo>
                    <a:pt x="1178957" y="710454"/>
                  </a:lnTo>
                  <a:lnTo>
                    <a:pt x="1327712" y="500515"/>
                  </a:lnTo>
                  <a:close/>
                  <a:moveTo>
                    <a:pt x="382393" y="429737"/>
                  </a:moveTo>
                  <a:lnTo>
                    <a:pt x="120870" y="483720"/>
                  </a:lnTo>
                  <a:lnTo>
                    <a:pt x="263627" y="709253"/>
                  </a:lnTo>
                  <a:lnTo>
                    <a:pt x="466368" y="708054"/>
                  </a:lnTo>
                  <a:lnTo>
                    <a:pt x="465167" y="643273"/>
                  </a:lnTo>
                  <a:cubicBezTo>
                    <a:pt x="465167" y="634875"/>
                    <a:pt x="468767" y="625278"/>
                    <a:pt x="475965" y="619280"/>
                  </a:cubicBezTo>
                  <a:lnTo>
                    <a:pt x="522750" y="576093"/>
                  </a:lnTo>
                  <a:close/>
                  <a:moveTo>
                    <a:pt x="489160" y="145420"/>
                  </a:moveTo>
                  <a:lnTo>
                    <a:pt x="439975" y="398546"/>
                  </a:lnTo>
                  <a:lnTo>
                    <a:pt x="568337" y="535305"/>
                  </a:lnTo>
                  <a:lnTo>
                    <a:pt x="613923" y="492118"/>
                  </a:lnTo>
                  <a:cubicBezTo>
                    <a:pt x="617523" y="488519"/>
                    <a:pt x="619922" y="486119"/>
                    <a:pt x="623520" y="484920"/>
                  </a:cubicBezTo>
                  <a:cubicBezTo>
                    <a:pt x="627120" y="482521"/>
                    <a:pt x="631919" y="482521"/>
                    <a:pt x="635517" y="482521"/>
                  </a:cubicBezTo>
                  <a:lnTo>
                    <a:pt x="699099" y="481321"/>
                  </a:lnTo>
                  <a:lnTo>
                    <a:pt x="699099" y="292977"/>
                  </a:lnTo>
                  <a:close/>
                  <a:moveTo>
                    <a:pt x="988212" y="134624"/>
                  </a:moveTo>
                  <a:lnTo>
                    <a:pt x="762679" y="276182"/>
                  </a:lnTo>
                  <a:lnTo>
                    <a:pt x="763880" y="478921"/>
                  </a:lnTo>
                  <a:lnTo>
                    <a:pt x="828660" y="477722"/>
                  </a:lnTo>
                  <a:cubicBezTo>
                    <a:pt x="837057" y="476522"/>
                    <a:pt x="846654" y="481321"/>
                    <a:pt x="852653" y="487320"/>
                  </a:cubicBezTo>
                  <a:lnTo>
                    <a:pt x="897039" y="535305"/>
                  </a:lnTo>
                  <a:lnTo>
                    <a:pt x="1043396" y="394946"/>
                  </a:lnTo>
                  <a:close/>
                  <a:moveTo>
                    <a:pt x="0" y="0"/>
                  </a:moveTo>
                  <a:lnTo>
                    <a:pt x="96606" y="0"/>
                  </a:lnTo>
                  <a:lnTo>
                    <a:pt x="89679" y="32654"/>
                  </a:lnTo>
                  <a:lnTo>
                    <a:pt x="144863" y="87837"/>
                  </a:lnTo>
                  <a:lnTo>
                    <a:pt x="163248" y="0"/>
                  </a:lnTo>
                  <a:lnTo>
                    <a:pt x="228631" y="0"/>
                  </a:lnTo>
                  <a:lnTo>
                    <a:pt x="196447" y="145420"/>
                  </a:lnTo>
                  <a:lnTo>
                    <a:pt x="262428" y="213801"/>
                  </a:lnTo>
                  <a:lnTo>
                    <a:pt x="302016" y="31455"/>
                  </a:lnTo>
                  <a:cubicBezTo>
                    <a:pt x="304415" y="20657"/>
                    <a:pt x="311613" y="12260"/>
                    <a:pt x="321210" y="8661"/>
                  </a:cubicBezTo>
                  <a:cubicBezTo>
                    <a:pt x="327209" y="6262"/>
                    <a:pt x="334407" y="6262"/>
                    <a:pt x="340404" y="7462"/>
                  </a:cubicBezTo>
                  <a:cubicBezTo>
                    <a:pt x="357199" y="12260"/>
                    <a:pt x="367997" y="29055"/>
                    <a:pt x="364397" y="45850"/>
                  </a:cubicBezTo>
                  <a:lnTo>
                    <a:pt x="316411" y="271384"/>
                  </a:lnTo>
                  <a:lnTo>
                    <a:pt x="384792" y="342162"/>
                  </a:lnTo>
                  <a:lnTo>
                    <a:pt x="435177" y="84239"/>
                  </a:lnTo>
                  <a:cubicBezTo>
                    <a:pt x="437576" y="73442"/>
                    <a:pt x="444774" y="65045"/>
                    <a:pt x="454371" y="61445"/>
                  </a:cubicBezTo>
                  <a:cubicBezTo>
                    <a:pt x="463968" y="56647"/>
                    <a:pt x="474765" y="57847"/>
                    <a:pt x="484362" y="63844"/>
                  </a:cubicBezTo>
                  <a:lnTo>
                    <a:pt x="700298" y="215000"/>
                  </a:lnTo>
                  <a:lnTo>
                    <a:pt x="700298" y="115430"/>
                  </a:lnTo>
                  <a:lnTo>
                    <a:pt x="527694" y="0"/>
                  </a:lnTo>
                  <a:lnTo>
                    <a:pt x="641786" y="0"/>
                  </a:lnTo>
                  <a:lnTo>
                    <a:pt x="699099" y="38653"/>
                  </a:lnTo>
                  <a:lnTo>
                    <a:pt x="699099" y="0"/>
                  </a:lnTo>
                  <a:lnTo>
                    <a:pt x="763880" y="0"/>
                  </a:lnTo>
                  <a:lnTo>
                    <a:pt x="763880" y="29055"/>
                  </a:lnTo>
                  <a:lnTo>
                    <a:pt x="810903" y="0"/>
                  </a:lnTo>
                  <a:lnTo>
                    <a:pt x="933692" y="0"/>
                  </a:lnTo>
                  <a:lnTo>
                    <a:pt x="762679" y="104632"/>
                  </a:lnTo>
                  <a:lnTo>
                    <a:pt x="763880" y="199405"/>
                  </a:lnTo>
                  <a:lnTo>
                    <a:pt x="993011" y="54247"/>
                  </a:lnTo>
                  <a:cubicBezTo>
                    <a:pt x="1002608" y="49449"/>
                    <a:pt x="1013406" y="48250"/>
                    <a:pt x="1023003" y="51848"/>
                  </a:cubicBezTo>
                  <a:cubicBezTo>
                    <a:pt x="1032600" y="56647"/>
                    <a:pt x="1039798" y="65045"/>
                    <a:pt x="1042197" y="74642"/>
                  </a:cubicBezTo>
                  <a:lnTo>
                    <a:pt x="1097381" y="338564"/>
                  </a:lnTo>
                  <a:lnTo>
                    <a:pt x="1165760" y="272583"/>
                  </a:lnTo>
                  <a:lnTo>
                    <a:pt x="1120173" y="63844"/>
                  </a:lnTo>
                  <a:cubicBezTo>
                    <a:pt x="1116575" y="49449"/>
                    <a:pt x="1124972" y="33854"/>
                    <a:pt x="1139368" y="27855"/>
                  </a:cubicBezTo>
                  <a:cubicBezTo>
                    <a:pt x="1140568" y="27855"/>
                    <a:pt x="1142967" y="26656"/>
                    <a:pt x="1144166" y="26656"/>
                  </a:cubicBezTo>
                  <a:cubicBezTo>
                    <a:pt x="1162161" y="23057"/>
                    <a:pt x="1178957" y="33854"/>
                    <a:pt x="1182555" y="50649"/>
                  </a:cubicBezTo>
                  <a:lnTo>
                    <a:pt x="1219744" y="220999"/>
                  </a:lnTo>
                  <a:lnTo>
                    <a:pt x="1276127" y="167014"/>
                  </a:lnTo>
                  <a:lnTo>
                    <a:pt x="1240138" y="5063"/>
                  </a:lnTo>
                  <a:lnTo>
                    <a:pt x="1240806" y="0"/>
                  </a:lnTo>
                  <a:lnTo>
                    <a:pt x="1304318" y="0"/>
                  </a:lnTo>
                  <a:lnTo>
                    <a:pt x="1330112" y="116629"/>
                  </a:lnTo>
                  <a:lnTo>
                    <a:pt x="1387695" y="61445"/>
                  </a:lnTo>
                  <a:lnTo>
                    <a:pt x="1374637" y="0"/>
                  </a:lnTo>
                  <a:lnTo>
                    <a:pt x="1439624" y="0"/>
                  </a:lnTo>
                  <a:lnTo>
                    <a:pt x="1441678" y="9861"/>
                  </a:lnTo>
                  <a:lnTo>
                    <a:pt x="1452227" y="0"/>
                  </a:lnTo>
                  <a:lnTo>
                    <a:pt x="1542847" y="0"/>
                  </a:lnTo>
                  <a:lnTo>
                    <a:pt x="1541249" y="3862"/>
                  </a:lnTo>
                  <a:lnTo>
                    <a:pt x="1495663" y="47049"/>
                  </a:lnTo>
                  <a:lnTo>
                    <a:pt x="1532851" y="55448"/>
                  </a:lnTo>
                  <a:cubicBezTo>
                    <a:pt x="1549646" y="60246"/>
                    <a:pt x="1560443" y="77041"/>
                    <a:pt x="1556844" y="93836"/>
                  </a:cubicBezTo>
                  <a:cubicBezTo>
                    <a:pt x="1552045" y="110631"/>
                    <a:pt x="1535250" y="121427"/>
                    <a:pt x="1518455" y="117829"/>
                  </a:cubicBezTo>
                  <a:lnTo>
                    <a:pt x="1440479" y="101034"/>
                  </a:lnTo>
                  <a:lnTo>
                    <a:pt x="1382896" y="156218"/>
                  </a:lnTo>
                  <a:lnTo>
                    <a:pt x="1487265" y="179010"/>
                  </a:lnTo>
                  <a:cubicBezTo>
                    <a:pt x="1504060" y="183809"/>
                    <a:pt x="1514857" y="200604"/>
                    <a:pt x="1511257" y="217399"/>
                  </a:cubicBezTo>
                  <a:cubicBezTo>
                    <a:pt x="1506459" y="234194"/>
                    <a:pt x="1489664" y="244991"/>
                    <a:pt x="1472869" y="241392"/>
                  </a:cubicBezTo>
                  <a:lnTo>
                    <a:pt x="1325313" y="210201"/>
                  </a:lnTo>
                  <a:lnTo>
                    <a:pt x="1258133" y="276182"/>
                  </a:lnTo>
                  <a:lnTo>
                    <a:pt x="1442878" y="313371"/>
                  </a:lnTo>
                  <a:cubicBezTo>
                    <a:pt x="1459673" y="318169"/>
                    <a:pt x="1470469" y="334964"/>
                    <a:pt x="1466871" y="351759"/>
                  </a:cubicBezTo>
                  <a:cubicBezTo>
                    <a:pt x="1462073" y="368554"/>
                    <a:pt x="1445278" y="379352"/>
                    <a:pt x="1428483" y="375752"/>
                  </a:cubicBezTo>
                  <a:lnTo>
                    <a:pt x="1204148" y="327766"/>
                  </a:lnTo>
                  <a:lnTo>
                    <a:pt x="1132170" y="397346"/>
                  </a:lnTo>
                  <a:lnTo>
                    <a:pt x="1391293" y="446532"/>
                  </a:lnTo>
                  <a:cubicBezTo>
                    <a:pt x="1400890" y="447731"/>
                    <a:pt x="1409288" y="454929"/>
                    <a:pt x="1414087" y="465726"/>
                  </a:cubicBezTo>
                  <a:cubicBezTo>
                    <a:pt x="1418885" y="475323"/>
                    <a:pt x="1417685" y="486119"/>
                    <a:pt x="1411688" y="495716"/>
                  </a:cubicBezTo>
                  <a:lnTo>
                    <a:pt x="1259332" y="710454"/>
                  </a:lnTo>
                  <a:lnTo>
                    <a:pt x="1358903" y="711653"/>
                  </a:lnTo>
                  <a:lnTo>
                    <a:pt x="1487265" y="519709"/>
                  </a:lnTo>
                  <a:cubicBezTo>
                    <a:pt x="1490864" y="513712"/>
                    <a:pt x="1495663" y="510112"/>
                    <a:pt x="1501660" y="507713"/>
                  </a:cubicBezTo>
                  <a:cubicBezTo>
                    <a:pt x="1511257" y="504115"/>
                    <a:pt x="1522055" y="505314"/>
                    <a:pt x="1531652" y="511312"/>
                  </a:cubicBezTo>
                  <a:cubicBezTo>
                    <a:pt x="1546048" y="520910"/>
                    <a:pt x="1549646" y="541303"/>
                    <a:pt x="1540049" y="555699"/>
                  </a:cubicBezTo>
                  <a:lnTo>
                    <a:pt x="1435680" y="710454"/>
                  </a:lnTo>
                  <a:lnTo>
                    <a:pt x="1530452" y="710454"/>
                  </a:lnTo>
                  <a:lnTo>
                    <a:pt x="1614427" y="585690"/>
                  </a:lnTo>
                  <a:cubicBezTo>
                    <a:pt x="1618026" y="579692"/>
                    <a:pt x="1622825" y="576093"/>
                    <a:pt x="1628823" y="573694"/>
                  </a:cubicBezTo>
                  <a:cubicBezTo>
                    <a:pt x="1638420" y="570095"/>
                    <a:pt x="1649217" y="571295"/>
                    <a:pt x="1658814" y="577292"/>
                  </a:cubicBezTo>
                  <a:cubicBezTo>
                    <a:pt x="1673210" y="586889"/>
                    <a:pt x="1676808" y="607284"/>
                    <a:pt x="1667211" y="621680"/>
                  </a:cubicBezTo>
                  <a:lnTo>
                    <a:pt x="1607229" y="710454"/>
                  </a:lnTo>
                  <a:lnTo>
                    <a:pt x="1686405" y="710454"/>
                  </a:lnTo>
                  <a:lnTo>
                    <a:pt x="1730793" y="644472"/>
                  </a:lnTo>
                  <a:cubicBezTo>
                    <a:pt x="1734391" y="638475"/>
                    <a:pt x="1739190" y="634875"/>
                    <a:pt x="1745189" y="632476"/>
                  </a:cubicBezTo>
                  <a:cubicBezTo>
                    <a:pt x="1754786" y="628878"/>
                    <a:pt x="1765582" y="630077"/>
                    <a:pt x="1775179" y="636076"/>
                  </a:cubicBezTo>
                  <a:cubicBezTo>
                    <a:pt x="1789575" y="645673"/>
                    <a:pt x="1793175" y="666066"/>
                    <a:pt x="1783577" y="680462"/>
                  </a:cubicBezTo>
                  <a:lnTo>
                    <a:pt x="1763183" y="711653"/>
                  </a:lnTo>
                  <a:lnTo>
                    <a:pt x="1826765" y="710454"/>
                  </a:lnTo>
                  <a:cubicBezTo>
                    <a:pt x="1844759" y="710454"/>
                    <a:pt x="1859154" y="724849"/>
                    <a:pt x="1859154" y="742843"/>
                  </a:cubicBezTo>
                  <a:cubicBezTo>
                    <a:pt x="1859154" y="760839"/>
                    <a:pt x="1844759" y="775234"/>
                    <a:pt x="1827964" y="775234"/>
                  </a:cubicBezTo>
                  <a:lnTo>
                    <a:pt x="1752387" y="775234"/>
                  </a:lnTo>
                  <a:lnTo>
                    <a:pt x="1782377" y="824419"/>
                  </a:lnTo>
                  <a:cubicBezTo>
                    <a:pt x="1790775" y="840015"/>
                    <a:pt x="1785977" y="859209"/>
                    <a:pt x="1771581" y="868807"/>
                  </a:cubicBezTo>
                  <a:cubicBezTo>
                    <a:pt x="1757185" y="877203"/>
                    <a:pt x="1736791" y="872405"/>
                    <a:pt x="1727193" y="858009"/>
                  </a:cubicBezTo>
                  <a:lnTo>
                    <a:pt x="1675609" y="775234"/>
                  </a:lnTo>
                  <a:lnTo>
                    <a:pt x="1596433" y="775234"/>
                  </a:lnTo>
                  <a:lnTo>
                    <a:pt x="1662413" y="883202"/>
                  </a:lnTo>
                  <a:cubicBezTo>
                    <a:pt x="1670811" y="898797"/>
                    <a:pt x="1666012" y="917991"/>
                    <a:pt x="1651616" y="927589"/>
                  </a:cubicBezTo>
                  <a:cubicBezTo>
                    <a:pt x="1637221" y="935987"/>
                    <a:pt x="1616826" y="931188"/>
                    <a:pt x="1607229" y="916792"/>
                  </a:cubicBezTo>
                  <a:lnTo>
                    <a:pt x="1520855" y="776433"/>
                  </a:lnTo>
                  <a:lnTo>
                    <a:pt x="1519656" y="776433"/>
                  </a:lnTo>
                  <a:lnTo>
                    <a:pt x="1441678" y="776433"/>
                  </a:lnTo>
                  <a:lnTo>
                    <a:pt x="1532851" y="923990"/>
                  </a:lnTo>
                  <a:cubicBezTo>
                    <a:pt x="1541249" y="939585"/>
                    <a:pt x="1536451" y="958779"/>
                    <a:pt x="1522055" y="968378"/>
                  </a:cubicBezTo>
                  <a:cubicBezTo>
                    <a:pt x="1507659" y="976775"/>
                    <a:pt x="1487265" y="971976"/>
                    <a:pt x="1477667" y="957580"/>
                  </a:cubicBezTo>
                  <a:lnTo>
                    <a:pt x="1366101" y="776433"/>
                  </a:lnTo>
                  <a:lnTo>
                    <a:pt x="1271329" y="776433"/>
                  </a:lnTo>
                  <a:lnTo>
                    <a:pt x="1416486" y="1006765"/>
                  </a:lnTo>
                  <a:cubicBezTo>
                    <a:pt x="1421285" y="1015163"/>
                    <a:pt x="1421285" y="1025959"/>
                    <a:pt x="1418885" y="1035557"/>
                  </a:cubicBezTo>
                  <a:cubicBezTo>
                    <a:pt x="1414087" y="1046354"/>
                    <a:pt x="1406889" y="1053552"/>
                    <a:pt x="1396092" y="1054751"/>
                  </a:cubicBezTo>
                  <a:lnTo>
                    <a:pt x="1128571" y="1109934"/>
                  </a:lnTo>
                  <a:lnTo>
                    <a:pt x="1194551" y="1178315"/>
                  </a:lnTo>
                  <a:lnTo>
                    <a:pt x="1403289" y="1132728"/>
                  </a:lnTo>
                  <a:cubicBezTo>
                    <a:pt x="1421285" y="1129129"/>
                    <a:pt x="1438080" y="1139926"/>
                    <a:pt x="1441678" y="1156721"/>
                  </a:cubicBezTo>
                  <a:cubicBezTo>
                    <a:pt x="1445278" y="1174715"/>
                    <a:pt x="1434480" y="1191510"/>
                    <a:pt x="1417685" y="1195110"/>
                  </a:cubicBezTo>
                  <a:lnTo>
                    <a:pt x="1247336" y="1232299"/>
                  </a:lnTo>
                  <a:lnTo>
                    <a:pt x="1301320" y="1288682"/>
                  </a:lnTo>
                  <a:lnTo>
                    <a:pt x="1463272" y="1253893"/>
                  </a:lnTo>
                  <a:cubicBezTo>
                    <a:pt x="1481267" y="1250294"/>
                    <a:pt x="1498062" y="1261090"/>
                    <a:pt x="1501660" y="1277886"/>
                  </a:cubicBezTo>
                  <a:cubicBezTo>
                    <a:pt x="1505260" y="1295880"/>
                    <a:pt x="1494462" y="1312675"/>
                    <a:pt x="1477667" y="1316275"/>
                  </a:cubicBezTo>
                  <a:lnTo>
                    <a:pt x="1354105" y="1342665"/>
                  </a:lnTo>
                  <a:lnTo>
                    <a:pt x="1408088" y="1405047"/>
                  </a:lnTo>
                  <a:lnTo>
                    <a:pt x="1504060" y="1384654"/>
                  </a:lnTo>
                  <a:cubicBezTo>
                    <a:pt x="1522055" y="1381054"/>
                    <a:pt x="1538850" y="1391852"/>
                    <a:pt x="1542448" y="1408647"/>
                  </a:cubicBezTo>
                  <a:cubicBezTo>
                    <a:pt x="1546048" y="1426641"/>
                    <a:pt x="1535250" y="1443436"/>
                    <a:pt x="1518455" y="1447035"/>
                  </a:cubicBezTo>
                  <a:lnTo>
                    <a:pt x="1460872" y="1459032"/>
                  </a:lnTo>
                  <a:lnTo>
                    <a:pt x="1462073" y="1460232"/>
                  </a:lnTo>
                  <a:lnTo>
                    <a:pt x="1513657" y="1513015"/>
                  </a:lnTo>
                  <a:cubicBezTo>
                    <a:pt x="1525653" y="1526212"/>
                    <a:pt x="1525653" y="1546605"/>
                    <a:pt x="1512458" y="1558601"/>
                  </a:cubicBezTo>
                  <a:cubicBezTo>
                    <a:pt x="1500461" y="1570598"/>
                    <a:pt x="1480067" y="1570598"/>
                    <a:pt x="1468070" y="1557402"/>
                  </a:cubicBezTo>
                  <a:lnTo>
                    <a:pt x="1423684" y="1511816"/>
                  </a:lnTo>
                  <a:lnTo>
                    <a:pt x="1416486" y="1547805"/>
                  </a:lnTo>
                  <a:cubicBezTo>
                    <a:pt x="1411688" y="1564600"/>
                    <a:pt x="1394893" y="1575397"/>
                    <a:pt x="1378097" y="1571798"/>
                  </a:cubicBezTo>
                  <a:cubicBezTo>
                    <a:pt x="1361302" y="1568200"/>
                    <a:pt x="1350505" y="1550205"/>
                    <a:pt x="1354105" y="1533410"/>
                  </a:cubicBezTo>
                  <a:lnTo>
                    <a:pt x="1370900" y="1454233"/>
                  </a:lnTo>
                  <a:lnTo>
                    <a:pt x="1316915" y="1397850"/>
                  </a:lnTo>
                  <a:lnTo>
                    <a:pt x="1316915" y="1396650"/>
                  </a:lnTo>
                  <a:lnTo>
                    <a:pt x="1294122" y="1502219"/>
                  </a:lnTo>
                  <a:cubicBezTo>
                    <a:pt x="1289324" y="1519014"/>
                    <a:pt x="1272529" y="1529811"/>
                    <a:pt x="1255734" y="1526212"/>
                  </a:cubicBezTo>
                  <a:cubicBezTo>
                    <a:pt x="1238939" y="1521413"/>
                    <a:pt x="1228141" y="1504618"/>
                    <a:pt x="1231741" y="1487823"/>
                  </a:cubicBezTo>
                  <a:lnTo>
                    <a:pt x="1262932" y="1340267"/>
                  </a:lnTo>
                  <a:lnTo>
                    <a:pt x="1196951" y="1273086"/>
                  </a:lnTo>
                  <a:lnTo>
                    <a:pt x="1157363" y="1455432"/>
                  </a:lnTo>
                  <a:cubicBezTo>
                    <a:pt x="1152564" y="1472228"/>
                    <a:pt x="1135769" y="1483025"/>
                    <a:pt x="1118974" y="1479425"/>
                  </a:cubicBezTo>
                  <a:cubicBezTo>
                    <a:pt x="1102179" y="1475827"/>
                    <a:pt x="1091382" y="1459032"/>
                    <a:pt x="1094981" y="1442237"/>
                  </a:cubicBezTo>
                  <a:lnTo>
                    <a:pt x="1144166" y="1216703"/>
                  </a:lnTo>
                  <a:lnTo>
                    <a:pt x="1075787" y="1145924"/>
                  </a:lnTo>
                  <a:lnTo>
                    <a:pt x="1025402" y="1403848"/>
                  </a:lnTo>
                  <a:cubicBezTo>
                    <a:pt x="1021802" y="1425442"/>
                    <a:pt x="993011" y="1436239"/>
                    <a:pt x="976216" y="1424243"/>
                  </a:cubicBezTo>
                  <a:lnTo>
                    <a:pt x="761480" y="1273086"/>
                  </a:lnTo>
                  <a:lnTo>
                    <a:pt x="761480" y="1372657"/>
                  </a:lnTo>
                  <a:lnTo>
                    <a:pt x="953423" y="1501019"/>
                  </a:lnTo>
                  <a:cubicBezTo>
                    <a:pt x="967819" y="1510616"/>
                    <a:pt x="971417" y="1531010"/>
                    <a:pt x="961820" y="1545406"/>
                  </a:cubicBezTo>
                  <a:cubicBezTo>
                    <a:pt x="952223" y="1559802"/>
                    <a:pt x="931830" y="1563400"/>
                    <a:pt x="917434" y="1553804"/>
                  </a:cubicBezTo>
                  <a:lnTo>
                    <a:pt x="762679" y="1449434"/>
                  </a:lnTo>
                  <a:lnTo>
                    <a:pt x="761480" y="1543007"/>
                  </a:lnTo>
                  <a:lnTo>
                    <a:pt x="886243" y="1626982"/>
                  </a:lnTo>
                  <a:cubicBezTo>
                    <a:pt x="900639" y="1636579"/>
                    <a:pt x="904237" y="1656972"/>
                    <a:pt x="894640" y="1671368"/>
                  </a:cubicBezTo>
                  <a:cubicBezTo>
                    <a:pt x="885043" y="1685765"/>
                    <a:pt x="864650" y="1689363"/>
                    <a:pt x="850254" y="1679766"/>
                  </a:cubicBezTo>
                  <a:lnTo>
                    <a:pt x="760280" y="1619784"/>
                  </a:lnTo>
                  <a:lnTo>
                    <a:pt x="760280" y="1620983"/>
                  </a:lnTo>
                  <a:lnTo>
                    <a:pt x="760280" y="1698961"/>
                  </a:lnTo>
                  <a:lnTo>
                    <a:pt x="827460" y="1744547"/>
                  </a:lnTo>
                  <a:cubicBezTo>
                    <a:pt x="841856" y="1754144"/>
                    <a:pt x="845455" y="1774538"/>
                    <a:pt x="835858" y="1788933"/>
                  </a:cubicBezTo>
                  <a:cubicBezTo>
                    <a:pt x="826261" y="1803329"/>
                    <a:pt x="805866" y="1806929"/>
                    <a:pt x="791471" y="1797331"/>
                  </a:cubicBezTo>
                  <a:lnTo>
                    <a:pt x="761480" y="1776937"/>
                  </a:lnTo>
                  <a:lnTo>
                    <a:pt x="760280" y="1840519"/>
                  </a:lnTo>
                  <a:cubicBezTo>
                    <a:pt x="760280" y="1858513"/>
                    <a:pt x="745884" y="1872908"/>
                    <a:pt x="729089" y="1872908"/>
                  </a:cubicBezTo>
                  <a:cubicBezTo>
                    <a:pt x="711095" y="1872908"/>
                    <a:pt x="696699" y="1858513"/>
                    <a:pt x="696699" y="1840519"/>
                  </a:cubicBezTo>
                  <a:lnTo>
                    <a:pt x="696699" y="1766141"/>
                  </a:lnTo>
                  <a:lnTo>
                    <a:pt x="696699" y="1764940"/>
                  </a:lnTo>
                  <a:lnTo>
                    <a:pt x="646314" y="1796132"/>
                  </a:lnTo>
                  <a:cubicBezTo>
                    <a:pt x="630718" y="1804529"/>
                    <a:pt x="611524" y="1799731"/>
                    <a:pt x="601927" y="1785335"/>
                  </a:cubicBezTo>
                  <a:cubicBezTo>
                    <a:pt x="593530" y="1769740"/>
                    <a:pt x="597128" y="1750545"/>
                    <a:pt x="612724" y="1740948"/>
                  </a:cubicBezTo>
                  <a:lnTo>
                    <a:pt x="696699" y="1689363"/>
                  </a:lnTo>
                  <a:lnTo>
                    <a:pt x="696699" y="1610187"/>
                  </a:lnTo>
                  <a:lnTo>
                    <a:pt x="696699" y="1608987"/>
                  </a:lnTo>
                  <a:lnTo>
                    <a:pt x="588731" y="1676168"/>
                  </a:lnTo>
                  <a:cubicBezTo>
                    <a:pt x="573135" y="1684565"/>
                    <a:pt x="553941" y="1680965"/>
                    <a:pt x="544344" y="1665370"/>
                  </a:cubicBezTo>
                  <a:cubicBezTo>
                    <a:pt x="535947" y="1649776"/>
                    <a:pt x="540746" y="1630580"/>
                    <a:pt x="555141" y="1620983"/>
                  </a:cubicBezTo>
                  <a:lnTo>
                    <a:pt x="696699" y="1533410"/>
                  </a:lnTo>
                  <a:lnTo>
                    <a:pt x="696699" y="1455432"/>
                  </a:lnTo>
                  <a:lnTo>
                    <a:pt x="547944" y="1546605"/>
                  </a:lnTo>
                  <a:cubicBezTo>
                    <a:pt x="532347" y="1555003"/>
                    <a:pt x="513153" y="1550205"/>
                    <a:pt x="503556" y="1535809"/>
                  </a:cubicBezTo>
                  <a:cubicBezTo>
                    <a:pt x="495159" y="1520214"/>
                    <a:pt x="499958" y="1501019"/>
                    <a:pt x="514353" y="1491421"/>
                  </a:cubicBezTo>
                  <a:lnTo>
                    <a:pt x="695499" y="1376257"/>
                  </a:lnTo>
                  <a:lnTo>
                    <a:pt x="695499" y="1281484"/>
                  </a:lnTo>
                  <a:lnTo>
                    <a:pt x="463968" y="1426641"/>
                  </a:lnTo>
                  <a:cubicBezTo>
                    <a:pt x="454371" y="1432639"/>
                    <a:pt x="443574" y="1432639"/>
                    <a:pt x="433977" y="1429040"/>
                  </a:cubicBezTo>
                  <a:cubicBezTo>
                    <a:pt x="424379" y="1424243"/>
                    <a:pt x="417182" y="1415844"/>
                    <a:pt x="414782" y="1406247"/>
                  </a:cubicBezTo>
                  <a:lnTo>
                    <a:pt x="359599" y="1139926"/>
                  </a:lnTo>
                  <a:lnTo>
                    <a:pt x="292419" y="1205907"/>
                  </a:lnTo>
                  <a:lnTo>
                    <a:pt x="338005" y="1414644"/>
                  </a:lnTo>
                  <a:cubicBezTo>
                    <a:pt x="341605" y="1432639"/>
                    <a:pt x="330807" y="1449434"/>
                    <a:pt x="314012" y="1453033"/>
                  </a:cubicBezTo>
                  <a:cubicBezTo>
                    <a:pt x="296018" y="1456632"/>
                    <a:pt x="279223" y="1445836"/>
                    <a:pt x="275624" y="1429040"/>
                  </a:cubicBezTo>
                  <a:lnTo>
                    <a:pt x="238435" y="1259891"/>
                  </a:lnTo>
                  <a:lnTo>
                    <a:pt x="182051" y="1313875"/>
                  </a:lnTo>
                  <a:lnTo>
                    <a:pt x="180852" y="1313875"/>
                  </a:lnTo>
                  <a:lnTo>
                    <a:pt x="215641" y="1475827"/>
                  </a:lnTo>
                  <a:cubicBezTo>
                    <a:pt x="219241" y="1493822"/>
                    <a:pt x="208444" y="1510616"/>
                    <a:pt x="191649" y="1514215"/>
                  </a:cubicBezTo>
                  <a:cubicBezTo>
                    <a:pt x="173654" y="1517815"/>
                    <a:pt x="156859" y="1507017"/>
                    <a:pt x="153260" y="1490222"/>
                  </a:cubicBezTo>
                  <a:lnTo>
                    <a:pt x="126868" y="1366658"/>
                  </a:lnTo>
                  <a:lnTo>
                    <a:pt x="69285" y="1421843"/>
                  </a:lnTo>
                  <a:lnTo>
                    <a:pt x="89679" y="1516615"/>
                  </a:lnTo>
                  <a:cubicBezTo>
                    <a:pt x="93278" y="1534609"/>
                    <a:pt x="82481" y="1551404"/>
                    <a:pt x="65686" y="1555003"/>
                  </a:cubicBezTo>
                  <a:cubicBezTo>
                    <a:pt x="47691" y="1558601"/>
                    <a:pt x="30896" y="1547805"/>
                    <a:pt x="27298" y="1531010"/>
                  </a:cubicBezTo>
                  <a:lnTo>
                    <a:pt x="15301" y="1474626"/>
                  </a:lnTo>
                  <a:lnTo>
                    <a:pt x="0" y="1489588"/>
                  </a:lnTo>
                  <a:lnTo>
                    <a:pt x="0" y="1379383"/>
                  </a:lnTo>
                  <a:lnTo>
                    <a:pt x="18900" y="1383453"/>
                  </a:lnTo>
                  <a:lnTo>
                    <a:pt x="76483" y="1328271"/>
                  </a:lnTo>
                  <a:lnTo>
                    <a:pt x="0" y="1311567"/>
                  </a:lnTo>
                  <a:lnTo>
                    <a:pt x="0" y="1246167"/>
                  </a:lnTo>
                  <a:lnTo>
                    <a:pt x="134066" y="1276686"/>
                  </a:lnTo>
                  <a:lnTo>
                    <a:pt x="202446" y="1210705"/>
                  </a:lnTo>
                  <a:lnTo>
                    <a:pt x="20100" y="1171117"/>
                  </a:lnTo>
                  <a:cubicBezTo>
                    <a:pt x="11702" y="1169317"/>
                    <a:pt x="4804" y="1163919"/>
                    <a:pt x="456" y="1156871"/>
                  </a:cubicBezTo>
                  <a:lnTo>
                    <a:pt x="0" y="1154342"/>
                  </a:lnTo>
                  <a:lnTo>
                    <a:pt x="0" y="1128105"/>
                  </a:lnTo>
                  <a:lnTo>
                    <a:pt x="15301" y="1109934"/>
                  </a:lnTo>
                  <a:cubicBezTo>
                    <a:pt x="20100" y="1107535"/>
                    <a:pt x="27298" y="1107535"/>
                    <a:pt x="33295" y="1108735"/>
                  </a:cubicBezTo>
                  <a:lnTo>
                    <a:pt x="258828" y="1157922"/>
                  </a:lnTo>
                  <a:lnTo>
                    <a:pt x="329608" y="1088342"/>
                  </a:lnTo>
                  <a:lnTo>
                    <a:pt x="70485" y="1040356"/>
                  </a:lnTo>
                  <a:cubicBezTo>
                    <a:pt x="59688" y="1037956"/>
                    <a:pt x="51291" y="1030758"/>
                    <a:pt x="47691" y="1021161"/>
                  </a:cubicBezTo>
                  <a:cubicBezTo>
                    <a:pt x="42893" y="1010365"/>
                    <a:pt x="44093" y="999567"/>
                    <a:pt x="50090" y="991170"/>
                  </a:cubicBezTo>
                  <a:lnTo>
                    <a:pt x="202446" y="775234"/>
                  </a:lnTo>
                  <a:lnTo>
                    <a:pt x="102875" y="775234"/>
                  </a:lnTo>
                  <a:lnTo>
                    <a:pt x="0" y="928105"/>
                  </a:lnTo>
                  <a:lnTo>
                    <a:pt x="0" y="812582"/>
                  </a:lnTo>
                  <a:lnTo>
                    <a:pt x="24899" y="775234"/>
                  </a:lnTo>
                  <a:lnTo>
                    <a:pt x="0" y="774915"/>
                  </a:lnTo>
                  <a:lnTo>
                    <a:pt x="0" y="709253"/>
                  </a:lnTo>
                  <a:lnTo>
                    <a:pt x="16500" y="709253"/>
                  </a:lnTo>
                  <a:lnTo>
                    <a:pt x="0" y="682332"/>
                  </a:lnTo>
                  <a:lnTo>
                    <a:pt x="0" y="558760"/>
                  </a:lnTo>
                  <a:lnTo>
                    <a:pt x="92079" y="709253"/>
                  </a:lnTo>
                  <a:lnTo>
                    <a:pt x="188050" y="709253"/>
                  </a:lnTo>
                  <a:lnTo>
                    <a:pt x="41694" y="478921"/>
                  </a:lnTo>
                  <a:cubicBezTo>
                    <a:pt x="36895" y="470525"/>
                    <a:pt x="36895" y="459727"/>
                    <a:pt x="39294" y="450130"/>
                  </a:cubicBezTo>
                  <a:cubicBezTo>
                    <a:pt x="44093" y="439334"/>
                    <a:pt x="52490" y="433335"/>
                    <a:pt x="62087" y="430936"/>
                  </a:cubicBezTo>
                  <a:lnTo>
                    <a:pt x="330807" y="372154"/>
                  </a:lnTo>
                  <a:lnTo>
                    <a:pt x="266026" y="303773"/>
                  </a:lnTo>
                  <a:lnTo>
                    <a:pt x="57288" y="349360"/>
                  </a:lnTo>
                  <a:cubicBezTo>
                    <a:pt x="39294" y="352959"/>
                    <a:pt x="22499" y="342162"/>
                    <a:pt x="18900" y="325367"/>
                  </a:cubicBezTo>
                  <a:cubicBezTo>
                    <a:pt x="15301" y="307373"/>
                    <a:pt x="26098" y="290578"/>
                    <a:pt x="42893" y="286978"/>
                  </a:cubicBezTo>
                  <a:lnTo>
                    <a:pt x="213242" y="249790"/>
                  </a:lnTo>
                  <a:lnTo>
                    <a:pt x="159259" y="192207"/>
                  </a:lnTo>
                  <a:lnTo>
                    <a:pt x="0" y="227598"/>
                  </a:lnTo>
                  <a:lnTo>
                    <a:pt x="0" y="162165"/>
                  </a:lnTo>
                  <a:lnTo>
                    <a:pt x="106474" y="139423"/>
                  </a:lnTo>
                  <a:lnTo>
                    <a:pt x="52490" y="81840"/>
                  </a:lnTo>
                  <a:lnTo>
                    <a:pt x="0" y="93135"/>
                  </a:lnTo>
                  <a:lnTo>
                    <a:pt x="0" y="28044"/>
                  </a:lnTo>
                  <a:lnTo>
                    <a:pt x="906" y="27855"/>
                  </a:lnTo>
                  <a:lnTo>
                    <a:pt x="0" y="2692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1" name="Freeform: Shape 4">
              <a:extLst>
                <a:ext uri="{FF2B5EF4-FFF2-40B4-BE49-F238E27FC236}">
                  <a16:creationId xmlns:a16="http://schemas.microsoft.com/office/drawing/2014/main" id="{F182831B-1CD7-4CFC-A408-981B402FE8ED}"/>
                </a:ext>
              </a:extLst>
            </p:cNvPr>
            <p:cNvSpPr/>
            <p:nvPr userDrawn="1"/>
          </p:nvSpPr>
          <p:spPr>
            <a:xfrm>
              <a:off x="-22998" y="3262528"/>
              <a:ext cx="714013" cy="1378658"/>
            </a:xfrm>
            <a:custGeom>
              <a:avLst/>
              <a:gdLst>
                <a:gd name="connsiteX0" fmla="*/ 122970 w 714013"/>
                <a:gd name="connsiteY0" fmla="*/ 816910 h 1378658"/>
                <a:gd name="connsiteX1" fmla="*/ 94406 w 714013"/>
                <a:gd name="connsiteY1" fmla="*/ 843277 h 1378658"/>
                <a:gd name="connsiteX2" fmla="*/ 81223 w 714013"/>
                <a:gd name="connsiteY2" fmla="*/ 848404 h 1378658"/>
                <a:gd name="connsiteX3" fmla="*/ 42406 w 714013"/>
                <a:gd name="connsiteY3" fmla="*/ 849136 h 1378658"/>
                <a:gd name="connsiteX4" fmla="*/ 43138 w 714013"/>
                <a:gd name="connsiteY4" fmla="*/ 963390 h 1378658"/>
                <a:gd name="connsiteX5" fmla="*/ 172040 w 714013"/>
                <a:gd name="connsiteY5" fmla="*/ 1054207 h 1378658"/>
                <a:gd name="connsiteX6" fmla="*/ 202069 w 714013"/>
                <a:gd name="connsiteY6" fmla="*/ 899672 h 1378658"/>
                <a:gd name="connsiteX7" fmla="*/ 308998 w 714013"/>
                <a:gd name="connsiteY7" fmla="*/ 708516 h 1378658"/>
                <a:gd name="connsiteX8" fmla="*/ 185223 w 714013"/>
                <a:gd name="connsiteY8" fmla="*/ 709248 h 1378658"/>
                <a:gd name="connsiteX9" fmla="*/ 185956 w 714013"/>
                <a:gd name="connsiteY9" fmla="*/ 748065 h 1378658"/>
                <a:gd name="connsiteX10" fmla="*/ 179364 w 714013"/>
                <a:gd name="connsiteY10" fmla="*/ 762713 h 1378658"/>
                <a:gd name="connsiteX11" fmla="*/ 150801 w 714013"/>
                <a:gd name="connsiteY11" fmla="*/ 789079 h 1378658"/>
                <a:gd name="connsiteX12" fmla="*/ 237224 w 714013"/>
                <a:gd name="connsiteY12" fmla="*/ 879164 h 1378658"/>
                <a:gd name="connsiteX13" fmla="*/ 395421 w 714013"/>
                <a:gd name="connsiteY13" fmla="*/ 846206 h 1378658"/>
                <a:gd name="connsiteX14" fmla="*/ 235026 w 714013"/>
                <a:gd name="connsiteY14" fmla="*/ 510769 h 1378658"/>
                <a:gd name="connsiteX15" fmla="*/ 152266 w 714013"/>
                <a:gd name="connsiteY15" fmla="*/ 589868 h 1378658"/>
                <a:gd name="connsiteX16" fmla="*/ 178632 w 714013"/>
                <a:gd name="connsiteY16" fmla="*/ 618431 h 1378658"/>
                <a:gd name="connsiteX17" fmla="*/ 183758 w 714013"/>
                <a:gd name="connsiteY17" fmla="*/ 631614 h 1378658"/>
                <a:gd name="connsiteX18" fmla="*/ 184491 w 714013"/>
                <a:gd name="connsiteY18" fmla="*/ 671163 h 1378658"/>
                <a:gd name="connsiteX19" fmla="*/ 298012 w 714013"/>
                <a:gd name="connsiteY19" fmla="*/ 670431 h 1378658"/>
                <a:gd name="connsiteX20" fmla="*/ 298745 w 714013"/>
                <a:gd name="connsiteY20" fmla="*/ 668966 h 1378658"/>
                <a:gd name="connsiteX21" fmla="*/ 389562 w 714013"/>
                <a:gd name="connsiteY21" fmla="*/ 540797 h 1378658"/>
                <a:gd name="connsiteX22" fmla="*/ 182294 w 714013"/>
                <a:gd name="connsiteY22" fmla="*/ 317416 h 1378658"/>
                <a:gd name="connsiteX23" fmla="*/ 44603 w 714013"/>
                <a:gd name="connsiteY23" fmla="*/ 403839 h 1378658"/>
                <a:gd name="connsiteX24" fmla="*/ 45336 w 714013"/>
                <a:gd name="connsiteY24" fmla="*/ 527613 h 1378658"/>
                <a:gd name="connsiteX25" fmla="*/ 84885 w 714013"/>
                <a:gd name="connsiteY25" fmla="*/ 526881 h 1378658"/>
                <a:gd name="connsiteX26" fmla="*/ 99533 w 714013"/>
                <a:gd name="connsiteY26" fmla="*/ 532741 h 1378658"/>
                <a:gd name="connsiteX27" fmla="*/ 126631 w 714013"/>
                <a:gd name="connsiteY27" fmla="*/ 562036 h 1378658"/>
                <a:gd name="connsiteX28" fmla="*/ 215984 w 714013"/>
                <a:gd name="connsiteY28" fmla="*/ 476346 h 1378658"/>
                <a:gd name="connsiteX29" fmla="*/ 24829 w 714013"/>
                <a:gd name="connsiteY29" fmla="*/ 288 h 1378658"/>
                <a:gd name="connsiteX30" fmla="*/ 45336 w 714013"/>
                <a:gd name="connsiteY30" fmla="*/ 16401 h 1378658"/>
                <a:gd name="connsiteX31" fmla="*/ 45336 w 714013"/>
                <a:gd name="connsiteY31" fmla="*/ 62542 h 1378658"/>
                <a:gd name="connsiteX32" fmla="*/ 75364 w 714013"/>
                <a:gd name="connsiteY32" fmla="*/ 43500 h 1378658"/>
                <a:gd name="connsiteX33" fmla="*/ 102463 w 714013"/>
                <a:gd name="connsiteY33" fmla="*/ 50091 h 1378658"/>
                <a:gd name="connsiteX34" fmla="*/ 95871 w 714013"/>
                <a:gd name="connsiteY34" fmla="*/ 77190 h 1378658"/>
                <a:gd name="connsiteX35" fmla="*/ 45336 w 714013"/>
                <a:gd name="connsiteY35" fmla="*/ 108683 h 1378658"/>
                <a:gd name="connsiteX36" fmla="*/ 45336 w 714013"/>
                <a:gd name="connsiteY36" fmla="*/ 109416 h 1378658"/>
                <a:gd name="connsiteX37" fmla="*/ 45336 w 714013"/>
                <a:gd name="connsiteY37" fmla="*/ 157754 h 1378658"/>
                <a:gd name="connsiteX38" fmla="*/ 111251 w 714013"/>
                <a:gd name="connsiteY38" fmla="*/ 117472 h 1378658"/>
                <a:gd name="connsiteX39" fmla="*/ 138350 w 714013"/>
                <a:gd name="connsiteY39" fmla="*/ 124063 h 1378658"/>
                <a:gd name="connsiteX40" fmla="*/ 131759 w 714013"/>
                <a:gd name="connsiteY40" fmla="*/ 151162 h 1378658"/>
                <a:gd name="connsiteX41" fmla="*/ 45336 w 714013"/>
                <a:gd name="connsiteY41" fmla="*/ 204627 h 1378658"/>
                <a:gd name="connsiteX42" fmla="*/ 45336 w 714013"/>
                <a:gd name="connsiteY42" fmla="*/ 252965 h 1378658"/>
                <a:gd name="connsiteX43" fmla="*/ 135420 w 714013"/>
                <a:gd name="connsiteY43" fmla="*/ 197303 h 1378658"/>
                <a:gd name="connsiteX44" fmla="*/ 162519 w 714013"/>
                <a:gd name="connsiteY44" fmla="*/ 203894 h 1378658"/>
                <a:gd name="connsiteX45" fmla="*/ 155927 w 714013"/>
                <a:gd name="connsiteY45" fmla="*/ 230993 h 1378658"/>
                <a:gd name="connsiteX46" fmla="*/ 44603 w 714013"/>
                <a:gd name="connsiteY46" fmla="*/ 299106 h 1378658"/>
                <a:gd name="connsiteX47" fmla="*/ 45336 w 714013"/>
                <a:gd name="connsiteY47" fmla="*/ 356965 h 1378658"/>
                <a:gd name="connsiteX48" fmla="*/ 185223 w 714013"/>
                <a:gd name="connsiteY48" fmla="*/ 268345 h 1378658"/>
                <a:gd name="connsiteX49" fmla="*/ 203533 w 714013"/>
                <a:gd name="connsiteY49" fmla="*/ 266880 h 1378658"/>
                <a:gd name="connsiteX50" fmla="*/ 215252 w 714013"/>
                <a:gd name="connsiteY50" fmla="*/ 280796 h 1378658"/>
                <a:gd name="connsiteX51" fmla="*/ 248942 w 714013"/>
                <a:gd name="connsiteY51" fmla="*/ 441923 h 1378658"/>
                <a:gd name="connsiteX52" fmla="*/ 290688 w 714013"/>
                <a:gd name="connsiteY52" fmla="*/ 401641 h 1378658"/>
                <a:gd name="connsiteX53" fmla="*/ 262857 w 714013"/>
                <a:gd name="connsiteY53" fmla="*/ 274204 h 1378658"/>
                <a:gd name="connsiteX54" fmla="*/ 274575 w 714013"/>
                <a:gd name="connsiteY54" fmla="*/ 252232 h 1378658"/>
                <a:gd name="connsiteX55" fmla="*/ 277505 w 714013"/>
                <a:gd name="connsiteY55" fmla="*/ 251500 h 1378658"/>
                <a:gd name="connsiteX56" fmla="*/ 300942 w 714013"/>
                <a:gd name="connsiteY56" fmla="*/ 266148 h 1378658"/>
                <a:gd name="connsiteX57" fmla="*/ 323646 w 714013"/>
                <a:gd name="connsiteY57" fmla="*/ 370149 h 1378658"/>
                <a:gd name="connsiteX58" fmla="*/ 358069 w 714013"/>
                <a:gd name="connsiteY58" fmla="*/ 337190 h 1378658"/>
                <a:gd name="connsiteX59" fmla="*/ 336097 w 714013"/>
                <a:gd name="connsiteY59" fmla="*/ 238317 h 1378658"/>
                <a:gd name="connsiteX60" fmla="*/ 347815 w 714013"/>
                <a:gd name="connsiteY60" fmla="*/ 216345 h 1378658"/>
                <a:gd name="connsiteX61" fmla="*/ 350745 w 714013"/>
                <a:gd name="connsiteY61" fmla="*/ 215613 h 1378658"/>
                <a:gd name="connsiteX62" fmla="*/ 374181 w 714013"/>
                <a:gd name="connsiteY62" fmla="*/ 230261 h 1378658"/>
                <a:gd name="connsiteX63" fmla="*/ 391027 w 714013"/>
                <a:gd name="connsiteY63" fmla="*/ 306430 h 1378658"/>
                <a:gd name="connsiteX64" fmla="*/ 426182 w 714013"/>
                <a:gd name="connsiteY64" fmla="*/ 272740 h 1378658"/>
                <a:gd name="connsiteX65" fmla="*/ 413731 w 714013"/>
                <a:gd name="connsiteY65" fmla="*/ 214148 h 1378658"/>
                <a:gd name="connsiteX66" fmla="*/ 425449 w 714013"/>
                <a:gd name="connsiteY66" fmla="*/ 192176 h 1378658"/>
                <a:gd name="connsiteX67" fmla="*/ 428379 w 714013"/>
                <a:gd name="connsiteY67" fmla="*/ 191444 h 1378658"/>
                <a:gd name="connsiteX68" fmla="*/ 451815 w 714013"/>
                <a:gd name="connsiteY68" fmla="*/ 206092 h 1378658"/>
                <a:gd name="connsiteX69" fmla="*/ 459139 w 714013"/>
                <a:gd name="connsiteY69" fmla="*/ 241247 h 1378658"/>
                <a:gd name="connsiteX70" fmla="*/ 492830 w 714013"/>
                <a:gd name="connsiteY70" fmla="*/ 209753 h 1378658"/>
                <a:gd name="connsiteX71" fmla="*/ 519929 w 714013"/>
                <a:gd name="connsiteY71" fmla="*/ 210486 h 1378658"/>
                <a:gd name="connsiteX72" fmla="*/ 519929 w 714013"/>
                <a:gd name="connsiteY72" fmla="*/ 237585 h 1378658"/>
                <a:gd name="connsiteX73" fmla="*/ 492098 w 714013"/>
                <a:gd name="connsiteY73" fmla="*/ 263951 h 1378658"/>
                <a:gd name="connsiteX74" fmla="*/ 514801 w 714013"/>
                <a:gd name="connsiteY74" fmla="*/ 269078 h 1378658"/>
                <a:gd name="connsiteX75" fmla="*/ 529449 w 714013"/>
                <a:gd name="connsiteY75" fmla="*/ 292515 h 1378658"/>
                <a:gd name="connsiteX76" fmla="*/ 506013 w 714013"/>
                <a:gd name="connsiteY76" fmla="*/ 307163 h 1378658"/>
                <a:gd name="connsiteX77" fmla="*/ 458407 w 714013"/>
                <a:gd name="connsiteY77" fmla="*/ 296909 h 1378658"/>
                <a:gd name="connsiteX78" fmla="*/ 423252 w 714013"/>
                <a:gd name="connsiteY78" fmla="*/ 330599 h 1378658"/>
                <a:gd name="connsiteX79" fmla="*/ 486970 w 714013"/>
                <a:gd name="connsiteY79" fmla="*/ 344514 h 1378658"/>
                <a:gd name="connsiteX80" fmla="*/ 501618 w 714013"/>
                <a:gd name="connsiteY80" fmla="*/ 367951 h 1378658"/>
                <a:gd name="connsiteX81" fmla="*/ 478182 w 714013"/>
                <a:gd name="connsiteY81" fmla="*/ 382599 h 1378658"/>
                <a:gd name="connsiteX82" fmla="*/ 388097 w 714013"/>
                <a:gd name="connsiteY82" fmla="*/ 363557 h 1378658"/>
                <a:gd name="connsiteX83" fmla="*/ 347083 w 714013"/>
                <a:gd name="connsiteY83" fmla="*/ 403839 h 1378658"/>
                <a:gd name="connsiteX84" fmla="*/ 459872 w 714013"/>
                <a:gd name="connsiteY84" fmla="*/ 426543 h 1378658"/>
                <a:gd name="connsiteX85" fmla="*/ 474520 w 714013"/>
                <a:gd name="connsiteY85" fmla="*/ 449979 h 1378658"/>
                <a:gd name="connsiteX86" fmla="*/ 451083 w 714013"/>
                <a:gd name="connsiteY86" fmla="*/ 464627 h 1378658"/>
                <a:gd name="connsiteX87" fmla="*/ 314125 w 714013"/>
                <a:gd name="connsiteY87" fmla="*/ 435332 h 1378658"/>
                <a:gd name="connsiteX88" fmla="*/ 270181 w 714013"/>
                <a:gd name="connsiteY88" fmla="*/ 477810 h 1378658"/>
                <a:gd name="connsiteX89" fmla="*/ 428379 w 714013"/>
                <a:gd name="connsiteY89" fmla="*/ 507839 h 1378658"/>
                <a:gd name="connsiteX90" fmla="*/ 442295 w 714013"/>
                <a:gd name="connsiteY90" fmla="*/ 519557 h 1378658"/>
                <a:gd name="connsiteX91" fmla="*/ 440830 w 714013"/>
                <a:gd name="connsiteY91" fmla="*/ 537867 h 1378658"/>
                <a:gd name="connsiteX92" fmla="*/ 347815 w 714013"/>
                <a:gd name="connsiteY92" fmla="*/ 668966 h 1378658"/>
                <a:gd name="connsiteX93" fmla="*/ 408604 w 714013"/>
                <a:gd name="connsiteY93" fmla="*/ 669698 h 1378658"/>
                <a:gd name="connsiteX94" fmla="*/ 486970 w 714013"/>
                <a:gd name="connsiteY94" fmla="*/ 552515 h 1378658"/>
                <a:gd name="connsiteX95" fmla="*/ 495759 w 714013"/>
                <a:gd name="connsiteY95" fmla="*/ 545191 h 1378658"/>
                <a:gd name="connsiteX96" fmla="*/ 514069 w 714013"/>
                <a:gd name="connsiteY96" fmla="*/ 547389 h 1378658"/>
                <a:gd name="connsiteX97" fmla="*/ 519196 w 714013"/>
                <a:gd name="connsiteY97" fmla="*/ 574487 h 1378658"/>
                <a:gd name="connsiteX98" fmla="*/ 455478 w 714013"/>
                <a:gd name="connsiteY98" fmla="*/ 668966 h 1378658"/>
                <a:gd name="connsiteX99" fmla="*/ 513337 w 714013"/>
                <a:gd name="connsiteY99" fmla="*/ 668966 h 1378658"/>
                <a:gd name="connsiteX100" fmla="*/ 564604 w 714013"/>
                <a:gd name="connsiteY100" fmla="*/ 592797 h 1378658"/>
                <a:gd name="connsiteX101" fmla="*/ 573393 w 714013"/>
                <a:gd name="connsiteY101" fmla="*/ 585473 h 1378658"/>
                <a:gd name="connsiteX102" fmla="*/ 591703 w 714013"/>
                <a:gd name="connsiteY102" fmla="*/ 587670 h 1378658"/>
                <a:gd name="connsiteX103" fmla="*/ 596830 w 714013"/>
                <a:gd name="connsiteY103" fmla="*/ 614769 h 1378658"/>
                <a:gd name="connsiteX104" fmla="*/ 560210 w 714013"/>
                <a:gd name="connsiteY104" fmla="*/ 668966 h 1378658"/>
                <a:gd name="connsiteX105" fmla="*/ 608548 w 714013"/>
                <a:gd name="connsiteY105" fmla="*/ 668966 h 1378658"/>
                <a:gd name="connsiteX106" fmla="*/ 635647 w 714013"/>
                <a:gd name="connsiteY106" fmla="*/ 628684 h 1378658"/>
                <a:gd name="connsiteX107" fmla="*/ 644436 w 714013"/>
                <a:gd name="connsiteY107" fmla="*/ 621360 h 1378658"/>
                <a:gd name="connsiteX108" fmla="*/ 662746 w 714013"/>
                <a:gd name="connsiteY108" fmla="*/ 623558 h 1378658"/>
                <a:gd name="connsiteX109" fmla="*/ 667873 w 714013"/>
                <a:gd name="connsiteY109" fmla="*/ 650656 h 1378658"/>
                <a:gd name="connsiteX110" fmla="*/ 655422 w 714013"/>
                <a:gd name="connsiteY110" fmla="*/ 669698 h 1378658"/>
                <a:gd name="connsiteX111" fmla="*/ 694239 w 714013"/>
                <a:gd name="connsiteY111" fmla="*/ 668966 h 1378658"/>
                <a:gd name="connsiteX112" fmla="*/ 714013 w 714013"/>
                <a:gd name="connsiteY112" fmla="*/ 688741 h 1378658"/>
                <a:gd name="connsiteX113" fmla="*/ 694971 w 714013"/>
                <a:gd name="connsiteY113" fmla="*/ 708516 h 1378658"/>
                <a:gd name="connsiteX114" fmla="*/ 648830 w 714013"/>
                <a:gd name="connsiteY114" fmla="*/ 708516 h 1378658"/>
                <a:gd name="connsiteX115" fmla="*/ 667140 w 714013"/>
                <a:gd name="connsiteY115" fmla="*/ 738544 h 1378658"/>
                <a:gd name="connsiteX116" fmla="*/ 660549 w 714013"/>
                <a:gd name="connsiteY116" fmla="*/ 765643 h 1378658"/>
                <a:gd name="connsiteX117" fmla="*/ 633450 w 714013"/>
                <a:gd name="connsiteY117" fmla="*/ 759051 h 1378658"/>
                <a:gd name="connsiteX118" fmla="*/ 601957 w 714013"/>
                <a:gd name="connsiteY118" fmla="*/ 708516 h 1378658"/>
                <a:gd name="connsiteX119" fmla="*/ 553619 w 714013"/>
                <a:gd name="connsiteY119" fmla="*/ 708516 h 1378658"/>
                <a:gd name="connsiteX120" fmla="*/ 593900 w 714013"/>
                <a:gd name="connsiteY120" fmla="*/ 774431 h 1378658"/>
                <a:gd name="connsiteX121" fmla="*/ 587309 w 714013"/>
                <a:gd name="connsiteY121" fmla="*/ 801530 h 1378658"/>
                <a:gd name="connsiteX122" fmla="*/ 560210 w 714013"/>
                <a:gd name="connsiteY122" fmla="*/ 794938 h 1378658"/>
                <a:gd name="connsiteX123" fmla="*/ 507478 w 714013"/>
                <a:gd name="connsiteY123" fmla="*/ 709248 h 1378658"/>
                <a:gd name="connsiteX124" fmla="*/ 506746 w 714013"/>
                <a:gd name="connsiteY124" fmla="*/ 709248 h 1378658"/>
                <a:gd name="connsiteX125" fmla="*/ 459139 w 714013"/>
                <a:gd name="connsiteY125" fmla="*/ 709248 h 1378658"/>
                <a:gd name="connsiteX126" fmla="*/ 514801 w 714013"/>
                <a:gd name="connsiteY126" fmla="*/ 799333 h 1378658"/>
                <a:gd name="connsiteX127" fmla="*/ 508210 w 714013"/>
                <a:gd name="connsiteY127" fmla="*/ 826432 h 1378658"/>
                <a:gd name="connsiteX128" fmla="*/ 481111 w 714013"/>
                <a:gd name="connsiteY128" fmla="*/ 819840 h 1378658"/>
                <a:gd name="connsiteX129" fmla="*/ 412999 w 714013"/>
                <a:gd name="connsiteY129" fmla="*/ 709248 h 1378658"/>
                <a:gd name="connsiteX130" fmla="*/ 355139 w 714013"/>
                <a:gd name="connsiteY130" fmla="*/ 709248 h 1378658"/>
                <a:gd name="connsiteX131" fmla="*/ 443759 w 714013"/>
                <a:gd name="connsiteY131" fmla="*/ 849868 h 1378658"/>
                <a:gd name="connsiteX132" fmla="*/ 445224 w 714013"/>
                <a:gd name="connsiteY132" fmla="*/ 867445 h 1378658"/>
                <a:gd name="connsiteX133" fmla="*/ 431308 w 714013"/>
                <a:gd name="connsiteY133" fmla="*/ 879164 h 1378658"/>
                <a:gd name="connsiteX134" fmla="*/ 267984 w 714013"/>
                <a:gd name="connsiteY134" fmla="*/ 912854 h 1378658"/>
                <a:gd name="connsiteX135" fmla="*/ 308266 w 714013"/>
                <a:gd name="connsiteY135" fmla="*/ 954601 h 1378658"/>
                <a:gd name="connsiteX136" fmla="*/ 435703 w 714013"/>
                <a:gd name="connsiteY136" fmla="*/ 926770 h 1378658"/>
                <a:gd name="connsiteX137" fmla="*/ 459139 w 714013"/>
                <a:gd name="connsiteY137" fmla="*/ 941418 h 1378658"/>
                <a:gd name="connsiteX138" fmla="*/ 444491 w 714013"/>
                <a:gd name="connsiteY138" fmla="*/ 964854 h 1378658"/>
                <a:gd name="connsiteX139" fmla="*/ 340491 w 714013"/>
                <a:gd name="connsiteY139" fmla="*/ 987559 h 1378658"/>
                <a:gd name="connsiteX140" fmla="*/ 373449 w 714013"/>
                <a:gd name="connsiteY140" fmla="*/ 1021981 h 1378658"/>
                <a:gd name="connsiteX141" fmla="*/ 472322 w 714013"/>
                <a:gd name="connsiteY141" fmla="*/ 1000742 h 1378658"/>
                <a:gd name="connsiteX142" fmla="*/ 495759 w 714013"/>
                <a:gd name="connsiteY142" fmla="*/ 1015390 h 1378658"/>
                <a:gd name="connsiteX143" fmla="*/ 481111 w 714013"/>
                <a:gd name="connsiteY143" fmla="*/ 1038827 h 1378658"/>
                <a:gd name="connsiteX144" fmla="*/ 405675 w 714013"/>
                <a:gd name="connsiteY144" fmla="*/ 1054939 h 1378658"/>
                <a:gd name="connsiteX145" fmla="*/ 438632 w 714013"/>
                <a:gd name="connsiteY145" fmla="*/ 1093023 h 1378658"/>
                <a:gd name="connsiteX146" fmla="*/ 497224 w 714013"/>
                <a:gd name="connsiteY146" fmla="*/ 1080573 h 1378658"/>
                <a:gd name="connsiteX147" fmla="*/ 520661 w 714013"/>
                <a:gd name="connsiteY147" fmla="*/ 1095221 h 1378658"/>
                <a:gd name="connsiteX148" fmla="*/ 506013 w 714013"/>
                <a:gd name="connsiteY148" fmla="*/ 1118658 h 1378658"/>
                <a:gd name="connsiteX149" fmla="*/ 470858 w 714013"/>
                <a:gd name="connsiteY149" fmla="*/ 1125982 h 1378658"/>
                <a:gd name="connsiteX150" fmla="*/ 471590 w 714013"/>
                <a:gd name="connsiteY150" fmla="*/ 1126714 h 1378658"/>
                <a:gd name="connsiteX151" fmla="*/ 503083 w 714013"/>
                <a:gd name="connsiteY151" fmla="*/ 1158939 h 1378658"/>
                <a:gd name="connsiteX152" fmla="*/ 502351 w 714013"/>
                <a:gd name="connsiteY152" fmla="*/ 1186770 h 1378658"/>
                <a:gd name="connsiteX153" fmla="*/ 475252 w 714013"/>
                <a:gd name="connsiteY153" fmla="*/ 1186038 h 1378658"/>
                <a:gd name="connsiteX154" fmla="*/ 448154 w 714013"/>
                <a:gd name="connsiteY154" fmla="*/ 1158207 h 1378658"/>
                <a:gd name="connsiteX155" fmla="*/ 443759 w 714013"/>
                <a:gd name="connsiteY155" fmla="*/ 1180179 h 1378658"/>
                <a:gd name="connsiteX156" fmla="*/ 420323 w 714013"/>
                <a:gd name="connsiteY156" fmla="*/ 1194827 h 1378658"/>
                <a:gd name="connsiteX157" fmla="*/ 405675 w 714013"/>
                <a:gd name="connsiteY157" fmla="*/ 1171390 h 1378658"/>
                <a:gd name="connsiteX158" fmla="*/ 415928 w 714013"/>
                <a:gd name="connsiteY158" fmla="*/ 1123052 h 1378658"/>
                <a:gd name="connsiteX159" fmla="*/ 382970 w 714013"/>
                <a:gd name="connsiteY159" fmla="*/ 1088630 h 1378658"/>
                <a:gd name="connsiteX160" fmla="*/ 382970 w 714013"/>
                <a:gd name="connsiteY160" fmla="*/ 1087897 h 1378658"/>
                <a:gd name="connsiteX161" fmla="*/ 369055 w 714013"/>
                <a:gd name="connsiteY161" fmla="*/ 1152348 h 1378658"/>
                <a:gd name="connsiteX162" fmla="*/ 345618 w 714013"/>
                <a:gd name="connsiteY162" fmla="*/ 1166996 h 1378658"/>
                <a:gd name="connsiteX163" fmla="*/ 330970 w 714013"/>
                <a:gd name="connsiteY163" fmla="*/ 1143559 h 1378658"/>
                <a:gd name="connsiteX164" fmla="*/ 350013 w 714013"/>
                <a:gd name="connsiteY164" fmla="*/ 1053475 h 1378658"/>
                <a:gd name="connsiteX165" fmla="*/ 309730 w 714013"/>
                <a:gd name="connsiteY165" fmla="*/ 1012460 h 1378658"/>
                <a:gd name="connsiteX166" fmla="*/ 285562 w 714013"/>
                <a:gd name="connsiteY166" fmla="*/ 1123784 h 1378658"/>
                <a:gd name="connsiteX167" fmla="*/ 262125 w 714013"/>
                <a:gd name="connsiteY167" fmla="*/ 1138432 h 1378658"/>
                <a:gd name="connsiteX168" fmla="*/ 247477 w 714013"/>
                <a:gd name="connsiteY168" fmla="*/ 1115728 h 1378658"/>
                <a:gd name="connsiteX169" fmla="*/ 277505 w 714013"/>
                <a:gd name="connsiteY169" fmla="*/ 978038 h 1378658"/>
                <a:gd name="connsiteX170" fmla="*/ 235759 w 714013"/>
                <a:gd name="connsiteY170" fmla="*/ 934826 h 1378658"/>
                <a:gd name="connsiteX171" fmla="*/ 204998 w 714013"/>
                <a:gd name="connsiteY171" fmla="*/ 1092291 h 1378658"/>
                <a:gd name="connsiteX172" fmla="*/ 174970 w 714013"/>
                <a:gd name="connsiteY172" fmla="*/ 1104743 h 1378658"/>
                <a:gd name="connsiteX173" fmla="*/ 43871 w 714013"/>
                <a:gd name="connsiteY173" fmla="*/ 1012460 h 1378658"/>
                <a:gd name="connsiteX174" fmla="*/ 43871 w 714013"/>
                <a:gd name="connsiteY174" fmla="*/ 1073249 h 1378658"/>
                <a:gd name="connsiteX175" fmla="*/ 161054 w 714013"/>
                <a:gd name="connsiteY175" fmla="*/ 1151615 h 1378658"/>
                <a:gd name="connsiteX176" fmla="*/ 166181 w 714013"/>
                <a:gd name="connsiteY176" fmla="*/ 1178714 h 1378658"/>
                <a:gd name="connsiteX177" fmla="*/ 139082 w 714013"/>
                <a:gd name="connsiteY177" fmla="*/ 1183841 h 1378658"/>
                <a:gd name="connsiteX178" fmla="*/ 44603 w 714013"/>
                <a:gd name="connsiteY178" fmla="*/ 1120122 h 1378658"/>
                <a:gd name="connsiteX179" fmla="*/ 43871 w 714013"/>
                <a:gd name="connsiteY179" fmla="*/ 1177249 h 1378658"/>
                <a:gd name="connsiteX180" fmla="*/ 120040 w 714013"/>
                <a:gd name="connsiteY180" fmla="*/ 1228517 h 1378658"/>
                <a:gd name="connsiteX181" fmla="*/ 125167 w 714013"/>
                <a:gd name="connsiteY181" fmla="*/ 1255615 h 1378658"/>
                <a:gd name="connsiteX182" fmla="*/ 98068 w 714013"/>
                <a:gd name="connsiteY182" fmla="*/ 1260743 h 1378658"/>
                <a:gd name="connsiteX183" fmla="*/ 43138 w 714013"/>
                <a:gd name="connsiteY183" fmla="*/ 1224123 h 1378658"/>
                <a:gd name="connsiteX184" fmla="*/ 43138 w 714013"/>
                <a:gd name="connsiteY184" fmla="*/ 1224855 h 1378658"/>
                <a:gd name="connsiteX185" fmla="*/ 43138 w 714013"/>
                <a:gd name="connsiteY185" fmla="*/ 1272461 h 1378658"/>
                <a:gd name="connsiteX186" fmla="*/ 84152 w 714013"/>
                <a:gd name="connsiteY186" fmla="*/ 1300292 h 1378658"/>
                <a:gd name="connsiteX187" fmla="*/ 89280 w 714013"/>
                <a:gd name="connsiteY187" fmla="*/ 1327390 h 1378658"/>
                <a:gd name="connsiteX188" fmla="*/ 62180 w 714013"/>
                <a:gd name="connsiteY188" fmla="*/ 1332517 h 1378658"/>
                <a:gd name="connsiteX189" fmla="*/ 43871 w 714013"/>
                <a:gd name="connsiteY189" fmla="*/ 1320066 h 1378658"/>
                <a:gd name="connsiteX190" fmla="*/ 43138 w 714013"/>
                <a:gd name="connsiteY190" fmla="*/ 1358884 h 1378658"/>
                <a:gd name="connsiteX191" fmla="*/ 24096 w 714013"/>
                <a:gd name="connsiteY191" fmla="*/ 1378658 h 1378658"/>
                <a:gd name="connsiteX192" fmla="*/ 4322 w 714013"/>
                <a:gd name="connsiteY192" fmla="*/ 1358884 h 1378658"/>
                <a:gd name="connsiteX193" fmla="*/ 4322 w 714013"/>
                <a:gd name="connsiteY193" fmla="*/ 1313475 h 1378658"/>
                <a:gd name="connsiteX194" fmla="*/ 4322 w 714013"/>
                <a:gd name="connsiteY194" fmla="*/ 1312742 h 1378658"/>
                <a:gd name="connsiteX195" fmla="*/ 0 w 714013"/>
                <a:gd name="connsiteY195" fmla="*/ 1315418 h 1378658"/>
                <a:gd name="connsiteX196" fmla="*/ 0 w 714013"/>
                <a:gd name="connsiteY196" fmla="*/ 1269256 h 1378658"/>
                <a:gd name="connsiteX197" fmla="*/ 4322 w 714013"/>
                <a:gd name="connsiteY197" fmla="*/ 1266602 h 1378658"/>
                <a:gd name="connsiteX198" fmla="*/ 4322 w 714013"/>
                <a:gd name="connsiteY198" fmla="*/ 1218264 h 1378658"/>
                <a:gd name="connsiteX199" fmla="*/ 4322 w 714013"/>
                <a:gd name="connsiteY199" fmla="*/ 1217531 h 1378658"/>
                <a:gd name="connsiteX200" fmla="*/ 0 w 714013"/>
                <a:gd name="connsiteY200" fmla="*/ 1220220 h 1378658"/>
                <a:gd name="connsiteX201" fmla="*/ 0 w 714013"/>
                <a:gd name="connsiteY201" fmla="*/ 1174064 h 1378658"/>
                <a:gd name="connsiteX202" fmla="*/ 4322 w 714013"/>
                <a:gd name="connsiteY202" fmla="*/ 1171390 h 1378658"/>
                <a:gd name="connsiteX203" fmla="*/ 4322 w 714013"/>
                <a:gd name="connsiteY203" fmla="*/ 1123784 h 1378658"/>
                <a:gd name="connsiteX204" fmla="*/ 0 w 714013"/>
                <a:gd name="connsiteY204" fmla="*/ 1126433 h 1378658"/>
                <a:gd name="connsiteX205" fmla="*/ 0 w 714013"/>
                <a:gd name="connsiteY205" fmla="*/ 1077728 h 1378658"/>
                <a:gd name="connsiteX206" fmla="*/ 3589 w 714013"/>
                <a:gd name="connsiteY206" fmla="*/ 1075447 h 1378658"/>
                <a:gd name="connsiteX207" fmla="*/ 3589 w 714013"/>
                <a:gd name="connsiteY207" fmla="*/ 1017587 h 1378658"/>
                <a:gd name="connsiteX208" fmla="*/ 0 w 714013"/>
                <a:gd name="connsiteY208" fmla="*/ 1019837 h 1378658"/>
                <a:gd name="connsiteX209" fmla="*/ 0 w 714013"/>
                <a:gd name="connsiteY209" fmla="*/ 975716 h 1378658"/>
                <a:gd name="connsiteX210" fmla="*/ 2124 w 714013"/>
                <a:gd name="connsiteY210" fmla="*/ 974375 h 1378658"/>
                <a:gd name="connsiteX211" fmla="*/ 2124 w 714013"/>
                <a:gd name="connsiteY211" fmla="*/ 849136 h 1378658"/>
                <a:gd name="connsiteX212" fmla="*/ 0 w 714013"/>
                <a:gd name="connsiteY212" fmla="*/ 849176 h 1378658"/>
                <a:gd name="connsiteX213" fmla="*/ 0 w 714013"/>
                <a:gd name="connsiteY213" fmla="*/ 810404 h 1378658"/>
                <a:gd name="connsiteX214" fmla="*/ 3589 w 714013"/>
                <a:gd name="connsiteY214" fmla="*/ 810318 h 1378658"/>
                <a:gd name="connsiteX215" fmla="*/ 42406 w 714013"/>
                <a:gd name="connsiteY215" fmla="*/ 809586 h 1378658"/>
                <a:gd name="connsiteX216" fmla="*/ 73167 w 714013"/>
                <a:gd name="connsiteY216" fmla="*/ 808854 h 1378658"/>
                <a:gd name="connsiteX217" fmla="*/ 95871 w 714013"/>
                <a:gd name="connsiteY217" fmla="*/ 787615 h 1378658"/>
                <a:gd name="connsiteX218" fmla="*/ 124435 w 714013"/>
                <a:gd name="connsiteY218" fmla="*/ 761248 h 1378658"/>
                <a:gd name="connsiteX219" fmla="*/ 147138 w 714013"/>
                <a:gd name="connsiteY219" fmla="*/ 740008 h 1378658"/>
                <a:gd name="connsiteX220" fmla="*/ 146406 w 714013"/>
                <a:gd name="connsiteY220" fmla="*/ 709248 h 1378658"/>
                <a:gd name="connsiteX221" fmla="*/ 145674 w 714013"/>
                <a:gd name="connsiteY221" fmla="*/ 670431 h 1378658"/>
                <a:gd name="connsiteX222" fmla="*/ 144209 w 714013"/>
                <a:gd name="connsiteY222" fmla="*/ 639670 h 1378658"/>
                <a:gd name="connsiteX223" fmla="*/ 123702 w 714013"/>
                <a:gd name="connsiteY223" fmla="*/ 616966 h 1378658"/>
                <a:gd name="connsiteX224" fmla="*/ 97336 w 714013"/>
                <a:gd name="connsiteY224" fmla="*/ 588403 h 1378658"/>
                <a:gd name="connsiteX225" fmla="*/ 76096 w 714013"/>
                <a:gd name="connsiteY225" fmla="*/ 565698 h 1378658"/>
                <a:gd name="connsiteX226" fmla="*/ 45336 w 714013"/>
                <a:gd name="connsiteY226" fmla="*/ 566431 h 1378658"/>
                <a:gd name="connsiteX227" fmla="*/ 6518 w 714013"/>
                <a:gd name="connsiteY227" fmla="*/ 567163 h 1378658"/>
                <a:gd name="connsiteX228" fmla="*/ 0 w 714013"/>
                <a:gd name="connsiteY228" fmla="*/ 567318 h 1378658"/>
                <a:gd name="connsiteX229" fmla="*/ 0 w 714013"/>
                <a:gd name="connsiteY229" fmla="*/ 529187 h 1378658"/>
                <a:gd name="connsiteX230" fmla="*/ 5786 w 714013"/>
                <a:gd name="connsiteY230" fmla="*/ 529078 h 1378658"/>
                <a:gd name="connsiteX231" fmla="*/ 5786 w 714013"/>
                <a:gd name="connsiteY231" fmla="*/ 414092 h 1378658"/>
                <a:gd name="connsiteX232" fmla="*/ 0 w 714013"/>
                <a:gd name="connsiteY232" fmla="*/ 410025 h 1378658"/>
                <a:gd name="connsiteX233" fmla="*/ 0 w 714013"/>
                <a:gd name="connsiteY233" fmla="*/ 361923 h 1378658"/>
                <a:gd name="connsiteX234" fmla="*/ 6518 w 714013"/>
                <a:gd name="connsiteY234" fmla="*/ 366486 h 1378658"/>
                <a:gd name="connsiteX235" fmla="*/ 6518 w 714013"/>
                <a:gd name="connsiteY235" fmla="*/ 305698 h 1378658"/>
                <a:gd name="connsiteX236" fmla="*/ 0 w 714013"/>
                <a:gd name="connsiteY236" fmla="*/ 301338 h 1378658"/>
                <a:gd name="connsiteX237" fmla="*/ 0 w 714013"/>
                <a:gd name="connsiteY237" fmla="*/ 254922 h 1378658"/>
                <a:gd name="connsiteX238" fmla="*/ 5786 w 714013"/>
                <a:gd name="connsiteY238" fmla="*/ 258824 h 1378658"/>
                <a:gd name="connsiteX239" fmla="*/ 5786 w 714013"/>
                <a:gd name="connsiteY239" fmla="*/ 200965 h 1378658"/>
                <a:gd name="connsiteX240" fmla="*/ 0 w 714013"/>
                <a:gd name="connsiteY240" fmla="*/ 197070 h 1378658"/>
                <a:gd name="connsiteX241" fmla="*/ 0 w 714013"/>
                <a:gd name="connsiteY241" fmla="*/ 149967 h 1378658"/>
                <a:gd name="connsiteX242" fmla="*/ 5054 w 714013"/>
                <a:gd name="connsiteY242" fmla="*/ 153359 h 1378658"/>
                <a:gd name="connsiteX243" fmla="*/ 5786 w 714013"/>
                <a:gd name="connsiteY243" fmla="*/ 105753 h 1378658"/>
                <a:gd name="connsiteX244" fmla="*/ 0 w 714013"/>
                <a:gd name="connsiteY244" fmla="*/ 101930 h 1378658"/>
                <a:gd name="connsiteX245" fmla="*/ 0 w 714013"/>
                <a:gd name="connsiteY245" fmla="*/ 54843 h 1378658"/>
                <a:gd name="connsiteX246" fmla="*/ 5054 w 714013"/>
                <a:gd name="connsiteY246" fmla="*/ 58148 h 1378658"/>
                <a:gd name="connsiteX247" fmla="*/ 5054 w 714013"/>
                <a:gd name="connsiteY247" fmla="*/ 19330 h 1378658"/>
                <a:gd name="connsiteX248" fmla="*/ 17505 w 714013"/>
                <a:gd name="connsiteY248" fmla="*/ 1753 h 1378658"/>
                <a:gd name="connsiteX249" fmla="*/ 24829 w 714013"/>
                <a:gd name="connsiteY249" fmla="*/ 288 h 137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</a:cxnLst>
              <a:rect l="l" t="t" r="r" b="b"/>
              <a:pathLst>
                <a:path w="714013" h="1378658">
                  <a:moveTo>
                    <a:pt x="122970" y="816910"/>
                  </a:moveTo>
                  <a:lnTo>
                    <a:pt x="94406" y="843277"/>
                  </a:lnTo>
                  <a:cubicBezTo>
                    <a:pt x="90744" y="846206"/>
                    <a:pt x="86350" y="848404"/>
                    <a:pt x="81223" y="848404"/>
                  </a:cubicBezTo>
                  <a:lnTo>
                    <a:pt x="42406" y="849136"/>
                  </a:lnTo>
                  <a:lnTo>
                    <a:pt x="43138" y="963390"/>
                  </a:lnTo>
                  <a:lnTo>
                    <a:pt x="172040" y="1054207"/>
                  </a:lnTo>
                  <a:lnTo>
                    <a:pt x="202069" y="899672"/>
                  </a:lnTo>
                  <a:close/>
                  <a:moveTo>
                    <a:pt x="308998" y="708516"/>
                  </a:moveTo>
                  <a:lnTo>
                    <a:pt x="185223" y="709248"/>
                  </a:lnTo>
                  <a:lnTo>
                    <a:pt x="185956" y="748065"/>
                  </a:lnTo>
                  <a:cubicBezTo>
                    <a:pt x="185956" y="753924"/>
                    <a:pt x="183758" y="759051"/>
                    <a:pt x="179364" y="762713"/>
                  </a:cubicBezTo>
                  <a:lnTo>
                    <a:pt x="150801" y="789079"/>
                  </a:lnTo>
                  <a:lnTo>
                    <a:pt x="237224" y="879164"/>
                  </a:lnTo>
                  <a:lnTo>
                    <a:pt x="395421" y="846206"/>
                  </a:lnTo>
                  <a:close/>
                  <a:moveTo>
                    <a:pt x="235026" y="510769"/>
                  </a:moveTo>
                  <a:lnTo>
                    <a:pt x="152266" y="589868"/>
                  </a:lnTo>
                  <a:lnTo>
                    <a:pt x="178632" y="618431"/>
                  </a:lnTo>
                  <a:cubicBezTo>
                    <a:pt x="181562" y="621360"/>
                    <a:pt x="183758" y="626487"/>
                    <a:pt x="183758" y="631614"/>
                  </a:cubicBezTo>
                  <a:lnTo>
                    <a:pt x="184491" y="671163"/>
                  </a:lnTo>
                  <a:lnTo>
                    <a:pt x="298012" y="670431"/>
                  </a:lnTo>
                  <a:lnTo>
                    <a:pt x="298745" y="668966"/>
                  </a:lnTo>
                  <a:lnTo>
                    <a:pt x="389562" y="540797"/>
                  </a:lnTo>
                  <a:close/>
                  <a:moveTo>
                    <a:pt x="182294" y="317416"/>
                  </a:moveTo>
                  <a:lnTo>
                    <a:pt x="44603" y="403839"/>
                  </a:lnTo>
                  <a:lnTo>
                    <a:pt x="45336" y="527613"/>
                  </a:lnTo>
                  <a:lnTo>
                    <a:pt x="84885" y="526881"/>
                  </a:lnTo>
                  <a:cubicBezTo>
                    <a:pt x="90012" y="526149"/>
                    <a:pt x="95871" y="529078"/>
                    <a:pt x="99533" y="532741"/>
                  </a:cubicBezTo>
                  <a:lnTo>
                    <a:pt x="126631" y="562036"/>
                  </a:lnTo>
                  <a:lnTo>
                    <a:pt x="215984" y="476346"/>
                  </a:lnTo>
                  <a:close/>
                  <a:moveTo>
                    <a:pt x="24829" y="288"/>
                  </a:moveTo>
                  <a:cubicBezTo>
                    <a:pt x="35082" y="288"/>
                    <a:pt x="43871" y="8345"/>
                    <a:pt x="45336" y="16401"/>
                  </a:cubicBezTo>
                  <a:lnTo>
                    <a:pt x="45336" y="62542"/>
                  </a:lnTo>
                  <a:lnTo>
                    <a:pt x="75364" y="43500"/>
                  </a:lnTo>
                  <a:cubicBezTo>
                    <a:pt x="84885" y="37641"/>
                    <a:pt x="96604" y="40570"/>
                    <a:pt x="102463" y="50091"/>
                  </a:cubicBezTo>
                  <a:cubicBezTo>
                    <a:pt x="107589" y="59613"/>
                    <a:pt x="104660" y="71331"/>
                    <a:pt x="95871" y="77190"/>
                  </a:cubicBezTo>
                  <a:lnTo>
                    <a:pt x="45336" y="108683"/>
                  </a:lnTo>
                  <a:lnTo>
                    <a:pt x="45336" y="109416"/>
                  </a:lnTo>
                  <a:lnTo>
                    <a:pt x="45336" y="157754"/>
                  </a:lnTo>
                  <a:lnTo>
                    <a:pt x="111251" y="117472"/>
                  </a:lnTo>
                  <a:cubicBezTo>
                    <a:pt x="120772" y="111612"/>
                    <a:pt x="132491" y="114542"/>
                    <a:pt x="138350" y="124063"/>
                  </a:cubicBezTo>
                  <a:cubicBezTo>
                    <a:pt x="143477" y="133584"/>
                    <a:pt x="141279" y="145303"/>
                    <a:pt x="131759" y="151162"/>
                  </a:cubicBezTo>
                  <a:lnTo>
                    <a:pt x="45336" y="204627"/>
                  </a:lnTo>
                  <a:lnTo>
                    <a:pt x="45336" y="252965"/>
                  </a:lnTo>
                  <a:lnTo>
                    <a:pt x="135420" y="197303"/>
                  </a:lnTo>
                  <a:cubicBezTo>
                    <a:pt x="144942" y="191444"/>
                    <a:pt x="156660" y="194374"/>
                    <a:pt x="162519" y="203894"/>
                  </a:cubicBezTo>
                  <a:cubicBezTo>
                    <a:pt x="167646" y="213416"/>
                    <a:pt x="164716" y="225134"/>
                    <a:pt x="155927" y="230993"/>
                  </a:cubicBezTo>
                  <a:lnTo>
                    <a:pt x="44603" y="299106"/>
                  </a:lnTo>
                  <a:lnTo>
                    <a:pt x="45336" y="356965"/>
                  </a:lnTo>
                  <a:lnTo>
                    <a:pt x="185223" y="268345"/>
                  </a:lnTo>
                  <a:cubicBezTo>
                    <a:pt x="191082" y="265416"/>
                    <a:pt x="197674" y="264684"/>
                    <a:pt x="203533" y="266880"/>
                  </a:cubicBezTo>
                  <a:cubicBezTo>
                    <a:pt x="209393" y="269810"/>
                    <a:pt x="213787" y="274937"/>
                    <a:pt x="215252" y="280796"/>
                  </a:cubicBezTo>
                  <a:lnTo>
                    <a:pt x="248942" y="441923"/>
                  </a:lnTo>
                  <a:lnTo>
                    <a:pt x="290688" y="401641"/>
                  </a:lnTo>
                  <a:lnTo>
                    <a:pt x="262857" y="274204"/>
                  </a:lnTo>
                  <a:cubicBezTo>
                    <a:pt x="260660" y="265416"/>
                    <a:pt x="265787" y="255895"/>
                    <a:pt x="274575" y="252232"/>
                  </a:cubicBezTo>
                  <a:cubicBezTo>
                    <a:pt x="275308" y="252232"/>
                    <a:pt x="276773" y="251500"/>
                    <a:pt x="277505" y="251500"/>
                  </a:cubicBezTo>
                  <a:cubicBezTo>
                    <a:pt x="288491" y="249303"/>
                    <a:pt x="298745" y="255895"/>
                    <a:pt x="300942" y="266148"/>
                  </a:cubicBezTo>
                  <a:lnTo>
                    <a:pt x="323646" y="370149"/>
                  </a:lnTo>
                  <a:lnTo>
                    <a:pt x="358069" y="337190"/>
                  </a:lnTo>
                  <a:lnTo>
                    <a:pt x="336097" y="238317"/>
                  </a:lnTo>
                  <a:cubicBezTo>
                    <a:pt x="333900" y="228796"/>
                    <a:pt x="339026" y="220007"/>
                    <a:pt x="347815" y="216345"/>
                  </a:cubicBezTo>
                  <a:cubicBezTo>
                    <a:pt x="348548" y="216345"/>
                    <a:pt x="349280" y="215613"/>
                    <a:pt x="350745" y="215613"/>
                  </a:cubicBezTo>
                  <a:cubicBezTo>
                    <a:pt x="361731" y="213416"/>
                    <a:pt x="371985" y="220007"/>
                    <a:pt x="374181" y="230261"/>
                  </a:cubicBezTo>
                  <a:lnTo>
                    <a:pt x="391027" y="306430"/>
                  </a:lnTo>
                  <a:lnTo>
                    <a:pt x="426182" y="272740"/>
                  </a:lnTo>
                  <a:lnTo>
                    <a:pt x="413731" y="214148"/>
                  </a:lnTo>
                  <a:cubicBezTo>
                    <a:pt x="411534" y="204627"/>
                    <a:pt x="416660" y="195838"/>
                    <a:pt x="425449" y="192176"/>
                  </a:cubicBezTo>
                  <a:cubicBezTo>
                    <a:pt x="426182" y="192176"/>
                    <a:pt x="427647" y="191444"/>
                    <a:pt x="428379" y="191444"/>
                  </a:cubicBezTo>
                  <a:cubicBezTo>
                    <a:pt x="439365" y="189246"/>
                    <a:pt x="449619" y="195838"/>
                    <a:pt x="451815" y="206092"/>
                  </a:cubicBezTo>
                  <a:lnTo>
                    <a:pt x="459139" y="241247"/>
                  </a:lnTo>
                  <a:lnTo>
                    <a:pt x="492830" y="209753"/>
                  </a:lnTo>
                  <a:cubicBezTo>
                    <a:pt x="500154" y="202429"/>
                    <a:pt x="512605" y="202429"/>
                    <a:pt x="519929" y="210486"/>
                  </a:cubicBezTo>
                  <a:cubicBezTo>
                    <a:pt x="527253" y="217810"/>
                    <a:pt x="527253" y="230993"/>
                    <a:pt x="519929" y="237585"/>
                  </a:cubicBezTo>
                  <a:lnTo>
                    <a:pt x="492098" y="263951"/>
                  </a:lnTo>
                  <a:lnTo>
                    <a:pt x="514801" y="269078"/>
                  </a:lnTo>
                  <a:cubicBezTo>
                    <a:pt x="525055" y="272008"/>
                    <a:pt x="531647" y="282261"/>
                    <a:pt x="529449" y="292515"/>
                  </a:cubicBezTo>
                  <a:cubicBezTo>
                    <a:pt x="526520" y="302768"/>
                    <a:pt x="516266" y="309359"/>
                    <a:pt x="506013" y="307163"/>
                  </a:cubicBezTo>
                  <a:lnTo>
                    <a:pt x="458407" y="296909"/>
                  </a:lnTo>
                  <a:lnTo>
                    <a:pt x="423252" y="330599"/>
                  </a:lnTo>
                  <a:lnTo>
                    <a:pt x="486970" y="344514"/>
                  </a:lnTo>
                  <a:cubicBezTo>
                    <a:pt x="497224" y="347444"/>
                    <a:pt x="503816" y="357698"/>
                    <a:pt x="501618" y="367951"/>
                  </a:cubicBezTo>
                  <a:cubicBezTo>
                    <a:pt x="498689" y="378205"/>
                    <a:pt x="488435" y="384797"/>
                    <a:pt x="478182" y="382599"/>
                  </a:cubicBezTo>
                  <a:lnTo>
                    <a:pt x="388097" y="363557"/>
                  </a:lnTo>
                  <a:lnTo>
                    <a:pt x="347083" y="403839"/>
                  </a:lnTo>
                  <a:lnTo>
                    <a:pt x="459872" y="426543"/>
                  </a:lnTo>
                  <a:cubicBezTo>
                    <a:pt x="470126" y="429472"/>
                    <a:pt x="476717" y="439726"/>
                    <a:pt x="474520" y="449979"/>
                  </a:cubicBezTo>
                  <a:cubicBezTo>
                    <a:pt x="471590" y="460233"/>
                    <a:pt x="461337" y="466825"/>
                    <a:pt x="451083" y="464627"/>
                  </a:cubicBezTo>
                  <a:lnTo>
                    <a:pt x="314125" y="435332"/>
                  </a:lnTo>
                  <a:lnTo>
                    <a:pt x="270181" y="477810"/>
                  </a:lnTo>
                  <a:lnTo>
                    <a:pt x="428379" y="507839"/>
                  </a:lnTo>
                  <a:cubicBezTo>
                    <a:pt x="434238" y="508571"/>
                    <a:pt x="439365" y="512966"/>
                    <a:pt x="442295" y="519557"/>
                  </a:cubicBezTo>
                  <a:cubicBezTo>
                    <a:pt x="445224" y="525417"/>
                    <a:pt x="444491" y="532008"/>
                    <a:pt x="440830" y="537867"/>
                  </a:cubicBezTo>
                  <a:lnTo>
                    <a:pt x="347815" y="668966"/>
                  </a:lnTo>
                  <a:lnTo>
                    <a:pt x="408604" y="669698"/>
                  </a:lnTo>
                  <a:lnTo>
                    <a:pt x="486970" y="552515"/>
                  </a:lnTo>
                  <a:cubicBezTo>
                    <a:pt x="489168" y="548853"/>
                    <a:pt x="492098" y="546656"/>
                    <a:pt x="495759" y="545191"/>
                  </a:cubicBezTo>
                  <a:cubicBezTo>
                    <a:pt x="501618" y="542994"/>
                    <a:pt x="508210" y="543726"/>
                    <a:pt x="514069" y="547389"/>
                  </a:cubicBezTo>
                  <a:cubicBezTo>
                    <a:pt x="522858" y="553248"/>
                    <a:pt x="525055" y="565698"/>
                    <a:pt x="519196" y="574487"/>
                  </a:cubicBezTo>
                  <a:lnTo>
                    <a:pt x="455478" y="668966"/>
                  </a:lnTo>
                  <a:lnTo>
                    <a:pt x="513337" y="668966"/>
                  </a:lnTo>
                  <a:lnTo>
                    <a:pt x="564604" y="592797"/>
                  </a:lnTo>
                  <a:cubicBezTo>
                    <a:pt x="566802" y="589135"/>
                    <a:pt x="569732" y="586938"/>
                    <a:pt x="573393" y="585473"/>
                  </a:cubicBezTo>
                  <a:cubicBezTo>
                    <a:pt x="579252" y="583276"/>
                    <a:pt x="585844" y="584008"/>
                    <a:pt x="591703" y="587670"/>
                  </a:cubicBezTo>
                  <a:cubicBezTo>
                    <a:pt x="600492" y="593529"/>
                    <a:pt x="602689" y="605980"/>
                    <a:pt x="596830" y="614769"/>
                  </a:cubicBezTo>
                  <a:lnTo>
                    <a:pt x="560210" y="668966"/>
                  </a:lnTo>
                  <a:lnTo>
                    <a:pt x="608548" y="668966"/>
                  </a:lnTo>
                  <a:lnTo>
                    <a:pt x="635647" y="628684"/>
                  </a:lnTo>
                  <a:cubicBezTo>
                    <a:pt x="637844" y="625023"/>
                    <a:pt x="640774" y="622825"/>
                    <a:pt x="644436" y="621360"/>
                  </a:cubicBezTo>
                  <a:cubicBezTo>
                    <a:pt x="650295" y="619163"/>
                    <a:pt x="656886" y="619895"/>
                    <a:pt x="662746" y="623558"/>
                  </a:cubicBezTo>
                  <a:cubicBezTo>
                    <a:pt x="671534" y="629417"/>
                    <a:pt x="673732" y="641867"/>
                    <a:pt x="667873" y="650656"/>
                  </a:cubicBezTo>
                  <a:lnTo>
                    <a:pt x="655422" y="669698"/>
                  </a:lnTo>
                  <a:lnTo>
                    <a:pt x="694239" y="668966"/>
                  </a:lnTo>
                  <a:cubicBezTo>
                    <a:pt x="705225" y="668966"/>
                    <a:pt x="714013" y="677755"/>
                    <a:pt x="714013" y="688741"/>
                  </a:cubicBezTo>
                  <a:cubicBezTo>
                    <a:pt x="714013" y="699727"/>
                    <a:pt x="705225" y="708516"/>
                    <a:pt x="694971" y="708516"/>
                  </a:cubicBezTo>
                  <a:lnTo>
                    <a:pt x="648830" y="708516"/>
                  </a:lnTo>
                  <a:lnTo>
                    <a:pt x="667140" y="738544"/>
                  </a:lnTo>
                  <a:cubicBezTo>
                    <a:pt x="672267" y="748065"/>
                    <a:pt x="669337" y="759783"/>
                    <a:pt x="660549" y="765643"/>
                  </a:cubicBezTo>
                  <a:cubicBezTo>
                    <a:pt x="651760" y="770769"/>
                    <a:pt x="639309" y="767839"/>
                    <a:pt x="633450" y="759051"/>
                  </a:cubicBezTo>
                  <a:lnTo>
                    <a:pt x="601957" y="708516"/>
                  </a:lnTo>
                  <a:lnTo>
                    <a:pt x="553619" y="708516"/>
                  </a:lnTo>
                  <a:lnTo>
                    <a:pt x="593900" y="774431"/>
                  </a:lnTo>
                  <a:cubicBezTo>
                    <a:pt x="599027" y="783952"/>
                    <a:pt x="596098" y="795671"/>
                    <a:pt x="587309" y="801530"/>
                  </a:cubicBezTo>
                  <a:cubicBezTo>
                    <a:pt x="578520" y="806657"/>
                    <a:pt x="566069" y="803727"/>
                    <a:pt x="560210" y="794938"/>
                  </a:cubicBezTo>
                  <a:lnTo>
                    <a:pt x="507478" y="709248"/>
                  </a:lnTo>
                  <a:lnTo>
                    <a:pt x="506746" y="709248"/>
                  </a:lnTo>
                  <a:lnTo>
                    <a:pt x="459139" y="709248"/>
                  </a:lnTo>
                  <a:lnTo>
                    <a:pt x="514801" y="799333"/>
                  </a:lnTo>
                  <a:cubicBezTo>
                    <a:pt x="519929" y="808854"/>
                    <a:pt x="516999" y="820572"/>
                    <a:pt x="508210" y="826432"/>
                  </a:cubicBezTo>
                  <a:cubicBezTo>
                    <a:pt x="499422" y="831558"/>
                    <a:pt x="486970" y="828629"/>
                    <a:pt x="481111" y="819840"/>
                  </a:cubicBezTo>
                  <a:lnTo>
                    <a:pt x="412999" y="709248"/>
                  </a:lnTo>
                  <a:lnTo>
                    <a:pt x="355139" y="709248"/>
                  </a:lnTo>
                  <a:lnTo>
                    <a:pt x="443759" y="849868"/>
                  </a:lnTo>
                  <a:cubicBezTo>
                    <a:pt x="446689" y="854995"/>
                    <a:pt x="446689" y="861586"/>
                    <a:pt x="445224" y="867445"/>
                  </a:cubicBezTo>
                  <a:cubicBezTo>
                    <a:pt x="442295" y="874037"/>
                    <a:pt x="437900" y="878432"/>
                    <a:pt x="431308" y="879164"/>
                  </a:cubicBezTo>
                  <a:lnTo>
                    <a:pt x="267984" y="912854"/>
                  </a:lnTo>
                  <a:lnTo>
                    <a:pt x="308266" y="954601"/>
                  </a:lnTo>
                  <a:lnTo>
                    <a:pt x="435703" y="926770"/>
                  </a:lnTo>
                  <a:cubicBezTo>
                    <a:pt x="446689" y="924572"/>
                    <a:pt x="456943" y="931164"/>
                    <a:pt x="459139" y="941418"/>
                  </a:cubicBezTo>
                  <a:cubicBezTo>
                    <a:pt x="461337" y="952403"/>
                    <a:pt x="454745" y="962657"/>
                    <a:pt x="444491" y="964854"/>
                  </a:cubicBezTo>
                  <a:lnTo>
                    <a:pt x="340491" y="987559"/>
                  </a:lnTo>
                  <a:lnTo>
                    <a:pt x="373449" y="1021981"/>
                  </a:lnTo>
                  <a:lnTo>
                    <a:pt x="472322" y="1000742"/>
                  </a:lnTo>
                  <a:cubicBezTo>
                    <a:pt x="483309" y="998545"/>
                    <a:pt x="493562" y="1005136"/>
                    <a:pt x="495759" y="1015390"/>
                  </a:cubicBezTo>
                  <a:cubicBezTo>
                    <a:pt x="497957" y="1026376"/>
                    <a:pt x="491365" y="1036629"/>
                    <a:pt x="481111" y="1038827"/>
                  </a:cubicBezTo>
                  <a:lnTo>
                    <a:pt x="405675" y="1054939"/>
                  </a:lnTo>
                  <a:lnTo>
                    <a:pt x="438632" y="1093023"/>
                  </a:lnTo>
                  <a:lnTo>
                    <a:pt x="497224" y="1080573"/>
                  </a:lnTo>
                  <a:cubicBezTo>
                    <a:pt x="508210" y="1078376"/>
                    <a:pt x="518464" y="1084967"/>
                    <a:pt x="520661" y="1095221"/>
                  </a:cubicBezTo>
                  <a:cubicBezTo>
                    <a:pt x="522858" y="1106207"/>
                    <a:pt x="516266" y="1116460"/>
                    <a:pt x="506013" y="1118658"/>
                  </a:cubicBezTo>
                  <a:lnTo>
                    <a:pt x="470858" y="1125982"/>
                  </a:lnTo>
                  <a:lnTo>
                    <a:pt x="471590" y="1126714"/>
                  </a:lnTo>
                  <a:lnTo>
                    <a:pt x="503083" y="1158939"/>
                  </a:lnTo>
                  <a:cubicBezTo>
                    <a:pt x="510407" y="1166996"/>
                    <a:pt x="510407" y="1179446"/>
                    <a:pt x="502351" y="1186770"/>
                  </a:cubicBezTo>
                  <a:cubicBezTo>
                    <a:pt x="495027" y="1194094"/>
                    <a:pt x="482576" y="1194094"/>
                    <a:pt x="475252" y="1186038"/>
                  </a:cubicBezTo>
                  <a:lnTo>
                    <a:pt x="448154" y="1158207"/>
                  </a:lnTo>
                  <a:lnTo>
                    <a:pt x="443759" y="1180179"/>
                  </a:lnTo>
                  <a:cubicBezTo>
                    <a:pt x="440830" y="1190433"/>
                    <a:pt x="430576" y="1197024"/>
                    <a:pt x="420323" y="1194827"/>
                  </a:cubicBezTo>
                  <a:cubicBezTo>
                    <a:pt x="410069" y="1192630"/>
                    <a:pt x="403477" y="1181644"/>
                    <a:pt x="405675" y="1171390"/>
                  </a:cubicBezTo>
                  <a:lnTo>
                    <a:pt x="415928" y="1123052"/>
                  </a:lnTo>
                  <a:lnTo>
                    <a:pt x="382970" y="1088630"/>
                  </a:lnTo>
                  <a:lnTo>
                    <a:pt x="382970" y="1087897"/>
                  </a:lnTo>
                  <a:lnTo>
                    <a:pt x="369055" y="1152348"/>
                  </a:lnTo>
                  <a:cubicBezTo>
                    <a:pt x="366125" y="1162601"/>
                    <a:pt x="355872" y="1169193"/>
                    <a:pt x="345618" y="1166996"/>
                  </a:cubicBezTo>
                  <a:cubicBezTo>
                    <a:pt x="335365" y="1164066"/>
                    <a:pt x="328773" y="1153813"/>
                    <a:pt x="330970" y="1143559"/>
                  </a:cubicBezTo>
                  <a:lnTo>
                    <a:pt x="350013" y="1053475"/>
                  </a:lnTo>
                  <a:lnTo>
                    <a:pt x="309730" y="1012460"/>
                  </a:lnTo>
                  <a:lnTo>
                    <a:pt x="285562" y="1123784"/>
                  </a:lnTo>
                  <a:cubicBezTo>
                    <a:pt x="282632" y="1134038"/>
                    <a:pt x="272379" y="1140630"/>
                    <a:pt x="262125" y="1138432"/>
                  </a:cubicBezTo>
                  <a:cubicBezTo>
                    <a:pt x="251872" y="1136235"/>
                    <a:pt x="245280" y="1125982"/>
                    <a:pt x="247477" y="1115728"/>
                  </a:cubicBezTo>
                  <a:lnTo>
                    <a:pt x="277505" y="978038"/>
                  </a:lnTo>
                  <a:lnTo>
                    <a:pt x="235759" y="934826"/>
                  </a:lnTo>
                  <a:lnTo>
                    <a:pt x="204998" y="1092291"/>
                  </a:lnTo>
                  <a:cubicBezTo>
                    <a:pt x="202801" y="1105475"/>
                    <a:pt x="185223" y="1112067"/>
                    <a:pt x="174970" y="1104743"/>
                  </a:cubicBezTo>
                  <a:lnTo>
                    <a:pt x="43871" y="1012460"/>
                  </a:lnTo>
                  <a:lnTo>
                    <a:pt x="43871" y="1073249"/>
                  </a:lnTo>
                  <a:lnTo>
                    <a:pt x="161054" y="1151615"/>
                  </a:lnTo>
                  <a:cubicBezTo>
                    <a:pt x="169843" y="1157474"/>
                    <a:pt x="172040" y="1169925"/>
                    <a:pt x="166181" y="1178714"/>
                  </a:cubicBezTo>
                  <a:cubicBezTo>
                    <a:pt x="160322" y="1187503"/>
                    <a:pt x="147871" y="1189700"/>
                    <a:pt x="139082" y="1183841"/>
                  </a:cubicBezTo>
                  <a:lnTo>
                    <a:pt x="44603" y="1120122"/>
                  </a:lnTo>
                  <a:lnTo>
                    <a:pt x="43871" y="1177249"/>
                  </a:lnTo>
                  <a:lnTo>
                    <a:pt x="120040" y="1228517"/>
                  </a:lnTo>
                  <a:cubicBezTo>
                    <a:pt x="128829" y="1234376"/>
                    <a:pt x="131026" y="1246827"/>
                    <a:pt x="125167" y="1255615"/>
                  </a:cubicBezTo>
                  <a:cubicBezTo>
                    <a:pt x="119307" y="1264405"/>
                    <a:pt x="106857" y="1266602"/>
                    <a:pt x="98068" y="1260743"/>
                  </a:cubicBezTo>
                  <a:lnTo>
                    <a:pt x="43138" y="1224123"/>
                  </a:lnTo>
                  <a:lnTo>
                    <a:pt x="43138" y="1224855"/>
                  </a:lnTo>
                  <a:lnTo>
                    <a:pt x="43138" y="1272461"/>
                  </a:lnTo>
                  <a:lnTo>
                    <a:pt x="84152" y="1300292"/>
                  </a:lnTo>
                  <a:cubicBezTo>
                    <a:pt x="92941" y="1306151"/>
                    <a:pt x="95139" y="1318601"/>
                    <a:pt x="89280" y="1327390"/>
                  </a:cubicBezTo>
                  <a:cubicBezTo>
                    <a:pt x="83420" y="1336179"/>
                    <a:pt x="70969" y="1338377"/>
                    <a:pt x="62180" y="1332517"/>
                  </a:cubicBezTo>
                  <a:lnTo>
                    <a:pt x="43871" y="1320066"/>
                  </a:lnTo>
                  <a:lnTo>
                    <a:pt x="43138" y="1358884"/>
                  </a:lnTo>
                  <a:cubicBezTo>
                    <a:pt x="43138" y="1369869"/>
                    <a:pt x="34349" y="1378658"/>
                    <a:pt x="24096" y="1378658"/>
                  </a:cubicBezTo>
                  <a:cubicBezTo>
                    <a:pt x="13110" y="1378658"/>
                    <a:pt x="4322" y="1369869"/>
                    <a:pt x="4322" y="1358884"/>
                  </a:cubicBezTo>
                  <a:lnTo>
                    <a:pt x="4322" y="1313475"/>
                  </a:lnTo>
                  <a:lnTo>
                    <a:pt x="4322" y="1312742"/>
                  </a:lnTo>
                  <a:lnTo>
                    <a:pt x="0" y="1315418"/>
                  </a:lnTo>
                  <a:lnTo>
                    <a:pt x="0" y="1269256"/>
                  </a:lnTo>
                  <a:lnTo>
                    <a:pt x="4322" y="1266602"/>
                  </a:lnTo>
                  <a:lnTo>
                    <a:pt x="4322" y="1218264"/>
                  </a:lnTo>
                  <a:lnTo>
                    <a:pt x="4322" y="1217531"/>
                  </a:lnTo>
                  <a:lnTo>
                    <a:pt x="0" y="1220220"/>
                  </a:lnTo>
                  <a:lnTo>
                    <a:pt x="0" y="1174064"/>
                  </a:lnTo>
                  <a:lnTo>
                    <a:pt x="4322" y="1171390"/>
                  </a:lnTo>
                  <a:lnTo>
                    <a:pt x="4322" y="1123784"/>
                  </a:lnTo>
                  <a:lnTo>
                    <a:pt x="0" y="1126433"/>
                  </a:lnTo>
                  <a:lnTo>
                    <a:pt x="0" y="1077728"/>
                  </a:lnTo>
                  <a:lnTo>
                    <a:pt x="3589" y="1075447"/>
                  </a:lnTo>
                  <a:lnTo>
                    <a:pt x="3589" y="1017587"/>
                  </a:lnTo>
                  <a:lnTo>
                    <a:pt x="0" y="1019837"/>
                  </a:lnTo>
                  <a:lnTo>
                    <a:pt x="0" y="975716"/>
                  </a:lnTo>
                  <a:lnTo>
                    <a:pt x="2124" y="974375"/>
                  </a:lnTo>
                  <a:lnTo>
                    <a:pt x="2124" y="849136"/>
                  </a:lnTo>
                  <a:lnTo>
                    <a:pt x="0" y="849176"/>
                  </a:lnTo>
                  <a:lnTo>
                    <a:pt x="0" y="810404"/>
                  </a:lnTo>
                  <a:lnTo>
                    <a:pt x="3589" y="810318"/>
                  </a:lnTo>
                  <a:lnTo>
                    <a:pt x="42406" y="809586"/>
                  </a:lnTo>
                  <a:lnTo>
                    <a:pt x="73167" y="808854"/>
                  </a:lnTo>
                  <a:lnTo>
                    <a:pt x="95871" y="787615"/>
                  </a:lnTo>
                  <a:lnTo>
                    <a:pt x="124435" y="761248"/>
                  </a:lnTo>
                  <a:lnTo>
                    <a:pt x="147138" y="740008"/>
                  </a:lnTo>
                  <a:lnTo>
                    <a:pt x="146406" y="709248"/>
                  </a:lnTo>
                  <a:lnTo>
                    <a:pt x="145674" y="670431"/>
                  </a:lnTo>
                  <a:lnTo>
                    <a:pt x="144209" y="639670"/>
                  </a:lnTo>
                  <a:lnTo>
                    <a:pt x="123702" y="616966"/>
                  </a:lnTo>
                  <a:lnTo>
                    <a:pt x="97336" y="588403"/>
                  </a:lnTo>
                  <a:lnTo>
                    <a:pt x="76096" y="565698"/>
                  </a:lnTo>
                  <a:lnTo>
                    <a:pt x="45336" y="566431"/>
                  </a:lnTo>
                  <a:lnTo>
                    <a:pt x="6518" y="567163"/>
                  </a:lnTo>
                  <a:lnTo>
                    <a:pt x="0" y="567318"/>
                  </a:lnTo>
                  <a:lnTo>
                    <a:pt x="0" y="529187"/>
                  </a:lnTo>
                  <a:lnTo>
                    <a:pt x="5786" y="529078"/>
                  </a:lnTo>
                  <a:lnTo>
                    <a:pt x="5786" y="414092"/>
                  </a:lnTo>
                  <a:lnTo>
                    <a:pt x="0" y="410025"/>
                  </a:lnTo>
                  <a:lnTo>
                    <a:pt x="0" y="361923"/>
                  </a:lnTo>
                  <a:lnTo>
                    <a:pt x="6518" y="366486"/>
                  </a:lnTo>
                  <a:lnTo>
                    <a:pt x="6518" y="305698"/>
                  </a:lnTo>
                  <a:lnTo>
                    <a:pt x="0" y="301338"/>
                  </a:lnTo>
                  <a:lnTo>
                    <a:pt x="0" y="254922"/>
                  </a:lnTo>
                  <a:lnTo>
                    <a:pt x="5786" y="258824"/>
                  </a:lnTo>
                  <a:lnTo>
                    <a:pt x="5786" y="200965"/>
                  </a:lnTo>
                  <a:lnTo>
                    <a:pt x="0" y="197070"/>
                  </a:lnTo>
                  <a:lnTo>
                    <a:pt x="0" y="149967"/>
                  </a:lnTo>
                  <a:lnTo>
                    <a:pt x="5054" y="153359"/>
                  </a:lnTo>
                  <a:lnTo>
                    <a:pt x="5786" y="105753"/>
                  </a:lnTo>
                  <a:lnTo>
                    <a:pt x="0" y="101930"/>
                  </a:lnTo>
                  <a:lnTo>
                    <a:pt x="0" y="54843"/>
                  </a:lnTo>
                  <a:lnTo>
                    <a:pt x="5054" y="58148"/>
                  </a:lnTo>
                  <a:lnTo>
                    <a:pt x="5054" y="19330"/>
                  </a:lnTo>
                  <a:cubicBezTo>
                    <a:pt x="5786" y="11274"/>
                    <a:pt x="10181" y="4682"/>
                    <a:pt x="17505" y="1753"/>
                  </a:cubicBezTo>
                  <a:cubicBezTo>
                    <a:pt x="19702" y="288"/>
                    <a:pt x="21899" y="-444"/>
                    <a:pt x="24829" y="288"/>
                  </a:cubicBezTo>
                  <a:close/>
                </a:path>
              </a:pathLst>
            </a:custGeom>
            <a:solidFill>
              <a:schemeClr val="bg1">
                <a:alpha val="5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794AA629-459B-474E-B8F0-F9F1E169DF51}"/>
                </a:ext>
              </a:extLst>
            </p:cNvPr>
            <p:cNvSpPr/>
            <p:nvPr userDrawn="1"/>
          </p:nvSpPr>
          <p:spPr>
            <a:xfrm rot="1218983">
              <a:off x="1532471" y="4117789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3" name="Graphic 47">
              <a:extLst>
                <a:ext uri="{FF2B5EF4-FFF2-40B4-BE49-F238E27FC236}">
                  <a16:creationId xmlns:a16="http://schemas.microsoft.com/office/drawing/2014/main" id="{3332F807-75AC-48B4-9FAC-CDF03747B6ED}"/>
                </a:ext>
              </a:extLst>
            </p:cNvPr>
            <p:cNvSpPr/>
            <p:nvPr userDrawn="1"/>
          </p:nvSpPr>
          <p:spPr>
            <a:xfrm>
              <a:off x="9625750" y="4063403"/>
              <a:ext cx="1514475" cy="227171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4" name="Graphic 47">
              <a:extLst>
                <a:ext uri="{FF2B5EF4-FFF2-40B4-BE49-F238E27FC236}">
                  <a16:creationId xmlns:a16="http://schemas.microsoft.com/office/drawing/2014/main" id="{E22D7D4C-E345-4105-9542-18185BDD3656}"/>
                </a:ext>
              </a:extLst>
            </p:cNvPr>
            <p:cNvSpPr/>
            <p:nvPr userDrawn="1"/>
          </p:nvSpPr>
          <p:spPr>
            <a:xfrm>
              <a:off x="10621899" y="4800037"/>
              <a:ext cx="1181002" cy="177150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49F4AD4C-36E8-4126-B59D-2769F95BB9D8}"/>
                </a:ext>
              </a:extLst>
            </p:cNvPr>
            <p:cNvSpPr/>
            <p:nvPr userDrawn="1"/>
          </p:nvSpPr>
          <p:spPr>
            <a:xfrm>
              <a:off x="11774817" y="5349833"/>
              <a:ext cx="417182" cy="1122552"/>
            </a:xfrm>
            <a:custGeom>
              <a:avLst/>
              <a:gdLst>
                <a:gd name="connsiteX0" fmla="*/ 150537 w 417182"/>
                <a:gd name="connsiteY0" fmla="*/ 987116 h 1122552"/>
                <a:gd name="connsiteX1" fmla="*/ 150537 w 417182"/>
                <a:gd name="connsiteY1" fmla="*/ 987116 h 1122552"/>
                <a:gd name="connsiteX2" fmla="*/ 184647 w 417182"/>
                <a:gd name="connsiteY2" fmla="*/ 867904 h 1122552"/>
                <a:gd name="connsiteX3" fmla="*/ 184647 w 417182"/>
                <a:gd name="connsiteY3" fmla="*/ 867904 h 1122552"/>
                <a:gd name="connsiteX4" fmla="*/ 106436 w 417182"/>
                <a:gd name="connsiteY4" fmla="*/ 864804 h 1122552"/>
                <a:gd name="connsiteX5" fmla="*/ 167075 w 417182"/>
                <a:gd name="connsiteY5" fmla="*/ 875140 h 1122552"/>
                <a:gd name="connsiteX6" fmla="*/ 106436 w 417182"/>
                <a:gd name="connsiteY6" fmla="*/ 864804 h 1122552"/>
                <a:gd name="connsiteX7" fmla="*/ 52342 w 417182"/>
                <a:gd name="connsiteY7" fmla="*/ 839997 h 1122552"/>
                <a:gd name="connsiteX8" fmla="*/ 52342 w 417182"/>
                <a:gd name="connsiteY8" fmla="*/ 839997 h 1122552"/>
                <a:gd name="connsiteX9" fmla="*/ 271472 w 417182"/>
                <a:gd name="connsiteY9" fmla="*/ 512336 h 1122552"/>
                <a:gd name="connsiteX10" fmla="*/ 271472 w 417182"/>
                <a:gd name="connsiteY10" fmla="*/ 512336 h 1122552"/>
                <a:gd name="connsiteX11" fmla="*/ 313851 w 417182"/>
                <a:gd name="connsiteY11" fmla="*/ 324560 h 1122552"/>
                <a:gd name="connsiteX12" fmla="*/ 313851 w 417182"/>
                <a:gd name="connsiteY12" fmla="*/ 324560 h 1122552"/>
                <a:gd name="connsiteX13" fmla="*/ 243908 w 417182"/>
                <a:gd name="connsiteY13" fmla="*/ 324560 h 1122552"/>
                <a:gd name="connsiteX14" fmla="*/ 278707 w 417182"/>
                <a:gd name="connsiteY14" fmla="*/ 339720 h 1122552"/>
                <a:gd name="connsiteX15" fmla="*/ 243908 w 417182"/>
                <a:gd name="connsiteY15" fmla="*/ 324560 h 1122552"/>
                <a:gd name="connsiteX16" fmla="*/ 330733 w 417182"/>
                <a:gd name="connsiteY16" fmla="*/ 318703 h 1122552"/>
                <a:gd name="connsiteX17" fmla="*/ 330733 w 417182"/>
                <a:gd name="connsiteY17" fmla="*/ 318703 h 1122552"/>
                <a:gd name="connsiteX18" fmla="*/ 345204 w 417182"/>
                <a:gd name="connsiteY18" fmla="*/ 311123 h 1122552"/>
                <a:gd name="connsiteX19" fmla="*/ 345204 w 417182"/>
                <a:gd name="connsiteY19" fmla="*/ 311123 h 1122552"/>
                <a:gd name="connsiteX20" fmla="*/ 371045 w 417182"/>
                <a:gd name="connsiteY20" fmla="*/ 272534 h 1122552"/>
                <a:gd name="connsiteX21" fmla="*/ 369322 w 417182"/>
                <a:gd name="connsiteY21" fmla="*/ 279769 h 1122552"/>
                <a:gd name="connsiteX22" fmla="*/ 371045 w 417182"/>
                <a:gd name="connsiteY22" fmla="*/ 272534 h 1122552"/>
                <a:gd name="connsiteX23" fmla="*/ 399297 w 417182"/>
                <a:gd name="connsiteY23" fmla="*/ 215684 h 1122552"/>
                <a:gd name="connsiteX24" fmla="*/ 399297 w 417182"/>
                <a:gd name="connsiteY24" fmla="*/ 215684 h 1122552"/>
                <a:gd name="connsiteX25" fmla="*/ 362431 w 417182"/>
                <a:gd name="connsiteY25" fmla="*/ 208794 h 1122552"/>
                <a:gd name="connsiteX26" fmla="*/ 369667 w 417182"/>
                <a:gd name="connsiteY26" fmla="*/ 214306 h 1122552"/>
                <a:gd name="connsiteX27" fmla="*/ 362431 w 417182"/>
                <a:gd name="connsiteY27" fmla="*/ 208794 h 1122552"/>
                <a:gd name="connsiteX28" fmla="*/ 401365 w 417182"/>
                <a:gd name="connsiteY28" fmla="*/ 167448 h 1122552"/>
                <a:gd name="connsiteX29" fmla="*/ 383104 w 417182"/>
                <a:gd name="connsiteY29" fmla="*/ 182264 h 1122552"/>
                <a:gd name="connsiteX30" fmla="*/ 401365 w 417182"/>
                <a:gd name="connsiteY30" fmla="*/ 167448 h 1122552"/>
                <a:gd name="connsiteX31" fmla="*/ 309716 w 417182"/>
                <a:gd name="connsiteY31" fmla="*/ 143675 h 1122552"/>
                <a:gd name="connsiteX32" fmla="*/ 314540 w 417182"/>
                <a:gd name="connsiteY32" fmla="*/ 155045 h 1122552"/>
                <a:gd name="connsiteX33" fmla="*/ 309716 w 417182"/>
                <a:gd name="connsiteY33" fmla="*/ 143675 h 1122552"/>
                <a:gd name="connsiteX34" fmla="*/ 317985 w 417182"/>
                <a:gd name="connsiteY34" fmla="*/ 101296 h 1122552"/>
                <a:gd name="connsiteX35" fmla="*/ 325909 w 417182"/>
                <a:gd name="connsiteY35" fmla="*/ 115767 h 1122552"/>
                <a:gd name="connsiteX36" fmla="*/ 317985 w 417182"/>
                <a:gd name="connsiteY36" fmla="*/ 101296 h 1122552"/>
                <a:gd name="connsiteX37" fmla="*/ 340725 w 417182"/>
                <a:gd name="connsiteY37" fmla="*/ 0 h 1122552"/>
                <a:gd name="connsiteX38" fmla="*/ 357952 w 417182"/>
                <a:gd name="connsiteY38" fmla="*/ 37900 h 1122552"/>
                <a:gd name="connsiteX39" fmla="*/ 356229 w 417182"/>
                <a:gd name="connsiteY39" fmla="*/ 66842 h 1122552"/>
                <a:gd name="connsiteX40" fmla="*/ 382414 w 417182"/>
                <a:gd name="connsiteY40" fmla="*/ 64430 h 1122552"/>
                <a:gd name="connsiteX41" fmla="*/ 399986 w 417182"/>
                <a:gd name="connsiteY41" fmla="*/ 74077 h 1122552"/>
                <a:gd name="connsiteX42" fmla="*/ 378280 w 417182"/>
                <a:gd name="connsiteY42" fmla="*/ 88548 h 1122552"/>
                <a:gd name="connsiteX43" fmla="*/ 380347 w 417182"/>
                <a:gd name="connsiteY43" fmla="*/ 114044 h 1122552"/>
                <a:gd name="connsiteX44" fmla="*/ 372078 w 417182"/>
                <a:gd name="connsiteY44" fmla="*/ 160557 h 1122552"/>
                <a:gd name="connsiteX45" fmla="*/ 406145 w 417182"/>
                <a:gd name="connsiteY45" fmla="*/ 122529 h 1122552"/>
                <a:gd name="connsiteX46" fmla="*/ 417182 w 417182"/>
                <a:gd name="connsiteY46" fmla="*/ 118254 h 1122552"/>
                <a:gd name="connsiteX47" fmla="*/ 417182 w 417182"/>
                <a:gd name="connsiteY47" fmla="*/ 252973 h 1122552"/>
                <a:gd name="connsiteX48" fmla="*/ 416438 w 417182"/>
                <a:gd name="connsiteY48" fmla="*/ 253154 h 1122552"/>
                <a:gd name="connsiteX49" fmla="*/ 391028 w 417182"/>
                <a:gd name="connsiteY49" fmla="*/ 241181 h 1122552"/>
                <a:gd name="connsiteX50" fmla="*/ 366221 w 417182"/>
                <a:gd name="connsiteY50" fmla="*/ 234634 h 1122552"/>
                <a:gd name="connsiteX51" fmla="*/ 406532 w 417182"/>
                <a:gd name="connsiteY51" fmla="*/ 270811 h 1122552"/>
                <a:gd name="connsiteX52" fmla="*/ 417182 w 417182"/>
                <a:gd name="connsiteY52" fmla="*/ 278708 h 1122552"/>
                <a:gd name="connsiteX53" fmla="*/ 417182 w 417182"/>
                <a:gd name="connsiteY53" fmla="*/ 324555 h 1122552"/>
                <a:gd name="connsiteX54" fmla="*/ 415146 w 417182"/>
                <a:gd name="connsiteY54" fmla="*/ 324215 h 1122552"/>
                <a:gd name="connsiteX55" fmla="*/ 417182 w 417182"/>
                <a:gd name="connsiteY55" fmla="*/ 326321 h 1122552"/>
                <a:gd name="connsiteX56" fmla="*/ 417182 w 417182"/>
                <a:gd name="connsiteY56" fmla="*/ 395968 h 1122552"/>
                <a:gd name="connsiteX57" fmla="*/ 405154 w 417182"/>
                <a:gd name="connsiteY57" fmla="*/ 393469 h 1122552"/>
                <a:gd name="connsiteX58" fmla="*/ 417182 w 417182"/>
                <a:gd name="connsiteY58" fmla="*/ 403573 h 1122552"/>
                <a:gd name="connsiteX59" fmla="*/ 417182 w 417182"/>
                <a:gd name="connsiteY59" fmla="*/ 1076079 h 1122552"/>
                <a:gd name="connsiteX60" fmla="*/ 408643 w 417182"/>
                <a:gd name="connsiteY60" fmla="*/ 1072003 h 1122552"/>
                <a:gd name="connsiteX61" fmla="*/ 402398 w 417182"/>
                <a:gd name="connsiteY61" fmla="*/ 1090135 h 1122552"/>
                <a:gd name="connsiteX62" fmla="*/ 364154 w 417182"/>
                <a:gd name="connsiteY62" fmla="*/ 1119765 h 1122552"/>
                <a:gd name="connsiteX63" fmla="*/ 343826 w 417182"/>
                <a:gd name="connsiteY63" fmla="*/ 1056370 h 1122552"/>
                <a:gd name="connsiteX64" fmla="*/ 295934 w 417182"/>
                <a:gd name="connsiteY64" fmla="*/ 1066017 h 1122552"/>
                <a:gd name="connsiteX65" fmla="*/ 215656 w 417182"/>
                <a:gd name="connsiteY65" fmla="*/ 1103572 h 1122552"/>
                <a:gd name="connsiteX66" fmla="*/ 182579 w 417182"/>
                <a:gd name="connsiteY66" fmla="*/ 1093235 h 1122552"/>
                <a:gd name="connsiteX67" fmla="*/ 128142 w 417182"/>
                <a:gd name="connsiteY67" fmla="*/ 1075664 h 1122552"/>
                <a:gd name="connsiteX68" fmla="*/ 106436 w 417182"/>
                <a:gd name="connsiteY68" fmla="*/ 1066706 h 1122552"/>
                <a:gd name="connsiteX69" fmla="*/ 121595 w 417182"/>
                <a:gd name="connsiteY69" fmla="*/ 1051546 h 1122552"/>
                <a:gd name="connsiteX70" fmla="*/ 53720 w 417182"/>
                <a:gd name="connsiteY70" fmla="*/ 1047411 h 1122552"/>
                <a:gd name="connsiteX71" fmla="*/ 29602 w 417182"/>
                <a:gd name="connsiteY71" fmla="*/ 1044655 h 1122552"/>
                <a:gd name="connsiteX72" fmla="*/ 14098 w 417182"/>
                <a:gd name="connsiteY72" fmla="*/ 1033974 h 1122552"/>
                <a:gd name="connsiteX73" fmla="*/ 13753 w 417182"/>
                <a:gd name="connsiteY73" fmla="*/ 1012612 h 1122552"/>
                <a:gd name="connsiteX74" fmla="*/ 89553 w 417182"/>
                <a:gd name="connsiteY74" fmla="*/ 995385 h 1122552"/>
                <a:gd name="connsiteX75" fmla="*/ 127108 w 417182"/>
                <a:gd name="connsiteY75" fmla="*/ 986083 h 1122552"/>
                <a:gd name="connsiteX76" fmla="*/ 92309 w 417182"/>
                <a:gd name="connsiteY76" fmla="*/ 994352 h 1122552"/>
                <a:gd name="connsiteX77" fmla="*/ 75082 w 417182"/>
                <a:gd name="connsiteY77" fmla="*/ 984016 h 1122552"/>
                <a:gd name="connsiteX78" fmla="*/ 37527 w 417182"/>
                <a:gd name="connsiteY78" fmla="*/ 971612 h 1122552"/>
                <a:gd name="connsiteX79" fmla="*/ 18577 w 417182"/>
                <a:gd name="connsiteY79" fmla="*/ 959553 h 1122552"/>
                <a:gd name="connsiteX80" fmla="*/ 25123 w 417182"/>
                <a:gd name="connsiteY80" fmla="*/ 934057 h 1122552"/>
                <a:gd name="connsiteX81" fmla="*/ 106436 w 417182"/>
                <a:gd name="connsiteY81" fmla="*/ 923031 h 1122552"/>
                <a:gd name="connsiteX82" fmla="*/ 70258 w 417182"/>
                <a:gd name="connsiteY82" fmla="*/ 908905 h 1122552"/>
                <a:gd name="connsiteX83" fmla="*/ 59922 w 417182"/>
                <a:gd name="connsiteY83" fmla="*/ 894090 h 1122552"/>
                <a:gd name="connsiteX84" fmla="*/ 70947 w 417182"/>
                <a:gd name="connsiteY84" fmla="*/ 881686 h 1122552"/>
                <a:gd name="connsiteX85" fmla="*/ 27880 w 417182"/>
                <a:gd name="connsiteY85" fmla="*/ 848610 h 1122552"/>
                <a:gd name="connsiteX86" fmla="*/ 13753 w 417182"/>
                <a:gd name="connsiteY86" fmla="*/ 825870 h 1122552"/>
                <a:gd name="connsiteX87" fmla="*/ 35804 w 417182"/>
                <a:gd name="connsiteY87" fmla="*/ 811399 h 1122552"/>
                <a:gd name="connsiteX88" fmla="*/ 95065 w 417182"/>
                <a:gd name="connsiteY88" fmla="*/ 803475 h 1122552"/>
                <a:gd name="connsiteX89" fmla="*/ 171210 w 417182"/>
                <a:gd name="connsiteY89" fmla="*/ 783836 h 1122552"/>
                <a:gd name="connsiteX90" fmla="*/ 149503 w 417182"/>
                <a:gd name="connsiteY90" fmla="*/ 775567 h 1122552"/>
                <a:gd name="connsiteX91" fmla="*/ 92309 w 417182"/>
                <a:gd name="connsiteY91" fmla="*/ 754205 h 1122552"/>
                <a:gd name="connsiteX92" fmla="*/ 83007 w 417182"/>
                <a:gd name="connsiteY92" fmla="*/ 738701 h 1122552"/>
                <a:gd name="connsiteX93" fmla="*/ 97133 w 417182"/>
                <a:gd name="connsiteY93" fmla="*/ 729743 h 1122552"/>
                <a:gd name="connsiteX94" fmla="*/ 215311 w 417182"/>
                <a:gd name="connsiteY94" fmla="*/ 722507 h 1122552"/>
                <a:gd name="connsiteX95" fmla="*/ 197739 w 417182"/>
                <a:gd name="connsiteY95" fmla="*/ 703902 h 1122552"/>
                <a:gd name="connsiteX96" fmla="*/ 168453 w 417182"/>
                <a:gd name="connsiteY96" fmla="*/ 690809 h 1122552"/>
                <a:gd name="connsiteX97" fmla="*/ 118839 w 417182"/>
                <a:gd name="connsiteY97" fmla="*/ 689776 h 1122552"/>
                <a:gd name="connsiteX98" fmla="*/ 75082 w 417182"/>
                <a:gd name="connsiteY98" fmla="*/ 671170 h 1122552"/>
                <a:gd name="connsiteX99" fmla="*/ 76116 w 417182"/>
                <a:gd name="connsiteY99" fmla="*/ 646708 h 1122552"/>
                <a:gd name="connsiteX100" fmla="*/ 216000 w 417182"/>
                <a:gd name="connsiteY100" fmla="*/ 633960 h 1122552"/>
                <a:gd name="connsiteX101" fmla="*/ 263203 w 417182"/>
                <a:gd name="connsiteY101" fmla="*/ 598816 h 1122552"/>
                <a:gd name="connsiteX102" fmla="*/ 224269 w 417182"/>
                <a:gd name="connsiteY102" fmla="*/ 600194 h 1122552"/>
                <a:gd name="connsiteX103" fmla="*/ 196706 w 417182"/>
                <a:gd name="connsiteY103" fmla="*/ 608119 h 1122552"/>
                <a:gd name="connsiteX104" fmla="*/ 100923 w 417182"/>
                <a:gd name="connsiteY104" fmla="*/ 571942 h 1122552"/>
                <a:gd name="connsiteX105" fmla="*/ 220824 w 417182"/>
                <a:gd name="connsiteY105" fmla="*/ 535420 h 1122552"/>
                <a:gd name="connsiteX106" fmla="*/ 228059 w 417182"/>
                <a:gd name="connsiteY106" fmla="*/ 508546 h 1122552"/>
                <a:gd name="connsiteX107" fmla="*/ 129865 w 417182"/>
                <a:gd name="connsiteY107" fmla="*/ 491319 h 1122552"/>
                <a:gd name="connsiteX108" fmla="*/ 189470 w 417182"/>
                <a:gd name="connsiteY108" fmla="*/ 471335 h 1122552"/>
                <a:gd name="connsiteX109" fmla="*/ 145369 w 417182"/>
                <a:gd name="connsiteY109" fmla="*/ 433091 h 1122552"/>
                <a:gd name="connsiteX110" fmla="*/ 261480 w 417182"/>
                <a:gd name="connsiteY110" fmla="*/ 415519 h 1122552"/>
                <a:gd name="connsiteX111" fmla="*/ 195328 w 417182"/>
                <a:gd name="connsiteY111" fmla="*/ 383477 h 1122552"/>
                <a:gd name="connsiteX112" fmla="*/ 145714 w 417182"/>
                <a:gd name="connsiteY112" fmla="*/ 349367 h 1122552"/>
                <a:gd name="connsiteX113" fmla="*/ 179134 w 417182"/>
                <a:gd name="connsiteY113" fmla="*/ 344199 h 1122552"/>
                <a:gd name="connsiteX114" fmla="*/ 203252 w 417182"/>
                <a:gd name="connsiteY114" fmla="*/ 327661 h 1122552"/>
                <a:gd name="connsiteX115" fmla="*/ 189470 w 417182"/>
                <a:gd name="connsiteY115" fmla="*/ 303543 h 1122552"/>
                <a:gd name="connsiteX116" fmla="*/ 188437 w 417182"/>
                <a:gd name="connsiteY116" fmla="*/ 282526 h 1122552"/>
                <a:gd name="connsiteX117" fmla="*/ 241497 w 417182"/>
                <a:gd name="connsiteY117" fmla="*/ 271845 h 1122552"/>
                <a:gd name="connsiteX118" fmla="*/ 340036 w 417182"/>
                <a:gd name="connsiteY118" fmla="*/ 246693 h 1122552"/>
                <a:gd name="connsiteX119" fmla="*/ 255967 w 417182"/>
                <a:gd name="connsiteY119" fmla="*/ 260819 h 1122552"/>
                <a:gd name="connsiteX120" fmla="*/ 224958 w 417182"/>
                <a:gd name="connsiteY120" fmla="*/ 246349 h 1122552"/>
                <a:gd name="connsiteX121" fmla="*/ 213588 w 417182"/>
                <a:gd name="connsiteY121" fmla="*/ 232222 h 1122552"/>
                <a:gd name="connsiteX122" fmla="*/ 189470 w 417182"/>
                <a:gd name="connsiteY122" fmla="*/ 214995 h 1122552"/>
                <a:gd name="connsiteX123" fmla="*/ 262169 w 417182"/>
                <a:gd name="connsiteY123" fmla="*/ 221197 h 1122552"/>
                <a:gd name="connsiteX124" fmla="*/ 340036 w 417182"/>
                <a:gd name="connsiteY124" fmla="*/ 206382 h 1122552"/>
                <a:gd name="connsiteX125" fmla="*/ 296968 w 417182"/>
                <a:gd name="connsiteY125" fmla="*/ 205003 h 1122552"/>
                <a:gd name="connsiteX126" fmla="*/ 255967 w 417182"/>
                <a:gd name="connsiteY126" fmla="*/ 192600 h 1122552"/>
                <a:gd name="connsiteX127" fmla="*/ 251833 w 417182"/>
                <a:gd name="connsiteY127" fmla="*/ 160557 h 1122552"/>
                <a:gd name="connsiteX128" fmla="*/ 244942 w 417182"/>
                <a:gd name="connsiteY128" fmla="*/ 135406 h 1122552"/>
                <a:gd name="connsiteX129" fmla="*/ 290422 w 417182"/>
                <a:gd name="connsiteY129" fmla="*/ 116111 h 1122552"/>
                <a:gd name="connsiteX130" fmla="*/ 293178 w 417182"/>
                <a:gd name="connsiteY130" fmla="*/ 106464 h 1122552"/>
                <a:gd name="connsiteX131" fmla="*/ 299035 w 417182"/>
                <a:gd name="connsiteY131" fmla="*/ 67531 h 1122552"/>
                <a:gd name="connsiteX132" fmla="*/ 326254 w 417182"/>
                <a:gd name="connsiteY132" fmla="*/ 83724 h 1122552"/>
                <a:gd name="connsiteX133" fmla="*/ 316951 w 417182"/>
                <a:gd name="connsiteY133" fmla="*/ 35488 h 1122552"/>
                <a:gd name="connsiteX134" fmla="*/ 340725 w 417182"/>
                <a:gd name="connsiteY134" fmla="*/ 0 h 112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417182" h="1122552">
                  <a:moveTo>
                    <a:pt x="150537" y="987116"/>
                  </a:moveTo>
                  <a:cubicBezTo>
                    <a:pt x="135377" y="992285"/>
                    <a:pt x="160529" y="993318"/>
                    <a:pt x="150537" y="987116"/>
                  </a:cubicBezTo>
                  <a:close/>
                  <a:moveTo>
                    <a:pt x="184647" y="867904"/>
                  </a:moveTo>
                  <a:cubicBezTo>
                    <a:pt x="162252" y="871005"/>
                    <a:pt x="195672" y="873073"/>
                    <a:pt x="184647" y="867904"/>
                  </a:cubicBezTo>
                  <a:close/>
                  <a:moveTo>
                    <a:pt x="106436" y="864804"/>
                  </a:moveTo>
                  <a:cubicBezTo>
                    <a:pt x="70603" y="896157"/>
                    <a:pt x="177067" y="878930"/>
                    <a:pt x="167075" y="875140"/>
                  </a:cubicBezTo>
                  <a:cubicBezTo>
                    <a:pt x="146058" y="867215"/>
                    <a:pt x="121595" y="882031"/>
                    <a:pt x="106436" y="864804"/>
                  </a:cubicBezTo>
                  <a:close/>
                  <a:moveTo>
                    <a:pt x="52342" y="839997"/>
                  </a:moveTo>
                  <a:cubicBezTo>
                    <a:pt x="30636" y="842408"/>
                    <a:pt x="59578" y="848266"/>
                    <a:pt x="52342" y="839997"/>
                  </a:cubicBezTo>
                  <a:close/>
                  <a:moveTo>
                    <a:pt x="271472" y="512336"/>
                  </a:moveTo>
                  <a:cubicBezTo>
                    <a:pt x="232538" y="518882"/>
                    <a:pt x="245286" y="531975"/>
                    <a:pt x="271472" y="512336"/>
                  </a:cubicBezTo>
                  <a:close/>
                  <a:moveTo>
                    <a:pt x="313851" y="324560"/>
                  </a:moveTo>
                  <a:cubicBezTo>
                    <a:pt x="301447" y="330417"/>
                    <a:pt x="325220" y="329384"/>
                    <a:pt x="313851" y="324560"/>
                  </a:cubicBezTo>
                  <a:close/>
                  <a:moveTo>
                    <a:pt x="243908" y="324560"/>
                  </a:moveTo>
                  <a:cubicBezTo>
                    <a:pt x="234261" y="346955"/>
                    <a:pt x="266993" y="342132"/>
                    <a:pt x="278707" y="339720"/>
                  </a:cubicBezTo>
                  <a:cubicBezTo>
                    <a:pt x="330389" y="321804"/>
                    <a:pt x="257345" y="340409"/>
                    <a:pt x="243908" y="324560"/>
                  </a:cubicBezTo>
                  <a:close/>
                  <a:moveTo>
                    <a:pt x="330733" y="318703"/>
                  </a:moveTo>
                  <a:cubicBezTo>
                    <a:pt x="318329" y="324560"/>
                    <a:pt x="342103" y="323526"/>
                    <a:pt x="330733" y="318703"/>
                  </a:cubicBezTo>
                  <a:close/>
                  <a:moveTo>
                    <a:pt x="345204" y="311123"/>
                  </a:moveTo>
                  <a:cubicBezTo>
                    <a:pt x="330044" y="316291"/>
                    <a:pt x="355196" y="317669"/>
                    <a:pt x="345204" y="311123"/>
                  </a:cubicBezTo>
                  <a:close/>
                  <a:moveTo>
                    <a:pt x="371045" y="272534"/>
                  </a:moveTo>
                  <a:lnTo>
                    <a:pt x="369322" y="279769"/>
                  </a:lnTo>
                  <a:cubicBezTo>
                    <a:pt x="362776" y="314224"/>
                    <a:pt x="384137" y="291828"/>
                    <a:pt x="371045" y="272534"/>
                  </a:cubicBezTo>
                  <a:close/>
                  <a:moveTo>
                    <a:pt x="399297" y="215684"/>
                  </a:moveTo>
                  <a:cubicBezTo>
                    <a:pt x="395507" y="237046"/>
                    <a:pt x="424104" y="209827"/>
                    <a:pt x="399297" y="215684"/>
                  </a:cubicBezTo>
                  <a:close/>
                  <a:moveTo>
                    <a:pt x="362431" y="208794"/>
                  </a:moveTo>
                  <a:lnTo>
                    <a:pt x="369667" y="214306"/>
                  </a:lnTo>
                  <a:cubicBezTo>
                    <a:pt x="405499" y="223264"/>
                    <a:pt x="383793" y="211205"/>
                    <a:pt x="362431" y="208794"/>
                  </a:cubicBezTo>
                  <a:close/>
                  <a:moveTo>
                    <a:pt x="401365" y="167448"/>
                  </a:moveTo>
                  <a:cubicBezTo>
                    <a:pt x="394129" y="170894"/>
                    <a:pt x="390683" y="179163"/>
                    <a:pt x="383104" y="182264"/>
                  </a:cubicBezTo>
                  <a:cubicBezTo>
                    <a:pt x="329010" y="193634"/>
                    <a:pt x="410667" y="192600"/>
                    <a:pt x="401365" y="167448"/>
                  </a:cubicBezTo>
                  <a:close/>
                  <a:moveTo>
                    <a:pt x="309716" y="143675"/>
                  </a:moveTo>
                  <a:cubicBezTo>
                    <a:pt x="302136" y="144364"/>
                    <a:pt x="314884" y="155389"/>
                    <a:pt x="314540" y="155045"/>
                  </a:cubicBezTo>
                  <a:cubicBezTo>
                    <a:pt x="340036" y="179852"/>
                    <a:pt x="334523" y="144364"/>
                    <a:pt x="309716" y="143675"/>
                  </a:cubicBezTo>
                  <a:close/>
                  <a:moveTo>
                    <a:pt x="317985" y="101296"/>
                  </a:moveTo>
                  <a:cubicBezTo>
                    <a:pt x="315573" y="107842"/>
                    <a:pt x="324531" y="110943"/>
                    <a:pt x="325909" y="115767"/>
                  </a:cubicBezTo>
                  <a:cubicBezTo>
                    <a:pt x="336246" y="152978"/>
                    <a:pt x="341414" y="103708"/>
                    <a:pt x="317985" y="101296"/>
                  </a:cubicBezTo>
                  <a:close/>
                  <a:moveTo>
                    <a:pt x="340725" y="0"/>
                  </a:moveTo>
                  <a:cubicBezTo>
                    <a:pt x="365532" y="6202"/>
                    <a:pt x="340036" y="40312"/>
                    <a:pt x="357952" y="37900"/>
                  </a:cubicBezTo>
                  <a:cubicBezTo>
                    <a:pt x="401365" y="9648"/>
                    <a:pt x="362431" y="47203"/>
                    <a:pt x="356229" y="66842"/>
                  </a:cubicBezTo>
                  <a:cubicBezTo>
                    <a:pt x="347960" y="114044"/>
                    <a:pt x="370011" y="46858"/>
                    <a:pt x="382414" y="64430"/>
                  </a:cubicBezTo>
                  <a:cubicBezTo>
                    <a:pt x="400331" y="60640"/>
                    <a:pt x="428239" y="46514"/>
                    <a:pt x="399986" y="74077"/>
                  </a:cubicBezTo>
                  <a:cubicBezTo>
                    <a:pt x="439264" y="85102"/>
                    <a:pt x="392062" y="86825"/>
                    <a:pt x="378280" y="88548"/>
                  </a:cubicBezTo>
                  <a:cubicBezTo>
                    <a:pt x="404810" y="89582"/>
                    <a:pt x="414457" y="115767"/>
                    <a:pt x="380347" y="114044"/>
                  </a:cubicBezTo>
                  <a:cubicBezTo>
                    <a:pt x="348649" y="84758"/>
                    <a:pt x="344859" y="165725"/>
                    <a:pt x="372078" y="160557"/>
                  </a:cubicBezTo>
                  <a:cubicBezTo>
                    <a:pt x="383793" y="145914"/>
                    <a:pt x="394129" y="132477"/>
                    <a:pt x="406145" y="122529"/>
                  </a:cubicBezTo>
                  <a:lnTo>
                    <a:pt x="417182" y="118254"/>
                  </a:lnTo>
                  <a:lnTo>
                    <a:pt x="417182" y="252973"/>
                  </a:lnTo>
                  <a:lnTo>
                    <a:pt x="416438" y="253154"/>
                  </a:lnTo>
                  <a:cubicBezTo>
                    <a:pt x="406533" y="257030"/>
                    <a:pt x="397575" y="260131"/>
                    <a:pt x="391028" y="241181"/>
                  </a:cubicBezTo>
                  <a:cubicBezTo>
                    <a:pt x="392406" y="269777"/>
                    <a:pt x="369667" y="250139"/>
                    <a:pt x="366221" y="234634"/>
                  </a:cubicBezTo>
                  <a:cubicBezTo>
                    <a:pt x="343481" y="242559"/>
                    <a:pt x="396196" y="265299"/>
                    <a:pt x="406532" y="270811"/>
                  </a:cubicBezTo>
                  <a:lnTo>
                    <a:pt x="417182" y="278708"/>
                  </a:lnTo>
                  <a:lnTo>
                    <a:pt x="417182" y="324555"/>
                  </a:lnTo>
                  <a:lnTo>
                    <a:pt x="415146" y="324215"/>
                  </a:lnTo>
                  <a:lnTo>
                    <a:pt x="417182" y="326321"/>
                  </a:lnTo>
                  <a:lnTo>
                    <a:pt x="417182" y="395968"/>
                  </a:lnTo>
                  <a:lnTo>
                    <a:pt x="405154" y="393469"/>
                  </a:lnTo>
                  <a:lnTo>
                    <a:pt x="417182" y="403573"/>
                  </a:lnTo>
                  <a:lnTo>
                    <a:pt x="417182" y="1076079"/>
                  </a:lnTo>
                  <a:lnTo>
                    <a:pt x="408643" y="1072003"/>
                  </a:lnTo>
                  <a:cubicBezTo>
                    <a:pt x="402226" y="1069721"/>
                    <a:pt x="398092" y="1072046"/>
                    <a:pt x="402398" y="1090135"/>
                  </a:cubicBezTo>
                  <a:cubicBezTo>
                    <a:pt x="419625" y="1124933"/>
                    <a:pt x="391028" y="1121488"/>
                    <a:pt x="364154" y="1119765"/>
                  </a:cubicBezTo>
                  <a:cubicBezTo>
                    <a:pt x="307993" y="1134925"/>
                    <a:pt x="341414" y="1084622"/>
                    <a:pt x="343826" y="1056370"/>
                  </a:cubicBezTo>
                  <a:cubicBezTo>
                    <a:pt x="331078" y="1014680"/>
                    <a:pt x="311439" y="1083244"/>
                    <a:pt x="295934" y="1066017"/>
                  </a:cubicBezTo>
                  <a:cubicBezTo>
                    <a:pt x="273884" y="1086689"/>
                    <a:pt x="248043" y="1092891"/>
                    <a:pt x="215656" y="1103572"/>
                  </a:cubicBezTo>
                  <a:cubicBezTo>
                    <a:pt x="219101" y="1065672"/>
                    <a:pt x="178790" y="1120455"/>
                    <a:pt x="182579" y="1093235"/>
                  </a:cubicBezTo>
                  <a:cubicBezTo>
                    <a:pt x="180168" y="1089101"/>
                    <a:pt x="106780" y="1113564"/>
                    <a:pt x="128142" y="1075664"/>
                  </a:cubicBezTo>
                  <a:cubicBezTo>
                    <a:pt x="111259" y="1087378"/>
                    <a:pt x="73359" y="1085311"/>
                    <a:pt x="106436" y="1066706"/>
                  </a:cubicBezTo>
                  <a:cubicBezTo>
                    <a:pt x="58200" y="1075664"/>
                    <a:pt x="96788" y="1050168"/>
                    <a:pt x="121595" y="1051546"/>
                  </a:cubicBezTo>
                  <a:cubicBezTo>
                    <a:pt x="98856" y="1048101"/>
                    <a:pt x="73359" y="1055336"/>
                    <a:pt x="53720" y="1047411"/>
                  </a:cubicBezTo>
                  <a:cubicBezTo>
                    <a:pt x="31325" y="1061882"/>
                    <a:pt x="45451" y="1037420"/>
                    <a:pt x="29602" y="1044655"/>
                  </a:cubicBezTo>
                  <a:cubicBezTo>
                    <a:pt x="29258" y="1032941"/>
                    <a:pt x="40972" y="1022260"/>
                    <a:pt x="14098" y="1033974"/>
                  </a:cubicBezTo>
                  <a:cubicBezTo>
                    <a:pt x="-32760" y="1040176"/>
                    <a:pt x="55788" y="1010545"/>
                    <a:pt x="13753" y="1012612"/>
                  </a:cubicBezTo>
                  <a:cubicBezTo>
                    <a:pt x="31325" y="1000554"/>
                    <a:pt x="56821" y="990906"/>
                    <a:pt x="89553" y="995385"/>
                  </a:cubicBezTo>
                  <a:cubicBezTo>
                    <a:pt x="105747" y="1011579"/>
                    <a:pt x="167764" y="972301"/>
                    <a:pt x="127108" y="986083"/>
                  </a:cubicBezTo>
                  <a:cubicBezTo>
                    <a:pt x="137444" y="956452"/>
                    <a:pt x="112637" y="986083"/>
                    <a:pt x="92309" y="994352"/>
                  </a:cubicBezTo>
                  <a:cubicBezTo>
                    <a:pt x="105057" y="974368"/>
                    <a:pt x="86796" y="974024"/>
                    <a:pt x="75082" y="984016"/>
                  </a:cubicBezTo>
                  <a:cubicBezTo>
                    <a:pt x="68536" y="978158"/>
                    <a:pt x="57855" y="964721"/>
                    <a:pt x="37527" y="971612"/>
                  </a:cubicBezTo>
                  <a:cubicBezTo>
                    <a:pt x="63712" y="950595"/>
                    <a:pt x="33737" y="955763"/>
                    <a:pt x="18577" y="959553"/>
                  </a:cubicBezTo>
                  <a:cubicBezTo>
                    <a:pt x="-26214" y="949561"/>
                    <a:pt x="62334" y="948183"/>
                    <a:pt x="25123" y="934057"/>
                  </a:cubicBezTo>
                  <a:cubicBezTo>
                    <a:pt x="36149" y="928200"/>
                    <a:pt x="132276" y="935435"/>
                    <a:pt x="106436" y="923031"/>
                  </a:cubicBezTo>
                  <a:cubicBezTo>
                    <a:pt x="100234" y="912006"/>
                    <a:pt x="81284" y="925788"/>
                    <a:pt x="70258" y="908905"/>
                  </a:cubicBezTo>
                  <a:cubicBezTo>
                    <a:pt x="33048" y="918552"/>
                    <a:pt x="90587" y="885821"/>
                    <a:pt x="59922" y="894090"/>
                  </a:cubicBezTo>
                  <a:cubicBezTo>
                    <a:pt x="20989" y="892367"/>
                    <a:pt x="50620" y="880308"/>
                    <a:pt x="70947" y="881686"/>
                  </a:cubicBezTo>
                  <a:cubicBezTo>
                    <a:pt x="113671" y="861013"/>
                    <a:pt x="39250" y="868938"/>
                    <a:pt x="27880" y="848610"/>
                  </a:cubicBezTo>
                  <a:cubicBezTo>
                    <a:pt x="42695" y="828971"/>
                    <a:pt x="38216" y="825870"/>
                    <a:pt x="13753" y="825870"/>
                  </a:cubicBezTo>
                  <a:cubicBezTo>
                    <a:pt x="-26214" y="805887"/>
                    <a:pt x="71981" y="827937"/>
                    <a:pt x="35804" y="811399"/>
                  </a:cubicBezTo>
                  <a:cubicBezTo>
                    <a:pt x="49241" y="804164"/>
                    <a:pt x="74738" y="804853"/>
                    <a:pt x="95065" y="803475"/>
                  </a:cubicBezTo>
                  <a:cubicBezTo>
                    <a:pt x="114705" y="817601"/>
                    <a:pt x="205664" y="790382"/>
                    <a:pt x="171210" y="783836"/>
                  </a:cubicBezTo>
                  <a:cubicBezTo>
                    <a:pt x="138823" y="791416"/>
                    <a:pt x="181546" y="760063"/>
                    <a:pt x="149503" y="775567"/>
                  </a:cubicBezTo>
                  <a:cubicBezTo>
                    <a:pt x="135377" y="758340"/>
                    <a:pt x="98856" y="774533"/>
                    <a:pt x="92309" y="754205"/>
                  </a:cubicBezTo>
                  <a:cubicBezTo>
                    <a:pt x="49931" y="745592"/>
                    <a:pt x="117805" y="742835"/>
                    <a:pt x="83007" y="738701"/>
                  </a:cubicBezTo>
                  <a:cubicBezTo>
                    <a:pt x="39939" y="727675"/>
                    <a:pt x="73015" y="721474"/>
                    <a:pt x="97133" y="729743"/>
                  </a:cubicBezTo>
                  <a:cubicBezTo>
                    <a:pt x="134343" y="728709"/>
                    <a:pt x="174310" y="732843"/>
                    <a:pt x="215311" y="722507"/>
                  </a:cubicBezTo>
                  <a:cubicBezTo>
                    <a:pt x="253900" y="714238"/>
                    <a:pt x="220135" y="700456"/>
                    <a:pt x="197739" y="703902"/>
                  </a:cubicBezTo>
                  <a:cubicBezTo>
                    <a:pt x="193605" y="682885"/>
                    <a:pt x="167075" y="714583"/>
                    <a:pt x="168453" y="690809"/>
                  </a:cubicBezTo>
                  <a:cubicBezTo>
                    <a:pt x="151226" y="695288"/>
                    <a:pt x="140890" y="685986"/>
                    <a:pt x="118839" y="689776"/>
                  </a:cubicBezTo>
                  <a:cubicBezTo>
                    <a:pt x="128142" y="670137"/>
                    <a:pt x="60956" y="688398"/>
                    <a:pt x="75082" y="671170"/>
                  </a:cubicBezTo>
                  <a:cubicBezTo>
                    <a:pt x="107469" y="656010"/>
                    <a:pt x="49241" y="658767"/>
                    <a:pt x="76116" y="646708"/>
                  </a:cubicBezTo>
                  <a:cubicBezTo>
                    <a:pt x="121940" y="636716"/>
                    <a:pt x="170865" y="646708"/>
                    <a:pt x="216000" y="633960"/>
                  </a:cubicBezTo>
                  <a:cubicBezTo>
                    <a:pt x="161218" y="613287"/>
                    <a:pt x="247009" y="616043"/>
                    <a:pt x="263203" y="598816"/>
                  </a:cubicBezTo>
                  <a:cubicBezTo>
                    <a:pt x="248043" y="580900"/>
                    <a:pt x="237706" y="607430"/>
                    <a:pt x="224269" y="600194"/>
                  </a:cubicBezTo>
                  <a:cubicBezTo>
                    <a:pt x="208076" y="595715"/>
                    <a:pt x="215311" y="601228"/>
                    <a:pt x="196706" y="608119"/>
                  </a:cubicBezTo>
                  <a:cubicBezTo>
                    <a:pt x="160873" y="602606"/>
                    <a:pt x="129520" y="599505"/>
                    <a:pt x="100923" y="571942"/>
                  </a:cubicBezTo>
                  <a:cubicBezTo>
                    <a:pt x="120562" y="553681"/>
                    <a:pt x="186370" y="551269"/>
                    <a:pt x="220824" y="535420"/>
                  </a:cubicBezTo>
                  <a:cubicBezTo>
                    <a:pt x="207042" y="514403"/>
                    <a:pt x="239774" y="517159"/>
                    <a:pt x="228059" y="508546"/>
                  </a:cubicBezTo>
                  <a:cubicBezTo>
                    <a:pt x="193260" y="536799"/>
                    <a:pt x="163285" y="511302"/>
                    <a:pt x="129865" y="491319"/>
                  </a:cubicBezTo>
                  <a:cubicBezTo>
                    <a:pt x="121940" y="469612"/>
                    <a:pt x="243908" y="495453"/>
                    <a:pt x="189470" y="471335"/>
                  </a:cubicBezTo>
                  <a:cubicBezTo>
                    <a:pt x="184647" y="469268"/>
                    <a:pt x="129865" y="445150"/>
                    <a:pt x="145369" y="433091"/>
                  </a:cubicBezTo>
                  <a:cubicBezTo>
                    <a:pt x="182924" y="417931"/>
                    <a:pt x="227715" y="443772"/>
                    <a:pt x="261480" y="415519"/>
                  </a:cubicBezTo>
                  <a:cubicBezTo>
                    <a:pt x="248387" y="427578"/>
                    <a:pt x="221513" y="382788"/>
                    <a:pt x="195328" y="383477"/>
                  </a:cubicBezTo>
                  <a:cubicBezTo>
                    <a:pt x="181890" y="380031"/>
                    <a:pt x="122974" y="354880"/>
                    <a:pt x="145714" y="349367"/>
                  </a:cubicBezTo>
                  <a:cubicBezTo>
                    <a:pt x="170865" y="361771"/>
                    <a:pt x="160873" y="334207"/>
                    <a:pt x="179134" y="344199"/>
                  </a:cubicBezTo>
                  <a:cubicBezTo>
                    <a:pt x="215311" y="367283"/>
                    <a:pt x="181201" y="327316"/>
                    <a:pt x="203252" y="327661"/>
                  </a:cubicBezTo>
                  <a:cubicBezTo>
                    <a:pt x="253900" y="335585"/>
                    <a:pt x="213933" y="310434"/>
                    <a:pt x="189470" y="303543"/>
                  </a:cubicBezTo>
                  <a:cubicBezTo>
                    <a:pt x="191538" y="300097"/>
                    <a:pt x="166730" y="282870"/>
                    <a:pt x="188437" y="282526"/>
                  </a:cubicBezTo>
                  <a:cubicBezTo>
                    <a:pt x="203941" y="264954"/>
                    <a:pt x="263203" y="294585"/>
                    <a:pt x="241497" y="271845"/>
                  </a:cubicBezTo>
                  <a:cubicBezTo>
                    <a:pt x="273884" y="281492"/>
                    <a:pt x="317296" y="281148"/>
                    <a:pt x="340036" y="246693"/>
                  </a:cubicBezTo>
                  <a:cubicBezTo>
                    <a:pt x="336590" y="236012"/>
                    <a:pt x="273194" y="281492"/>
                    <a:pt x="255967" y="260819"/>
                  </a:cubicBezTo>
                  <a:cubicBezTo>
                    <a:pt x="299380" y="222231"/>
                    <a:pt x="231849" y="279425"/>
                    <a:pt x="224958" y="246349"/>
                  </a:cubicBezTo>
                  <a:cubicBezTo>
                    <a:pt x="265615" y="219819"/>
                    <a:pt x="173621" y="264265"/>
                    <a:pt x="213588" y="232222"/>
                  </a:cubicBezTo>
                  <a:cubicBezTo>
                    <a:pt x="201185" y="234634"/>
                    <a:pt x="140890" y="218785"/>
                    <a:pt x="189470" y="214995"/>
                  </a:cubicBezTo>
                  <a:cubicBezTo>
                    <a:pt x="205664" y="187432"/>
                    <a:pt x="239774" y="222231"/>
                    <a:pt x="262169" y="221197"/>
                  </a:cubicBezTo>
                  <a:cubicBezTo>
                    <a:pt x="243564" y="190877"/>
                    <a:pt x="351061" y="255307"/>
                    <a:pt x="340036" y="206382"/>
                  </a:cubicBezTo>
                  <a:cubicBezTo>
                    <a:pt x="318329" y="220508"/>
                    <a:pt x="319363" y="202936"/>
                    <a:pt x="296968" y="205003"/>
                  </a:cubicBezTo>
                  <a:cubicBezTo>
                    <a:pt x="308682" y="184676"/>
                    <a:pt x="272850" y="198457"/>
                    <a:pt x="255967" y="192600"/>
                  </a:cubicBezTo>
                  <a:cubicBezTo>
                    <a:pt x="220135" y="180196"/>
                    <a:pt x="299035" y="177096"/>
                    <a:pt x="251833" y="160557"/>
                  </a:cubicBezTo>
                  <a:cubicBezTo>
                    <a:pt x="222546" y="146087"/>
                    <a:pt x="278707" y="149876"/>
                    <a:pt x="244942" y="135406"/>
                  </a:cubicBezTo>
                  <a:cubicBezTo>
                    <a:pt x="245631" y="123347"/>
                    <a:pt x="325220" y="163658"/>
                    <a:pt x="290422" y="116111"/>
                  </a:cubicBezTo>
                  <a:cubicBezTo>
                    <a:pt x="312128" y="126448"/>
                    <a:pt x="321431" y="106464"/>
                    <a:pt x="293178" y="106464"/>
                  </a:cubicBezTo>
                  <a:cubicBezTo>
                    <a:pt x="307993" y="100607"/>
                    <a:pt x="262513" y="53404"/>
                    <a:pt x="299035" y="67531"/>
                  </a:cubicBezTo>
                  <a:cubicBezTo>
                    <a:pt x="309716" y="60640"/>
                    <a:pt x="322464" y="59606"/>
                    <a:pt x="326254" y="83724"/>
                  </a:cubicBezTo>
                  <a:cubicBezTo>
                    <a:pt x="356574" y="111288"/>
                    <a:pt x="312472" y="35488"/>
                    <a:pt x="316951" y="35488"/>
                  </a:cubicBezTo>
                  <a:cubicBezTo>
                    <a:pt x="349338" y="69942"/>
                    <a:pt x="336935" y="19984"/>
                    <a:pt x="340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6" name="Graphic 47">
              <a:extLst>
                <a:ext uri="{FF2B5EF4-FFF2-40B4-BE49-F238E27FC236}">
                  <a16:creationId xmlns:a16="http://schemas.microsoft.com/office/drawing/2014/main" id="{A3B5DCE4-90B3-43AF-B536-BC808B2A4E75}"/>
                </a:ext>
              </a:extLst>
            </p:cNvPr>
            <p:cNvSpPr/>
            <p:nvPr userDrawn="1"/>
          </p:nvSpPr>
          <p:spPr>
            <a:xfrm>
              <a:off x="-13749" y="5463676"/>
              <a:ext cx="532363" cy="798545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7" name="Graphic 47">
              <a:extLst>
                <a:ext uri="{FF2B5EF4-FFF2-40B4-BE49-F238E27FC236}">
                  <a16:creationId xmlns:a16="http://schemas.microsoft.com/office/drawing/2014/main" id="{2F4F6A6A-42B2-4ADD-AE4E-A5687747BE0D}"/>
                </a:ext>
              </a:extLst>
            </p:cNvPr>
            <p:cNvSpPr/>
            <p:nvPr userDrawn="1"/>
          </p:nvSpPr>
          <p:spPr>
            <a:xfrm>
              <a:off x="704292" y="4784152"/>
              <a:ext cx="1070335" cy="1605504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8" name="Graphic 47">
              <a:extLst>
                <a:ext uri="{FF2B5EF4-FFF2-40B4-BE49-F238E27FC236}">
                  <a16:creationId xmlns:a16="http://schemas.microsoft.com/office/drawing/2014/main" id="{244DF798-80CC-40E7-907F-ACE9FDA5244C}"/>
                </a:ext>
              </a:extLst>
            </p:cNvPr>
            <p:cNvSpPr/>
            <p:nvPr userDrawn="1"/>
          </p:nvSpPr>
          <p:spPr>
            <a:xfrm>
              <a:off x="1599658" y="5312441"/>
              <a:ext cx="739873" cy="1109811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9" name="Graphic 47">
              <a:extLst>
                <a:ext uri="{FF2B5EF4-FFF2-40B4-BE49-F238E27FC236}">
                  <a16:creationId xmlns:a16="http://schemas.microsoft.com/office/drawing/2014/main" id="{3C87D3BF-BD56-4172-8BBE-5F5EC9FE4EFF}"/>
                </a:ext>
              </a:extLst>
            </p:cNvPr>
            <p:cNvSpPr/>
            <p:nvPr userDrawn="1"/>
          </p:nvSpPr>
          <p:spPr>
            <a:xfrm>
              <a:off x="4108107" y="5612092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0" name="Graphic 47">
              <a:extLst>
                <a:ext uri="{FF2B5EF4-FFF2-40B4-BE49-F238E27FC236}">
                  <a16:creationId xmlns:a16="http://schemas.microsoft.com/office/drawing/2014/main" id="{D752D5FF-7FA0-4429-8040-0A05DD9A2F23}"/>
                </a:ext>
              </a:extLst>
            </p:cNvPr>
            <p:cNvSpPr/>
            <p:nvPr userDrawn="1"/>
          </p:nvSpPr>
          <p:spPr>
            <a:xfrm>
              <a:off x="7383021" y="5279009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1" name="Graphic 47">
              <a:extLst>
                <a:ext uri="{FF2B5EF4-FFF2-40B4-BE49-F238E27FC236}">
                  <a16:creationId xmlns:a16="http://schemas.microsoft.com/office/drawing/2014/main" id="{7FF11956-FF81-4699-A488-3E6A584CE68B}"/>
                </a:ext>
              </a:extLst>
            </p:cNvPr>
            <p:cNvSpPr/>
            <p:nvPr userDrawn="1"/>
          </p:nvSpPr>
          <p:spPr>
            <a:xfrm>
              <a:off x="6963671" y="5558883"/>
              <a:ext cx="206693" cy="31004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2" name="Graphic 12">
              <a:extLst>
                <a:ext uri="{FF2B5EF4-FFF2-40B4-BE49-F238E27FC236}">
                  <a16:creationId xmlns:a16="http://schemas.microsoft.com/office/drawing/2014/main" id="{C6014E2D-71FC-48A1-94E0-4E4F2C45668A}"/>
                </a:ext>
              </a:extLst>
            </p:cNvPr>
            <p:cNvSpPr/>
            <p:nvPr userDrawn="1"/>
          </p:nvSpPr>
          <p:spPr>
            <a:xfrm rot="1218983">
              <a:off x="10964740" y="3205291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BBEB580E-80F1-42BE-9BB5-E1D388094737}"/>
                </a:ext>
              </a:extLst>
            </p:cNvPr>
            <p:cNvSpPr/>
            <p:nvPr userDrawn="1"/>
          </p:nvSpPr>
          <p:spPr>
            <a:xfrm rot="1218983">
              <a:off x="10429270" y="1335483"/>
              <a:ext cx="986671" cy="986671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28E93EFC-542D-405A-934D-B37612B79FAC}"/>
                </a:ext>
              </a:extLst>
            </p:cNvPr>
            <p:cNvSpPr/>
            <p:nvPr userDrawn="1"/>
          </p:nvSpPr>
          <p:spPr>
            <a:xfrm rot="1218983">
              <a:off x="8828331" y="4599434"/>
              <a:ext cx="706875" cy="706875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2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5" name="Graphic 12">
              <a:extLst>
                <a:ext uri="{FF2B5EF4-FFF2-40B4-BE49-F238E27FC236}">
                  <a16:creationId xmlns:a16="http://schemas.microsoft.com/office/drawing/2014/main" id="{D0C7AA9A-3CFA-4C8E-9787-866593CA22E8}"/>
                </a:ext>
              </a:extLst>
            </p:cNvPr>
            <p:cNvSpPr/>
            <p:nvPr userDrawn="1"/>
          </p:nvSpPr>
          <p:spPr>
            <a:xfrm rot="1218983">
              <a:off x="2959360" y="5331359"/>
              <a:ext cx="492062" cy="492062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grpSp>
          <p:nvGrpSpPr>
            <p:cNvPr id="26" name="Graphic 41">
              <a:extLst>
                <a:ext uri="{FF2B5EF4-FFF2-40B4-BE49-F238E27FC236}">
                  <a16:creationId xmlns:a16="http://schemas.microsoft.com/office/drawing/2014/main" id="{6411F798-2734-4A14-9E1F-0B3D10A215C6}"/>
                </a:ext>
              </a:extLst>
            </p:cNvPr>
            <p:cNvGrpSpPr/>
            <p:nvPr userDrawn="1"/>
          </p:nvGrpSpPr>
          <p:grpSpPr>
            <a:xfrm>
              <a:off x="8848032" y="369238"/>
              <a:ext cx="2973073" cy="794528"/>
              <a:chOff x="837065" y="3215210"/>
              <a:chExt cx="5524500" cy="1476375"/>
            </a:xfrm>
            <a:solidFill>
              <a:schemeClr val="bg1">
                <a:alpha val="90000"/>
              </a:schemeClr>
            </a:solidFill>
          </p:grpSpPr>
          <p:sp>
            <p:nvSpPr>
              <p:cNvPr id="27" name="Freeform: Shape 20">
                <a:extLst>
                  <a:ext uri="{FF2B5EF4-FFF2-40B4-BE49-F238E27FC236}">
                    <a16:creationId xmlns:a16="http://schemas.microsoft.com/office/drawing/2014/main" id="{A72F66A2-2325-494E-A89D-759B6A4B65E4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1">
                <a:extLst>
                  <a:ext uri="{FF2B5EF4-FFF2-40B4-BE49-F238E27FC236}">
                    <a16:creationId xmlns:a16="http://schemas.microsoft.com/office/drawing/2014/main" id="{5BC2EA08-3975-4C3D-B4EB-7683F93AFCE3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2">
                <a:extLst>
                  <a:ext uri="{FF2B5EF4-FFF2-40B4-BE49-F238E27FC236}">
                    <a16:creationId xmlns:a16="http://schemas.microsoft.com/office/drawing/2014/main" id="{A6416972-2B8A-4B4E-97E8-768B89AABBAD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3">
                <a:extLst>
                  <a:ext uri="{FF2B5EF4-FFF2-40B4-BE49-F238E27FC236}">
                    <a16:creationId xmlns:a16="http://schemas.microsoft.com/office/drawing/2014/main" id="{C58FD1AC-3DFE-474A-8122-669402138B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7" y="6616326"/>
            <a:ext cx="2339111" cy="57922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9717" y="835170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10011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28B432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95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5" y="530537"/>
            <a:ext cx="10221783" cy="5479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35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21244" fontAlgn="auto">
              <a:spcBef>
                <a:spcPts val="0"/>
              </a:spcBef>
              <a:spcAft>
                <a:spcPts val="0"/>
              </a:spcAft>
              <a:defRPr/>
            </a:pPr>
            <a:fld id="{7E36B23E-0D7D-4474-99A0-8847B099930A}" type="slidenum">
              <a:rPr kumimoji="0" lang="ko-KR" altLang="en-US" sz="1133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pPr algn="r" defTabSz="9212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133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1048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7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15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6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37C8-85C8-45BD-8347-C4E05BE3FCD9}" type="datetimeFigureOut">
              <a:rPr lang="ko-KR" altLang="en-US" smtClean="0"/>
              <a:pPr/>
              <a:t>2022-12-30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5" y="6724236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236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68B71860-8E37-4F3A-A16E-84A27393A18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723" r:id="rId3"/>
    <p:sldLayoutId id="2147483676" r:id="rId4"/>
    <p:sldLayoutId id="2147483707" r:id="rId5"/>
    <p:sldLayoutId id="2147483704" r:id="rId6"/>
    <p:sldLayoutId id="2147483706" r:id="rId7"/>
    <p:sldLayoutId id="2147483722" r:id="rId8"/>
    <p:sldLayoutId id="2147483798" r:id="rId9"/>
  </p:sldLayoutIdLst>
  <p:txStyles>
    <p:titleStyle>
      <a:lvl1pPr algn="ctr" defTabSz="91202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4" indent="-342004" algn="l" defTabSz="91202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20" indent="-285007" algn="l" defTabSz="91202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31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41" indent="-228001" algn="l" defTabSz="91202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56" indent="-228001" algn="l" defTabSz="91202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66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9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91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04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0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5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9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62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74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86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8309741" y="105454"/>
            <a:ext cx="1963165" cy="234671"/>
            <a:chOff x="8353635" y="186085"/>
            <a:chExt cx="2020790" cy="24453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43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7" y="290531"/>
            <a:ext cx="9345454" cy="1209146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7" y="1692809"/>
            <a:ext cx="9345454" cy="478788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585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233"/>
              <a:t>2022-12-30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2" y="6724585"/>
            <a:ext cx="3288214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85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233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765" y="671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5" r:id="rId4"/>
  </p:sldLayoutIdLst>
  <p:txStyles>
    <p:titleStyle>
      <a:lvl1pPr algn="ctr" defTabSz="967233" rtl="0" eaLnBrk="1" latinLnBrk="1" hangingPunct="1">
        <a:spcBef>
          <a:spcPct val="0"/>
        </a:spcBef>
        <a:buNone/>
        <a:defRPr sz="4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713" indent="-362713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785877" indent="-302261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962" kern="1200">
          <a:solidFill>
            <a:schemeClr val="tx1"/>
          </a:solidFill>
          <a:latin typeface="+mn-lt"/>
          <a:ea typeface="+mn-ea"/>
          <a:cs typeface="+mn-cs"/>
        </a:defRPr>
      </a:lvl2pPr>
      <a:lvl3pPr marL="120904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3pPr>
      <a:lvl4pPr marL="169265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5989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350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712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0741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51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466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699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89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2022-12-30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2022-12-30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7" r:id="rId4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2022-12-30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3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6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984180F1-E13E-4965-A32A-268A431B8F2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5125" name="그림 12" descr="그림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09B7D0B5-DACC-4765-915E-B8C2787F2262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9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</p:sldLayoutIdLst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3E36CC89-0EDC-4B04-A309-E46A0FA4371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4700" y="6962189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9180431" y="134069"/>
            <a:ext cx="1015230" cy="2346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7274" rIns="0" bIns="17274" rtlCol="0" anchor="ctr">
            <a:sp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1152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115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</p:sldLayoutIdLst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78"/>
            <a:ext cx="10387752" cy="7060395"/>
          </a:xfrm>
          <a:prstGeom prst="rect">
            <a:avLst/>
          </a:prstGeom>
        </p:spPr>
      </p:pic>
      <p:sp>
        <p:nvSpPr>
          <p:cNvPr id="5" name="직사각형 16"/>
          <p:cNvSpPr>
            <a:spLocks noChangeArrowheads="1"/>
          </p:cNvSpPr>
          <p:nvPr userDrawn="1"/>
        </p:nvSpPr>
        <p:spPr bwMode="auto">
          <a:xfrm>
            <a:off x="9328864" y="91611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ctr" defTabSz="87144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90" indent="-326790" algn="l" defTabSz="87144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47" indent="-272324" algn="l" defTabSz="87144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29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020" indent="-217859" algn="l" defTabSz="87144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738" indent="-217859" algn="l" defTabSz="87144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46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898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62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72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4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16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878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599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32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00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76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ctr" defTabSz="87185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944" indent="-326944" algn="l" defTabSz="87185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380" indent="-272452" algn="l" defTabSz="87185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811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735" indent="-217962" algn="l" defTabSz="87185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659" indent="-217962" algn="l" defTabSz="87185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758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3513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943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5359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925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85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77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369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962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54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1471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0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398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8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1" indent="-228498" algn="l" defTabSz="91398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73" indent="-228498" algn="l" defTabSz="91398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6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2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5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48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2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7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56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1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93"/>
            <a:ext cx="10387751" cy="7257341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872703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64" indent="-327264" algn="l" defTabSz="872703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72" indent="-272720" algn="l" defTabSz="872703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879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230" indent="-218175" algn="l" defTabSz="872703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582" indent="-218175" algn="l" defTabSz="872703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3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285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636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988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5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03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054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406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757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109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461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81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microsoft.com/office/2007/relationships/hdphoto" Target="../media/hdphoto4.wdp"/><Relationship Id="rId4" Type="http://schemas.openxmlformats.org/officeDocument/2006/relationships/image" Target="../media/image76.pn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lawnb.com/Info/ContentView?sid=L000001565_0_20220630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microsoft.com/office/2007/relationships/hdphoto" Target="../media/hdphoto8.wdp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hyperlink" Target="http://www.law.go.kr/LSW/LsiJoLinkP.do?docType=JO&amp;lsNm=%EB%AF%BC%EB%B2%95&amp;joNo=104100000&amp;languageType=KO&amp;paras=1" TargetMode="Externa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google.co.kr/url?sa=i&amp;rct=j&amp;q=&amp;esrc=s&amp;source=images&amp;cd=&amp;cad=rja&amp;uact=8&amp;ved=0ahUKEwjM2oOEod3UAhUFkZQKHUMlDawQjRwIBw&amp;url=http://vonzereader.blogspot.com/2016/12/top-ten-new-to-me-authors-i-read-for.html&amp;psig=AFQjCNHnwllXhVTnsCqlw2Ttcg3ZIr4JYA&amp;ust=1498626531161772" TargetMode="Externa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81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3.wdp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www.google.co.kr/url?sa=i&amp;rct=j&amp;q=&amp;esrc=s&amp;source=images&amp;cd=&amp;cad=rja&amp;uact=8&amp;ved=0ahUKEwjM2oOEod3UAhUFkZQKHUMlDawQjRwIBw&amp;url=http://vonzereader.blogspot.com/2016/12/top-ten-new-to-me-authors-i-read-for.html&amp;psig=AFQjCNHnwllXhVTnsCqlw2Ttcg3ZIr4JYA&amp;ust=1498626531161772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google.co.kr/url?sa=i&amp;rct=j&amp;q=&amp;esrc=s&amp;source=images&amp;cd=&amp;cad=rja&amp;uact=8&amp;ved=0ahUKEwjM2oOEod3UAhUFkZQKHUMlDawQjRwIBw&amp;url=http://vonzereader.blogspot.com/2016/12/top-ten-new-to-me-authors-i-read-for.html&amp;psig=AFQjCNHnwllXhVTnsCqlw2Ttcg3ZIr4JYA&amp;ust=1498626531161772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google.co.kr/url?sa=i&amp;rct=j&amp;q=&amp;esrc=s&amp;source=images&amp;cd=&amp;cad=rja&amp;uact=8&amp;ved=0ahUKEwjM2oOEod3UAhUFkZQKHUMlDawQjRwIBw&amp;url=http://vonzereader.blogspot.com/2016/12/top-ten-new-to-me-authors-i-read-for.html&amp;psig=AFQjCNHnwllXhVTnsCqlw2Ttcg3ZIr4JYA&amp;ust=1498626531161772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8002046" y="447934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1888330" y="5638983"/>
            <a:ext cx="7408045" cy="659594"/>
            <a:chOff x="1268399" y="5440546"/>
            <a:chExt cx="7408045" cy="659594"/>
          </a:xfrm>
        </p:grpSpPr>
        <p:sp>
          <p:nvSpPr>
            <p:cNvPr id="8" name="직사각형 7"/>
            <p:cNvSpPr/>
            <p:nvPr/>
          </p:nvSpPr>
          <p:spPr>
            <a:xfrm>
              <a:off x="1268399" y="5440546"/>
              <a:ext cx="7408045" cy="659594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txBody>
            <a:bodyPr wrap="square" anchor="ctr" anchorCtr="0">
              <a:noAutofit/>
            </a:bodyPr>
            <a:lstStyle/>
            <a:p>
              <a:pPr>
                <a:lnSpc>
                  <a:spcPts val="1900"/>
                </a:lnSpc>
              </a:pP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            본 자료는 교육을 목적으로 한 자료로 고객에게 제시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· </a:t>
              </a: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교부해서 사용할 수 없습니다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  <a:p>
              <a:pPr>
                <a:lnSpc>
                  <a:spcPts val="1900"/>
                </a:lnSpc>
              </a:pP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            또한 어떠한 경우에도 고객용 자료로 재편집하여 사용하거나 제공해서는 안됩니다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331640" y="5500904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algn="ctr"/>
              <a:r>
                <a:rPr lang="ko-KR" altLang="en-US" sz="13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교육용</a:t>
              </a:r>
              <a:endPara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338620" y="2956720"/>
            <a:ext cx="4285352" cy="30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AM</a:t>
            </a:r>
            <a:r>
              <a:rPr lang="ko-KR" altLang="en-US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본부  </a:t>
            </a:r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|  </a:t>
            </a:r>
            <a:r>
              <a:rPr lang="en-US" altLang="ko-KR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2022.12</a:t>
            </a:r>
            <a:r>
              <a:rPr lang="ko-KR" altLang="en-US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endParaRPr lang="ko-KR" altLang="en-US" sz="1400" b="1" dirty="0">
              <a:solidFill>
                <a:srgbClr val="505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327282" y="2290369"/>
            <a:ext cx="5376805" cy="5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pPr>
              <a:defRPr/>
            </a:pPr>
            <a:r>
              <a:rPr lang="en-US" altLang="ko-KR" sz="30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2023. 1</a:t>
            </a:r>
            <a:r>
              <a:rPr lang="ko-KR" altLang="en-US" sz="30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월 </a:t>
            </a:r>
            <a:r>
              <a:rPr lang="en-US" altLang="ko-KR" sz="30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AM</a:t>
            </a:r>
            <a:r>
              <a:rPr lang="ko-KR" altLang="en-US" sz="30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본부 </a:t>
            </a:r>
            <a:r>
              <a:rPr lang="ko-KR" altLang="en-US" sz="3000" b="1" dirty="0" err="1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영업이슈</a:t>
            </a:r>
            <a:endParaRPr lang="en-US" altLang="ko-KR" sz="3000" b="1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  <a:cs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32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 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하이브리드금리형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연금보험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624083" y="5855918"/>
            <a:ext cx="3923000" cy="2897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624082" y="4102724"/>
            <a:ext cx="3923001" cy="2897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908670"/>
              </p:ext>
            </p:extLst>
          </p:nvPr>
        </p:nvGraphicFramePr>
        <p:xfrm>
          <a:off x="975174" y="2797117"/>
          <a:ext cx="3963397" cy="1717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974">
                  <a:extLst>
                    <a:ext uri="{9D8B030D-6E8A-4147-A177-3AD203B41FA5}">
                      <a16:colId xmlns:a16="http://schemas.microsoft.com/office/drawing/2014/main" val="2222536829"/>
                    </a:ext>
                  </a:extLst>
                </a:gridCol>
              </a:tblGrid>
              <a:tr h="286208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100" b="1" spc="-3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1" spc="-30" baseline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신종연금</a:t>
                      </a:r>
                      <a:r>
                        <a:rPr lang="en-US" altLang="ko-KR" sz="11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대면</a:t>
                      </a:r>
                      <a:r>
                        <a:rPr lang="en-US" altLang="ko-KR" sz="11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46800" marR="46800" marT="46800" marB="468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교보뉴플랜연금</a:t>
                      </a:r>
                      <a:endParaRPr lang="en-US" altLang="ko-KR" sz="11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960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0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en-US" altLang="ko-KR" sz="1000" b="0" spc="-3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101.7%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100.3%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20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110.7%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105.2%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310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122.1%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110.5%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32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148.2%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125.3%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45595"/>
                  </a:ext>
                </a:extLst>
              </a:tr>
              <a:tr h="24833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15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171.5%</a:t>
                      </a:r>
                      <a:endParaRPr lang="ko-KR" sz="1000" b="0" i="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142.3%</a:t>
                      </a:r>
                      <a:endParaRPr lang="ko-KR" sz="1000" b="0" i="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28916"/>
                  </a:ext>
                </a:extLst>
              </a:tr>
              <a:tr h="224299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198.6%</a:t>
                      </a:r>
                      <a:endParaRPr lang="ko-KR" sz="1000" b="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b="0" u="none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161.9%</a:t>
                      </a:r>
                      <a:endParaRPr lang="ko-KR" sz="1000" b="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963014"/>
                  </a:ext>
                </a:extLst>
              </a:tr>
            </a:tbl>
          </a:graphicData>
        </a:graphic>
      </p:graphicFrame>
      <p:sp>
        <p:nvSpPr>
          <p:cNvPr id="16" name="직사각형 15"/>
          <p:cNvSpPr/>
          <p:nvPr/>
        </p:nvSpPr>
        <p:spPr>
          <a:xfrm>
            <a:off x="762107" y="2090911"/>
            <a:ext cx="30243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일시납 연금 </a:t>
            </a:r>
            <a:r>
              <a:rPr lang="ko-KR" altLang="en-US" sz="1400" b="1" u="sng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해약환급금</a:t>
            </a: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예시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98209" y="2418414"/>
            <a:ext cx="357104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</a:t>
            </a: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40</a:t>
            </a:r>
            <a:r>
              <a:rPr lang="ko-KR" altLang="en-US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남</a:t>
            </a: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60</a:t>
            </a:r>
            <a:r>
              <a:rPr lang="ko-KR" altLang="en-US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연금개시</a:t>
            </a: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5</a:t>
            </a:r>
            <a:r>
              <a:rPr lang="ko-KR" altLang="en-US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천만원</a:t>
            </a: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공시이율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3.05%</a:t>
            </a:r>
            <a:r>
              <a:rPr lang="en-US" altLang="ko-KR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 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884537" y="4435547"/>
            <a:ext cx="42484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뉴플랜 연금 거치형은 단독가입 불가하나 비교목적으로 예시함</a:t>
            </a:r>
            <a:endParaRPr lang="en-US" altLang="ko-KR" sz="10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586644" y="2603011"/>
            <a:ext cx="3959680" cy="2897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19896" y="1332512"/>
            <a:ext cx="846714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시장금리 상승에 따른 고객 </a:t>
            </a:r>
            <a:r>
              <a:rPr lang="ko-KR" altLang="en-US" sz="16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니즈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기반 </a:t>
            </a:r>
            <a:r>
              <a:rPr lang="ko-KR" altLang="en-US" sz="16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일시납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연금보험의 강점을 활용한 상품 가입 확대 </a:t>
            </a:r>
            <a:endParaRPr lang="en-US" altLang="ko-KR" sz="16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72240"/>
              </p:ext>
            </p:extLst>
          </p:nvPr>
        </p:nvGraphicFramePr>
        <p:xfrm>
          <a:off x="975173" y="5397583"/>
          <a:ext cx="3963397" cy="1138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974">
                  <a:extLst>
                    <a:ext uri="{9D8B030D-6E8A-4147-A177-3AD203B41FA5}">
                      <a16:colId xmlns:a16="http://schemas.microsoft.com/office/drawing/2014/main" val="2222536829"/>
                    </a:ext>
                  </a:extLst>
                </a:gridCol>
              </a:tblGrid>
              <a:tr h="333367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100" b="1" spc="-3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신종연금</a:t>
                      </a: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대면</a:t>
                      </a: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1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1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교보뉴플랜연금</a:t>
                      </a:r>
                      <a:endParaRPr lang="en-US" altLang="ko-KR" sz="11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832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0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</a:t>
                      </a:r>
                      <a:endParaRPr lang="en-US" altLang="ko-KR" sz="1000" b="0" spc="-30" baseline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0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en-US" altLang="ko-KR" sz="1000" b="0" spc="-3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9,930</a:t>
                      </a:r>
                      <a:r>
                        <a:rPr lang="ko-KR" altLang="en-US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8,094</a:t>
                      </a:r>
                      <a:r>
                        <a:rPr lang="ko-KR" altLang="en-US" sz="100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  <a:endParaRPr lang="ko-KR" sz="100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29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종신</a:t>
                      </a: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(10</a:t>
                      </a: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0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연금연액</a:t>
                      </a:r>
                      <a:endParaRPr lang="ko-KR" sz="10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468</a:t>
                      </a:r>
                      <a:r>
                        <a:rPr lang="ko-KR" altLang="en-US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382</a:t>
                      </a:r>
                      <a:r>
                        <a:rPr lang="ko-KR" altLang="en-US" sz="1000" u="none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  <a:endParaRPr lang="ko-KR" sz="1000" u="none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" name="직사각형 21"/>
          <p:cNvSpPr/>
          <p:nvPr/>
        </p:nvSpPr>
        <p:spPr>
          <a:xfrm>
            <a:off x="5652076" y="2537986"/>
            <a:ext cx="247056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일시납 </a:t>
            </a:r>
            <a:r>
              <a:rPr lang="en-US" altLang="ko-KR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억한도 비과세 적용</a:t>
            </a:r>
            <a:endParaRPr lang="en-US" altLang="ko-KR" sz="12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623967" y="4050397"/>
            <a:ext cx="403244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200" b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자녀 증여세 면제 한도 활용한  자녀 미래 독립자금 지원  </a:t>
            </a:r>
            <a:endParaRPr lang="en-US" altLang="ko-KR" sz="12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623966" y="5801777"/>
            <a:ext cx="3600401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200" b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언제 닥찰지 모르는 은퇴 크레바스 준비 </a:t>
            </a:r>
            <a:r>
              <a:rPr lang="en-US" altLang="ko-KR" sz="12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498442"/>
              </p:ext>
            </p:extLst>
          </p:nvPr>
        </p:nvGraphicFramePr>
        <p:xfrm>
          <a:off x="5987681" y="4751815"/>
          <a:ext cx="3208694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965">
                  <a:extLst>
                    <a:ext uri="{9D8B030D-6E8A-4147-A177-3AD203B41FA5}">
                      <a16:colId xmlns:a16="http://schemas.microsoft.com/office/drawing/2014/main" val="741599354"/>
                    </a:ext>
                  </a:extLst>
                </a:gridCol>
                <a:gridCol w="934005">
                  <a:extLst>
                    <a:ext uri="{9D8B030D-6E8A-4147-A177-3AD203B41FA5}">
                      <a16:colId xmlns:a16="http://schemas.microsoft.com/office/drawing/2014/main" val="4126592689"/>
                    </a:ext>
                  </a:extLst>
                </a:gridCol>
                <a:gridCol w="1467724">
                  <a:extLst>
                    <a:ext uri="{9D8B030D-6E8A-4147-A177-3AD203B41FA5}">
                      <a16:colId xmlns:a16="http://schemas.microsoft.com/office/drawing/2014/main" val="373408908"/>
                    </a:ext>
                  </a:extLst>
                </a:gridCol>
              </a:tblGrid>
              <a:tr h="14401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증여대상</a:t>
                      </a:r>
                      <a:endParaRPr lang="ko-KR" altLang="en-US" sz="90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면제한도</a:t>
                      </a:r>
                      <a:endParaRPr lang="ko-KR" altLang="en-US" sz="90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345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자녀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미성년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60276"/>
                  </a:ext>
                </a:extLst>
              </a:tr>
              <a:tr h="197742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성년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5,000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29153"/>
                  </a:ext>
                </a:extLst>
              </a:tr>
            </a:tbl>
          </a:graphicData>
        </a:graphic>
      </p:graphicFrame>
      <p:sp>
        <p:nvSpPr>
          <p:cNvPr id="28" name="직사각형 27"/>
          <p:cNvSpPr/>
          <p:nvPr/>
        </p:nvSpPr>
        <p:spPr>
          <a:xfrm>
            <a:off x="5894483" y="5327879"/>
            <a:ext cx="247056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900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900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 </a:t>
            </a:r>
            <a:r>
              <a:rPr lang="en-US" altLang="ko-KR" sz="900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900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년마다 면제한도는 초기화 됨</a:t>
            </a:r>
            <a:endParaRPr lang="en-US" altLang="ko-KR" sz="900" smtClean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711997" y="2925730"/>
            <a:ext cx="3463281" cy="348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ko-KR" altLang="en-US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년이상 </a:t>
            </a:r>
            <a:r>
              <a:rPr lang="en-US" altLang="ko-KR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억원이하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 저축성 보험계약 비과세 요건 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5987681" y="3201388"/>
            <a:ext cx="3098098" cy="1"/>
          </a:xfrm>
          <a:prstGeom prst="line">
            <a:avLst/>
          </a:prstGeom>
          <a:ln w="9525">
            <a:solidFill>
              <a:schemeClr val="bg1">
                <a:lumMod val="50000"/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6242330" y="3286795"/>
            <a:ext cx="2763142" cy="6076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위로 굽은 화살표 31"/>
          <p:cNvSpPr/>
          <p:nvPr/>
        </p:nvSpPr>
        <p:spPr>
          <a:xfrm rot="16200000" flipH="1" flipV="1">
            <a:off x="5963065" y="3333035"/>
            <a:ext cx="459675" cy="209686"/>
          </a:xfrm>
          <a:prstGeom prst="bentUpArrow">
            <a:avLst>
              <a:gd name="adj1" fmla="val 11585"/>
              <a:gd name="adj2" fmla="val 25000"/>
              <a:gd name="adj3" fmla="val 37106"/>
            </a:avLst>
          </a:prstGeom>
          <a:solidFill>
            <a:schemeClr val="bg1">
              <a:lumMod val="6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6305469" y="3319159"/>
            <a:ext cx="2724389" cy="553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00"/>
              </a:lnSpc>
            </a:pPr>
            <a:r>
              <a:rPr lang="ko-KR" altLang="en-US" sz="90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 월적립식 저축성보험계약 제외</a:t>
            </a:r>
            <a:endParaRPr lang="en-US" altLang="ko-KR" sz="90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  종신형 연금보험계약 제외</a:t>
            </a:r>
            <a:endParaRPr lang="en-US" altLang="ko-KR" sz="90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③  </a:t>
            </a:r>
            <a:r>
              <a:rPr lang="en-US" altLang="ko-KR" sz="90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90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경과 전 확정형 연금개시 제외</a:t>
            </a:r>
            <a:endParaRPr lang="en-US" altLang="ko-KR" sz="90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711997" y="4434516"/>
            <a:ext cx="3463281" cy="348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ko-KR" altLang="en-US" sz="11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자녀 자산 증여시 면제 한도 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711997" y="6159156"/>
            <a:ext cx="3781740" cy="348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은퇴 후 맞이 할 수 있는 소득절벽을 대비 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62107" y="4995589"/>
            <a:ext cx="247056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일시납 </a:t>
            </a:r>
            <a:r>
              <a:rPr lang="ko-KR" altLang="en-US" sz="1400" b="1" u="sng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연금액</a:t>
            </a: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비교 예시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514635" y="2331293"/>
            <a:ext cx="4104456" cy="424847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5730659" y="2259285"/>
            <a:ext cx="280831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5730659" y="2089916"/>
            <a:ext cx="247056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일시납 연금 강점 활용 방법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914235" y="2816687"/>
            <a:ext cx="1458822" cy="1705880"/>
          </a:xfrm>
          <a:prstGeom prst="rect">
            <a:avLst/>
          </a:prstGeom>
          <a:noFill/>
          <a:ln w="190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04903" y="5416884"/>
            <a:ext cx="1483281" cy="1090873"/>
          </a:xfrm>
          <a:prstGeom prst="rect">
            <a:avLst/>
          </a:prstGeom>
          <a:noFill/>
          <a:ln w="190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6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 교보뉴프리미어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(VIP)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36681"/>
              </p:ext>
            </p:extLst>
          </p:nvPr>
        </p:nvGraphicFramePr>
        <p:xfrm>
          <a:off x="788196" y="2098138"/>
          <a:ext cx="8860628" cy="4697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9788">
                  <a:extLst>
                    <a:ext uri="{9D8B030D-6E8A-4147-A177-3AD203B41FA5}">
                      <a16:colId xmlns:a16="http://schemas.microsoft.com/office/drawing/2014/main" val="3445547145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95214682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41429156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</a:t>
                      </a:r>
                      <a:r>
                        <a:rPr lang="en-US" altLang="ko-KR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 </a:t>
                      </a:r>
                      <a:r>
                        <a:rPr lang="ko-KR" altLang="en-US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프리미어종신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 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교보뉴프리미어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(VIP)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656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상품구분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금리연동형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공시이율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50683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적용이율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해지보증형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1.9%</a:t>
                      </a: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해지미보증형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2.15%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해지보증형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2.5%/2.0%(15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년↓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/15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년↑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해지미보증형 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2.75%/2.25%(15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년↓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/15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년↑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1986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유니버셜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기능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자유납입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중도인출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추가납입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40376"/>
                  </a:ext>
                </a:extLst>
              </a:tr>
              <a:tr h="307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이상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 신설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보너스적립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+0.5%p)</a:t>
                      </a:r>
                      <a:endParaRPr lang="ko-KR" altLang="en-US" sz="1200" b="1" i="0" u="sng" strike="noStrike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292331"/>
                  </a:ext>
                </a:extLst>
              </a:tr>
              <a:tr h="1185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가입나이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해지보증형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64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男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)/68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女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              [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79/80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해지미보증형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67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男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)/71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女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              [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해지보증형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67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男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)/71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女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              [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80/80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해지미보증형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69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男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)/73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女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              [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02486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납입기간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5/7/10/15/20/25/30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55/60/65/70/80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세납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현행과 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821259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부가서비스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헬스케어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/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프리미어헬스케어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-</a:t>
                      </a:r>
                    </a:p>
                    <a:p>
                      <a:pPr algn="ctr" rtl="0" fontAlgn="ctr">
                        <a:lnSpc>
                          <a:spcPct val="150000"/>
                        </a:lnSpc>
                      </a:pPr>
                      <a:endParaRPr lang="en-US" altLang="ko-KR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en-US" altLang="ko-KR" sz="10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ko-KR" altLang="en-US" sz="12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프레스티지헬스케어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marL="0" marR="0" lvl="0" indent="0" algn="ctr" defTabSz="914241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※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프로터치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연계 업그레이드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헬스홈케어서비스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[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홈클리닝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])</a:t>
                      </a: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40637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434032" y="1743075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상품안내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2669" y="2782235"/>
            <a:ext cx="180000" cy="180000"/>
          </a:xfrm>
          <a:prstGeom prst="rect">
            <a:avLst/>
          </a:prstGeom>
        </p:spPr>
      </p:pic>
      <p:pic>
        <p:nvPicPr>
          <p:cNvPr id="17" name="그림 16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432" y="3790347"/>
            <a:ext cx="180000" cy="180000"/>
          </a:xfrm>
          <a:prstGeom prst="rect">
            <a:avLst/>
          </a:prstGeom>
        </p:spPr>
      </p:pic>
      <p:pic>
        <p:nvPicPr>
          <p:cNvPr id="18" name="그림 17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06" y="4150387"/>
            <a:ext cx="180000" cy="180000"/>
          </a:xfrm>
          <a:prstGeom prst="rect">
            <a:avLst/>
          </a:prstGeom>
        </p:spPr>
      </p:pic>
      <p:pic>
        <p:nvPicPr>
          <p:cNvPr id="19" name="그림 18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4309" y="6054494"/>
            <a:ext cx="180000" cy="180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431800" y="1035149"/>
            <a:ext cx="9343678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787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ko-KR" altLang="en-US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보장성</a:t>
            </a:r>
            <a:r>
              <a:rPr lang="en-US" altLang="ko-KR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종신</a:t>
            </a:r>
            <a:r>
              <a:rPr lang="en-US" altLang="ko-KR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상품의 </a:t>
            </a:r>
            <a:r>
              <a:rPr lang="ko-KR" altLang="en-US" b="1" u="sng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예정이율 인상을 통해 고객</a:t>
            </a:r>
            <a:r>
              <a:rPr lang="en-US" altLang="ko-KR" b="1" u="sng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b="1" u="sng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시장의 </a:t>
            </a:r>
            <a:r>
              <a:rPr lang="ko-KR" altLang="en-US" b="1" u="sng" noProof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가격민감도</a:t>
            </a:r>
            <a:r>
              <a:rPr lang="ko-KR" altLang="en-US" b="1" u="sng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확대에 대응</a:t>
            </a:r>
            <a:r>
              <a:rPr lang="ko-KR" altLang="en-US" b="1" noProof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하고</a:t>
            </a:r>
            <a:endParaRPr lang="en-US" altLang="ko-KR" b="1" noProof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787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ko-KR" altLang="en-US" b="1" i="0" u="none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부유층 마케팅 활성화를 위한 </a:t>
            </a:r>
            <a:r>
              <a:rPr kumimoji="0" lang="ko-KR" altLang="en-US" b="1" i="0" u="sng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가입금액 </a:t>
            </a:r>
            <a:r>
              <a:rPr kumimoji="0" lang="en-US" altLang="ko-KR" b="1" i="0" u="sng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kumimoji="0" lang="ko-KR" altLang="en-US" b="1" i="0" u="sng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억 이상 </a:t>
            </a:r>
            <a:r>
              <a:rPr kumimoji="0" lang="en-US" altLang="ko-KR" b="1" i="0" u="sng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VIP </a:t>
            </a:r>
            <a:r>
              <a:rPr kumimoji="0" lang="ko-KR" altLang="en-US" b="1" i="0" u="sng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전용 상품을 별도 운영</a:t>
            </a:r>
            <a:r>
              <a:rPr kumimoji="0" lang="ko-KR" altLang="en-US" b="1" i="0" u="none" strike="noStrike" kern="1200" cap="none" normalizeH="0" baseline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함</a:t>
            </a:r>
            <a:endParaRPr kumimoji="0" lang="en-US" altLang="ko-KR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17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34032" y="1153501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보험료 예시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31800" y="4049302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환급률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예시 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납입기간 종료시점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607607" y="1289485"/>
            <a:ext cx="30412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>
              <a:spcAft>
                <a:spcPts val="0"/>
              </a:spcAft>
            </a:pP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&lt;</a:t>
            </a:r>
            <a:r>
              <a:rPr lang="ko-KR" altLang="en-US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기준 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가입금액 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억원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해지보증형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월납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단위 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원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endParaRPr lang="ko-KR" altLang="ko-KR" sz="1000" b="1" kern="100" dirty="0"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564491"/>
              </p:ext>
            </p:extLst>
          </p:nvPr>
        </p:nvGraphicFramePr>
        <p:xfrm>
          <a:off x="719830" y="1535675"/>
          <a:ext cx="8928992" cy="2277168"/>
        </p:xfrm>
        <a:graphic>
          <a:graphicData uri="http://schemas.openxmlformats.org/drawingml/2006/table">
            <a:tbl>
              <a:tblPr firstRow="1" firstCol="1" bandRow="1"/>
              <a:tblGrid>
                <a:gridCol w="1115679">
                  <a:extLst>
                    <a:ext uri="{9D8B030D-6E8A-4147-A177-3AD203B41FA5}">
                      <a16:colId xmlns:a16="http://schemas.microsoft.com/office/drawing/2014/main" val="2350347176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3718023135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3294877758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25283511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3985864086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4292678509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350519475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229131115"/>
                    </a:ext>
                  </a:extLst>
                </a:gridCol>
              </a:tblGrid>
              <a:tr h="284646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납기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성별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남자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여자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39581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변경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증감률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변경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증감률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5406"/>
                  </a:ext>
                </a:extLst>
              </a:tr>
              <a:tr h="284646">
                <a:tc row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200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491,500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464,700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-5.5%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452,700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427,100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-5.7%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177651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577,700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548,600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-5.0%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531,400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503,100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-5.3%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19519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682,800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652,200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-4.5%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626,400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595,900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-4.9%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496599"/>
                  </a:ext>
                </a:extLst>
              </a:tr>
              <a:tr h="284646">
                <a:tc row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200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270,200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261,600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-3.2%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248,300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239,800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-3.4%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182444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319,500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310,600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-2.8%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292,300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283,300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-3.1%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648346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384,000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375,200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-2.3%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347,100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337,900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-2.7%</a:t>
                      </a:r>
                      <a:endParaRPr lang="ko-KR" sz="1200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337502"/>
                  </a:ext>
                </a:extLst>
              </a:tr>
            </a:tbl>
          </a:graphicData>
        </a:graphic>
      </p:graphicFrame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79271"/>
              </p:ext>
            </p:extLst>
          </p:nvPr>
        </p:nvGraphicFramePr>
        <p:xfrm>
          <a:off x="719832" y="4446613"/>
          <a:ext cx="8928992" cy="2277168"/>
        </p:xfrm>
        <a:graphic>
          <a:graphicData uri="http://schemas.openxmlformats.org/drawingml/2006/table">
            <a:tbl>
              <a:tblPr firstRow="1" firstCol="1" bandRow="1"/>
              <a:tblGrid>
                <a:gridCol w="1115679">
                  <a:extLst>
                    <a:ext uri="{9D8B030D-6E8A-4147-A177-3AD203B41FA5}">
                      <a16:colId xmlns:a16="http://schemas.microsoft.com/office/drawing/2014/main" val="2350347176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3718023135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3294877758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25283511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3985864086"/>
                    </a:ext>
                  </a:extLst>
                </a:gridCol>
                <a:gridCol w="1115679">
                  <a:extLst>
                    <a:ext uri="{9D8B030D-6E8A-4147-A177-3AD203B41FA5}">
                      <a16:colId xmlns:a16="http://schemas.microsoft.com/office/drawing/2014/main" val="4292678509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350519475"/>
                    </a:ext>
                  </a:extLst>
                </a:gridCol>
                <a:gridCol w="1116569">
                  <a:extLst>
                    <a:ext uri="{9D8B030D-6E8A-4147-A177-3AD203B41FA5}">
                      <a16:colId xmlns:a16="http://schemas.microsoft.com/office/drawing/2014/main" val="1229131115"/>
                    </a:ext>
                  </a:extLst>
                </a:gridCol>
              </a:tblGrid>
              <a:tr h="284646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납기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성별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남자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여자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39581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변경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증감률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변경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증감률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5406"/>
                  </a:ext>
                </a:extLst>
              </a:tr>
              <a:tr h="284646">
                <a:tc row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200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83.0%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83.5%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83.1%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0.4%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177651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82.9%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83.3%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0.4%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83.3%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83.8%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0.5%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19519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81.8%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82.2%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0.4%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83.2%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83.8%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0.6%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496599"/>
                  </a:ext>
                </a:extLst>
              </a:tr>
              <a:tr h="284646">
                <a:tc row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200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92.5%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93.4%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+0.9%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93.1%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93.9%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0.8%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182444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200" b="1" u="sng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91.3%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92.2%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+0.9%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93.1%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94.1%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1.0%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648346"/>
                  </a:ext>
                </a:extLst>
              </a:tr>
              <a:tr h="2846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87.7%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88.6%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+0.9%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92.1%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93.2%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kern="10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1.1%</a:t>
                      </a:r>
                      <a:endParaRPr lang="ko-KR" sz="1200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337502"/>
                  </a:ext>
                </a:extLst>
              </a:tr>
            </a:tbl>
          </a:graphicData>
        </a:graphic>
      </p:graphicFrame>
      <p:sp>
        <p:nvSpPr>
          <p:cNvPr id="24" name="직사각형 23"/>
          <p:cNvSpPr/>
          <p:nvPr/>
        </p:nvSpPr>
        <p:spPr>
          <a:xfrm>
            <a:off x="6383402" y="4200109"/>
            <a:ext cx="32928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>
              <a:spcAft>
                <a:spcPts val="0"/>
              </a:spcAft>
            </a:pP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&lt;</a:t>
            </a:r>
            <a:r>
              <a:rPr lang="ko-KR" altLang="en-US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기준 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가입금액 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억원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해지보증형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월납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최저보증이율</a:t>
            </a:r>
            <a:r>
              <a:rPr lang="en-US" altLang="ko-KR" sz="1000" b="1" kern="1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endParaRPr lang="ko-KR" altLang="ko-KR" sz="1000" b="1" kern="100" dirty="0"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 교보뉴프리미어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(VIP)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6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8464" y="141124"/>
            <a:ext cx="9649072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3424"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신종상품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상품부가서비스 제공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(‘23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46" name="표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809739"/>
              </p:ext>
            </p:extLst>
          </p:nvPr>
        </p:nvGraphicFramePr>
        <p:xfrm>
          <a:off x="541056" y="1800048"/>
          <a:ext cx="8784976" cy="4475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03">
                  <a:extLst>
                    <a:ext uri="{9D8B030D-6E8A-4147-A177-3AD203B41FA5}">
                      <a16:colId xmlns:a16="http://schemas.microsoft.com/office/drawing/2014/main" val="2344641282"/>
                    </a:ext>
                  </a:extLst>
                </a:gridCol>
                <a:gridCol w="664410">
                  <a:extLst>
                    <a:ext uri="{9D8B030D-6E8A-4147-A177-3AD203B41FA5}">
                      <a16:colId xmlns:a16="http://schemas.microsoft.com/office/drawing/2014/main" val="4114457638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702525867"/>
                    </a:ext>
                  </a:extLst>
                </a:gridCol>
                <a:gridCol w="4696426">
                  <a:extLst>
                    <a:ext uri="{9D8B030D-6E8A-4147-A177-3AD203B41FA5}">
                      <a16:colId xmlns:a16="http://schemas.microsoft.com/office/drawing/2014/main" val="4044613525"/>
                    </a:ext>
                  </a:extLst>
                </a:gridCol>
                <a:gridCol w="701418">
                  <a:extLst>
                    <a:ext uri="{9D8B030D-6E8A-4147-A177-3AD203B41FA5}">
                      <a16:colId xmlns:a16="http://schemas.microsoft.com/office/drawing/2014/main" val="307120023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</a:t>
                      </a:r>
                      <a:endParaRPr lang="en-US" altLang="ko-KR" sz="12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기준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제공 부가서비스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 내용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제공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50920"/>
                  </a:ext>
                </a:extLst>
              </a:tr>
              <a:tr h="68169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뉴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15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더든든한종신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2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뉴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프리미어종신</a:t>
                      </a:r>
                      <a:endParaRPr lang="ko-KR" altLang="en-US" sz="115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endParaRPr lang="en-US" altLang="ko-KR" sz="10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↑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err="1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헬스케어서비스</a:t>
                      </a:r>
                      <a:r>
                        <a:rPr lang="en-US" altLang="ko-KR" sz="1200" b="0" dirty="0" smtClean="0">
                          <a:solidFill>
                            <a:srgbClr val="0070C0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II</a:t>
                      </a:r>
                      <a:endParaRPr lang="en-US" altLang="ko-KR" sz="1200" b="0" baseline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</a:t>
                      </a:r>
                      <a:endParaRPr lang="ko-KR" altLang="en-US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600"/>
                        </a:spcAft>
                      </a:pPr>
                      <a:r>
                        <a:rPr lang="ko-KR" altLang="en-US" sz="13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프리미어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헬스케어서비스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Ⅱ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 </a:t>
                      </a:r>
                      <a:r>
                        <a:rPr lang="ko-KR" altLang="en-US" sz="1300" b="0" u="sng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헬스홈케어서비스</a:t>
                      </a:r>
                      <a:endParaRPr lang="en-US" altLang="ko-KR" sz="1300" b="0" u="sng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※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헬스홈케어서비스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프리미엄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클린서비스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프로터치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제휴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중대질병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발병 시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환자의 생활공간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주거환경 살균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소독 및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청소대행 서비스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Max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70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063866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endParaRPr lang="en-US" altLang="ko-KR" sz="1150" b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↑</a:t>
                      </a:r>
                      <a:endParaRPr lang="ko-KR" altLang="en-US" sz="115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프리미어</a:t>
                      </a:r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헬스케어서비스</a:t>
                      </a:r>
                      <a:r>
                        <a:rPr lang="en-US" altLang="ko-KR" sz="1200" b="0" dirty="0" smtClean="0">
                          <a:solidFill>
                            <a:srgbClr val="0070C0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II</a:t>
                      </a:r>
                      <a:endParaRPr lang="en-US" altLang="ko-KR" sz="1200" b="0" baseline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0" baseline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</a:t>
                      </a:r>
                      <a:endParaRPr lang="ko-KR" altLang="en-US" sz="1200" b="0" dirty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711747"/>
                  </a:ext>
                </a:extLst>
              </a:tr>
              <a:tr h="17281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endParaRPr lang="en-US" altLang="ko-KR" sz="1150" b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↑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(VIP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</a:t>
                      </a:r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0" dirty="0" err="1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프레스티지</a:t>
                      </a:r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헬스케어서비스</a:t>
                      </a:r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교보프리미어헬스케어서비스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Ⅱ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 </a:t>
                      </a:r>
                      <a:r>
                        <a:rPr lang="ko-KR" altLang="en-US" sz="1300" b="0" u="sng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가족올케어서비스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3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 </a:t>
                      </a:r>
                      <a:r>
                        <a:rPr lang="ko-KR" altLang="en-US" sz="1300" b="0" u="sng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헬스홈케어서비스</a:t>
                      </a:r>
                      <a:endParaRPr lang="en-US" altLang="ko-KR" sz="1300" b="0" u="sng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6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※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가족올케어서비스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중대질환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간호사병원동반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영양컨설팅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 건강검진 차량 에스코트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 미숙아 방문교육서비스 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1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017875"/>
                  </a:ext>
                </a:extLst>
              </a:tr>
              <a:tr h="9132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하이브리드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연금보험</a:t>
                      </a:r>
                      <a:endParaRPr lang="ko-KR" altLang="en-US" sz="115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일시납</a:t>
                      </a:r>
                      <a:endParaRPr lang="en-US" altLang="ko-KR" sz="1150" b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15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↑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err="1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endParaRPr lang="en-US" altLang="ko-KR" sz="1200" b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실버케어서비스</a:t>
                      </a:r>
                      <a:endParaRPr lang="en-US" altLang="ko-KR" sz="1200" b="0" baseline="0" dirty="0" smtClean="0">
                        <a:solidFill>
                          <a:srgbClr val="0070C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rgbClr val="0070C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플러스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u="sng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</a:t>
                      </a:r>
                      <a:r>
                        <a:rPr lang="en-US" altLang="ko-KR" sz="1300" b="0" u="sng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300" b="0" u="sng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 간병</a:t>
                      </a:r>
                      <a:r>
                        <a:rPr lang="ko-KR" altLang="en-US" sz="1300" b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발병 시 </a:t>
                      </a:r>
                      <a:r>
                        <a:rPr lang="ko-KR" altLang="en-US" sz="1300" b="0" u="sng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건강관리서비스</a:t>
                      </a:r>
                      <a:r>
                        <a:rPr lang="ko-KR" altLang="en-US" sz="13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제공</a:t>
                      </a:r>
                      <a:endParaRPr lang="en-US" altLang="ko-KR" sz="13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-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 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발병시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간호사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병원동반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-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 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노화방지컨설팅 및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장기간병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발생시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케어매니저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상담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유지</a:t>
                      </a:r>
                      <a:endParaRPr lang="en-US" altLang="ko-KR" sz="115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5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101294"/>
                  </a:ext>
                </a:extLst>
              </a:tr>
            </a:tbl>
          </a:graphicData>
        </a:graphic>
      </p:graphicFrame>
      <p:pic>
        <p:nvPicPr>
          <p:cNvPr id="47" name="그림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58" y="3933056"/>
            <a:ext cx="656492" cy="393895"/>
          </a:xfrm>
          <a:prstGeom prst="rect">
            <a:avLst/>
          </a:prstGeom>
        </p:spPr>
      </p:pic>
      <p:sp>
        <p:nvSpPr>
          <p:cNvPr id="48" name="직사각형 47"/>
          <p:cNvSpPr/>
          <p:nvPr/>
        </p:nvSpPr>
        <p:spPr>
          <a:xfrm>
            <a:off x="324168" y="980728"/>
            <a:ext cx="9561512" cy="5909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87313" lvl="0" indent="-87313">
              <a:lnSpc>
                <a:spcPct val="120000"/>
              </a:lnSpc>
              <a:defRPr/>
            </a:pPr>
            <a:r>
              <a:rPr lang="ko-KR" altLang="en-US" sz="1600" b="1" u="sng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신종 종신보험</a:t>
            </a:r>
            <a:r>
              <a:rPr lang="ko-KR" altLang="en-US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에는 </a:t>
            </a:r>
            <a:r>
              <a:rPr lang="ko-KR" altLang="en-US" sz="1600" b="1" kern="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600" b="1" kern="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</a:t>
            </a:r>
            <a:r>
              <a:rPr lang="en-US" altLang="ko-KR" sz="1600" b="1" kern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kern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프리미어</a:t>
            </a:r>
            <a:r>
              <a:rPr lang="en-US" altLang="ko-KR" sz="1600" b="1" kern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b="1" kern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</a:t>
            </a:r>
            <a:r>
              <a:rPr lang="en-US" altLang="ko-KR" sz="1600" b="1" kern="0" dirty="0" err="1" smtClean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Ⅱ</a:t>
            </a:r>
            <a:r>
              <a:rPr lang="en-US" altLang="ko-KR" sz="1600" b="1" kern="0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Plus</a:t>
            </a:r>
            <a:r>
              <a:rPr lang="en-US" altLang="ko-KR" sz="1600" b="1" kern="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kern="0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교보프레스티지헬스케어서비스</a:t>
            </a:r>
            <a:r>
              <a:rPr lang="en-US" altLang="ko-KR" sz="1600" b="1" kern="0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Plus’</a:t>
            </a:r>
            <a:r>
              <a:rPr lang="en-US" altLang="ko-KR" sz="1600" b="1" kern="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제공하고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16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7313" lvl="0" indent="-87313">
              <a:lnSpc>
                <a:spcPct val="120000"/>
              </a:lnSpc>
              <a:defRPr/>
            </a:pPr>
            <a:r>
              <a:rPr lang="ko-KR" altLang="en-US" sz="1600" b="1" u="sng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신종 연금보험</a:t>
            </a:r>
            <a:r>
              <a:rPr lang="ko-KR" altLang="en-US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에는 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6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교보실버케어서비스플러스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제공을 </a:t>
            </a:r>
            <a:r>
              <a:rPr lang="ko-KR" altLang="en-US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암</a:t>
            </a:r>
            <a:r>
              <a:rPr lang="en-US" altLang="ko-KR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b="1" kern="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장기간병</a:t>
            </a:r>
            <a:r>
              <a:rPr lang="ko-KR" altLang="en-US" sz="16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건강관리서비스를 제공함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6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>
            <a:clrChange>
              <a:clrFrom>
                <a:srgbClr val="71D5EF"/>
              </a:clrFrom>
              <a:clrTo>
                <a:srgbClr val="71D5EF">
                  <a:alpha val="0"/>
                </a:srgbClr>
              </a:clrTo>
            </a:clrChange>
          </a:blip>
          <a:stretch>
            <a:fillRect/>
          </a:stretch>
        </p:blipFill>
        <p:spPr>
          <a:xfrm rot="21091750">
            <a:off x="7014348" y="2702883"/>
            <a:ext cx="409213" cy="273694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3">
            <a:clrChange>
              <a:clrFrom>
                <a:srgbClr val="71D5EF"/>
              </a:clrFrom>
              <a:clrTo>
                <a:srgbClr val="71D5EF">
                  <a:alpha val="0"/>
                </a:srgbClr>
              </a:clrTo>
            </a:clrChange>
          </a:blip>
          <a:stretch>
            <a:fillRect/>
          </a:stretch>
        </p:blipFill>
        <p:spPr>
          <a:xfrm rot="21091750">
            <a:off x="7039703" y="4365758"/>
            <a:ext cx="409213" cy="2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8464" y="141124"/>
            <a:ext cx="9649072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3424"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신종상품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상품부가서비스 제공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(‘23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5742" y="1844824"/>
            <a:ext cx="8352928" cy="3024336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47750" y="1760845"/>
            <a:ext cx="82089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919758" y="1447460"/>
            <a:ext cx="8640960" cy="31270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80000"/>
              </a:lnSpc>
            </a:pPr>
            <a:r>
              <a:rPr lang="ko-KR" altLang="en-US" sz="20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신종 종신보험 </a:t>
            </a:r>
            <a:r>
              <a:rPr lang="en-US" altLang="ko-KR" sz="2400" b="1" kern="0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400" b="1" kern="0" dirty="0" err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</a:t>
            </a:r>
            <a:r>
              <a:rPr lang="ko-KR" altLang="en-US" sz="2400" b="1" kern="0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헬스케어서비스</a:t>
            </a:r>
            <a:r>
              <a:rPr lang="en-US" altLang="ko-KR" sz="2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III </a:t>
            </a:r>
            <a:r>
              <a:rPr lang="en-US" altLang="ko-KR" sz="2400" b="1" dirty="0" err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Plus’</a:t>
            </a:r>
            <a:r>
              <a:rPr lang="en-US" altLang="ko-KR" sz="240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한시적 특별 부가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  </a:t>
            </a:r>
            <a:endParaRPr lang="en-US" altLang="ko-KR" sz="16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en-US" altLang="ko-KR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부가기간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`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23.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~ 3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  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6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대상상품</a:t>
            </a:r>
            <a:r>
              <a:rPr lang="ko-KR" altLang="en-US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6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교보뉴프리미어종신보험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  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가입금액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주계약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가입금액 </a:t>
            </a:r>
            <a:r>
              <a:rPr lang="en-US" altLang="ko-KR" sz="1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6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천만원이상</a:t>
            </a:r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~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억원 미만</a:t>
            </a:r>
            <a:endParaRPr lang="en-US" altLang="ko-KR" sz="160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  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6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제공기간</a:t>
            </a:r>
            <a:r>
              <a:rPr lang="ko-KR" altLang="en-US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보험계약일부터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제공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</a:t>
            </a:r>
            <a:r>
              <a:rPr lang="en-US" altLang="ko-KR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서비스 기간 내 </a:t>
            </a:r>
            <a:r>
              <a:rPr lang="ko-KR" altLang="en-US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중대질환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진단 시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기본제공</a:t>
            </a:r>
            <a:r>
              <a:rPr lang="en-US" altLang="ko-KR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935982" y="1942185"/>
            <a:ext cx="5544616" cy="2862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ko-KR" sz="1200" ker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kern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헬스홈케어서비스 포함</a:t>
            </a:r>
            <a:r>
              <a:rPr lang="en-US" altLang="ko-KR" sz="1200" kern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kern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05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3774" y="5008220"/>
            <a:ext cx="6192688" cy="8063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ko-KR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헬스홈케어서비스</a:t>
            </a:r>
            <a:r>
              <a:rPr lang="en-US" altLang="ko-KR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:  </a:t>
            </a:r>
            <a:r>
              <a:rPr lang="ko-KR" altLang="en-US" sz="12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중대질환</a:t>
            </a:r>
            <a:r>
              <a:rPr lang="ko-KR" altLang="en-US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발생 시 환자의 생활공간을 청소하는 </a:t>
            </a:r>
            <a:r>
              <a:rPr lang="ko-KR" altLang="en-US" sz="12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항균케어</a:t>
            </a:r>
            <a:r>
              <a:rPr lang="ko-KR" altLang="en-US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서비스 신청</a:t>
            </a:r>
            <a:endParaRPr lang="en-US" altLang="ko-KR" sz="1200" b="1" kern="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☞ 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간호사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병원동반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홈클리닝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서비스는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중대질환별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서비스 횟수 내 제공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횟수내 총 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회까지 서비스 선택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en-US" altLang="ko-KR" sz="1050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☞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진단 예시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- 10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 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간호사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병원동반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 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홈클리닝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서비스 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105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62" y="5085184"/>
            <a:ext cx="1677922" cy="9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8464" y="141124"/>
            <a:ext cx="9649072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3424"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신종상품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상품부가서비스 제공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(‘23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4168" y="1419920"/>
            <a:ext cx="9561512" cy="59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7313" lvl="0" indent="-87313">
              <a:lnSpc>
                <a:spcPct val="120000"/>
              </a:lnSpc>
              <a:defRPr/>
            </a:pP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6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교보실버케어서비스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플러스」는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암치료지원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노화방지프로그램</a:t>
            </a:r>
            <a:r>
              <a:rPr lang="en-US" altLang="ko-KR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장기간병상담 등 든든한 노후를 준비할 수 </a:t>
            </a:r>
            <a:endParaRPr lang="en-US" altLang="ko-KR" sz="1600" b="1" kern="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7313" lvl="0" indent="-87313">
              <a:lnSpc>
                <a:spcPct val="120000"/>
              </a:lnSpc>
              <a:defRPr/>
            </a:pPr>
            <a:r>
              <a:rPr lang="ko-KR" altLang="en-US" sz="16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있도록 지원하는 시니어 건강관리 서비스입니다 </a:t>
            </a:r>
            <a:endParaRPr lang="en-US" altLang="ko-KR" sz="16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15810" y="2415222"/>
            <a:ext cx="2447776" cy="3948519"/>
          </a:xfrm>
          <a:prstGeom prst="roundRect">
            <a:avLst>
              <a:gd name="adj" fmla="val 2184"/>
            </a:avLst>
          </a:prstGeom>
          <a:solidFill>
            <a:srgbClr val="E4E4E4"/>
          </a:solidFill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151618" y="2422699"/>
            <a:ext cx="6336512" cy="3936228"/>
          </a:xfrm>
          <a:prstGeom prst="roundRect">
            <a:avLst>
              <a:gd name="adj" fmla="val 1766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95" y="2995228"/>
            <a:ext cx="1372697" cy="489207"/>
          </a:xfrm>
          <a:prstGeom prst="rect">
            <a:avLst/>
          </a:prstGeom>
        </p:spPr>
      </p:pic>
      <p:sp>
        <p:nvSpPr>
          <p:cNvPr id="11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568855" y="2514513"/>
            <a:ext cx="209316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91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srgbClr val="717171">
                    <a:lumMod val="75000"/>
                  </a:srgb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연금개시 전</a:t>
            </a:r>
            <a:endParaRPr kumimoji="0" lang="en-US" altLang="ko-KR" sz="1200" b="1" i="0" u="none" strike="noStrike" kern="1200" cap="none" spc="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srgbClr val="717171">
                  <a:lumMod val="75000"/>
                </a:srgb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3" name="Arrow: Down 49">
            <a:extLst>
              <a:ext uri="{FF2B5EF4-FFF2-40B4-BE49-F238E27FC236}">
                <a16:creationId xmlns:a16="http://schemas.microsoft.com/office/drawing/2014/main" id="{603209FA-5BE4-4836-BAB5-4BAC6F54F72D}"/>
              </a:ext>
            </a:extLst>
          </p:cNvPr>
          <p:cNvSpPr/>
          <p:nvPr/>
        </p:nvSpPr>
        <p:spPr>
          <a:xfrm rot="16200000" flipH="1">
            <a:off x="1595405" y="1607921"/>
            <a:ext cx="97558" cy="2438810"/>
          </a:xfrm>
          <a:prstGeom prst="downArrow">
            <a:avLst>
              <a:gd name="adj1" fmla="val 62912"/>
              <a:gd name="adj2" fmla="val 59311"/>
            </a:avLst>
          </a:prstGeom>
          <a:pattFill prst="wdUpDiag">
            <a:fgClr>
              <a:schemeClr val="bg1">
                <a:lumMod val="65000"/>
              </a:schemeClr>
            </a:fgClr>
            <a:bgClr>
              <a:schemeClr val="bg1">
                <a:lumMod val="85000"/>
              </a:schemeClr>
            </a:bgClr>
          </a:patt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240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91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1200" cap="none" spc="-12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541374" y="3589438"/>
            <a:ext cx="2212710" cy="796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암 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발병시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 병원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/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의료진 안내</a:t>
            </a:r>
            <a:endParaRPr kumimoji="0" lang="en-US" altLang="ko-KR" sz="1200" b="0" i="0" u="none" strike="noStrike" kern="1200" cap="none" spc="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병원 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예약대행</a:t>
            </a:r>
            <a:endParaRPr kumimoji="0" lang="en-US" altLang="ko-KR" sz="1200" b="0" i="0" u="none" strike="noStrike" kern="1200" cap="none" spc="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종양전문간호사 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병원동반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(3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회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</a:p>
        </p:txBody>
      </p:sp>
      <p:sp>
        <p:nvSpPr>
          <p:cNvPr id="15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3295634" y="2547875"/>
            <a:ext cx="5784717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91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srgbClr val="717171">
                    <a:lumMod val="75000"/>
                  </a:srgb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연금개시 후</a:t>
            </a:r>
            <a:endParaRPr kumimoji="0" lang="en-US" altLang="ko-KR" sz="1200" b="1" i="0" u="none" strike="noStrike" kern="1200" cap="none" spc="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srgbClr val="717171">
                  <a:lumMod val="75000"/>
                </a:srgb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430" y="2934790"/>
            <a:ext cx="1640625" cy="433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574" y="2956633"/>
            <a:ext cx="1031508" cy="4061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226" y="2955539"/>
            <a:ext cx="1725396" cy="40930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2" name="직선 연결선 21"/>
          <p:cNvCxnSpPr/>
          <p:nvPr/>
        </p:nvCxnSpPr>
        <p:spPr>
          <a:xfrm>
            <a:off x="3151618" y="2797597"/>
            <a:ext cx="63365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3282465" y="3570643"/>
            <a:ext cx="2522652" cy="79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건강</a:t>
            </a:r>
            <a:r>
              <a:rPr kumimoji="0" lang="en-US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/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질병위험평가</a:t>
            </a:r>
            <a:r>
              <a:rPr kumimoji="0" lang="en-US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신체기능 평가</a:t>
            </a:r>
            <a:endParaRPr kumimoji="0" lang="en-US" altLang="ko-KR" sz="1200" b="0" i="0" u="none" strike="noStrike" kern="1200" cap="none" spc="-16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연령별</a:t>
            </a:r>
            <a:r>
              <a:rPr kumimoji="0" lang="en-US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/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개인별 맞춤 평가</a:t>
            </a:r>
            <a:r>
              <a:rPr kumimoji="0" lang="en-US" altLang="ko-KR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0" lang="ko-KR" altLang="en-US" sz="1200" b="0" i="0" u="none" strike="noStrike" kern="1200" cap="none" spc="-16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건강증진</a:t>
            </a:r>
            <a:endParaRPr kumimoji="0" lang="en-US" altLang="ko-KR" sz="1200" b="0" i="0" u="none" strike="noStrike" kern="1200" cap="none" spc="-16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질병예방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권장안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등</a:t>
            </a:r>
            <a:endParaRPr kumimoji="0" lang="en-US" altLang="ko-KR" sz="12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4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5454082" y="3580069"/>
            <a:ext cx="2522652" cy="79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일상생활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간병상담</a:t>
            </a:r>
            <a:endParaRPr kumimoji="0" lang="en-US" altLang="ko-KR" sz="12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의사소통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심리상담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재활상담</a:t>
            </a:r>
            <a:endParaRPr kumimoji="0" lang="en-US" altLang="ko-KR" sz="12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간병 정보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간병시설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안내 등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</a:p>
        </p:txBody>
      </p:sp>
      <p:sp>
        <p:nvSpPr>
          <p:cNvPr id="25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7562360" y="3603368"/>
            <a:ext cx="18060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상황별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간병방법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의사소통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운동요법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100" normalizeH="0" baseline="0" noProof="0" dirty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간병용품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사용법</a:t>
            </a:r>
            <a:endParaRPr kumimoji="0" lang="en-US" altLang="ko-KR" sz="12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•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가족 정서적 상담</a:t>
            </a:r>
            <a:r>
              <a:rPr kumimoji="0" lang="en-US" altLang="ko-KR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 </a:t>
            </a:r>
            <a:r>
              <a:rPr kumimoji="0" lang="ko-KR" altLang="en-US" sz="12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등</a:t>
            </a:r>
            <a:endParaRPr kumimoji="0" lang="en-US" altLang="ko-KR" sz="12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5355187" y="3249958"/>
            <a:ext cx="0" cy="295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7470082" y="3249958"/>
            <a:ext cx="0" cy="295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3240293" y="4671043"/>
            <a:ext cx="2114894" cy="38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최초 연금 수령 시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회 제공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     당사 헬스케어의원에 서 제공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 내방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5454082" y="4671042"/>
            <a:ext cx="2114894" cy="38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장기간병상태 발생 시 전화 상담 제공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     ☞ 상담전화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 ☎ 02-732-3790 )</a:t>
            </a:r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7542082" y="4671503"/>
            <a:ext cx="1944001" cy="4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장기간병상태 발생 후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3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회 제공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     ☞ 방문교육 신청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 ☎ 02-732-3790 )</a:t>
            </a:r>
          </a:p>
        </p:txBody>
      </p:sp>
      <p:sp>
        <p:nvSpPr>
          <p:cNvPr id="32" name="모서리가 둥근 직사각형 31"/>
          <p:cNvSpPr/>
          <p:nvPr/>
        </p:nvSpPr>
        <p:spPr bwMode="auto">
          <a:xfrm>
            <a:off x="3264835" y="5292795"/>
            <a:ext cx="1296000" cy="188658"/>
          </a:xfrm>
          <a:prstGeom prst="roundRect">
            <a:avLst>
              <a:gd name="adj" fmla="val 41569"/>
            </a:avLst>
          </a:prstGeom>
          <a:solidFill>
            <a:schemeClr val="bg1"/>
          </a:solidFill>
          <a:ln w="635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25413" marR="0" lvl="0" indent="-125413" algn="ctr" defTabSz="9141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노화방지프로그램이란</a:t>
            </a:r>
            <a:r>
              <a:rPr kumimoji="1" lang="en-US" altLang="ko-KR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?</a:t>
            </a:r>
            <a:endParaRPr kumimoji="1" lang="ko-KR" altLang="en-US" sz="1000" b="0" i="0" u="none" strike="noStrike" kern="1200" cap="none" spc="-3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3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3257847" y="5587773"/>
            <a:ext cx="211489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서울대학교병원 가정의학과 조비룡교수가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개발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감수한 위험평가프로그램을 통한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건강 컨설팅 서비스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4" name="모서리가 둥근 직사각형 33"/>
          <p:cNvSpPr/>
          <p:nvPr/>
        </p:nvSpPr>
        <p:spPr bwMode="auto">
          <a:xfrm>
            <a:off x="7557641" y="5331594"/>
            <a:ext cx="612000" cy="188658"/>
          </a:xfrm>
          <a:prstGeom prst="roundRect">
            <a:avLst>
              <a:gd name="adj" fmla="val 41569"/>
            </a:avLst>
          </a:prstGeom>
          <a:solidFill>
            <a:schemeClr val="bg1"/>
          </a:solidFill>
          <a:ln w="635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25413" marR="0" lvl="0" indent="-125413" algn="ctr" defTabSz="9141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신청 대상</a:t>
            </a:r>
          </a:p>
        </p:txBody>
      </p:sp>
      <p:sp>
        <p:nvSpPr>
          <p:cNvPr id="35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7542082" y="5587773"/>
            <a:ext cx="1826301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치매 및 일상생활장해로 해당분야 전문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의의</a:t>
            </a:r>
            <a:r>
              <a:rPr lang="en-US" altLang="ko-KR" sz="1000" spc="-100" dirty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pc="-10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진단을 받은 회원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중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계약일로부터 일상생활장해는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90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일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치매는 만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2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년이 경과한 회원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</a:p>
        </p:txBody>
      </p:sp>
      <p:sp>
        <p:nvSpPr>
          <p:cNvPr id="36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590282" y="4579228"/>
            <a:ext cx="211489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 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년 후 부터 이용 가능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919370" y="5164336"/>
            <a:ext cx="1476000" cy="188658"/>
          </a:xfrm>
          <a:prstGeom prst="roundRect">
            <a:avLst>
              <a:gd name="adj" fmla="val 41569"/>
            </a:avLst>
          </a:prstGeom>
          <a:noFill/>
          <a:ln w="635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25413" marR="0" lvl="0" indent="-125413" algn="ctr" defTabSz="9141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종양전문간호사 </a:t>
            </a:r>
            <a:r>
              <a:rPr kumimoji="1" lang="ko-KR" altLang="en-US" sz="10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병원동반</a:t>
            </a:r>
            <a:endParaRPr kumimoji="1" lang="ko-KR" altLang="en-US" sz="1000" b="0" i="0" u="none" strike="noStrike" kern="1200" cap="none" spc="-3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8" name="Rectangle 51">
            <a:extLst>
              <a:ext uri="{FF2B5EF4-FFF2-40B4-BE49-F238E27FC236}">
                <a16:creationId xmlns:a16="http://schemas.microsoft.com/office/drawing/2014/main" id="{32830128-C7AF-44DA-A3C2-88C83A4FABDA}"/>
              </a:ext>
            </a:extLst>
          </p:cNvPr>
          <p:cNvSpPr/>
          <p:nvPr/>
        </p:nvSpPr>
        <p:spPr>
          <a:xfrm>
            <a:off x="631338" y="5524376"/>
            <a:ext cx="2358914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암 발병 시 종양전문간호사가 </a:t>
            </a:r>
            <a:r>
              <a:rPr kumimoji="0" lang="ko-KR" altLang="en-US" sz="1000" b="0" i="0" u="none" strike="noStrike" kern="1200" cap="none" spc="-100" normalizeH="0" baseline="0" noProof="0" err="1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병원동반을</a:t>
            </a: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endParaRPr kumimoji="0" lang="en-US" altLang="ko-KR" sz="1000" b="0" i="0" u="none" strike="noStrike" kern="1200" cap="none" spc="-100" normalizeH="0" baseline="0" noProof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통해</a:t>
            </a:r>
            <a:r>
              <a:rPr lang="en-US" altLang="ko-KR" sz="1000" spc="-10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pc="-10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암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수술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항암치료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식이요법</a:t>
            </a:r>
            <a:r>
              <a:rPr kumimoji="0" lang="en-US" altLang="ko-KR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회복 </a:t>
            </a: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교육 </a:t>
            </a:r>
            <a:endParaRPr kumimoji="0" lang="en-US" altLang="ko-KR" sz="1000" b="0" i="0" u="none" strike="noStrike" kern="1200" cap="none" spc="-100" normalizeH="0" baseline="0" noProof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등</a:t>
            </a:r>
            <a:r>
              <a:rPr lang="en-US" altLang="ko-KR" sz="1000" spc="-10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pc="-10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암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치료과정 전반에 걸친 안내와 </a:t>
            </a: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개인별 </a:t>
            </a:r>
            <a:endParaRPr kumimoji="0" lang="en-US" altLang="ko-KR" sz="1000" b="0" i="0" u="none" strike="noStrike" kern="1200" cap="none" spc="-100" normalizeH="0" baseline="0" noProof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914191" rtl="0" eaLnBrk="1" fontAlgn="base" latin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100" normalizeH="0" baseline="0" noProof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교육 </a:t>
            </a:r>
            <a:r>
              <a:rPr kumimoji="0" lang="ko-KR" altLang="en-US" sz="1000" b="0" i="0" u="none" strike="noStrike" kern="1200" cap="none" spc="-100" normalizeH="0" baseline="0" noProof="0" dirty="0" smtClean="0">
                <a:ln>
                  <a:solidFill>
                    <a:srgbClr val="C50017"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제공 </a:t>
            </a:r>
            <a:endParaRPr kumimoji="0" lang="en-US" altLang="ko-KR" sz="1000" b="0" i="0" u="none" strike="noStrike" kern="1200" cap="none" spc="-100" normalizeH="0" baseline="0" noProof="0" dirty="0" smtClean="0">
              <a:ln>
                <a:solidFill>
                  <a:srgbClr val="C50017"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상품 개정사항 </a:t>
            </a:r>
            <a:r>
              <a:rPr lang="en-US" altLang="ko-KR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1/3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07536" y="1551543"/>
            <a:ext cx="9075334" cy="829523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4490" y="1717159"/>
            <a:ext cx="915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◦ 금융감독원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보장상품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유의사항통보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’(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특수보험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-360)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따른 </a:t>
            </a:r>
            <a:r>
              <a:rPr lang="ko-KR" altLang="en-US" sz="1200" b="1" dirty="0" err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소액암</a:t>
            </a:r>
            <a:r>
              <a:rPr lang="en-US" altLang="ko-KR" sz="120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u="sng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갑상선암</a:t>
            </a:r>
            <a:r>
              <a:rPr lang="en-US" altLang="ko-KR" sz="12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u="sng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기타피부암</a:t>
            </a:r>
            <a:r>
              <a:rPr lang="en-US" altLang="ko-KR" sz="12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u="sng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제자리암</a:t>
            </a:r>
            <a:r>
              <a:rPr lang="en-US" altLang="ko-KR" sz="12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u="sng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경계성종양</a:t>
            </a:r>
            <a:r>
              <a:rPr lang="en-US" altLang="ko-KR" sz="120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진단급부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현행 최대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40%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→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20%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로 하향 조정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512539" y="1289430"/>
            <a:ext cx="4711049" cy="418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2428" y="1347049"/>
            <a:ext cx="3918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소액암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급부 </a:t>
            </a:r>
            <a:r>
              <a:rPr lang="ko-KR" altLang="en-US" sz="16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하향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조정 </a:t>
            </a: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금융감독원 개선 요청 사항</a:t>
            </a: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4770" y="5913109"/>
            <a:ext cx="907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■ 당사 대상 상품</a:t>
            </a:r>
            <a:endParaRPr lang="en-US" altLang="ko-KR" sz="10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갱신형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)Ⅲ, 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갱신형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)Ⅲ2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, 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갱신형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)Ⅲ_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어린이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간편가입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갱신형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Ⅱ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9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초간편가입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갱신형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), 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, 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, 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교보암케어보험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서비스선택형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)_</a:t>
            </a:r>
            <a:r>
              <a:rPr lang="ko-KR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소액암진단특약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900">
                <a:latin typeface="나눔고딕" panose="020D0604000000000000" pitchFamily="50" charset="-127"/>
                <a:ea typeface="나눔고딕" panose="020D0604000000000000" pitchFamily="50" charset="-127"/>
              </a:rPr>
              <a:t>교보한마음복지보험 암진단특약</a:t>
            </a:r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9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어린이암보장특약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요양병원제외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), (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교육자금특약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암보장형</a:t>
            </a:r>
            <a:r>
              <a:rPr lang="en-US" altLang="ko-KR" sz="9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ko-KR" sz="9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977021"/>
              </p:ext>
            </p:extLst>
          </p:nvPr>
        </p:nvGraphicFramePr>
        <p:xfrm>
          <a:off x="507536" y="2839666"/>
          <a:ext cx="4403510" cy="2960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729">
                  <a:extLst>
                    <a:ext uri="{9D8B030D-6E8A-4147-A177-3AD203B41FA5}">
                      <a16:colId xmlns:a16="http://schemas.microsoft.com/office/drawing/2014/main" val="3448259163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81713284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231098253"/>
                    </a:ext>
                  </a:extLst>
                </a:gridCol>
                <a:gridCol w="599281">
                  <a:extLst>
                    <a:ext uri="{9D8B030D-6E8A-4147-A177-3AD203B41FA5}">
                      <a16:colId xmlns:a16="http://schemas.microsoft.com/office/drawing/2014/main" val="3202388876"/>
                    </a:ext>
                  </a:extLst>
                </a:gridCol>
              </a:tblGrid>
              <a:tr h="471182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(</a:t>
                      </a:r>
                      <a:r>
                        <a:rPr lang="ko-KR" altLang="en-US" sz="1200" dirty="0" smtClean="0"/>
                        <a:t>무</a:t>
                      </a:r>
                      <a:r>
                        <a:rPr lang="en-US" altLang="ko-KR" sz="1200" dirty="0" smtClean="0"/>
                        <a:t>)</a:t>
                      </a:r>
                      <a:r>
                        <a:rPr lang="ko-KR" altLang="en-US" sz="1200" dirty="0" smtClean="0"/>
                        <a:t>소액암진단특약 </a:t>
                      </a:r>
                      <a:r>
                        <a:rPr lang="en-US" altLang="ko-KR" sz="1000" baseline="0" dirty="0" smtClean="0"/>
                        <a:t>          </a:t>
                      </a:r>
                    </a:p>
                    <a:p>
                      <a:pPr algn="r" latinLnBrk="1"/>
                      <a:r>
                        <a:rPr lang="en-US" altLang="ko-KR" sz="800" b="0" baseline="0" dirty="0" smtClean="0"/>
                        <a:t>   </a:t>
                      </a:r>
                      <a:r>
                        <a:rPr lang="en-US" altLang="ko-KR" sz="800" b="0" dirty="0" smtClean="0"/>
                        <a:t>[</a:t>
                      </a:r>
                      <a:r>
                        <a:rPr lang="ko-KR" altLang="en-US" sz="800" b="0" dirty="0" smtClean="0"/>
                        <a:t>기준 </a:t>
                      </a:r>
                      <a:r>
                        <a:rPr lang="en-US" altLang="ko-KR" sz="800" b="0" dirty="0" smtClean="0"/>
                        <a:t>: </a:t>
                      </a:r>
                      <a:r>
                        <a:rPr lang="ko-KR" altLang="en-US" sz="800" b="0" dirty="0" smtClean="0"/>
                        <a:t>보험가입금액  </a:t>
                      </a:r>
                      <a:r>
                        <a:rPr lang="en-US" altLang="ko-KR" sz="800" b="1" dirty="0" smtClean="0">
                          <a:solidFill>
                            <a:schemeClr val="bg1"/>
                          </a:solidFill>
                        </a:rPr>
                        <a:t>1,000</a:t>
                      </a:r>
                      <a:r>
                        <a:rPr lang="ko-KR" altLang="en-US" sz="800" b="1" dirty="0" smtClean="0">
                          <a:solidFill>
                            <a:schemeClr val="bg1"/>
                          </a:solidFill>
                        </a:rPr>
                        <a:t>만원</a:t>
                      </a:r>
                      <a:r>
                        <a:rPr lang="en-US" altLang="ko-KR" sz="800" b="0" dirty="0" smtClean="0"/>
                        <a:t>]</a:t>
                      </a:r>
                      <a:r>
                        <a:rPr lang="ko-KR" altLang="en-US" sz="1000" dirty="0" smtClean="0"/>
                        <a:t> </a:t>
                      </a:r>
                      <a:endParaRPr lang="ko-KR" altLang="en-US" sz="1000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105852"/>
                  </a:ext>
                </a:extLst>
              </a:tr>
              <a:tr h="2469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급부명칭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/>
                        <a:t>(</a:t>
                      </a:r>
                      <a:r>
                        <a:rPr lang="ko-KR" altLang="en-US" sz="900" b="1" smtClean="0"/>
                        <a:t>현</a:t>
                      </a:r>
                      <a:r>
                        <a:rPr lang="en-US" altLang="ko-KR" sz="900" b="1" smtClean="0"/>
                        <a:t>)</a:t>
                      </a:r>
                      <a:r>
                        <a:rPr lang="ko-KR" altLang="en-US" sz="1000" b="1" smtClean="0"/>
                        <a:t>보장금액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변경</a:t>
                      </a:r>
                      <a:r>
                        <a:rPr lang="en-US" altLang="ko-KR" sz="1000" b="1" smtClean="0"/>
                        <a:t>(</a:t>
                      </a:r>
                      <a:r>
                        <a:rPr lang="ko-KR" altLang="en-US" sz="1000" b="1" smtClean="0"/>
                        <a:t>안</a:t>
                      </a:r>
                      <a:r>
                        <a:rPr lang="en-US" altLang="ko-KR" sz="1000" b="1" smtClean="0"/>
                        <a:t>)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비고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63056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기타피부암진단보험금</a:t>
                      </a:r>
                      <a:endParaRPr lang="ko-KR" altLang="en-US" sz="1000" b="1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/>
                        <a:t>200</a:t>
                      </a:r>
                      <a:r>
                        <a:rPr lang="ko-KR" altLang="en-US" sz="1000" b="1" smtClean="0"/>
                        <a:t>만원</a:t>
                      </a:r>
                      <a:endParaRPr lang="en-US" altLang="ko-KR" sz="1000" b="1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  <a:endParaRPr lang="ko-KR" altLang="en-US" sz="10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ko-KR" altLang="en-US" sz="800" smtClean="0"/>
                        <a:t>가입후 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en-US" altLang="ko-KR" sz="800" smtClean="0"/>
                        <a:t>1</a:t>
                      </a:r>
                      <a:r>
                        <a:rPr lang="ko-KR" altLang="en-US" sz="800" smtClean="0"/>
                        <a:t>년미만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ko-KR" altLang="en-US" sz="800" smtClean="0"/>
                        <a:t>진단시 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en-US" altLang="ko-KR" sz="800" smtClean="0"/>
                        <a:t>50%</a:t>
                      </a:r>
                      <a:r>
                        <a:rPr lang="ko-KR" altLang="en-US" sz="800" smtClean="0"/>
                        <a:t>지급</a:t>
                      </a:r>
                      <a:endParaRPr lang="ko-KR" altLang="en-US" sz="8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93934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/>
                        <a:t>대장점막내암진단보험금</a:t>
                      </a:r>
                      <a:endParaRPr lang="ko-KR" altLang="en-US" sz="10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  <a:endParaRPr lang="ko-KR" altLang="en-US" sz="10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5348553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특정갑상선암진단보험금</a:t>
                      </a:r>
                      <a:endParaRPr lang="ko-KR" altLang="en-US" sz="1000" b="1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/>
                        <a:t>400</a:t>
                      </a:r>
                      <a:r>
                        <a:rPr lang="ko-KR" altLang="en-US" sz="1000" b="1" smtClean="0"/>
                        <a:t>만원</a:t>
                      </a:r>
                      <a:endParaRPr lang="ko-KR" altLang="en-US" sz="1000" b="1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solidFill>
                            <a:srgbClr val="C00000"/>
                          </a:solidFill>
                        </a:rPr>
                        <a:t>200</a:t>
                      </a:r>
                      <a:r>
                        <a:rPr lang="ko-KR" altLang="en-US" sz="1050" b="1" smtClean="0">
                          <a:solidFill>
                            <a:srgbClr val="C00000"/>
                          </a:solidFill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1379792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/>
                        <a:t>초기유방암진단보험금</a:t>
                      </a:r>
                      <a:endParaRPr lang="ko-KR" altLang="en-US" sz="10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400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400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403970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/>
                        <a:t>전립선암진단보험금</a:t>
                      </a:r>
                      <a:endParaRPr lang="ko-KR" altLang="en-US" sz="10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400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400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867472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경계성종양진단보험금</a:t>
                      </a:r>
                      <a:endParaRPr lang="ko-KR" altLang="en-US" sz="1000" b="1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mtClean="0"/>
                        <a:t>200</a:t>
                      </a:r>
                      <a:r>
                        <a:rPr lang="ko-KR" altLang="en-US" sz="1000" b="1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609143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제자리암진단보험금</a:t>
                      </a:r>
                      <a:endParaRPr lang="ko-KR" altLang="en-US" sz="1000" b="1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mtClean="0"/>
                        <a:t>200</a:t>
                      </a:r>
                      <a:r>
                        <a:rPr lang="ko-KR" altLang="en-US" sz="1000" b="1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676243"/>
                  </a:ext>
                </a:extLst>
              </a:tr>
              <a:tr h="280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/>
                        <a:t>양성뇌종양진단보험금</a:t>
                      </a:r>
                      <a:endParaRPr lang="ko-KR" altLang="en-US" sz="10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/>
                        <a:t>200</a:t>
                      </a:r>
                      <a:r>
                        <a:rPr lang="ko-KR" altLang="en-US" sz="100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200</a:t>
                      </a:r>
                      <a:r>
                        <a:rPr lang="ko-KR" altLang="en-US" sz="1000" dirty="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6551"/>
                  </a:ext>
                </a:extLst>
              </a:tr>
            </a:tbl>
          </a:graphicData>
        </a:graphic>
      </p:graphicFrame>
      <p:sp>
        <p:nvSpPr>
          <p:cNvPr id="46" name="Freeform 15"/>
          <p:cNvSpPr>
            <a:spLocks/>
          </p:cNvSpPr>
          <p:nvPr/>
        </p:nvSpPr>
        <p:spPr bwMode="auto">
          <a:xfrm>
            <a:off x="484490" y="3542893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>
            <a:off x="484490" y="4053890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>
            <a:off x="484490" y="4895269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9" name="Freeform 15"/>
          <p:cNvSpPr>
            <a:spLocks/>
          </p:cNvSpPr>
          <p:nvPr/>
        </p:nvSpPr>
        <p:spPr bwMode="auto">
          <a:xfrm>
            <a:off x="484490" y="5224033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50" name="표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1123"/>
              </p:ext>
            </p:extLst>
          </p:nvPr>
        </p:nvGraphicFramePr>
        <p:xfrm>
          <a:off x="5216716" y="2839666"/>
          <a:ext cx="4403511" cy="196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94">
                  <a:extLst>
                    <a:ext uri="{9D8B030D-6E8A-4147-A177-3AD203B41FA5}">
                      <a16:colId xmlns:a16="http://schemas.microsoft.com/office/drawing/2014/main" val="344825916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630419869"/>
                    </a:ext>
                  </a:extLst>
                </a:gridCol>
                <a:gridCol w="895351">
                  <a:extLst>
                    <a:ext uri="{9D8B030D-6E8A-4147-A177-3AD203B41FA5}">
                      <a16:colId xmlns:a16="http://schemas.microsoft.com/office/drawing/2014/main" val="817132845"/>
                    </a:ext>
                  </a:extLst>
                </a:gridCol>
                <a:gridCol w="856210">
                  <a:extLst>
                    <a:ext uri="{9D8B030D-6E8A-4147-A177-3AD203B41FA5}">
                      <a16:colId xmlns:a16="http://schemas.microsoft.com/office/drawing/2014/main" val="2231098253"/>
                    </a:ext>
                  </a:extLst>
                </a:gridCol>
                <a:gridCol w="599281">
                  <a:extLst>
                    <a:ext uri="{9D8B030D-6E8A-4147-A177-3AD203B41FA5}">
                      <a16:colId xmlns:a16="http://schemas.microsoft.com/office/drawing/2014/main" val="3202388876"/>
                    </a:ext>
                  </a:extLst>
                </a:gridCol>
              </a:tblGrid>
              <a:tr h="482093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/>
                        <a:t>(</a:t>
                      </a:r>
                      <a:r>
                        <a:rPr lang="ko-KR" altLang="en-US" sz="1200" smtClean="0"/>
                        <a:t>무</a:t>
                      </a:r>
                      <a:r>
                        <a:rPr lang="en-US" altLang="ko-KR" sz="1200" smtClean="0"/>
                        <a:t>)</a:t>
                      </a:r>
                      <a:r>
                        <a:rPr lang="ko-KR" altLang="en-US" sz="1200" smtClean="0"/>
                        <a:t>교육자금특약</a:t>
                      </a:r>
                      <a:r>
                        <a:rPr lang="en-US" altLang="ko-KR" sz="1200" smtClean="0"/>
                        <a:t>(</a:t>
                      </a:r>
                      <a:r>
                        <a:rPr lang="ko-KR" altLang="en-US" sz="1200" smtClean="0"/>
                        <a:t>암보장형</a:t>
                      </a:r>
                      <a:r>
                        <a:rPr lang="en-US" altLang="ko-KR" sz="1200" smtClean="0"/>
                        <a:t>)</a:t>
                      </a:r>
                      <a:endParaRPr lang="en-US" altLang="ko-KR" sz="1000" baseline="0" smtClean="0"/>
                    </a:p>
                    <a:p>
                      <a:pPr algn="r" latinLnBrk="1"/>
                      <a:r>
                        <a:rPr lang="en-US" altLang="ko-KR" sz="800" b="0" baseline="0" smtClean="0"/>
                        <a:t>   </a:t>
                      </a:r>
                      <a:r>
                        <a:rPr lang="en-US" altLang="ko-KR" sz="800" b="0" smtClean="0"/>
                        <a:t>[</a:t>
                      </a:r>
                      <a:r>
                        <a:rPr lang="ko-KR" altLang="en-US" sz="800" b="0" smtClean="0"/>
                        <a:t>기준 </a:t>
                      </a:r>
                      <a:r>
                        <a:rPr lang="en-US" altLang="ko-KR" sz="800" b="0" smtClean="0"/>
                        <a:t>: </a:t>
                      </a:r>
                      <a:r>
                        <a:rPr lang="ko-KR" altLang="en-US" sz="800" b="0" smtClean="0">
                          <a:solidFill>
                            <a:schemeClr val="bg1"/>
                          </a:solidFill>
                        </a:rPr>
                        <a:t>특약보험가입금액  </a:t>
                      </a:r>
                      <a:r>
                        <a:rPr lang="en-US" altLang="ko-KR" sz="800" b="1" smtClean="0">
                          <a:solidFill>
                            <a:schemeClr val="bg1"/>
                          </a:solidFill>
                        </a:rPr>
                        <a:t>500</a:t>
                      </a:r>
                      <a:r>
                        <a:rPr lang="ko-KR" altLang="en-US" sz="800" b="1" smtClean="0">
                          <a:solidFill>
                            <a:schemeClr val="bg1"/>
                          </a:solidFill>
                        </a:rPr>
                        <a:t>만원</a:t>
                      </a:r>
                      <a:r>
                        <a:rPr lang="en-US" altLang="ko-KR" sz="800" b="0" smtClean="0"/>
                        <a:t>]</a:t>
                      </a:r>
                      <a:r>
                        <a:rPr lang="ko-KR" altLang="en-US" sz="1000" smtClean="0"/>
                        <a:t> </a:t>
                      </a:r>
                      <a:endParaRPr lang="ko-KR" altLang="en-US" sz="100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105852"/>
                  </a:ext>
                </a:extLst>
              </a:tr>
              <a:tr h="1324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mtClean="0"/>
                        <a:t>급부명칭</a:t>
                      </a:r>
                      <a:endParaRPr lang="ko-KR" altLang="en-US" sz="8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보장내용</a:t>
                      </a:r>
                      <a:r>
                        <a:rPr lang="en-US" altLang="ko-KR" sz="1000" b="1" smtClean="0"/>
                        <a:t>(</a:t>
                      </a:r>
                      <a:r>
                        <a:rPr lang="ko-KR" altLang="en-US" sz="1000" b="1" smtClean="0"/>
                        <a:t>종피</a:t>
                      </a:r>
                      <a:r>
                        <a:rPr lang="en-US" altLang="ko-KR" sz="1000" b="1" smtClean="0"/>
                        <a:t>)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/>
                        <a:t>(</a:t>
                      </a:r>
                      <a:r>
                        <a:rPr lang="ko-KR" altLang="en-US" sz="900" b="1" smtClean="0"/>
                        <a:t>현</a:t>
                      </a:r>
                      <a:r>
                        <a:rPr lang="en-US" altLang="ko-KR" sz="900" b="1" smtClean="0"/>
                        <a:t>)</a:t>
                      </a:r>
                      <a:r>
                        <a:rPr lang="ko-KR" altLang="en-US" sz="1000" b="1" smtClean="0"/>
                        <a:t>보장금액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변경</a:t>
                      </a:r>
                      <a:r>
                        <a:rPr lang="en-US" altLang="ko-KR" sz="1000" b="1" smtClean="0"/>
                        <a:t>(</a:t>
                      </a:r>
                      <a:r>
                        <a:rPr lang="ko-KR" altLang="en-US" sz="1000" b="1" smtClean="0"/>
                        <a:t>안</a:t>
                      </a:r>
                      <a:r>
                        <a:rPr lang="en-US" altLang="ko-KR" sz="1000" b="1" smtClean="0"/>
                        <a:t>)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비고</a:t>
                      </a:r>
                      <a:endParaRPr lang="ko-KR" altLang="en-US" sz="1000" b="1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63056"/>
                  </a:ext>
                </a:extLst>
              </a:tr>
              <a:tr h="286742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smtClean="0"/>
                        <a:t>암진단</a:t>
                      </a:r>
                      <a:endParaRPr lang="en-US" altLang="ko-KR" sz="900" b="1" smtClean="0"/>
                    </a:p>
                    <a:p>
                      <a:pPr algn="ctr" latinLnBrk="1"/>
                      <a:r>
                        <a:rPr lang="ko-KR" altLang="en-US" sz="900" b="1" smtClean="0"/>
                        <a:t>보험금</a:t>
                      </a:r>
                      <a:endParaRPr lang="ko-KR" altLang="en-US" sz="900" b="1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mtClean="0"/>
                        <a:t>암진단보험금</a:t>
                      </a:r>
                      <a:endParaRPr lang="ko-KR" altLang="en-US" sz="1000" b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mtClean="0"/>
                        <a:t>500</a:t>
                      </a:r>
                      <a:r>
                        <a:rPr lang="ko-KR" altLang="en-US" sz="1000" b="0" smtClean="0"/>
                        <a:t>만원</a:t>
                      </a:r>
                      <a:endParaRPr lang="en-US" altLang="ko-KR" sz="1000" b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mtClean="0"/>
                        <a:t>500</a:t>
                      </a:r>
                      <a:r>
                        <a:rPr lang="ko-KR" altLang="en-US" sz="1000" b="0" smtClean="0"/>
                        <a:t>만원</a:t>
                      </a:r>
                      <a:endParaRPr lang="ko-KR" altLang="en-US" sz="1000" b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800" smtClean="0"/>
                        <a:t>가입후 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en-US" altLang="ko-KR" sz="800" smtClean="0"/>
                        <a:t>1</a:t>
                      </a:r>
                      <a:r>
                        <a:rPr lang="ko-KR" altLang="en-US" sz="800" smtClean="0"/>
                        <a:t>년미만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ko-KR" altLang="en-US" sz="800" smtClean="0"/>
                        <a:t>진단시 </a:t>
                      </a:r>
                      <a:endParaRPr lang="en-US" altLang="ko-KR" sz="800" smtClean="0"/>
                    </a:p>
                    <a:p>
                      <a:pPr algn="ctr" latinLnBrk="1"/>
                      <a:r>
                        <a:rPr lang="en-US" altLang="ko-KR" sz="800" smtClean="0"/>
                        <a:t>50%</a:t>
                      </a:r>
                      <a:r>
                        <a:rPr lang="ko-KR" altLang="en-US" sz="800" smtClean="0"/>
                        <a:t>지급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93934"/>
                  </a:ext>
                </a:extLst>
              </a:tr>
              <a:tr h="2231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b="1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mtClean="0"/>
                        <a:t>유방암</a:t>
                      </a:r>
                      <a:r>
                        <a:rPr lang="en-US" altLang="ko-KR" sz="1000" b="0" smtClean="0"/>
                        <a:t>, </a:t>
                      </a:r>
                      <a:r>
                        <a:rPr lang="ko-KR" altLang="en-US" sz="1000" b="0" smtClean="0"/>
                        <a:t>전립선암</a:t>
                      </a:r>
                      <a:r>
                        <a:rPr lang="en-US" altLang="ko-KR" sz="1000" b="0" smtClean="0"/>
                        <a:t>,</a:t>
                      </a:r>
                      <a:r>
                        <a:rPr lang="en-US" altLang="ko-KR" sz="1000" b="0" baseline="0" smtClean="0"/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mtClean="0"/>
                        <a:t>200</a:t>
                      </a:r>
                      <a:r>
                        <a:rPr lang="ko-KR" altLang="en-US" sz="1000" b="0" smtClean="0"/>
                        <a:t>만원</a:t>
                      </a:r>
                      <a:endParaRPr lang="ko-KR" altLang="en-US" sz="1000" b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smtClean="0"/>
                        <a:t>200</a:t>
                      </a:r>
                      <a:r>
                        <a:rPr lang="ko-KR" altLang="en-US" sz="1000" b="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348553"/>
                  </a:ext>
                </a:extLst>
              </a:tr>
              <a:tr h="2638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smtClean="0"/>
                        <a:t>경계성종양</a:t>
                      </a:r>
                      <a:r>
                        <a:rPr lang="en-US" altLang="ko-KR" sz="1000" b="1" baseline="0" smtClean="0"/>
                        <a:t>, </a:t>
                      </a:r>
                      <a:r>
                        <a:rPr lang="ko-KR" altLang="en-US" sz="1000" b="1" baseline="0" smtClean="0"/>
                        <a:t>갑상선암</a:t>
                      </a:r>
                      <a:endParaRPr lang="ko-KR" altLang="en-US" sz="1000" b="1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/>
                        <a:t>200</a:t>
                      </a:r>
                      <a:r>
                        <a:rPr lang="ko-KR" altLang="en-US" sz="1000" b="1" smtClean="0"/>
                        <a:t>만원</a:t>
                      </a:r>
                      <a:endParaRPr lang="ko-KR" altLang="en-US" sz="1000" b="1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mtClean="0">
                          <a:solidFill>
                            <a:srgbClr val="C00000"/>
                          </a:solidFill>
                        </a:rPr>
                        <a:t>100</a:t>
                      </a:r>
                      <a:r>
                        <a:rPr lang="ko-KR" altLang="en-US" sz="1000" b="1" smtClean="0">
                          <a:solidFill>
                            <a:srgbClr val="C00000"/>
                          </a:solidFill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43045"/>
                  </a:ext>
                </a:extLst>
              </a:tr>
              <a:tr h="4463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b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/>
                        <a:t>기타피부암</a:t>
                      </a:r>
                      <a:r>
                        <a:rPr lang="en-US" altLang="ko-KR" sz="1000" b="1" smtClean="0"/>
                        <a:t>, </a:t>
                      </a:r>
                      <a:r>
                        <a:rPr lang="ko-KR" altLang="en-US" sz="1000" b="1" smtClean="0"/>
                        <a:t>제자리암</a:t>
                      </a:r>
                      <a:r>
                        <a:rPr lang="en-US" altLang="ko-KR" sz="1000" b="1" smtClean="0"/>
                        <a:t>, </a:t>
                      </a:r>
                    </a:p>
                    <a:p>
                      <a:pPr algn="ctr" latinLnBrk="1"/>
                      <a:r>
                        <a:rPr lang="ko-KR" altLang="en-US" sz="1000" b="0" smtClean="0"/>
                        <a:t>대장점막내암</a:t>
                      </a:r>
                      <a:endParaRPr lang="ko-KR" altLang="en-US" sz="1000" b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mtClean="0"/>
                        <a:t>100</a:t>
                      </a:r>
                      <a:r>
                        <a:rPr lang="ko-KR" altLang="en-US" sz="1000" b="0" smtClean="0"/>
                        <a:t>만원</a:t>
                      </a:r>
                      <a:endParaRPr lang="ko-KR" altLang="en-US" sz="1000" b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smtClean="0"/>
                        <a:t>100</a:t>
                      </a:r>
                      <a:r>
                        <a:rPr lang="ko-KR" altLang="en-US" sz="1000" b="0" smtClean="0"/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379792"/>
                  </a:ext>
                </a:extLst>
              </a:tr>
            </a:tbl>
          </a:graphicData>
        </a:graphic>
      </p:graphicFrame>
      <p:cxnSp>
        <p:nvCxnSpPr>
          <p:cNvPr id="51" name="직선 연결선 50"/>
          <p:cNvCxnSpPr/>
          <p:nvPr/>
        </p:nvCxnSpPr>
        <p:spPr>
          <a:xfrm>
            <a:off x="526586" y="2776552"/>
            <a:ext cx="909364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85346" y="2455178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보장금액 조정사항 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일부 특약 예시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294689"/>
              </p:ext>
            </p:extLst>
          </p:nvPr>
        </p:nvGraphicFramePr>
        <p:xfrm>
          <a:off x="5223588" y="5283209"/>
          <a:ext cx="4396655" cy="507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8247">
                  <a:extLst>
                    <a:ext uri="{9D8B030D-6E8A-4147-A177-3AD203B41FA5}">
                      <a16:colId xmlns:a16="http://schemas.microsoft.com/office/drawing/2014/main" val="1807753131"/>
                    </a:ext>
                  </a:extLst>
                </a:gridCol>
                <a:gridCol w="761996">
                  <a:extLst>
                    <a:ext uri="{9D8B030D-6E8A-4147-A177-3AD203B41FA5}">
                      <a16:colId xmlns:a16="http://schemas.microsoft.com/office/drawing/2014/main" val="3546779497"/>
                    </a:ext>
                  </a:extLst>
                </a:gridCol>
                <a:gridCol w="1336412">
                  <a:extLst>
                    <a:ext uri="{9D8B030D-6E8A-4147-A177-3AD203B41FA5}">
                      <a16:colId xmlns:a16="http://schemas.microsoft.com/office/drawing/2014/main" val="1392792140"/>
                    </a:ext>
                  </a:extLst>
                </a:gridCol>
              </a:tblGrid>
              <a:tr h="19667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구분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현행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변경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안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444233"/>
                  </a:ext>
                </a:extLst>
              </a:tr>
              <a:tr h="15556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무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소액암진단특약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갱신형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Ⅲ</a:t>
                      </a:r>
                      <a:endParaRPr lang="ko-KR" sz="900" b="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원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240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원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(31.4%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인하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758776"/>
                  </a:ext>
                </a:extLst>
              </a:tr>
              <a:tr h="15556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무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소액암진단특약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갱신형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Ⅲ</a:t>
                      </a:r>
                      <a:r>
                        <a:rPr lang="en-US" sz="900" b="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ko-KR" sz="900" b="0" kern="100">
                          <a:solidFill>
                            <a:schemeClr val="tx1"/>
                          </a:solidFill>
                          <a:effectLst/>
                        </a:rPr>
                        <a:t>형</a:t>
                      </a:r>
                      <a:endParaRPr lang="ko-KR" sz="900" b="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490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원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380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원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(22.5%</a:t>
                      </a:r>
                      <a:r>
                        <a:rPr lang="ko-KR" sz="1000" kern="100">
                          <a:solidFill>
                            <a:schemeClr val="tx1"/>
                          </a:solidFill>
                          <a:effectLst/>
                        </a:rPr>
                        <a:t>인하</a:t>
                      </a: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961564"/>
                  </a:ext>
                </a:extLst>
              </a:tr>
            </a:tbl>
          </a:graphicData>
        </a:graphic>
      </p:graphicFrame>
      <p:sp>
        <p:nvSpPr>
          <p:cNvPr id="54" name="직사각형 53"/>
          <p:cNvSpPr/>
          <p:nvPr/>
        </p:nvSpPr>
        <p:spPr>
          <a:xfrm>
            <a:off x="6224867" y="5097152"/>
            <a:ext cx="34272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4630" algn="r"/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기준 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남자 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40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세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5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년만기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(2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형 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20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년만기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), 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전기납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가입금액 </a:t>
            </a:r>
            <a:r>
              <a:rPr lang="en-US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800" kern="10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천만원</a:t>
            </a:r>
            <a:endParaRPr lang="ko-KR" altLang="ko-KR" sz="900" kern="10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777498" y="4924918"/>
            <a:ext cx="2071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140" algn="just"/>
            <a:r>
              <a:rPr lang="ko-KR" altLang="en-US" sz="1600" b="1" kern="10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☞</a:t>
            </a:r>
            <a:r>
              <a:rPr lang="ko-KR" altLang="ko-KR" sz="1100" b="1" kern="10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kern="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보험료 예시</a:t>
            </a:r>
            <a:endParaRPr lang="ko-KR" altLang="ko-KR" sz="1100" b="1" kern="10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07536" y="5957666"/>
            <a:ext cx="9220887" cy="685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Freeform 15"/>
          <p:cNvSpPr>
            <a:spLocks/>
          </p:cNvSpPr>
          <p:nvPr/>
        </p:nvSpPr>
        <p:spPr bwMode="auto">
          <a:xfrm>
            <a:off x="5760264" y="4047522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Freeform 15"/>
          <p:cNvSpPr>
            <a:spLocks/>
          </p:cNvSpPr>
          <p:nvPr/>
        </p:nvSpPr>
        <p:spPr bwMode="auto">
          <a:xfrm>
            <a:off x="5784866" y="4316504"/>
            <a:ext cx="285948" cy="17529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07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상품 개정사항 </a:t>
            </a:r>
            <a:r>
              <a:rPr lang="en-US" altLang="ko-KR" sz="22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en-US" altLang="ko-KR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/3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53089" y="1511617"/>
            <a:ext cx="9075334" cy="5068148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35917" y="1721842"/>
            <a:ext cx="2555645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 주계약</a:t>
            </a:r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58092" y="1249504"/>
            <a:ext cx="4711049" cy="418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877981" y="1307123"/>
            <a:ext cx="377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‘23.1</a:t>
            </a:r>
            <a:r>
              <a:rPr lang="ko-KR" altLang="en-US" sz="1600" b="1" dirty="0" smtClean="0"/>
              <a:t>월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판매중지</a:t>
            </a:r>
            <a:r>
              <a:rPr lang="ko-KR" altLang="en-US" sz="1600" b="1" dirty="0" smtClean="0"/>
              <a:t> 상품</a:t>
            </a:r>
            <a:r>
              <a:rPr lang="en-US" altLang="ko-KR" sz="1600" b="1" dirty="0" smtClean="0"/>
              <a:t>/</a:t>
            </a:r>
            <a:r>
              <a:rPr lang="ko-KR" altLang="en-US" sz="1600" b="1" dirty="0" smtClean="0"/>
              <a:t>특약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종형</a:t>
            </a:r>
            <a:r>
              <a:rPr lang="en-US" altLang="ko-KR" sz="1600" b="1" dirty="0" smtClean="0"/>
              <a:t>) </a:t>
            </a:r>
            <a:r>
              <a:rPr lang="ko-KR" altLang="en-US" sz="1600" b="1" dirty="0" smtClean="0"/>
              <a:t>목록</a:t>
            </a:r>
            <a:endParaRPr lang="en-US" altLang="ko-KR" sz="1200" dirty="0" smtClean="0"/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881603"/>
              </p:ext>
            </p:extLst>
          </p:nvPr>
        </p:nvGraphicFramePr>
        <p:xfrm>
          <a:off x="1239712" y="2115439"/>
          <a:ext cx="7272808" cy="236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582">
                  <a:extLst>
                    <a:ext uri="{9D8B030D-6E8A-4147-A177-3AD203B41FA5}">
                      <a16:colId xmlns:a16="http://schemas.microsoft.com/office/drawing/2014/main" val="2527450691"/>
                    </a:ext>
                  </a:extLst>
                </a:gridCol>
                <a:gridCol w="4486032">
                  <a:extLst>
                    <a:ext uri="{9D8B030D-6E8A-4147-A177-3AD203B41FA5}">
                      <a16:colId xmlns:a16="http://schemas.microsoft.com/office/drawing/2014/main" val="2877410955"/>
                    </a:ext>
                  </a:extLst>
                </a:gridCol>
                <a:gridCol w="1835194">
                  <a:extLst>
                    <a:ext uri="{9D8B030D-6E8A-4147-A177-3AD203B41FA5}">
                      <a16:colId xmlns:a16="http://schemas.microsoft.com/office/drawing/2014/main" val="1713745244"/>
                    </a:ext>
                  </a:extLst>
                </a:gridCol>
              </a:tblGrid>
              <a:tr h="2950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26021"/>
                  </a:ext>
                </a:extLst>
              </a:tr>
              <a:tr h="271060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</a:t>
                      </a:r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더든든한교보종신보험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신종상품 대체 </a:t>
                      </a:r>
                      <a:endParaRPr lang="ko-KR" altLang="en-US" sz="10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39606"/>
                  </a:ext>
                </a:extLst>
              </a:tr>
              <a:tr h="229456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더든든한교보</a:t>
                      </a:r>
                      <a:r>
                        <a:rPr lang="en-US" altLang="ko-KR" sz="9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9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</a:t>
                      </a:r>
                      <a:endParaRPr lang="ko-KR" altLang="en-US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554819"/>
                  </a:ext>
                </a:extLst>
              </a:tr>
              <a:tr h="262235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교보미니보장보험 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(DM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026213"/>
                  </a:ext>
                </a:extLst>
              </a:tr>
              <a:tr h="262235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교보응원해요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알지세대보장보험 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(DM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04814"/>
                  </a:ext>
                </a:extLst>
              </a:tr>
              <a:tr h="2622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en-US" altLang="ko-KR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교보마이핏</a:t>
                      </a:r>
                      <a:r>
                        <a:rPr lang="en-US" altLang="ko-KR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(Fit)</a:t>
                      </a:r>
                      <a:r>
                        <a:rPr lang="ko-KR" altLang="en-US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건강보험 </a:t>
                      </a:r>
                      <a:r>
                        <a:rPr lang="en-US" altLang="ko-KR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(DM</a:t>
                      </a:r>
                      <a:r>
                        <a:rPr lang="ko-KR" altLang="en-US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</a:t>
                      </a:r>
                      <a:r>
                        <a:rPr lang="en-US" altLang="ko-KR" sz="900" b="1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46546"/>
                  </a:ext>
                </a:extLst>
              </a:tr>
              <a:tr h="262235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교보미니저축보험 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(DM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19449"/>
                  </a:ext>
                </a:extLst>
              </a:tr>
              <a:tr h="262235">
                <a:tc vMerge="1">
                  <a:txBody>
                    <a:bodyPr/>
                    <a:lstStyle/>
                    <a:p>
                      <a:pPr latinLnBrk="1"/>
                      <a:endParaRPr lang="ko-KR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교보프라임플러스기업보장보험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899740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</a:t>
                      </a:r>
                      <a:endParaRPr lang="ko-KR" altLang="en-US" sz="10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교보괜찮아요암보험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맞춤보장형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 (DM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</a:t>
                      </a:r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31078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043135" y="5014678"/>
            <a:ext cx="2555645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 특약</a:t>
            </a:r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02610"/>
              </p:ext>
            </p:extLst>
          </p:nvPr>
        </p:nvGraphicFramePr>
        <p:xfrm>
          <a:off x="1239712" y="5434046"/>
          <a:ext cx="727280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1171">
                  <a:extLst>
                    <a:ext uri="{9D8B030D-6E8A-4147-A177-3AD203B41FA5}">
                      <a16:colId xmlns:a16="http://schemas.microsoft.com/office/drawing/2014/main" val="2877410955"/>
                    </a:ext>
                  </a:extLst>
                </a:gridCol>
                <a:gridCol w="2741637">
                  <a:extLst>
                    <a:ext uri="{9D8B030D-6E8A-4147-A177-3AD203B41FA5}">
                      <a16:colId xmlns:a16="http://schemas.microsoft.com/office/drawing/2014/main" val="1713745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26021"/>
                  </a:ext>
                </a:extLst>
              </a:tr>
              <a:tr h="1741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9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9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암치료특약</a:t>
                      </a:r>
                      <a:r>
                        <a:rPr lang="en-US" altLang="ko-KR" sz="9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갑상선제외</a:t>
                      </a:r>
                      <a:r>
                        <a:rPr lang="en-US" altLang="ko-KR" sz="9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소액암 급부 하향조정에 따라 </a:t>
                      </a:r>
                      <a:endParaRPr lang="en-US" altLang="ko-KR" sz="9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 </a:t>
                      </a:r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암치료특약</a:t>
                      </a:r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갑상선암제외</a:t>
                      </a:r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)Ⅲ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대체부가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39606"/>
                  </a:ext>
                </a:extLst>
              </a:tr>
              <a:tr h="34829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교보단체암치료특약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갑상선암제외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), 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교보단체암직접치료통원특약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교보질병사망특약</a:t>
                      </a:r>
                      <a:endParaRPr lang="en-US" altLang="ko-KR" sz="8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경도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중등도치매보장특약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교보장기간병보장특약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교보특정암진단관련특약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/(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갱신형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),</a:t>
                      </a:r>
                    </a:p>
                    <a:p>
                      <a:pPr algn="l" latinLnBrk="1"/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)6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대암진단특약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/(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갱신형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)Ⅱ, (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)GI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진단보험료환급특약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</a:t>
                      </a:r>
                      <a:r>
                        <a:rPr lang="en-US" altLang="ko-KR" sz="8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/(</a:t>
                      </a:r>
                      <a:r>
                        <a:rPr lang="ko-KR" altLang="en-US" sz="8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간편가입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)1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 </a:t>
                      </a:r>
                      <a:r>
                        <a:rPr lang="en-US" altLang="ko-KR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8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</a:t>
                      </a:r>
                      <a:endParaRPr lang="ko-KR" altLang="en-US" sz="8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58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1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상품 개정사항 </a:t>
            </a:r>
            <a:r>
              <a:rPr lang="en-US" altLang="ko-KR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3/3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81081" y="1507847"/>
            <a:ext cx="9075334" cy="5143926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80412" y="1214376"/>
            <a:ext cx="4711049" cy="418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00301" y="1271995"/>
            <a:ext cx="3961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>
                <a:solidFill>
                  <a:srgbClr val="0000FF"/>
                </a:solidFill>
              </a:rPr>
              <a:t>변액저축성</a:t>
            </a:r>
            <a:r>
              <a:rPr lang="ko-KR" altLang="en-US" sz="1600" b="1"/>
              <a:t> 보험 </a:t>
            </a:r>
            <a:r>
              <a:rPr lang="ko-KR" altLang="en-US" sz="1600" b="1">
                <a:solidFill>
                  <a:srgbClr val="0000FF"/>
                </a:solidFill>
              </a:rPr>
              <a:t>펀드추가</a:t>
            </a:r>
            <a:r>
              <a:rPr lang="ko-KR" altLang="en-US" sz="1600" b="1"/>
              <a:t> 대상상품 목록</a:t>
            </a:r>
            <a:endParaRPr lang="en-US" altLang="ko-KR" sz="1200"/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26362"/>
              </p:ext>
            </p:extLst>
          </p:nvPr>
        </p:nvGraphicFramePr>
        <p:xfrm>
          <a:off x="1035084" y="1897802"/>
          <a:ext cx="8165698" cy="4465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467">
                  <a:extLst>
                    <a:ext uri="{9D8B030D-6E8A-4147-A177-3AD203B41FA5}">
                      <a16:colId xmlns:a16="http://schemas.microsoft.com/office/drawing/2014/main" val="2877410955"/>
                    </a:ext>
                  </a:extLst>
                </a:gridCol>
                <a:gridCol w="2364924">
                  <a:extLst>
                    <a:ext uri="{9D8B030D-6E8A-4147-A177-3AD203B41FA5}">
                      <a16:colId xmlns:a16="http://schemas.microsoft.com/office/drawing/2014/main" val="3769378836"/>
                    </a:ext>
                  </a:extLst>
                </a:gridCol>
                <a:gridCol w="1059307">
                  <a:extLst>
                    <a:ext uri="{9D8B030D-6E8A-4147-A177-3AD203B41FA5}">
                      <a16:colId xmlns:a16="http://schemas.microsoft.com/office/drawing/2014/main" val="2408762729"/>
                    </a:ext>
                  </a:extLst>
                </a:gridCol>
              </a:tblGrid>
              <a:tr h="3577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상품명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 펀드 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26021"/>
                  </a:ext>
                </a:extLst>
              </a:tr>
              <a:tr h="1367701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미리보는내연금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교보변액연금보험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 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제휴단체용포함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교보행복드림변액연금보험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미리보는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교보변액교육보험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교보변액적립보험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Ⅳ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교보변액연금전환특약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국내신성장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ETF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글로벌신성장주식형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중국주식형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미국주식형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글로벌자산분배형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판매상품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39606"/>
                  </a:ext>
                </a:extLst>
              </a:tr>
              <a:tr h="274045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더드림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  / 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더드림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더드림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변액연금보험  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더드림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세시대변액연금보험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제휴단체용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포함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First 100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세시대변액연금보험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Ⅱ(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기본보증형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/ (3UP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보증형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교보우리아이변액연금보험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 / 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교보우리아이변액연금보험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미리보는내연금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교보변액연금보험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제휴단체용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포함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국군사랑미리보는내연금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교보변액연금보험</a:t>
                      </a:r>
                      <a:endParaRPr lang="en-US" altLang="ko-KR" sz="1050" b="1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교보변액적립보험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(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First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변액적립보험</a:t>
                      </a:r>
                      <a:endParaRPr lang="en-US" altLang="ko-KR" sz="1050" b="1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미리보는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50" b="1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</a:t>
                      </a:r>
                      <a:r>
                        <a:rPr lang="en-US" altLang="ko-KR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First </a:t>
                      </a:r>
                      <a:r>
                        <a:rPr lang="ko-KR" altLang="en-US" sz="105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변액교육보험</a:t>
                      </a:r>
                      <a:endParaRPr lang="en-US" altLang="ko-KR" sz="105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국내신성장</a:t>
                      </a: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ETF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글로벌신성장주식형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중국주식형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미국주식형</a:t>
                      </a:r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 </a:t>
                      </a:r>
                      <a:endParaRPr lang="en-US" altLang="ko-KR" sz="105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5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중지상품</a:t>
                      </a:r>
                      <a:endParaRPr lang="en-US" altLang="ko-KR" sz="105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58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＃별첨</a:t>
            </a:r>
            <a:r>
              <a:rPr lang="en-US" altLang="ko-KR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_ </a:t>
            </a:r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표준사업방법서 및 표준약관 변경내용 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03996" y="1266105"/>
            <a:ext cx="3279443" cy="418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23885" y="1323724"/>
            <a:ext cx="2863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/>
              <a:t>당사 기초서류 </a:t>
            </a:r>
            <a:r>
              <a:rPr lang="ko-KR" altLang="en-US" sz="1600" b="1" smtClean="0">
                <a:solidFill>
                  <a:srgbClr val="0000FF"/>
                </a:solidFill>
              </a:rPr>
              <a:t>용어 변경</a:t>
            </a:r>
            <a:r>
              <a:rPr lang="ko-KR" altLang="en-US" sz="1600" b="1" smtClean="0"/>
              <a:t>사항</a:t>
            </a:r>
            <a:endParaRPr lang="en-US" altLang="ko-KR" sz="1200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16577"/>
              </p:ext>
            </p:extLst>
          </p:nvPr>
        </p:nvGraphicFramePr>
        <p:xfrm>
          <a:off x="1058668" y="1949531"/>
          <a:ext cx="8165699" cy="4198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83">
                  <a:extLst>
                    <a:ext uri="{9D8B030D-6E8A-4147-A177-3AD203B41FA5}">
                      <a16:colId xmlns:a16="http://schemas.microsoft.com/office/drawing/2014/main" val="287741095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98461648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769378836"/>
                    </a:ext>
                  </a:extLst>
                </a:gridCol>
                <a:gridCol w="1059308">
                  <a:extLst>
                    <a:ext uri="{9D8B030D-6E8A-4147-A177-3AD203B41FA5}">
                      <a16:colId xmlns:a16="http://schemas.microsoft.com/office/drawing/2014/main" val="2408762729"/>
                    </a:ext>
                  </a:extLst>
                </a:gridCol>
              </a:tblGrid>
              <a:tr h="3577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</a:t>
                      </a:r>
                      <a:r>
                        <a:rPr lang="en-US" altLang="ko-KR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26021"/>
                  </a:ext>
                </a:extLst>
              </a:tr>
              <a:tr h="153719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보험업감독업무시행세칙 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변경사항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보험료적립금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적립금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순보험료식 보험료적립금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책임준비금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 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39606"/>
                  </a:ext>
                </a:extLst>
              </a:tr>
              <a:tr h="177751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해지환급금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약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환급금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848856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지급준비금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보너스준비금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회계연도말 책임준비금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지급적립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보너스적립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보험연도내 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86215"/>
                  </a:ext>
                </a:extLst>
              </a:tr>
              <a:tr h="153719">
                <a:tc rowSpan="1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당사 기초서류 변경사항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저해지환급금형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저해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약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환급금형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종형명 변경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60740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예정책임준비금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예정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607553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예정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적립금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예정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60601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장기유지보너스 책임준비금</a:t>
                      </a:r>
                      <a:endParaRPr lang="en-US" altLang="ko-KR" sz="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장기유지보너스 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741967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납입완료보너스 책임준비금 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납입완료보너스 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9045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장기납입보너스 적립금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장기납입보너스 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48543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추가적립금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가산적립금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추가계약자적립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가산계약자적립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570151"/>
                  </a:ext>
                </a:extLst>
              </a:tr>
              <a:tr h="230950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최저해지환급금 보증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비용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최저해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약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환급금 보증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비용</a:t>
                      </a:r>
                      <a:r>
                        <a:rPr lang="en-US" altLang="ko-KR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56153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충당준비금</a:t>
                      </a:r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충당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957976"/>
                  </a:ext>
                </a:extLst>
              </a:tr>
              <a:tr h="264029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최저사망적립금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최저사망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계약자적립액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5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58812"/>
                  </a:ext>
                </a:extLst>
              </a:tr>
              <a:tr h="264030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생활자금 적립금</a:t>
                      </a:r>
                      <a:endParaRPr lang="en-US" altLang="ko-KR" sz="8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생활자금 적립</a:t>
                      </a:r>
                      <a:r>
                        <a:rPr lang="ko-KR" altLang="en-US" sz="800" b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</a:t>
                      </a:r>
                      <a:endParaRPr lang="ko-KR" altLang="en-US" sz="800" b="1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5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1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2"/>
          <p:cNvSpPr>
            <a:spLocks noChangeArrowheads="1"/>
          </p:cNvSpPr>
          <p:nvPr/>
        </p:nvSpPr>
        <p:spPr bwMode="gray">
          <a:xfrm>
            <a:off x="511399" y="1035149"/>
            <a:ext cx="9649072" cy="5904656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25400" dir="2700000" algn="ctr" rotWithShape="0">
              <a:srgbClr val="808080">
                <a:alpha val="50000"/>
              </a:srgbClr>
            </a:outerShdw>
          </a:effectLst>
        </p:spPr>
        <p:txBody>
          <a:bodyPr wrap="none" lIns="45892" tIns="39775" rIns="45892" bIns="39775"/>
          <a:lstStyle/>
          <a:p>
            <a:pPr defTabSz="911920" latinLnBrk="0">
              <a:lnSpc>
                <a:spcPct val="110000"/>
              </a:lnSpc>
              <a:spcBef>
                <a:spcPct val="50000"/>
              </a:spcBef>
              <a:defRPr/>
            </a:pPr>
            <a:endParaRPr lang="ko-KR" altLang="ko-KR" sz="2000" kern="0" dirty="0">
              <a:solidFill>
                <a:sysClr val="windowText" lastClr="000000"/>
              </a:solidFill>
              <a:latin typeface="나눔고딕 ExtraBold" pitchFamily="50" charset="-127"/>
              <a:ea typeface="나눔고딕 ExtraBold" pitchFamily="50" charset="-127"/>
              <a:cs typeface="Arial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87463" y="2502422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gray">
          <a:xfrm>
            <a:off x="1664207" y="2475309"/>
            <a:ext cx="8352248" cy="474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공지사항</a:t>
            </a:r>
            <a:endParaRPr lang="en-US" altLang="ko-KR" sz="14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9BFE4E4D-4703-4A67-A2C6-440745802068}"/>
              </a:ext>
            </a:extLst>
          </p:cNvPr>
          <p:cNvSpPr/>
          <p:nvPr/>
        </p:nvSpPr>
        <p:spPr>
          <a:xfrm>
            <a:off x="1087463" y="3369063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91">
            <a:extLst>
              <a:ext uri="{FF2B5EF4-FFF2-40B4-BE49-F238E27FC236}">
                <a16:creationId xmlns:a16="http://schemas.microsoft.com/office/drawing/2014/main" id="{3EE2DFCE-965A-4AA4-99FC-577F88C104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4207" y="3369063"/>
            <a:ext cx="8352248" cy="217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교보생명</a:t>
            </a:r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lang="ko-KR" altLang="en-US" sz="28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주요상품</a:t>
            </a:r>
            <a:endParaRPr lang="en-US" altLang="ko-KR" sz="280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 defTabSz="911920"/>
            <a:endParaRPr lang="en-US" altLang="ko-KR" sz="80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Verdana" panose="020B0604030504040204" pitchFamily="34" charset="0"/>
            </a:endParaRPr>
          </a:p>
          <a:p>
            <a:pPr lvl="0" defTabSz="914400">
              <a:defRPr/>
            </a:pP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anose="020D0904000000000000" pitchFamily="50" charset="-127"/>
                <a:ea typeface="나눔고딕 ExtraBold" panose="020D0904000000000000" pitchFamily="50" charset="-127"/>
                <a:cs typeface="Verdana" panose="020B0604030504040204" pitchFamily="34" charset="0"/>
              </a:rPr>
              <a:t>-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교보뉴더든든한종신보험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ko-KR" altLang="en-US" sz="2000" dirty="0">
              <a:latin typeface="나눔고딕 ExtraBold" pitchFamily="50" charset="-127"/>
              <a:ea typeface="나눔고딕 ExtraBold" pitchFamily="50" charset="-127"/>
            </a:endParaRPr>
          </a:p>
          <a:p>
            <a:pPr defTabSz="913279">
              <a:defRPr/>
            </a:pP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anose="020D0904000000000000" pitchFamily="50" charset="-127"/>
                <a:ea typeface="나눔고딕 ExtraBold" panose="020D0904000000000000" pitchFamily="50" charset="-127"/>
                <a:cs typeface="Verdana" panose="020B0604030504040204" pitchFamily="34" charset="0"/>
              </a:rPr>
              <a:t>- </a:t>
            </a:r>
            <a:r>
              <a:rPr lang="en-US" altLang="ko-KR" sz="2000" dirty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교보괜찮아요암보험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defTabSz="911920"/>
            <a:r>
              <a:rPr lang="en-US" altLang="ko-KR" sz="2000" dirty="0">
                <a:latin typeface="나눔고딕 ExtraBold" pitchFamily="50" charset="-127"/>
                <a:ea typeface="나눔고딕 ExtraBold" pitchFamily="50" charset="-127"/>
              </a:rPr>
              <a:t>- 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교보실속있는평생든든건강종신보험</a:t>
            </a:r>
            <a:endParaRPr lang="en-US" altLang="ko-KR" sz="200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sz="2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- </a:t>
            </a:r>
            <a:r>
              <a:rPr lang="ko-KR" altLang="en-US" sz="20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교보생명</a:t>
            </a:r>
            <a:r>
              <a:rPr lang="ko-KR" altLang="en-US" sz="2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 헬스케어서비스</a:t>
            </a:r>
            <a:endParaRPr lang="en-US" altLang="ko-KR" sz="2000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 defTabSz="911920"/>
            <a:r>
              <a:rPr lang="ko-KR" altLang="en-US" sz="20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lang="en-US" altLang="ko-KR" sz="20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73000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eaLnBrk="0" latinLnBrk="0" hangingPunct="0">
              <a:spcBef>
                <a:spcPct val="50000"/>
              </a:spcBef>
              <a:defRPr/>
            </a:pP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완전가입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‘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방문판매 활동 </a:t>
            </a:r>
            <a:r>
              <a:rPr lang="ko-KR" altLang="en-US" sz="22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준수’를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통한 </a:t>
            </a:r>
            <a:r>
              <a:rPr lang="ko-KR" altLang="en-US" sz="22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완전가입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프로세스 실천  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1919" y="1134806"/>
            <a:ext cx="9092440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생명보험 “방문판매 </a:t>
            </a:r>
            <a:r>
              <a:rPr lang="ko-KR" altLang="en-US" sz="16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모범규준”이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제정</a:t>
            </a:r>
            <a:r>
              <a:rPr lang="en-US" altLang="ko-KR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en-US" altLang="ko-KR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22.12.8)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됨에 따라</a:t>
            </a:r>
            <a:r>
              <a:rPr lang="en-US" altLang="ko-KR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미리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전화 </a:t>
            </a:r>
            <a:r>
              <a:rPr lang="en-US" altLang="ko-KR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문자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등을 통해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전화 </a:t>
            </a:r>
            <a:r>
              <a:rPr lang="en-US" altLang="ko-KR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 </a:t>
            </a:r>
            <a:endParaRPr lang="en-US" altLang="ko-KR" sz="16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Aft>
                <a:spcPts val="300"/>
              </a:spcAft>
              <a:defRPr/>
            </a:pP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목적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등을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알리고</a:t>
            </a:r>
            <a:r>
              <a:rPr lang="en-US" altLang="ko-KR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고객의 연락금지요구 時 즉시 응해야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하는 </a:t>
            </a:r>
            <a:r>
              <a:rPr lang="ko-KR" altLang="en-US" sz="16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완전가입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프로세스를 철저히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준수해야 함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8" name="그룹 62"/>
          <p:cNvGrpSpPr/>
          <p:nvPr/>
        </p:nvGrpSpPr>
        <p:grpSpPr>
          <a:xfrm>
            <a:off x="404478" y="1906601"/>
            <a:ext cx="4572000" cy="342105"/>
            <a:chOff x="408701" y="2114910"/>
            <a:chExt cx="4219200" cy="342105"/>
          </a:xfrm>
        </p:grpSpPr>
        <p:cxnSp>
          <p:nvCxnSpPr>
            <p:cNvPr id="19" name="직선 연결선 18"/>
            <p:cNvCxnSpPr/>
            <p:nvPr/>
          </p:nvCxnSpPr>
          <p:spPr>
            <a:xfrm>
              <a:off x="408701" y="2457015"/>
              <a:ext cx="42192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" name="Rectangle 35"/>
            <p:cNvSpPr>
              <a:spLocks noChangeArrowheads="1"/>
            </p:cNvSpPr>
            <p:nvPr/>
          </p:nvSpPr>
          <p:spPr bwMode="auto">
            <a:xfrm>
              <a:off x="408701" y="2114910"/>
              <a:ext cx="4219200" cy="31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86712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altLang="ko-KR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’22.12.8 </a:t>
              </a:r>
              <a:r>
                <a:rPr kumimoji="1" lang="ko-KR" altLang="en-US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제정 </a:t>
              </a:r>
              <a:r>
                <a:rPr kumimoji="1" lang="en-US" altLang="ko-KR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kumimoji="1" lang="ko-KR" altLang="en-US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방문판매 모범규준</a:t>
              </a:r>
              <a:r>
                <a:rPr kumimoji="1" lang="en-US" altLang="ko-KR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r>
                <a:rPr kumimoji="1" lang="ko-KR" altLang="en-US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 주요 내용</a:t>
              </a:r>
              <a:endParaRPr kumimoji="1" lang="ko-KR" altLang="en-US" sz="14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120431" y="1906601"/>
            <a:ext cx="4680000" cy="348739"/>
            <a:chOff x="5241032" y="1819629"/>
            <a:chExt cx="4320000" cy="348739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5241032" y="2168368"/>
              <a:ext cx="4320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5241032" y="1819629"/>
              <a:ext cx="4320000" cy="31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86712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ko-KR" altLang="en-US" sz="14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방문판매 모범규준의 실천 사항</a:t>
              </a:r>
              <a:endParaRPr kumimoji="1" lang="ko-KR" altLang="en-US" sz="14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404478" y="2301203"/>
            <a:ext cx="4571416" cy="449458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" tIns="49381" rIns="98755" bIns="49381" anchor="ctr"/>
          <a:lstStyle/>
          <a:p>
            <a:pPr marL="0" marR="0" lvl="0" indent="0" algn="l" defTabSz="9875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-16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120431" y="2301203"/>
            <a:ext cx="4680000" cy="449458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" tIns="49381" rIns="98755" bIns="49381" anchor="ctr"/>
          <a:lstStyle/>
          <a:p>
            <a:pPr marL="0" marR="0" lvl="0" indent="0" algn="l" defTabSz="9875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-16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919" y="2430371"/>
            <a:ext cx="4295725" cy="284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867126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▣</a:t>
            </a:r>
            <a:r>
              <a:rPr kumimoji="1" lang="ko-KR" altLang="en-US" sz="113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제정 취지</a:t>
            </a:r>
            <a:endParaRPr kumimoji="1" lang="ko-KR" altLang="en-US" sz="1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32920" y="4499426"/>
            <a:ext cx="4347652" cy="221511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 lIns="36000" tIns="36000" rIns="0" bIns="18000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○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 </a:t>
            </a:r>
            <a:r>
              <a:rPr lang="ko-KR" altLang="en-US" sz="1200" b="1" u="sng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 前 전화</a:t>
            </a:r>
            <a:r>
              <a:rPr lang="en-US" altLang="ko-KR" sz="1200" b="1" u="sng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u="sng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문자 등을 통하여 미리 안내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해야 함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kumimoji="1" lang="en-US" altLang="ko-KR" sz="1200" i="0" u="none" strike="noStrike" kern="0" cap="none" spc="-5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en-US" altLang="ko-KR" sz="1200" i="0" u="none" strike="noStrike" kern="0" cap="none" spc="-5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 -</a:t>
            </a: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안내 사항 </a:t>
            </a: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: 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방문목적</a:t>
            </a: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, 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소속과 성명</a:t>
            </a: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, 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상품의 종류</a:t>
            </a: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, </a:t>
            </a:r>
            <a:r>
              <a:rPr kumimoji="1" lang="ko-KR" altLang="en-US" sz="1200" b="1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연락금지요구 가능</a:t>
            </a:r>
            <a:r>
              <a:rPr kumimoji="1" lang="en-US" altLang="ko-KR" sz="1200" b="1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/>
            </a:r>
            <a:br>
              <a:rPr kumimoji="1" lang="en-US" altLang="ko-KR" sz="1200" b="1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</a:br>
            <a:r>
              <a:rPr kumimoji="1" lang="en-US" altLang="ko-KR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    </a:t>
            </a:r>
            <a:r>
              <a:rPr kumimoji="1" lang="en-US" altLang="ko-KR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※ </a:t>
            </a:r>
            <a:r>
              <a:rPr kumimoji="1" lang="ko-KR" altLang="en-US" sz="1200" b="1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연락금지</a:t>
            </a:r>
            <a:r>
              <a:rPr kumimoji="1" lang="ko-KR" altLang="en-US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요구時 즉시 따라야 함 </a:t>
            </a:r>
            <a:r>
              <a:rPr kumimoji="1" lang="en-US" altLang="ko-KR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(</a:t>
            </a:r>
            <a:r>
              <a:rPr kumimoji="1" lang="en-US" altLang="ko-KR" sz="1200" b="1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DoNotCall</a:t>
            </a:r>
            <a:r>
              <a:rPr kumimoji="1" lang="en-US" altLang="ko-KR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신청방법 </a:t>
            </a:r>
            <a:r>
              <a:rPr kumimoji="1" lang="ko-KR" altLang="en-US" sz="1200" b="1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안내실시</a:t>
            </a:r>
            <a:r>
              <a:rPr kumimoji="1" lang="en-US" altLang="ko-KR" sz="1200" b="1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)</a:t>
            </a:r>
            <a:r>
              <a:rPr kumimoji="1" lang="en-US" altLang="ko-KR" sz="1200" b="1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/>
            </a:r>
            <a:br>
              <a:rPr kumimoji="1" lang="en-US" altLang="ko-KR" sz="1200" b="1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</a:br>
            <a:r>
              <a:rPr kumimoji="1" lang="en-US" altLang="ko-KR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  -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동일 고객에 동일 상품 권유 목적의 월 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2</a:t>
            </a:r>
            <a:r>
              <a:rPr kumimoji="1" lang="ko-KR" altLang="en-US" sz="1200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회이상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방문시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2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회부터 안내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/>
            </a:r>
            <a:b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</a:b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     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생략 가능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(</a:t>
            </a:r>
            <a:r>
              <a:rPr kumimoji="1" lang="ko-KR" altLang="en-US" sz="1200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권유상품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변경시에는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해당 내용 안내 실시</a:t>
            </a:r>
            <a:r>
              <a:rPr kumimoji="1" lang="en-US" altLang="ko-KR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)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kumimoji="1" lang="en-US" altLang="ko-KR" sz="1200" i="0" u="none" strike="noStrike" kern="0" cap="none" spc="-88" normalizeH="0" baseline="0" noProof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○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고객의 평온한 생활유지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위한 </a:t>
            </a:r>
            <a:r>
              <a:rPr lang="ko-KR" altLang="en-US" sz="1200" b="1" u="sng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금지행위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준수해야 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함</a:t>
            </a:r>
            <a:r>
              <a:rPr lang="en-US" altLang="ko-KR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방문</a:t>
            </a:r>
            <a:r>
              <a:rPr kumimoji="1" lang="en-US" altLang="ko-KR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/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전화 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거부 </a:t>
            </a:r>
            <a:r>
              <a:rPr kumimoji="1" lang="ko-KR" altLang="en-US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의사를 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밝힌 고객에 </a:t>
            </a:r>
            <a:r>
              <a:rPr kumimoji="1" lang="ko-KR" altLang="en-US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전화</a:t>
            </a:r>
            <a:r>
              <a:rPr kumimoji="1" lang="en-US" altLang="ko-KR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/</a:t>
            </a:r>
            <a:r>
              <a:rPr kumimoji="1" lang="ko-KR" altLang="en-US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방문하는 행위 금지</a:t>
            </a:r>
            <a:endParaRPr lang="en-US" altLang="ko-KR" sz="1200" u="sng" spc="-50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야간</a:t>
            </a:r>
            <a:r>
              <a:rPr kumimoji="1" lang="en-US" altLang="ko-KR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(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오후</a:t>
            </a:r>
            <a:r>
              <a:rPr kumimoji="1" lang="en-US" altLang="ko-KR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9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시</a:t>
            </a:r>
            <a:r>
              <a:rPr kumimoji="1" lang="en-US" altLang="ko-KR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~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익일 오전</a:t>
            </a:r>
            <a:r>
              <a:rPr kumimoji="1" lang="en-US" altLang="ko-KR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8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시</a:t>
            </a:r>
            <a:r>
              <a:rPr kumimoji="1" lang="en-US" altLang="ko-KR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)</a:t>
            </a:r>
            <a:r>
              <a:rPr kumimoji="1" lang="ko-KR" altLang="en-US" sz="1200" b="1" u="sng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에 </a:t>
            </a:r>
            <a:r>
              <a:rPr kumimoji="1" lang="ko-KR" altLang="en-US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전화</a:t>
            </a:r>
            <a:r>
              <a:rPr kumimoji="1" lang="en-US" altLang="ko-KR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/</a:t>
            </a:r>
            <a:r>
              <a:rPr kumimoji="1" lang="ko-KR" altLang="en-US" sz="1200" b="1" u="sng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방문하는 행위 금지</a:t>
            </a:r>
            <a:endParaRPr lang="en-US" altLang="ko-KR" sz="1200" u="sng" spc="-50" dirty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단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고객이 자발적으로 요청한 경우에는 제외</a:t>
            </a:r>
            <a:endParaRPr lang="en-US" altLang="ko-KR" sz="120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Rectangle 34"/>
          <p:cNvSpPr>
            <a:spLocks noChangeArrowheads="1"/>
          </p:cNvSpPr>
          <p:nvPr>
            <p:custDataLst>
              <p:tags r:id="rId1"/>
            </p:custDataLst>
          </p:nvPr>
        </p:nvSpPr>
        <p:spPr bwMode="blackWhite">
          <a:xfrm>
            <a:off x="5273591" y="2394065"/>
            <a:ext cx="4295725" cy="295538"/>
          </a:xfrm>
          <a:prstGeom prst="rect">
            <a:avLst/>
          </a:prstGeom>
          <a:solidFill>
            <a:srgbClr val="CCECFF"/>
          </a:soli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ko-KR" sz="14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&lt;</a:t>
            </a:r>
            <a:r>
              <a:rPr lang="ko-KR" altLang="en-US" sz="14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영업현장</a:t>
            </a:r>
            <a:r>
              <a:rPr lang="ko-KR" altLang="en-US" sz="14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실천사항</a:t>
            </a:r>
            <a:r>
              <a:rPr lang="en-US" altLang="ko-KR" sz="14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&gt;</a:t>
            </a: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5273591" y="2771017"/>
            <a:ext cx="4347652" cy="2730848"/>
          </a:xfrm>
          <a:prstGeom prst="rect">
            <a:avLst/>
          </a:prstGeom>
          <a:noFill/>
          <a:ln w="6350" algn="ctr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0" tIns="0" rIns="0" bIns="0" anchor="ctr" anchorCtr="0"/>
          <a:lstStyle/>
          <a:p>
            <a:pPr fontAlgn="base">
              <a:lnSpc>
                <a:spcPct val="110000"/>
              </a:lnSpc>
              <a:spcBef>
                <a:spcPts val="100"/>
              </a:spcBef>
            </a:pPr>
            <a:r>
              <a:rPr lang="en-US" altLang="ko-KR" sz="11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200" b="1" spc="-3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 前 </a:t>
            </a:r>
            <a:r>
              <a:rPr lang="ko-KR" altLang="en-US" sz="1200" b="1" spc="-30" dirty="0" err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고객안내</a:t>
            </a:r>
            <a:r>
              <a:rPr lang="ko-KR" altLang="en-US" sz="1200" b="1" spc="-3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활동 강화</a:t>
            </a:r>
            <a:endParaRPr lang="en-US" altLang="ko-KR" sz="1200" b="1" spc="-30" dirty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방문 전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 안내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전화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문자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메일 등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時 명확한 내용 전달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특히</a:t>
            </a:r>
            <a:r>
              <a:rPr lang="en-US" altLang="ko-KR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고객 </a:t>
            </a:r>
            <a:r>
              <a:rPr lang="en-US" altLang="ko-KR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TA </a:t>
            </a:r>
            <a:r>
              <a:rPr lang="ko-KR" altLang="en-US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時 정확한 전화 안내 습관화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야간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오후 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익일오전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b="1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전화 및 방문 활동 금지 철저 이행</a:t>
            </a:r>
            <a:endParaRPr lang="en-US" altLang="ko-KR" sz="1200" spc="-30" dirty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-</a:t>
            </a:r>
            <a:r>
              <a:rPr lang="ko-KR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고객의 평온한 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생활 유지</a:t>
            </a:r>
            <a:r>
              <a:rPr lang="en-US" altLang="ko-KR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강화에 따라 </a:t>
            </a:r>
            <a:r>
              <a:rPr lang="ko-KR" altLang="en-US" sz="1200" b="1" spc="-3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고객사전요청 外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ko-KR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ko-KR" sz="12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모집인의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야간 전화 및 방문 활동 금지의 철저한 준수 요망</a:t>
            </a:r>
            <a:endParaRPr lang="en-US" altLang="ko-KR" sz="12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  <a:spcBef>
                <a:spcPts val="100"/>
              </a:spcBef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en-US" altLang="ko-KR" sz="1200" b="1" spc="-30" dirty="0" err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DoNotCall</a:t>
            </a:r>
            <a:r>
              <a:rPr lang="en-US" altLang="ko-KR" sz="1200" b="1" spc="-3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spc="-3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</a:t>
            </a:r>
            <a:r>
              <a:rPr lang="en-US" altLang="ko-KR" sz="1000" b="1" spc="-30" baseline="3000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ko-KR" altLang="en-US" sz="1000" b="1" spc="-30" baseline="3000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spc="-3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 철저</a:t>
            </a:r>
            <a:endParaRPr lang="en-US" altLang="ko-KR" sz="1200" b="1" spc="-30" dirty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소관 및 신규 고객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r>
              <a:rPr lang="ko-KR" altLang="en-US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DoNotCall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등록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여부 필히 확인</a:t>
            </a:r>
            <a:r>
              <a:rPr lang="en-US" altLang="ko-KR" sz="1000" b="1" u="sng" baseline="30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**</a:t>
            </a:r>
            <a:r>
              <a:rPr lang="ko-KR" altLang="en-US" sz="1100" b="1" baseline="30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후 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en-US" altLang="ko-KR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DoNotCall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고객의 경우 전화 금지 및 별도 </a:t>
            </a:r>
            <a:r>
              <a:rPr lang="ko-KR" altLang="en-US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관리요망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100"/>
              </a:spcBef>
            </a:pPr>
            <a:r>
              <a:rPr kumimoji="1" lang="en-US" altLang="ko-KR" sz="12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  <a:sym typeface="Wingdings 3" pitchFamily="18" charset="2"/>
              </a:rPr>
              <a:t>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마케팅 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동의 등을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하였으나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전화나 방문 판매 목적의 연락은 거부하는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b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의사표시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신청방법 </a:t>
            </a:r>
            <a:r>
              <a:rPr lang="en-US" altLang="ko-KR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콜센터</a:t>
            </a:r>
            <a:r>
              <a:rPr lang="en-US" altLang="ko-KR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홈페이지</a:t>
            </a:r>
            <a:r>
              <a:rPr lang="en-US" altLang="ko-KR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</a:t>
            </a:r>
            <a:r>
              <a:rPr lang="en-US" altLang="ko-KR" sz="1050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PLAZA</a:t>
            </a:r>
            <a:r>
              <a:rPr lang="ko-KR" altLang="en-US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</a:t>
            </a:r>
            <a:r>
              <a:rPr lang="en-US" altLang="ko-KR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금융권 통합</a:t>
            </a:r>
            <a:r>
              <a:rPr lang="en-US" altLang="ko-KR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        </a:t>
            </a:r>
            <a:r>
              <a:rPr lang="ko-KR" altLang="en-US" sz="1050" dirty="0" err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두낫콜</a:t>
            </a:r>
            <a:r>
              <a:rPr lang="ko-KR" altLang="en-US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홈페이지</a:t>
            </a:r>
            <a:r>
              <a:rPr lang="en-US" altLang="ko-KR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신청 등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**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V3→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고객별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통합응대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관리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→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추가정보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→</a:t>
            </a:r>
            <a:r>
              <a:rPr lang="en-US" altLang="ko-KR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DoNotCall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등록여부 조회</a:t>
            </a:r>
            <a:endParaRPr kumimoji="1" lang="en-US" altLang="ko-KR" sz="105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  <a:sym typeface="Wingdings 3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919" y="4125596"/>
            <a:ext cx="4295725" cy="284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867126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▣</a:t>
            </a:r>
            <a:r>
              <a:rPr kumimoji="1" lang="ko-KR" altLang="en-US" sz="113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내용 </a:t>
            </a:r>
            <a:r>
              <a:rPr kumimoji="1"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 </a:t>
            </a:r>
            <a:r>
              <a:rPr kumimoji="1" lang="ko-KR" altLang="en-US" sz="10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이외 </a:t>
            </a:r>
            <a:r>
              <a:rPr kumimoji="1" lang="ko-KR" altLang="en-US" sz="105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</a:t>
            </a:r>
            <a:r>
              <a:rPr kumimoji="1" lang="ko-KR" altLang="en-US" sz="10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항은 </a:t>
            </a:r>
            <a:r>
              <a:rPr kumimoji="1" lang="ko-KR" altLang="en-US" sz="105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금소법의</a:t>
            </a:r>
            <a:r>
              <a:rPr kumimoji="1" lang="ko-KR" altLang="en-US" sz="10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내용을 반영함</a:t>
            </a:r>
            <a:endParaRPr kumimoji="1" lang="ko-KR" altLang="en-US" sz="105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39351" y="2780929"/>
            <a:ext cx="4347652" cy="1144056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 lIns="36000" tIns="36000" rIns="0" bIns="18000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 방문판매법의 개정으로 금융투자상품의 방문 및 전화 권유가 </a:t>
            </a:r>
            <a:endParaRPr lang="en-US" altLang="ko-KR" sz="120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가능해 짐에 따라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대출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spc="-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투자성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상품의 방문 판매 기준과</a:t>
            </a:r>
            <a:endParaRPr lang="en-US" altLang="ko-KR" sz="1200" b="1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200" b="1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절차를 정하여 소비자 보호 활동을 강화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하고자 함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i="0" u="none" strike="noStrike" kern="0" cap="none" spc="-88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kumimoji="1" lang="en-US" altLang="ko-KR" sz="1200" i="0" u="none" strike="noStrike" kern="0" cap="none" spc="-88" normalizeH="0" baseline="0" noProof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○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금차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제정된 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방문판매 모범규준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은 금융소비자보호법의 개정에</a:t>
            </a:r>
            <a:endParaRPr lang="en-US" altLang="ko-KR" sz="1200" b="1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b="1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b="1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반영되는 내용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으로 판매활동에 </a:t>
            </a:r>
            <a:r>
              <a:rPr lang="ko-KR" altLang="en-US" sz="1200" spc="-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완전가입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실천이 더욱 중요해 짐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kumimoji="1" lang="en-US" altLang="ko-KR" sz="1200" kern="0" spc="-88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5282735" y="5538441"/>
            <a:ext cx="4338571" cy="1176104"/>
            <a:chOff x="5115304" y="5349240"/>
            <a:chExt cx="4338571" cy="117610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5304" y="5349240"/>
              <a:ext cx="4338571" cy="117610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5701662" y="5933323"/>
              <a:ext cx="442215" cy="1453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5206745" y="6351722"/>
              <a:ext cx="1495808" cy="1405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9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3367" y="141436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2023</a:t>
            </a:r>
            <a:r>
              <a:rPr lang="ko-KR" altLang="en-US" sz="2400" dirty="0" smtClean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년 </a:t>
            </a:r>
            <a:r>
              <a:rPr lang="ko-KR" altLang="en-US" sz="2400" dirty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찾아가는 </a:t>
            </a:r>
            <a:r>
              <a:rPr lang="en-US" altLang="ko-KR" sz="2400" dirty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GA </a:t>
            </a:r>
            <a:r>
              <a:rPr lang="ko-KR" altLang="en-US" sz="2400" dirty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교육과정 </a:t>
            </a:r>
            <a:r>
              <a:rPr lang="en-US" altLang="ko-KR" sz="2400" dirty="0">
                <a:solidFill>
                  <a:srgbClr val="000066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5" y="963141"/>
            <a:ext cx="4788160" cy="602106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911" y="963141"/>
            <a:ext cx="526392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1303493" y="2943501"/>
            <a:ext cx="1260000" cy="126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2959671" y="3195389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교보생명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</a:t>
            </a:r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주요상품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3491" y="44624"/>
            <a:ext cx="5370803" cy="6437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ko-KR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교보뉴더든든한</a:t>
            </a:r>
            <a:r>
              <a:rPr lang="en-US" altLang="ko-KR" sz="16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(VIP)</a:t>
            </a:r>
            <a:r>
              <a:rPr lang="ko-KR" altLang="en-US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종신보험 핵심 </a:t>
            </a:r>
            <a:r>
              <a:rPr lang="en-US" altLang="ko-KR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Point</a:t>
            </a:r>
            <a:endParaRPr lang="en-US" altLang="ko-KR" sz="14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59718" y="1395188"/>
            <a:ext cx="532859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endParaRPr lang="en-US" altLang="ko-KR" sz="24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71686" y="1323180"/>
            <a:ext cx="3960440" cy="525658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59718" y="1395188"/>
            <a:ext cx="532859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endParaRPr lang="en-US" altLang="ko-KR" sz="24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904742"/>
              </p:ext>
            </p:extLst>
          </p:nvPr>
        </p:nvGraphicFramePr>
        <p:xfrm>
          <a:off x="767712" y="1931695"/>
          <a:ext cx="32483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705">
                  <a:extLst>
                    <a:ext uri="{9D8B030D-6E8A-4147-A177-3AD203B41FA5}">
                      <a16:colId xmlns:a16="http://schemas.microsoft.com/office/drawing/2014/main" val="711931924"/>
                    </a:ext>
                  </a:extLst>
                </a:gridCol>
                <a:gridCol w="1211162">
                  <a:extLst>
                    <a:ext uri="{9D8B030D-6E8A-4147-A177-3AD203B41FA5}">
                      <a16:colId xmlns:a16="http://schemas.microsoft.com/office/drawing/2014/main" val="1451604744"/>
                    </a:ext>
                  </a:extLst>
                </a:gridCol>
                <a:gridCol w="1383523">
                  <a:extLst>
                    <a:ext uri="{9D8B030D-6E8A-4147-A177-3AD203B41FA5}">
                      <a16:colId xmlns:a16="http://schemas.microsoft.com/office/drawing/2014/main" val="1413992884"/>
                    </a:ext>
                  </a:extLst>
                </a:gridCol>
              </a:tblGrid>
              <a:tr h="16264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납기</a:t>
                      </a:r>
                      <a:endParaRPr lang="ko-KR" altLang="en-US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</a:t>
                      </a:r>
                      <a:r>
                        <a:rPr lang="en-US" altLang="ko-KR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교보종신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뉴더든든한</a:t>
                      </a:r>
                      <a:endParaRPr lang="en-US" altLang="ko-KR" sz="10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7088"/>
                  </a:ext>
                </a:extLst>
              </a:tr>
              <a:tr h="1264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~’22.12.31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‘23.1.1~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0296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892,000 (98.0%)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778776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681,000 (100.9%)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649,000 (101.6%)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580597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479,000 (105.1%)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458,000 (105.7%)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99562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15702" y="1467196"/>
            <a:ext cx="297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낮아진 보험료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높아진 환급률</a:t>
            </a:r>
            <a:endParaRPr lang="ko-KR" altLang="en-US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5702" y="3267396"/>
            <a:ext cx="30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짧은 납입기간 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 </a:t>
            </a:r>
            <a:r>
              <a:rPr lang="en-US" altLang="ko-KR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년납 환급률 예시</a:t>
            </a:r>
            <a:endParaRPr lang="ko-KR" altLang="en-US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5702" y="480755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적립액 활용 편의성 증대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endParaRPr lang="ko-KR" altLang="en-US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26" y="5139604"/>
            <a:ext cx="3312368" cy="748979"/>
          </a:xfrm>
          <a:prstGeom prst="rect">
            <a:avLst/>
          </a:prstGeom>
        </p:spPr>
      </p:pic>
      <p:cxnSp>
        <p:nvCxnSpPr>
          <p:cNvPr id="33" name="직선 연결선 32"/>
          <p:cNvCxnSpPr/>
          <p:nvPr/>
        </p:nvCxnSpPr>
        <p:spPr>
          <a:xfrm>
            <a:off x="703734" y="5897442"/>
            <a:ext cx="0" cy="21602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703734" y="5994803"/>
            <a:ext cx="311752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2125232" y="5897442"/>
            <a:ext cx="0" cy="21602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왼쪽 중괄호 35"/>
          <p:cNvSpPr/>
          <p:nvPr/>
        </p:nvSpPr>
        <p:spPr>
          <a:xfrm rot="5400000" flipH="1">
            <a:off x="1342385" y="5387567"/>
            <a:ext cx="166804" cy="1428865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1435" tIns="45718" rIns="91435" bIns="45718" anchor="ctr"/>
          <a:lstStyle/>
          <a:p>
            <a:pPr algn="ctr" eaLnBrk="1" hangingPunct="1">
              <a:defRPr/>
            </a:pPr>
            <a:endParaRPr lang="ko-KR" altLang="en-US" sz="28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왼쪽 중괄호 36"/>
          <p:cNvSpPr/>
          <p:nvPr/>
        </p:nvSpPr>
        <p:spPr>
          <a:xfrm rot="5400000" flipH="1">
            <a:off x="2917371" y="5261143"/>
            <a:ext cx="166876" cy="1681785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1435" tIns="45718" rIns="91435" bIns="45718" anchor="ctr"/>
          <a:lstStyle/>
          <a:p>
            <a:pPr algn="ctr" eaLnBrk="1" hangingPunct="1">
              <a:defRPr/>
            </a:pPr>
            <a:endParaRPr lang="ko-KR" altLang="en-US" sz="28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03734" y="6046591"/>
            <a:ext cx="1491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b="1">
                <a:latin typeface="나눔고딕" panose="020D0604000000000000" pitchFamily="50" charset="-127"/>
                <a:ea typeface="나눔고딕" panose="020D0604000000000000" pitchFamily="50" charset="-127"/>
              </a:rPr>
              <a:t>추가납입</a:t>
            </a:r>
            <a:r>
              <a:rPr lang="ko-KR" altLang="en-US" sz="1050">
                <a:latin typeface="나눔고딕" panose="020D0604000000000000" pitchFamily="50" charset="-127"/>
                <a:ea typeface="나눔고딕" panose="020D0604000000000000" pitchFamily="50" charset="-127"/>
              </a:rPr>
              <a:t>에서 </a:t>
            </a:r>
            <a:r>
              <a:rPr lang="ko-KR" altLang="en-US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인출가능</a:t>
            </a:r>
            <a:r>
              <a:rPr lang="ko-KR" altLang="en-US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2215902" y="6162614"/>
            <a:ext cx="1824559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ko-KR" altLang="en-US" sz="105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주계약 기본적립금</a:t>
            </a:r>
            <a:r>
              <a:rPr lang="en-US" altLang="ko-KR" sz="1050" b="1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&amp; </a:t>
            </a:r>
          </a:p>
          <a:p>
            <a:pPr>
              <a:lnSpc>
                <a:spcPts val="1300"/>
              </a:lnSpc>
            </a:pPr>
            <a:r>
              <a:rPr lang="ko-KR" altLang="en-US" sz="105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추가납입에서</a:t>
            </a:r>
            <a:r>
              <a:rPr lang="en-US" altLang="ko-KR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인출가능</a:t>
            </a:r>
            <a:r>
              <a:rPr lang="ko-KR" altLang="en-US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/>
          </a:p>
        </p:txBody>
      </p:sp>
      <p:sp>
        <p:nvSpPr>
          <p:cNvPr id="40" name="AutoShape 123"/>
          <p:cNvSpPr>
            <a:spLocks noChangeArrowheads="1"/>
          </p:cNvSpPr>
          <p:nvPr/>
        </p:nvSpPr>
        <p:spPr bwMode="auto">
          <a:xfrm rot="5400000">
            <a:off x="1806995" y="3766973"/>
            <a:ext cx="5328593" cy="441007"/>
          </a:xfrm>
          <a:prstGeom prst="triangle">
            <a:avLst>
              <a:gd name="adj" fmla="val 50350"/>
            </a:avLst>
          </a:prstGeom>
          <a:gradFill rotWithShape="1">
            <a:gsLst>
              <a:gs pos="0">
                <a:srgbClr val="808080"/>
              </a:gs>
              <a:gs pos="100000">
                <a:srgbClr val="EAEAEA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lIns="91334" tIns="45668" rIns="91334" bIns="45668" anchor="ctr"/>
          <a:lstStyle/>
          <a:p>
            <a:pPr defTabSz="913356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dirty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5715719" y="1313849"/>
            <a:ext cx="3920972" cy="525658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AutoShape 123"/>
          <p:cNvSpPr>
            <a:spLocks noChangeArrowheads="1"/>
          </p:cNvSpPr>
          <p:nvPr/>
        </p:nvSpPr>
        <p:spPr bwMode="auto">
          <a:xfrm rot="5400000" flipV="1">
            <a:off x="2789582" y="3739928"/>
            <a:ext cx="5328593" cy="495097"/>
          </a:xfrm>
          <a:prstGeom prst="triangle">
            <a:avLst>
              <a:gd name="adj" fmla="val 50175"/>
            </a:avLst>
          </a:prstGeom>
          <a:gradFill rotWithShape="1">
            <a:gsLst>
              <a:gs pos="0">
                <a:srgbClr val="808080"/>
              </a:gs>
              <a:gs pos="100000">
                <a:srgbClr val="EAEAEA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lIns="91334" tIns="45668" rIns="91334" bIns="45668" anchor="ctr"/>
          <a:lstStyle/>
          <a:p>
            <a:pPr defTabSz="913356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dirty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4401495" y="3304720"/>
            <a:ext cx="1080120" cy="1368152"/>
          </a:xfrm>
          <a:prstGeom prst="roundRect">
            <a:avLst>
              <a:gd name="adj" fmla="val 388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4394804" y="362743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smtClean="0"/>
              <a:t>상품 강점에 </a:t>
            </a:r>
            <a:endParaRPr lang="en-US" altLang="ko-KR" sz="1400" b="1" smtClean="0"/>
          </a:p>
          <a:p>
            <a:r>
              <a:rPr lang="en-US" altLang="ko-KR" sz="1400" b="1"/>
              <a:t> </a:t>
            </a:r>
            <a:r>
              <a:rPr lang="en-US" altLang="ko-KR" sz="1400" b="1" smtClean="0"/>
              <a:t>   </a:t>
            </a:r>
            <a:r>
              <a:rPr lang="ko-KR" altLang="en-US" sz="1400" b="1" smtClean="0"/>
              <a:t>따른</a:t>
            </a:r>
            <a:endParaRPr lang="en-US" altLang="ko-KR" sz="1400" b="1" smtClean="0"/>
          </a:p>
          <a:p>
            <a:r>
              <a:rPr lang="ko-KR" altLang="en-US" sz="1600" b="1" smtClean="0"/>
              <a:t> 활용방안 </a:t>
            </a:r>
            <a:endParaRPr lang="ko-KR" altLang="en-US" sz="1600" b="1"/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319800"/>
              </p:ext>
            </p:extLst>
          </p:nvPr>
        </p:nvGraphicFramePr>
        <p:xfrm>
          <a:off x="738418" y="3639407"/>
          <a:ext cx="327768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323">
                  <a:extLst>
                    <a:ext uri="{9D8B030D-6E8A-4147-A177-3AD203B41FA5}">
                      <a16:colId xmlns:a16="http://schemas.microsoft.com/office/drawing/2014/main" val="2055081556"/>
                    </a:ext>
                  </a:extLst>
                </a:gridCol>
                <a:gridCol w="746727">
                  <a:extLst>
                    <a:ext uri="{9D8B030D-6E8A-4147-A177-3AD203B41FA5}">
                      <a16:colId xmlns:a16="http://schemas.microsoft.com/office/drawing/2014/main" val="1706547740"/>
                    </a:ext>
                  </a:extLst>
                </a:gridCol>
                <a:gridCol w="829285">
                  <a:extLst>
                    <a:ext uri="{9D8B030D-6E8A-4147-A177-3AD203B41FA5}">
                      <a16:colId xmlns:a16="http://schemas.microsoft.com/office/drawing/2014/main" val="1806547092"/>
                    </a:ext>
                  </a:extLst>
                </a:gridCol>
                <a:gridCol w="848349">
                  <a:extLst>
                    <a:ext uri="{9D8B030D-6E8A-4147-A177-3AD203B41FA5}">
                      <a16:colId xmlns:a16="http://schemas.microsoft.com/office/drawing/2014/main" val="2786858383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   나이</a:t>
                      </a:r>
                      <a:endParaRPr lang="ko-KR" alt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endParaRPr lang="en-US" altLang="ko-KR" sz="11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1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endParaRPr lang="en-US" altLang="ko-KR" sz="11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en-US" altLang="ko-KR" sz="11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906937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91.0%</a:t>
                      </a:r>
                      <a:endParaRPr lang="ko-KR" altLang="en-US" sz="90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90.7%</a:t>
                      </a:r>
                      <a:endParaRPr lang="ko-KR" altLang="en-US" sz="90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89.7%</a:t>
                      </a:r>
                      <a:endParaRPr lang="ko-KR" altLang="en-US" sz="90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736954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96.7%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210384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901592"/>
                  </a:ext>
                </a:extLst>
              </a:tr>
            </a:tbl>
          </a:graphicData>
        </a:graphic>
      </p:graphicFrame>
      <p:sp>
        <p:nvSpPr>
          <p:cNvPr id="46" name="직사각형 45"/>
          <p:cNvSpPr/>
          <p:nvPr/>
        </p:nvSpPr>
        <p:spPr>
          <a:xfrm>
            <a:off x="2631928" y="1950357"/>
            <a:ext cx="1384174" cy="1145030"/>
          </a:xfrm>
          <a:prstGeom prst="rect">
            <a:avLst/>
          </a:prstGeom>
          <a:noFill/>
          <a:ln w="190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20848952">
            <a:off x="2159890" y="6105352"/>
            <a:ext cx="293259" cy="179773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cxnSp>
        <p:nvCxnSpPr>
          <p:cNvPr id="48" name="직선 연결선 47"/>
          <p:cNvCxnSpPr/>
          <p:nvPr/>
        </p:nvCxnSpPr>
        <p:spPr>
          <a:xfrm>
            <a:off x="2292478" y="6354604"/>
            <a:ext cx="107555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95884" y="1603428"/>
            <a:ext cx="373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오늘의 부담을 줄이고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내일의 준비가 수월함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5884" y="3403628"/>
            <a:ext cx="2866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인생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70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부터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 70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대도 가입 가능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5884" y="4943789"/>
            <a:ext cx="34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빨리 모은 돈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비상시 언제든 활용 가능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443956" y="3773193"/>
            <a:ext cx="2507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남자 </a:t>
            </a:r>
            <a:r>
              <a:rPr lang="en-US" altLang="ko-KR" sz="120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78</a:t>
            </a:r>
            <a:r>
              <a:rPr lang="ko-KR" altLang="en-US" sz="120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</a:t>
            </a:r>
            <a:r>
              <a:rPr lang="en-US" altLang="ko-KR" sz="12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여자 </a:t>
            </a:r>
            <a:r>
              <a:rPr lang="en-US" altLang="ko-KR" sz="120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80</a:t>
            </a:r>
            <a:r>
              <a:rPr lang="ko-KR" altLang="en-US" sz="120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</a:t>
            </a:r>
            <a:r>
              <a:rPr lang="ko-KR" altLang="en-US" sz="1200" b="1">
                <a:latin typeface="나눔고딕" panose="020D0604000000000000" pitchFamily="50" charset="-127"/>
                <a:ea typeface="나눔고딕" panose="020D0604000000000000" pitchFamily="50" charset="-127"/>
              </a:rPr>
              <a:t>까지 가입가능</a:t>
            </a:r>
            <a:endParaRPr lang="ko-KR" altLang="en-US" sz="1200"/>
          </a:p>
        </p:txBody>
      </p:sp>
      <p:pic>
        <p:nvPicPr>
          <p:cNvPr id="53" name="Picture 67" descr="CB0143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14" y="1993948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326738" y="1963468"/>
            <a:ext cx="3029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이번 상품은 </a:t>
            </a:r>
            <a:r>
              <a:rPr lang="en-US" altLang="ko-KR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차례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걸친 </a:t>
            </a:r>
            <a:r>
              <a:rPr lang="ko-KR" altLang="en-US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보험료 인하 장치</a:t>
            </a:r>
            <a:endParaRPr lang="ko-KR" altLang="en-US" sz="1200" u="sng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27932" y="2222925"/>
            <a:ext cx="3404794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저해지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종신보험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시장 </a:t>
            </a:r>
            <a:r>
              <a:rPr lang="ko-KR" altLang="en-US" sz="120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트랜드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200" b="1" u="sng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질병보장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차등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계약심사 완화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7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ko-KR" altLang="en-US" sz="7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일반사망대비</a:t>
            </a:r>
            <a:endParaRPr lang="en-US" altLang="ko-KR" sz="14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예정이율 인상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경쟁사 대비 낮은 보험료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</p:txBody>
      </p:sp>
      <p:pic>
        <p:nvPicPr>
          <p:cNvPr id="56" name="Picture 67" descr="CB0143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24" y="3816626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7" descr="CB0143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24" y="5347844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직선 연결선 57"/>
          <p:cNvCxnSpPr/>
          <p:nvPr/>
        </p:nvCxnSpPr>
        <p:spPr>
          <a:xfrm>
            <a:off x="2158752" y="3564953"/>
            <a:ext cx="8492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227932" y="4062966"/>
            <a:ext cx="331236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가입나이를 확대한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고령층 </a:t>
            </a:r>
            <a:r>
              <a:rPr lang="ko-KR" altLang="en-US" sz="1200" b="1" u="sng">
                <a:latin typeface="나눔고딕" panose="020D0604000000000000" pitchFamily="50" charset="-127"/>
                <a:ea typeface="나눔고딕" panose="020D0604000000000000" pitchFamily="50" charset="-127"/>
              </a:rPr>
              <a:t>마케팅 </a:t>
            </a:r>
            <a:r>
              <a: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rPr>
              <a:t>지원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가능</a:t>
            </a:r>
            <a:endParaRPr lang="en-US" altLang="ko-KR" sz="12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상속세 준비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등 고액자산가 타깃 영업 가능</a:t>
            </a:r>
            <a:endParaRPr lang="en-US" altLang="ko-KR" sz="12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27932" y="5563868"/>
            <a:ext cx="331236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확정금리형종신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 적립액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 가능</a:t>
            </a:r>
            <a:endParaRPr lang="en-US" altLang="ko-KR" sz="1200" b="1" u="sng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비상자금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필요 고객 </a:t>
            </a:r>
            <a:r>
              <a:rPr lang="ko-KR" altLang="en-US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니즈 충족</a:t>
            </a:r>
            <a:r>
              <a:rPr lang="en-US" altLang="ko-KR" sz="12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6443956" y="5319269"/>
            <a:ext cx="1887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smtClean="0"/>
              <a:t>납입기간 이후 </a:t>
            </a:r>
            <a:r>
              <a:rPr lang="ko-KR" altLang="en-US" sz="1200" b="1" smtClean="0">
                <a:solidFill>
                  <a:srgbClr val="0000FF"/>
                </a:solidFill>
              </a:rPr>
              <a:t>인출 가능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19959" y="1727235"/>
            <a:ext cx="144016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</a:t>
            </a:r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40</a:t>
            </a:r>
            <a:r>
              <a:rPr lang="ko-KR" altLang="en-US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남</a:t>
            </a:r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주계약</a:t>
            </a:r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</a:t>
            </a:r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en-US" altLang="ko-KR" sz="7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800" b="1" dirty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0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낮은보험료</a:t>
            </a:r>
            <a:r>
              <a:rPr lang="en-US" altLang="ko-KR" sz="220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높은 환급률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58800" y="2854771"/>
            <a:ext cx="4019550" cy="85839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4" descr="C:\Users\jsauvageau\Desktop\3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3103" y="4086713"/>
            <a:ext cx="432048" cy="3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모서리가 둥근 직사각형 24"/>
          <p:cNvSpPr/>
          <p:nvPr/>
        </p:nvSpPr>
        <p:spPr>
          <a:xfrm>
            <a:off x="1012769" y="3904803"/>
            <a:ext cx="2016224" cy="733983"/>
          </a:xfrm>
          <a:prstGeom prst="roundRect">
            <a:avLst>
              <a:gd name="adj" fmla="val 15489"/>
            </a:avLst>
          </a:prstGeom>
          <a:solidFill>
            <a:srgbClr val="FAF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icture 4" descr="C:\Users\jsauvageau\Desktop\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1135" y="4950809"/>
            <a:ext cx="432048" cy="3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모서리가 둥근 직사각형 27"/>
          <p:cNvSpPr/>
          <p:nvPr/>
        </p:nvSpPr>
        <p:spPr>
          <a:xfrm>
            <a:off x="1300801" y="4738532"/>
            <a:ext cx="2016224" cy="742925"/>
          </a:xfrm>
          <a:prstGeom prst="roundRect">
            <a:avLst>
              <a:gd name="adj" fmla="val 15489"/>
            </a:avLst>
          </a:prstGeom>
          <a:solidFill>
            <a:srgbClr val="F0D5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Picture 4" descr="C:\Users\jsauvageau\Desktop\3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0172" y="5817001"/>
            <a:ext cx="432048" cy="3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모서리가 둥근 직사각형 29"/>
          <p:cNvSpPr/>
          <p:nvPr/>
        </p:nvSpPr>
        <p:spPr>
          <a:xfrm>
            <a:off x="1639838" y="5581203"/>
            <a:ext cx="2016224" cy="734913"/>
          </a:xfrm>
          <a:prstGeom prst="roundRect">
            <a:avLst>
              <a:gd name="adj" fmla="val 15489"/>
            </a:avLst>
          </a:prstGeom>
          <a:solidFill>
            <a:srgbClr val="E6B9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413416" y="4000240"/>
            <a:ext cx="955154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보험료 부담 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b="1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줄이고</a:t>
            </a:r>
            <a:r>
              <a:rPr lang="en-US" altLang="ko-KR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4881" y="4864336"/>
            <a:ext cx="88847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또 한번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낮아지고</a:t>
            </a:r>
            <a:r>
              <a:rPr lang="en-US" altLang="ko-KR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59535" y="5639470"/>
            <a:ext cx="670502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다시 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낮아지는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보험료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4817" y="3956807"/>
            <a:ext cx="11521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저해지 종신보험</a:t>
            </a:r>
            <a:endParaRPr lang="en-US" altLang="ko-KR" sz="1200" b="1" smtClean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3151" y="1135545"/>
            <a:ext cx="8531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오늘의 부담을 줄이고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!</a:t>
            </a:r>
          </a:p>
          <a:p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내일의 준비가 수월할 수 있도록 </a:t>
            </a:r>
            <a:r>
              <a:rPr lang="ko-KR" altLang="en-US" sz="3200" b="1" smtClean="0">
                <a:solidFill>
                  <a:srgbClr val="C00000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부담을 확</a:t>
            </a:r>
            <a:r>
              <a:rPr lang="en-US" altLang="ko-KR" sz="3200" b="1" smtClean="0">
                <a:solidFill>
                  <a:srgbClr val="C00000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!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 </a:t>
            </a:r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낮추었습니다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. </a:t>
            </a:r>
            <a:endParaRPr lang="ko-KR" altLang="en-US" sz="3200" b="1">
              <a:latin typeface="교보 손글씨 2019" panose="02020503000000000000" pitchFamily="18" charset="-127"/>
              <a:ea typeface="교보 손글씨 2019" panose="02020503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76542" y="2555313"/>
            <a:ext cx="144016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40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남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주계약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800" b="1" dirty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71626"/>
              </p:ext>
            </p:extLst>
          </p:nvPr>
        </p:nvGraphicFramePr>
        <p:xfrm>
          <a:off x="5361825" y="5184541"/>
          <a:ext cx="3982869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892899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382469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16264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납기</a:t>
                      </a:r>
                      <a:endParaRPr lang="ko-KR" altLang="en-US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</a:t>
                      </a:r>
                      <a:endParaRPr lang="en-US" altLang="ko-KR" sz="1000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교보종신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뉴더든든한</a:t>
                      </a:r>
                      <a:endParaRPr lang="en-US" altLang="ko-KR" sz="10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실속있는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</a:t>
                      </a:r>
                      <a:endParaRPr lang="ko-KR" altLang="en-US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1264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~’22.12.31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‘23.1.1~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08524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92.3%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100.9%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101.6%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94.7%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105.1%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105.7%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101.1%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110.4%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110.8%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102.1%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139608" y="4967023"/>
            <a:ext cx="127709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40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남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주계약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800" b="1" dirty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08826"/>
              </p:ext>
            </p:extLst>
          </p:nvPr>
        </p:nvGraphicFramePr>
        <p:xfrm>
          <a:off x="5361823" y="2770485"/>
          <a:ext cx="3982871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892899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382471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16264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납기</a:t>
                      </a:r>
                      <a:endParaRPr lang="ko-KR" altLang="en-US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</a:t>
                      </a:r>
                      <a:endParaRPr lang="en-US" altLang="ko-KR" sz="1000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교보종신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뉴더든든한</a:t>
                      </a:r>
                      <a:endParaRPr lang="en-US" altLang="ko-KR" sz="10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실속있는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</a:t>
                      </a:r>
                      <a:endParaRPr lang="ko-KR" altLang="en-US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1264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~’22.12.31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‘23.1.1~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08524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892,000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1,005,000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681,000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649,000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724,000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479,000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458,000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507,000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342,000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328,000</a:t>
                      </a:r>
                      <a:endParaRPr lang="ko-KR" altLang="en-US" sz="9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358,000</a:t>
                      </a:r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>
        <p:nvSpPr>
          <p:cNvPr id="40" name="직사각형 39"/>
          <p:cNvSpPr/>
          <p:nvPr/>
        </p:nvSpPr>
        <p:spPr>
          <a:xfrm>
            <a:off x="5200274" y="2299188"/>
            <a:ext cx="273630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저해지 종신보험 보험료 비교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5200274" y="4584624"/>
            <a:ext cx="400040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저해지 종신보험 납입기간 종료시점 환급률 비교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Freeform 15"/>
          <p:cNvSpPr>
            <a:spLocks/>
          </p:cNvSpPr>
          <p:nvPr/>
        </p:nvSpPr>
        <p:spPr bwMode="auto">
          <a:xfrm rot="21235268">
            <a:off x="7206718" y="3607787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7103115" y="5193568"/>
            <a:ext cx="904741" cy="1515212"/>
          </a:xfrm>
          <a:prstGeom prst="rect">
            <a:avLst/>
          </a:prstGeom>
          <a:noFill/>
          <a:ln w="190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/>
          <p:cNvCxnSpPr/>
          <p:nvPr/>
        </p:nvCxnSpPr>
        <p:spPr>
          <a:xfrm>
            <a:off x="6742881" y="4903390"/>
            <a:ext cx="14401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733358" y="2617990"/>
            <a:ext cx="5855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7103115" y="2780668"/>
            <a:ext cx="904741" cy="1515212"/>
          </a:xfrm>
          <a:prstGeom prst="rect">
            <a:avLst/>
          </a:prstGeom>
          <a:noFill/>
          <a:ln w="190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21235268">
            <a:off x="7206718" y="3842800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1235268">
            <a:off x="7206719" y="3376840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9" name="Freeform 15"/>
          <p:cNvSpPr>
            <a:spLocks/>
          </p:cNvSpPr>
          <p:nvPr/>
        </p:nvSpPr>
        <p:spPr bwMode="auto">
          <a:xfrm rot="21235268">
            <a:off x="7206719" y="4068347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 rot="21235268">
            <a:off x="7206718" y="6032247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1" name="Freeform 15"/>
          <p:cNvSpPr>
            <a:spLocks/>
          </p:cNvSpPr>
          <p:nvPr/>
        </p:nvSpPr>
        <p:spPr bwMode="auto">
          <a:xfrm rot="21235268">
            <a:off x="7206718" y="6267260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2" name="Freeform 15"/>
          <p:cNvSpPr>
            <a:spLocks/>
          </p:cNvSpPr>
          <p:nvPr/>
        </p:nvSpPr>
        <p:spPr bwMode="auto">
          <a:xfrm rot="21235268">
            <a:off x="7206719" y="6492807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3" name="Freeform 15"/>
          <p:cNvSpPr>
            <a:spLocks/>
          </p:cNvSpPr>
          <p:nvPr/>
        </p:nvSpPr>
        <p:spPr bwMode="auto">
          <a:xfrm rot="21235268">
            <a:off x="7206719" y="5801306"/>
            <a:ext cx="150067" cy="91994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cxnSp>
        <p:nvCxnSpPr>
          <p:cNvPr id="54" name="직선 연결선 53"/>
          <p:cNvCxnSpPr/>
          <p:nvPr/>
        </p:nvCxnSpPr>
        <p:spPr>
          <a:xfrm>
            <a:off x="559718" y="2771725"/>
            <a:ext cx="403244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135782" y="2373585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저해지 종신보험의 강점을 극대화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5740" y="2953647"/>
            <a:ext cx="39805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 저해지상품의 강점 </a:t>
            </a:r>
            <a:r>
              <a:rPr lang="en-US" altLang="ko-KR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납입기간 해지환급률 ↓ 대신 </a:t>
            </a:r>
            <a:r>
              <a:rPr lang="ko-KR" altLang="en-US" sz="1100" b="1" u="sng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낮은 보험료</a:t>
            </a:r>
            <a:endParaRPr lang="ko-KR" altLang="en-US" sz="1100" b="1" u="sng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7830" y="4777470"/>
            <a:ext cx="129614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질병보장 차등설계</a:t>
            </a:r>
            <a:endParaRPr lang="en-US" altLang="ko-KR" sz="1200" b="1" smtClean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62944" y="5615087"/>
            <a:ext cx="100811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예정이율 인상</a:t>
            </a:r>
            <a:endParaRPr lang="en-US" altLang="ko-KR" sz="1200" b="1" smtClean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62118" y="4206739"/>
            <a:ext cx="1775817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납입기간 낮아진 해지환급률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→ 일반상품대비 낮은 보험료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0434" y="5040290"/>
            <a:ext cx="180020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가입 </a:t>
            </a:r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년차까지 질병사망에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대해 체증형태로 보장함 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83854" y="5865019"/>
            <a:ext cx="1944216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•’23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1.1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 예정이율 인상으로 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0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추가적인 보험료 인하 효과</a:t>
            </a:r>
            <a:endParaRPr lang="en-US" altLang="ko-KR" sz="10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44817" y="3956807"/>
            <a:ext cx="11521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저해지 종신보험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67830" y="4778230"/>
            <a:ext cx="129614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질병보장 차등설계 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62944" y="5616035"/>
            <a:ext cx="100811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예정이율 인상</a:t>
            </a:r>
            <a:endParaRPr lang="en-US" altLang="ko-KR" sz="12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7534" y="4072248"/>
            <a:ext cx="43204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600" b="1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</a:t>
            </a:r>
            <a:endParaRPr lang="ko-KR" altLang="en-US" sz="1600" b="1" dirty="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21916" y="4911961"/>
            <a:ext cx="43204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600" b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600" b="1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</a:t>
            </a:r>
            <a:endParaRPr lang="ko-KR" altLang="en-US" sz="1600" b="1" dirty="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50206" y="5765453"/>
            <a:ext cx="43204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600" b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</a:t>
            </a:r>
            <a:endParaRPr lang="ko-KR" altLang="en-US" sz="1600" b="1" dirty="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8" name="Picture 67" descr="CB0143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2" y="3321119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999386" y="3290639"/>
            <a:ext cx="3485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이번 상품은 </a:t>
            </a:r>
            <a:r>
              <a:rPr lang="en-US" altLang="ko-KR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차례</a:t>
            </a:r>
            <a:r>
              <a:rPr lang="ko-KR" altLang="en-US" sz="11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걸친 </a:t>
            </a:r>
            <a:r>
              <a:rPr lang="ko-KR" altLang="en-US" sz="120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보험료 인하 장치</a:t>
            </a:r>
            <a:r>
              <a:rPr lang="ko-KR" altLang="en-US" sz="11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 있음</a:t>
            </a:r>
            <a:r>
              <a:rPr lang="en-US" altLang="ko-KR" sz="11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  <a:endParaRPr lang="ko-KR" altLang="en-US" sz="1100" u="sng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82635" y="4840907"/>
            <a:ext cx="888479" cy="2000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7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1</a:t>
            </a:r>
            <a:r>
              <a:rPr lang="ko-KR" altLang="en-US" sz="7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보험기간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2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짧은 납입기간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27423" y="3756828"/>
            <a:ext cx="8928992" cy="2741637"/>
            <a:chOff x="559718" y="3495675"/>
            <a:chExt cx="8928992" cy="2741637"/>
          </a:xfrm>
        </p:grpSpPr>
        <p:sp>
          <p:nvSpPr>
            <p:cNvPr id="6" name="직사각형 5"/>
            <p:cNvSpPr/>
            <p:nvPr/>
          </p:nvSpPr>
          <p:spPr>
            <a:xfrm>
              <a:off x="4808190" y="4437112"/>
              <a:ext cx="4680520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59718" y="3495675"/>
              <a:ext cx="4320480" cy="27416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0852" y="1307460"/>
            <a:ext cx="8109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누구나 보장이 필요한 시대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! </a:t>
            </a:r>
            <a:r>
              <a:rPr lang="en-US" altLang="ko-KR" sz="3200" b="1" smtClean="0">
                <a:solidFill>
                  <a:srgbClr val="C00000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70</a:t>
            </a:r>
            <a:r>
              <a:rPr lang="ko-KR" altLang="en-US" sz="3200" b="1" smtClean="0">
                <a:solidFill>
                  <a:srgbClr val="C00000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대도 가입 가능</a:t>
            </a:r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합니다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.  </a:t>
            </a:r>
            <a:endParaRPr lang="ko-KR" altLang="en-US" sz="3200" b="1">
              <a:latin typeface="교보 손글씨 2019" panose="02020503000000000000" pitchFamily="18" charset="-127"/>
              <a:ea typeface="교보 손글씨 2019" panose="02020503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0896" y="3153503"/>
            <a:ext cx="352839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가입나이를 최대한 확대하여 고령층 마케팅 지원 가능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21642" y="2162454"/>
            <a:ext cx="4104641" cy="729932"/>
          </a:xfrm>
          <a:prstGeom prst="roundRect">
            <a:avLst>
              <a:gd name="adj" fmla="val 371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374516" y="2157547"/>
            <a:ext cx="2899370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남자 </a:t>
            </a:r>
            <a:r>
              <a:rPr lang="en-US" altLang="ko-KR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78</a:t>
            </a:r>
            <a:r>
              <a:rPr lang="ko-KR" altLang="en-US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</a:t>
            </a:r>
            <a:r>
              <a:rPr lang="en-US" altLang="ko-KR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여자 </a:t>
            </a:r>
            <a:r>
              <a:rPr lang="en-US" altLang="ko-KR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80</a:t>
            </a:r>
            <a:r>
              <a:rPr lang="ko-KR" altLang="en-US" sz="1400" b="1" smtClean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</a:t>
            </a: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까지 가입가능</a:t>
            </a:r>
            <a:endParaRPr lang="en-US" altLang="ko-KR" sz="14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납입은 더 짧게 </a:t>
            </a:r>
            <a:r>
              <a:rPr lang="en-US" altLang="ko-KR" sz="1400" b="1" smtClean="0">
                <a:solidFill>
                  <a:srgbClr val="66FF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b="1" smtClean="0">
                <a:solidFill>
                  <a:srgbClr val="66FF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년납 </a:t>
            </a:r>
            <a:r>
              <a:rPr lang="en-US" altLang="ko-KR" sz="1400" b="1" smtClean="0">
                <a:solidFill>
                  <a:srgbClr val="66FF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sz="1400" b="1" smtClean="0">
                <a:solidFill>
                  <a:srgbClr val="66FF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년납 </a:t>
            </a: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</a:t>
            </a:r>
            <a:r>
              <a:rPr lang="en-US" altLang="ko-KR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354933" y="4857766"/>
            <a:ext cx="4110617" cy="1525258"/>
            <a:chOff x="471350" y="1834625"/>
            <a:chExt cx="4110617" cy="1525258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11" y="2161587"/>
              <a:ext cx="3915556" cy="11982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1350" y="1834625"/>
              <a:ext cx="2066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○ 고령자 수술 성공 기사</a:t>
              </a:r>
              <a:endPara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35272" y="3834169"/>
            <a:ext cx="4083953" cy="2558380"/>
            <a:chOff x="660009" y="3813423"/>
            <a:chExt cx="4083953" cy="255838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061" y="4173463"/>
              <a:ext cx="3921901" cy="21983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60009" y="3813423"/>
              <a:ext cx="1720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○ </a:t>
              </a:r>
              <a:r>
                <a:rPr lang="en-US" altLang="ko-KR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정년 기사 </a:t>
              </a:r>
              <a:endPara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8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" y="3182078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13053"/>
              </p:ext>
            </p:extLst>
          </p:nvPr>
        </p:nvGraphicFramePr>
        <p:xfrm>
          <a:off x="5479951" y="2538025"/>
          <a:ext cx="3982872" cy="134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849694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849694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849694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598497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3097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   나이</a:t>
                      </a:r>
                      <a:endParaRPr lang="ko-KR" alt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endParaRPr lang="en-US" altLang="ko-KR" sz="11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1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endParaRPr lang="en-US" altLang="ko-KR" sz="11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en-US" altLang="ko-KR" sz="11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en-US" altLang="ko-KR" sz="1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1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91.0%</a:t>
                      </a:r>
                      <a:endParaRPr lang="ko-KR" altLang="en-US" sz="105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90.7%</a:t>
                      </a:r>
                      <a:endParaRPr lang="ko-KR" altLang="en-US" sz="105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89.7%</a:t>
                      </a:r>
                      <a:endParaRPr lang="ko-KR" altLang="en-US" sz="1050" b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1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96.7%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1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97.7%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192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10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10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98.4%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98.1%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97.1%</a:t>
                      </a:r>
                      <a:endParaRPr lang="ko-KR" altLang="en-US" sz="1050" b="1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 useBgFill="1">
        <p:nvSpPr>
          <p:cNvPr id="20" name="직사각형 19"/>
          <p:cNvSpPr/>
          <p:nvPr/>
        </p:nvSpPr>
        <p:spPr>
          <a:xfrm>
            <a:off x="5407943" y="2062544"/>
            <a:ext cx="4000404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단기납</a:t>
            </a:r>
            <a:r>
              <a:rPr lang="en-US" altLang="ko-KR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(5</a:t>
            </a: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en-US" altLang="ko-KR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납입기간 종료시점 환급률 분석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6862961" y="2396168"/>
            <a:ext cx="13776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59" y="3987710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8" y="3470110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11999" y="3940085"/>
            <a:ext cx="29523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나이대별 짧은 납입기간에도 높은 환급률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5088" y="3422485"/>
            <a:ext cx="36004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장기납입 금융상품에 대한 거부감 해소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7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59" y="4251359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11999" y="4203734"/>
            <a:ext cx="29523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 적립금에 대한 편의성이 강화됨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Freeform 166"/>
          <p:cNvSpPr>
            <a:spLocks/>
          </p:cNvSpPr>
          <p:nvPr/>
        </p:nvSpPr>
        <p:spPr bwMode="auto">
          <a:xfrm rot="16850060">
            <a:off x="4891687" y="6289116"/>
            <a:ext cx="441394" cy="340086"/>
          </a:xfrm>
          <a:custGeom>
            <a:avLst/>
            <a:gdLst/>
            <a:ahLst/>
            <a:cxnLst>
              <a:cxn ang="0">
                <a:pos x="1232" y="20"/>
              </a:cxn>
              <a:cxn ang="0">
                <a:pos x="664" y="95"/>
              </a:cxn>
              <a:cxn ang="0">
                <a:pos x="87" y="756"/>
              </a:cxn>
              <a:cxn ang="0">
                <a:pos x="0" y="713"/>
              </a:cxn>
              <a:cxn ang="0">
                <a:pos x="111" y="934"/>
              </a:cxn>
              <a:cxn ang="0">
                <a:pos x="326" y="809"/>
              </a:cxn>
              <a:cxn ang="0">
                <a:pos x="232" y="796"/>
              </a:cxn>
              <a:cxn ang="0">
                <a:pos x="726" y="175"/>
              </a:cxn>
              <a:cxn ang="0">
                <a:pos x="1232" y="20"/>
              </a:cxn>
            </a:cxnLst>
            <a:rect l="0" t="0" r="r" b="b"/>
            <a:pathLst>
              <a:path w="1232" h="934">
                <a:moveTo>
                  <a:pt x="1232" y="20"/>
                </a:moveTo>
                <a:cubicBezTo>
                  <a:pt x="1220" y="0"/>
                  <a:pt x="850" y="9"/>
                  <a:pt x="664" y="95"/>
                </a:cubicBezTo>
                <a:cubicBezTo>
                  <a:pt x="466" y="196"/>
                  <a:pt x="211" y="388"/>
                  <a:pt x="87" y="756"/>
                </a:cubicBezTo>
                <a:cubicBezTo>
                  <a:pt x="60" y="739"/>
                  <a:pt x="29" y="724"/>
                  <a:pt x="0" y="713"/>
                </a:cubicBezTo>
                <a:cubicBezTo>
                  <a:pt x="53" y="781"/>
                  <a:pt x="101" y="854"/>
                  <a:pt x="111" y="934"/>
                </a:cubicBezTo>
                <a:cubicBezTo>
                  <a:pt x="166" y="874"/>
                  <a:pt x="246" y="834"/>
                  <a:pt x="326" y="809"/>
                </a:cubicBezTo>
                <a:cubicBezTo>
                  <a:pt x="301" y="803"/>
                  <a:pt x="267" y="798"/>
                  <a:pt x="232" y="796"/>
                </a:cubicBezTo>
                <a:cubicBezTo>
                  <a:pt x="322" y="535"/>
                  <a:pt x="504" y="267"/>
                  <a:pt x="726" y="175"/>
                </a:cubicBezTo>
                <a:cubicBezTo>
                  <a:pt x="1092" y="9"/>
                  <a:pt x="1183" y="61"/>
                  <a:pt x="1232" y="20"/>
                </a:cubicBezTo>
                <a:close/>
              </a:path>
            </a:pathLst>
          </a:custGeom>
          <a:gradFill rotWithShape="0">
            <a:gsLst>
              <a:gs pos="0">
                <a:srgbClr val="DADE24"/>
              </a:gs>
              <a:gs pos="50000">
                <a:srgbClr val="F99005"/>
              </a:gs>
              <a:gs pos="100000">
                <a:srgbClr val="DADE24"/>
              </a:gs>
            </a:gsLst>
            <a:lin ang="5400000" scaled="1"/>
          </a:gradFill>
          <a:ln w="19050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1919" y="6498465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rgbClr val="F89F0B"/>
                </a:solidFill>
                <a:latin typeface="교보서체 붓글씨" panose="020B0600000101010101" pitchFamily="50" charset="-127"/>
                <a:ea typeface="교보서체 붓글씨" panose="020B0600000101010101" pitchFamily="50" charset="-127"/>
              </a:rPr>
              <a:t>100</a:t>
            </a:r>
            <a:r>
              <a:rPr lang="ko-KR" altLang="en-US" b="1" smtClean="0">
                <a:solidFill>
                  <a:srgbClr val="F89F0B"/>
                </a:solidFill>
                <a:latin typeface="교보서체 붓글씨" panose="020B0600000101010101" pitchFamily="50" charset="-127"/>
                <a:ea typeface="교보서체 붓글씨" panose="020B0600000101010101" pitchFamily="50" charset="-127"/>
              </a:rPr>
              <a:t>세 시대 기사</a:t>
            </a:r>
            <a:endParaRPr lang="ko-KR" altLang="en-US" b="1">
              <a:solidFill>
                <a:srgbClr val="F89F0B"/>
              </a:solidFill>
              <a:latin typeface="교보서체 붓글씨" panose="020B0600000101010101" pitchFamily="50" charset="-127"/>
              <a:ea typeface="교보서체 붓글씨" panose="020B0600000101010101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776" y="2860741"/>
            <a:ext cx="3312368" cy="2554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가입나이 남자 </a:t>
            </a: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78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</a:t>
            </a: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여자 </a:t>
            </a: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80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→ 가입금액 </a:t>
            </a: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 이상</a:t>
            </a:r>
            <a:r>
              <a:rPr lang="en-US" altLang="ko-KR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5</a:t>
            </a:r>
            <a:r>
              <a:rPr lang="ko-KR" altLang="en-US" sz="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년납 기준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69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220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자금활용 인출기능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27423" y="5985748"/>
            <a:ext cx="4176464" cy="400843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55415" y="1251173"/>
            <a:ext cx="8028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오늘의 상황에 대처할 수 있는 </a:t>
            </a:r>
            <a:r>
              <a:rPr lang="ko-KR" altLang="en-US" sz="3200" b="1" smtClean="0">
                <a:solidFill>
                  <a:srgbClr val="C00000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유연한 기능</a:t>
            </a:r>
            <a:r>
              <a:rPr lang="ko-KR" altLang="en-US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이 있습니다</a:t>
            </a:r>
            <a:r>
              <a:rPr lang="en-US" altLang="ko-KR" sz="3200" b="1" smtClean="0"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. </a:t>
            </a:r>
            <a:endParaRPr lang="ko-KR" altLang="en-US" sz="3200" b="1">
              <a:latin typeface="교보 손글씨 2019" panose="02020503000000000000" pitchFamily="18" charset="-127"/>
              <a:ea typeface="교보 손글씨 2019" panose="02020503000000000000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7" y="2985794"/>
            <a:ext cx="1857375" cy="15621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95" y="4281938"/>
            <a:ext cx="1724025" cy="152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9591" y="2841778"/>
            <a:ext cx="2592288" cy="2923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3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비상시 중도인출로 자금 활용가능</a:t>
            </a:r>
            <a:r>
              <a:rPr lang="en-US" altLang="ko-KR" sz="13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!! 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5495" y="3057802"/>
            <a:ext cx="113692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b="1" smtClean="0">
                <a:solidFill>
                  <a:srgbClr val="0033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중도인출</a:t>
            </a:r>
            <a:endParaRPr lang="ko-KR" altLang="en-US" b="1" dirty="0">
              <a:solidFill>
                <a:srgbClr val="0033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7703" y="4209930"/>
            <a:ext cx="113692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b="1" smtClean="0">
                <a:solidFill>
                  <a:srgbClr val="0033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추가납입</a:t>
            </a:r>
            <a:endParaRPr lang="ko-KR" altLang="en-US" b="1" dirty="0">
              <a:solidFill>
                <a:srgbClr val="0033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439" y="4858002"/>
            <a:ext cx="2292294" cy="2923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3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여윳돈 있을때 자금 채워 넣고</a:t>
            </a:r>
            <a:r>
              <a:rPr lang="en-US" altLang="ko-KR" sz="13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9951" y="6416864"/>
            <a:ext cx="409337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중도인출시에는 계약자 적립액이 감소하며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가능범위</a:t>
            </a:r>
            <a:r>
              <a:rPr lang="en-US" altLang="ko-KR" sz="800" b="1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한도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인출수수료</a:t>
            </a:r>
            <a:endParaRPr lang="en-US" altLang="ko-KR" sz="800" b="1" smtClean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800" b="1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 자세한 사항은 상품 설명서</a:t>
            </a:r>
            <a:r>
              <a:rPr lang="en-US" altLang="ko-KR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1" smtClean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약관 참조</a:t>
            </a:r>
            <a:endParaRPr lang="ko-KR" altLang="en-US" sz="800" b="1" dirty="0">
              <a:solidFill>
                <a:schemeClr val="bg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5304" y="4272607"/>
            <a:ext cx="4061742" cy="6924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4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</a:t>
            </a: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유의사항 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추가납입</a:t>
            </a:r>
            <a:r>
              <a:rPr lang="en-US" altLang="ko-KR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중도인출은 고객님의 경제적인 상황에 따라 편리하게 활용할 수</a:t>
            </a:r>
            <a:endParaRPr lang="en-US" altLang="ko-KR" sz="10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있는 기능이 있으나 아래와 같이 </a:t>
            </a:r>
            <a:r>
              <a:rPr lang="en-US" altLang="ko-KR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꼭 알아두실 사항이 있습니다</a:t>
            </a:r>
            <a:r>
              <a:rPr lang="en-US" altLang="ko-KR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210380"/>
              </p:ext>
            </p:extLst>
          </p:nvPr>
        </p:nvGraphicFramePr>
        <p:xfrm>
          <a:off x="5480629" y="5002018"/>
          <a:ext cx="4103778" cy="142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084">
                  <a:extLst>
                    <a:ext uri="{9D8B030D-6E8A-4147-A177-3AD203B41FA5}">
                      <a16:colId xmlns:a16="http://schemas.microsoft.com/office/drawing/2014/main" val="2874464480"/>
                    </a:ext>
                  </a:extLst>
                </a:gridCol>
                <a:gridCol w="1828094">
                  <a:extLst>
                    <a:ext uri="{9D8B030D-6E8A-4147-A177-3AD203B41FA5}">
                      <a16:colId xmlns:a16="http://schemas.microsoft.com/office/drawing/2014/main" val="3456021452"/>
                    </a:ext>
                  </a:extLst>
                </a:gridCol>
                <a:gridCol w="1801600">
                  <a:extLst>
                    <a:ext uri="{9D8B030D-6E8A-4147-A177-3AD203B41FA5}">
                      <a16:colId xmlns:a16="http://schemas.microsoft.com/office/drawing/2014/main" val="3193586566"/>
                    </a:ext>
                  </a:extLst>
                </a:gridCol>
              </a:tblGrid>
              <a:tr h="2644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smtClean="0">
                          <a:solidFill>
                            <a:srgbClr val="003300"/>
                          </a:solidFill>
                        </a:rPr>
                        <a:t>구분</a:t>
                      </a:r>
                      <a:endParaRPr lang="ko-KR" altLang="en-US" sz="1100">
                        <a:solidFill>
                          <a:srgbClr val="003300"/>
                        </a:solidFill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smtClean="0">
                          <a:solidFill>
                            <a:srgbClr val="003300"/>
                          </a:solidFill>
                        </a:rPr>
                        <a:t>기능</a:t>
                      </a:r>
                      <a:endParaRPr lang="ko-KR" altLang="en-US" sz="1100">
                        <a:solidFill>
                          <a:srgbClr val="0033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smtClean="0">
                          <a:solidFill>
                            <a:srgbClr val="003300"/>
                          </a:solidFill>
                        </a:rPr>
                        <a:t>꼭 알아두실 사항</a:t>
                      </a:r>
                      <a:endParaRPr lang="ko-KR" altLang="en-US" sz="1100">
                        <a:solidFill>
                          <a:srgbClr val="0033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081913"/>
                  </a:ext>
                </a:extLst>
              </a:tr>
              <a:tr h="2941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/>
                        <a:t>추가</a:t>
                      </a:r>
                      <a:endParaRPr lang="en-US" altLang="ko-KR" sz="900" smtClean="0"/>
                    </a:p>
                    <a:p>
                      <a:pPr algn="ctr" latinLnBrk="1"/>
                      <a:r>
                        <a:rPr lang="ko-KR" altLang="en-US" sz="900" smtClean="0"/>
                        <a:t>납입</a:t>
                      </a:r>
                      <a:endParaRPr lang="ko-KR" altLang="en-US" sz="9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여유자금을 활용해 보장금액</a:t>
                      </a:r>
                      <a:r>
                        <a:rPr lang="ko-KR" altLang="en-US" sz="800" baseline="0" smtClean="0"/>
                        <a:t>이나</a:t>
                      </a:r>
                      <a:endParaRPr lang="en-US" altLang="ko-KR" sz="800" baseline="0" smtClean="0"/>
                    </a:p>
                    <a:p>
                      <a:pPr latinLnBrk="1"/>
                      <a:r>
                        <a:rPr lang="en-US" altLang="ko-KR" sz="800" baseline="0" smtClean="0"/>
                        <a:t> </a:t>
                      </a:r>
                      <a:r>
                        <a:rPr lang="ko-KR" altLang="en-US" sz="800" smtClean="0"/>
                        <a:t> 해약환급금을 늘릴</a:t>
                      </a:r>
                      <a:r>
                        <a:rPr lang="ko-KR" altLang="en-US" sz="800" baseline="0" smtClean="0"/>
                        <a:t> 수</a:t>
                      </a:r>
                      <a:r>
                        <a:rPr lang="en-US" altLang="ko-KR" sz="800" baseline="0" smtClean="0"/>
                        <a:t> </a:t>
                      </a:r>
                      <a:r>
                        <a:rPr lang="ko-KR" altLang="en-US" sz="800" baseline="0" smtClean="0"/>
                        <a:t>있음</a:t>
                      </a:r>
                      <a:endParaRPr lang="en-US" altLang="ko-KR" sz="800" smtClean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추가납 보험료에 대해 상품에 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  </a:t>
                      </a:r>
                      <a:r>
                        <a:rPr lang="ko-KR" altLang="en-US" sz="800" smtClean="0"/>
                        <a:t>따라 소정의 사업비를 차감함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납입한도가 있음</a:t>
                      </a:r>
                      <a:endParaRPr lang="ko-KR" altLang="en-US" sz="80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36788"/>
                  </a:ext>
                </a:extLst>
              </a:tr>
              <a:tr h="485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smtClean="0"/>
                        <a:t>중도</a:t>
                      </a:r>
                      <a:endParaRPr lang="en-US" altLang="ko-KR" sz="900" smtClean="0"/>
                    </a:p>
                    <a:p>
                      <a:pPr algn="ctr" latinLnBrk="1"/>
                      <a:r>
                        <a:rPr lang="ko-KR" altLang="en-US" sz="900" smtClean="0"/>
                        <a:t>인출</a:t>
                      </a:r>
                      <a:endParaRPr lang="ko-KR" altLang="en-US" sz="9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긴급필요자금을 대출이자 없이 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  </a:t>
                      </a:r>
                      <a:r>
                        <a:rPr lang="ko-KR" altLang="en-US" sz="800" smtClean="0"/>
                        <a:t>소정의 수수료만으로 마련할 수 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  </a:t>
                      </a:r>
                      <a:r>
                        <a:rPr lang="ko-KR" altLang="en-US" sz="800" smtClean="0"/>
                        <a:t>있음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신용이나 담보에 상관없이 인출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  </a:t>
                      </a:r>
                      <a:r>
                        <a:rPr lang="ko-KR" altLang="en-US" sz="800" smtClean="0"/>
                        <a:t>가능금액 한도 내 인출가능</a:t>
                      </a:r>
                      <a:endParaRPr lang="ko-KR" altLang="en-US" sz="80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중도 인출한 금액만큼 보험금</a:t>
                      </a:r>
                      <a:r>
                        <a:rPr lang="en-US" altLang="ko-KR" sz="800" smtClean="0"/>
                        <a:t>, </a:t>
                      </a:r>
                    </a:p>
                    <a:p>
                      <a:pPr latinLnBrk="1"/>
                      <a:r>
                        <a:rPr lang="en-US" altLang="ko-KR" sz="800" smtClean="0"/>
                        <a:t>  </a:t>
                      </a:r>
                      <a:r>
                        <a:rPr lang="ko-KR" altLang="en-US" sz="800" smtClean="0"/>
                        <a:t>해약환급금 등이 감소하게 됨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en-US" altLang="ko-KR" sz="800" smtClean="0"/>
                        <a:t>• </a:t>
                      </a:r>
                      <a:r>
                        <a:rPr lang="ko-KR" altLang="en-US" sz="800" smtClean="0"/>
                        <a:t>중도인출한 금액 등을 납입할 때 </a:t>
                      </a:r>
                      <a:endParaRPr lang="en-US" altLang="ko-KR" sz="800" smtClean="0"/>
                    </a:p>
                    <a:p>
                      <a:pPr latinLnBrk="1"/>
                      <a:r>
                        <a:rPr lang="ko-KR" altLang="en-US" sz="800" smtClean="0"/>
                        <a:t>  추가납입 한도에 의해 한번에</a:t>
                      </a:r>
                      <a:r>
                        <a:rPr lang="ko-KR" altLang="en-US" sz="800" baseline="0" smtClean="0"/>
                        <a:t> 납</a:t>
                      </a:r>
                      <a:endParaRPr lang="en-US" altLang="ko-KR" sz="800" baseline="0" smtClean="0"/>
                    </a:p>
                    <a:p>
                      <a:pPr latinLnBrk="1"/>
                      <a:r>
                        <a:rPr lang="en-US" altLang="ko-KR" sz="800" baseline="0" smtClean="0"/>
                        <a:t>  </a:t>
                      </a:r>
                      <a:r>
                        <a:rPr lang="ko-KR" altLang="en-US" sz="800" baseline="0" smtClean="0"/>
                        <a:t>입하지 못할 수 있음</a:t>
                      </a:r>
                      <a:endParaRPr lang="en-US" altLang="ko-KR" sz="800" smtClean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529423"/>
                  </a:ext>
                </a:extLst>
              </a:tr>
            </a:tbl>
          </a:graphicData>
        </a:graphic>
      </p:graphicFrame>
      <p:cxnSp>
        <p:nvCxnSpPr>
          <p:cNvPr id="16" name="직선 연결선 15"/>
          <p:cNvCxnSpPr/>
          <p:nvPr/>
        </p:nvCxnSpPr>
        <p:spPr>
          <a:xfrm>
            <a:off x="799431" y="2557938"/>
            <a:ext cx="403244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4397" y="2178460"/>
            <a:ext cx="3762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주계약 적립금 인출기능으로 상품 경쟁력 강화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1639" y="3095126"/>
            <a:ext cx="2292294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인출수수료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인출금액의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0.2%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</a:t>
            </a:r>
            <a:endParaRPr lang="en-US" altLang="ko-KR" sz="10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2,000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 중 적은금액</a:t>
            </a:r>
            <a:endParaRPr lang="en-US" altLang="ko-KR" sz="10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(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회까지 면제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116" y="5129418"/>
            <a:ext cx="2292294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추가납사업비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1.5%</a:t>
            </a:r>
          </a:p>
          <a:p>
            <a:r>
              <a:rPr lang="en-US" altLang="ko-KR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인출이 있는 경우 인출금액 한도 내</a:t>
            </a:r>
            <a:endParaRPr lang="en-US" altLang="ko-KR" sz="10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- min (1.0%</a:t>
            </a:r>
            <a:r>
              <a:rPr lang="ko-KR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</a:t>
            </a:r>
            <a:r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20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1" y="6087838"/>
            <a:ext cx="288032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9471" y="6040213"/>
            <a:ext cx="36004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보장을 계속 유지하면서 현명하게 자금활용 가능합니다</a:t>
            </a:r>
            <a:r>
              <a:rPr lang="en-US" altLang="ko-KR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967" y="2481738"/>
            <a:ext cx="3672408" cy="10941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07943" y="2121698"/>
            <a:ext cx="40617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기간별 인출 가능 여부 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5695975" y="3584718"/>
            <a:ext cx="0" cy="21602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695975" y="3682079"/>
            <a:ext cx="345638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7280151" y="3584718"/>
            <a:ext cx="0" cy="21602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왼쪽 중괄호 27"/>
          <p:cNvSpPr/>
          <p:nvPr/>
        </p:nvSpPr>
        <p:spPr>
          <a:xfrm rot="5400000" flipH="1">
            <a:off x="6412281" y="2997188"/>
            <a:ext cx="166804" cy="1584176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1435" tIns="45718" rIns="91435" bIns="45718" anchor="ctr"/>
          <a:lstStyle/>
          <a:p>
            <a:pPr algn="ctr" eaLnBrk="1" hangingPunct="1">
              <a:defRPr/>
            </a:pPr>
            <a:endParaRPr lang="ko-KR" altLang="en-US" sz="28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왼쪽 중괄호 28"/>
          <p:cNvSpPr/>
          <p:nvPr/>
        </p:nvSpPr>
        <p:spPr>
          <a:xfrm rot="5400000" flipH="1">
            <a:off x="8136627" y="2857018"/>
            <a:ext cx="166876" cy="1864588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1435" tIns="45718" rIns="91435" bIns="45718" anchor="ctr"/>
          <a:lstStyle/>
          <a:p>
            <a:pPr algn="ctr" eaLnBrk="1" hangingPunct="1">
              <a:defRPr/>
            </a:pPr>
            <a:endParaRPr lang="ko-KR" altLang="en-US" sz="28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786645" y="3733867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추가납입</a:t>
            </a:r>
            <a:r>
              <a:rPr lang="ko-KR" altLang="en-US" sz="1050">
                <a:latin typeface="나눔고딕" panose="020D0604000000000000" pitchFamily="50" charset="-127"/>
                <a:ea typeface="나눔고딕" panose="020D0604000000000000" pitchFamily="50" charset="-127"/>
              </a:rPr>
              <a:t>에서 </a:t>
            </a:r>
            <a:r>
              <a:rPr lang="ko-KR" altLang="en-US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인출가능</a:t>
            </a:r>
            <a:r>
              <a:rPr lang="ko-KR" altLang="en-US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280583" y="3849890"/>
            <a:ext cx="215155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ko-KR" altLang="en-US" sz="105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주계약 기본 적립금</a:t>
            </a:r>
            <a:r>
              <a:rPr lang="en-US" altLang="ko-KR" sz="105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b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추가납입</a:t>
            </a:r>
            <a:r>
              <a:rPr lang="ko-KR" altLang="en-US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에서 </a:t>
            </a:r>
            <a:endParaRPr lang="en-US" altLang="ko-KR" sz="105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</a:t>
            </a:r>
            <a:r>
              <a:rPr lang="ko-KR" altLang="en-US" sz="105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인출가능</a:t>
            </a:r>
            <a:r>
              <a:rPr lang="ko-KR" altLang="en-US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4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※ </a:t>
            </a:r>
            <a:r>
              <a:rPr lang="ko-KR" altLang="en-US" sz="2200" dirty="0" err="1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상품안내장</a:t>
            </a:r>
            <a:r>
              <a:rPr lang="ko-KR" altLang="en-US" sz="22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 보험금 </a:t>
            </a:r>
            <a:r>
              <a:rPr lang="ko-KR" altLang="en-US" sz="2200" dirty="0" err="1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예시표</a:t>
            </a:r>
            <a:endParaRPr lang="ko-KR" altLang="en-US" sz="22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69" y="2470698"/>
            <a:ext cx="4306019" cy="2160240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4979097" y="3691040"/>
            <a:ext cx="413263" cy="45489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559074" y="5989934"/>
            <a:ext cx="4326826" cy="589831"/>
            <a:chOff x="328836" y="5611668"/>
            <a:chExt cx="4326826" cy="589831"/>
          </a:xfrm>
        </p:grpSpPr>
        <p:sp>
          <p:nvSpPr>
            <p:cNvPr id="8" name="직사각형 7"/>
            <p:cNvSpPr/>
            <p:nvPr/>
          </p:nvSpPr>
          <p:spPr>
            <a:xfrm>
              <a:off x="329059" y="5611668"/>
              <a:ext cx="4300091" cy="5898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F89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836" y="5663916"/>
              <a:ext cx="43268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smtClean="0"/>
                <a:t>※ </a:t>
              </a:r>
              <a:r>
                <a:rPr lang="ko-KR" altLang="en-US" sz="900" smtClean="0"/>
                <a:t>위의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보험금</a:t>
              </a:r>
              <a:r>
                <a:rPr lang="ko-KR" altLang="en-US" sz="900" smtClean="0"/>
                <a:t> 예시금액에는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유지보너스</a:t>
              </a:r>
              <a:r>
                <a:rPr lang="ko-KR" altLang="en-US" sz="900" smtClean="0"/>
                <a:t> 책임준비금</a:t>
              </a:r>
              <a:r>
                <a:rPr lang="en-US" altLang="ko-KR" sz="900" smtClean="0"/>
                <a:t>(</a:t>
              </a:r>
              <a:r>
                <a:rPr lang="ko-KR" altLang="en-US" sz="900" smtClean="0"/>
                <a:t>저해지기간 종료 이후에는 </a:t>
              </a:r>
              <a:endParaRPr lang="en-US" altLang="ko-KR" sz="900" smtClean="0"/>
            </a:p>
            <a:p>
              <a:r>
                <a:rPr lang="en-US" altLang="ko-KR" sz="900"/>
                <a:t> </a:t>
              </a:r>
              <a:r>
                <a:rPr lang="en-US" altLang="ko-KR" sz="900" smtClean="0"/>
                <a:t>  </a:t>
              </a:r>
              <a:r>
                <a:rPr lang="ko-KR" altLang="en-US" sz="900" smtClean="0"/>
                <a:t>유지보너스</a:t>
              </a:r>
              <a:r>
                <a:rPr lang="en-US" altLang="ko-KR" sz="900"/>
                <a:t> </a:t>
              </a:r>
              <a:r>
                <a:rPr lang="ko-KR" altLang="en-US" sz="900" smtClean="0"/>
                <a:t>적립액</a:t>
              </a:r>
              <a:r>
                <a:rPr lang="en-US" altLang="ko-KR" sz="900" smtClean="0"/>
                <a:t>)</a:t>
              </a:r>
              <a:r>
                <a:rPr lang="ko-KR" altLang="en-US" sz="900" smtClean="0"/>
                <a:t>이 </a:t>
              </a:r>
              <a:r>
                <a:rPr lang="ko-KR" altLang="en-US" sz="900" b="1" smtClean="0">
                  <a:solidFill>
                    <a:srgbClr val="C00000"/>
                  </a:solidFill>
                </a:rPr>
                <a:t>포함</a:t>
              </a:r>
              <a:r>
                <a:rPr lang="ko-KR" altLang="en-US" sz="900" smtClean="0"/>
                <a:t>되어있으며</a:t>
              </a:r>
              <a:r>
                <a:rPr lang="en-US" altLang="ko-KR" sz="900" smtClean="0"/>
                <a:t>,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해지환급금</a:t>
              </a:r>
              <a:r>
                <a:rPr lang="ko-KR" altLang="en-US" sz="900" smtClean="0"/>
                <a:t> 예시금액에는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유지보너스 </a:t>
              </a:r>
              <a:endParaRPr lang="en-US" altLang="ko-KR" sz="900" b="1" smtClean="0">
                <a:solidFill>
                  <a:srgbClr val="002060"/>
                </a:solidFill>
              </a:endParaRPr>
            </a:p>
            <a:p>
              <a:r>
                <a:rPr lang="en-US" altLang="ko-KR" sz="900" b="1">
                  <a:solidFill>
                    <a:srgbClr val="002060"/>
                  </a:solidFill>
                </a:rPr>
                <a:t> </a:t>
              </a:r>
              <a:r>
                <a:rPr lang="en-US" altLang="ko-KR" sz="900" b="1" smtClean="0">
                  <a:solidFill>
                    <a:srgbClr val="002060"/>
                  </a:solidFill>
                </a:rPr>
                <a:t> </a:t>
              </a:r>
              <a:r>
                <a:rPr lang="en-US" altLang="ko-KR" sz="900" smtClean="0"/>
                <a:t> </a:t>
              </a:r>
              <a:r>
                <a:rPr lang="ko-KR" altLang="en-US" sz="900" smtClean="0"/>
                <a:t>적립액이 </a:t>
              </a:r>
              <a:r>
                <a:rPr lang="ko-KR" altLang="en-US" sz="900" b="1" smtClean="0">
                  <a:solidFill>
                    <a:srgbClr val="C00000"/>
                  </a:solidFill>
                </a:rPr>
                <a:t>포함</a:t>
              </a:r>
              <a:r>
                <a:rPr lang="ko-KR" altLang="en-US" sz="900" smtClean="0"/>
                <a:t>되어</a:t>
              </a:r>
              <a:r>
                <a:rPr lang="en-US" altLang="ko-KR" sz="900"/>
                <a:t> </a:t>
              </a:r>
              <a:r>
                <a:rPr lang="ko-KR" altLang="en-US" sz="900" smtClean="0"/>
                <a:t>있습니다  </a:t>
              </a:r>
              <a:endParaRPr lang="ko-KR" altLang="en-US" sz="9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8871" y="2182666"/>
            <a:ext cx="316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smtClean="0">
                <a:solidFill>
                  <a:srgbClr val="4A7EBB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보험금 및 해지환급금 예시표 </a:t>
            </a:r>
            <a:r>
              <a:rPr lang="en-US" altLang="ko-KR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계약해당일 기준</a:t>
            </a:r>
            <a:r>
              <a:rPr lang="en-US" altLang="ko-KR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511449" y="2173141"/>
            <a:ext cx="44114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5460951" y="2173141"/>
            <a:ext cx="44114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6258" y="2182666"/>
            <a:ext cx="316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smtClean="0">
                <a:solidFill>
                  <a:srgbClr val="4A7EBB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보험금 및 해지환급금 예시표 </a:t>
            </a:r>
            <a:r>
              <a:rPr lang="en-US" altLang="ko-KR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계약해당일 기준</a:t>
            </a:r>
            <a:r>
              <a:rPr lang="en-US" altLang="ko-KR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535663" y="5989934"/>
            <a:ext cx="4238625" cy="580723"/>
            <a:chOff x="5353050" y="5611668"/>
            <a:chExt cx="4238625" cy="580723"/>
          </a:xfrm>
        </p:grpSpPr>
        <p:sp>
          <p:nvSpPr>
            <p:cNvPr id="15" name="직사각형 14"/>
            <p:cNvSpPr/>
            <p:nvPr/>
          </p:nvSpPr>
          <p:spPr>
            <a:xfrm>
              <a:off x="5353050" y="5611668"/>
              <a:ext cx="4238625" cy="5807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F89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55268" y="5680332"/>
              <a:ext cx="39709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smtClean="0"/>
                <a:t>※ </a:t>
              </a:r>
              <a:r>
                <a:rPr lang="ko-KR" altLang="en-US" sz="900" smtClean="0"/>
                <a:t>위의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보험금</a:t>
              </a:r>
              <a:r>
                <a:rPr lang="ko-KR" altLang="en-US" sz="900" smtClean="0"/>
                <a:t> 예시금액에는 저해지기간 중 </a:t>
              </a:r>
              <a:r>
                <a:rPr lang="ko-KR" altLang="en-US" sz="900" b="1" smtClean="0">
                  <a:solidFill>
                    <a:srgbClr val="002060"/>
                  </a:solidFill>
                </a:rPr>
                <a:t>유지보너스 </a:t>
              </a:r>
              <a:r>
                <a:rPr lang="ko-KR" altLang="en-US" sz="900" smtClean="0"/>
                <a:t>계약자 적립액이 </a:t>
              </a:r>
              <a:endParaRPr lang="en-US" altLang="ko-KR" sz="900" smtClean="0"/>
            </a:p>
            <a:p>
              <a:r>
                <a:rPr lang="en-US" altLang="ko-KR" sz="900" b="1">
                  <a:solidFill>
                    <a:srgbClr val="C00000"/>
                  </a:solidFill>
                </a:rPr>
                <a:t> </a:t>
              </a:r>
              <a:r>
                <a:rPr lang="en-US" altLang="ko-KR" sz="900" b="1" smtClean="0">
                  <a:solidFill>
                    <a:srgbClr val="C00000"/>
                  </a:solidFill>
                </a:rPr>
                <a:t>  </a:t>
              </a:r>
              <a:r>
                <a:rPr lang="ko-KR" altLang="en-US" sz="900" b="1" smtClean="0">
                  <a:solidFill>
                    <a:srgbClr val="C00000"/>
                  </a:solidFill>
                </a:rPr>
                <a:t>포함되어 있지 않습니다</a:t>
              </a:r>
              <a:r>
                <a:rPr lang="en-US" altLang="ko-KR" sz="900" smtClean="0"/>
                <a:t>. </a:t>
              </a:r>
            </a:p>
            <a:p>
              <a:r>
                <a:rPr lang="en-US" altLang="ko-KR" sz="800"/>
                <a:t> </a:t>
              </a:r>
              <a:r>
                <a:rPr lang="en-US" altLang="ko-KR" sz="800" smtClean="0"/>
                <a:t>   </a:t>
              </a:r>
              <a:endParaRPr lang="ko-KR" altLang="en-US" sz="80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64407" y="4650963"/>
            <a:ext cx="4347091" cy="1261679"/>
            <a:chOff x="343694" y="4215755"/>
            <a:chExt cx="4347091" cy="1171178"/>
          </a:xfrm>
        </p:grpSpPr>
        <p:sp>
          <p:nvSpPr>
            <p:cNvPr id="18" name="직사각형 17"/>
            <p:cNvSpPr/>
            <p:nvPr/>
          </p:nvSpPr>
          <p:spPr>
            <a:xfrm>
              <a:off x="430942" y="4777705"/>
              <a:ext cx="3873192" cy="192038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3694" y="4215755"/>
              <a:ext cx="4347091" cy="1171178"/>
            </a:xfrm>
            <a:prstGeom prst="rect">
              <a:avLst/>
            </a:prstGeom>
          </p:spPr>
        </p:pic>
        <p:cxnSp>
          <p:nvCxnSpPr>
            <p:cNvPr id="20" name="직선 연결선 19"/>
            <p:cNvCxnSpPr/>
            <p:nvPr/>
          </p:nvCxnSpPr>
          <p:spPr>
            <a:xfrm>
              <a:off x="473421" y="4964588"/>
              <a:ext cx="1123158" cy="393"/>
            </a:xfrm>
            <a:prstGeom prst="line">
              <a:avLst/>
            </a:prstGeom>
            <a:ln w="3175">
              <a:solidFill>
                <a:srgbClr val="F89F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1164360" y="4883054"/>
              <a:ext cx="691502" cy="0"/>
            </a:xfrm>
            <a:prstGeom prst="line">
              <a:avLst/>
            </a:prstGeom>
            <a:ln w="3175">
              <a:solidFill>
                <a:srgbClr val="F89F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그룹 21"/>
          <p:cNvGrpSpPr/>
          <p:nvPr/>
        </p:nvGrpSpPr>
        <p:grpSpPr>
          <a:xfrm>
            <a:off x="5489526" y="4656097"/>
            <a:ext cx="4360673" cy="1256546"/>
            <a:chOff x="5240238" y="4192895"/>
            <a:chExt cx="4360673" cy="1256546"/>
          </a:xfrm>
        </p:grpSpPr>
        <p:sp>
          <p:nvSpPr>
            <p:cNvPr id="23" name="직사각형 22"/>
            <p:cNvSpPr/>
            <p:nvPr/>
          </p:nvSpPr>
          <p:spPr>
            <a:xfrm>
              <a:off x="5312246" y="4941164"/>
              <a:ext cx="2664296" cy="13204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40238" y="4192895"/>
              <a:ext cx="4360673" cy="1256546"/>
            </a:xfrm>
            <a:prstGeom prst="rect">
              <a:avLst/>
            </a:prstGeom>
          </p:spPr>
        </p:pic>
      </p:grpSp>
      <p:cxnSp>
        <p:nvCxnSpPr>
          <p:cNvPr id="25" name="직선 연결선 24"/>
          <p:cNvCxnSpPr/>
          <p:nvPr/>
        </p:nvCxnSpPr>
        <p:spPr>
          <a:xfrm>
            <a:off x="6629133" y="5520201"/>
            <a:ext cx="1496114" cy="0"/>
          </a:xfrm>
          <a:prstGeom prst="line">
            <a:avLst/>
          </a:prstGeom>
          <a:ln>
            <a:solidFill>
              <a:srgbClr val="F8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492399" y="1179165"/>
            <a:ext cx="92578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더든든한교보종신보험은 사망시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= [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사망보험금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유지보너스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였으나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(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교보뉴더든든한종신은</a:t>
            </a:r>
            <a:endParaRPr lang="en-US" altLang="ko-KR" sz="16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가입나이 확대를 위한 상품구조 개정으로 저해지구간에는 동일하나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납입완료 이후엔 적립액에 포함 되어짐 </a:t>
            </a:r>
            <a:endParaRPr lang="en-US" altLang="ko-KR" sz="16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15988" y="2190303"/>
            <a:ext cx="4391025" cy="444242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5460951" y="2190303"/>
            <a:ext cx="4391025" cy="444242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564407" y="1611213"/>
            <a:ext cx="612068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상품안내장 예시표 변경 </a:t>
            </a:r>
            <a:r>
              <a:rPr lang="en-US" altLang="ko-KR" sz="11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</a:t>
            </a:r>
            <a:r>
              <a:rPr lang="ko-KR" altLang="en-US" sz="1200" b="1" u="sng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유지보너스 포함한 예시</a:t>
            </a:r>
            <a:r>
              <a:rPr lang="ko-KR" altLang="en-US" sz="1200" b="1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→  </a:t>
            </a:r>
            <a:r>
              <a:rPr lang="ko-KR" altLang="en-US" sz="1200" b="1" u="sng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유지보너스 미포함 예시 </a:t>
            </a:r>
            <a:endParaRPr lang="en-US" altLang="ko-KR" sz="1200" b="1" u="sng" smtClean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910" y="2484834"/>
            <a:ext cx="4308004" cy="2133203"/>
          </a:xfrm>
          <a:prstGeom prst="rect">
            <a:avLst/>
          </a:prstGeom>
        </p:spPr>
      </p:pic>
      <p:sp>
        <p:nvSpPr>
          <p:cNvPr id="32" name="오른쪽으로 구부러진 화살표 31"/>
          <p:cNvSpPr/>
          <p:nvPr/>
        </p:nvSpPr>
        <p:spPr>
          <a:xfrm rot="21087840">
            <a:off x="5244926" y="5446687"/>
            <a:ext cx="316607" cy="792088"/>
          </a:xfrm>
          <a:prstGeom prst="curvedRightArrow">
            <a:avLst/>
          </a:prstGeom>
          <a:solidFill>
            <a:srgbClr val="F8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오른쪽으로 구부러진 화살표 32"/>
          <p:cNvSpPr/>
          <p:nvPr/>
        </p:nvSpPr>
        <p:spPr>
          <a:xfrm rot="21390126">
            <a:off x="345759" y="5370226"/>
            <a:ext cx="304641" cy="804556"/>
          </a:xfrm>
          <a:prstGeom prst="curvedRightArrow">
            <a:avLst/>
          </a:prstGeom>
          <a:solidFill>
            <a:srgbClr val="F8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C07F9-373B-E50E-6CC6-2E2B889C0920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강점 마케팅 포인트</a:t>
            </a:r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8449EB36-E4E9-31C0-BD0A-320F8A183CD9}"/>
              </a:ext>
            </a:extLst>
          </p:cNvPr>
          <p:cNvSpPr/>
          <p:nvPr/>
        </p:nvSpPr>
        <p:spPr>
          <a:xfrm rot="10800000" flipV="1">
            <a:off x="1746579" y="4716764"/>
            <a:ext cx="6734019" cy="648069"/>
          </a:xfrm>
          <a:prstGeom prst="triangl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EF10D-9CE5-1497-DC15-F5932C05EEFC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en-US" altLang="ko-KR" sz="17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Financial Platform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활용하는 무배당 </a:t>
            </a:r>
            <a:r>
              <a:rPr lang="ko-KR" altLang="en-US" sz="17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endParaRPr lang="ko-KR" altLang="en-US" sz="17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E6B2647-051D-5D75-E642-D352842CB09B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사각형: 둥근 모서리 3">
            <a:extLst>
              <a:ext uri="{FF2B5EF4-FFF2-40B4-BE49-F238E27FC236}">
                <a16:creationId xmlns:a16="http://schemas.microsoft.com/office/drawing/2014/main" id="{3104B0AB-47E4-769E-415B-0ED7E99A9C86}"/>
              </a:ext>
            </a:extLst>
          </p:cNvPr>
          <p:cNvSpPr/>
          <p:nvPr/>
        </p:nvSpPr>
        <p:spPr>
          <a:xfrm>
            <a:off x="2935982" y="1787250"/>
            <a:ext cx="4224700" cy="353943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381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무배당 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1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마케팅 활용법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87D39AC-AD93-4B2D-73A4-B49ABC90368E}"/>
              </a:ext>
            </a:extLst>
          </p:cNvPr>
          <p:cNvCxnSpPr/>
          <p:nvPr/>
        </p:nvCxnSpPr>
        <p:spPr>
          <a:xfrm>
            <a:off x="1729040" y="2420888"/>
            <a:ext cx="6769099" cy="0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9DFF330-4B09-5F8C-7DFC-8230EE5E74D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048332" y="2141193"/>
            <a:ext cx="12209" cy="279695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FAD0596-B8BA-2B79-1842-127F54444DBD}"/>
              </a:ext>
            </a:extLst>
          </p:cNvPr>
          <p:cNvCxnSpPr/>
          <p:nvPr/>
        </p:nvCxnSpPr>
        <p:spPr>
          <a:xfrm>
            <a:off x="1729040" y="2420888"/>
            <a:ext cx="0" cy="279695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0F54CBF-4D64-E07E-353A-764A48D83DCD}"/>
              </a:ext>
            </a:extLst>
          </p:cNvPr>
          <p:cNvSpPr/>
          <p:nvPr/>
        </p:nvSpPr>
        <p:spPr>
          <a:xfrm>
            <a:off x="810129" y="2601156"/>
            <a:ext cx="1837822" cy="792088"/>
          </a:xfrm>
          <a:prstGeom prst="rect">
            <a:avLst/>
          </a:prstGeom>
          <a:solidFill>
            <a:schemeClr val="bg1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553146C-61ED-CD91-07C1-26C35E413E40}"/>
              </a:ext>
            </a:extLst>
          </p:cNvPr>
          <p:cNvCxnSpPr>
            <a:cxnSpLocks/>
          </p:cNvCxnSpPr>
          <p:nvPr/>
        </p:nvCxnSpPr>
        <p:spPr>
          <a:xfrm>
            <a:off x="3985406" y="2420888"/>
            <a:ext cx="0" cy="279695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9C8D353-99D6-F9C2-D02E-10B74E5D10EC}"/>
              </a:ext>
            </a:extLst>
          </p:cNvPr>
          <p:cNvSpPr/>
          <p:nvPr/>
        </p:nvSpPr>
        <p:spPr>
          <a:xfrm>
            <a:off x="3066495" y="2601156"/>
            <a:ext cx="1837822" cy="792088"/>
          </a:xfrm>
          <a:prstGeom prst="rect">
            <a:avLst/>
          </a:prstGeom>
          <a:solidFill>
            <a:schemeClr val="bg1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CA08E3E3-AA77-23CC-6898-6BE4F4624FD6}"/>
              </a:ext>
            </a:extLst>
          </p:cNvPr>
          <p:cNvCxnSpPr>
            <a:cxnSpLocks/>
          </p:cNvCxnSpPr>
          <p:nvPr/>
        </p:nvCxnSpPr>
        <p:spPr>
          <a:xfrm>
            <a:off x="6241772" y="2420888"/>
            <a:ext cx="0" cy="279695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0CE92A2-AFA4-763F-7D8A-06B74B579A79}"/>
              </a:ext>
            </a:extLst>
          </p:cNvPr>
          <p:cNvSpPr/>
          <p:nvPr/>
        </p:nvSpPr>
        <p:spPr>
          <a:xfrm>
            <a:off x="5322861" y="2601156"/>
            <a:ext cx="1837822" cy="792088"/>
          </a:xfrm>
          <a:prstGeom prst="rect">
            <a:avLst/>
          </a:prstGeom>
          <a:solidFill>
            <a:schemeClr val="bg1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1AADD998-A4CE-F67E-EBB3-DE0269A60AC0}"/>
              </a:ext>
            </a:extLst>
          </p:cNvPr>
          <p:cNvCxnSpPr>
            <a:cxnSpLocks/>
          </p:cNvCxnSpPr>
          <p:nvPr/>
        </p:nvCxnSpPr>
        <p:spPr>
          <a:xfrm>
            <a:off x="8498139" y="2420888"/>
            <a:ext cx="0" cy="279695"/>
          </a:xfrm>
          <a:prstGeom prst="line">
            <a:avLst/>
          </a:prstGeom>
          <a:ln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F8FC17E-E8B4-8FDB-F557-1CEAE09D613D}"/>
              </a:ext>
            </a:extLst>
          </p:cNvPr>
          <p:cNvSpPr/>
          <p:nvPr/>
        </p:nvSpPr>
        <p:spPr>
          <a:xfrm>
            <a:off x="7579228" y="2601156"/>
            <a:ext cx="1837822" cy="792088"/>
          </a:xfrm>
          <a:prstGeom prst="rect">
            <a:avLst/>
          </a:prstGeom>
          <a:solidFill>
            <a:schemeClr val="bg1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546BDAC-B322-C41B-D89A-92153C5C9458}"/>
              </a:ext>
            </a:extLst>
          </p:cNvPr>
          <p:cNvSpPr/>
          <p:nvPr/>
        </p:nvSpPr>
        <p:spPr>
          <a:xfrm>
            <a:off x="810129" y="2587447"/>
            <a:ext cx="1837822" cy="359545"/>
          </a:xfrm>
          <a:prstGeom prst="rect">
            <a:avLst/>
          </a:prstGeom>
          <a:solidFill>
            <a:srgbClr val="4DB848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활용 ① 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4EDB782-86E4-7E9A-B70A-01D6D6D9548F}"/>
              </a:ext>
            </a:extLst>
          </p:cNvPr>
          <p:cNvSpPr/>
          <p:nvPr/>
        </p:nvSpPr>
        <p:spPr>
          <a:xfrm>
            <a:off x="3066495" y="2587447"/>
            <a:ext cx="1837822" cy="359545"/>
          </a:xfrm>
          <a:prstGeom prst="rect">
            <a:avLst/>
          </a:prstGeom>
          <a:solidFill>
            <a:srgbClr val="4DB848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활용 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②</a:t>
            </a:r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F5763C9-E90E-5069-C0EC-FCCAC34FEEFD}"/>
              </a:ext>
            </a:extLst>
          </p:cNvPr>
          <p:cNvSpPr/>
          <p:nvPr/>
        </p:nvSpPr>
        <p:spPr>
          <a:xfrm>
            <a:off x="5322860" y="2587447"/>
            <a:ext cx="1837822" cy="359545"/>
          </a:xfrm>
          <a:prstGeom prst="rect">
            <a:avLst/>
          </a:prstGeom>
          <a:solidFill>
            <a:srgbClr val="4DB848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활용 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③</a:t>
            </a:r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D059C72-75E6-4390-9676-88477134863F}"/>
              </a:ext>
            </a:extLst>
          </p:cNvPr>
          <p:cNvSpPr/>
          <p:nvPr/>
        </p:nvSpPr>
        <p:spPr>
          <a:xfrm>
            <a:off x="7579228" y="2587447"/>
            <a:ext cx="1837822" cy="359545"/>
          </a:xfrm>
          <a:prstGeom prst="rect">
            <a:avLst/>
          </a:prstGeom>
          <a:solidFill>
            <a:srgbClr val="4DB848"/>
          </a:solidFill>
          <a:ln w="127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활용 ④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03566-E266-6500-2C46-12BC3D54FA11}"/>
              </a:ext>
            </a:extLst>
          </p:cNvPr>
          <p:cNvSpPr txBox="1"/>
          <p:nvPr/>
        </p:nvSpPr>
        <p:spPr>
          <a:xfrm>
            <a:off x="1063774" y="3024747"/>
            <a:ext cx="14699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비과세 절세화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CDDC5-16B0-640C-D78D-0DCD70F3881E}"/>
              </a:ext>
            </a:extLst>
          </p:cNvPr>
          <p:cNvSpPr txBox="1"/>
          <p:nvPr/>
        </p:nvSpPr>
        <p:spPr>
          <a:xfrm>
            <a:off x="3186187" y="3024747"/>
            <a:ext cx="1618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상속세 재원마련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6C565-06DB-9FC6-90B1-2EFCDB23665E}"/>
              </a:ext>
            </a:extLst>
          </p:cNvPr>
          <p:cNvSpPr txBox="1"/>
          <p:nvPr/>
        </p:nvSpPr>
        <p:spPr>
          <a:xfrm>
            <a:off x="5506782" y="3024747"/>
            <a:ext cx="1605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부채대물림</a:t>
            </a:r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방지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F85765-44EE-A65F-D70C-39729F91BC7C}"/>
              </a:ext>
            </a:extLst>
          </p:cNvPr>
          <p:cNvSpPr txBox="1"/>
          <p:nvPr/>
        </p:nvSpPr>
        <p:spPr>
          <a:xfrm>
            <a:off x="7741490" y="3024747"/>
            <a:ext cx="1605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>
                <a:latin typeface="나눔고딕" panose="020D0604000000000000" pitchFamily="50" charset="-127"/>
                <a:ea typeface="나눔고딕" panose="020D0604000000000000" pitchFamily="50" charset="-127"/>
              </a:rPr>
              <a:t>다용도 목적자금</a:t>
            </a:r>
            <a:endParaRPr lang="ko-KR" altLang="en-US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이등변 삼각형 26">
            <a:extLst>
              <a:ext uri="{FF2B5EF4-FFF2-40B4-BE49-F238E27FC236}">
                <a16:creationId xmlns:a16="http://schemas.microsoft.com/office/drawing/2014/main" id="{80C20C25-3338-BC6D-9384-21AC4113B7A2}"/>
              </a:ext>
            </a:extLst>
          </p:cNvPr>
          <p:cNvSpPr/>
          <p:nvPr/>
        </p:nvSpPr>
        <p:spPr>
          <a:xfrm rot="10800000">
            <a:off x="1585197" y="3429125"/>
            <a:ext cx="7056784" cy="648067"/>
          </a:xfrm>
          <a:prstGeom prst="triangl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D1F5E662-44C1-F4B0-6B9B-E62FC1EAE0FB}"/>
              </a:ext>
            </a:extLst>
          </p:cNvPr>
          <p:cNvSpPr/>
          <p:nvPr/>
        </p:nvSpPr>
        <p:spPr>
          <a:xfrm>
            <a:off x="1326887" y="5111860"/>
            <a:ext cx="1295996" cy="1295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966CE02-C8A2-279E-0A4D-BB018F018755}"/>
              </a:ext>
            </a:extLst>
          </p:cNvPr>
          <p:cNvSpPr/>
          <p:nvPr/>
        </p:nvSpPr>
        <p:spPr>
          <a:xfrm>
            <a:off x="3379527" y="5111860"/>
            <a:ext cx="1295996" cy="1295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056996C0-3EB6-0DEA-E0A4-A18411B80E7A}"/>
              </a:ext>
            </a:extLst>
          </p:cNvPr>
          <p:cNvSpPr/>
          <p:nvPr/>
        </p:nvSpPr>
        <p:spPr>
          <a:xfrm>
            <a:off x="5432167" y="5111860"/>
            <a:ext cx="1295996" cy="1295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C5F132E5-4AE9-FECD-1818-DAA1E64202DB}"/>
              </a:ext>
            </a:extLst>
          </p:cNvPr>
          <p:cNvSpPr/>
          <p:nvPr/>
        </p:nvSpPr>
        <p:spPr>
          <a:xfrm>
            <a:off x="7484806" y="5111860"/>
            <a:ext cx="1295996" cy="1295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76FD5E-F7BE-F189-A106-B9AE79690E62}"/>
              </a:ext>
            </a:extLst>
          </p:cNvPr>
          <p:cNvSpPr txBox="1"/>
          <p:nvPr/>
        </p:nvSpPr>
        <p:spPr>
          <a:xfrm>
            <a:off x="1140707" y="5491561"/>
            <a:ext cx="1668355" cy="703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20~30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 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고객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847731-E32B-777E-3AD3-4B7DD5678641}"/>
              </a:ext>
            </a:extLst>
          </p:cNvPr>
          <p:cNvSpPr txBox="1"/>
          <p:nvPr/>
        </p:nvSpPr>
        <p:spPr>
          <a:xfrm>
            <a:off x="3175521" y="5491561"/>
            <a:ext cx="1668355" cy="703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Affluent</a:t>
            </a: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고객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CBA9F7-837A-0080-963F-6C65D3906661}"/>
              </a:ext>
            </a:extLst>
          </p:cNvPr>
          <p:cNvSpPr txBox="1"/>
          <p:nvPr/>
        </p:nvSpPr>
        <p:spPr>
          <a:xfrm>
            <a:off x="5247493" y="5476844"/>
            <a:ext cx="1668355" cy="703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주택자가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보유고객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46FC52-C9D5-1E13-61FC-5A066958FA77}"/>
              </a:ext>
            </a:extLst>
          </p:cNvPr>
          <p:cNvSpPr txBox="1"/>
          <p:nvPr/>
        </p:nvSpPr>
        <p:spPr>
          <a:xfrm>
            <a:off x="7298626" y="5476844"/>
            <a:ext cx="1668355" cy="703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어린 자녀를 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둔 고객</a:t>
            </a:r>
          </a:p>
        </p:txBody>
      </p:sp>
      <p:sp>
        <p:nvSpPr>
          <p:cNvPr id="36" name="육각형 35">
            <a:extLst>
              <a:ext uri="{FF2B5EF4-FFF2-40B4-BE49-F238E27FC236}">
                <a16:creationId xmlns:a16="http://schemas.microsoft.com/office/drawing/2014/main" id="{70DC5352-3743-C8A3-96AD-ABC7FBFB6945}"/>
              </a:ext>
            </a:extLst>
          </p:cNvPr>
          <p:cNvSpPr/>
          <p:nvPr/>
        </p:nvSpPr>
        <p:spPr>
          <a:xfrm>
            <a:off x="2647951" y="3992623"/>
            <a:ext cx="4931277" cy="849272"/>
          </a:xfrm>
          <a:prstGeom prst="hexagon">
            <a:avLst>
              <a:gd name="adj" fmla="val 34202"/>
              <a:gd name="vf" fmla="val 115470"/>
            </a:avLst>
          </a:prstGeom>
          <a:solidFill>
            <a:schemeClr val="bg1"/>
          </a:solidFill>
          <a:ln w="635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Financial Platform</a:t>
            </a:r>
          </a:p>
          <a:p>
            <a:pPr algn="ctr"/>
            <a:r>
              <a:rPr lang="en-US" altLang="ko-KR" sz="1300" b="1" spc="-1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1300" b="1" spc="-1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1300" b="1" spc="-1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 </a:t>
            </a:r>
            <a:r>
              <a:rPr lang="ko-KR" altLang="en-US" sz="1300" b="1" spc="-1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다양한 용도 활용 가능</a:t>
            </a:r>
          </a:p>
        </p:txBody>
      </p:sp>
    </p:spTree>
    <p:extLst>
      <p:ext uri="{BB962C8B-B14F-4D97-AF65-F5344CB8AC3E}">
        <p14:creationId xmlns:p14="http://schemas.microsoft.com/office/powerpoint/2010/main" val="2602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4149B5-36C2-FA2A-BE57-7C58D301653B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비과세 마케팅 포인트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EABD7530-E8EB-E109-E396-8D328442C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4"/>
          <a:stretch/>
        </p:blipFill>
        <p:spPr>
          <a:xfrm>
            <a:off x="791060" y="4653136"/>
            <a:ext cx="4953233" cy="1728192"/>
          </a:xfrm>
          <a:prstGeom prst="rect">
            <a:avLst/>
          </a:prstGeom>
          <a:ln>
            <a:solidFill>
              <a:srgbClr val="4DB848"/>
            </a:solidFill>
          </a:ln>
        </p:spPr>
      </p:pic>
      <p:sp>
        <p:nvSpPr>
          <p:cNvPr id="36" name="자유형: 도형 19">
            <a:extLst>
              <a:ext uri="{FF2B5EF4-FFF2-40B4-BE49-F238E27FC236}">
                <a16:creationId xmlns:a16="http://schemas.microsoft.com/office/drawing/2014/main" id="{B734C960-03B8-93C5-B751-BC0B01F36FE7}"/>
              </a:ext>
            </a:extLst>
          </p:cNvPr>
          <p:cNvSpPr/>
          <p:nvPr/>
        </p:nvSpPr>
        <p:spPr>
          <a:xfrm>
            <a:off x="4277676" y="4437112"/>
            <a:ext cx="1576508" cy="1430751"/>
          </a:xfrm>
          <a:custGeom>
            <a:avLst/>
            <a:gdLst>
              <a:gd name="connsiteX0" fmla="*/ 788254 w 1576508"/>
              <a:gd name="connsiteY0" fmla="*/ 0 h 1430751"/>
              <a:gd name="connsiteX1" fmla="*/ 1576508 w 1576508"/>
              <a:gd name="connsiteY1" fmla="*/ 606222 h 1430751"/>
              <a:gd name="connsiteX2" fmla="*/ 788254 w 1576508"/>
              <a:gd name="connsiteY2" fmla="*/ 1212444 h 1430751"/>
              <a:gd name="connsiteX3" fmla="*/ 629393 w 1576508"/>
              <a:gd name="connsiteY3" fmla="*/ 1200128 h 1430751"/>
              <a:gd name="connsiteX4" fmla="*/ 555108 w 1576508"/>
              <a:gd name="connsiteY4" fmla="*/ 1182394 h 1430751"/>
              <a:gd name="connsiteX5" fmla="*/ 341074 w 1576508"/>
              <a:gd name="connsiteY5" fmla="*/ 1430751 h 1430751"/>
              <a:gd name="connsiteX6" fmla="*/ 449960 w 1576508"/>
              <a:gd name="connsiteY6" fmla="*/ 1151668 h 1430751"/>
              <a:gd name="connsiteX7" fmla="*/ 347534 w 1576508"/>
              <a:gd name="connsiteY7" fmla="*/ 1108911 h 1430751"/>
              <a:gd name="connsiteX8" fmla="*/ 0 w 1576508"/>
              <a:gd name="connsiteY8" fmla="*/ 606222 h 1430751"/>
              <a:gd name="connsiteX9" fmla="*/ 788254 w 1576508"/>
              <a:gd name="connsiteY9" fmla="*/ 0 h 143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08" h="1430751">
                <a:moveTo>
                  <a:pt x="788254" y="0"/>
                </a:moveTo>
                <a:cubicBezTo>
                  <a:pt x="1223595" y="0"/>
                  <a:pt x="1576508" y="271415"/>
                  <a:pt x="1576508" y="606222"/>
                </a:cubicBezTo>
                <a:cubicBezTo>
                  <a:pt x="1576508" y="941029"/>
                  <a:pt x="1223595" y="1212444"/>
                  <a:pt x="788254" y="1212444"/>
                </a:cubicBezTo>
                <a:cubicBezTo>
                  <a:pt x="733837" y="1212444"/>
                  <a:pt x="680707" y="1208203"/>
                  <a:pt x="629393" y="1200128"/>
                </a:cubicBezTo>
                <a:lnTo>
                  <a:pt x="555108" y="1182394"/>
                </a:lnTo>
                <a:lnTo>
                  <a:pt x="341074" y="1430751"/>
                </a:lnTo>
                <a:lnTo>
                  <a:pt x="449960" y="1151668"/>
                </a:lnTo>
                <a:lnTo>
                  <a:pt x="347534" y="1108911"/>
                </a:lnTo>
                <a:cubicBezTo>
                  <a:pt x="137857" y="999968"/>
                  <a:pt x="0" y="815477"/>
                  <a:pt x="0" y="606222"/>
                </a:cubicBezTo>
                <a:cubicBezTo>
                  <a:pt x="0" y="271415"/>
                  <a:pt x="352913" y="0"/>
                  <a:pt x="788254" y="0"/>
                </a:cubicBezTo>
                <a:close/>
              </a:path>
            </a:pathLst>
          </a:custGeom>
          <a:solidFill>
            <a:schemeClr val="accent1">
              <a:lumMod val="50000"/>
              <a:alpha val="78000"/>
            </a:schemeClr>
          </a:solidFill>
          <a:ln>
            <a:solidFill>
              <a:srgbClr val="4EB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7843A-C4CE-CA7D-E6B5-839FD62B54C8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국민건강보험개편과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교보뉴더든든한종신보험의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비과세 활용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62470D63-5DB8-0801-5A7B-C1EFA5A0384F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9" name="표 5">
            <a:extLst>
              <a:ext uri="{FF2B5EF4-FFF2-40B4-BE49-F238E27FC236}">
                <a16:creationId xmlns:a16="http://schemas.microsoft.com/office/drawing/2014/main" id="{C920DD87-DA88-2976-9EC6-959716F85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155"/>
              </p:ext>
            </p:extLst>
          </p:nvPr>
        </p:nvGraphicFramePr>
        <p:xfrm>
          <a:off x="790976" y="1773238"/>
          <a:ext cx="862607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966">
                  <a:extLst>
                    <a:ext uri="{9D8B030D-6E8A-4147-A177-3AD203B41FA5}">
                      <a16:colId xmlns:a16="http://schemas.microsoft.com/office/drawing/2014/main" val="2119616032"/>
                    </a:ext>
                  </a:extLst>
                </a:gridCol>
                <a:gridCol w="2528072">
                  <a:extLst>
                    <a:ext uri="{9D8B030D-6E8A-4147-A177-3AD203B41FA5}">
                      <a16:colId xmlns:a16="http://schemas.microsoft.com/office/drawing/2014/main" val="2680378793"/>
                    </a:ext>
                  </a:extLst>
                </a:gridCol>
                <a:gridCol w="928312">
                  <a:extLst>
                    <a:ext uri="{9D8B030D-6E8A-4147-A177-3AD203B41FA5}">
                      <a16:colId xmlns:a16="http://schemas.microsoft.com/office/drawing/2014/main" val="1664101344"/>
                    </a:ext>
                  </a:extLst>
                </a:gridCol>
                <a:gridCol w="3384726">
                  <a:extLst>
                    <a:ext uri="{9D8B030D-6E8A-4147-A177-3AD203B41FA5}">
                      <a16:colId xmlns:a16="http://schemas.microsoft.com/office/drawing/2014/main" val="3397057139"/>
                    </a:ext>
                  </a:extLst>
                </a:gridCol>
              </a:tblGrid>
              <a:tr h="2373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대상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내용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부과체계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056606"/>
                  </a:ext>
                </a:extLst>
              </a:tr>
              <a:tr h="17799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지역가입자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재산보험료 공제 확대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재산과표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5,000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 일괄공제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70371"/>
                  </a:ext>
                </a:extLst>
              </a:tr>
              <a:tr h="22061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소득점수 폐지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정률제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도입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정률제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직장가입자와 동일한 보험료율 적용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640024"/>
                  </a:ext>
                </a:extLst>
              </a:tr>
              <a:tr h="177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자동차보험료 부과대상 축소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이상 자동차만 부과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84498"/>
                  </a:ext>
                </a:extLst>
              </a:tr>
              <a:tr h="29666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최저보험료 기준 변경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연소득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336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 이하 ⇨ 월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19,500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en-US" altLang="ko-KR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직장가입자와 동일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473980"/>
                  </a:ext>
                </a:extLst>
              </a:tr>
              <a:tr h="2206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직장가입자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보수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월급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외 소득보험료 적용 강화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연간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 초과하는 경우 보험료 추가부담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36479"/>
                  </a:ext>
                </a:extLst>
              </a:tr>
              <a:tr h="17799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피부양자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자격기준 강화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소득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연소득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 초과 ⇨ 지역가입자 전환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39807"/>
                  </a:ext>
                </a:extLst>
              </a:tr>
              <a:tr h="2966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과표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5.4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초과하면서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연소득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초과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⇨ 지역가입자 전환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(2002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이전과 동일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99168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44686B69-D180-413B-5447-3C96920FD2AA}"/>
              </a:ext>
            </a:extLst>
          </p:cNvPr>
          <p:cNvSpPr txBox="1"/>
          <p:nvPr/>
        </p:nvSpPr>
        <p:spPr>
          <a:xfrm>
            <a:off x="5816302" y="4980631"/>
            <a:ext cx="3600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이자와 배당소득을 합쳐 연간 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336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만원을 초과하는 금융소득에도 건강보험료를 부과하는 방안이 추진된다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. 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지금은 연간 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1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천만원이 넘는 금융소득에만 </a:t>
            </a:r>
            <a:r>
              <a:rPr lang="ko-KR" altLang="en-US" sz="1000" b="0" i="0" dirty="0" err="1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건보료를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 매긴다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.</a:t>
            </a:r>
          </a:p>
          <a:p>
            <a:pPr algn="just"/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25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일 국회와 보건복지부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, 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건강보험공단 등에 따르면 건강보험 당국은 재정 안정을 도모하고자 소득 중심으로 보험료 수입 기반을 확대하는 차원에서 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2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천만원 이하의 분리과세 금융소득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(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이자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·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배당소득 합계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)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에 대한 보험료 부과 기준을 강화하기로 했다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. (</a:t>
            </a:r>
            <a:r>
              <a:rPr lang="ko-KR" altLang="en-US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이하 생략</a:t>
            </a:r>
            <a:r>
              <a:rPr lang="en-US" altLang="ko-KR" sz="1000" b="0" i="0" dirty="0">
                <a:solidFill>
                  <a:srgbClr val="3B3B3C"/>
                </a:solidFill>
                <a:effectLst/>
                <a:latin typeface="NanumGothic" panose="020D0604000000000000" pitchFamily="50" charset="-127"/>
                <a:ea typeface="NanumGothic" panose="020D0604000000000000" pitchFamily="50" charset="-127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273C00-3D9B-1AF1-3994-776919E3B3F3}"/>
              </a:ext>
            </a:extLst>
          </p:cNvPr>
          <p:cNvSpPr txBox="1"/>
          <p:nvPr/>
        </p:nvSpPr>
        <p:spPr>
          <a:xfrm>
            <a:off x="5816302" y="4681955"/>
            <a:ext cx="35287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금융소득에 대한 건강보험료 부과 강화 전망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4C02FB-597C-BEDA-82F5-271880CC9331}"/>
              </a:ext>
            </a:extLst>
          </p:cNvPr>
          <p:cNvSpPr txBox="1"/>
          <p:nvPr/>
        </p:nvSpPr>
        <p:spPr>
          <a:xfrm>
            <a:off x="7112446" y="6206967"/>
            <a:ext cx="2232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세무사신문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2022.10.27)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1A2568-CAC4-20CB-FEB8-E028A2F9C629}"/>
              </a:ext>
            </a:extLst>
          </p:cNvPr>
          <p:cNvSpPr txBox="1"/>
          <p:nvPr/>
        </p:nvSpPr>
        <p:spPr>
          <a:xfrm>
            <a:off x="4315560" y="4720169"/>
            <a:ext cx="150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향후 </a:t>
            </a:r>
            <a:r>
              <a:rPr lang="en-US" altLang="ko-KR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천만원 이하의 금융소득에 대해 </a:t>
            </a:r>
            <a:r>
              <a:rPr lang="ko-KR" altLang="en-US" sz="1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건보료</a:t>
            </a:r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부과 가능</a:t>
            </a:r>
          </a:p>
        </p:txBody>
      </p:sp>
    </p:spTree>
    <p:extLst>
      <p:ext uri="{BB962C8B-B14F-4D97-AF65-F5344CB8AC3E}">
        <p14:creationId xmlns:p14="http://schemas.microsoft.com/office/powerpoint/2010/main" val="18835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1303493" y="2943501"/>
            <a:ext cx="1260000" cy="126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2959671" y="3195389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공지사항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C3077-8079-BBE3-194D-F44010AC082D}"/>
              </a:ext>
            </a:extLst>
          </p:cNvPr>
          <p:cNvSpPr txBox="1"/>
          <p:nvPr/>
        </p:nvSpPr>
        <p:spPr>
          <a:xfrm>
            <a:off x="671384" y="1898612"/>
            <a:ext cx="8745666" cy="468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국민건강보험법시행령 제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41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소득월액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ts val="1700"/>
              </a:lnSpc>
            </a:pP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8438" indent="-198438">
              <a:lnSpc>
                <a:spcPts val="1700"/>
              </a:lnSpc>
            </a:pP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① </a:t>
            </a:r>
            <a:r>
              <a:rPr lang="ko-KR" altLang="en-US" sz="1200" i="0" u="none" strike="noStrik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법 제</a:t>
            </a:r>
            <a:r>
              <a:rPr lang="en-US" altLang="ko-KR" sz="1200" i="0" u="none" strike="noStrik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71</a:t>
            </a:r>
            <a:r>
              <a:rPr lang="ko-KR" altLang="en-US" sz="1200" i="0" u="none" strike="noStrik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200" i="0" u="none" strike="noStrik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i="0" u="none" strike="noStrik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항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</a:t>
            </a:r>
            <a:r>
              <a:rPr lang="ko-KR" altLang="en-US" sz="1200" i="0" dirty="0" err="1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소득월액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이하 “</a:t>
            </a:r>
            <a:r>
              <a:rPr lang="ko-KR" altLang="en-US" sz="1200" i="0" dirty="0" err="1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소득월액”이라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한다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산정에 포함되는 소득은 다음 각 호와 같다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b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500" i="0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이 경우 </a:t>
            </a:r>
            <a:r>
              <a:rPr lang="ko-KR" altLang="en-US" sz="1500" i="0" u="none" strike="noStrike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500" i="0" u="none" strike="noStrike" dirty="0" err="1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소득세법</a:t>
            </a:r>
            <a:r>
              <a:rPr lang="ko-KR" altLang="en-US" sz="1500" i="0" u="none" strike="noStrike" dirty="0" err="1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」</a:t>
            </a:r>
            <a:r>
              <a:rPr lang="ko-KR" altLang="en-US" sz="1500" i="0" dirty="0" err="1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ko-KR" altLang="en-US" sz="1500" i="0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따른 비과세소득은 제외한다</a:t>
            </a:r>
            <a:r>
              <a:rPr lang="en-US" altLang="ko-KR" sz="1500" i="0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 [</a:t>
            </a:r>
            <a:r>
              <a:rPr lang="ko-KR" altLang="en-US" sz="1500" i="0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개정 </a:t>
            </a:r>
            <a:r>
              <a:rPr lang="en-US" altLang="ko-KR" sz="1500" i="0" dirty="0">
                <a:solidFill>
                  <a:srgbClr val="FF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2020.10.7, 2022.6.30]</a:t>
            </a:r>
            <a:r>
              <a:rPr lang="ko-KR" altLang="en-US" sz="15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5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이자소득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         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배당소득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</a:t>
            </a:r>
            <a: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사업소득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         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근로소득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연금소득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조의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다만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같은 조 제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i="0" dirty="0" err="1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항제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호의 공적연금소득의 경우에는 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같은 조 제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항을 적용하지 않고 해당 과세기간에 발생한 연금소득 전부를 연금소득으로 한다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기타소득</a:t>
            </a:r>
            <a:r>
              <a:rPr lang="en-US" altLang="ko-KR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 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「소득세법」 제</a:t>
            </a:r>
            <a:r>
              <a:rPr lang="en-US" altLang="ko-KR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200" i="0" u="none" strike="noStrike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ko-KR" altLang="en-US" sz="1200" i="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따른 소득</a:t>
            </a:r>
            <a:endParaRPr lang="en-US" altLang="ko-KR" sz="1200" i="0" dirty="0">
              <a:solidFill>
                <a:srgbClr val="4DB848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8438" indent="-198438">
              <a:lnSpc>
                <a:spcPts val="1700"/>
              </a:lnSpc>
            </a:pP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② 제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항 각 호의 소득의 구체적인 산정방법은 보건복지부령으로 정한다</a:t>
            </a:r>
            <a:r>
              <a:rPr lang="en-US" altLang="ko-KR" sz="14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198438" indent="-198438">
              <a:lnSpc>
                <a:spcPts val="1700"/>
              </a:lnSpc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③ 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 각 호의 소득 자료의 반영시기는 다음 각 호의 구분에 따른다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천재지변 등 부득이한 사유가 발생한 경우에는 공단의 정관으로 정하는 바에 따라 반영시기를 조정할 수 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신설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2022.8.31] [[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시행일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2022.9.1]]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매년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월부터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월까지의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산정 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소득월액보험료가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부과되는 연도의 전전년도 자료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항제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호의 연금소득 자료는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소득월액보험료가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부과되는 연도의 전년도 자료로 한다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매년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 및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월의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산정 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소득월액보험료가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부과되는 연도의 전년도 자료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8438" indent="-198438">
              <a:lnSpc>
                <a:spcPts val="1700"/>
              </a:lnSpc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④ 법 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 계산식 외의 부분 및 같은 항의 계산식에서 “대통령령으로 정하는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금액”이란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각각 연간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천만원을 말한다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[</a:t>
            </a:r>
            <a:b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개정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2018.3.6, 2020.10.7, 2022.8.31] [[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시행일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2022.9.1]]</a:t>
            </a:r>
          </a:p>
          <a:p>
            <a:pPr marL="198438" indent="-198438">
              <a:lnSpc>
                <a:spcPts val="1700"/>
              </a:lnSpc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⑤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법 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항의 계산식을 적용하여 산출한 금액을 보건복지부령으로 정하는 방법에 따라 평가하여 산정한다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개정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2018.3.6, 2020.10.7, 2022.8.31] [[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시행일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2022.9.1]]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⑥ 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항부터 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항까지에서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규정한 사항 외에 소득 자료의 구체적인 종류 등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소득월액의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산정에 필요한 세부 사항은 공단의 정관으로 정한다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신설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2022.8.31] [[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시행일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2022.9.1]]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오른쪽 중괄호 3">
            <a:extLst>
              <a:ext uri="{FF2B5EF4-FFF2-40B4-BE49-F238E27FC236}">
                <a16:creationId xmlns:a16="http://schemas.microsoft.com/office/drawing/2014/main" id="{C3FB7593-E4D9-5504-3452-4DCB3F0D862F}"/>
              </a:ext>
            </a:extLst>
          </p:cNvPr>
          <p:cNvSpPr/>
          <p:nvPr/>
        </p:nvSpPr>
        <p:spPr>
          <a:xfrm>
            <a:off x="7616502" y="2894684"/>
            <a:ext cx="216024" cy="936972"/>
          </a:xfrm>
          <a:prstGeom prst="rightBrace">
            <a:avLst>
              <a:gd name="adj1" fmla="val 8333"/>
              <a:gd name="adj2" fmla="val 23384"/>
            </a:avLst>
          </a:prstGeom>
          <a:ln w="12700">
            <a:solidFill>
              <a:srgbClr val="4DB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6">
            <a:extLst>
              <a:ext uri="{FF2B5EF4-FFF2-40B4-BE49-F238E27FC236}">
                <a16:creationId xmlns:a16="http://schemas.microsoft.com/office/drawing/2014/main" id="{D7498D27-A9A1-AA38-CCC1-B0389EEB0211}"/>
              </a:ext>
            </a:extLst>
          </p:cNvPr>
          <p:cNvSpPr/>
          <p:nvPr/>
        </p:nvSpPr>
        <p:spPr>
          <a:xfrm>
            <a:off x="7328470" y="1898612"/>
            <a:ext cx="2088580" cy="477510"/>
          </a:xfrm>
          <a:prstGeom prst="roundRect">
            <a:avLst>
              <a:gd name="adj" fmla="val 12504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합산소득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2000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만원 초과시 피부양자 자격 상실</a:t>
            </a:r>
          </a:p>
        </p:txBody>
      </p:sp>
      <p:cxnSp>
        <p:nvCxnSpPr>
          <p:cNvPr id="6" name="연결선: 꺾임 8">
            <a:extLst>
              <a:ext uri="{FF2B5EF4-FFF2-40B4-BE49-F238E27FC236}">
                <a16:creationId xmlns:a16="http://schemas.microsoft.com/office/drawing/2014/main" id="{3FF41612-B15A-A2AF-F6EE-8BD0EFFC2F9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97711" y="2678829"/>
            <a:ext cx="566373" cy="287743"/>
          </a:xfrm>
          <a:prstGeom prst="bentConnector3">
            <a:avLst>
              <a:gd name="adj1" fmla="val -1370"/>
            </a:avLst>
          </a:prstGeom>
          <a:ln w="12700">
            <a:solidFill>
              <a:srgbClr val="4DB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27772D52-9FFF-F638-766A-D299B45FC7A2}"/>
              </a:ext>
            </a:extLst>
          </p:cNvPr>
          <p:cNvSpPr/>
          <p:nvPr/>
        </p:nvSpPr>
        <p:spPr>
          <a:xfrm>
            <a:off x="790977" y="2823544"/>
            <a:ext cx="6393477" cy="216024"/>
          </a:xfrm>
          <a:prstGeom prst="rect">
            <a:avLst/>
          </a:prstGeom>
          <a:solidFill>
            <a:srgbClr val="FF0000">
              <a:alpha val="9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연결선: 꺾임 18">
            <a:extLst>
              <a:ext uri="{FF2B5EF4-FFF2-40B4-BE49-F238E27FC236}">
                <a16:creationId xmlns:a16="http://schemas.microsoft.com/office/drawing/2014/main" id="{29F15A1A-6F84-45D0-A638-7FFC17C0D608}"/>
              </a:ext>
            </a:extLst>
          </p:cNvPr>
          <p:cNvCxnSpPr>
            <a:cxnSpLocks/>
          </p:cNvCxnSpPr>
          <p:nvPr/>
        </p:nvCxnSpPr>
        <p:spPr>
          <a:xfrm>
            <a:off x="7184454" y="2931556"/>
            <a:ext cx="1656532" cy="324036"/>
          </a:xfrm>
          <a:prstGeom prst="bentConnector3">
            <a:avLst>
              <a:gd name="adj1" fmla="val 992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사각형: 둥근 모서리 24">
            <a:extLst>
              <a:ext uri="{FF2B5EF4-FFF2-40B4-BE49-F238E27FC236}">
                <a16:creationId xmlns:a16="http://schemas.microsoft.com/office/drawing/2014/main" id="{4B000D68-BBF5-7207-0029-D4230FC848FB}"/>
              </a:ext>
            </a:extLst>
          </p:cNvPr>
          <p:cNvSpPr/>
          <p:nvPr/>
        </p:nvSpPr>
        <p:spPr>
          <a:xfrm>
            <a:off x="7848900" y="3409066"/>
            <a:ext cx="1568150" cy="640715"/>
          </a:xfrm>
          <a:prstGeom prst="roundRect">
            <a:avLst>
              <a:gd name="adj" fmla="val 12504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금융소득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천만원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초과 시 국민건강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보험료 부과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C790A-0FDD-2585-3612-5078E55DA149}"/>
              </a:ext>
            </a:extLst>
          </p:cNvPr>
          <p:cNvSpPr txBox="1"/>
          <p:nvPr/>
        </p:nvSpPr>
        <p:spPr>
          <a:xfrm>
            <a:off x="790977" y="1241263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국민건강보험개편과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교보뉴더든든한종신보험의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비과세 활용 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F059093-1417-466F-CA76-C84D66D846E3}"/>
              </a:ext>
            </a:extLst>
          </p:cNvPr>
          <p:cNvSpPr/>
          <p:nvPr/>
        </p:nvSpPr>
        <p:spPr>
          <a:xfrm>
            <a:off x="567027" y="1298173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CFDDF-5382-052F-1CD7-99F87FB672E4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비과세 마케팅 포인트</a:t>
            </a:r>
          </a:p>
        </p:txBody>
      </p:sp>
    </p:spTree>
    <p:extLst>
      <p:ext uri="{BB962C8B-B14F-4D97-AF65-F5344CB8AC3E}">
        <p14:creationId xmlns:p14="http://schemas.microsoft.com/office/powerpoint/2010/main" val="22031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510D3-2978-C1D8-C0E1-09B6BB595941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비과세 마케팅 포인트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D80D8-5C6B-66EA-39E1-4AB13F812551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국민건강보험료 부담을 더는 절세 전략 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04753EC-6D73-A5B3-E4CA-9C4C2002B5F8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430EB40-29B9-26B0-FC84-6AD3F775061E}"/>
              </a:ext>
            </a:extLst>
          </p:cNvPr>
          <p:cNvGrpSpPr/>
          <p:nvPr/>
        </p:nvGrpSpPr>
        <p:grpSpPr>
          <a:xfrm>
            <a:off x="775741" y="1844824"/>
            <a:ext cx="8641309" cy="791790"/>
            <a:chOff x="950840" y="1989138"/>
            <a:chExt cx="8323335" cy="79179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5568D9B-6759-74F3-0660-40E7510FCCD2}"/>
                </a:ext>
              </a:extLst>
            </p:cNvPr>
            <p:cNvSpPr/>
            <p:nvPr/>
          </p:nvSpPr>
          <p:spPr>
            <a:xfrm>
              <a:off x="2792413" y="1989138"/>
              <a:ext cx="6481762" cy="79179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C500ADD-6BB8-EA2D-8001-07D188A0C6AC}"/>
                </a:ext>
              </a:extLst>
            </p:cNvPr>
            <p:cNvSpPr/>
            <p:nvPr/>
          </p:nvSpPr>
          <p:spPr>
            <a:xfrm>
              <a:off x="950840" y="1989138"/>
              <a:ext cx="2057944" cy="791790"/>
            </a:xfrm>
            <a:prstGeom prst="rect">
              <a:avLst/>
            </a:prstGeom>
            <a:solidFill>
              <a:srgbClr val="4EB949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ECAB9E-A1B7-D303-FBAD-0B485B622C3A}"/>
              </a:ext>
            </a:extLst>
          </p:cNvPr>
          <p:cNvSpPr txBox="1"/>
          <p:nvPr/>
        </p:nvSpPr>
        <p:spPr>
          <a:xfrm>
            <a:off x="817558" y="1903827"/>
            <a:ext cx="201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비과세 금융상품 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가입하기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64C67-D9FE-5B90-A516-E10B9E6FBCA6}"/>
              </a:ext>
            </a:extLst>
          </p:cNvPr>
          <p:cNvSpPr txBox="1"/>
          <p:nvPr/>
        </p:nvSpPr>
        <p:spPr>
          <a:xfrm>
            <a:off x="3027483" y="1949993"/>
            <a:ext cx="6120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비과세 소득</a:t>
            </a:r>
            <a:r>
              <a:rPr lang="ko-KR" altLang="en-US" sz="1400" dirty="0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은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건보료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부과대상에서 제외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.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특히 금융소득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천만원을 초과하는 경우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건보료가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부과가 되기 때문에 최대한 금융소득에 대해서 비과세 적용 필요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AD3B0-04DC-FC4E-0994-90AF032B6477}"/>
              </a:ext>
            </a:extLst>
          </p:cNvPr>
          <p:cNvSpPr txBox="1"/>
          <p:nvPr/>
        </p:nvSpPr>
        <p:spPr>
          <a:xfrm>
            <a:off x="2995661" y="4038680"/>
            <a:ext cx="6349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세액공제가 가능한 연금저축상품과 같은 </a:t>
            </a:r>
            <a:r>
              <a:rPr lang="ko-KR" altLang="en-US" sz="1600" b="1" dirty="0" err="1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과세이연상품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의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가입을 고려해야 함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연금저축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년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1,800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납입이 가능하고 연금소득세율은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3.3~5.5%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이며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건보료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부과에서 제외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(1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년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1200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초과 수령하면 종합과세 적용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C510CD7-11B1-6260-81A0-800A0206342F}"/>
              </a:ext>
            </a:extLst>
          </p:cNvPr>
          <p:cNvGrpSpPr/>
          <p:nvPr/>
        </p:nvGrpSpPr>
        <p:grpSpPr>
          <a:xfrm>
            <a:off x="775741" y="4005064"/>
            <a:ext cx="8641309" cy="791790"/>
            <a:chOff x="950840" y="1989138"/>
            <a:chExt cx="8323335" cy="79179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4FD31D6-0804-167E-14C9-E2F26B70C89D}"/>
                </a:ext>
              </a:extLst>
            </p:cNvPr>
            <p:cNvSpPr/>
            <p:nvPr/>
          </p:nvSpPr>
          <p:spPr>
            <a:xfrm>
              <a:off x="2792413" y="1989138"/>
              <a:ext cx="6481762" cy="79179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40DCB1E1-88B4-931F-1471-B1FDC843F1E7}"/>
                </a:ext>
              </a:extLst>
            </p:cNvPr>
            <p:cNvSpPr/>
            <p:nvPr/>
          </p:nvSpPr>
          <p:spPr>
            <a:xfrm>
              <a:off x="950840" y="1989138"/>
              <a:ext cx="2057944" cy="79179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3EB0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EA3430-1C71-00CA-7CCD-D8AFB3E50769}"/>
              </a:ext>
            </a:extLst>
          </p:cNvPr>
          <p:cNvSpPr txBox="1"/>
          <p:nvPr/>
        </p:nvSpPr>
        <p:spPr>
          <a:xfrm>
            <a:off x="817558" y="4089413"/>
            <a:ext cx="201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연금소득으로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갈아타기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F2D2FC9-071B-50E3-0DEB-59BC11BBCBE6}"/>
              </a:ext>
            </a:extLst>
          </p:cNvPr>
          <p:cNvGrpSpPr/>
          <p:nvPr/>
        </p:nvGrpSpPr>
        <p:grpSpPr>
          <a:xfrm>
            <a:off x="775741" y="2924944"/>
            <a:ext cx="8641309" cy="791790"/>
            <a:chOff x="950840" y="1989138"/>
            <a:chExt cx="8323335" cy="79179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0D1AA42-5DE1-A72B-B960-50C9DC02FB42}"/>
                </a:ext>
              </a:extLst>
            </p:cNvPr>
            <p:cNvSpPr/>
            <p:nvPr/>
          </p:nvSpPr>
          <p:spPr>
            <a:xfrm>
              <a:off x="2792413" y="1989138"/>
              <a:ext cx="6481762" cy="79179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0CA545C-947B-594D-9092-7710F2ECCC5C}"/>
                </a:ext>
              </a:extLst>
            </p:cNvPr>
            <p:cNvSpPr/>
            <p:nvPr/>
          </p:nvSpPr>
          <p:spPr>
            <a:xfrm>
              <a:off x="950840" y="1989138"/>
              <a:ext cx="2057944" cy="79179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3EB0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8D3704-0236-24AC-51FF-7AC3C9357D29}"/>
              </a:ext>
            </a:extLst>
          </p:cNvPr>
          <p:cNvSpPr txBox="1"/>
          <p:nvPr/>
        </p:nvSpPr>
        <p:spPr>
          <a:xfrm>
            <a:off x="2978506" y="3053357"/>
            <a:ext cx="597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자녀증여재산공제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성년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5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천만원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미성년자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천만원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와 </a:t>
            </a:r>
            <a:r>
              <a:rPr lang="ko-KR" altLang="en-US" sz="1600" b="1" dirty="0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배우자증여재산공제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(6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억원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을 활용하여 증여로  재산 분산 고려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CEE722-E73A-FAA9-AD78-B0B2B7A70581}"/>
              </a:ext>
            </a:extLst>
          </p:cNvPr>
          <p:cNvSpPr txBox="1"/>
          <p:nvPr/>
        </p:nvSpPr>
        <p:spPr>
          <a:xfrm>
            <a:off x="817558" y="3009071"/>
            <a:ext cx="201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재산 과세표준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분산하기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6D770AB-8300-004E-B2E9-34E9B52C608E}"/>
              </a:ext>
            </a:extLst>
          </p:cNvPr>
          <p:cNvGrpSpPr/>
          <p:nvPr/>
        </p:nvGrpSpPr>
        <p:grpSpPr>
          <a:xfrm>
            <a:off x="775741" y="5085184"/>
            <a:ext cx="8641309" cy="791790"/>
            <a:chOff x="950840" y="1989138"/>
            <a:chExt cx="8323335" cy="791790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622D6130-0388-DCFE-C95A-0BC318FACCFA}"/>
                </a:ext>
              </a:extLst>
            </p:cNvPr>
            <p:cNvSpPr/>
            <p:nvPr/>
          </p:nvSpPr>
          <p:spPr>
            <a:xfrm>
              <a:off x="2792413" y="1989138"/>
              <a:ext cx="6481762" cy="79179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98B6FE1-1BA8-EF44-6BA1-2E7DAB369263}"/>
                </a:ext>
              </a:extLst>
            </p:cNvPr>
            <p:cNvSpPr/>
            <p:nvPr/>
          </p:nvSpPr>
          <p:spPr>
            <a:xfrm>
              <a:off x="950840" y="1989138"/>
              <a:ext cx="2057944" cy="79179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3EB0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D09610F-4C5F-F003-64BB-1D4BBA9212C3}"/>
              </a:ext>
            </a:extLst>
          </p:cNvPr>
          <p:cNvSpPr txBox="1"/>
          <p:nvPr/>
        </p:nvSpPr>
        <p:spPr>
          <a:xfrm>
            <a:off x="3062658" y="5322976"/>
            <a:ext cx="620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highlight>
                  <a:srgbClr val="4DB848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소득발생시점을 분산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해 연간금융소득이 기준을 넘지 않도록 함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0EEAD-BD94-B79F-B3F4-B7B026A6D026}"/>
              </a:ext>
            </a:extLst>
          </p:cNvPr>
          <p:cNvSpPr txBox="1"/>
          <p:nvPr/>
        </p:nvSpPr>
        <p:spPr>
          <a:xfrm>
            <a:off x="819156" y="5169088"/>
            <a:ext cx="209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소득발생시점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KoPubWorld돋움체 Bold" panose="00000800000000000000" pitchFamily="2" charset="-127"/>
              </a:rPr>
              <a:t>분산하기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KoPubWorld돋움체 Bold" panose="000008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28C7D-2ED2-1230-2D81-8DF48B4558FF}"/>
              </a:ext>
            </a:extLst>
          </p:cNvPr>
          <p:cNvSpPr txBox="1"/>
          <p:nvPr/>
        </p:nvSpPr>
        <p:spPr>
          <a:xfrm>
            <a:off x="1579551" y="6019531"/>
            <a:ext cx="7777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국민건강보험료 부담을 더는 절세전략 중 </a:t>
            </a:r>
            <a:r>
              <a:rPr lang="ko-KR" altLang="en-US" sz="16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현실적인 방법은 비과세 금융상품 가입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최대한 활용하는 것입니다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B97E8C6-4C7F-B672-3426-997BC088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6" b="91771" l="5000" r="92813">
                        <a14:foregroundMark x1="55313" y1="10224" x2="60313" y2="61845"/>
                        <a14:foregroundMark x1="47500" y1="31671" x2="50313" y2="59352"/>
                        <a14:foregroundMark x1="39063" y1="29676" x2="39375" y2="35910"/>
                        <a14:foregroundMark x1="39063" y1="41147" x2="37813" y2="42643"/>
                        <a14:foregroundMark x1="75000" y1="28429" x2="77188" y2="42643"/>
                        <a14:foregroundMark x1="77188" y1="42643" x2="77188" y2="42643"/>
                        <a14:foregroundMark x1="5000" y1="24190" x2="8438" y2="30175"/>
                        <a14:foregroundMark x1="72500" y1="34165" x2="67500" y2="55362"/>
                        <a14:foregroundMark x1="67500" y1="55362" x2="66250" y2="55611"/>
                        <a14:foregroundMark x1="42813" y1="14214" x2="50625" y2="31421"/>
                        <a14:foregroundMark x1="72813" y1="16209" x2="47188" y2="37157"/>
                        <a14:foregroundMark x1="72188" y1="18703" x2="68125" y2="22693"/>
                        <a14:foregroundMark x1="41563" y1="67581" x2="51250" y2="91771"/>
                        <a14:foregroundMark x1="57500" y1="60599" x2="54375" y2="83042"/>
                        <a14:foregroundMark x1="66250" y1="26185" x2="65000" y2="53367"/>
                        <a14:foregroundMark x1="61250" y1="63342" x2="74375" y2="84539"/>
                        <a14:foregroundMark x1="74375" y1="84539" x2="76875" y2="86035"/>
                        <a14:foregroundMark x1="55313" y1="69576" x2="64688" y2="85037"/>
                        <a14:foregroundMark x1="64688" y1="85037" x2="65000" y2="85287"/>
                        <a14:foregroundMark x1="41250" y1="90025" x2="61250" y2="91771"/>
                        <a14:foregroundMark x1="61250" y1="91771" x2="80938" y2="89027"/>
                        <a14:foregroundMark x1="80938" y1="89027" x2="80938" y2="88778"/>
                        <a14:foregroundMark x1="92813" y1="65835" x2="91563" y2="75810"/>
                        <a14:foregroundMark x1="18125" y1="57357" x2="30938" y2="87282"/>
                        <a14:foregroundMark x1="50938" y1="61845" x2="52500" y2="780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766" y="5983540"/>
            <a:ext cx="446253" cy="55921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6609DE6-C6C3-778C-8C21-220103B29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8" b="89888" l="7810" r="90046">
                        <a14:foregroundMark x1="52758" y1="86390" x2="77869" y2="77898"/>
                        <a14:foregroundMark x1="44410" y1="89213" x2="46866" y2="88383"/>
                        <a14:foregroundMark x1="90046" y1="40000" x2="89587" y2="44944"/>
                        <a14:backgroundMark x1="62021" y1="22697" x2="47014" y2="61573"/>
                        <a14:backgroundMark x1="45176" y1="62247" x2="50689" y2="63371"/>
                        <a14:backgroundMark x1="61868" y1="22022" x2="64931" y2="23596"/>
                        <a14:backgroundMark x1="45482" y1="84494" x2="53752" y2="84045"/>
                        <a14:backgroundMark x1="81164" y1="78427" x2="84533" y2="75955"/>
                        <a14:backgroundMark x1="83920" y1="75506" x2="77795" y2="77753"/>
                        <a14:backgroundMark x1="19296" y1="18876" x2="7198" y2="42472"/>
                        <a14:backgroundMark x1="17152" y1="15730" x2="6126" y2="31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558" y="1589668"/>
            <a:ext cx="1816195" cy="123768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E77EC5F-450F-2A8E-1609-29B142F9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4" b="92336" l="9851" r="89851">
                        <a14:foregroundMark x1="20000" y1="18248" x2="20000" y2="19343"/>
                        <a14:foregroundMark x1="65970" y1="56569" x2="68955" y2="56934"/>
                        <a14:foregroundMark x1="29851" y1="92336" x2="30149" y2="8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618" y="2168409"/>
            <a:ext cx="839998" cy="6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7936A76-DA20-F07B-2631-A2A92054D5C0}"/>
              </a:ext>
            </a:extLst>
          </p:cNvPr>
          <p:cNvSpPr/>
          <p:nvPr/>
        </p:nvSpPr>
        <p:spPr>
          <a:xfrm>
            <a:off x="802284" y="1781893"/>
            <a:ext cx="1955991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ISA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계좌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6A30812-B445-EF02-5F74-A25CC2382189}"/>
              </a:ext>
            </a:extLst>
          </p:cNvPr>
          <p:cNvSpPr/>
          <p:nvPr/>
        </p:nvSpPr>
        <p:spPr>
          <a:xfrm>
            <a:off x="796976" y="2390132"/>
            <a:ext cx="1955991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비과세종합저축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D2EDFAE-CAA1-FB22-8E52-421E170837C9}"/>
              </a:ext>
            </a:extLst>
          </p:cNvPr>
          <p:cNvSpPr/>
          <p:nvPr/>
        </p:nvSpPr>
        <p:spPr>
          <a:xfrm>
            <a:off x="791668" y="2998371"/>
            <a:ext cx="1955991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농〮수〮신협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예탁금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1DDA89B-D91E-33F5-D38C-3EBFDF7AF21F}"/>
              </a:ext>
            </a:extLst>
          </p:cNvPr>
          <p:cNvSpPr/>
          <p:nvPr/>
        </p:nvSpPr>
        <p:spPr>
          <a:xfrm>
            <a:off x="738584" y="4823088"/>
            <a:ext cx="1993149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브라질국채</a:t>
            </a:r>
            <a:endParaRPr lang="ko-KR" altLang="en-US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EB339A8-6B95-671E-D224-C7A1EA33CCDA}"/>
              </a:ext>
            </a:extLst>
          </p:cNvPr>
          <p:cNvSpPr/>
          <p:nvPr/>
        </p:nvSpPr>
        <p:spPr>
          <a:xfrm>
            <a:off x="786360" y="6039567"/>
            <a:ext cx="1955991" cy="359742"/>
          </a:xfrm>
          <a:prstGeom prst="rect">
            <a:avLst/>
          </a:prstGeom>
          <a:solidFill>
            <a:srgbClr val="4DB84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종신보험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1AA1C-FCB8-6BDF-0637-208E02E85E02}"/>
              </a:ext>
            </a:extLst>
          </p:cNvPr>
          <p:cNvSpPr txBox="1"/>
          <p:nvPr/>
        </p:nvSpPr>
        <p:spPr>
          <a:xfrm>
            <a:off x="2950173" y="1700808"/>
            <a:ext cx="65534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이자〮배당수익이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200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만원까지 비과세 적용</a:t>
            </a:r>
            <a:endParaRPr lang="en-US" altLang="ko-KR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200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초과액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9%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분리과세 적용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62EF19-CF59-1AC7-501E-197E4E81BA1D}"/>
              </a:ext>
            </a:extLst>
          </p:cNvPr>
          <p:cNvSpPr txBox="1"/>
          <p:nvPr/>
        </p:nvSpPr>
        <p:spPr>
          <a:xfrm>
            <a:off x="2947509" y="2327112"/>
            <a:ext cx="61963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원금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5,000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안에 발생하는 이자</a:t>
            </a:r>
            <a:r>
              <a:rPr lang="ko-KR" altLang="en-US" sz="1300" dirty="0">
                <a:latin typeface="나눔고딕OTF" panose="020B0600000101010101" charset="-127"/>
                <a:ea typeface="나눔고딕OTF" panose="020B0600000101010101" charset="-127"/>
                <a:cs typeface="KoPubWorld돋움체 Light" panose="00000300000000000000" pitchFamily="2" charset="-127"/>
              </a:rPr>
              <a:t>∙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배당소득에 대해 비과세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전금융기관 통합한도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대한민국에 거주하고 있는 만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65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세 이상 노인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장애인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독립유공자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기초생활수급자에 한해 비과세 적용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가입기한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2022.12.31, CITI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은행 홈페이지 참조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endParaRPr lang="ko-KR" altLang="en-US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B554B-5F50-BBC2-18C1-45FF24C96EC2}"/>
              </a:ext>
            </a:extLst>
          </p:cNvPr>
          <p:cNvSpPr txBox="1"/>
          <p:nvPr/>
        </p:nvSpPr>
        <p:spPr>
          <a:xfrm>
            <a:off x="2935982" y="3033364"/>
            <a:ext cx="65534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인당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천만원 이하의 예탁금에 대한 이자소득 비과세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/>
            </a:r>
            <a:b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</a:b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단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예탁일로부터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년 이내 인출 시 배당소득세 과세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endParaRPr lang="ko-KR" altLang="en-US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60821-4FE9-C301-018F-8A326BBC23E6}"/>
              </a:ext>
            </a:extLst>
          </p:cNvPr>
          <p:cNvSpPr txBox="1"/>
          <p:nvPr/>
        </p:nvSpPr>
        <p:spPr>
          <a:xfrm>
            <a:off x="2935982" y="4869160"/>
            <a:ext cx="65534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b="0" i="0" dirty="0">
                <a:solidFill>
                  <a:srgbClr val="333333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한국</a:t>
            </a:r>
            <a:r>
              <a:rPr lang="en-US" altLang="ko-KR" sz="1300" b="0" i="0" dirty="0">
                <a:solidFill>
                  <a:srgbClr val="333333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300" b="0" i="0" dirty="0">
                <a:solidFill>
                  <a:srgbClr val="333333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브라질 조세협약에 따라 이자 소득은 물론 매매 차익이나 환차익이 생겨도 과세 </a:t>
            </a:r>
            <a:r>
              <a:rPr lang="en-US" altLang="ko-KR" sz="1300" b="0" i="0" dirty="0">
                <a:solidFill>
                  <a:srgbClr val="333333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X</a:t>
            </a:r>
            <a:endParaRPr lang="ko-KR" altLang="en-US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1ACA1-C552-84E7-984D-D683B86B6327}"/>
              </a:ext>
            </a:extLst>
          </p:cNvPr>
          <p:cNvSpPr txBox="1"/>
          <p:nvPr/>
        </p:nvSpPr>
        <p:spPr>
          <a:xfrm>
            <a:off x="2935982" y="6093296"/>
            <a:ext cx="65534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계약기간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년 이상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, 5</a:t>
            </a:r>
            <a:r>
              <a:rPr lang="ko-KR" altLang="en-US" sz="13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년납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이상 등 </a:t>
            </a:r>
            <a:r>
              <a:rPr lang="ko-KR" altLang="en-US" sz="1300" dirty="0" err="1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과세요건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충족 시 비과세 혜택 적용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  <a:endParaRPr lang="ko-KR" altLang="en-US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4B45F-C10B-AB10-FB80-93C25FABA581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국민건강보험료 부담을 더는 절세금융상품 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4979384A-4A5C-9346-E40C-3CD503DB53B6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76B399A-4295-1187-6F76-F12C6D867984}"/>
              </a:ext>
            </a:extLst>
          </p:cNvPr>
          <p:cNvSpPr/>
          <p:nvPr/>
        </p:nvSpPr>
        <p:spPr>
          <a:xfrm>
            <a:off x="781052" y="3606610"/>
            <a:ext cx="1955991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조합 출자금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86AB5-C19A-56B6-4BF7-64C4F33EEBF3}"/>
              </a:ext>
            </a:extLst>
          </p:cNvPr>
          <p:cNvSpPr txBox="1"/>
          <p:nvPr/>
        </p:nvSpPr>
        <p:spPr>
          <a:xfrm>
            <a:off x="2935982" y="3691781"/>
            <a:ext cx="65534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인당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1,000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이하의 출자금에 대한 배당소득 비과세  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2A7333-CA11-4434-BE35-625B91964C5D}"/>
              </a:ext>
            </a:extLst>
          </p:cNvPr>
          <p:cNvSpPr/>
          <p:nvPr/>
        </p:nvSpPr>
        <p:spPr>
          <a:xfrm>
            <a:off x="775742" y="4214849"/>
            <a:ext cx="1955991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농어가목돈마련저축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1DA784-5E71-3138-D8D1-352FFC514507}"/>
              </a:ext>
            </a:extLst>
          </p:cNvPr>
          <p:cNvSpPr txBox="1"/>
          <p:nvPr/>
        </p:nvSpPr>
        <p:spPr>
          <a:xfrm>
            <a:off x="2935982" y="4276707"/>
            <a:ext cx="65534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가입대상 제한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(ex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: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20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톤 이하 동력선을 소유하고 있는 어민 등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)</a:t>
            </a:r>
            <a:endParaRPr lang="ko-KR" altLang="en-US" sz="1300" dirty="0"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2F74CDC-C2EB-EED7-B102-02678E7022E7}"/>
              </a:ext>
            </a:extLst>
          </p:cNvPr>
          <p:cNvSpPr/>
          <p:nvPr/>
        </p:nvSpPr>
        <p:spPr>
          <a:xfrm>
            <a:off x="770434" y="5431327"/>
            <a:ext cx="1993149" cy="359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장병내일준비적금</a:t>
            </a:r>
            <a:endParaRPr lang="ko-KR" altLang="en-US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KoPubWorld돋움체 Light" panose="000003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569F-633B-7EDA-AA52-F903EE70F295}"/>
              </a:ext>
            </a:extLst>
          </p:cNvPr>
          <p:cNvSpPr txBox="1"/>
          <p:nvPr/>
        </p:nvSpPr>
        <p:spPr>
          <a:xfrm>
            <a:off x="2935982" y="5477040"/>
            <a:ext cx="65534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§"/>
            </a:pP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월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40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만원 이내 납입액 이자소득세 비과세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참고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: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국세청 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『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국세매거진</a:t>
            </a:r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』)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 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7E8F766-92F7-BBD3-7900-60186DEEE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8" b="89888" l="7810" r="90046">
                        <a14:foregroundMark x1="52758" y1="86390" x2="77869" y2="77898"/>
                        <a14:foregroundMark x1="44410" y1="89213" x2="46866" y2="88383"/>
                        <a14:foregroundMark x1="90046" y1="40000" x2="89587" y2="44944"/>
                        <a14:backgroundMark x1="62021" y1="22697" x2="47014" y2="61573"/>
                        <a14:backgroundMark x1="45176" y1="62247" x2="50689" y2="63371"/>
                        <a14:backgroundMark x1="61868" y1="22022" x2="64931" y2="23596"/>
                        <a14:backgroundMark x1="45482" y1="84494" x2="53752" y2="84045"/>
                        <a14:backgroundMark x1="81164" y1="78427" x2="84533" y2="75955"/>
                        <a14:backgroundMark x1="83920" y1="75506" x2="77795" y2="77753"/>
                        <a14:backgroundMark x1="19296" y1="18876" x2="7198" y2="42472"/>
                        <a14:backgroundMark x1="17152" y1="15730" x2="6126" y2="31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646" y="5633478"/>
            <a:ext cx="1816195" cy="123768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46DF9CAF-1FA1-D304-129C-28CB3683C7D1}"/>
              </a:ext>
            </a:extLst>
          </p:cNvPr>
          <p:cNvGrpSpPr/>
          <p:nvPr/>
        </p:nvGrpSpPr>
        <p:grpSpPr>
          <a:xfrm>
            <a:off x="936491" y="5633313"/>
            <a:ext cx="2114016" cy="1237683"/>
            <a:chOff x="936491" y="5633313"/>
            <a:chExt cx="2114016" cy="1237683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EFCA70DF-7A99-7079-B6B0-5EB5C993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54" b="92336" l="9851" r="89851">
                          <a14:foregroundMark x1="20000" y1="18248" x2="20000" y2="19343"/>
                          <a14:foregroundMark x1="65970" y1="56569" x2="68955" y2="56934"/>
                          <a14:foregroundMark x1="29851" y1="92336" x2="30149" y2="894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91174" y="5742860"/>
              <a:ext cx="659333" cy="539275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9A917F8-6827-204F-26AD-40C0E461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88" b="89888" l="7810" r="90046">
                          <a14:foregroundMark x1="52758" y1="86390" x2="77869" y2="77898"/>
                          <a14:foregroundMark x1="44410" y1="89213" x2="46866" y2="88383"/>
                          <a14:foregroundMark x1="90046" y1="40000" x2="89587" y2="44944"/>
                          <a14:backgroundMark x1="62021" y1="22697" x2="47014" y2="61573"/>
                          <a14:backgroundMark x1="45176" y1="62247" x2="50689" y2="63371"/>
                          <a14:backgroundMark x1="61868" y1="22022" x2="64931" y2="23596"/>
                          <a14:backgroundMark x1="45482" y1="84494" x2="53752" y2="84045"/>
                          <a14:backgroundMark x1="81164" y1="78427" x2="84533" y2="75955"/>
                          <a14:backgroundMark x1="83920" y1="75506" x2="77795" y2="77753"/>
                          <a14:backgroundMark x1="19296" y1="18876" x2="7198" y2="42472"/>
                          <a14:backgroundMark x1="17152" y1="15730" x2="6126" y2="319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6491" y="5633313"/>
              <a:ext cx="1816195" cy="123768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01A94C-CC01-D232-5653-FC12D93CE86F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비과세 마케팅 포인트</a:t>
            </a:r>
          </a:p>
        </p:txBody>
      </p:sp>
    </p:spTree>
    <p:extLst>
      <p:ext uri="{BB962C8B-B14F-4D97-AF65-F5344CB8AC3E}">
        <p14:creationId xmlns:p14="http://schemas.microsoft.com/office/powerpoint/2010/main" val="1316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71F89-23A3-E406-5A09-81D0EB066604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비과세 마케팅 포인트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B8BE003-585C-D6F3-59E7-4CA6B93A4E45}"/>
              </a:ext>
            </a:extLst>
          </p:cNvPr>
          <p:cNvCxnSpPr>
            <a:stCxn id="13" idx="3"/>
          </p:cNvCxnSpPr>
          <p:nvPr/>
        </p:nvCxnSpPr>
        <p:spPr>
          <a:xfrm>
            <a:off x="2359918" y="5185850"/>
            <a:ext cx="5710487" cy="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26E695A-A8C4-A9DB-8E36-920FEC73B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20268"/>
              </p:ext>
            </p:extLst>
          </p:nvPr>
        </p:nvGraphicFramePr>
        <p:xfrm>
          <a:off x="4088111" y="2076193"/>
          <a:ext cx="5286498" cy="2000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0948">
                  <a:extLst>
                    <a:ext uri="{9D8B030D-6E8A-4147-A177-3AD203B41FA5}">
                      <a16:colId xmlns:a16="http://schemas.microsoft.com/office/drawing/2014/main" val="3372425547"/>
                    </a:ext>
                  </a:extLst>
                </a:gridCol>
                <a:gridCol w="1847403">
                  <a:extLst>
                    <a:ext uri="{9D8B030D-6E8A-4147-A177-3AD203B41FA5}">
                      <a16:colId xmlns:a16="http://schemas.microsoft.com/office/drawing/2014/main" val="1348017588"/>
                    </a:ext>
                  </a:extLst>
                </a:gridCol>
                <a:gridCol w="2118147">
                  <a:extLst>
                    <a:ext uri="{9D8B030D-6E8A-4147-A177-3AD203B41FA5}">
                      <a16:colId xmlns:a16="http://schemas.microsoft.com/office/drawing/2014/main" val="1953139782"/>
                    </a:ext>
                  </a:extLst>
                </a:gridCol>
              </a:tblGrid>
              <a:tr h="260898">
                <a:tc rowSpan="2">
                  <a:txBody>
                    <a:bodyPr/>
                    <a:lstStyle/>
                    <a:p>
                      <a:pPr algn="ctr" latinLnBrk="0"/>
                      <a:r>
                        <a:rPr lang="ko-KR" sz="1300" kern="10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경과</a:t>
                      </a:r>
                      <a:endParaRPr lang="ko-KR" sz="1300" kern="10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/>
                      <a:r>
                        <a:rPr lang="ko-KR" sz="1300" kern="10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</a:t>
                      </a:r>
                      <a:r>
                        <a:rPr lang="en-US" sz="1300" kern="10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sz="1300" kern="10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</a:t>
                      </a:r>
                      <a:r>
                        <a:rPr lang="en-US" sz="1300" kern="10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sz="1300" kern="10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177739"/>
                  </a:ext>
                </a:extLst>
              </a:tr>
              <a:tr h="2608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sz="1300" kern="100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환급금</a:t>
                      </a:r>
                      <a:endParaRPr lang="ko-KR" sz="1300" kern="10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sz="1300" kern="100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sz="1300" kern="10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67938"/>
                  </a:ext>
                </a:extLst>
              </a:tr>
              <a:tr h="246514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5,540</a:t>
                      </a:r>
                      <a:endParaRPr lang="ko-KR" sz="11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101.6%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06786"/>
                  </a:ext>
                </a:extLst>
              </a:tr>
              <a:tr h="246514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5,910</a:t>
                      </a:r>
                      <a:endParaRPr lang="ko-KR" sz="11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108.4%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376919"/>
                  </a:ext>
                </a:extLst>
              </a:tr>
              <a:tr h="246514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7,202</a:t>
                      </a:r>
                      <a:endParaRPr lang="ko-KR" sz="11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132.1%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152228"/>
                  </a:ext>
                </a:extLst>
              </a:tr>
              <a:tr h="246514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8,607</a:t>
                      </a:r>
                      <a:endParaRPr lang="ko-KR" sz="11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157.9%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29002"/>
                  </a:ext>
                </a:extLst>
              </a:tr>
              <a:tr h="246514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10,389</a:t>
                      </a:r>
                      <a:endParaRPr lang="ko-KR" sz="11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190.6%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9339"/>
                  </a:ext>
                </a:extLst>
              </a:tr>
              <a:tr h="246515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12,649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232.0%</a:t>
                      </a: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905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5A556E-A572-DF9A-03A0-DBA3743F4DB5}"/>
              </a:ext>
            </a:extLst>
          </p:cNvPr>
          <p:cNvSpPr txBox="1"/>
          <p:nvPr/>
        </p:nvSpPr>
        <p:spPr>
          <a:xfrm>
            <a:off x="4462394" y="1824043"/>
            <a:ext cx="4954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(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남자</a:t>
            </a:r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40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세 </a:t>
            </a:r>
            <a:r>
              <a:rPr lang="en-US" altLang="ko-KR" sz="1000" dirty="0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7</a:t>
            </a:r>
            <a:r>
              <a:rPr lang="ko-KR" altLang="ko-KR" sz="1000" dirty="0" err="1">
                <a:solidFill>
                  <a:srgbClr val="4DB84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년납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가입금액 </a:t>
            </a:r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억원 기준</a:t>
            </a:r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단위 </a:t>
            </a:r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:</a:t>
            </a:r>
            <a:r>
              <a:rPr lang="ko-KR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만원</a:t>
            </a:r>
            <a:r>
              <a:rPr lang="en-US" altLang="ko-KR" sz="100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19627-13AF-5D0A-5287-C8403BB0A4D2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줄줄이 사탕 엮듯 이어지는 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의 연쇄 절세효과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7FA8227-ED12-F151-410F-E1379876F753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99EBDBF-E45D-213E-DCD0-20038879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79" t="8818" r="22029" b="3364"/>
          <a:stretch>
            <a:fillRect/>
          </a:stretch>
        </p:blipFill>
        <p:spPr>
          <a:xfrm>
            <a:off x="1495822" y="2279719"/>
            <a:ext cx="1813154" cy="1813154"/>
          </a:xfrm>
          <a:custGeom>
            <a:avLst/>
            <a:gdLst>
              <a:gd name="connsiteX0" fmla="*/ 1692188 w 3384376"/>
              <a:gd name="connsiteY0" fmla="*/ 0 h 3384376"/>
              <a:gd name="connsiteX1" fmla="*/ 3384376 w 3384376"/>
              <a:gd name="connsiteY1" fmla="*/ 1692188 h 3384376"/>
              <a:gd name="connsiteX2" fmla="*/ 1692188 w 3384376"/>
              <a:gd name="connsiteY2" fmla="*/ 3384376 h 3384376"/>
              <a:gd name="connsiteX3" fmla="*/ 0 w 3384376"/>
              <a:gd name="connsiteY3" fmla="*/ 1692188 h 3384376"/>
              <a:gd name="connsiteX4" fmla="*/ 1692188 w 3384376"/>
              <a:gd name="connsiteY4" fmla="*/ 0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4376" h="3384376">
                <a:moveTo>
                  <a:pt x="1692188" y="0"/>
                </a:moveTo>
                <a:cubicBezTo>
                  <a:pt x="2626758" y="0"/>
                  <a:pt x="3384376" y="757618"/>
                  <a:pt x="3384376" y="1692188"/>
                </a:cubicBezTo>
                <a:cubicBezTo>
                  <a:pt x="3384376" y="2626758"/>
                  <a:pt x="2626758" y="3384376"/>
                  <a:pt x="1692188" y="3384376"/>
                </a:cubicBezTo>
                <a:cubicBezTo>
                  <a:pt x="757618" y="3384376"/>
                  <a:pt x="0" y="2626758"/>
                  <a:pt x="0" y="1692188"/>
                </a:cubicBezTo>
                <a:cubicBezTo>
                  <a:pt x="0" y="757618"/>
                  <a:pt x="757618" y="0"/>
                  <a:pt x="1692188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FFF47-3A54-E838-9E5F-1A3A11E2EE96}"/>
              </a:ext>
            </a:extLst>
          </p:cNvPr>
          <p:cNvSpPr txBox="1"/>
          <p:nvPr/>
        </p:nvSpPr>
        <p:spPr>
          <a:xfrm>
            <a:off x="1025108" y="1824579"/>
            <a:ext cx="26734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【</a:t>
            </a:r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무배당 </a:t>
            </a:r>
            <a:r>
              <a:rPr lang="ko-KR" altLang="en-US" sz="13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】</a:t>
            </a:r>
            <a:endParaRPr lang="ko-KR" altLang="en-US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오른쪽 중괄호 10">
            <a:extLst>
              <a:ext uri="{FF2B5EF4-FFF2-40B4-BE49-F238E27FC236}">
                <a16:creationId xmlns:a16="http://schemas.microsoft.com/office/drawing/2014/main" id="{43B58DB8-1489-C743-E559-DB14F2E6EEA6}"/>
              </a:ext>
            </a:extLst>
          </p:cNvPr>
          <p:cNvSpPr/>
          <p:nvPr/>
        </p:nvSpPr>
        <p:spPr>
          <a:xfrm>
            <a:off x="7946061" y="2917408"/>
            <a:ext cx="216024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8">
            <a:extLst>
              <a:ext uri="{FF2B5EF4-FFF2-40B4-BE49-F238E27FC236}">
                <a16:creationId xmlns:a16="http://schemas.microsoft.com/office/drawing/2014/main" id="{0E971219-E031-DB16-9632-93CC65E0E372}"/>
              </a:ext>
            </a:extLst>
          </p:cNvPr>
          <p:cNvSpPr/>
          <p:nvPr/>
        </p:nvSpPr>
        <p:spPr>
          <a:xfrm>
            <a:off x="8279399" y="3088293"/>
            <a:ext cx="1095210" cy="640715"/>
          </a:xfrm>
          <a:prstGeom prst="roundRect">
            <a:avLst>
              <a:gd name="adj" fmla="val 12504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보험차익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비과세 적용</a:t>
            </a:r>
          </a:p>
        </p:txBody>
      </p:sp>
      <p:sp>
        <p:nvSpPr>
          <p:cNvPr id="13" name="사각형: 둥근 모서리 9">
            <a:extLst>
              <a:ext uri="{FF2B5EF4-FFF2-40B4-BE49-F238E27FC236}">
                <a16:creationId xmlns:a16="http://schemas.microsoft.com/office/drawing/2014/main" id="{C45EC6C0-4561-C2D4-FFE6-215E521418A1}"/>
              </a:ext>
            </a:extLst>
          </p:cNvPr>
          <p:cNvSpPr/>
          <p:nvPr/>
        </p:nvSpPr>
        <p:spPr>
          <a:xfrm>
            <a:off x="1025108" y="4797152"/>
            <a:ext cx="1334810" cy="777395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종합소득세 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과제 제외</a:t>
            </a:r>
          </a:p>
        </p:txBody>
      </p:sp>
      <p:sp>
        <p:nvSpPr>
          <p:cNvPr id="14" name="사각형: 둥근 모서리 16">
            <a:extLst>
              <a:ext uri="{FF2B5EF4-FFF2-40B4-BE49-F238E27FC236}">
                <a16:creationId xmlns:a16="http://schemas.microsoft.com/office/drawing/2014/main" id="{A4F7C433-D7A7-4257-1F7C-BD4DEB305516}"/>
              </a:ext>
            </a:extLst>
          </p:cNvPr>
          <p:cNvSpPr/>
          <p:nvPr/>
        </p:nvSpPr>
        <p:spPr>
          <a:xfrm>
            <a:off x="2786432" y="4797152"/>
            <a:ext cx="1334810" cy="777395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연금소득세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과세 </a:t>
            </a:r>
            <a:r>
              <a:rPr lang="en-US" altLang="ko-KR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</a:t>
            </a:r>
            <a:endParaRPr lang="ko-KR" altLang="en-US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사각형: 둥근 모서리 17">
            <a:extLst>
              <a:ext uri="{FF2B5EF4-FFF2-40B4-BE49-F238E27FC236}">
                <a16:creationId xmlns:a16="http://schemas.microsoft.com/office/drawing/2014/main" id="{2A961366-2938-0120-91AE-2DADCAC96DE2}"/>
              </a:ext>
            </a:extLst>
          </p:cNvPr>
          <p:cNvSpPr/>
          <p:nvPr/>
        </p:nvSpPr>
        <p:spPr>
          <a:xfrm>
            <a:off x="4547756" y="4797152"/>
            <a:ext cx="1334810" cy="777395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금융소득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종합과세 제외</a:t>
            </a:r>
          </a:p>
        </p:txBody>
      </p:sp>
      <p:sp>
        <p:nvSpPr>
          <p:cNvPr id="16" name="사각형: 둥근 모서리 18">
            <a:extLst>
              <a:ext uri="{FF2B5EF4-FFF2-40B4-BE49-F238E27FC236}">
                <a16:creationId xmlns:a16="http://schemas.microsoft.com/office/drawing/2014/main" id="{3C2F64B8-B705-38AA-5600-22B920483B97}"/>
              </a:ext>
            </a:extLst>
          </p:cNvPr>
          <p:cNvSpPr/>
          <p:nvPr/>
        </p:nvSpPr>
        <p:spPr>
          <a:xfrm>
            <a:off x="6309080" y="4797152"/>
            <a:ext cx="1334810" cy="777395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건강보험료 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부과 제외</a:t>
            </a:r>
          </a:p>
        </p:txBody>
      </p:sp>
      <p:sp>
        <p:nvSpPr>
          <p:cNvPr id="17" name="사각형: 둥근 모서리 19">
            <a:extLst>
              <a:ext uri="{FF2B5EF4-FFF2-40B4-BE49-F238E27FC236}">
                <a16:creationId xmlns:a16="http://schemas.microsoft.com/office/drawing/2014/main" id="{F5806FB1-AFA3-04D6-0874-266E7FA8C4B4}"/>
              </a:ext>
            </a:extLst>
          </p:cNvPr>
          <p:cNvSpPr/>
          <p:nvPr/>
        </p:nvSpPr>
        <p:spPr>
          <a:xfrm>
            <a:off x="8070405" y="4797152"/>
            <a:ext cx="1334810" cy="777395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장기요양보험료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부과 제외 </a:t>
            </a:r>
            <a:endParaRPr lang="en-US" altLang="ko-KR" sz="1300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사각형: 둥근 모서리 20">
            <a:extLst>
              <a:ext uri="{FF2B5EF4-FFF2-40B4-BE49-F238E27FC236}">
                <a16:creationId xmlns:a16="http://schemas.microsoft.com/office/drawing/2014/main" id="{4E384C5C-3984-7FFD-FF7D-CCB9D6300FD6}"/>
              </a:ext>
            </a:extLst>
          </p:cNvPr>
          <p:cNvSpPr/>
          <p:nvPr/>
        </p:nvSpPr>
        <p:spPr>
          <a:xfrm>
            <a:off x="1127376" y="5993389"/>
            <a:ext cx="8175570" cy="353943"/>
          </a:xfrm>
          <a:prstGeom prst="roundRect">
            <a:avLst>
              <a:gd name="adj" fmla="val 5000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무배당 </a:t>
            </a:r>
            <a:r>
              <a:rPr lang="ko-KR" altLang="en-US" sz="1400" dirty="0" err="1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ko-KR" altLang="en-US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가입시 향후 발생되는 보험차익은 비과세소득 </a:t>
            </a:r>
            <a:r>
              <a:rPr lang="en-US" altLang="ko-KR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비과세 소득이 있으면 </a:t>
            </a:r>
            <a:endParaRPr lang="en-US" altLang="ko-KR" sz="1400" dirty="0">
              <a:solidFill>
                <a:srgbClr val="4DB84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종합소득세 과세 제외부터 </a:t>
            </a:r>
            <a:r>
              <a:rPr lang="ko-KR" altLang="en-US" sz="1400" dirty="0" err="1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건보료</a:t>
            </a:r>
            <a:r>
              <a:rPr lang="ko-KR" altLang="en-US" sz="1400" dirty="0">
                <a:solidFill>
                  <a:srgbClr val="4DB84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부과 제외까지 </a:t>
            </a:r>
            <a:r>
              <a:rPr lang="ko-KR" altLang="en-US" sz="17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줄줄이 사탕 절세 혜택 </a:t>
            </a:r>
          </a:p>
        </p:txBody>
      </p:sp>
      <p:sp>
        <p:nvSpPr>
          <p:cNvPr id="19" name="화살표: 줄무늬가 있는 오른쪽 23">
            <a:extLst>
              <a:ext uri="{FF2B5EF4-FFF2-40B4-BE49-F238E27FC236}">
                <a16:creationId xmlns:a16="http://schemas.microsoft.com/office/drawing/2014/main" id="{DF20C534-8AD6-6895-CCC6-74E9A68FA8AE}"/>
              </a:ext>
            </a:extLst>
          </p:cNvPr>
          <p:cNvSpPr/>
          <p:nvPr/>
        </p:nvSpPr>
        <p:spPr>
          <a:xfrm rot="5400000">
            <a:off x="2167042" y="4196751"/>
            <a:ext cx="470714" cy="501208"/>
          </a:xfrm>
          <a:prstGeom prst="stripedRightArrow">
            <a:avLst>
              <a:gd name="adj1" fmla="val 70048"/>
              <a:gd name="adj2" fmla="val 50000"/>
            </a:avLst>
          </a:prstGeom>
          <a:solidFill>
            <a:srgbClr val="8CD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2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C2098-5EC7-F5FE-0E35-8AE98A280E03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상속세 이슈 마케팅 포인트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9CE1D-999E-C318-0D51-5B89472879A4}"/>
              </a:ext>
            </a:extLst>
          </p:cNvPr>
          <p:cNvSpPr txBox="1"/>
          <p:nvPr/>
        </p:nvSpPr>
        <p:spPr>
          <a:xfrm>
            <a:off x="790977" y="1116591"/>
            <a:ext cx="81936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상속세 납부 재원 마련 방안 중 가장 현실적인 것은 종신보험을 활용하는 것입니다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!</a:t>
            </a:r>
            <a:endParaRPr lang="ko-KR" altLang="en-US" sz="1700" b="1" dirty="0"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657AF6F-0DC1-C88D-8766-7026E2FB9D4F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E59CE-6035-EDDD-A893-E35843FC5D35}"/>
              </a:ext>
            </a:extLst>
          </p:cNvPr>
          <p:cNvSpPr txBox="1"/>
          <p:nvPr/>
        </p:nvSpPr>
        <p:spPr>
          <a:xfrm>
            <a:off x="721624" y="6227063"/>
            <a:ext cx="237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국세청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세금절약 가이드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Ⅱ)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A36EC7E-AE97-F4A0-DD4A-C12C480C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80" y="1773239"/>
            <a:ext cx="2872329" cy="4392066"/>
          </a:xfrm>
          <a:prstGeom prst="rect">
            <a:avLst/>
          </a:prstGeom>
          <a:ln>
            <a:solidFill>
              <a:srgbClr val="4EB949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2A1C8D2-E802-60F8-97F8-8BC5581D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22" y="1916113"/>
            <a:ext cx="2965416" cy="4422477"/>
          </a:xfrm>
          <a:prstGeom prst="rect">
            <a:avLst/>
          </a:prstGeom>
          <a:ln>
            <a:solidFill>
              <a:srgbClr val="4EB949"/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846584B-EEBC-CEC5-43F1-288F16745AC8}"/>
              </a:ext>
            </a:extLst>
          </p:cNvPr>
          <p:cNvSpPr/>
          <p:nvPr/>
        </p:nvSpPr>
        <p:spPr>
          <a:xfrm>
            <a:off x="3672309" y="3429000"/>
            <a:ext cx="142391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: 도형 12">
            <a:extLst>
              <a:ext uri="{FF2B5EF4-FFF2-40B4-BE49-F238E27FC236}">
                <a16:creationId xmlns:a16="http://schemas.microsoft.com/office/drawing/2014/main" id="{7700F9AC-299B-8955-7FE1-7C8F0EA1FE15}"/>
              </a:ext>
            </a:extLst>
          </p:cNvPr>
          <p:cNvSpPr/>
          <p:nvPr/>
        </p:nvSpPr>
        <p:spPr>
          <a:xfrm>
            <a:off x="5238571" y="1916113"/>
            <a:ext cx="4249918" cy="1445857"/>
          </a:xfrm>
          <a:custGeom>
            <a:avLst/>
            <a:gdLst>
              <a:gd name="connsiteX0" fmla="*/ 1345308 w 4441431"/>
              <a:gd name="connsiteY0" fmla="*/ 360399 h 1604839"/>
              <a:gd name="connsiteX1" fmla="*/ 1345308 w 4441431"/>
              <a:gd name="connsiteY1" fmla="*/ 360400 h 1604839"/>
              <a:gd name="connsiteX2" fmla="*/ 1345308 w 4441431"/>
              <a:gd name="connsiteY2" fmla="*/ 360400 h 1604839"/>
              <a:gd name="connsiteX3" fmla="*/ 1705708 w 4441431"/>
              <a:gd name="connsiteY3" fmla="*/ 0 h 1604839"/>
              <a:gd name="connsiteX4" fmla="*/ 4081031 w 4441431"/>
              <a:gd name="connsiteY4" fmla="*/ 0 h 1604839"/>
              <a:gd name="connsiteX5" fmla="*/ 4441431 w 4441431"/>
              <a:gd name="connsiteY5" fmla="*/ 360400 h 1604839"/>
              <a:gd name="connsiteX6" fmla="*/ 4441430 w 4441431"/>
              <a:gd name="connsiteY6" fmla="*/ 360400 h 1604839"/>
              <a:gd name="connsiteX7" fmla="*/ 4081030 w 4441431"/>
              <a:gd name="connsiteY7" fmla="*/ 720800 h 1604839"/>
              <a:gd name="connsiteX8" fmla="*/ 1705708 w 4441431"/>
              <a:gd name="connsiteY8" fmla="*/ 720799 h 1604839"/>
              <a:gd name="connsiteX9" fmla="*/ 1504205 w 4441431"/>
              <a:gd name="connsiteY9" fmla="*/ 659248 h 1604839"/>
              <a:gd name="connsiteX10" fmla="*/ 1465610 w 4441431"/>
              <a:gd name="connsiteY10" fmla="*/ 627404 h 1604839"/>
              <a:gd name="connsiteX11" fmla="*/ 0 w 4441431"/>
              <a:gd name="connsiteY11" fmla="*/ 1604839 h 1604839"/>
              <a:gd name="connsiteX12" fmla="*/ 1345678 w 4441431"/>
              <a:gd name="connsiteY12" fmla="*/ 362232 h 1604839"/>
              <a:gd name="connsiteX13" fmla="*/ 1345308 w 4441431"/>
              <a:gd name="connsiteY13" fmla="*/ 360400 h 1604839"/>
              <a:gd name="connsiteX14" fmla="*/ 1373630 w 4441431"/>
              <a:gd name="connsiteY14" fmla="*/ 220116 h 1604839"/>
              <a:gd name="connsiteX15" fmla="*/ 1705708 w 4441431"/>
              <a:gd name="connsiteY15" fmla="*/ 0 h 1604839"/>
              <a:gd name="connsiteX0" fmla="*/ 1272996 w 4369119"/>
              <a:gd name="connsiteY0" fmla="*/ 360399 h 1110781"/>
              <a:gd name="connsiteX1" fmla="*/ 1272996 w 4369119"/>
              <a:gd name="connsiteY1" fmla="*/ 360400 h 1110781"/>
              <a:gd name="connsiteX2" fmla="*/ 1272996 w 4369119"/>
              <a:gd name="connsiteY2" fmla="*/ 360400 h 1110781"/>
              <a:gd name="connsiteX3" fmla="*/ 1272996 w 4369119"/>
              <a:gd name="connsiteY3" fmla="*/ 360399 h 1110781"/>
              <a:gd name="connsiteX4" fmla="*/ 1633396 w 4369119"/>
              <a:gd name="connsiteY4" fmla="*/ 0 h 1110781"/>
              <a:gd name="connsiteX5" fmla="*/ 4008719 w 4369119"/>
              <a:gd name="connsiteY5" fmla="*/ 0 h 1110781"/>
              <a:gd name="connsiteX6" fmla="*/ 4369119 w 4369119"/>
              <a:gd name="connsiteY6" fmla="*/ 360400 h 1110781"/>
              <a:gd name="connsiteX7" fmla="*/ 4369118 w 4369119"/>
              <a:gd name="connsiteY7" fmla="*/ 360400 h 1110781"/>
              <a:gd name="connsiteX8" fmla="*/ 4008718 w 4369119"/>
              <a:gd name="connsiteY8" fmla="*/ 720800 h 1110781"/>
              <a:gd name="connsiteX9" fmla="*/ 1633396 w 4369119"/>
              <a:gd name="connsiteY9" fmla="*/ 720799 h 1110781"/>
              <a:gd name="connsiteX10" fmla="*/ 1431893 w 4369119"/>
              <a:gd name="connsiteY10" fmla="*/ 659248 h 1110781"/>
              <a:gd name="connsiteX11" fmla="*/ 1393298 w 4369119"/>
              <a:gd name="connsiteY11" fmla="*/ 627404 h 1110781"/>
              <a:gd name="connsiteX12" fmla="*/ 0 w 4369119"/>
              <a:gd name="connsiteY12" fmla="*/ 1110781 h 1110781"/>
              <a:gd name="connsiteX13" fmla="*/ 1273366 w 4369119"/>
              <a:gd name="connsiteY13" fmla="*/ 362232 h 1110781"/>
              <a:gd name="connsiteX14" fmla="*/ 1272996 w 4369119"/>
              <a:gd name="connsiteY14" fmla="*/ 360400 h 1110781"/>
              <a:gd name="connsiteX15" fmla="*/ 1301318 w 4369119"/>
              <a:gd name="connsiteY15" fmla="*/ 220116 h 1110781"/>
              <a:gd name="connsiteX16" fmla="*/ 1633396 w 4369119"/>
              <a:gd name="connsiteY16" fmla="*/ 0 h 11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69119" h="1110781">
                <a:moveTo>
                  <a:pt x="1272996" y="360399"/>
                </a:moveTo>
                <a:lnTo>
                  <a:pt x="1272996" y="360400"/>
                </a:lnTo>
                <a:lnTo>
                  <a:pt x="1272996" y="360400"/>
                </a:lnTo>
                <a:lnTo>
                  <a:pt x="1272996" y="360399"/>
                </a:lnTo>
                <a:close/>
                <a:moveTo>
                  <a:pt x="1633396" y="0"/>
                </a:moveTo>
                <a:lnTo>
                  <a:pt x="4008719" y="0"/>
                </a:lnTo>
                <a:cubicBezTo>
                  <a:pt x="4207762" y="0"/>
                  <a:pt x="4369119" y="161357"/>
                  <a:pt x="4369119" y="360400"/>
                </a:cubicBezTo>
                <a:lnTo>
                  <a:pt x="4369118" y="360400"/>
                </a:lnTo>
                <a:cubicBezTo>
                  <a:pt x="4369118" y="559443"/>
                  <a:pt x="4207761" y="720800"/>
                  <a:pt x="4008718" y="720800"/>
                </a:cubicBezTo>
                <a:lnTo>
                  <a:pt x="1633396" y="720799"/>
                </a:lnTo>
                <a:cubicBezTo>
                  <a:pt x="1558755" y="720799"/>
                  <a:pt x="1489414" y="698108"/>
                  <a:pt x="1431893" y="659248"/>
                </a:cubicBezTo>
                <a:lnTo>
                  <a:pt x="1393298" y="627404"/>
                </a:lnTo>
                <a:lnTo>
                  <a:pt x="0" y="1110781"/>
                </a:lnTo>
                <a:lnTo>
                  <a:pt x="1273366" y="362232"/>
                </a:lnTo>
                <a:cubicBezTo>
                  <a:pt x="1273243" y="361621"/>
                  <a:pt x="1273119" y="361011"/>
                  <a:pt x="1272996" y="360400"/>
                </a:cubicBezTo>
                <a:lnTo>
                  <a:pt x="1301318" y="220116"/>
                </a:lnTo>
                <a:cubicBezTo>
                  <a:pt x="1356030" y="90763"/>
                  <a:pt x="1484114" y="0"/>
                  <a:pt x="163339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FE960-BFD6-6FF2-4DC1-6C7D3E34107B}"/>
              </a:ext>
            </a:extLst>
          </p:cNvPr>
          <p:cNvSpPr txBox="1"/>
          <p:nvPr/>
        </p:nvSpPr>
        <p:spPr>
          <a:xfrm>
            <a:off x="6716330" y="1992794"/>
            <a:ext cx="259228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보장성보험</a:t>
            </a:r>
            <a:r>
              <a:rPr lang="en-US" altLang="ko-KR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</a:t>
            </a:r>
            <a:r>
              <a:rPr lang="en-US" altLang="ko-KR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종신보험</a:t>
            </a:r>
            <a:r>
              <a:rPr lang="en-US" altLang="ko-KR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필요한 이유는 </a:t>
            </a:r>
            <a:endParaRPr lang="en-US" altLang="ko-KR" sz="150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바로 현금화가 가능하다는 것</a:t>
            </a:r>
            <a:r>
              <a:rPr lang="en-US" altLang="ko-KR" sz="15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150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사각형: 둥근 모서리 15">
            <a:extLst>
              <a:ext uri="{FF2B5EF4-FFF2-40B4-BE49-F238E27FC236}">
                <a16:creationId xmlns:a16="http://schemas.microsoft.com/office/drawing/2014/main" id="{FC993D6A-2D6A-AFB3-F425-CE22A1C4E3FC}"/>
              </a:ext>
            </a:extLst>
          </p:cNvPr>
          <p:cNvSpPr/>
          <p:nvPr/>
        </p:nvSpPr>
        <p:spPr>
          <a:xfrm>
            <a:off x="6540153" y="3159730"/>
            <a:ext cx="1334810" cy="1007864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 w="50800">
            <a:solidFill>
              <a:srgbClr val="4EB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b="1" dirty="0">
                <a:solidFill>
                  <a:srgbClr val="4EB949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현금</a:t>
            </a:r>
          </a:p>
        </p:txBody>
      </p:sp>
      <p:sp>
        <p:nvSpPr>
          <p:cNvPr id="13" name="사각형: 둥근 모서리 16">
            <a:extLst>
              <a:ext uri="{FF2B5EF4-FFF2-40B4-BE49-F238E27FC236}">
                <a16:creationId xmlns:a16="http://schemas.microsoft.com/office/drawing/2014/main" id="{28B8CCCD-8B1A-46A0-DBC4-3AE24D5B2251}"/>
              </a:ext>
            </a:extLst>
          </p:cNvPr>
          <p:cNvSpPr/>
          <p:nvPr/>
        </p:nvSpPr>
        <p:spPr>
          <a:xfrm>
            <a:off x="8153678" y="3159730"/>
            <a:ext cx="1334810" cy="1007864"/>
          </a:xfrm>
          <a:prstGeom prst="roundRect">
            <a:avLst>
              <a:gd name="adj" fmla="val 7693"/>
            </a:avLst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담보</a:t>
            </a:r>
            <a:endParaRPr lang="en-US" altLang="ko-KR" sz="27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7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대출</a:t>
            </a:r>
            <a:endParaRPr lang="en-US" altLang="ko-KR" sz="27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사각형: 둥근 모서리 17">
            <a:extLst>
              <a:ext uri="{FF2B5EF4-FFF2-40B4-BE49-F238E27FC236}">
                <a16:creationId xmlns:a16="http://schemas.microsoft.com/office/drawing/2014/main" id="{D4397F0C-6872-46B3-3251-004F8FC94C9F}"/>
              </a:ext>
            </a:extLst>
          </p:cNvPr>
          <p:cNvSpPr/>
          <p:nvPr/>
        </p:nvSpPr>
        <p:spPr>
          <a:xfrm>
            <a:off x="6540153" y="4797152"/>
            <a:ext cx="1334810" cy="944257"/>
          </a:xfrm>
          <a:prstGeom prst="roundRect">
            <a:avLst>
              <a:gd name="adj" fmla="val 7693"/>
            </a:avLst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물납</a:t>
            </a:r>
          </a:p>
        </p:txBody>
      </p:sp>
      <p:sp>
        <p:nvSpPr>
          <p:cNvPr id="15" name="사각형: 둥근 모서리 18">
            <a:extLst>
              <a:ext uri="{FF2B5EF4-FFF2-40B4-BE49-F238E27FC236}">
                <a16:creationId xmlns:a16="http://schemas.microsoft.com/office/drawing/2014/main" id="{CC5BCB95-1595-62FA-35E2-5CDDB727F8E1}"/>
              </a:ext>
            </a:extLst>
          </p:cNvPr>
          <p:cNvSpPr/>
          <p:nvPr/>
        </p:nvSpPr>
        <p:spPr>
          <a:xfrm>
            <a:off x="8153678" y="4797152"/>
            <a:ext cx="1334810" cy="944257"/>
          </a:xfrm>
          <a:prstGeom prst="roundRect">
            <a:avLst>
              <a:gd name="adj" fmla="val 7693"/>
            </a:avLst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부동산</a:t>
            </a:r>
            <a:endParaRPr lang="en-US" altLang="ko-KR" sz="27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7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매도</a:t>
            </a:r>
            <a:endParaRPr lang="en-US" altLang="ko-KR" sz="27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46BF6-C914-FF19-A9E9-C138CBEE26F9}"/>
              </a:ext>
            </a:extLst>
          </p:cNvPr>
          <p:cNvSpPr txBox="1"/>
          <p:nvPr/>
        </p:nvSpPr>
        <p:spPr>
          <a:xfrm>
            <a:off x="6540153" y="4263479"/>
            <a:ext cx="143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상속세 재원으로써 현금 부족 가능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148BB-63B7-EE96-DF70-9A62CAE94DEE}"/>
              </a:ext>
            </a:extLst>
          </p:cNvPr>
          <p:cNvSpPr txBox="1"/>
          <p:nvPr/>
        </p:nvSpPr>
        <p:spPr>
          <a:xfrm>
            <a:off x="8121715" y="4263479"/>
            <a:ext cx="143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빚의 증가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D32AD-7484-CA43-2805-97015FF439D6}"/>
              </a:ext>
            </a:extLst>
          </p:cNvPr>
          <p:cNvSpPr txBox="1"/>
          <p:nvPr/>
        </p:nvSpPr>
        <p:spPr>
          <a:xfrm>
            <a:off x="6540153" y="5876925"/>
            <a:ext cx="1436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부동산 등 물건으로 납부 시 평가액은 시가가 아닌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공시지가로 평가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05270E-D842-78D9-DE1B-EB9443869A51}"/>
              </a:ext>
            </a:extLst>
          </p:cNvPr>
          <p:cNvSpPr txBox="1"/>
          <p:nvPr/>
        </p:nvSpPr>
        <p:spPr>
          <a:xfrm>
            <a:off x="8121715" y="5876925"/>
            <a:ext cx="143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급매로 인한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손실 발생 가능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CF7C3DB-1165-09C4-D665-8A76BE04C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4" b="92336" l="9851" r="89851">
                        <a14:foregroundMark x1="20000" y1="18248" x2="20000" y2="19343"/>
                        <a14:foregroundMark x1="65970" y1="56569" x2="68955" y2="56934"/>
                        <a14:foregroundMark x1="29851" y1="92336" x2="30149" y2="8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5720" y="2964994"/>
            <a:ext cx="704009" cy="5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EC7ED-92C1-209B-F37B-CDF090D46A3A}"/>
              </a:ext>
            </a:extLst>
          </p:cNvPr>
          <p:cNvSpPr txBox="1"/>
          <p:nvPr/>
        </p:nvSpPr>
        <p:spPr>
          <a:xfrm>
            <a:off x="790977" y="1126639"/>
            <a:ext cx="6912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보험금에 대한 상속재산 여부 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81CE1BAF-DE7C-98B5-E5EC-B2462A229E16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CD84E4C-6335-9F86-7966-504C516A8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38591"/>
              </p:ext>
            </p:extLst>
          </p:nvPr>
        </p:nvGraphicFramePr>
        <p:xfrm>
          <a:off x="790977" y="1773238"/>
          <a:ext cx="8697512" cy="3095921"/>
        </p:xfrm>
        <a:graphic>
          <a:graphicData uri="http://schemas.openxmlformats.org/drawingml/2006/table">
            <a:tbl>
              <a:tblPr firstRow="1" bandRow="1"/>
              <a:tblGrid>
                <a:gridCol w="248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7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47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0" i="0" u="non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0" i="0" u="non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민법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0" i="0" u="non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상증법</a:t>
                      </a:r>
                      <a:endParaRPr lang="ko-KR" altLang="en-US" sz="1800" b="0" i="0" u="non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9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소유권한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수익자 고유재산</a:t>
                      </a: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간주상속재산</a:t>
                      </a: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부채포함여부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미포함</a:t>
                      </a: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500" b="0" i="0" u="non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2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관련근거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대법원 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2007.11.30. 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선고 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2005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두 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5592 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판결 등</a:t>
                      </a: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500" b="0" i="0" u="none" dirty="0" err="1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상증법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제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 </a:t>
                      </a:r>
                      <a:endParaRPr lang="en-US" altLang="ko-KR" sz="1500" b="0" i="0" u="non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상속재산으로 보는 보험금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500" b="0" i="0" u="non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815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무배당 </a:t>
                      </a:r>
                      <a:r>
                        <a:rPr lang="ko-KR" altLang="en-US" sz="1600" b="1" dirty="0" err="1">
                          <a:solidFill>
                            <a:srgbClr val="FF0000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교보뉴더든든한</a:t>
                      </a:r>
                      <a:endParaRPr lang="en-US" altLang="ko-KR" sz="1600" b="1" dirty="0">
                        <a:solidFill>
                          <a:srgbClr val="FF0000"/>
                        </a:solidFill>
                        <a:latin typeface="나눔고딕" pitchFamily="2" charset="-127"/>
                        <a:ea typeface="나눔고딕" pitchFamily="2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종신보험</a:t>
                      </a:r>
                      <a:endParaRPr lang="ko-KR" altLang="en-US" sz="1500" b="0" i="0" u="non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342900" indent="-342900" algn="l" latinLnBrk="1">
                        <a:lnSpc>
                          <a:spcPts val="2400"/>
                        </a:lnSpc>
                        <a:buNone/>
                      </a:pP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부채보다 자산이 클 경우에는 </a:t>
                      </a:r>
                      <a:r>
                        <a:rPr lang="ko-KR" altLang="en-US" sz="1500" b="0" i="0" u="non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단순승인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으로</a:t>
                      </a: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</a:t>
                      </a:r>
                    </a:p>
                    <a:p>
                      <a:pPr marL="342900" indent="-342900" algn="l" latinLnBrk="1">
                        <a:lnSpc>
                          <a:spcPts val="2400"/>
                        </a:lnSpc>
                        <a:buNone/>
                      </a:pPr>
                      <a:r>
                        <a:rPr lang="ko-KR" altLang="en-US" sz="1500" b="0" i="0" u="non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en-US" altLang="ko-KR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⇨</a:t>
                      </a:r>
                      <a:r>
                        <a:rPr lang="en-US" altLang="ko-KR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상속세 납부 재원으로 활용</a:t>
                      </a:r>
                      <a:endParaRPr lang="en-US" altLang="ko-KR" sz="1500" b="0" i="0" u="none" dirty="0">
                        <a:solidFill>
                          <a:schemeClr val="bg1"/>
                        </a:solidFill>
                        <a:effectLst/>
                        <a:highlight>
                          <a:srgbClr val="5CBD57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342900" indent="-342900" algn="l" latinLnBrk="1">
                        <a:lnSpc>
                          <a:spcPts val="2400"/>
                        </a:lnSpc>
                        <a:buNone/>
                      </a:pP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자산보다 부채가 더 클 경우에는 </a:t>
                      </a:r>
                      <a:r>
                        <a:rPr lang="ko-KR" altLang="en-US" sz="1500" b="0" i="0" u="non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상속포기 후 보험금 수령</a:t>
                      </a:r>
                      <a:endParaRPr lang="en-US" altLang="ko-KR" sz="1500" b="0" i="0" u="non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342900" indent="-342900" algn="l" latinLnBrk="1">
                        <a:lnSpc>
                          <a:spcPts val="2400"/>
                        </a:lnSpc>
                        <a:buNone/>
                      </a:pPr>
                      <a:r>
                        <a:rPr lang="en-US" altLang="ko-KR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</a:t>
                      </a:r>
                      <a:r>
                        <a:rPr lang="ko-KR" altLang="en-US" sz="1500" b="0" i="0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⇨</a:t>
                      </a:r>
                      <a:r>
                        <a:rPr lang="en-US" altLang="ko-KR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500" b="0" i="0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5CBD57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가족 생활자금으로 활용</a:t>
                      </a:r>
                      <a:endParaRPr lang="en-US" altLang="ko-KR" sz="1500" b="0" i="0" u="none" dirty="0">
                        <a:solidFill>
                          <a:schemeClr val="bg1"/>
                        </a:solidFill>
                        <a:effectLst/>
                        <a:highlight>
                          <a:srgbClr val="5CBD57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742B33-A574-7AD1-2486-17CC75F07A1C}"/>
              </a:ext>
            </a:extLst>
          </p:cNvPr>
          <p:cNvSpPr txBox="1"/>
          <p:nvPr/>
        </p:nvSpPr>
        <p:spPr>
          <a:xfrm>
            <a:off x="719422" y="5116795"/>
            <a:ext cx="8769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i="0" dirty="0">
                <a:solidFill>
                  <a:schemeClr val="bg1"/>
                </a:solidFill>
                <a:effectLst/>
                <a:highlight>
                  <a:srgbClr val="003975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“상속의 </a:t>
            </a:r>
            <a:r>
              <a:rPr lang="ko-KR" altLang="en-US" sz="1400" i="0" dirty="0" err="1">
                <a:solidFill>
                  <a:schemeClr val="bg1"/>
                </a:solidFill>
                <a:effectLst/>
                <a:highlight>
                  <a:srgbClr val="003975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단순승인”</a:t>
            </a:r>
            <a:r>
              <a:rPr lang="ko-KR" altLang="en-US" sz="1400" i="0" dirty="0" err="1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이란</a:t>
            </a:r>
            <a:r>
              <a:rPr lang="ko-KR" altLang="en-US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 상속의 효과를 거부하지 않는다는 의사표시를 말합니다</a:t>
            </a:r>
            <a:r>
              <a:rPr lang="en-US" altLang="ko-KR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상속인이 상속의 단순승인을 한 때에는 제한 없이 피상속인의 권리의무를 승계합니다</a:t>
            </a:r>
            <a:r>
              <a:rPr lang="en-US" altLang="ko-KR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「민법」 제</a:t>
            </a:r>
            <a:r>
              <a:rPr lang="en-US" altLang="ko-KR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1025</a:t>
            </a:r>
            <a:r>
              <a:rPr lang="ko-KR" altLang="en-US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400" i="0" dirty="0">
                <a:solidFill>
                  <a:srgbClr val="202124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).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5E38CB6-4FDD-9A10-754A-EC7BA0CCC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39" y="5819368"/>
            <a:ext cx="85687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3975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 “상속의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3975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포기”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란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상속인이 상속의 효력을 소멸하게 할 목적으로 하는 의사표시를 말하며, 상속의 포기를 하려면 가정법원에 상속포기의 신고를 해야 합니다(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  <a:hlinkClick r:id="rId2" tooltip="새창으로 열림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「민법」 제1041조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).</a:t>
            </a:r>
            <a:r>
              <a:rPr kumimoji="0" lang="en-US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상속의 포기는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상속인으로서의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자격을 포기하는 것으로 상속재산 전부의 포기만이 인정됩니다. 따라서 일부 또는 조건부 포기는 허용되지 않습니다.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B19E1A-D3EC-08E7-8732-F5C4D346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50" y="5819368"/>
            <a:ext cx="165942" cy="2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E3D09-58C1-6FE6-3BF5-425D74DE4F98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상속세 이슈 마케팅 포인트</a:t>
            </a:r>
          </a:p>
        </p:txBody>
      </p:sp>
    </p:spTree>
    <p:extLst>
      <p:ext uri="{BB962C8B-B14F-4D97-AF65-F5344CB8AC3E}">
        <p14:creationId xmlns:p14="http://schemas.microsoft.com/office/powerpoint/2010/main" val="42004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766BBC11-69CE-305D-C0AA-49377CC10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597513"/>
              </p:ext>
            </p:extLst>
          </p:nvPr>
        </p:nvGraphicFramePr>
        <p:xfrm>
          <a:off x="790977" y="1773238"/>
          <a:ext cx="8697513" cy="4464074"/>
        </p:xfrm>
        <a:graphic>
          <a:graphicData uri="http://schemas.openxmlformats.org/drawingml/2006/table">
            <a:tbl>
              <a:tblPr/>
              <a:tblGrid>
                <a:gridCol w="98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434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 분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 </a:t>
                      </a:r>
                      <a:r>
                        <a:rPr lang="ko-KR" altLang="en-US" sz="1500" b="0" i="0" u="none" strike="noStrike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미가입시</a:t>
                      </a:r>
                      <a:endParaRPr lang="ko-KR" altLang="en-US" sz="1500" b="0" i="0" u="none" strike="noStrike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 가입시</a:t>
                      </a: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夫</a:t>
                      </a: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 </a:t>
                      </a:r>
                      <a:r>
                        <a:rPr lang="ko-KR" altLang="en-US" sz="1500" b="0" i="0" u="none" strike="noStrike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가입시</a:t>
                      </a:r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경제력 있는 妻 </a:t>
                      </a: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子</a:t>
                      </a: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女</a:t>
                      </a:r>
                      <a:r>
                        <a:rPr lang="en-US" altLang="ko-KR" sz="1500" b="0" i="0" u="none" strike="noStrike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70">
                <a:tc row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부동산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금융재산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보험금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9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상속공제 계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과세표준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112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9,500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162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9,500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112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9,500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세율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산출세액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51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8,750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76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8,750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51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8,750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신고세액공제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3%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결정세액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3,187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74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5,687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3,187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5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상속재산 외 보험금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　</a:t>
                      </a: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970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상속세 납부 후 잔여재산</a:t>
                      </a:r>
                    </a:p>
                  </a:txBody>
                  <a:tcPr marL="8199" marR="8199" marT="75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6,812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7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7C3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125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4,312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7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ctr"/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149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6,812</a:t>
                      </a:r>
                      <a:r>
                        <a:rPr lang="ko-KR" alt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7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199" marR="8199" marT="756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C9B6FD-448C-7235-FEC3-7FFBE4FBC282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무배당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교보뉴더든든한종신보험의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활용을 통한 상속세 재원 마련 및 자산이전 효과 예시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E2E3E0B-1FD2-CF8B-B810-EB813E2AB5EB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12679-5DE2-3118-9306-3CF023710479}"/>
              </a:ext>
            </a:extLst>
          </p:cNvPr>
          <p:cNvSpPr txBox="1"/>
          <p:nvPr/>
        </p:nvSpPr>
        <p:spPr>
          <a:xfrm>
            <a:off x="775741" y="6268079"/>
            <a:ext cx="6210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상속공제  가정 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배우자공제 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원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일괄공제 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원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금융재산공제 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원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장례비공제 </a:t>
            </a:r>
            <a:r>
              <a:rPr lang="en-US" altLang="ko-KR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500</a:t>
            </a:r>
            <a:r>
              <a:rPr lang="ko-KR" altLang="en-US" sz="11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DE377-3D89-FA06-7D9B-1F3DFFE2B181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상속세 이슈 마케팅 포인트</a:t>
            </a:r>
          </a:p>
        </p:txBody>
      </p:sp>
    </p:spTree>
    <p:extLst>
      <p:ext uri="{BB962C8B-B14F-4D97-AF65-F5344CB8AC3E}">
        <p14:creationId xmlns:p14="http://schemas.microsoft.com/office/powerpoint/2010/main" val="18464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A517F-181A-D509-77AC-8670190EBE84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빚대물림방지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이슈 마케팅 포인트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3C9A5B-C165-E876-F829-C1D82664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42" y="1810474"/>
            <a:ext cx="3456384" cy="4458563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19D35D-04D7-AAD0-A4FC-92B4AF05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190" y="1773238"/>
            <a:ext cx="4581525" cy="449580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66CF474-37CB-4C2B-DB94-A77C04444705}"/>
              </a:ext>
            </a:extLst>
          </p:cNvPr>
          <p:cNvSpPr/>
          <p:nvPr/>
        </p:nvSpPr>
        <p:spPr>
          <a:xfrm>
            <a:off x="775742" y="3676750"/>
            <a:ext cx="3456384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CC4CA8B-BF3F-0D3E-25F0-77E7FF05B58E}"/>
              </a:ext>
            </a:extLst>
          </p:cNvPr>
          <p:cNvSpPr/>
          <p:nvPr/>
        </p:nvSpPr>
        <p:spPr>
          <a:xfrm>
            <a:off x="6228254" y="1836358"/>
            <a:ext cx="3098128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34614-E19E-F4B6-6EDE-2A006CA019A1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무배당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교보뉴더든든한종신보험으로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빚의 대물림을 방지하기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9A5020F-3866-C0E7-F298-8A5B3A0C2F3E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: 도형 7">
            <a:extLst>
              <a:ext uri="{FF2B5EF4-FFF2-40B4-BE49-F238E27FC236}">
                <a16:creationId xmlns:a16="http://schemas.microsoft.com/office/drawing/2014/main" id="{98A53FF9-949E-09AE-7371-D095550EEB52}"/>
              </a:ext>
            </a:extLst>
          </p:cNvPr>
          <p:cNvSpPr/>
          <p:nvPr/>
        </p:nvSpPr>
        <p:spPr>
          <a:xfrm>
            <a:off x="4253580" y="2662941"/>
            <a:ext cx="5072801" cy="1221512"/>
          </a:xfrm>
          <a:custGeom>
            <a:avLst/>
            <a:gdLst>
              <a:gd name="connsiteX0" fmla="*/ 1345308 w 4441431"/>
              <a:gd name="connsiteY0" fmla="*/ 360399 h 1604839"/>
              <a:gd name="connsiteX1" fmla="*/ 1345308 w 4441431"/>
              <a:gd name="connsiteY1" fmla="*/ 360400 h 1604839"/>
              <a:gd name="connsiteX2" fmla="*/ 1345308 w 4441431"/>
              <a:gd name="connsiteY2" fmla="*/ 360400 h 1604839"/>
              <a:gd name="connsiteX3" fmla="*/ 1705708 w 4441431"/>
              <a:gd name="connsiteY3" fmla="*/ 0 h 1604839"/>
              <a:gd name="connsiteX4" fmla="*/ 4081031 w 4441431"/>
              <a:gd name="connsiteY4" fmla="*/ 0 h 1604839"/>
              <a:gd name="connsiteX5" fmla="*/ 4441431 w 4441431"/>
              <a:gd name="connsiteY5" fmla="*/ 360400 h 1604839"/>
              <a:gd name="connsiteX6" fmla="*/ 4441430 w 4441431"/>
              <a:gd name="connsiteY6" fmla="*/ 360400 h 1604839"/>
              <a:gd name="connsiteX7" fmla="*/ 4081030 w 4441431"/>
              <a:gd name="connsiteY7" fmla="*/ 720800 h 1604839"/>
              <a:gd name="connsiteX8" fmla="*/ 1705708 w 4441431"/>
              <a:gd name="connsiteY8" fmla="*/ 720799 h 1604839"/>
              <a:gd name="connsiteX9" fmla="*/ 1504205 w 4441431"/>
              <a:gd name="connsiteY9" fmla="*/ 659248 h 1604839"/>
              <a:gd name="connsiteX10" fmla="*/ 1465610 w 4441431"/>
              <a:gd name="connsiteY10" fmla="*/ 627404 h 1604839"/>
              <a:gd name="connsiteX11" fmla="*/ 0 w 4441431"/>
              <a:gd name="connsiteY11" fmla="*/ 1604839 h 1604839"/>
              <a:gd name="connsiteX12" fmla="*/ 1345678 w 4441431"/>
              <a:gd name="connsiteY12" fmla="*/ 362232 h 1604839"/>
              <a:gd name="connsiteX13" fmla="*/ 1345308 w 4441431"/>
              <a:gd name="connsiteY13" fmla="*/ 360400 h 1604839"/>
              <a:gd name="connsiteX14" fmla="*/ 1373630 w 4441431"/>
              <a:gd name="connsiteY14" fmla="*/ 220116 h 1604839"/>
              <a:gd name="connsiteX15" fmla="*/ 1705708 w 4441431"/>
              <a:gd name="connsiteY15" fmla="*/ 0 h 1604839"/>
              <a:gd name="connsiteX0" fmla="*/ 1272996 w 4369119"/>
              <a:gd name="connsiteY0" fmla="*/ 360399 h 1110781"/>
              <a:gd name="connsiteX1" fmla="*/ 1272996 w 4369119"/>
              <a:gd name="connsiteY1" fmla="*/ 360400 h 1110781"/>
              <a:gd name="connsiteX2" fmla="*/ 1272996 w 4369119"/>
              <a:gd name="connsiteY2" fmla="*/ 360400 h 1110781"/>
              <a:gd name="connsiteX3" fmla="*/ 1272996 w 4369119"/>
              <a:gd name="connsiteY3" fmla="*/ 360399 h 1110781"/>
              <a:gd name="connsiteX4" fmla="*/ 1633396 w 4369119"/>
              <a:gd name="connsiteY4" fmla="*/ 0 h 1110781"/>
              <a:gd name="connsiteX5" fmla="*/ 4008719 w 4369119"/>
              <a:gd name="connsiteY5" fmla="*/ 0 h 1110781"/>
              <a:gd name="connsiteX6" fmla="*/ 4369119 w 4369119"/>
              <a:gd name="connsiteY6" fmla="*/ 360400 h 1110781"/>
              <a:gd name="connsiteX7" fmla="*/ 4369118 w 4369119"/>
              <a:gd name="connsiteY7" fmla="*/ 360400 h 1110781"/>
              <a:gd name="connsiteX8" fmla="*/ 4008718 w 4369119"/>
              <a:gd name="connsiteY8" fmla="*/ 720800 h 1110781"/>
              <a:gd name="connsiteX9" fmla="*/ 1633396 w 4369119"/>
              <a:gd name="connsiteY9" fmla="*/ 720799 h 1110781"/>
              <a:gd name="connsiteX10" fmla="*/ 1431893 w 4369119"/>
              <a:gd name="connsiteY10" fmla="*/ 659248 h 1110781"/>
              <a:gd name="connsiteX11" fmla="*/ 1393298 w 4369119"/>
              <a:gd name="connsiteY11" fmla="*/ 627404 h 1110781"/>
              <a:gd name="connsiteX12" fmla="*/ 0 w 4369119"/>
              <a:gd name="connsiteY12" fmla="*/ 1110781 h 1110781"/>
              <a:gd name="connsiteX13" fmla="*/ 1273366 w 4369119"/>
              <a:gd name="connsiteY13" fmla="*/ 362232 h 1110781"/>
              <a:gd name="connsiteX14" fmla="*/ 1272996 w 4369119"/>
              <a:gd name="connsiteY14" fmla="*/ 360400 h 1110781"/>
              <a:gd name="connsiteX15" fmla="*/ 1301318 w 4369119"/>
              <a:gd name="connsiteY15" fmla="*/ 220116 h 1110781"/>
              <a:gd name="connsiteX16" fmla="*/ 1633396 w 4369119"/>
              <a:gd name="connsiteY16" fmla="*/ 0 h 1110781"/>
              <a:gd name="connsiteX0" fmla="*/ 1325548 w 4421671"/>
              <a:gd name="connsiteY0" fmla="*/ 360399 h 764770"/>
              <a:gd name="connsiteX1" fmla="*/ 1325548 w 4421671"/>
              <a:gd name="connsiteY1" fmla="*/ 360400 h 764770"/>
              <a:gd name="connsiteX2" fmla="*/ 1325548 w 4421671"/>
              <a:gd name="connsiteY2" fmla="*/ 360400 h 764770"/>
              <a:gd name="connsiteX3" fmla="*/ 1325548 w 4421671"/>
              <a:gd name="connsiteY3" fmla="*/ 360399 h 764770"/>
              <a:gd name="connsiteX4" fmla="*/ 1685948 w 4421671"/>
              <a:gd name="connsiteY4" fmla="*/ 0 h 764770"/>
              <a:gd name="connsiteX5" fmla="*/ 4061271 w 4421671"/>
              <a:gd name="connsiteY5" fmla="*/ 0 h 764770"/>
              <a:gd name="connsiteX6" fmla="*/ 4421671 w 4421671"/>
              <a:gd name="connsiteY6" fmla="*/ 360400 h 764770"/>
              <a:gd name="connsiteX7" fmla="*/ 4421670 w 4421671"/>
              <a:gd name="connsiteY7" fmla="*/ 360400 h 764770"/>
              <a:gd name="connsiteX8" fmla="*/ 4061270 w 4421671"/>
              <a:gd name="connsiteY8" fmla="*/ 720800 h 764770"/>
              <a:gd name="connsiteX9" fmla="*/ 1685948 w 4421671"/>
              <a:gd name="connsiteY9" fmla="*/ 720799 h 764770"/>
              <a:gd name="connsiteX10" fmla="*/ 1484445 w 4421671"/>
              <a:gd name="connsiteY10" fmla="*/ 659248 h 764770"/>
              <a:gd name="connsiteX11" fmla="*/ 1445850 w 4421671"/>
              <a:gd name="connsiteY11" fmla="*/ 627404 h 764770"/>
              <a:gd name="connsiteX12" fmla="*/ 0 w 4421671"/>
              <a:gd name="connsiteY12" fmla="*/ 764770 h 764770"/>
              <a:gd name="connsiteX13" fmla="*/ 1325918 w 4421671"/>
              <a:gd name="connsiteY13" fmla="*/ 362232 h 764770"/>
              <a:gd name="connsiteX14" fmla="*/ 1325548 w 4421671"/>
              <a:gd name="connsiteY14" fmla="*/ 360400 h 764770"/>
              <a:gd name="connsiteX15" fmla="*/ 1353870 w 4421671"/>
              <a:gd name="connsiteY15" fmla="*/ 220116 h 764770"/>
              <a:gd name="connsiteX16" fmla="*/ 1685948 w 4421671"/>
              <a:gd name="connsiteY16" fmla="*/ 0 h 7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1671" h="764770">
                <a:moveTo>
                  <a:pt x="1325548" y="360399"/>
                </a:moveTo>
                <a:lnTo>
                  <a:pt x="1325548" y="360400"/>
                </a:lnTo>
                <a:lnTo>
                  <a:pt x="1325548" y="360400"/>
                </a:lnTo>
                <a:lnTo>
                  <a:pt x="1325548" y="360399"/>
                </a:lnTo>
                <a:close/>
                <a:moveTo>
                  <a:pt x="1685948" y="0"/>
                </a:moveTo>
                <a:lnTo>
                  <a:pt x="4061271" y="0"/>
                </a:lnTo>
                <a:cubicBezTo>
                  <a:pt x="4260314" y="0"/>
                  <a:pt x="4421671" y="161357"/>
                  <a:pt x="4421671" y="360400"/>
                </a:cubicBezTo>
                <a:lnTo>
                  <a:pt x="4421670" y="360400"/>
                </a:lnTo>
                <a:cubicBezTo>
                  <a:pt x="4421670" y="559443"/>
                  <a:pt x="4260313" y="720800"/>
                  <a:pt x="4061270" y="720800"/>
                </a:cubicBezTo>
                <a:lnTo>
                  <a:pt x="1685948" y="720799"/>
                </a:lnTo>
                <a:cubicBezTo>
                  <a:pt x="1611307" y="720799"/>
                  <a:pt x="1541966" y="698108"/>
                  <a:pt x="1484445" y="659248"/>
                </a:cubicBezTo>
                <a:lnTo>
                  <a:pt x="1445850" y="627404"/>
                </a:lnTo>
                <a:lnTo>
                  <a:pt x="0" y="764770"/>
                </a:lnTo>
                <a:lnTo>
                  <a:pt x="1325918" y="362232"/>
                </a:lnTo>
                <a:cubicBezTo>
                  <a:pt x="1325795" y="361621"/>
                  <a:pt x="1325671" y="361011"/>
                  <a:pt x="1325548" y="360400"/>
                </a:cubicBezTo>
                <a:lnTo>
                  <a:pt x="1353870" y="220116"/>
                </a:lnTo>
                <a:cubicBezTo>
                  <a:pt x="1408582" y="90763"/>
                  <a:pt x="1536666" y="0"/>
                  <a:pt x="1685948" y="0"/>
                </a:cubicBezTo>
                <a:close/>
              </a:path>
            </a:pathLst>
          </a:custGeom>
          <a:solidFill>
            <a:schemeClr val="accent1">
              <a:lumMod val="50000"/>
              <a:alpha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E6FDC-32A5-02CA-8A52-899BD8C2B3FF}"/>
              </a:ext>
            </a:extLst>
          </p:cNvPr>
          <p:cNvSpPr txBox="1"/>
          <p:nvPr/>
        </p:nvSpPr>
        <p:spPr>
          <a:xfrm>
            <a:off x="5891490" y="2784198"/>
            <a:ext cx="34090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사망보험금을 통해 빚</a:t>
            </a:r>
            <a: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부채</a:t>
            </a:r>
            <a: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상환이</a:t>
            </a:r>
            <a:endParaRPr lang="en-US" altLang="ko-KR" sz="1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이루어진 경우라면 빚의 대물림은 </a:t>
            </a:r>
            <a:endParaRPr lang="en-US" altLang="ko-KR" sz="1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방지할 수 있음 ⇨ 자녀를 신용불량자로 </a:t>
            </a:r>
            <a: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만드는 불행을 사전 방지</a:t>
            </a:r>
          </a:p>
        </p:txBody>
      </p:sp>
    </p:spTree>
    <p:extLst>
      <p:ext uri="{BB962C8B-B14F-4D97-AF65-F5344CB8AC3E}">
        <p14:creationId xmlns:p14="http://schemas.microsoft.com/office/powerpoint/2010/main" val="5826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FFDBC-A38E-59EB-4578-C8F06A6CA37D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빚대물림방지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이슈 마케팅 포인트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5B90AFA2-D69A-013C-EDCA-EF6B81C51B5F}"/>
              </a:ext>
            </a:extLst>
          </p:cNvPr>
          <p:cNvSpPr/>
          <p:nvPr/>
        </p:nvSpPr>
        <p:spPr>
          <a:xfrm>
            <a:off x="785889" y="1772816"/>
            <a:ext cx="1273079" cy="127307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F0521D2-818B-3036-E6F7-033A7DAE0DA3}"/>
              </a:ext>
            </a:extLst>
          </p:cNvPr>
          <p:cNvSpPr/>
          <p:nvPr/>
        </p:nvSpPr>
        <p:spPr>
          <a:xfrm>
            <a:off x="3981728" y="1772816"/>
            <a:ext cx="1276056" cy="1276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77570072-5CF3-7B06-438C-873EB0D17B87}"/>
              </a:ext>
            </a:extLst>
          </p:cNvPr>
          <p:cNvSpPr/>
          <p:nvPr/>
        </p:nvSpPr>
        <p:spPr>
          <a:xfrm>
            <a:off x="2585394" y="3645024"/>
            <a:ext cx="1255077" cy="1255077"/>
          </a:xfrm>
          <a:prstGeom prst="ellipse">
            <a:avLst/>
          </a:prstGeom>
          <a:solidFill>
            <a:srgbClr val="4EB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571DB42-8640-69CE-6644-CEF6D46ABF3C}"/>
              </a:ext>
            </a:extLst>
          </p:cNvPr>
          <p:cNvSpPr/>
          <p:nvPr/>
        </p:nvSpPr>
        <p:spPr>
          <a:xfrm>
            <a:off x="969419" y="2119312"/>
            <a:ext cx="906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채무자</a:t>
            </a:r>
            <a:endParaRPr lang="en-US" altLang="ko-K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고객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)</a:t>
            </a:r>
            <a:endParaRPr lang="ko-KR" altLang="en-US" sz="15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38723DB-02F6-AB66-7325-B035402CC149}"/>
              </a:ext>
            </a:extLst>
          </p:cNvPr>
          <p:cNvSpPr/>
          <p:nvPr/>
        </p:nvSpPr>
        <p:spPr>
          <a:xfrm>
            <a:off x="4136472" y="2123431"/>
            <a:ext cx="9893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채권자</a:t>
            </a:r>
            <a:endParaRPr lang="en-US" altLang="ko-K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금융기관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)</a:t>
            </a: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2CCC8E3-7EA9-D6B3-AF96-1B3A90FE4B97}"/>
              </a:ext>
            </a:extLst>
          </p:cNvPr>
          <p:cNvCxnSpPr/>
          <p:nvPr/>
        </p:nvCxnSpPr>
        <p:spPr>
          <a:xfrm>
            <a:off x="2167947" y="2182027"/>
            <a:ext cx="158288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2A02AF-6CBE-CE1F-8AAA-E98D8FC44A6A}"/>
              </a:ext>
            </a:extLst>
          </p:cNvPr>
          <p:cNvSpPr txBox="1"/>
          <p:nvPr/>
        </p:nvSpPr>
        <p:spPr>
          <a:xfrm>
            <a:off x="2292124" y="2490441"/>
            <a:ext cx="170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대출금 </a:t>
            </a:r>
            <a:r>
              <a:rPr lang="ko-KR" altLang="en-US" sz="1400" dirty="0" err="1">
                <a:solidFill>
                  <a:srgbClr val="FF0000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이자〮원금을</a:t>
            </a:r>
            <a:endParaRPr lang="en-US" altLang="ko-KR" sz="1400" dirty="0">
              <a:solidFill>
                <a:srgbClr val="FF0000"/>
              </a:solidFill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보험금으로 상환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64422-7028-725F-3276-E7DD7AB05158}"/>
              </a:ext>
            </a:extLst>
          </p:cNvPr>
          <p:cNvSpPr txBox="1"/>
          <p:nvPr/>
        </p:nvSpPr>
        <p:spPr>
          <a:xfrm>
            <a:off x="2092056" y="1874250"/>
            <a:ext cx="1775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대출금 지급 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8AFD72C-B99B-E57D-13BF-85C672594C84}"/>
              </a:ext>
            </a:extLst>
          </p:cNvPr>
          <p:cNvCxnSpPr/>
          <p:nvPr/>
        </p:nvCxnSpPr>
        <p:spPr>
          <a:xfrm>
            <a:off x="1823834" y="3135979"/>
            <a:ext cx="648718" cy="73227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56EE69-1C0D-E489-D406-2AC206690E52}"/>
              </a:ext>
            </a:extLst>
          </p:cNvPr>
          <p:cNvSpPr txBox="1"/>
          <p:nvPr/>
        </p:nvSpPr>
        <p:spPr>
          <a:xfrm>
            <a:off x="1351806" y="3455949"/>
            <a:ext cx="151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보험계약 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AD337AC-B7A8-2335-BDB6-7F351F7894E6}"/>
              </a:ext>
            </a:extLst>
          </p:cNvPr>
          <p:cNvSpPr/>
          <p:nvPr/>
        </p:nvSpPr>
        <p:spPr>
          <a:xfrm>
            <a:off x="2639697" y="4072507"/>
            <a:ext cx="11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종신보험</a:t>
            </a:r>
            <a:endParaRPr lang="en-US" altLang="ko-K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2455C16-85C4-B75C-07B2-327DE4714115}"/>
              </a:ext>
            </a:extLst>
          </p:cNvPr>
          <p:cNvCxnSpPr/>
          <p:nvPr/>
        </p:nvCxnSpPr>
        <p:spPr>
          <a:xfrm>
            <a:off x="2001820" y="2953750"/>
            <a:ext cx="648718" cy="732274"/>
          </a:xfrm>
          <a:prstGeom prst="straightConnector1">
            <a:avLst/>
          </a:prstGeom>
          <a:ln>
            <a:solidFill>
              <a:srgbClr val="0070C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84DD57-9008-24ED-B3B5-8CCC7F73E66B}"/>
              </a:ext>
            </a:extLst>
          </p:cNvPr>
          <p:cNvSpPr txBox="1"/>
          <p:nvPr/>
        </p:nvSpPr>
        <p:spPr>
          <a:xfrm>
            <a:off x="2396583" y="3085040"/>
            <a:ext cx="151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70C0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보험금 지급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318318A2-5004-F900-D951-BDDCD2EDD7D7}"/>
              </a:ext>
            </a:extLst>
          </p:cNvPr>
          <p:cNvCxnSpPr/>
          <p:nvPr/>
        </p:nvCxnSpPr>
        <p:spPr>
          <a:xfrm>
            <a:off x="2203281" y="2420888"/>
            <a:ext cx="1582885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DF849F-C1DC-4C09-336E-5C90378D5269}"/>
              </a:ext>
            </a:extLst>
          </p:cNvPr>
          <p:cNvSpPr txBox="1"/>
          <p:nvPr/>
        </p:nvSpPr>
        <p:spPr>
          <a:xfrm>
            <a:off x="825917" y="5367165"/>
            <a:ext cx="8599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solidFill>
                  <a:schemeClr val="bg1"/>
                </a:solidFill>
                <a:highlight>
                  <a:srgbClr val="FF0000"/>
                </a:highligh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신용생명보험</a:t>
            </a:r>
            <a:r>
              <a:rPr lang="en-US" altLang="ko-KR" sz="1500" dirty="0">
                <a:solidFill>
                  <a:schemeClr val="bg1"/>
                </a:solidFill>
                <a:highlight>
                  <a:srgbClr val="FF0000"/>
                </a:highligh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(Credit Life)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은 </a:t>
            </a:r>
            <a:r>
              <a:rPr lang="ko-KR" altLang="en-US" sz="1300" dirty="0" err="1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차입자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 사망 시 미상환 채무잔액을 상환하는 상품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. 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대출기관이 보험금 수령자가 되므로 대출기관을 보호하기 위한 상품으로도 인식이 가능하고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보험금으로 차입자의 채무잔액을 상환하기 때문에 차입자의 위험관리에도 긍정적 기능 역할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. 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선진국에서는 </a:t>
            </a:r>
            <a:r>
              <a:rPr lang="ko-KR" altLang="en-US" sz="1300" dirty="0" err="1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신용생명보험외에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 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신용상해질병보험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신용실업보험</a:t>
            </a:r>
            <a:r>
              <a:rPr lang="en-US" altLang="ko-KR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300" dirty="0" err="1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신용재물보험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 등으로 세분화되어 활성화되어 있으나 우리나라에서는 각종 규제로 인해 부진한 상황임</a:t>
            </a:r>
            <a:endParaRPr lang="en-US" altLang="ko-KR" sz="1300" dirty="0">
              <a:latin typeface="나눔고딕" pitchFamily="2" charset="-127"/>
              <a:ea typeface="나눔고딕" pitchFamily="2" charset="-127"/>
              <a:cs typeface="KoPubWorld돋움체 Light" panose="00000300000000000000" pitchFamily="2" charset="-127"/>
            </a:endParaRPr>
          </a:p>
          <a:p>
            <a:r>
              <a:rPr lang="ko-KR" altLang="ko-KR" sz="1500" dirty="0">
                <a:solidFill>
                  <a:srgbClr val="4EB949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⇨</a:t>
            </a:r>
            <a:r>
              <a:rPr lang="en-US" altLang="ko-KR" sz="1500" dirty="0">
                <a:solidFill>
                  <a:srgbClr val="4EB949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 </a:t>
            </a:r>
            <a:r>
              <a:rPr lang="ko-KR" altLang="en-US" sz="1500" dirty="0">
                <a:solidFill>
                  <a:srgbClr val="4EB949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종신보험의 사망보험금을 부채상환 용도로 활용할 경우 </a:t>
            </a:r>
            <a:r>
              <a:rPr lang="ko-KR" altLang="en-US" sz="1500" dirty="0">
                <a:solidFill>
                  <a:schemeClr val="bg1"/>
                </a:solidFill>
                <a:highlight>
                  <a:srgbClr val="FF0000"/>
                </a:highlight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신용생명보험과 같은 역할 </a:t>
            </a:r>
            <a:r>
              <a:rPr lang="ko-KR" altLang="en-US" sz="1500" dirty="0">
                <a:solidFill>
                  <a:srgbClr val="4EB949"/>
                </a:solidFill>
                <a:latin typeface="나눔고딕" pitchFamily="2" charset="-127"/>
                <a:ea typeface="나눔고딕" pitchFamily="2" charset="-127"/>
                <a:cs typeface="KoPubWorld돋움체 Light" panose="00000300000000000000" pitchFamily="2" charset="-127"/>
              </a:rPr>
              <a:t>수행 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4FA81BB0-05C4-08E7-EDF2-E4A6727E15FC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310179D-ED77-46FF-CD24-74AA307A2632}"/>
              </a:ext>
            </a:extLst>
          </p:cNvPr>
          <p:cNvGrpSpPr/>
          <p:nvPr/>
        </p:nvGrpSpPr>
        <p:grpSpPr>
          <a:xfrm>
            <a:off x="5459029" y="2383732"/>
            <a:ext cx="4230357" cy="2647745"/>
            <a:chOff x="5362726" y="3726429"/>
            <a:chExt cx="4230357" cy="2647745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A3FA5104-6FED-2533-E569-53FB44447F5A}"/>
                </a:ext>
              </a:extLst>
            </p:cNvPr>
            <p:cNvCxnSpPr/>
            <p:nvPr/>
          </p:nvCxnSpPr>
          <p:spPr>
            <a:xfrm>
              <a:off x="5493935" y="5630966"/>
              <a:ext cx="34230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정육면체 21">
              <a:extLst>
                <a:ext uri="{FF2B5EF4-FFF2-40B4-BE49-F238E27FC236}">
                  <a16:creationId xmlns:a16="http://schemas.microsoft.com/office/drawing/2014/main" id="{9C9FCF87-4A9E-464C-82C5-E0F5E28779DD}"/>
                </a:ext>
              </a:extLst>
            </p:cNvPr>
            <p:cNvSpPr/>
            <p:nvPr/>
          </p:nvSpPr>
          <p:spPr>
            <a:xfrm>
              <a:off x="5679922" y="5276779"/>
              <a:ext cx="289266" cy="399015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정육면체 22">
              <a:extLst>
                <a:ext uri="{FF2B5EF4-FFF2-40B4-BE49-F238E27FC236}">
                  <a16:creationId xmlns:a16="http://schemas.microsoft.com/office/drawing/2014/main" id="{158A7D18-2CF4-D9F9-6329-600B0871B4F9}"/>
                </a:ext>
              </a:extLst>
            </p:cNvPr>
            <p:cNvSpPr/>
            <p:nvPr/>
          </p:nvSpPr>
          <p:spPr>
            <a:xfrm>
              <a:off x="6239399" y="4545425"/>
              <a:ext cx="289266" cy="1130369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4" name="정육면체 23">
              <a:extLst>
                <a:ext uri="{FF2B5EF4-FFF2-40B4-BE49-F238E27FC236}">
                  <a16:creationId xmlns:a16="http://schemas.microsoft.com/office/drawing/2014/main" id="{12A5D6DA-CC9A-70A6-4A57-0089FF69CDEC}"/>
                </a:ext>
              </a:extLst>
            </p:cNvPr>
            <p:cNvSpPr/>
            <p:nvPr/>
          </p:nvSpPr>
          <p:spPr>
            <a:xfrm>
              <a:off x="6798874" y="4468590"/>
              <a:ext cx="289266" cy="1207204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5" name="정육면체 24">
              <a:extLst>
                <a:ext uri="{FF2B5EF4-FFF2-40B4-BE49-F238E27FC236}">
                  <a16:creationId xmlns:a16="http://schemas.microsoft.com/office/drawing/2014/main" id="{CF0D16E0-B765-0899-C96B-A2C43103ED02}"/>
                </a:ext>
              </a:extLst>
            </p:cNvPr>
            <p:cNvSpPr/>
            <p:nvPr/>
          </p:nvSpPr>
          <p:spPr>
            <a:xfrm>
              <a:off x="8477302" y="5232377"/>
              <a:ext cx="289266" cy="443417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정육면체 26">
              <a:extLst>
                <a:ext uri="{FF2B5EF4-FFF2-40B4-BE49-F238E27FC236}">
                  <a16:creationId xmlns:a16="http://schemas.microsoft.com/office/drawing/2014/main" id="{8B1BDE17-CABF-5A58-D32C-5CF9379145AF}"/>
                </a:ext>
              </a:extLst>
            </p:cNvPr>
            <p:cNvSpPr/>
            <p:nvPr/>
          </p:nvSpPr>
          <p:spPr>
            <a:xfrm>
              <a:off x="7917825" y="5141544"/>
              <a:ext cx="289266" cy="534250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8" name="정육면체 27">
              <a:extLst>
                <a:ext uri="{FF2B5EF4-FFF2-40B4-BE49-F238E27FC236}">
                  <a16:creationId xmlns:a16="http://schemas.microsoft.com/office/drawing/2014/main" id="{F660B19E-6895-52ED-C7C8-06BFF3D2D96E}"/>
                </a:ext>
              </a:extLst>
            </p:cNvPr>
            <p:cNvSpPr/>
            <p:nvPr/>
          </p:nvSpPr>
          <p:spPr>
            <a:xfrm>
              <a:off x="7358350" y="4651080"/>
              <a:ext cx="289266" cy="1024714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ACEB04-BA4B-7314-15B6-CDD70EA7B7C1}"/>
                </a:ext>
              </a:extLst>
            </p:cNvPr>
            <p:cNvSpPr txBox="1"/>
            <p:nvPr/>
          </p:nvSpPr>
          <p:spPr>
            <a:xfrm>
              <a:off x="8430686" y="5697066"/>
              <a:ext cx="53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65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이상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5F196A-361E-5E2D-5EB1-61E72DCC4E71}"/>
                </a:ext>
              </a:extLst>
            </p:cNvPr>
            <p:cNvSpPr txBox="1"/>
            <p:nvPr/>
          </p:nvSpPr>
          <p:spPr>
            <a:xfrm>
              <a:off x="7871209" y="5697066"/>
              <a:ext cx="53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60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이상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C14596-9358-C1AE-377D-C59B660DD039}"/>
                </a:ext>
              </a:extLst>
            </p:cNvPr>
            <p:cNvSpPr txBox="1"/>
            <p:nvPr/>
          </p:nvSpPr>
          <p:spPr>
            <a:xfrm>
              <a:off x="7311734" y="5697066"/>
              <a:ext cx="532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50~</a:t>
              </a:r>
            </a:p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59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0D186D-A4F6-CC58-9487-D492B5A7F00D}"/>
                </a:ext>
              </a:extLst>
            </p:cNvPr>
            <p:cNvSpPr txBox="1"/>
            <p:nvPr/>
          </p:nvSpPr>
          <p:spPr>
            <a:xfrm>
              <a:off x="6729811" y="5697066"/>
              <a:ext cx="555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40~</a:t>
              </a:r>
              <a:b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49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FF34BD-42CC-27A8-3C16-FBEC892FA023}"/>
                </a:ext>
              </a:extLst>
            </p:cNvPr>
            <p:cNvSpPr txBox="1"/>
            <p:nvPr/>
          </p:nvSpPr>
          <p:spPr>
            <a:xfrm>
              <a:off x="6176428" y="5697066"/>
              <a:ext cx="456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30~39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670D15-953A-88EA-3FF2-2EF82CDAB205}"/>
                </a:ext>
              </a:extLst>
            </p:cNvPr>
            <p:cNvSpPr txBox="1"/>
            <p:nvPr/>
          </p:nvSpPr>
          <p:spPr>
            <a:xfrm>
              <a:off x="5606689" y="5697066"/>
              <a:ext cx="456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29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이하</a:t>
              </a:r>
            </a:p>
          </p:txBody>
        </p:sp>
        <p:sp>
          <p:nvSpPr>
            <p:cNvPr id="35" name="모서리가 둥근 사각형 설명선 84">
              <a:extLst>
                <a:ext uri="{FF2B5EF4-FFF2-40B4-BE49-F238E27FC236}">
                  <a16:creationId xmlns:a16="http://schemas.microsoft.com/office/drawing/2014/main" id="{E78EF9CE-553B-1EC4-CCD8-7C0656F82634}"/>
                </a:ext>
              </a:extLst>
            </p:cNvPr>
            <p:cNvSpPr/>
            <p:nvPr/>
          </p:nvSpPr>
          <p:spPr>
            <a:xfrm>
              <a:off x="7968425" y="4819758"/>
              <a:ext cx="623744" cy="213325"/>
            </a:xfrm>
            <a:prstGeom prst="wedgeRoundRectCallout">
              <a:avLst>
                <a:gd name="adj1" fmla="val -42547"/>
                <a:gd name="adj2" fmla="val 105309"/>
                <a:gd name="adj3" fmla="val 1666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5,703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모서리가 둥근 사각형 설명선 85">
              <a:extLst>
                <a:ext uri="{FF2B5EF4-FFF2-40B4-BE49-F238E27FC236}">
                  <a16:creationId xmlns:a16="http://schemas.microsoft.com/office/drawing/2014/main" id="{F1540D8A-7040-CD10-2203-32A1DDE55F29}"/>
                </a:ext>
              </a:extLst>
            </p:cNvPr>
            <p:cNvSpPr/>
            <p:nvPr/>
          </p:nvSpPr>
          <p:spPr>
            <a:xfrm>
              <a:off x="8667535" y="4943491"/>
              <a:ext cx="724650" cy="207419"/>
            </a:xfrm>
            <a:prstGeom prst="wedgeRoundRectCallout">
              <a:avLst>
                <a:gd name="adj1" fmla="val -52939"/>
                <a:gd name="adj2" fmla="val 90386"/>
                <a:gd name="adj3" fmla="val 1666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4,567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모서리가 둥근 사각형 설명선 86">
              <a:extLst>
                <a:ext uri="{FF2B5EF4-FFF2-40B4-BE49-F238E27FC236}">
                  <a16:creationId xmlns:a16="http://schemas.microsoft.com/office/drawing/2014/main" id="{5B76203D-DC85-E736-91AE-422CF59D8860}"/>
                </a:ext>
              </a:extLst>
            </p:cNvPr>
            <p:cNvSpPr/>
            <p:nvPr/>
          </p:nvSpPr>
          <p:spPr>
            <a:xfrm>
              <a:off x="7585328" y="4333191"/>
              <a:ext cx="977481" cy="229678"/>
            </a:xfrm>
            <a:prstGeom prst="wedgeRoundRectCallout">
              <a:avLst>
                <a:gd name="adj1" fmla="val -52939"/>
                <a:gd name="adj2" fmla="val 90386"/>
                <a:gd name="adj3" fmla="val 16667"/>
              </a:avLst>
            </a:prstGeom>
            <a:solidFill>
              <a:srgbClr val="4EB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10,074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8" name="모서리가 둥근 사각형 설명선 87">
              <a:extLst>
                <a:ext uri="{FF2B5EF4-FFF2-40B4-BE49-F238E27FC236}">
                  <a16:creationId xmlns:a16="http://schemas.microsoft.com/office/drawing/2014/main" id="{1507FD4C-9615-42D5-92EC-4DA7643EACA6}"/>
                </a:ext>
              </a:extLst>
            </p:cNvPr>
            <p:cNvSpPr/>
            <p:nvPr/>
          </p:nvSpPr>
          <p:spPr>
            <a:xfrm>
              <a:off x="6943507" y="3852262"/>
              <a:ext cx="927703" cy="258631"/>
            </a:xfrm>
            <a:prstGeom prst="wedgeRoundRectCallout">
              <a:avLst>
                <a:gd name="adj1" fmla="val -45357"/>
                <a:gd name="adj2" fmla="val 155053"/>
                <a:gd name="adj3" fmla="val 16667"/>
              </a:avLst>
            </a:prstGeom>
            <a:solidFill>
              <a:srgbClr val="4EB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12,208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모서리가 둥근 사각형 설명선 88">
              <a:extLst>
                <a:ext uri="{FF2B5EF4-FFF2-40B4-BE49-F238E27FC236}">
                  <a16:creationId xmlns:a16="http://schemas.microsoft.com/office/drawing/2014/main" id="{404F4A09-745A-D2E5-734E-F78D770F15AE}"/>
                </a:ext>
              </a:extLst>
            </p:cNvPr>
            <p:cNvSpPr/>
            <p:nvPr/>
          </p:nvSpPr>
          <p:spPr>
            <a:xfrm>
              <a:off x="5679922" y="4158823"/>
              <a:ext cx="855002" cy="192265"/>
            </a:xfrm>
            <a:prstGeom prst="wedgeRoundRectCallout">
              <a:avLst>
                <a:gd name="adj1" fmla="val 35954"/>
                <a:gd name="adj2" fmla="val 99340"/>
                <a:gd name="adj3" fmla="val 16667"/>
              </a:avLst>
            </a:prstGeom>
            <a:solidFill>
              <a:srgbClr val="4EB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11,190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모서리가 둥근 사각형 설명선 89">
              <a:extLst>
                <a:ext uri="{FF2B5EF4-FFF2-40B4-BE49-F238E27FC236}">
                  <a16:creationId xmlns:a16="http://schemas.microsoft.com/office/drawing/2014/main" id="{46532EEC-CED7-5A9F-4A3A-E14EA77E8EDF}"/>
                </a:ext>
              </a:extLst>
            </p:cNvPr>
            <p:cNvSpPr/>
            <p:nvPr/>
          </p:nvSpPr>
          <p:spPr>
            <a:xfrm>
              <a:off x="5362726" y="4935277"/>
              <a:ext cx="734212" cy="239668"/>
            </a:xfrm>
            <a:prstGeom prst="wedgeRoundRectCallout">
              <a:avLst>
                <a:gd name="adj1" fmla="val 10397"/>
                <a:gd name="adj2" fmla="val 93371"/>
                <a:gd name="adj3" fmla="val 1666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3,550</a:t>
              </a:r>
              <a:endPara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1C09369-3C1B-B71D-E3FE-1BC970EECC42}"/>
                </a:ext>
              </a:extLst>
            </p:cNvPr>
            <p:cNvSpPr txBox="1"/>
            <p:nvPr/>
          </p:nvSpPr>
          <p:spPr>
            <a:xfrm>
              <a:off x="6982752" y="6127953"/>
              <a:ext cx="2448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 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통계청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2021.12.16)</a:t>
              </a:r>
              <a:endPara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4216C6E-F9A1-BAD0-E6C0-D0C02036C073}"/>
                </a:ext>
              </a:extLst>
            </p:cNvPr>
            <p:cNvSpPr txBox="1"/>
            <p:nvPr/>
          </p:nvSpPr>
          <p:spPr>
            <a:xfrm>
              <a:off x="8638388" y="3726429"/>
              <a:ext cx="9546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KoPubWorld돋움체 Light" panose="00000300000000000000" pitchFamily="2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KoPubWorld돋움체 Light" panose="00000300000000000000" pitchFamily="2" charset="-127"/>
                </a:rPr>
                <a:t>단위 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KoPubWorld돋움체 Light" panose="00000300000000000000" pitchFamily="2" charset="-127"/>
                </a:rPr>
                <a:t>: 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KoPubWorld돋움체 Light" panose="00000300000000000000" pitchFamily="2" charset="-127"/>
                </a:rPr>
                <a:t>만원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KoPubWorld돋움체 Light" panose="00000300000000000000" pitchFamily="2" charset="-127"/>
                </a:rPr>
                <a:t>)</a:t>
              </a:r>
              <a:endPara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endParaRPr>
            </a:p>
          </p:txBody>
        </p:sp>
      </p:grpSp>
      <p:sp>
        <p:nvSpPr>
          <p:cNvPr id="43" name="사각형: 둥근 모서리 40">
            <a:extLst>
              <a:ext uri="{FF2B5EF4-FFF2-40B4-BE49-F238E27FC236}">
                <a16:creationId xmlns:a16="http://schemas.microsoft.com/office/drawing/2014/main" id="{D66795CB-12CA-F3A0-EBFA-DDBF7A2EC5B0}"/>
              </a:ext>
            </a:extLst>
          </p:cNvPr>
          <p:cNvSpPr/>
          <p:nvPr/>
        </p:nvSpPr>
        <p:spPr>
          <a:xfrm>
            <a:off x="5860729" y="1753918"/>
            <a:ext cx="3152542" cy="353944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인당 평균 부채규모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7BA6B2-2F8D-6776-5C63-30A2FCCDE886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무배당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교보뉴더든든한종신보험을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신용보험의 역할로써 활용하기</a:t>
            </a:r>
          </a:p>
        </p:txBody>
      </p:sp>
    </p:spTree>
    <p:extLst>
      <p:ext uri="{BB962C8B-B14F-4D97-AF65-F5344CB8AC3E}">
        <p14:creationId xmlns:p14="http://schemas.microsoft.com/office/powerpoint/2010/main" val="6918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C0E75-A48C-FDD9-6AEA-1862580BC376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다목적 활용 마케팅 포인트</a:t>
            </a:r>
          </a:p>
        </p:txBody>
      </p:sp>
      <p:sp>
        <p:nvSpPr>
          <p:cNvPr id="4" name="배지 3">
            <a:extLst>
              <a:ext uri="{FF2B5EF4-FFF2-40B4-BE49-F238E27FC236}">
                <a16:creationId xmlns:a16="http://schemas.microsoft.com/office/drawing/2014/main" id="{A0B150D2-5BA4-486A-11FD-81F3AC320258}"/>
              </a:ext>
            </a:extLst>
          </p:cNvPr>
          <p:cNvSpPr/>
          <p:nvPr/>
        </p:nvSpPr>
        <p:spPr>
          <a:xfrm>
            <a:off x="775741" y="2003748"/>
            <a:ext cx="8712747" cy="1152128"/>
          </a:xfrm>
          <a:prstGeom prst="plaque">
            <a:avLst>
              <a:gd name="adj" fmla="val 8818"/>
            </a:avLst>
          </a:prstGeom>
          <a:solidFill>
            <a:schemeClr val="accent1">
              <a:lumMod val="50000"/>
            </a:schemeClr>
          </a:solidFill>
          <a:ln>
            <a:solidFill>
              <a:srgbClr val="4EB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목돈 </a:t>
            </a:r>
            <a:r>
              <a: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만들기 프로젝트</a:t>
            </a:r>
            <a:r>
              <a: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</a:p>
          <a:p>
            <a:pPr algn="ctr"/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퀴즈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만원씩 몇 년 모으면 </a:t>
            </a:r>
            <a:r>
              <a:rPr lang="ko-KR" altLang="en-US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종잣돈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억원이 모일까요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(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정답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8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lang="en-US" altLang="ko-KR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재테크의 기본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완납 후 바로 목적자금 활용 </a:t>
            </a:r>
            <a:r>
              <a:rPr lang="en-US" altLang="ko-KR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or </a:t>
            </a:r>
            <a:r>
              <a:rPr lang="ko-KR" altLang="en-US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연금재원으로 활용 가능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724C8-BF47-A50B-9A0D-105866E6E034}"/>
              </a:ext>
            </a:extLst>
          </p:cNvPr>
          <p:cNvSpPr txBox="1"/>
          <p:nvPr/>
        </p:nvSpPr>
        <p:spPr>
          <a:xfrm>
            <a:off x="1015758" y="3465715"/>
            <a:ext cx="410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목적자금 플랜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꿈★은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이루어진다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7BA6427D-14E9-A87A-BA53-72B83DE76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752259"/>
              </p:ext>
            </p:extLst>
          </p:nvPr>
        </p:nvGraphicFramePr>
        <p:xfrm>
          <a:off x="790977" y="3843560"/>
          <a:ext cx="8712747" cy="124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83">
                  <a:extLst>
                    <a:ext uri="{9D8B030D-6E8A-4147-A177-3AD203B41FA5}">
                      <a16:colId xmlns:a16="http://schemas.microsoft.com/office/drawing/2014/main" val="755427736"/>
                    </a:ext>
                  </a:extLst>
                </a:gridCol>
                <a:gridCol w="972702">
                  <a:extLst>
                    <a:ext uri="{9D8B030D-6E8A-4147-A177-3AD203B41FA5}">
                      <a16:colId xmlns:a16="http://schemas.microsoft.com/office/drawing/2014/main" val="3989561297"/>
                    </a:ext>
                  </a:extLst>
                </a:gridCol>
                <a:gridCol w="940872">
                  <a:extLst>
                    <a:ext uri="{9D8B030D-6E8A-4147-A177-3AD203B41FA5}">
                      <a16:colId xmlns:a16="http://schemas.microsoft.com/office/drawing/2014/main" val="265204382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8335856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45079621"/>
                    </a:ext>
                  </a:extLst>
                </a:gridCol>
                <a:gridCol w="1090753">
                  <a:extLst>
                    <a:ext uri="{9D8B030D-6E8A-4147-A177-3AD203B41FA5}">
                      <a16:colId xmlns:a16="http://schemas.microsoft.com/office/drawing/2014/main" val="2492268345"/>
                    </a:ext>
                  </a:extLst>
                </a:gridCol>
                <a:gridCol w="1050845">
                  <a:extLst>
                    <a:ext uri="{9D8B030D-6E8A-4147-A177-3AD203B41FA5}">
                      <a16:colId xmlns:a16="http://schemas.microsoft.com/office/drawing/2014/main" val="4042897757"/>
                    </a:ext>
                  </a:extLst>
                </a:gridCol>
                <a:gridCol w="969760">
                  <a:extLst>
                    <a:ext uri="{9D8B030D-6E8A-4147-A177-3AD203B41FA5}">
                      <a16:colId xmlns:a16="http://schemas.microsoft.com/office/drawing/2014/main" val="1432578419"/>
                    </a:ext>
                  </a:extLst>
                </a:gridCol>
              </a:tblGrid>
              <a:tr h="53632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내가 꿈꾸는 것은</a:t>
                      </a:r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?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시점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5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rgbClr val="4EB9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428969"/>
                  </a:ext>
                </a:extLst>
              </a:tr>
              <a:tr h="705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아이유학자금 </a:t>
                      </a:r>
                      <a:r>
                        <a:rPr lang="en-US" altLang="ko-KR" sz="1300" spc="-15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</a:p>
                    <a:p>
                      <a:pPr algn="ctr" latinLnBrk="1"/>
                      <a:r>
                        <a:rPr lang="ko-KR" altLang="en-US" sz="1300" spc="-15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꿈을 이루는 </a:t>
                      </a:r>
                      <a:r>
                        <a:rPr lang="ko-KR" altLang="en-US" sz="1300" spc="-150" dirty="0" err="1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종잣돈</a:t>
                      </a:r>
                      <a:endParaRPr lang="en-US" altLang="ko-KR" sz="1300" spc="-150"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목표 자금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5,772 </a:t>
                      </a:r>
                      <a:r>
                        <a:rPr lang="ko-KR" altLang="en-US" sz="1300" spc="-15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(100.9%)</a:t>
                      </a:r>
                      <a:endParaRPr lang="ko-KR" altLang="en-US" sz="1300" spc="-15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6,157 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(107.6%)</a:t>
                      </a:r>
                      <a:endParaRPr lang="ko-KR" altLang="en-US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7,433 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(129.9%)</a:t>
                      </a:r>
                      <a:endParaRPr lang="ko-KR" altLang="en-US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8,674 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(151.6%)</a:t>
                      </a:r>
                      <a:endParaRPr lang="ko-KR" altLang="en-US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9,895 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(173.0%)</a:t>
                      </a:r>
                      <a:endParaRPr lang="ko-KR" altLang="en-US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10,964 </a:t>
                      </a:r>
                      <a:r>
                        <a:rPr lang="ko-KR" altLang="en-US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(191.7%)</a:t>
                      </a:r>
                      <a:endParaRPr lang="ko-KR" altLang="en-US" sz="1300" spc="-15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979126"/>
                  </a:ext>
                </a:extLst>
              </a:tr>
            </a:tbl>
          </a:graphicData>
        </a:graphic>
      </p:graphicFrame>
      <p:sp>
        <p:nvSpPr>
          <p:cNvPr id="7" name="타원 6">
            <a:extLst>
              <a:ext uri="{FF2B5EF4-FFF2-40B4-BE49-F238E27FC236}">
                <a16:creationId xmlns:a16="http://schemas.microsoft.com/office/drawing/2014/main" id="{47092F15-41BD-F385-3A4B-89A65642F2FA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48F06-AD0D-B01B-C67D-F9D5B48CCB7C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무배당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으로 자녀를 위한 목돈 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1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억 만들기 프로젝트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18D6C7C-7605-F292-EBF7-FC77DB0F1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4" b="92336" l="9851" r="89851">
                        <a14:foregroundMark x1="20000" y1="18248" x2="20000" y2="19343"/>
                        <a14:foregroundMark x1="65970" y1="56569" x2="68955" y2="56934"/>
                        <a14:foregroundMark x1="29851" y1="92336" x2="30149" y2="8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12" y="3465715"/>
            <a:ext cx="380359" cy="31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FDFEA-304F-8FC1-32AC-A10FA1B15626}"/>
              </a:ext>
            </a:extLst>
          </p:cNvPr>
          <p:cNvSpPr txBox="1"/>
          <p:nvPr/>
        </p:nvSpPr>
        <p:spPr>
          <a:xfrm>
            <a:off x="6119348" y="35639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남자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7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주계약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보험가입금액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억원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C46A4-2400-6664-0890-5120E1F76742}"/>
              </a:ext>
            </a:extLst>
          </p:cNvPr>
          <p:cNvSpPr txBox="1"/>
          <p:nvPr/>
        </p:nvSpPr>
        <p:spPr>
          <a:xfrm>
            <a:off x="1013302" y="5477445"/>
            <a:ext cx="82680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2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자녀교육자금</a:t>
            </a:r>
            <a:r>
              <a:rPr lang="en-US" altLang="ko-KR" sz="2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해외여행자금</a:t>
            </a:r>
            <a:r>
              <a:rPr lang="en-US" altLang="ko-KR" sz="2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주택확장자금 등 다용도 활용 가능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D9D245-6192-3887-2B21-88DC1935C9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4" b="93993" l="3103" r="90000">
                        <a14:foregroundMark x1="29655" y1="18728" x2="11724" y2="50177"/>
                        <a14:foregroundMark x1="11034" y1="26855" x2="14828" y2="62191"/>
                        <a14:foregroundMark x1="14828" y1="62191" x2="23793" y2="84099"/>
                        <a14:foregroundMark x1="23793" y1="84099" x2="28276" y2="86926"/>
                        <a14:foregroundMark x1="83448" y1="14841" x2="66897" y2="81979"/>
                        <a14:foregroundMark x1="66897" y1="81979" x2="80690" y2="63958"/>
                        <a14:foregroundMark x1="80690" y1="63958" x2="70345" y2="66784"/>
                        <a14:foregroundMark x1="65172" y1="34276" x2="63448" y2="65371"/>
                        <a14:foregroundMark x1="63448" y1="65371" x2="73448" y2="84806"/>
                        <a14:foregroundMark x1="73448" y1="84806" x2="77931" y2="84099"/>
                        <a14:foregroundMark x1="82069" y1="64311" x2="82759" y2="85512"/>
                        <a14:foregroundMark x1="82759" y1="85512" x2="80000" y2="88339"/>
                        <a14:foregroundMark x1="87931" y1="55477" x2="88966" y2="74558"/>
                        <a14:foregroundMark x1="88966" y1="74558" x2="84138" y2="90459"/>
                        <a14:foregroundMark x1="62069" y1="86572" x2="81034" y2="84806"/>
                        <a14:foregroundMark x1="81034" y1="84806" x2="81034" y2="84806"/>
                        <a14:foregroundMark x1="55517" y1="90459" x2="81034" y2="89046"/>
                        <a14:foregroundMark x1="81034" y1="89046" x2="81724" y2="88693"/>
                        <a14:foregroundMark x1="61034" y1="92580" x2="80000" y2="93993"/>
                        <a14:foregroundMark x1="80000" y1="93993" x2="86552" y2="93286"/>
                        <a14:foregroundMark x1="5517" y1="39929" x2="3448" y2="85866"/>
                        <a14:foregroundMark x1="36207" y1="8834" x2="23103" y2="16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72" y="5489435"/>
            <a:ext cx="231092" cy="2255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2F543AA-EAA1-1EBD-F96C-0D07E2638D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4" b="93993" l="3103" r="90000">
                        <a14:foregroundMark x1="29655" y1="18728" x2="11724" y2="50177"/>
                        <a14:foregroundMark x1="11034" y1="26855" x2="14828" y2="62191"/>
                        <a14:foregroundMark x1="14828" y1="62191" x2="23793" y2="84099"/>
                        <a14:foregroundMark x1="23793" y1="84099" x2="28276" y2="86926"/>
                        <a14:foregroundMark x1="83448" y1="14841" x2="66897" y2="81979"/>
                        <a14:foregroundMark x1="66897" y1="81979" x2="80690" y2="63958"/>
                        <a14:foregroundMark x1="80690" y1="63958" x2="70345" y2="66784"/>
                        <a14:foregroundMark x1="65172" y1="34276" x2="63448" y2="65371"/>
                        <a14:foregroundMark x1="63448" y1="65371" x2="73448" y2="84806"/>
                        <a14:foregroundMark x1="73448" y1="84806" x2="77931" y2="84099"/>
                        <a14:foregroundMark x1="82069" y1="64311" x2="82759" y2="85512"/>
                        <a14:foregroundMark x1="82759" y1="85512" x2="80000" y2="88339"/>
                        <a14:foregroundMark x1="87931" y1="55477" x2="88966" y2="74558"/>
                        <a14:foregroundMark x1="88966" y1="74558" x2="84138" y2="90459"/>
                        <a14:foregroundMark x1="62069" y1="86572" x2="81034" y2="84806"/>
                        <a14:foregroundMark x1="81034" y1="84806" x2="81034" y2="84806"/>
                        <a14:foregroundMark x1="55517" y1="90459" x2="81034" y2="89046"/>
                        <a14:foregroundMark x1="81034" y1="89046" x2="81724" y2="88693"/>
                        <a14:foregroundMark x1="61034" y1="92580" x2="80000" y2="93993"/>
                        <a14:foregroundMark x1="80000" y1="93993" x2="86552" y2="93286"/>
                        <a14:foregroundMark x1="5517" y1="39929" x2="3448" y2="85866"/>
                        <a14:foregroundMark x1="36207" y1="8834" x2="23103" y2="16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050306" y="5795479"/>
            <a:ext cx="231092" cy="2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3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상품판매시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반드시 준수해야 할 사항</a:t>
            </a:r>
            <a:endParaRPr lang="ko-KR" altLang="en-US" sz="2400" spc="-1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4A0DCB7-BAE9-4132-8E5C-E0DBACCA5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05031"/>
              </p:ext>
            </p:extLst>
          </p:nvPr>
        </p:nvGraphicFramePr>
        <p:xfrm>
          <a:off x="3851690" y="256985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02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 및 </a:t>
                      </a:r>
                      <a:endParaRPr kumimoji="1" lang="en-US" altLang="ko-KR" sz="1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계약자용</a:t>
                      </a: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청약서 전달</a:t>
                      </a:r>
                      <a:endParaRPr kumimoji="1" lang="ko-KR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청약 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약관 및 계약자 보관용 청약서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 부본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를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전달하여야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Block Arc 14">
            <a:extLst>
              <a:ext uri="{FF2B5EF4-FFF2-40B4-BE49-F238E27FC236}">
                <a16:creationId xmlns:a16="http://schemas.microsoft.com/office/drawing/2014/main" id="{7620B76B-2251-4625-80C4-F2D0A66D1C2D}"/>
              </a:ext>
            </a:extLst>
          </p:cNvPr>
          <p:cNvSpPr>
            <a:spLocks noChangeAspect="1"/>
          </p:cNvSpPr>
          <p:nvPr/>
        </p:nvSpPr>
        <p:spPr>
          <a:xfrm rot="2700000">
            <a:off x="5157205" y="229838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5FBC33E-A5DA-4FA4-AB3B-2CED5FCC1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63392"/>
              </p:ext>
            </p:extLst>
          </p:nvPr>
        </p:nvGraphicFramePr>
        <p:xfrm>
          <a:off x="884782" y="2559834"/>
          <a:ext cx="2727799" cy="3731899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38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1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01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3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자필서명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dirty="0" smtClean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10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체결 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 및 피보험자는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상품설명서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청약관련 서류에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자필서명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날인 및 전자서명 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공인전자서명 포함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을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 </a:t>
                      </a:r>
                      <a:endParaRPr lang="en-US" altLang="ko-KR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135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76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14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Block Arc 14">
            <a:extLst>
              <a:ext uri="{FF2B5EF4-FFF2-40B4-BE49-F238E27FC236}">
                <a16:creationId xmlns:a16="http://schemas.microsoft.com/office/drawing/2014/main" id="{B73798C3-FAF9-4211-AF96-1EE8121767AD}"/>
              </a:ext>
            </a:extLst>
          </p:cNvPr>
          <p:cNvSpPr>
            <a:spLocks noChangeAspect="1"/>
          </p:cNvSpPr>
          <p:nvPr/>
        </p:nvSpPr>
        <p:spPr>
          <a:xfrm rot="2700000">
            <a:off x="2190298" y="228836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52EBA-E90A-4420-B69E-94F1F7859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754933"/>
              </p:ext>
            </p:extLst>
          </p:nvPr>
        </p:nvGraphicFramePr>
        <p:xfrm>
          <a:off x="6784600" y="255983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03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</a:t>
                      </a:r>
                      <a:endParaRPr kumimoji="1" lang="en-US" altLang="ko-KR" sz="1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중요내용</a:t>
                      </a: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설명</a:t>
                      </a:r>
                      <a:endParaRPr kumimoji="1" lang="ko-KR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보험판매인은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보장내용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보험료납입기간 및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보험기간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계약전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알릴의무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중요 내용을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질문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확인 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설명하여야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id="{C23B292F-4DCF-40A2-A1EA-61AC98072081}"/>
              </a:ext>
            </a:extLst>
          </p:cNvPr>
          <p:cNvSpPr>
            <a:spLocks noChangeAspect="1"/>
          </p:cNvSpPr>
          <p:nvPr/>
        </p:nvSpPr>
        <p:spPr>
          <a:xfrm rot="2700000">
            <a:off x="8090115" y="2292150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Right Arrow 13">
            <a:extLst>
              <a:ext uri="{FF2B5EF4-FFF2-40B4-BE49-F238E27FC236}">
                <a16:creationId xmlns:a16="http://schemas.microsoft.com/office/drawing/2014/main" id="{2FE01A3D-CE39-4980-AF4B-07E8BE0CE5B8}"/>
              </a:ext>
            </a:extLst>
          </p:cNvPr>
          <p:cNvSpPr/>
          <p:nvPr/>
        </p:nvSpPr>
        <p:spPr>
          <a:xfrm>
            <a:off x="638283" y="1479340"/>
            <a:ext cx="8080469" cy="682326"/>
          </a:xfrm>
          <a:prstGeom prst="rightArrow">
            <a:avLst>
              <a:gd name="adj1" fmla="val 73188"/>
              <a:gd name="adj2" fmla="val 8033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782269" latinLnBrk="0">
              <a:defRPr/>
            </a:pPr>
            <a:endParaRPr lang="en-US" sz="2053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792A9E4-D5AC-42E0-8C03-D9BF4D524CD4}"/>
              </a:ext>
            </a:extLst>
          </p:cNvPr>
          <p:cNvSpPr/>
          <p:nvPr/>
        </p:nvSpPr>
        <p:spPr>
          <a:xfrm>
            <a:off x="638283" y="1486135"/>
            <a:ext cx="8080469" cy="679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851143"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</a:t>
            </a:r>
          </a:p>
        </p:txBody>
      </p:sp>
    </p:spTree>
    <p:extLst>
      <p:ext uri="{BB962C8B-B14F-4D97-AF65-F5344CB8AC3E}">
        <p14:creationId xmlns:p14="http://schemas.microsoft.com/office/powerpoint/2010/main" val="17408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FD23B-E8C3-B13C-5720-F0073AE7EB4F}"/>
              </a:ext>
            </a:extLst>
          </p:cNvPr>
          <p:cNvSpPr txBox="1"/>
          <p:nvPr/>
        </p:nvSpPr>
        <p:spPr>
          <a:xfrm>
            <a:off x="373491" y="196734"/>
            <a:ext cx="9374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2200" b="1" spc="-70" dirty="0" err="1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교보뉴더든든한종신보험</a:t>
            </a:r>
            <a:r>
              <a:rPr lang="en-US" altLang="ko-KR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2200" b="1" spc="-70" dirty="0">
                <a:solidFill>
                  <a:srgbClr val="0038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다목적 활용 마케팅 포인트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31FB38B7-E2BA-8A79-A8E7-6F1ECEBE5F3B}"/>
              </a:ext>
            </a:extLst>
          </p:cNvPr>
          <p:cNvCxnSpPr>
            <a:cxnSpLocks/>
          </p:cNvCxnSpPr>
          <p:nvPr/>
        </p:nvCxnSpPr>
        <p:spPr>
          <a:xfrm>
            <a:off x="886943" y="3270325"/>
            <a:ext cx="85305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모서리 2">
            <a:extLst>
              <a:ext uri="{FF2B5EF4-FFF2-40B4-BE49-F238E27FC236}">
                <a16:creationId xmlns:a16="http://schemas.microsoft.com/office/drawing/2014/main" id="{58E84A6B-3BB8-30EB-F59A-537159F649AF}"/>
              </a:ext>
            </a:extLst>
          </p:cNvPr>
          <p:cNvSpPr/>
          <p:nvPr/>
        </p:nvSpPr>
        <p:spPr>
          <a:xfrm>
            <a:off x="6296330" y="2766268"/>
            <a:ext cx="2664296" cy="43204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나눔고딕" pitchFamily="2" charset="-127"/>
                <a:ea typeface="나눔고딕" pitchFamily="2" charset="-127"/>
              </a:rPr>
              <a:t>국민연금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DCC9F-6131-0196-C968-DE66E6F23B51}"/>
              </a:ext>
            </a:extLst>
          </p:cNvPr>
          <p:cNvSpPr txBox="1"/>
          <p:nvPr/>
        </p:nvSpPr>
        <p:spPr>
          <a:xfrm>
            <a:off x="721464" y="2874806"/>
            <a:ext cx="300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rgbClr val="439622"/>
                </a:solidFill>
                <a:latin typeface="나눔고딕" pitchFamily="2" charset="-127"/>
                <a:ea typeface="나눔고딕" pitchFamily="2" charset="-127"/>
              </a:rPr>
              <a:t>교보뉴더든든한종신보험</a:t>
            </a:r>
            <a:endParaRPr lang="ko-KR" altLang="en-US" sz="2000" b="1" dirty="0">
              <a:solidFill>
                <a:srgbClr val="439622"/>
              </a:solidFill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47F8F-FB2B-770D-A358-979368731845}"/>
              </a:ext>
            </a:extLst>
          </p:cNvPr>
          <p:cNvSpPr txBox="1"/>
          <p:nvPr/>
        </p:nvSpPr>
        <p:spPr>
          <a:xfrm>
            <a:off x="5340209" y="3484943"/>
            <a:ext cx="5761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latin typeface="나눔고딕" pitchFamily="2" charset="-127"/>
                <a:ea typeface="나눔고딕" pitchFamily="2" charset="-127"/>
              </a:rPr>
              <a:t>65</a:t>
            </a:r>
            <a:r>
              <a:rPr lang="ko-KR" altLang="en-US" sz="1300" dirty="0">
                <a:latin typeface="나눔고딕" pitchFamily="2" charset="-127"/>
                <a:ea typeface="나눔고딕" pitchFamily="2" charset="-127"/>
              </a:rPr>
              <a:t>세 </a:t>
            </a:r>
          </a:p>
        </p:txBody>
      </p:sp>
      <p:sp>
        <p:nvSpPr>
          <p:cNvPr id="8" name="사각형: 둥근 모서리 5">
            <a:extLst>
              <a:ext uri="{FF2B5EF4-FFF2-40B4-BE49-F238E27FC236}">
                <a16:creationId xmlns:a16="http://schemas.microsoft.com/office/drawing/2014/main" id="{88EA89F1-5C48-C777-8F25-7FA788511DE6}"/>
              </a:ext>
            </a:extLst>
          </p:cNvPr>
          <p:cNvSpPr/>
          <p:nvPr/>
        </p:nvSpPr>
        <p:spPr>
          <a:xfrm>
            <a:off x="6296330" y="2276872"/>
            <a:ext cx="2664296" cy="43204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나눔고딕" pitchFamily="2" charset="-127"/>
                <a:ea typeface="나눔고딕" pitchFamily="2" charset="-127"/>
              </a:rPr>
              <a:t>퇴직연금</a:t>
            </a:r>
          </a:p>
        </p:txBody>
      </p:sp>
      <p:sp>
        <p:nvSpPr>
          <p:cNvPr id="9" name="사각형: 둥근 모서리 6">
            <a:extLst>
              <a:ext uri="{FF2B5EF4-FFF2-40B4-BE49-F238E27FC236}">
                <a16:creationId xmlns:a16="http://schemas.microsoft.com/office/drawing/2014/main" id="{BF06CCB9-3DD0-F5E9-1054-AE79696A19FA}"/>
              </a:ext>
            </a:extLst>
          </p:cNvPr>
          <p:cNvSpPr/>
          <p:nvPr/>
        </p:nvSpPr>
        <p:spPr>
          <a:xfrm>
            <a:off x="6296330" y="1772816"/>
            <a:ext cx="2664296" cy="432047"/>
          </a:xfrm>
          <a:prstGeom prst="roundRect">
            <a:avLst/>
          </a:prstGeom>
          <a:solidFill>
            <a:srgbClr val="4EB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나눔고딕" pitchFamily="2" charset="-127"/>
                <a:ea typeface="나눔고딕" pitchFamily="2" charset="-127"/>
              </a:rPr>
              <a:t>개인연금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71996C6-6BE5-F690-92D6-DC772B66DC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2" b="92478" l="9341" r="90385">
                        <a14:foregroundMark x1="34615" y1="88938" x2="19231" y2="92478"/>
                        <a14:foregroundMark x1="90385" y1="11504" x2="89286" y2="35398"/>
                        <a14:foregroundMark x1="89286" y1="35398" x2="90385" y2="38496"/>
                        <a14:foregroundMark x1="90385" y1="9292" x2="89286" y2="1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29735" flipV="1">
            <a:off x="2396308" y="2425519"/>
            <a:ext cx="1334792" cy="842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264A7C-22A9-B50A-2322-80375721B543}"/>
              </a:ext>
            </a:extLst>
          </p:cNvPr>
          <p:cNvSpPr txBox="1"/>
          <p:nvPr/>
        </p:nvSpPr>
        <p:spPr>
          <a:xfrm>
            <a:off x="1070902" y="2360848"/>
            <a:ext cx="130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나눔고딕" pitchFamily="2" charset="-127"/>
                <a:ea typeface="나눔고딕" pitchFamily="2" charset="-127"/>
              </a:rPr>
              <a:t>금융자산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196A49A-1A55-7669-90B3-DCDDC1F6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2" b="92478" l="9341" r="90385">
                        <a14:foregroundMark x1="34615" y1="88938" x2="19231" y2="92478"/>
                        <a14:foregroundMark x1="90385" y1="11504" x2="89286" y2="35398"/>
                        <a14:foregroundMark x1="89286" y1="35398" x2="90385" y2="38496"/>
                        <a14:foregroundMark x1="90385" y1="9292" x2="89286" y2="1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19176" flipV="1">
            <a:off x="2035669" y="2177730"/>
            <a:ext cx="1332080" cy="7047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ED02CC-36A0-AF78-A902-83436A7FF808}"/>
              </a:ext>
            </a:extLst>
          </p:cNvPr>
          <p:cNvSpPr txBox="1"/>
          <p:nvPr/>
        </p:nvSpPr>
        <p:spPr>
          <a:xfrm>
            <a:off x="1316461" y="1905315"/>
            <a:ext cx="130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나눔고딕" pitchFamily="2" charset="-127"/>
                <a:ea typeface="나눔고딕" pitchFamily="2" charset="-127"/>
              </a:rPr>
              <a:t>주택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4088FC6-F152-F440-91A0-3635889030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2" b="92478" l="9341" r="90385">
                        <a14:foregroundMark x1="34615" y1="88938" x2="19231" y2="92478"/>
                        <a14:foregroundMark x1="90385" y1="11504" x2="89286" y2="35398"/>
                        <a14:foregroundMark x1="89286" y1="35398" x2="90385" y2="38496"/>
                        <a14:foregroundMark x1="90385" y1="9292" x2="89286" y2="1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23639" flipV="1">
            <a:off x="1847770" y="1632950"/>
            <a:ext cx="1332080" cy="704791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0FE8E5D9-F143-20DE-344B-5E8F02394769}"/>
              </a:ext>
            </a:extLst>
          </p:cNvPr>
          <p:cNvGrpSpPr/>
          <p:nvPr/>
        </p:nvGrpSpPr>
        <p:grpSpPr>
          <a:xfrm>
            <a:off x="819224" y="4121804"/>
            <a:ext cx="4787117" cy="2428117"/>
            <a:chOff x="684738" y="3982035"/>
            <a:chExt cx="5271241" cy="242811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B394852D-1842-B5F1-14D7-9BD33C809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444"/>
            <a:stretch/>
          </p:blipFill>
          <p:spPr>
            <a:xfrm>
              <a:off x="684738" y="4019409"/>
              <a:ext cx="2951493" cy="2099290"/>
            </a:xfrm>
            <a:prstGeom prst="rect">
              <a:avLst/>
            </a:prstGeom>
            <a:ln>
              <a:solidFill>
                <a:srgbClr val="4EB949"/>
              </a:solidFill>
            </a:ln>
          </p:spPr>
        </p:pic>
        <p:sp>
          <p:nvSpPr>
            <p:cNvPr id="17" name="이등변 삼각형 75">
              <a:extLst>
                <a:ext uri="{FF2B5EF4-FFF2-40B4-BE49-F238E27FC236}">
                  <a16:creationId xmlns:a16="http://schemas.microsoft.com/office/drawing/2014/main" id="{DEC32E4B-2BE0-A44D-EE4C-66CF44A265A1}"/>
                </a:ext>
              </a:extLst>
            </p:cNvPr>
            <p:cNvSpPr/>
            <p:nvPr/>
          </p:nvSpPr>
          <p:spPr>
            <a:xfrm rot="16200000">
              <a:off x="3150474" y="4597277"/>
              <a:ext cx="1271502" cy="1129807"/>
            </a:xfrm>
            <a:custGeom>
              <a:avLst/>
              <a:gdLst>
                <a:gd name="connsiteX0" fmla="*/ 0 w 1762273"/>
                <a:gd name="connsiteY0" fmla="*/ 660875 h 660875"/>
                <a:gd name="connsiteX1" fmla="*/ 881137 w 1762273"/>
                <a:gd name="connsiteY1" fmla="*/ 0 h 660875"/>
                <a:gd name="connsiteX2" fmla="*/ 1762273 w 1762273"/>
                <a:gd name="connsiteY2" fmla="*/ 660875 h 660875"/>
                <a:gd name="connsiteX3" fmla="*/ 0 w 1762273"/>
                <a:gd name="connsiteY3" fmla="*/ 660875 h 660875"/>
                <a:gd name="connsiteX0" fmla="*/ 0 w 2067912"/>
                <a:gd name="connsiteY0" fmla="*/ 505232 h 505232"/>
                <a:gd name="connsiteX1" fmla="*/ 2067912 w 2067912"/>
                <a:gd name="connsiteY1" fmla="*/ 0 h 505232"/>
                <a:gd name="connsiteX2" fmla="*/ 1762273 w 2067912"/>
                <a:gd name="connsiteY2" fmla="*/ 505232 h 505232"/>
                <a:gd name="connsiteX3" fmla="*/ 0 w 2067912"/>
                <a:gd name="connsiteY3" fmla="*/ 505232 h 505232"/>
                <a:gd name="connsiteX0" fmla="*/ 0 w 1762274"/>
                <a:gd name="connsiteY0" fmla="*/ 1459999 h 1459999"/>
                <a:gd name="connsiteX1" fmla="*/ 792058 w 1762274"/>
                <a:gd name="connsiteY1" fmla="*/ 0 h 1459999"/>
                <a:gd name="connsiteX2" fmla="*/ 1762273 w 1762274"/>
                <a:gd name="connsiteY2" fmla="*/ 1459999 h 1459999"/>
                <a:gd name="connsiteX3" fmla="*/ 0 w 1762274"/>
                <a:gd name="connsiteY3" fmla="*/ 1459999 h 14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274" h="1459999">
                  <a:moveTo>
                    <a:pt x="0" y="1459999"/>
                  </a:moveTo>
                  <a:lnTo>
                    <a:pt x="792058" y="0"/>
                  </a:lnTo>
                  <a:lnTo>
                    <a:pt x="1762273" y="1459999"/>
                  </a:lnTo>
                  <a:lnTo>
                    <a:pt x="0" y="145999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19000">
                  <a:srgbClr val="43962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74D391A-CA99-B330-72FA-B372D625B5BE}"/>
                </a:ext>
              </a:extLst>
            </p:cNvPr>
            <p:cNvSpPr/>
            <p:nvPr/>
          </p:nvSpPr>
          <p:spPr>
            <a:xfrm>
              <a:off x="2823361" y="4748595"/>
              <a:ext cx="347878" cy="7667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46B5FD7-1243-C43C-311D-D8EF4AA615D9}"/>
                </a:ext>
              </a:extLst>
            </p:cNvPr>
            <p:cNvGrpSpPr/>
            <p:nvPr/>
          </p:nvGrpSpPr>
          <p:grpSpPr>
            <a:xfrm>
              <a:off x="4226135" y="4367757"/>
              <a:ext cx="1430387" cy="411424"/>
              <a:chOff x="7431226" y="941192"/>
              <a:chExt cx="1781943" cy="504056"/>
            </a:xfrm>
          </p:grpSpPr>
          <p:sp>
            <p:nvSpPr>
              <p:cNvPr id="29" name="모서리가 둥근 직사각형 3">
                <a:extLst>
                  <a:ext uri="{FF2B5EF4-FFF2-40B4-BE49-F238E27FC236}">
                    <a16:creationId xmlns:a16="http://schemas.microsoft.com/office/drawing/2014/main" id="{6719CC75-072D-59F5-73CD-F04496E8184C}"/>
                  </a:ext>
                </a:extLst>
              </p:cNvPr>
              <p:cNvSpPr/>
              <p:nvPr/>
            </p:nvSpPr>
            <p:spPr>
              <a:xfrm>
                <a:off x="7586940" y="999035"/>
                <a:ext cx="1626229" cy="39916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ko-KR" sz="1500" dirty="0"/>
                  <a:t>64</a:t>
                </a:r>
                <a:r>
                  <a:rPr lang="ko-KR" altLang="en-US" sz="1500" dirty="0"/>
                  <a:t>만원</a:t>
                </a:r>
              </a:p>
            </p:txBody>
          </p:sp>
          <p:sp>
            <p:nvSpPr>
              <p:cNvPr id="30" name="자유형 341">
                <a:extLst>
                  <a:ext uri="{FF2B5EF4-FFF2-40B4-BE49-F238E27FC236}">
                    <a16:creationId xmlns:a16="http://schemas.microsoft.com/office/drawing/2014/main" id="{05F4DB52-DC16-22A3-4F0E-657519041E5C}"/>
                  </a:ext>
                </a:extLst>
              </p:cNvPr>
              <p:cNvSpPr/>
              <p:nvPr/>
            </p:nvSpPr>
            <p:spPr>
              <a:xfrm>
                <a:off x="7431226" y="941192"/>
                <a:ext cx="741907" cy="504056"/>
              </a:xfrm>
              <a:custGeom>
                <a:avLst/>
                <a:gdLst>
                  <a:gd name="connsiteX0" fmla="*/ 252028 w 741907"/>
                  <a:gd name="connsiteY0" fmla="*/ 0 h 504056"/>
                  <a:gd name="connsiteX1" fmla="*/ 741907 w 741907"/>
                  <a:gd name="connsiteY1" fmla="*/ 0 h 504056"/>
                  <a:gd name="connsiteX2" fmla="*/ 741907 w 741907"/>
                  <a:gd name="connsiteY2" fmla="*/ 504056 h 504056"/>
                  <a:gd name="connsiteX3" fmla="*/ 252028 w 741907"/>
                  <a:gd name="connsiteY3" fmla="*/ 504056 h 504056"/>
                  <a:gd name="connsiteX4" fmla="*/ 0 w 741907"/>
                  <a:gd name="connsiteY4" fmla="*/ 252028 h 504056"/>
                  <a:gd name="connsiteX5" fmla="*/ 252028 w 741907"/>
                  <a:gd name="connsiteY5" fmla="*/ 0 h 50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1907" h="504056">
                    <a:moveTo>
                      <a:pt x="252028" y="0"/>
                    </a:moveTo>
                    <a:lnTo>
                      <a:pt x="741907" y="0"/>
                    </a:lnTo>
                    <a:lnTo>
                      <a:pt x="741907" y="504056"/>
                    </a:lnTo>
                    <a:lnTo>
                      <a:pt x="252028" y="504056"/>
                    </a:lnTo>
                    <a:cubicBezTo>
                      <a:pt x="112837" y="504056"/>
                      <a:pt x="0" y="391219"/>
                      <a:pt x="0" y="252028"/>
                    </a:cubicBezTo>
                    <a:cubicBezTo>
                      <a:pt x="0" y="112837"/>
                      <a:pt x="112837" y="0"/>
                      <a:pt x="252028" y="0"/>
                    </a:cubicBezTo>
                    <a:close/>
                  </a:path>
                </a:pathLst>
              </a:custGeom>
              <a:solidFill>
                <a:srgbClr val="FF5B5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3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전체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1C9A66B-743C-DA88-3CF4-F273794F7C02}"/>
                </a:ext>
              </a:extLst>
            </p:cNvPr>
            <p:cNvGrpSpPr/>
            <p:nvPr/>
          </p:nvGrpSpPr>
          <p:grpSpPr>
            <a:xfrm>
              <a:off x="4226135" y="4911013"/>
              <a:ext cx="1430387" cy="411424"/>
              <a:chOff x="7431226" y="941192"/>
              <a:chExt cx="1781943" cy="504056"/>
            </a:xfrm>
          </p:grpSpPr>
          <p:sp>
            <p:nvSpPr>
              <p:cNvPr id="27" name="모서리가 둥근 직사각형 351">
                <a:extLst>
                  <a:ext uri="{FF2B5EF4-FFF2-40B4-BE49-F238E27FC236}">
                    <a16:creationId xmlns:a16="http://schemas.microsoft.com/office/drawing/2014/main" id="{05B75076-A23D-78F5-00B5-C65347A0A7C4}"/>
                  </a:ext>
                </a:extLst>
              </p:cNvPr>
              <p:cNvSpPr/>
              <p:nvPr/>
            </p:nvSpPr>
            <p:spPr>
              <a:xfrm>
                <a:off x="7586940" y="999035"/>
                <a:ext cx="1626229" cy="399162"/>
              </a:xfrm>
              <a:prstGeom prst="roundRect">
                <a:avLst>
                  <a:gd name="adj" fmla="val 50000"/>
                </a:avLst>
              </a:prstGeom>
              <a:solidFill>
                <a:srgbClr val="4396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ko-KR" sz="1500" dirty="0"/>
                  <a:t>83</a:t>
                </a:r>
                <a:r>
                  <a:rPr lang="ko-KR" altLang="en-US" sz="1500" dirty="0"/>
                  <a:t>만원</a:t>
                </a:r>
              </a:p>
            </p:txBody>
          </p:sp>
          <p:sp>
            <p:nvSpPr>
              <p:cNvPr id="28" name="자유형 352">
                <a:extLst>
                  <a:ext uri="{FF2B5EF4-FFF2-40B4-BE49-F238E27FC236}">
                    <a16:creationId xmlns:a16="http://schemas.microsoft.com/office/drawing/2014/main" id="{C5B97405-EBC3-BEEA-CAFD-47678483E162}"/>
                  </a:ext>
                </a:extLst>
              </p:cNvPr>
              <p:cNvSpPr/>
              <p:nvPr/>
            </p:nvSpPr>
            <p:spPr>
              <a:xfrm>
                <a:off x="7431226" y="941192"/>
                <a:ext cx="741907" cy="504056"/>
              </a:xfrm>
              <a:custGeom>
                <a:avLst/>
                <a:gdLst>
                  <a:gd name="connsiteX0" fmla="*/ 252028 w 741907"/>
                  <a:gd name="connsiteY0" fmla="*/ 0 h 504056"/>
                  <a:gd name="connsiteX1" fmla="*/ 741907 w 741907"/>
                  <a:gd name="connsiteY1" fmla="*/ 0 h 504056"/>
                  <a:gd name="connsiteX2" fmla="*/ 741907 w 741907"/>
                  <a:gd name="connsiteY2" fmla="*/ 504056 h 504056"/>
                  <a:gd name="connsiteX3" fmla="*/ 252028 w 741907"/>
                  <a:gd name="connsiteY3" fmla="*/ 504056 h 504056"/>
                  <a:gd name="connsiteX4" fmla="*/ 0 w 741907"/>
                  <a:gd name="connsiteY4" fmla="*/ 252028 h 504056"/>
                  <a:gd name="connsiteX5" fmla="*/ 252028 w 741907"/>
                  <a:gd name="connsiteY5" fmla="*/ 0 h 50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1907" h="504056">
                    <a:moveTo>
                      <a:pt x="252028" y="0"/>
                    </a:moveTo>
                    <a:lnTo>
                      <a:pt x="741907" y="0"/>
                    </a:lnTo>
                    <a:lnTo>
                      <a:pt x="741907" y="504056"/>
                    </a:lnTo>
                    <a:lnTo>
                      <a:pt x="252028" y="504056"/>
                    </a:lnTo>
                    <a:cubicBezTo>
                      <a:pt x="112837" y="504056"/>
                      <a:pt x="0" y="391219"/>
                      <a:pt x="0" y="252028"/>
                    </a:cubicBezTo>
                    <a:cubicBezTo>
                      <a:pt x="0" y="112837"/>
                      <a:pt x="112837" y="0"/>
                      <a:pt x="252028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3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</a:t>
                </a: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754EF29-8B39-7AF5-7EA7-6E34BFD722CB}"/>
                </a:ext>
              </a:extLst>
            </p:cNvPr>
            <p:cNvGrpSpPr/>
            <p:nvPr/>
          </p:nvGrpSpPr>
          <p:grpSpPr>
            <a:xfrm>
              <a:off x="4237611" y="5518270"/>
              <a:ext cx="1418911" cy="411424"/>
              <a:chOff x="7445523" y="946588"/>
              <a:chExt cx="1767646" cy="504056"/>
            </a:xfrm>
          </p:grpSpPr>
          <p:sp>
            <p:nvSpPr>
              <p:cNvPr id="24" name="모서리가 둥근 직사각형 354">
                <a:extLst>
                  <a:ext uri="{FF2B5EF4-FFF2-40B4-BE49-F238E27FC236}">
                    <a16:creationId xmlns:a16="http://schemas.microsoft.com/office/drawing/2014/main" id="{0617D18A-BDCB-D7A0-15D5-672282D10C6A}"/>
                  </a:ext>
                </a:extLst>
              </p:cNvPr>
              <p:cNvSpPr/>
              <p:nvPr/>
            </p:nvSpPr>
            <p:spPr>
              <a:xfrm>
                <a:off x="7586940" y="999035"/>
                <a:ext cx="1626229" cy="39916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ko-KR" sz="1500" dirty="0"/>
                  <a:t>43</a:t>
                </a:r>
                <a:r>
                  <a:rPr lang="ko-KR" altLang="en-US" sz="1500" dirty="0"/>
                  <a:t>만원</a:t>
                </a:r>
              </a:p>
            </p:txBody>
          </p:sp>
          <p:sp>
            <p:nvSpPr>
              <p:cNvPr id="25" name="자유형 355">
                <a:extLst>
                  <a:ext uri="{FF2B5EF4-FFF2-40B4-BE49-F238E27FC236}">
                    <a16:creationId xmlns:a16="http://schemas.microsoft.com/office/drawing/2014/main" id="{362FC44F-ACF6-556C-576F-EC154212609C}"/>
                  </a:ext>
                </a:extLst>
              </p:cNvPr>
              <p:cNvSpPr/>
              <p:nvPr/>
            </p:nvSpPr>
            <p:spPr>
              <a:xfrm>
                <a:off x="7445523" y="946588"/>
                <a:ext cx="741907" cy="504056"/>
              </a:xfrm>
              <a:custGeom>
                <a:avLst/>
                <a:gdLst>
                  <a:gd name="connsiteX0" fmla="*/ 252028 w 741907"/>
                  <a:gd name="connsiteY0" fmla="*/ 0 h 504056"/>
                  <a:gd name="connsiteX1" fmla="*/ 741907 w 741907"/>
                  <a:gd name="connsiteY1" fmla="*/ 0 h 504056"/>
                  <a:gd name="connsiteX2" fmla="*/ 741907 w 741907"/>
                  <a:gd name="connsiteY2" fmla="*/ 504056 h 504056"/>
                  <a:gd name="connsiteX3" fmla="*/ 252028 w 741907"/>
                  <a:gd name="connsiteY3" fmla="*/ 504056 h 504056"/>
                  <a:gd name="connsiteX4" fmla="*/ 0 w 741907"/>
                  <a:gd name="connsiteY4" fmla="*/ 252028 h 504056"/>
                  <a:gd name="connsiteX5" fmla="*/ 252028 w 741907"/>
                  <a:gd name="connsiteY5" fmla="*/ 0 h 50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1907" h="504056">
                    <a:moveTo>
                      <a:pt x="252028" y="0"/>
                    </a:moveTo>
                    <a:lnTo>
                      <a:pt x="741907" y="0"/>
                    </a:lnTo>
                    <a:lnTo>
                      <a:pt x="741907" y="504056"/>
                    </a:lnTo>
                    <a:lnTo>
                      <a:pt x="252028" y="504056"/>
                    </a:lnTo>
                    <a:cubicBezTo>
                      <a:pt x="112837" y="504056"/>
                      <a:pt x="0" y="391219"/>
                      <a:pt x="0" y="252028"/>
                    </a:cubicBezTo>
                    <a:cubicBezTo>
                      <a:pt x="0" y="112837"/>
                      <a:pt x="112837" y="0"/>
                      <a:pt x="252028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3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6F9852-202C-1EEC-E03C-851F19869630}"/>
                </a:ext>
              </a:extLst>
            </p:cNvPr>
            <p:cNvSpPr txBox="1"/>
            <p:nvPr/>
          </p:nvSpPr>
          <p:spPr>
            <a:xfrm>
              <a:off x="4782000" y="6163931"/>
              <a:ext cx="11739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 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통계청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endPara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52241B-2C10-8BC5-1E6F-04F8E26EFFEA}"/>
                </a:ext>
              </a:extLst>
            </p:cNvPr>
            <p:cNvSpPr txBox="1"/>
            <p:nvPr/>
          </p:nvSpPr>
          <p:spPr>
            <a:xfrm>
              <a:off x="3683797" y="3982035"/>
              <a:ext cx="218345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4EB949"/>
                  </a:solidFill>
                  <a:latin typeface="나눔고딕" pitchFamily="2" charset="-127"/>
                  <a:ea typeface="나눔고딕" pitchFamily="2" charset="-127"/>
                </a:rPr>
                <a:t>1</a:t>
              </a:r>
              <a:r>
                <a:rPr lang="ko-KR" altLang="en-US" sz="1200" b="1" dirty="0">
                  <a:solidFill>
                    <a:srgbClr val="4EB949"/>
                  </a:solidFill>
                  <a:latin typeface="나눔고딕" pitchFamily="2" charset="-127"/>
                  <a:ea typeface="나눔고딕" pitchFamily="2" charset="-127"/>
                </a:rPr>
                <a:t>인 기준 국민연금 월수령액</a:t>
              </a:r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1A1E114E-09FE-5F87-C01A-31E2F72CC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096" y="4284337"/>
            <a:ext cx="3439302" cy="1956668"/>
          </a:xfrm>
          <a:prstGeom prst="rect">
            <a:avLst/>
          </a:prstGeom>
          <a:ln>
            <a:solidFill>
              <a:srgbClr val="FFC5C5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841028-0349-775F-43D7-36C50A13E9AC}"/>
              </a:ext>
            </a:extLst>
          </p:cNvPr>
          <p:cNvSpPr txBox="1"/>
          <p:nvPr/>
        </p:nvSpPr>
        <p:spPr>
          <a:xfrm>
            <a:off x="6715240" y="6348350"/>
            <a:ext cx="2542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고용노동부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2022.4.17)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사각형: 둥근 모서리 30">
            <a:extLst>
              <a:ext uri="{FF2B5EF4-FFF2-40B4-BE49-F238E27FC236}">
                <a16:creationId xmlns:a16="http://schemas.microsoft.com/office/drawing/2014/main" id="{C972FF48-179A-0E74-469A-6E57CB6B7503}"/>
              </a:ext>
            </a:extLst>
          </p:cNvPr>
          <p:cNvSpPr/>
          <p:nvPr/>
        </p:nvSpPr>
        <p:spPr>
          <a:xfrm>
            <a:off x="7645027" y="4133833"/>
            <a:ext cx="1512168" cy="47589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>
            <a:extLst>
              <a:ext uri="{FF2B5EF4-FFF2-40B4-BE49-F238E27FC236}">
                <a16:creationId xmlns:a16="http://schemas.microsoft.com/office/drawing/2014/main" id="{0484AC07-E672-0D90-9D71-9985611BA750}"/>
              </a:ext>
            </a:extLst>
          </p:cNvPr>
          <p:cNvSpPr/>
          <p:nvPr/>
        </p:nvSpPr>
        <p:spPr>
          <a:xfrm rot="10800000">
            <a:off x="8876954" y="4507526"/>
            <a:ext cx="208234" cy="850279"/>
          </a:xfrm>
          <a:prstGeom prst="triangle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7EC3DA5B-2EE6-D1D4-EC8A-926749A94DEC}"/>
              </a:ext>
            </a:extLst>
          </p:cNvPr>
          <p:cNvSpPr/>
          <p:nvPr/>
        </p:nvSpPr>
        <p:spPr>
          <a:xfrm>
            <a:off x="8125430" y="5393942"/>
            <a:ext cx="1071976" cy="2299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C1DBDA-A864-F31D-31FE-746124385D7E}"/>
              </a:ext>
            </a:extLst>
          </p:cNvPr>
          <p:cNvSpPr txBox="1"/>
          <p:nvPr/>
        </p:nvSpPr>
        <p:spPr>
          <a:xfrm>
            <a:off x="7717532" y="4147959"/>
            <a:ext cx="1295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평균수령액</a:t>
            </a:r>
            <a:endParaRPr lang="en-US" altLang="ko-KR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itchFamily="2" charset="-127"/>
              <a:ea typeface="나눔고딕" pitchFamily="2" charset="-127"/>
            </a:endParaRPr>
          </a:p>
          <a:p>
            <a:r>
              <a:rPr lang="en-US" altLang="ko-KR" sz="1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1</a:t>
            </a:r>
            <a:r>
              <a:rPr lang="ko-KR" altLang="en-US" sz="1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억 </a:t>
            </a:r>
            <a:r>
              <a:rPr lang="en-US" altLang="ko-KR" sz="1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8,998</a:t>
            </a:r>
            <a:r>
              <a:rPr lang="ko-KR" altLang="en-US" sz="1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만원</a:t>
            </a:r>
          </a:p>
        </p:txBody>
      </p:sp>
      <p:sp>
        <p:nvSpPr>
          <p:cNvPr id="37" name="화살표: 오른쪽 34">
            <a:extLst>
              <a:ext uri="{FF2B5EF4-FFF2-40B4-BE49-F238E27FC236}">
                <a16:creationId xmlns:a16="http://schemas.microsoft.com/office/drawing/2014/main" id="{6ABD2A58-CB24-E444-A6D8-0B50EEDBCDB2}"/>
              </a:ext>
            </a:extLst>
          </p:cNvPr>
          <p:cNvSpPr/>
          <p:nvPr/>
        </p:nvSpPr>
        <p:spPr>
          <a:xfrm>
            <a:off x="1856656" y="3284983"/>
            <a:ext cx="3536369" cy="302684"/>
          </a:xfrm>
          <a:prstGeom prst="right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633CC3-63FE-1BBA-C6BE-FF70EDDDBF39}"/>
              </a:ext>
            </a:extLst>
          </p:cNvPr>
          <p:cNvSpPr txBox="1"/>
          <p:nvPr/>
        </p:nvSpPr>
        <p:spPr>
          <a:xfrm>
            <a:off x="684738" y="3295501"/>
            <a:ext cx="1171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0000"/>
                </a:solidFill>
                <a:latin typeface="나눔고딕" pitchFamily="2" charset="-127"/>
                <a:ea typeface="나눔고딕" pitchFamily="2" charset="-127"/>
              </a:rPr>
              <a:t>사망보장은 기본</a:t>
            </a:r>
            <a:r>
              <a:rPr lang="en-US" altLang="ko-KR" sz="1600" b="1" dirty="0">
                <a:solidFill>
                  <a:srgbClr val="FF0000"/>
                </a:solidFill>
                <a:latin typeface="나눔고딕" pitchFamily="2" charset="-127"/>
                <a:ea typeface="나눔고딕" pitchFamily="2" charset="-127"/>
              </a:rPr>
              <a:t>!!</a:t>
            </a: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498956ED-5D48-9395-0F16-C7AD2F10BCA8}"/>
              </a:ext>
            </a:extLst>
          </p:cNvPr>
          <p:cNvSpPr/>
          <p:nvPr/>
        </p:nvSpPr>
        <p:spPr>
          <a:xfrm>
            <a:off x="5393025" y="3140967"/>
            <a:ext cx="288032" cy="288032"/>
          </a:xfrm>
          <a:prstGeom prst="ellipse">
            <a:avLst/>
          </a:prstGeom>
          <a:solidFill>
            <a:srgbClr val="4CAC24"/>
          </a:solidFill>
          <a:ln>
            <a:solidFill>
              <a:srgbClr val="4CA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CC9935-A87A-BBE1-2816-F9E737C2584D}"/>
              </a:ext>
            </a:extLst>
          </p:cNvPr>
          <p:cNvSpPr txBox="1"/>
          <p:nvPr/>
        </p:nvSpPr>
        <p:spPr>
          <a:xfrm>
            <a:off x="4200087" y="258892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연금전환기능 활용 시</a:t>
            </a: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5F4F8382-09FC-2D7C-9471-544A1037D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2" b="92478" l="9341" r="90385">
                        <a14:foregroundMark x1="34615" y1="88938" x2="19231" y2="92478"/>
                        <a14:foregroundMark x1="90385" y1="11504" x2="89286" y2="35398"/>
                        <a14:foregroundMark x1="89286" y1="35398" x2="90385" y2="38496"/>
                        <a14:foregroundMark x1="90385" y1="9292" x2="89286" y2="1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8872" flipV="1">
            <a:off x="5108414" y="2839349"/>
            <a:ext cx="556487" cy="2944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D028823-758E-316B-DAB9-6A1C46784476}"/>
              </a:ext>
            </a:extLst>
          </p:cNvPr>
          <p:cNvSpPr txBox="1"/>
          <p:nvPr/>
        </p:nvSpPr>
        <p:spPr>
          <a:xfrm>
            <a:off x="3616788" y="1816184"/>
            <a:ext cx="242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4EB94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itchFamily="2" charset="-127"/>
                <a:ea typeface="나눔고딕" pitchFamily="2" charset="-127"/>
              </a:rPr>
              <a:t>노후 현금흐름 </a:t>
            </a:r>
            <a:endParaRPr lang="en-US" altLang="ko-KR" sz="2000" b="1" dirty="0">
              <a:solidFill>
                <a:srgbClr val="4EB94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나눔고딕" pitchFamily="2" charset="-127"/>
              <a:ea typeface="나눔고딕" pitchFamily="2" charset="-127"/>
            </a:endParaRPr>
          </a:p>
          <a:p>
            <a:pPr algn="ctr"/>
            <a:r>
              <a:rPr lang="ko-KR" altLang="en-US" sz="2000" b="1" dirty="0">
                <a:solidFill>
                  <a:srgbClr val="4EB94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itchFamily="2" charset="-127"/>
                <a:ea typeface="나눔고딕" pitchFamily="2" charset="-127"/>
              </a:rPr>
              <a:t>만들기에  화력 집중</a:t>
            </a: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A0023264-D83E-5E64-EE4C-CABD4A5DDA90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CA3E2A-165B-6067-95DC-E851303B2BF3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무배당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교보뉴더든든한종신보험으로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노후 현금흐름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(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생활비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) 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보완하기</a:t>
            </a:r>
          </a:p>
        </p:txBody>
      </p:sp>
    </p:spTree>
    <p:extLst>
      <p:ext uri="{BB962C8B-B14F-4D97-AF65-F5344CB8AC3E}">
        <p14:creationId xmlns:p14="http://schemas.microsoft.com/office/powerpoint/2010/main" val="1769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694" y="59482"/>
            <a:ext cx="9374150" cy="6437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ko-KR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교보뉴프리미어</a:t>
            </a:r>
            <a:r>
              <a:rPr lang="en-US" altLang="ko-KR" sz="16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(VIP)</a:t>
            </a:r>
            <a:r>
              <a:rPr lang="ko-KR" altLang="en-US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종신보험</a:t>
            </a:r>
            <a:r>
              <a:rPr lang="en-US" altLang="ko-KR" sz="14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보증비용부과형</a:t>
            </a:r>
            <a:r>
              <a:rPr lang="en-US" altLang="ko-KR" sz="14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en-US" altLang="ko-KR" sz="1400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069355"/>
              </p:ext>
            </p:extLst>
          </p:nvPr>
        </p:nvGraphicFramePr>
        <p:xfrm>
          <a:off x="766110" y="2491501"/>
          <a:ext cx="8640960" cy="394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4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4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028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교보뉴프리미어종신보험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교보프리미어종신</a:t>
                      </a: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</a:t>
                      </a:r>
                      <a:endParaRPr lang="en-US" altLang="ko-KR" sz="1300" b="1" spc="-3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58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상품구분</a:t>
                      </a:r>
                      <a:endParaRPr lang="en-US" altLang="ko-KR" sz="1200" b="0" spc="-3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금리연동형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공시이율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종신보험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금리연동형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공시이율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종신보험 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예정이율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altLang="ko-KR" sz="1200" b="0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해지보증형 </a:t>
                      </a:r>
                      <a:r>
                        <a:rPr lang="en-US" altLang="ko-KR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2.5%(15</a:t>
                      </a:r>
                      <a:r>
                        <a:rPr lang="ko-KR" altLang="en-US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년↓</a:t>
                      </a:r>
                      <a:r>
                        <a:rPr lang="en-US" altLang="ko-KR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 / 2.0%(15</a:t>
                      </a:r>
                      <a:r>
                        <a:rPr lang="ko-KR" altLang="en-US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년↑</a:t>
                      </a:r>
                      <a:r>
                        <a:rPr lang="en-US" altLang="ko-KR" sz="1200" b="0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altLang="ko-KR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해지미보증형 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2.75%(15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년↓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)/2.25%(15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ko-KR" sz="1200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해지보증형 </a:t>
                      </a:r>
                      <a:r>
                        <a:rPr lang="en-US" altLang="ko-KR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1.9%</a:t>
                      </a: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ko-KR" altLang="en-US" sz="120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해지미보증형 </a:t>
                      </a:r>
                      <a:r>
                        <a:rPr lang="en-US" altLang="ko-KR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2.15%</a:t>
                      </a:r>
                      <a:endParaRPr lang="ko-KR" sz="1200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납입기간</a:t>
                      </a:r>
                      <a:endParaRPr lang="ko-KR" sz="11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기존과 동일</a:t>
                      </a:r>
                      <a:endParaRPr lang="ko-KR" sz="1200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5/7/10/15/20/25/30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en-US" altLang="ko-KR" sz="1200" kern="10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55/60/65/70/80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세납 </a:t>
                      </a:r>
                      <a:r>
                        <a:rPr lang="en-US" altLang="ko-KR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일시납</a:t>
                      </a:r>
                      <a:endParaRPr lang="ko-KR" altLang="ko-KR" sz="1200" kern="10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가입나이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 보 증 형 </a:t>
                      </a:r>
                      <a:r>
                        <a:rPr lang="en-US" altLang="ko-KR" sz="1200" b="1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최고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ko-KR" altLang="en-US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 </a:t>
                      </a:r>
                      <a:r>
                        <a:rPr lang="en-US" altLang="ko-KR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ko-KR" altLang="en-US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ko-KR" altLang="en-US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ko-KR" altLang="en-US" sz="1200" b="1" u="sng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en-US" altLang="ko-KR" sz="1200" b="1" u="sng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altLang="ko-KR" sz="1200" b="1" u="none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해지미보증형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최고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 </a:t>
                      </a:r>
                      <a:r>
                        <a:rPr lang="en-US" altLang="ko-KR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69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73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endParaRPr lang="en-US" altLang="ko-KR" sz="1200" b="1" u="sng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altLang="ko-KR" sz="1200" b="1" u="none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일  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시     납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최고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</a:t>
                      </a:r>
                      <a:r>
                        <a:rPr lang="en-US" altLang="ko-KR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ko-KR" altLang="en-US" sz="1200" b="1" u="sng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endParaRPr lang="en-US" altLang="ko-KR" sz="1200" b="1" u="sng" kern="100" baseline="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 보 증 형 </a:t>
                      </a:r>
                      <a:r>
                        <a:rPr lang="en-US" altLang="ko-KR" sz="1200" b="1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최고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en-US" altLang="ko-KR" sz="1200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해지미보증형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최고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endParaRPr lang="en-US" altLang="ko-KR" sz="1200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ko-KR" sz="1200" b="1" u="none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• 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일     시     납 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최고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79,80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 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endParaRPr lang="ko-KR" altLang="ko-KR" sz="1200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4559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제도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기존과 동일</a:t>
                      </a:r>
                      <a:endParaRPr lang="ko-KR" altLang="ko-KR" sz="1200" kern="10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유니버셜 기능 </a:t>
                      </a:r>
                      <a:r>
                        <a:rPr lang="en-US" altLang="ko-KR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자유납입</a:t>
                      </a:r>
                      <a:r>
                        <a:rPr lang="en-US" altLang="ko-KR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altLang="en-US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중도인출</a:t>
                      </a:r>
                      <a:r>
                        <a:rPr lang="en-US" altLang="ko-KR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altLang="en-US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추가납입</a:t>
                      </a:r>
                      <a:r>
                        <a:rPr lang="en-US" altLang="ko-KR" sz="120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b="0" u="none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2891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VIP</a:t>
                      </a: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종형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억 이상 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VIP</a:t>
                      </a:r>
                      <a:r>
                        <a:rPr lang="en-US" altLang="ko-KR" sz="1200" b="1" u="sng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200" b="1" u="sng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종형 신설</a:t>
                      </a:r>
                      <a:endParaRPr lang="en-US" altLang="ko-KR" sz="1200" b="1" u="sng" kern="100" baseline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보너스적립 </a:t>
                      </a:r>
                      <a:r>
                        <a:rPr lang="en-US" altLang="ko-KR" sz="120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+0.5%)</a:t>
                      </a:r>
                      <a:endParaRPr lang="en-US" altLang="ko-KR" sz="1200" kern="1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—</a:t>
                      </a:r>
                      <a:endParaRPr lang="en-US" altLang="ko-KR" sz="1100" kern="1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69447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542559" y="1274298"/>
            <a:ext cx="92578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시장금리 상승에 대응한 예정이율 인상으로 보험료를 인하하였으며 부유층 마케팅 활성화를 위한  </a:t>
            </a:r>
            <a:endParaRPr lang="en-US" altLang="ko-KR" sz="16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가입금액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억이상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VIP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전용 상품을 별도로 운영함</a:t>
            </a:r>
            <a:endParaRPr lang="en-US" altLang="ko-KR" sz="16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225358" y="2507562"/>
            <a:ext cx="3543787" cy="3928187"/>
          </a:xfrm>
          <a:prstGeom prst="rect">
            <a:avLst/>
          </a:prstGeom>
          <a:noFill/>
          <a:ln w="381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34484" y="2028235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상품 구조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6338">
            <a:off x="2685444" y="2457222"/>
            <a:ext cx="504056" cy="229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8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70551" y="1260698"/>
            <a:ext cx="92578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활동기 사망보장과 생활자금 전환 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&amp; </a:t>
            </a:r>
            <a:r>
              <a:rPr lang="ko-KR" altLang="en-US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유니버셜 기능으로 라이프 사이클에 맞는 준비가 가능한 상품</a:t>
            </a:r>
            <a:r>
              <a:rPr lang="en-US" altLang="ko-KR" sz="16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701933" y="2121668"/>
            <a:ext cx="3787374" cy="359989"/>
            <a:chOff x="748983" y="2209642"/>
            <a:chExt cx="3960000" cy="360000"/>
          </a:xfrm>
        </p:grpSpPr>
        <p:sp>
          <p:nvSpPr>
            <p:cNvPr id="6" name="TextBox 5"/>
            <p:cNvSpPr txBox="1"/>
            <p:nvPr/>
          </p:nvSpPr>
          <p:spPr>
            <a:xfrm>
              <a:off x="1288983" y="2209642"/>
              <a:ext cx="2880000" cy="344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42665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ct val="3000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 b="1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상품 특징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748983" y="2569642"/>
              <a:ext cx="3960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/>
          <p:cNvGrpSpPr/>
          <p:nvPr/>
        </p:nvGrpSpPr>
        <p:grpSpPr>
          <a:xfrm>
            <a:off x="5376620" y="2121670"/>
            <a:ext cx="4115313" cy="359989"/>
            <a:chOff x="5326950" y="2159996"/>
            <a:chExt cx="3960000" cy="360000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5326950" y="2519996"/>
              <a:ext cx="396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0" name="Rectangle 35"/>
            <p:cNvSpPr>
              <a:spLocks noChangeArrowheads="1"/>
            </p:cNvSpPr>
            <p:nvPr/>
          </p:nvSpPr>
          <p:spPr bwMode="auto">
            <a:xfrm>
              <a:off x="5866950" y="2159996"/>
              <a:ext cx="2880000" cy="360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742582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ct val="3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(</a:t>
              </a:r>
              <a:r>
                <a:rPr kumimoji="0" lang="ko-KR" alt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무</a:t>
              </a:r>
              <a:r>
                <a:rPr kumimoji="0" lang="en-US" altLang="ko-KR" sz="16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)</a:t>
              </a:r>
              <a:r>
                <a:rPr kumimoji="0" lang="ko-KR" alt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교보뉴프리미어종신보험 활용</a:t>
              </a:r>
              <a:endPara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758583" y="3166814"/>
            <a:ext cx="3672408" cy="254124"/>
            <a:chOff x="631726" y="2886844"/>
            <a:chExt cx="3672408" cy="254124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6803E3D-B058-4520-8604-9F3ABE6B2BC0}"/>
                </a:ext>
              </a:extLst>
            </p:cNvPr>
            <p:cNvSpPr/>
            <p:nvPr/>
          </p:nvSpPr>
          <p:spPr>
            <a:xfrm>
              <a:off x="631726" y="2889133"/>
              <a:ext cx="3672408" cy="2518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76000" rtlCol="0" anchor="ctr">
              <a:noAutofit/>
            </a:bodyPr>
            <a:lstStyle/>
            <a:p>
              <a:pPr marL="0" marR="0" lvl="0" indent="0" algn="ctr" defTabSz="9578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b="1" smtClean="0">
                  <a:solidFill>
                    <a:srgbClr val="000000"/>
                  </a:solidFill>
                  <a:latin typeface="나눔고딕"/>
                  <a:ea typeface="나눔고딕"/>
                </a:rPr>
                <a:t>니즈에 맞는 종형 선택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AD299AE-166C-497C-BBF8-A49E8FF71ECE}"/>
                </a:ext>
              </a:extLst>
            </p:cNvPr>
            <p:cNvSpPr/>
            <p:nvPr/>
          </p:nvSpPr>
          <p:spPr>
            <a:xfrm>
              <a:off x="631726" y="2886844"/>
              <a:ext cx="244574" cy="2518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noAutofit/>
            </a:bodyPr>
            <a:lstStyle/>
            <a:p>
              <a:pPr marL="0" marR="0" lvl="0" indent="0" algn="ctr" defTabSz="957838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smtClean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1</a:t>
              </a:r>
              <a:endParaRPr kumimoji="0" lang="en-US" altLang="ko-KR" sz="1400" b="1" i="0" u="none" strike="noStrike" kern="0" cap="none" spc="-7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58583" y="4005258"/>
            <a:ext cx="3672408" cy="259071"/>
            <a:chOff x="631726" y="3629787"/>
            <a:chExt cx="3672408" cy="259071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6803E3D-B058-4520-8604-9F3ABE6B2BC0}"/>
                </a:ext>
              </a:extLst>
            </p:cNvPr>
            <p:cNvSpPr/>
            <p:nvPr/>
          </p:nvSpPr>
          <p:spPr>
            <a:xfrm>
              <a:off x="631726" y="3629787"/>
              <a:ext cx="3672408" cy="2518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76000" rtlCol="0" anchor="ctr">
              <a:noAutofit/>
            </a:bodyPr>
            <a:lstStyle/>
            <a:p>
              <a:pPr marL="0" marR="0" lvl="0" indent="0" algn="ctr" defTabSz="9578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b="1" smtClean="0">
                  <a:solidFill>
                    <a:srgbClr val="000000"/>
                  </a:solidFill>
                  <a:latin typeface="나눔고딕"/>
                  <a:ea typeface="나눔고딕"/>
                </a:rPr>
                <a:t>사망보험금 생활자금 전환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AD299AE-166C-497C-BBF8-A49E8FF71ECE}"/>
                </a:ext>
              </a:extLst>
            </p:cNvPr>
            <p:cNvSpPr/>
            <p:nvPr/>
          </p:nvSpPr>
          <p:spPr>
            <a:xfrm>
              <a:off x="631726" y="3637023"/>
              <a:ext cx="244574" cy="2518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noAutofit/>
            </a:bodyPr>
            <a:lstStyle/>
            <a:p>
              <a:pPr marL="0" marR="0" lvl="0" indent="0" algn="ctr" defTabSz="957838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smtClean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2</a:t>
              </a:r>
              <a:endParaRPr kumimoji="0" lang="en-US" altLang="ko-KR" sz="1400" b="1" i="0" u="none" strike="noStrike" kern="0" cap="none" spc="-7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8583" y="4877224"/>
            <a:ext cx="3672408" cy="254124"/>
            <a:chOff x="631726" y="4368152"/>
            <a:chExt cx="3672408" cy="254124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6803E3D-B058-4520-8604-9F3ABE6B2BC0}"/>
                </a:ext>
              </a:extLst>
            </p:cNvPr>
            <p:cNvSpPr/>
            <p:nvPr/>
          </p:nvSpPr>
          <p:spPr>
            <a:xfrm>
              <a:off x="631726" y="4370441"/>
              <a:ext cx="3672408" cy="2518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76000" rtlCol="0" anchor="ctr">
              <a:noAutofit/>
            </a:bodyPr>
            <a:lstStyle/>
            <a:p>
              <a:pPr marL="0" marR="0" lvl="0" indent="0" algn="ctr" defTabSz="9578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b="1" smtClean="0">
                  <a:solidFill>
                    <a:srgbClr val="000000"/>
                  </a:solidFill>
                  <a:latin typeface="나눔고딕"/>
                  <a:ea typeface="나눔고딕"/>
                </a:rPr>
                <a:t>사망보험금 자유설계 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AD299AE-166C-497C-BBF8-A49E8FF71ECE}"/>
                </a:ext>
              </a:extLst>
            </p:cNvPr>
            <p:cNvSpPr/>
            <p:nvPr/>
          </p:nvSpPr>
          <p:spPr>
            <a:xfrm>
              <a:off x="631726" y="4368152"/>
              <a:ext cx="244574" cy="2518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noAutofit/>
            </a:bodyPr>
            <a:lstStyle/>
            <a:p>
              <a:pPr marL="0" marR="0" lvl="0" indent="0" algn="ctr" defTabSz="957838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0" normalizeH="0" baseline="0" noProof="0" smtClean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3</a:t>
              </a:r>
              <a:endParaRPr kumimoji="0" lang="en-US" altLang="ko-KR" sz="1400" b="1" i="0" u="none" strike="noStrike" kern="0" cap="none" spc="-7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758583" y="5643661"/>
            <a:ext cx="3672408" cy="254125"/>
            <a:chOff x="631726" y="5407123"/>
            <a:chExt cx="3672408" cy="254125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06803E3D-B058-4520-8604-9F3ABE6B2BC0}"/>
                </a:ext>
              </a:extLst>
            </p:cNvPr>
            <p:cNvSpPr/>
            <p:nvPr/>
          </p:nvSpPr>
          <p:spPr>
            <a:xfrm>
              <a:off x="631726" y="5409413"/>
              <a:ext cx="3672408" cy="2518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76000" rtlCol="0" anchor="ctr">
              <a:noAutofit/>
            </a:bodyPr>
            <a:lstStyle/>
            <a:p>
              <a:pPr marL="0" marR="0" lvl="0" indent="0" algn="ctr" defTabSz="9578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b="1" smtClean="0">
                  <a:solidFill>
                    <a:srgbClr val="000000"/>
                  </a:solidFill>
                  <a:latin typeface="나눔고딕"/>
                  <a:ea typeface="나눔고딕"/>
                </a:rPr>
                <a:t>유연한 자금 활용</a:t>
              </a:r>
              <a:r>
                <a:rPr lang="ko-KR" altLang="en-US" sz="1200" b="1" noProof="0" smtClean="0">
                  <a:solidFill>
                    <a:srgbClr val="000000"/>
                  </a:solidFill>
                  <a:latin typeface="나눔고딕"/>
                  <a:ea typeface="나눔고딕"/>
                </a:rPr>
                <a:t> 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AD299AE-166C-497C-BBF8-A49E8FF71ECE}"/>
                </a:ext>
              </a:extLst>
            </p:cNvPr>
            <p:cNvSpPr/>
            <p:nvPr/>
          </p:nvSpPr>
          <p:spPr>
            <a:xfrm>
              <a:off x="631726" y="5407123"/>
              <a:ext cx="244574" cy="2518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noAutofit/>
            </a:bodyPr>
            <a:lstStyle/>
            <a:p>
              <a:pPr marL="0" marR="0" lvl="0" indent="0" algn="ctr" defTabSz="957838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b="1" kern="0" spc="-7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/>
                  <a:ea typeface="나눔고딕"/>
                </a:rPr>
                <a:t>4</a:t>
              </a:r>
              <a:endParaRPr kumimoji="0" lang="en-US" altLang="ko-KR" sz="1400" b="1" i="0" u="none" strike="noStrike" kern="0" cap="none" spc="-7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99961" y="3334460"/>
            <a:ext cx="345638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「기본보장형」 공시이율에 관계없이 최저사망보험금 보증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「기본보장형플러스」 최저사망보험금 및 최저해약환급금 보증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099961" y="4232270"/>
            <a:ext cx="35283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 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경과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45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이후에는 옵션신청으로 보험가입금액을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감액하고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이에 해당되는 해약환금금을 매년 생활자금으로 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전환할 수 있음 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기본보장형플러스에 한함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099961" y="5879124"/>
            <a:ext cx="35283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긴급하게 자금이 필요할 때 중도인출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여유가 있을 때 추가납입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기능을 활용 할 수 있고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노후에는 연금전환 기능을 통해 노후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생활자금을 마련할 수 있습니다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1099961" y="5043602"/>
            <a:ext cx="345638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유고시 사망보험금을 일시금 외 월분할</a:t>
            </a:r>
            <a:r>
              <a:rPr lang="en-US" altLang="ko-KR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연분할 중 선택하여 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수령시기와 금액을 자유롭게 조정할 수 있음</a:t>
            </a:r>
            <a:endParaRPr lang="en-US" altLang="ko-KR" sz="900" smtClean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39533" y="2575892"/>
            <a:ext cx="37444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 생애에 맞게 활용하고 시간이 지나 생활자금 활용도 가능한 일반 종신보험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68609"/>
              </p:ext>
            </p:extLst>
          </p:nvPr>
        </p:nvGraphicFramePr>
        <p:xfrm>
          <a:off x="5439103" y="3106543"/>
          <a:ext cx="4032448" cy="3545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600696266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824230227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05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기능</a:t>
                      </a:r>
                      <a:endParaRPr lang="ko-KR" altLang="en-US" sz="105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095735"/>
                  </a:ext>
                </a:extLst>
              </a:tr>
              <a:tr h="916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추가납입</a:t>
                      </a:r>
                      <a:endParaRPr lang="ko-KR" altLang="en-US" sz="1000" b="1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여유자금을 활용해 보장금액이나 계약자적립액을 늘리리 수 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있음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시장 상황에 맞는 자금 활용이 가능함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90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ko-KR" altLang="en-US" sz="90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648747"/>
                  </a:ext>
                </a:extLst>
              </a:tr>
              <a:tr h="10191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중도인출</a:t>
                      </a:r>
                      <a:endParaRPr lang="ko-KR" altLang="en-US" sz="1000" b="1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90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긴급하게 필요한 자금을 대출이자 없이 소정의 수수료 만으로 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마련할 수 있음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신용이나 담보에 상관없이 인출가능 금액 한도 내에서 인출이 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가능함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ko-KR" altLang="en-US" sz="90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590485"/>
                  </a:ext>
                </a:extLst>
              </a:tr>
              <a:tr h="10160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자유납입</a:t>
                      </a:r>
                      <a:endParaRPr lang="ko-KR" altLang="en-US" sz="1000" b="1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90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일시적인 경제적 어려움이 있을 경우 활용 할 수 있음</a:t>
                      </a:r>
                      <a:endParaRPr lang="en-US" altLang="ko-KR" sz="900" b="1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900" b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 </a:t>
                      </a:r>
                      <a:r>
                        <a:rPr lang="ko-KR" altLang="en-US" sz="900" b="1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비교적 짧은 기간동안 보험료 납입을 적게 하거나 보험료 납입</a:t>
                      </a:r>
                      <a:endParaRPr lang="en-US" altLang="ko-KR" sz="900" b="1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900" b="1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900" b="1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하지 않아도 정상적인 보장을 받을 수 있음 </a:t>
                      </a:r>
                      <a:endParaRPr lang="en-US" altLang="ko-KR" sz="900" b="1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endParaRPr lang="en-US" altLang="ko-KR" sz="900" baseline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420705"/>
                  </a:ext>
                </a:extLst>
              </a:tr>
            </a:tbl>
          </a:graphicData>
        </a:graphic>
      </p:graphicFrame>
      <p:sp>
        <p:nvSpPr>
          <p:cNvPr id="30" name="폭발 1 29"/>
          <p:cNvSpPr/>
          <p:nvPr/>
        </p:nvSpPr>
        <p:spPr>
          <a:xfrm>
            <a:off x="6015167" y="3934519"/>
            <a:ext cx="720080" cy="432048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smtClean="0">
                <a:solidFill>
                  <a:schemeClr val="tx1"/>
                </a:solidFill>
              </a:rPr>
              <a:t>유의사항</a:t>
            </a:r>
            <a:endParaRPr lang="ko-KR" altLang="en-US" sz="1200" b="1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41882" y="4015630"/>
            <a:ext cx="2917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추가납입하는 보험료에 대해 소정의 사업비를 차감</a:t>
            </a:r>
            <a:endParaRPr lang="ko-KR" altLang="en-US" sz="9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폭발 1 31"/>
          <p:cNvSpPr/>
          <p:nvPr/>
        </p:nvSpPr>
        <p:spPr>
          <a:xfrm>
            <a:off x="5943159" y="5067597"/>
            <a:ext cx="720080" cy="432048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smtClean="0">
                <a:solidFill>
                  <a:schemeClr val="tx1"/>
                </a:solidFill>
              </a:rPr>
              <a:t>유의사항</a:t>
            </a:r>
            <a:endParaRPr lang="ko-KR" altLang="en-US" sz="1200" b="1">
              <a:solidFill>
                <a:schemeClr val="tx1"/>
              </a:solidFill>
            </a:endParaRPr>
          </a:p>
        </p:txBody>
      </p:sp>
      <p:sp>
        <p:nvSpPr>
          <p:cNvPr id="33" name="폭발 1 32"/>
          <p:cNvSpPr/>
          <p:nvPr/>
        </p:nvSpPr>
        <p:spPr>
          <a:xfrm>
            <a:off x="5943159" y="6147717"/>
            <a:ext cx="720080" cy="432048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smtClean="0">
                <a:solidFill>
                  <a:schemeClr val="tx1"/>
                </a:solidFill>
              </a:rPr>
              <a:t>유의사항</a:t>
            </a:r>
            <a:endParaRPr lang="ko-KR" altLang="en-US" sz="1200" b="1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41882" y="5067597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중도인출한</a:t>
            </a:r>
            <a:r>
              <a:rPr lang="en-US" altLang="ko-KR" sz="9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금액만큼 보험금</a:t>
            </a:r>
            <a:r>
              <a:rPr lang="en-US" altLang="ko-KR" sz="90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해약환급금 등이 감소</a:t>
            </a:r>
            <a:endParaRPr lang="en-US" altLang="ko-KR" sz="90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ko-KR" sz="9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90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하게 됨</a:t>
            </a:r>
            <a:endParaRPr lang="ko-KR" altLang="en-US" sz="9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7215" y="6181625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주계약 계약자 적립액이 소진되면 가입시 약정한 보장</a:t>
            </a:r>
            <a:endParaRPr lang="en-US" altLang="ko-KR" sz="90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ko-KR" sz="90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ko-KR" altLang="en-US" sz="900" smtClean="0">
                <a:solidFill>
                  <a:schemeClr val="accent6">
                    <a:lumMod val="50000"/>
                  </a:schemeClr>
                </a:solidFill>
              </a:rPr>
              <a:t>기간 끝까지 보장을 못 받을 수 있음</a:t>
            </a:r>
            <a:endParaRPr lang="ko-KR" altLang="en-US" sz="9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511111" y="2575892"/>
            <a:ext cx="3960440" cy="41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유니버셜</a:t>
            </a:r>
            <a:r>
              <a:rPr lang="en-US" altLang="ko-KR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고객이 편리하게 잘 활용하면 도움이 되는 반면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유의사항도 있는</a:t>
            </a:r>
            <a:r>
              <a:rPr lang="en-US" altLang="ko-KR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기능임</a:t>
            </a:r>
            <a:endParaRPr lang="en-US" altLang="ko-KR" sz="1100" b="1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3694" y="59482"/>
            <a:ext cx="9374150" cy="6437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ko-KR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교보뉴프리미어</a:t>
            </a:r>
            <a:r>
              <a:rPr lang="en-US" altLang="ko-KR" sz="16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(VIP)</a:t>
            </a:r>
            <a:r>
              <a:rPr lang="ko-KR" altLang="en-US" sz="2000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종신보험</a:t>
            </a:r>
            <a:r>
              <a:rPr lang="en-US" altLang="ko-KR" sz="14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 (</a:t>
            </a:r>
            <a:r>
              <a:rPr lang="ko-KR" altLang="en-US" sz="14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보증비용부과형</a:t>
            </a:r>
            <a:r>
              <a:rPr lang="en-US" altLang="ko-KR" sz="1400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39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8" name="그룹 1004"/>
          <p:cNvGrpSpPr/>
          <p:nvPr/>
        </p:nvGrpSpPr>
        <p:grpSpPr>
          <a:xfrm>
            <a:off x="865461" y="1503209"/>
            <a:ext cx="373372" cy="379663"/>
            <a:chOff x="5314776" y="3223014"/>
            <a:chExt cx="888110" cy="955845"/>
          </a:xfrm>
        </p:grpSpPr>
        <p:pic>
          <p:nvPicPr>
            <p:cNvPr id="9" name="Object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3223014"/>
              <a:ext cx="888110" cy="955845"/>
            </a:xfrm>
            <a:prstGeom prst="rect">
              <a:avLst/>
            </a:prstGeom>
          </p:spPr>
        </p:pic>
      </p:grpSp>
      <p:grpSp>
        <p:nvGrpSpPr>
          <p:cNvPr id="10" name="그룹 1005"/>
          <p:cNvGrpSpPr/>
          <p:nvPr/>
        </p:nvGrpSpPr>
        <p:grpSpPr>
          <a:xfrm>
            <a:off x="865461" y="2560635"/>
            <a:ext cx="373372" cy="379663"/>
            <a:chOff x="5314776" y="4578704"/>
            <a:chExt cx="888110" cy="955845"/>
          </a:xfrm>
        </p:grpSpPr>
        <p:pic>
          <p:nvPicPr>
            <p:cNvPr id="11" name="Object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4578704"/>
              <a:ext cx="888110" cy="955845"/>
            </a:xfrm>
            <a:prstGeom prst="rect">
              <a:avLst/>
            </a:prstGeom>
          </p:spPr>
        </p:pic>
      </p:grpSp>
      <p:grpSp>
        <p:nvGrpSpPr>
          <p:cNvPr id="12" name="그룹 1006"/>
          <p:cNvGrpSpPr/>
          <p:nvPr/>
        </p:nvGrpSpPr>
        <p:grpSpPr>
          <a:xfrm>
            <a:off x="865461" y="3660054"/>
            <a:ext cx="373372" cy="379663"/>
            <a:chOff x="5314776" y="5860994"/>
            <a:chExt cx="888110" cy="955845"/>
          </a:xfrm>
        </p:grpSpPr>
        <p:pic>
          <p:nvPicPr>
            <p:cNvPr id="13" name="Object 2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5860994"/>
              <a:ext cx="888110" cy="955845"/>
            </a:xfrm>
            <a:prstGeom prst="rect">
              <a:avLst/>
            </a:prstGeom>
          </p:spPr>
        </p:pic>
      </p:grpSp>
      <p:grpSp>
        <p:nvGrpSpPr>
          <p:cNvPr id="14" name="그룹 1007"/>
          <p:cNvGrpSpPr/>
          <p:nvPr/>
        </p:nvGrpSpPr>
        <p:grpSpPr>
          <a:xfrm>
            <a:off x="865461" y="4428487"/>
            <a:ext cx="373372" cy="379663"/>
            <a:chOff x="5314776" y="7216684"/>
            <a:chExt cx="888110" cy="955845"/>
          </a:xfrm>
        </p:grpSpPr>
        <p:pic>
          <p:nvPicPr>
            <p:cNvPr id="15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1323021" y="2030268"/>
            <a:ext cx="8283924" cy="92012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일반암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가입한도 최대 </a:t>
            </a:r>
            <a:r>
              <a:rPr lang="en-US" altLang="ko-KR" sz="302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302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en-US" altLang="ko-KR" sz="1891" b="1" spc="-78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en-US" altLang="ko-KR" sz="75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pPr defTabSz="906237">
              <a:defRPr/>
            </a:pP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유방암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초기제외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갑상선암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특정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갑상선암을 </a:t>
            </a:r>
            <a:r>
              <a:rPr lang="ko-KR" altLang="en-US" sz="1513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제외한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수질암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미분화암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여성생식기암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=&gt;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일반암</a:t>
            </a:r>
            <a:endParaRPr lang="en-US" altLang="ko-KR" sz="1513" b="1" spc="-78" dirty="0">
              <a:solidFill>
                <a:srgbClr val="0033CC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29315" y="3085222"/>
            <a:ext cx="8283924" cy="95169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특정갑상선암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유두암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여포암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en-US" altLang="ko-KR" sz="1324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초기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유방암</a:t>
            </a: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전립선암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최대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4,000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 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en-US" altLang="ko-KR" sz="1702" b="1" spc="-78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ko-KR" altLang="en-US" sz="1702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경계성종양</a:t>
            </a:r>
            <a:r>
              <a:rPr lang="en-US" altLang="ko-KR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702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양성뇌종양</a:t>
            </a:r>
            <a:r>
              <a:rPr lang="en-US" altLang="ko-KR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기타피부암</a:t>
            </a:r>
            <a:r>
              <a:rPr lang="en-US" altLang="ko-KR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대장점막내암</a:t>
            </a:r>
            <a:r>
              <a:rPr lang="en-US" altLang="ko-KR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702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제자리암</a:t>
            </a:r>
            <a:r>
              <a:rPr lang="ko-KR" altLang="en-US" sz="2269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최대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2,000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 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ko-KR" altLang="en-US" sz="1040" b="1" spc="-78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23021" y="1401605"/>
            <a:ext cx="8283924" cy="50429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세부터 최대 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까지 가입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무진단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기준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15~54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55~80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5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3026" b="1" spc="-78" dirty="0">
              <a:solidFill>
                <a:srgbClr val="0033CC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335610" y="5809321"/>
            <a:ext cx="8283924" cy="69190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</a:t>
            </a: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특약 </a:t>
            </a:r>
            <a:r>
              <a:rPr lang="ko-KR" altLang="en-US" sz="1891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1891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 3</a:t>
            </a:r>
            <a:r>
              <a:rPr lang="ko-KR" altLang="en-US" sz="1891" b="1" spc="-78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이상시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헬스케어서비스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647" b="1" spc="-78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암특화형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en-US" altLang="ko-KR" sz="1702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제공</a:t>
            </a:r>
            <a:endParaRPr lang="en-US" altLang="ko-KR" sz="2647" b="1" spc="-78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en-US" altLang="ko-KR" sz="104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전단간호사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건강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질병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·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 상담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병원 예약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 (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암진단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후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정기적 암 관리 콜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3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 질병 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진단시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대질병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특화 서비스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제휴서비스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힐인우대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1135" b="1" spc="-78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335610" y="4197747"/>
            <a:ext cx="8283924" cy="603648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lnSpc>
                <a:spcPct val="150000"/>
              </a:lnSpc>
              <a:defRPr/>
            </a:pP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업계 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타사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한도합산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(CI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포함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),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유사암한도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없음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35610" y="4970019"/>
            <a:ext cx="8283924" cy="69190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암보험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언더라이팅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기준완화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진단금만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가입시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특약제외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defTabSz="906237">
              <a:defRPr/>
            </a:pP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당뇨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형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 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고혈압 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고지혈증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경우에도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무진단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인수가능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사전질의가능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</p:txBody>
      </p:sp>
      <p:grpSp>
        <p:nvGrpSpPr>
          <p:cNvPr id="22" name="그룹 1007"/>
          <p:cNvGrpSpPr/>
          <p:nvPr/>
        </p:nvGrpSpPr>
        <p:grpSpPr>
          <a:xfrm>
            <a:off x="865461" y="5275994"/>
            <a:ext cx="373372" cy="379663"/>
            <a:chOff x="5314776" y="7216684"/>
            <a:chExt cx="888110" cy="955845"/>
          </a:xfrm>
        </p:grpSpPr>
        <p:pic>
          <p:nvPicPr>
            <p:cNvPr id="23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  <p:grpSp>
        <p:nvGrpSpPr>
          <p:cNvPr id="24" name="그룹 1007"/>
          <p:cNvGrpSpPr/>
          <p:nvPr/>
        </p:nvGrpSpPr>
        <p:grpSpPr>
          <a:xfrm>
            <a:off x="865461" y="6128094"/>
            <a:ext cx="373372" cy="379663"/>
            <a:chOff x="5314776" y="7216684"/>
            <a:chExt cx="888110" cy="95584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938138"/>
              </p:ext>
            </p:extLst>
          </p:nvPr>
        </p:nvGraphicFramePr>
        <p:xfrm>
          <a:off x="313934" y="1849572"/>
          <a:ext cx="9699500" cy="4608638"/>
        </p:xfrm>
        <a:graphic>
          <a:graphicData uri="http://schemas.openxmlformats.org/drawingml/2006/table">
            <a:tbl>
              <a:tblPr firstRow="1" bandRow="1"/>
              <a:tblGrid>
                <a:gridCol w="969950">
                  <a:extLst>
                    <a:ext uri="{9D8B030D-6E8A-4147-A177-3AD203B41FA5}">
                      <a16:colId xmlns:a16="http://schemas.microsoft.com/office/drawing/2014/main" val="430091518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3643245350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2917617656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1029249605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3226884160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2601318331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1694036342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4260023369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4008493407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2286131661"/>
                    </a:ext>
                  </a:extLst>
                </a:gridCol>
              </a:tblGrid>
              <a:tr h="435008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1~9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10~19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20~29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30~39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40~49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50~59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60~69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70~79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80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세이상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498299"/>
                  </a:ext>
                </a:extLst>
              </a:tr>
              <a:tr h="834726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출생 전후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특정 병태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(48.5%)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악성신생물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(18.0%)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(41.1%)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(54.4%)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(39.4%)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(28.3%)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(36.6%)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(42.4%)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(35.7%)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(17.6%)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834867"/>
                  </a:ext>
                </a:extLst>
              </a:tr>
              <a:tr h="834726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선천 기형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염색체 이상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(17.1%)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운수사고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(8.0%)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(14.0%)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(10.2%)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악성신생물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(19.1%)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(20.8%)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(9.9%)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심장질환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(8.8%)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심장질환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(9.9%)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심장질환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(12.4%)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84959"/>
                  </a:ext>
                </a:extLst>
              </a:tr>
              <a:tr h="834726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영아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돌연사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증후군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(8.9%)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타살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(7.3%)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운수사고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(12.9%)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운수사고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(9.4%)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심장질환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(6.0%)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간질환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(8.2%)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심장질환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(8.5%)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뇌혈관질환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(6.1%)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뇌혈관질환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(7.5%)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폐렴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(10.5%)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312977"/>
                  </a:ext>
                </a:extLst>
              </a:tr>
              <a:tr h="834726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타살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(2.5%)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추락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(6.4%)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심장질환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(3.4%)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심장질환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(3.8%)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간질환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(4.9%)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심장질환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(8.0%)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간질환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(7.9%)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고의적 자해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자살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(4.7%)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폐렴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(6.7%)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뇌혈관질환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(8.0%)</a:t>
                      </a:r>
                      <a:endParaRPr kumimoji="0" lang="ko-KR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66692"/>
                  </a:ext>
                </a:extLst>
              </a:tr>
              <a:tr h="834726"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패혈증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(0.7%)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선천 기형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염색체 이상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(6.1%)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익사 사고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(2.1%)</a:t>
                      </a: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뇌혈관질환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(1.3%)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운수사고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(4.6%)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뇌혈관질환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(5.3%)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뇌혈관질환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(5.7%)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간질환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(3.9%)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당뇨병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(3.3%)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09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217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326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434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543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2651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199760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6868" algn="l" defTabSz="914217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알츠하이머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(4.4%)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3303" marR="93303" marT="110201" marB="110201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15163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51658" y="1222909"/>
            <a:ext cx="7542449" cy="383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3098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kumimoji="0" lang="ko-KR" altLang="en-US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연령별 </a:t>
            </a:r>
            <a:r>
              <a:rPr kumimoji="0" lang="en-US" altLang="ko-KR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사망원인 사망률 및 구성비</a:t>
            </a:r>
            <a:r>
              <a:rPr kumimoji="0" lang="en-US" altLang="ko-KR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2020 </a:t>
            </a:r>
            <a:r>
              <a:rPr kumimoji="0" lang="ko-KR" altLang="en-US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사망원인 통계</a:t>
            </a:r>
            <a:r>
              <a:rPr kumimoji="0" lang="en-US" altLang="ko-KR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통계청</a:t>
            </a:r>
            <a:r>
              <a:rPr kumimoji="0" lang="en-US" altLang="ko-KR" sz="189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]</a:t>
            </a:r>
            <a:endParaRPr kumimoji="0" lang="ko-KR" altLang="en-US" sz="189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179429" y="2331293"/>
            <a:ext cx="4834006" cy="4097111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ctr" defTabSz="933098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36" kern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063473" y="6618370"/>
            <a:ext cx="6024990" cy="249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3098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연령별 사망원인 구성비 </a:t>
            </a:r>
            <a:r>
              <a:rPr kumimoji="0" lang="en-US" altLang="ko-KR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= (</a:t>
            </a:r>
            <a:r>
              <a:rPr kumimoji="0" lang="ko-KR" altLang="en-US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연령의 </a:t>
            </a:r>
            <a:r>
              <a:rPr kumimoji="0" lang="ko-KR" altLang="en-US" sz="1021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사망원인별</a:t>
            </a:r>
            <a:r>
              <a:rPr kumimoji="0" lang="ko-KR" altLang="en-US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사망자 수 </a:t>
            </a:r>
            <a:r>
              <a:rPr kumimoji="0" lang="en-US" altLang="ko-KR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0" lang="ko-KR" altLang="en-US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연령의 총 사망자 수</a:t>
            </a:r>
            <a:r>
              <a:rPr kumimoji="0" lang="en-US" altLang="ko-KR" sz="1021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× 100</a:t>
            </a:r>
            <a:endParaRPr kumimoji="0" lang="ko-KR" altLang="en-US" sz="1021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6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8DBFBA-DD53-C4F3-CAE2-5357AED40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77" y="1773238"/>
            <a:ext cx="7030328" cy="4578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ED013-361C-D0CC-0171-C88A779FC9D1}"/>
              </a:ext>
            </a:extLst>
          </p:cNvPr>
          <p:cNvSpPr txBox="1"/>
          <p:nvPr/>
        </p:nvSpPr>
        <p:spPr>
          <a:xfrm>
            <a:off x="790977" y="6351429"/>
            <a:ext cx="3410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이미지 출처 </a:t>
            </a:r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구글</a:t>
            </a:r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0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7" name="자유형: 도형 3">
            <a:extLst>
              <a:ext uri="{FF2B5EF4-FFF2-40B4-BE49-F238E27FC236}">
                <a16:creationId xmlns:a16="http://schemas.microsoft.com/office/drawing/2014/main" id="{9B3751CC-3E30-4756-30AA-4EC22934750E}"/>
              </a:ext>
            </a:extLst>
          </p:cNvPr>
          <p:cNvSpPr/>
          <p:nvPr/>
        </p:nvSpPr>
        <p:spPr>
          <a:xfrm>
            <a:off x="2363108" y="2780928"/>
            <a:ext cx="7129314" cy="2088232"/>
          </a:xfrm>
          <a:custGeom>
            <a:avLst/>
            <a:gdLst>
              <a:gd name="connsiteX0" fmla="*/ 900100 w 7129314"/>
              <a:gd name="connsiteY0" fmla="*/ 0 h 1800200"/>
              <a:gd name="connsiteX1" fmla="*/ 7129314 w 7129314"/>
              <a:gd name="connsiteY1" fmla="*/ 0 h 1800200"/>
              <a:gd name="connsiteX2" fmla="*/ 7129314 w 7129314"/>
              <a:gd name="connsiteY2" fmla="*/ 1800200 h 1800200"/>
              <a:gd name="connsiteX3" fmla="*/ 900100 w 7129314"/>
              <a:gd name="connsiteY3" fmla="*/ 1800200 h 1800200"/>
              <a:gd name="connsiteX4" fmla="*/ 0 w 7129314"/>
              <a:gd name="connsiteY4" fmla="*/ 900100 h 1800200"/>
              <a:gd name="connsiteX5" fmla="*/ 900100 w 7129314"/>
              <a:gd name="connsiteY5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314" h="1800200">
                <a:moveTo>
                  <a:pt x="900100" y="0"/>
                </a:moveTo>
                <a:lnTo>
                  <a:pt x="7129314" y="0"/>
                </a:lnTo>
                <a:lnTo>
                  <a:pt x="7129314" y="1800200"/>
                </a:lnTo>
                <a:lnTo>
                  <a:pt x="900100" y="1800200"/>
                </a:lnTo>
                <a:cubicBezTo>
                  <a:pt x="402988" y="1800200"/>
                  <a:pt x="0" y="1397212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solidFill>
            <a:schemeClr val="accent1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67F3F-0D81-1CD6-8806-BFF8E4462CC6}"/>
              </a:ext>
            </a:extLst>
          </p:cNvPr>
          <p:cNvSpPr txBox="1"/>
          <p:nvPr/>
        </p:nvSpPr>
        <p:spPr>
          <a:xfrm>
            <a:off x="2455615" y="2996952"/>
            <a:ext cx="741059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 </a:t>
            </a:r>
            <a:r>
              <a:rPr lang="ko-KR" altLang="en-US" b="1" i="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난치암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생존율 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배로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... ‘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꿈의 암 치료’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내년 봄 국내서 받는다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45FF4-EDE0-9712-A8AF-5443D4A92E73}"/>
              </a:ext>
            </a:extLst>
          </p:cNvPr>
          <p:cNvSpPr txBox="1"/>
          <p:nvPr/>
        </p:nvSpPr>
        <p:spPr>
          <a:xfrm>
            <a:off x="2791966" y="345981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b="0" i="0" dirty="0" err="1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중입자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치료는 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년 생존율이 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30% 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이하여서 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대 난치암으로 꼽히는 췌장암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폐암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간암 생존율을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배 이상 끌어올릴 수 있을 </a:t>
            </a:r>
            <a:r>
              <a:rPr lang="ko-KR" altLang="en-US" sz="1200" b="0" i="0" dirty="0" err="1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것”이라며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“골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연부조직 육종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0" i="0" dirty="0" err="1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척삭종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악성 흑색종 등의 희귀암의 치료 등에서도 널리 활용될 수 있다”고 했다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.”  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조선일보 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2022</a:t>
            </a:r>
            <a:r>
              <a:rPr lang="ko-KR" altLang="en-US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endParaRPr lang="ko-KR" altLang="en-US" sz="1000" b="0" i="0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7D173-C9EE-B531-616A-852304924ACA}"/>
              </a:ext>
            </a:extLst>
          </p:cNvPr>
          <p:cNvSpPr txBox="1"/>
          <p:nvPr/>
        </p:nvSpPr>
        <p:spPr>
          <a:xfrm>
            <a:off x="2791966" y="4149080"/>
            <a:ext cx="6465676" cy="73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그러나 중입자치료는 </a:t>
            </a:r>
            <a:r>
              <a:rPr lang="ko-KR" altLang="en-US" b="1" i="0" dirty="0">
                <a:solidFill>
                  <a:srgbClr val="FFC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비용이 </a:t>
            </a:r>
            <a:r>
              <a:rPr lang="en-US" altLang="ko-KR" b="1" i="0" dirty="0">
                <a:solidFill>
                  <a:srgbClr val="FFC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5000</a:t>
            </a:r>
            <a:r>
              <a:rPr lang="ko-KR" altLang="en-US" b="1" i="0" dirty="0">
                <a:solidFill>
                  <a:srgbClr val="FFC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만원 이상 고가여서 </a:t>
            </a:r>
            <a:r>
              <a:rPr lang="ko-KR" altLang="en-US" sz="12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실제 치료가 가능한 암환자는 극히 일부에 불과할 것으로 보인다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.” –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매일경제 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2022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ko-KR" alt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A89632D-459C-EB57-24E1-514740429F89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6D74F-05C4-C6AD-2BCA-EDC6CB1B53A4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암치료기술의 발전만큼 비례하는 개인의료비 부담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암진단비 증액이 필요한 이유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  <a:endParaRPr lang="ko-KR" altLang="en-US" sz="17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69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1B3FB49-50F6-589B-824F-59AFFF211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92507"/>
              </p:ext>
            </p:extLst>
          </p:nvPr>
        </p:nvGraphicFramePr>
        <p:xfrm>
          <a:off x="776288" y="1777602"/>
          <a:ext cx="8713786" cy="453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596">
                  <a:extLst>
                    <a:ext uri="{9D8B030D-6E8A-4147-A177-3AD203B41FA5}">
                      <a16:colId xmlns:a16="http://schemas.microsoft.com/office/drawing/2014/main" val="3493020868"/>
                    </a:ext>
                  </a:extLst>
                </a:gridCol>
                <a:gridCol w="2248852">
                  <a:extLst>
                    <a:ext uri="{9D8B030D-6E8A-4147-A177-3AD203B41FA5}">
                      <a16:colId xmlns:a16="http://schemas.microsoft.com/office/drawing/2014/main" val="2912451807"/>
                    </a:ext>
                  </a:extLst>
                </a:gridCol>
                <a:gridCol w="2248338">
                  <a:extLst>
                    <a:ext uri="{9D8B030D-6E8A-4147-A177-3AD203B41FA5}">
                      <a16:colId xmlns:a16="http://schemas.microsoft.com/office/drawing/2014/main" val="179288390"/>
                    </a:ext>
                  </a:extLst>
                </a:gridCol>
              </a:tblGrid>
              <a:tr h="4647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항목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코드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가격정보</a:t>
                      </a:r>
                      <a:r>
                        <a:rPr lang="en-US" altLang="ko-KR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비용</a:t>
                      </a:r>
                      <a:r>
                        <a:rPr lang="en-US" altLang="ko-KR" sz="18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8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826601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다빈치로봇수술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D(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간담췌암센터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QZ961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15,000,000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54486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다빈치로봇수술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E(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간담췌암센터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QZ961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18,000,000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69227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C(</a:t>
                      </a: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갑상선암센터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10,557,000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44677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A(</a:t>
                      </a: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대장암센터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12,633,000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162583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B(</a:t>
                      </a: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대장암센터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10,557,000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713652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D(</a:t>
                      </a: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유방암센터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12,000,000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81109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E(</a:t>
                      </a: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자궁난소암센터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14,012,000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60059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D(</a:t>
                      </a: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15,575,000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59728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M(</a:t>
                      </a:r>
                      <a:r>
                        <a:rPr kumimoji="0" lang="ko-KR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비뇨기암센터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10,384,000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183457"/>
                  </a:ext>
                </a:extLst>
              </a:tr>
              <a:tr h="406693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다빈치로봇수술위절제술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위암센터</a:t>
                      </a: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QZ961</a:t>
                      </a:r>
                      <a:endParaRPr kumimoji="0" lang="ko-KR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12,663,000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077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9B70B83-4B5F-5719-2567-50069E9187DA}"/>
              </a:ext>
            </a:extLst>
          </p:cNvPr>
          <p:cNvSpPr txBox="1"/>
          <p:nvPr/>
        </p:nvSpPr>
        <p:spPr>
          <a:xfrm>
            <a:off x="6061625" y="6371614"/>
            <a:ext cx="3476848" cy="24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국립암센터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홈페이지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『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비급여 진료행위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KoPubWorld돋움체 Light" panose="00000300000000000000" pitchFamily="2" charset="-127"/>
              </a:rPr>
              <a:t>』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37B5A82-D6E2-DF21-A30E-B072A5814DC5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E6E6B-06C5-5D22-176F-475206D2A4EF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암치료기술의 발전만큼 비례하는 개인의료비 부담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BDC80D6-5653-500D-B99F-250D8F714D04}"/>
              </a:ext>
            </a:extLst>
          </p:cNvPr>
          <p:cNvSpPr/>
          <p:nvPr/>
        </p:nvSpPr>
        <p:spPr>
          <a:xfrm>
            <a:off x="7256462" y="2204864"/>
            <a:ext cx="2232026" cy="4104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1" name="자유형: 도형 8">
            <a:extLst>
              <a:ext uri="{FF2B5EF4-FFF2-40B4-BE49-F238E27FC236}">
                <a16:creationId xmlns:a16="http://schemas.microsoft.com/office/drawing/2014/main" id="{86298948-CFB9-6542-9762-D1E940CF2BDE}"/>
              </a:ext>
            </a:extLst>
          </p:cNvPr>
          <p:cNvSpPr/>
          <p:nvPr/>
        </p:nvSpPr>
        <p:spPr>
          <a:xfrm flipH="1">
            <a:off x="2215901" y="3717032"/>
            <a:ext cx="5328861" cy="1221512"/>
          </a:xfrm>
          <a:custGeom>
            <a:avLst/>
            <a:gdLst>
              <a:gd name="connsiteX0" fmla="*/ 1345308 w 4441431"/>
              <a:gd name="connsiteY0" fmla="*/ 360399 h 1604839"/>
              <a:gd name="connsiteX1" fmla="*/ 1345308 w 4441431"/>
              <a:gd name="connsiteY1" fmla="*/ 360400 h 1604839"/>
              <a:gd name="connsiteX2" fmla="*/ 1345308 w 4441431"/>
              <a:gd name="connsiteY2" fmla="*/ 360400 h 1604839"/>
              <a:gd name="connsiteX3" fmla="*/ 1705708 w 4441431"/>
              <a:gd name="connsiteY3" fmla="*/ 0 h 1604839"/>
              <a:gd name="connsiteX4" fmla="*/ 4081031 w 4441431"/>
              <a:gd name="connsiteY4" fmla="*/ 0 h 1604839"/>
              <a:gd name="connsiteX5" fmla="*/ 4441431 w 4441431"/>
              <a:gd name="connsiteY5" fmla="*/ 360400 h 1604839"/>
              <a:gd name="connsiteX6" fmla="*/ 4441430 w 4441431"/>
              <a:gd name="connsiteY6" fmla="*/ 360400 h 1604839"/>
              <a:gd name="connsiteX7" fmla="*/ 4081030 w 4441431"/>
              <a:gd name="connsiteY7" fmla="*/ 720800 h 1604839"/>
              <a:gd name="connsiteX8" fmla="*/ 1705708 w 4441431"/>
              <a:gd name="connsiteY8" fmla="*/ 720799 h 1604839"/>
              <a:gd name="connsiteX9" fmla="*/ 1504205 w 4441431"/>
              <a:gd name="connsiteY9" fmla="*/ 659248 h 1604839"/>
              <a:gd name="connsiteX10" fmla="*/ 1465610 w 4441431"/>
              <a:gd name="connsiteY10" fmla="*/ 627404 h 1604839"/>
              <a:gd name="connsiteX11" fmla="*/ 0 w 4441431"/>
              <a:gd name="connsiteY11" fmla="*/ 1604839 h 1604839"/>
              <a:gd name="connsiteX12" fmla="*/ 1345678 w 4441431"/>
              <a:gd name="connsiteY12" fmla="*/ 362232 h 1604839"/>
              <a:gd name="connsiteX13" fmla="*/ 1345308 w 4441431"/>
              <a:gd name="connsiteY13" fmla="*/ 360400 h 1604839"/>
              <a:gd name="connsiteX14" fmla="*/ 1373630 w 4441431"/>
              <a:gd name="connsiteY14" fmla="*/ 220116 h 1604839"/>
              <a:gd name="connsiteX15" fmla="*/ 1705708 w 4441431"/>
              <a:gd name="connsiteY15" fmla="*/ 0 h 1604839"/>
              <a:gd name="connsiteX0" fmla="*/ 1272996 w 4369119"/>
              <a:gd name="connsiteY0" fmla="*/ 360399 h 1110781"/>
              <a:gd name="connsiteX1" fmla="*/ 1272996 w 4369119"/>
              <a:gd name="connsiteY1" fmla="*/ 360400 h 1110781"/>
              <a:gd name="connsiteX2" fmla="*/ 1272996 w 4369119"/>
              <a:gd name="connsiteY2" fmla="*/ 360400 h 1110781"/>
              <a:gd name="connsiteX3" fmla="*/ 1272996 w 4369119"/>
              <a:gd name="connsiteY3" fmla="*/ 360399 h 1110781"/>
              <a:gd name="connsiteX4" fmla="*/ 1633396 w 4369119"/>
              <a:gd name="connsiteY4" fmla="*/ 0 h 1110781"/>
              <a:gd name="connsiteX5" fmla="*/ 4008719 w 4369119"/>
              <a:gd name="connsiteY5" fmla="*/ 0 h 1110781"/>
              <a:gd name="connsiteX6" fmla="*/ 4369119 w 4369119"/>
              <a:gd name="connsiteY6" fmla="*/ 360400 h 1110781"/>
              <a:gd name="connsiteX7" fmla="*/ 4369118 w 4369119"/>
              <a:gd name="connsiteY7" fmla="*/ 360400 h 1110781"/>
              <a:gd name="connsiteX8" fmla="*/ 4008718 w 4369119"/>
              <a:gd name="connsiteY8" fmla="*/ 720800 h 1110781"/>
              <a:gd name="connsiteX9" fmla="*/ 1633396 w 4369119"/>
              <a:gd name="connsiteY9" fmla="*/ 720799 h 1110781"/>
              <a:gd name="connsiteX10" fmla="*/ 1431893 w 4369119"/>
              <a:gd name="connsiteY10" fmla="*/ 659248 h 1110781"/>
              <a:gd name="connsiteX11" fmla="*/ 1393298 w 4369119"/>
              <a:gd name="connsiteY11" fmla="*/ 627404 h 1110781"/>
              <a:gd name="connsiteX12" fmla="*/ 0 w 4369119"/>
              <a:gd name="connsiteY12" fmla="*/ 1110781 h 1110781"/>
              <a:gd name="connsiteX13" fmla="*/ 1273366 w 4369119"/>
              <a:gd name="connsiteY13" fmla="*/ 362232 h 1110781"/>
              <a:gd name="connsiteX14" fmla="*/ 1272996 w 4369119"/>
              <a:gd name="connsiteY14" fmla="*/ 360400 h 1110781"/>
              <a:gd name="connsiteX15" fmla="*/ 1301318 w 4369119"/>
              <a:gd name="connsiteY15" fmla="*/ 220116 h 1110781"/>
              <a:gd name="connsiteX16" fmla="*/ 1633396 w 4369119"/>
              <a:gd name="connsiteY16" fmla="*/ 0 h 1110781"/>
              <a:gd name="connsiteX0" fmla="*/ 1325548 w 4421671"/>
              <a:gd name="connsiteY0" fmla="*/ 360399 h 764770"/>
              <a:gd name="connsiteX1" fmla="*/ 1325548 w 4421671"/>
              <a:gd name="connsiteY1" fmla="*/ 360400 h 764770"/>
              <a:gd name="connsiteX2" fmla="*/ 1325548 w 4421671"/>
              <a:gd name="connsiteY2" fmla="*/ 360400 h 764770"/>
              <a:gd name="connsiteX3" fmla="*/ 1325548 w 4421671"/>
              <a:gd name="connsiteY3" fmla="*/ 360399 h 764770"/>
              <a:gd name="connsiteX4" fmla="*/ 1685948 w 4421671"/>
              <a:gd name="connsiteY4" fmla="*/ 0 h 764770"/>
              <a:gd name="connsiteX5" fmla="*/ 4061271 w 4421671"/>
              <a:gd name="connsiteY5" fmla="*/ 0 h 764770"/>
              <a:gd name="connsiteX6" fmla="*/ 4421671 w 4421671"/>
              <a:gd name="connsiteY6" fmla="*/ 360400 h 764770"/>
              <a:gd name="connsiteX7" fmla="*/ 4421670 w 4421671"/>
              <a:gd name="connsiteY7" fmla="*/ 360400 h 764770"/>
              <a:gd name="connsiteX8" fmla="*/ 4061270 w 4421671"/>
              <a:gd name="connsiteY8" fmla="*/ 720800 h 764770"/>
              <a:gd name="connsiteX9" fmla="*/ 1685948 w 4421671"/>
              <a:gd name="connsiteY9" fmla="*/ 720799 h 764770"/>
              <a:gd name="connsiteX10" fmla="*/ 1484445 w 4421671"/>
              <a:gd name="connsiteY10" fmla="*/ 659248 h 764770"/>
              <a:gd name="connsiteX11" fmla="*/ 1445850 w 4421671"/>
              <a:gd name="connsiteY11" fmla="*/ 627404 h 764770"/>
              <a:gd name="connsiteX12" fmla="*/ 0 w 4421671"/>
              <a:gd name="connsiteY12" fmla="*/ 764770 h 764770"/>
              <a:gd name="connsiteX13" fmla="*/ 1325918 w 4421671"/>
              <a:gd name="connsiteY13" fmla="*/ 362232 h 764770"/>
              <a:gd name="connsiteX14" fmla="*/ 1325548 w 4421671"/>
              <a:gd name="connsiteY14" fmla="*/ 360400 h 764770"/>
              <a:gd name="connsiteX15" fmla="*/ 1353870 w 4421671"/>
              <a:gd name="connsiteY15" fmla="*/ 220116 h 764770"/>
              <a:gd name="connsiteX16" fmla="*/ 1685948 w 4421671"/>
              <a:gd name="connsiteY16" fmla="*/ 0 h 7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1671" h="764770">
                <a:moveTo>
                  <a:pt x="1325548" y="360399"/>
                </a:moveTo>
                <a:lnTo>
                  <a:pt x="1325548" y="360400"/>
                </a:lnTo>
                <a:lnTo>
                  <a:pt x="1325548" y="360400"/>
                </a:lnTo>
                <a:lnTo>
                  <a:pt x="1325548" y="360399"/>
                </a:lnTo>
                <a:close/>
                <a:moveTo>
                  <a:pt x="1685948" y="0"/>
                </a:moveTo>
                <a:lnTo>
                  <a:pt x="4061271" y="0"/>
                </a:lnTo>
                <a:cubicBezTo>
                  <a:pt x="4260314" y="0"/>
                  <a:pt x="4421671" y="161357"/>
                  <a:pt x="4421671" y="360400"/>
                </a:cubicBezTo>
                <a:lnTo>
                  <a:pt x="4421670" y="360400"/>
                </a:lnTo>
                <a:cubicBezTo>
                  <a:pt x="4421670" y="559443"/>
                  <a:pt x="4260313" y="720800"/>
                  <a:pt x="4061270" y="720800"/>
                </a:cubicBezTo>
                <a:lnTo>
                  <a:pt x="1685948" y="720799"/>
                </a:lnTo>
                <a:cubicBezTo>
                  <a:pt x="1611307" y="720799"/>
                  <a:pt x="1541966" y="698108"/>
                  <a:pt x="1484445" y="659248"/>
                </a:cubicBezTo>
                <a:lnTo>
                  <a:pt x="1445850" y="627404"/>
                </a:lnTo>
                <a:lnTo>
                  <a:pt x="0" y="764770"/>
                </a:lnTo>
                <a:lnTo>
                  <a:pt x="1325918" y="362232"/>
                </a:lnTo>
                <a:cubicBezTo>
                  <a:pt x="1325795" y="361621"/>
                  <a:pt x="1325671" y="361011"/>
                  <a:pt x="1325548" y="360400"/>
                </a:cubicBezTo>
                <a:lnTo>
                  <a:pt x="1353870" y="220116"/>
                </a:lnTo>
                <a:cubicBezTo>
                  <a:pt x="1408582" y="90763"/>
                  <a:pt x="1536666" y="0"/>
                  <a:pt x="1685948" y="0"/>
                </a:cubicBezTo>
                <a:close/>
              </a:path>
            </a:pathLst>
          </a:custGeom>
          <a:solidFill>
            <a:schemeClr val="accent1">
              <a:lumMod val="50000"/>
              <a:alpha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5F89C-64AC-CFCF-82DA-E2725EBE06FF}"/>
              </a:ext>
            </a:extLst>
          </p:cNvPr>
          <p:cNvSpPr txBox="1"/>
          <p:nvPr/>
        </p:nvSpPr>
        <p:spPr>
          <a:xfrm flipH="1">
            <a:off x="2214017" y="3771453"/>
            <a:ext cx="3769990" cy="10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다빈치로봇수술은 국민건강보험 급여 적용 </a:t>
            </a:r>
            <a:r>
              <a:rPr lang="en-US" altLang="ko-KR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NO!!</a:t>
            </a:r>
            <a:br>
              <a:rPr lang="en-US" altLang="ko-KR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⇨ </a:t>
            </a:r>
            <a:r>
              <a:rPr lang="ko-KR" altLang="en-US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발생비용은 모두 본인부담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0F4D90D-6CBC-FBBA-147A-C0A0FB61E37D}"/>
              </a:ext>
            </a:extLst>
          </p:cNvPr>
          <p:cNvSpPr/>
          <p:nvPr/>
        </p:nvSpPr>
        <p:spPr>
          <a:xfrm>
            <a:off x="4436201" y="5005743"/>
            <a:ext cx="1330605" cy="1303581"/>
          </a:xfrm>
          <a:prstGeom prst="ellipse">
            <a:avLst/>
          </a:prstGeom>
          <a:solidFill>
            <a:srgbClr val="FF0000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C8833-00D8-B1B2-AE66-3032AF8042EA}"/>
              </a:ext>
            </a:extLst>
          </p:cNvPr>
          <p:cNvSpPr txBox="1"/>
          <p:nvPr/>
        </p:nvSpPr>
        <p:spPr>
          <a:xfrm>
            <a:off x="4429534" y="5346502"/>
            <a:ext cx="1330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암진단비</a:t>
            </a:r>
            <a:endParaRPr lang="en-US" altLang="ko-KR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증액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95CF2D6-A7D7-5671-6379-C652CF2B3B51}"/>
              </a:ext>
            </a:extLst>
          </p:cNvPr>
          <p:cNvSpPr/>
          <p:nvPr/>
        </p:nvSpPr>
        <p:spPr>
          <a:xfrm>
            <a:off x="6279274" y="5005743"/>
            <a:ext cx="1330605" cy="1303581"/>
          </a:xfrm>
          <a:prstGeom prst="ellipse">
            <a:avLst/>
          </a:prstGeom>
          <a:solidFill>
            <a:srgbClr val="FF0000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FB2B2-19B8-D723-B53E-9ACA36A2D15C}"/>
              </a:ext>
            </a:extLst>
          </p:cNvPr>
          <p:cNvSpPr txBox="1"/>
          <p:nvPr/>
        </p:nvSpPr>
        <p:spPr>
          <a:xfrm>
            <a:off x="6272607" y="5361690"/>
            <a:ext cx="1330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다빈치로봇</a:t>
            </a:r>
            <a:endParaRPr lang="en-US" altLang="ko-KR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대수술보장</a:t>
            </a:r>
          </a:p>
        </p:txBody>
      </p:sp>
      <p:sp>
        <p:nvSpPr>
          <p:cNvPr id="17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37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D5639C2-82B4-20E4-6A33-9999E9D9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806" y="5280494"/>
            <a:ext cx="40340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한국유방암학회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10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『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2022 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유방암백서 </a:t>
            </a:r>
            <a:r>
              <a:rPr lang="en-US" altLang="ko-KR" sz="10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』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83DB1C9E-C85B-74E3-80DB-56354882D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42739"/>
              </p:ext>
            </p:extLst>
          </p:nvPr>
        </p:nvGraphicFramePr>
        <p:xfrm>
          <a:off x="5385828" y="1844675"/>
          <a:ext cx="1983937" cy="338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798">
                  <a:extLst>
                    <a:ext uri="{9D8B030D-6E8A-4147-A177-3AD203B41FA5}">
                      <a16:colId xmlns:a16="http://schemas.microsoft.com/office/drawing/2014/main" val="2755950767"/>
                    </a:ext>
                  </a:extLst>
                </a:gridCol>
                <a:gridCol w="992139">
                  <a:extLst>
                    <a:ext uri="{9D8B030D-6E8A-4147-A177-3AD203B41FA5}">
                      <a16:colId xmlns:a16="http://schemas.microsoft.com/office/drawing/2014/main" val="3642409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연령대</a:t>
                      </a:r>
                    </a:p>
                  </a:txBody>
                  <a:tcPr marL="149603" marR="149603" marT="74808" marB="74808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발생자수</a:t>
                      </a:r>
                      <a:endParaRPr lang="ko-KR" altLang="en-US" sz="13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385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전체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500" b="1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24,820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376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0~4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320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5~9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98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10~14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00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15~19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431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20~24</a:t>
                      </a:r>
                      <a:r>
                        <a:rPr lang="ko-KR" altLang="en-US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30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48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25~29</a:t>
                      </a:r>
                      <a:r>
                        <a:rPr lang="ko-KR" altLang="en-US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170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89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30~34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523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47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35~39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9603" marR="149603" marT="74808" marB="74808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1,543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97415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1C6733AE-BD74-3D40-DBE5-EE7E99D97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25451"/>
              </p:ext>
            </p:extLst>
          </p:nvPr>
        </p:nvGraphicFramePr>
        <p:xfrm>
          <a:off x="7497342" y="1844675"/>
          <a:ext cx="1983937" cy="3332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798">
                  <a:extLst>
                    <a:ext uri="{9D8B030D-6E8A-4147-A177-3AD203B41FA5}">
                      <a16:colId xmlns:a16="http://schemas.microsoft.com/office/drawing/2014/main" val="2755950767"/>
                    </a:ext>
                  </a:extLst>
                </a:gridCol>
                <a:gridCol w="992139">
                  <a:extLst>
                    <a:ext uri="{9D8B030D-6E8A-4147-A177-3AD203B41FA5}">
                      <a16:colId xmlns:a16="http://schemas.microsoft.com/office/drawing/2014/main" val="3642409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연령대</a:t>
                      </a:r>
                    </a:p>
                  </a:txBody>
                  <a:tcPr marL="149603" marR="149603" marT="74808" marB="74808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발생자수</a:t>
                      </a:r>
                      <a:endParaRPr lang="ko-KR" altLang="en-US" sz="13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9603" marR="149603" marT="74808" marB="74808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385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 40~44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  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3,020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376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 45~49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4,694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320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 50~54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3,944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98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 55~59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3,505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00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60~64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highlight>
                            <a:srgbClr val="4EB949"/>
                          </a:highligh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3,013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highlight>
                          <a:srgbClr val="4EB949"/>
                        </a:highligh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431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65~69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1,651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48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70~74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1,240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89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75~79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</a:t>
                      </a: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831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47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80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세 이상</a:t>
                      </a:r>
                    </a:p>
                  </a:txBody>
                  <a:tcPr marL="148825" marR="148825" marT="74377" marB="7437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KoPubWorld돋움체 Light" panose="00000300000000000000" pitchFamily="2" charset="-127"/>
                        </a:rPr>
                        <a:t>652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KoPubWorld돋움체 Light" panose="00000300000000000000" pitchFamily="2" charset="-127"/>
                      </a:endParaRPr>
                    </a:p>
                  </a:txBody>
                  <a:tcPr marL="148825" marR="148825" marT="74377" marB="74377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97415"/>
                  </a:ext>
                </a:extLst>
              </a:tr>
            </a:tbl>
          </a:graphicData>
        </a:graphic>
      </p:graphicFrame>
      <p:sp>
        <p:nvSpPr>
          <p:cNvPr id="9" name="TextBox 3">
            <a:extLst>
              <a:ext uri="{FF2B5EF4-FFF2-40B4-BE49-F238E27FC236}">
                <a16:creationId xmlns:a16="http://schemas.microsoft.com/office/drawing/2014/main" id="{7F5A43DE-F423-CE8A-5A40-41BAB1A06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270" y="5283330"/>
            <a:ext cx="40340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통계청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『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연령대별 암발생자수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유방암</a:t>
            </a:r>
            <a:r>
              <a:rPr lang="en-US" altLang="ko-KR" sz="10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2022. 1.18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사각형: 둥근 모서리 5">
            <a:extLst>
              <a:ext uri="{FF2B5EF4-FFF2-40B4-BE49-F238E27FC236}">
                <a16:creationId xmlns:a16="http://schemas.microsoft.com/office/drawing/2014/main" id="{B9085BA8-6981-834C-FEC2-B918BC0F5065}"/>
              </a:ext>
            </a:extLst>
          </p:cNvPr>
          <p:cNvSpPr/>
          <p:nvPr/>
        </p:nvSpPr>
        <p:spPr>
          <a:xfrm>
            <a:off x="847750" y="5698624"/>
            <a:ext cx="8640738" cy="962642"/>
          </a:xfrm>
          <a:prstGeom prst="roundRect">
            <a:avLst>
              <a:gd name="adj" fmla="val 5634"/>
            </a:avLst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177800"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여성들은 </a:t>
            </a:r>
            <a:r>
              <a:rPr lang="en-US" altLang="ko-KR" b="1" dirty="0">
                <a:solidFill>
                  <a:schemeClr val="bg1"/>
                </a:solidFill>
                <a:highlight>
                  <a:srgbClr val="FF00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b="1" dirty="0">
                <a:solidFill>
                  <a:schemeClr val="bg1"/>
                </a:solidFill>
                <a:highlight>
                  <a:srgbClr val="FF00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대 후반부터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급격히 유방암이 발생합니다</a:t>
            </a:r>
            <a:r>
              <a:rPr lang="en-US" altLang="ko-KR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단일 암종으로서 </a:t>
            </a:r>
            <a:r>
              <a:rPr lang="ko-KR" altLang="en-US" b="1" dirty="0">
                <a:solidFill>
                  <a:schemeClr val="bg1"/>
                </a:solidFill>
                <a:highlight>
                  <a:srgbClr val="FF00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여성의 유방암의 발생자수는 단연 으뜸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br>
              <a:rPr lang="en-US" altLang="ko-KR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⇨ </a:t>
            </a:r>
            <a:r>
              <a:rPr lang="ko-KR" altLang="en-US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유방암은 주로 여성에게서 발생</a:t>
            </a:r>
            <a:r>
              <a:rPr lang="en-US" altLang="ko-KR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갑상선암 여성 발생자수는 동일 기준 </a:t>
            </a:r>
            <a:r>
              <a:rPr lang="en-US" altLang="ko-KR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23,160</a:t>
            </a:r>
            <a:r>
              <a:rPr lang="ko-KR" altLang="en-US" sz="13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1826E66-63EE-86AF-EAC3-60DA8DCD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41" y="1772816"/>
            <a:ext cx="4320481" cy="3479353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E0588102-CEF9-8E8F-091D-95CFF9299693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568BA-03F4-89A4-39A3-262E7058AD2A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단일 암종으로서 최다 발생비중을 갖고 있는 유방암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(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초기 제외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)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에 대한 </a:t>
            </a:r>
            <a:r>
              <a:rPr lang="ko-KR" altLang="en-US" sz="1700" b="1" dirty="0" err="1">
                <a:latin typeface="나눔고딕" pitchFamily="2" charset="-127"/>
                <a:ea typeface="나눔고딕" pitchFamily="2" charset="-127"/>
              </a:rPr>
              <a:t>일반암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 보장 </a:t>
            </a:r>
            <a:r>
              <a:rPr lang="en-US" altLang="ko-KR" sz="1700" b="1" dirty="0">
                <a:latin typeface="나눔고딕" pitchFamily="2" charset="-127"/>
                <a:ea typeface="나눔고딕" pitchFamily="2" charset="-127"/>
              </a:rPr>
              <a:t>1</a:t>
            </a:r>
            <a:r>
              <a:rPr lang="ko-KR" altLang="en-US" sz="1700" b="1" dirty="0">
                <a:latin typeface="나눔고딕" pitchFamily="2" charset="-127"/>
                <a:ea typeface="나눔고딕" pitchFamily="2" charset="-127"/>
              </a:rPr>
              <a:t>억원</a:t>
            </a:r>
          </a:p>
        </p:txBody>
      </p:sp>
      <p:sp>
        <p:nvSpPr>
          <p:cNvPr id="14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8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2AB9717-3CFF-A271-44E6-93FDF6DB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8" y="1808002"/>
            <a:ext cx="6964621" cy="4320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DA4A9E7D-960B-928B-B88B-051D974ABF9E}"/>
              </a:ext>
            </a:extLst>
          </p:cNvPr>
          <p:cNvSpPr/>
          <p:nvPr/>
        </p:nvSpPr>
        <p:spPr>
          <a:xfrm>
            <a:off x="2528513" y="5263197"/>
            <a:ext cx="4943974" cy="503237"/>
          </a:xfrm>
          <a:prstGeom prst="rect">
            <a:avLst/>
          </a:prstGeom>
          <a:noFill/>
          <a:ln w="38100">
            <a:solidFill>
              <a:srgbClr val="4DB84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사각형: 둥근 모서리 3">
            <a:extLst>
              <a:ext uri="{FF2B5EF4-FFF2-40B4-BE49-F238E27FC236}">
                <a16:creationId xmlns:a16="http://schemas.microsoft.com/office/drawing/2014/main" id="{E061200F-C794-BE59-BA97-C314F2670AED}"/>
              </a:ext>
            </a:extLst>
          </p:cNvPr>
          <p:cNvSpPr/>
          <p:nvPr/>
        </p:nvSpPr>
        <p:spPr>
          <a:xfrm>
            <a:off x="2648521" y="2818544"/>
            <a:ext cx="6839967" cy="1152525"/>
          </a:xfrm>
          <a:prstGeom prst="roundRect">
            <a:avLst>
              <a:gd name="adj" fmla="val 11493"/>
            </a:avLst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A1F0DE1-9DFB-6096-79CB-58A8D9EC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083" y="2886807"/>
            <a:ext cx="651361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r>
              <a:rPr lang="ko-KR" altLang="en-US" sz="15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침윤성</a:t>
            </a:r>
            <a:r>
              <a:rPr lang="ko-KR" altLang="en-US" sz="15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유방암은 암세포가 </a:t>
            </a:r>
            <a:r>
              <a:rPr lang="ko-KR" altLang="en-US" sz="15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상피뿐만</a:t>
            </a:r>
            <a:r>
              <a:rPr lang="ko-KR" altLang="en-US" sz="15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아니라 기저막을 넘어 주위 조직을 침범한 경우를 말한다</a:t>
            </a:r>
            <a:r>
              <a:rPr lang="en-US" altLang="ko-KR" sz="15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1</a:t>
            </a:r>
            <a:r>
              <a:rPr lang="ko-KR" altLang="en-US" sz="15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 암은 </a:t>
            </a:r>
            <a:r>
              <a:rPr lang="ko-KR" altLang="en-US" sz="1500" b="1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침윤성</a:t>
            </a:r>
            <a:r>
              <a:rPr lang="ko-KR" altLang="en-US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유방암 중 가장 초기로</a:t>
            </a:r>
            <a:r>
              <a:rPr lang="en-US" altLang="ko-KR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종양의 크기가 </a:t>
            </a:r>
            <a:r>
              <a:rPr lang="en-US" altLang="ko-KR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2cm</a:t>
            </a:r>
            <a:r>
              <a:rPr lang="ko-KR" altLang="en-US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이하이면서 겨드랑이 림프절에 전이가 없거나</a:t>
            </a:r>
            <a:r>
              <a:rPr lang="en-US" altLang="ko-KR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미세전이만 있으며</a:t>
            </a:r>
            <a:r>
              <a:rPr lang="en-US" altLang="ko-KR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전신 전이가 없는 경우</a:t>
            </a:r>
            <a:r>
              <a:rPr lang="ko-KR" altLang="en-US" sz="15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이다</a:t>
            </a:r>
          </a:p>
        </p:txBody>
      </p:sp>
      <p:sp>
        <p:nvSpPr>
          <p:cNvPr id="16" name="오른쪽 화살표 8">
            <a:extLst>
              <a:ext uri="{FF2B5EF4-FFF2-40B4-BE49-F238E27FC236}">
                <a16:creationId xmlns:a16="http://schemas.microsoft.com/office/drawing/2014/main" id="{8D43D2F0-4C4C-4389-5D70-274046C5FCEB}"/>
              </a:ext>
            </a:extLst>
          </p:cNvPr>
          <p:cNvSpPr/>
          <p:nvPr/>
        </p:nvSpPr>
        <p:spPr>
          <a:xfrm rot="10800000">
            <a:off x="7328470" y="5389856"/>
            <a:ext cx="720160" cy="376578"/>
          </a:xfrm>
          <a:custGeom>
            <a:avLst/>
            <a:gdLst>
              <a:gd name="connsiteX0" fmla="*/ 0 w 1440160"/>
              <a:gd name="connsiteY0" fmla="*/ 180020 h 720080"/>
              <a:gd name="connsiteX1" fmla="*/ 1080120 w 1440160"/>
              <a:gd name="connsiteY1" fmla="*/ 180020 h 720080"/>
              <a:gd name="connsiteX2" fmla="*/ 1080120 w 1440160"/>
              <a:gd name="connsiteY2" fmla="*/ 0 h 720080"/>
              <a:gd name="connsiteX3" fmla="*/ 1440160 w 1440160"/>
              <a:gd name="connsiteY3" fmla="*/ 360040 h 720080"/>
              <a:gd name="connsiteX4" fmla="*/ 1080120 w 1440160"/>
              <a:gd name="connsiteY4" fmla="*/ 720080 h 720080"/>
              <a:gd name="connsiteX5" fmla="*/ 1080120 w 1440160"/>
              <a:gd name="connsiteY5" fmla="*/ 540060 h 720080"/>
              <a:gd name="connsiteX6" fmla="*/ 0 w 1440160"/>
              <a:gd name="connsiteY6" fmla="*/ 540060 h 720080"/>
              <a:gd name="connsiteX7" fmla="*/ 0 w 1440160"/>
              <a:gd name="connsiteY7" fmla="*/ 180020 h 720080"/>
              <a:gd name="connsiteX0" fmla="*/ 0 w 1440160"/>
              <a:gd name="connsiteY0" fmla="*/ 484820 h 720080"/>
              <a:gd name="connsiteX1" fmla="*/ 1080120 w 1440160"/>
              <a:gd name="connsiteY1" fmla="*/ 180020 h 720080"/>
              <a:gd name="connsiteX2" fmla="*/ 1080120 w 1440160"/>
              <a:gd name="connsiteY2" fmla="*/ 0 h 720080"/>
              <a:gd name="connsiteX3" fmla="*/ 1440160 w 1440160"/>
              <a:gd name="connsiteY3" fmla="*/ 360040 h 720080"/>
              <a:gd name="connsiteX4" fmla="*/ 1080120 w 1440160"/>
              <a:gd name="connsiteY4" fmla="*/ 720080 h 720080"/>
              <a:gd name="connsiteX5" fmla="*/ 1080120 w 1440160"/>
              <a:gd name="connsiteY5" fmla="*/ 540060 h 720080"/>
              <a:gd name="connsiteX6" fmla="*/ 0 w 1440160"/>
              <a:gd name="connsiteY6" fmla="*/ 540060 h 720080"/>
              <a:gd name="connsiteX7" fmla="*/ 0 w 1440160"/>
              <a:gd name="connsiteY7" fmla="*/ 484820 h 720080"/>
              <a:gd name="connsiteX0" fmla="*/ 0 w 1461181"/>
              <a:gd name="connsiteY0" fmla="*/ 547882 h 720080"/>
              <a:gd name="connsiteX1" fmla="*/ 1101141 w 1461181"/>
              <a:gd name="connsiteY1" fmla="*/ 180020 h 720080"/>
              <a:gd name="connsiteX2" fmla="*/ 1101141 w 1461181"/>
              <a:gd name="connsiteY2" fmla="*/ 0 h 720080"/>
              <a:gd name="connsiteX3" fmla="*/ 1461181 w 1461181"/>
              <a:gd name="connsiteY3" fmla="*/ 360040 h 720080"/>
              <a:gd name="connsiteX4" fmla="*/ 1101141 w 1461181"/>
              <a:gd name="connsiteY4" fmla="*/ 720080 h 720080"/>
              <a:gd name="connsiteX5" fmla="*/ 1101141 w 1461181"/>
              <a:gd name="connsiteY5" fmla="*/ 540060 h 720080"/>
              <a:gd name="connsiteX6" fmla="*/ 21021 w 1461181"/>
              <a:gd name="connsiteY6" fmla="*/ 540060 h 720080"/>
              <a:gd name="connsiteX7" fmla="*/ 0 w 1461181"/>
              <a:gd name="connsiteY7" fmla="*/ 547882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1181" h="720080">
                <a:moveTo>
                  <a:pt x="0" y="547882"/>
                </a:moveTo>
                <a:lnTo>
                  <a:pt x="1101141" y="180020"/>
                </a:lnTo>
                <a:lnTo>
                  <a:pt x="1101141" y="0"/>
                </a:lnTo>
                <a:lnTo>
                  <a:pt x="1461181" y="360040"/>
                </a:lnTo>
                <a:lnTo>
                  <a:pt x="1101141" y="720080"/>
                </a:lnTo>
                <a:lnTo>
                  <a:pt x="1101141" y="540060"/>
                </a:lnTo>
                <a:lnTo>
                  <a:pt x="21021" y="540060"/>
                </a:lnTo>
                <a:lnTo>
                  <a:pt x="0" y="547882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63000">
                <a:schemeClr val="accent3">
                  <a:lumMod val="75000"/>
                </a:schemeClr>
              </a:gs>
              <a:gs pos="100000">
                <a:srgbClr val="4DB84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BDEB598-681E-99E0-B5B0-716C348BA0F2}"/>
              </a:ext>
            </a:extLst>
          </p:cNvPr>
          <p:cNvSpPr/>
          <p:nvPr/>
        </p:nvSpPr>
        <p:spPr>
          <a:xfrm>
            <a:off x="2463574" y="4437113"/>
            <a:ext cx="927795" cy="360040"/>
          </a:xfrm>
          <a:prstGeom prst="rect">
            <a:avLst/>
          </a:prstGeom>
          <a:noFill/>
          <a:ln w="63500">
            <a:solidFill>
              <a:srgbClr val="4DB84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48">
            <a:extLst>
              <a:ext uri="{FF2B5EF4-FFF2-40B4-BE49-F238E27FC236}">
                <a16:creationId xmlns:a16="http://schemas.microsoft.com/office/drawing/2014/main" id="{517B76FA-36A4-2E22-F43F-FB214B358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834" y="6222556"/>
            <a:ext cx="4989467" cy="24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한국유방암학회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홈페이지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8A59545-1AB7-B170-21B4-EEECFCBEC441}"/>
              </a:ext>
            </a:extLst>
          </p:cNvPr>
          <p:cNvSpPr/>
          <p:nvPr/>
        </p:nvSpPr>
        <p:spPr>
          <a:xfrm>
            <a:off x="6087888" y="4164534"/>
            <a:ext cx="3340307" cy="503237"/>
          </a:xfrm>
          <a:prstGeom prst="rect">
            <a:avLst/>
          </a:pr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2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22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 유방암은 </a:t>
            </a:r>
            <a:r>
              <a:rPr lang="ko-KR" altLang="en-US" sz="22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초기유방암</a:t>
            </a:r>
            <a:endParaRPr lang="ko-KR" altLang="en-US" sz="22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F9C245-FBE7-D56F-F9DF-3D81A03A451C}"/>
              </a:ext>
            </a:extLst>
          </p:cNvPr>
          <p:cNvSpPr txBox="1"/>
          <p:nvPr/>
        </p:nvSpPr>
        <p:spPr>
          <a:xfrm>
            <a:off x="7892389" y="5136745"/>
            <a:ext cx="16341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교보괜찮아요암보험의</a:t>
            </a:r>
            <a:r>
              <a:rPr lang="ko-KR" altLang="en-US" sz="13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약관에서 정한 </a:t>
            </a:r>
            <a:endParaRPr lang="en-US" altLang="ko-KR" sz="13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 err="1">
                <a:solidFill>
                  <a:schemeClr val="bg1"/>
                </a:solidFill>
                <a:highlight>
                  <a:srgbClr val="FF00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초기유방암</a:t>
            </a:r>
            <a:r>
              <a:rPr lang="ko-KR" altLang="en-US" sz="13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</a:t>
            </a:r>
            <a:r>
              <a:rPr lang="ko-KR" altLang="en-US" sz="13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3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정의와 동일</a:t>
            </a: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A5FD67B-AFCE-E245-C8B8-D98CBD495C12}"/>
              </a:ext>
            </a:extLst>
          </p:cNvPr>
          <p:cNvCxnSpPr>
            <a:cxnSpLocks/>
          </p:cNvCxnSpPr>
          <p:nvPr/>
        </p:nvCxnSpPr>
        <p:spPr>
          <a:xfrm flipV="1">
            <a:off x="5528270" y="3789040"/>
            <a:ext cx="0" cy="1474157"/>
          </a:xfrm>
          <a:prstGeom prst="straightConnector1">
            <a:avLst/>
          </a:prstGeom>
          <a:ln w="25400">
            <a:solidFill>
              <a:srgbClr val="4DB848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타원 21">
            <a:extLst>
              <a:ext uri="{FF2B5EF4-FFF2-40B4-BE49-F238E27FC236}">
                <a16:creationId xmlns:a16="http://schemas.microsoft.com/office/drawing/2014/main" id="{417E5DCD-B994-B7D2-0D2F-2E8074CD1120}"/>
              </a:ext>
            </a:extLst>
          </p:cNvPr>
          <p:cNvSpPr/>
          <p:nvPr/>
        </p:nvSpPr>
        <p:spPr>
          <a:xfrm>
            <a:off x="567027" y="1183549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1F3D000-0C6F-F2D5-48E7-7D966C73D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92336" l="9851" r="89851">
                        <a14:foregroundMark x1="20000" y1="18248" x2="20000" y2="19343"/>
                        <a14:foregroundMark x1="65970" y1="56569" x2="68955" y2="56934"/>
                        <a14:foregroundMark x1="29851" y1="92336" x2="30149" y2="8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8270" y="4156888"/>
            <a:ext cx="927796" cy="758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98E67E-E130-BD00-47FA-4BBC070C2DBF}"/>
              </a:ext>
            </a:extLst>
          </p:cNvPr>
          <p:cNvSpPr txBox="1"/>
          <p:nvPr/>
        </p:nvSpPr>
        <p:spPr>
          <a:xfrm>
            <a:off x="790977" y="1126639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단일 암종으로서 최다 발생비중을 갖고 있는 유방암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초기 제외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대한 </a:t>
            </a:r>
            <a:r>
              <a:rPr lang="ko-KR" altLang="en-US" sz="17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보장 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억원</a:t>
            </a:r>
          </a:p>
        </p:txBody>
      </p:sp>
      <p:sp>
        <p:nvSpPr>
          <p:cNvPr id="25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05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2E7C1F1F-D4F5-1601-AA23-6434269A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41" y="2607252"/>
            <a:ext cx="4922486" cy="2924429"/>
          </a:xfrm>
          <a:prstGeom prst="rect">
            <a:avLst/>
          </a:prstGeom>
        </p:spPr>
      </p:pic>
      <p:sp>
        <p:nvSpPr>
          <p:cNvPr id="27" name="타원 26">
            <a:extLst>
              <a:ext uri="{FF2B5EF4-FFF2-40B4-BE49-F238E27FC236}">
                <a16:creationId xmlns:a16="http://schemas.microsoft.com/office/drawing/2014/main" id="{7FFF2CE1-FDCB-B51F-2A47-EEA5DA61DC95}"/>
              </a:ext>
            </a:extLst>
          </p:cNvPr>
          <p:cNvSpPr/>
          <p:nvPr/>
        </p:nvSpPr>
        <p:spPr>
          <a:xfrm>
            <a:off x="567027" y="1381986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A42BDB-FB7E-B89E-C743-49C4E5F6A3B1}"/>
              </a:ext>
            </a:extLst>
          </p:cNvPr>
          <p:cNvSpPr txBox="1"/>
          <p:nvPr/>
        </p:nvSpPr>
        <p:spPr>
          <a:xfrm>
            <a:off x="790977" y="1325076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단일 암종으로서 최다 발생비중을 갖고 있는 유방암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초기 제외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대한 </a:t>
            </a:r>
            <a:r>
              <a:rPr lang="ko-KR" altLang="en-US" sz="17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보장 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억원</a:t>
            </a:r>
          </a:p>
        </p:txBody>
      </p:sp>
      <p:sp>
        <p:nvSpPr>
          <p:cNvPr id="29" name="사각형: 둥근 모서리 10">
            <a:extLst>
              <a:ext uri="{FF2B5EF4-FFF2-40B4-BE49-F238E27FC236}">
                <a16:creationId xmlns:a16="http://schemas.microsoft.com/office/drawing/2014/main" id="{C1359870-927B-B3ED-952D-2ABDFE817BC9}"/>
              </a:ext>
            </a:extLst>
          </p:cNvPr>
          <p:cNvSpPr/>
          <p:nvPr/>
        </p:nvSpPr>
        <p:spPr>
          <a:xfrm>
            <a:off x="1660713" y="1952355"/>
            <a:ext cx="3152542" cy="353944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유방암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병기별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환자 비율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7B2FE374-49E5-3DC1-64F6-8A5D3C6D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92336" l="9851" r="89851">
                        <a14:foregroundMark x1="20000" y1="18248" x2="20000" y2="19343"/>
                        <a14:foregroundMark x1="65970" y1="56569" x2="68955" y2="56934"/>
                        <a14:foregroundMark x1="29851" y1="92336" x2="30149" y2="8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9955" y="3114535"/>
            <a:ext cx="1250763" cy="102301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E6ACACC-52EE-7D9A-B554-96375AD65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8" b="89888" l="7810" r="90046">
                        <a14:foregroundMark x1="52758" y1="86390" x2="77869" y2="77898"/>
                        <a14:foregroundMark x1="44410" y1="89213" x2="46866" y2="88383"/>
                        <a14:foregroundMark x1="90046" y1="40000" x2="89587" y2="44944"/>
                        <a14:backgroundMark x1="62021" y1="22697" x2="47014" y2="61573"/>
                        <a14:backgroundMark x1="45176" y1="62247" x2="50689" y2="63371"/>
                        <a14:backgroundMark x1="61868" y1="22022" x2="64931" y2="23596"/>
                        <a14:backgroundMark x1="45482" y1="84494" x2="53752" y2="84045"/>
                        <a14:backgroundMark x1="81164" y1="78427" x2="84533" y2="75955"/>
                        <a14:backgroundMark x1="83920" y1="75506" x2="77795" y2="77753"/>
                        <a14:backgroundMark x1="19296" y1="18876" x2="7198" y2="42472"/>
                        <a14:backgroundMark x1="17152" y1="15730" x2="6126" y2="31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402" y="2906723"/>
            <a:ext cx="3445346" cy="23479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935C2B-BB3E-AFE8-1AD2-99EDF17B0F9F}"/>
              </a:ext>
            </a:extLst>
          </p:cNvPr>
          <p:cNvSpPr txBox="1"/>
          <p:nvPr/>
        </p:nvSpPr>
        <p:spPr>
          <a:xfrm>
            <a:off x="6539720" y="3626041"/>
            <a:ext cx="1800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500" b="1" i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2500" b="1" i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40%</a:t>
            </a:r>
            <a:r>
              <a:rPr lang="ko-KR" altLang="en-US" sz="2500" b="1" i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는</a:t>
            </a:r>
            <a:endParaRPr lang="en-US" altLang="ko-KR" sz="2500" b="1" i="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5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25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보장</a:t>
            </a:r>
            <a:endParaRPr lang="ko-KR" altLang="en-US" sz="22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EDA4CA-F386-B1FA-E39C-737EE379544C}"/>
              </a:ext>
            </a:extLst>
          </p:cNvPr>
          <p:cNvSpPr txBox="1"/>
          <p:nvPr/>
        </p:nvSpPr>
        <p:spPr>
          <a:xfrm>
            <a:off x="6078230" y="2646936"/>
            <a:ext cx="277009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500" b="1" i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유방암 환자 中</a:t>
            </a:r>
            <a:endParaRPr lang="ko-KR" altLang="en-US" sz="22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9B3F9-625C-48A8-74C1-647A8D55E59A}"/>
              </a:ext>
            </a:extLst>
          </p:cNvPr>
          <p:cNvSpPr txBox="1"/>
          <p:nvPr/>
        </p:nvSpPr>
        <p:spPr>
          <a:xfrm>
            <a:off x="1102014" y="5669076"/>
            <a:ext cx="783484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indent="-190500"/>
            <a:r>
              <a:rPr lang="en-US" altLang="ko-KR" sz="2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2000" b="1" spc="-15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유방암의 소액암화 추세 </a:t>
            </a:r>
            <a:r>
              <a:rPr lang="ko-KR" altLang="en-US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속에서 </a:t>
            </a:r>
            <a:r>
              <a:rPr lang="en-US" altLang="ko-KR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b="1" spc="-1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교보괜찮아요</a:t>
            </a:r>
            <a:r>
              <a:rPr lang="ko-KR" altLang="en-US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spc="-1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암보험</a:t>
            </a:r>
            <a:r>
              <a:rPr lang="en-US" altLang="ko-KR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에서 </a:t>
            </a:r>
            <a:r>
              <a:rPr lang="ko-KR" altLang="en-US" sz="2000" b="1" spc="-15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유방암</a:t>
            </a:r>
            <a:r>
              <a:rPr lang="ko-KR" altLang="en-US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000" b="1" spc="-15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lang="ko-KR" altLang="en-US" sz="2000" b="1" spc="-15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보장</a:t>
            </a:r>
            <a:r>
              <a:rPr lang="ko-KR" altLang="en-US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하는 것은 최고의 경쟁력</a:t>
            </a:r>
            <a:r>
              <a:rPr lang="en-US" altLang="ko-KR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  <a:endParaRPr lang="ko-KR" altLang="en-US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04825-A54E-40B8-0829-C7B3DB35D3E4}"/>
              </a:ext>
            </a:extLst>
          </p:cNvPr>
          <p:cNvSpPr txBox="1"/>
          <p:nvPr/>
        </p:nvSpPr>
        <p:spPr>
          <a:xfrm>
            <a:off x="1482386" y="6400616"/>
            <a:ext cx="7536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뇌출혈및뇌경색증진단비</a:t>
            </a:r>
            <a:r>
              <a:rPr lang="en-US" altLang="ko-KR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급성심근경색증진단비</a:t>
            </a:r>
            <a:r>
              <a:rPr lang="en-US" altLang="ko-KR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허혈심장질환및뇌혈관질환진단비</a:t>
            </a:r>
            <a:r>
              <a:rPr lang="ko-KR" altLang="en-US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r>
              <a:rPr lang="en-US" altLang="ko-KR" sz="1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C5D7EAD4-D6B6-F336-877F-5550207B4E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34" b="93993" l="3103" r="90000">
                        <a14:foregroundMark x1="29655" y1="18728" x2="11724" y2="50177"/>
                        <a14:foregroundMark x1="11034" y1="26855" x2="14828" y2="62191"/>
                        <a14:foregroundMark x1="14828" y1="62191" x2="23793" y2="84099"/>
                        <a14:foregroundMark x1="23793" y1="84099" x2="28276" y2="86926"/>
                        <a14:foregroundMark x1="83448" y1="14841" x2="66897" y2="81979"/>
                        <a14:foregroundMark x1="66897" y1="81979" x2="80690" y2="63958"/>
                        <a14:foregroundMark x1="80690" y1="63958" x2="70345" y2="66784"/>
                        <a14:foregroundMark x1="65172" y1="34276" x2="63448" y2="65371"/>
                        <a14:foregroundMark x1="63448" y1="65371" x2="73448" y2="84806"/>
                        <a14:foregroundMark x1="73448" y1="84806" x2="77931" y2="84099"/>
                        <a14:foregroundMark x1="82069" y1="64311" x2="82759" y2="85512"/>
                        <a14:foregroundMark x1="82759" y1="85512" x2="80000" y2="88339"/>
                        <a14:foregroundMark x1="87931" y1="55477" x2="88966" y2="74558"/>
                        <a14:foregroundMark x1="88966" y1="74558" x2="84138" y2="90459"/>
                        <a14:foregroundMark x1="62069" y1="86572" x2="81034" y2="84806"/>
                        <a14:foregroundMark x1="81034" y1="84806" x2="81034" y2="84806"/>
                        <a14:foregroundMark x1="55517" y1="90459" x2="81034" y2="89046"/>
                        <a14:foregroundMark x1="81034" y1="89046" x2="81724" y2="88693"/>
                        <a14:foregroundMark x1="61034" y1="92580" x2="80000" y2="93993"/>
                        <a14:foregroundMark x1="80000" y1="93993" x2="86552" y2="93286"/>
                        <a14:foregroundMark x1="5517" y1="39929" x2="3448" y2="85866"/>
                        <a14:foregroundMark x1="36207" y1="8834" x2="23103" y2="16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02" y="5760328"/>
            <a:ext cx="231092" cy="2255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1FD18DC-69CA-03DF-9A6A-8B298AF084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34" b="93993" l="3103" r="90000">
                        <a14:foregroundMark x1="29655" y1="18728" x2="11724" y2="50177"/>
                        <a14:foregroundMark x1="11034" y1="26855" x2="14828" y2="62191"/>
                        <a14:foregroundMark x1="14828" y1="62191" x2="23793" y2="84099"/>
                        <a14:foregroundMark x1="23793" y1="84099" x2="28276" y2="86926"/>
                        <a14:foregroundMark x1="83448" y1="14841" x2="66897" y2="81979"/>
                        <a14:foregroundMark x1="66897" y1="81979" x2="80690" y2="63958"/>
                        <a14:foregroundMark x1="80690" y1="63958" x2="70345" y2="66784"/>
                        <a14:foregroundMark x1="65172" y1="34276" x2="63448" y2="65371"/>
                        <a14:foregroundMark x1="63448" y1="65371" x2="73448" y2="84806"/>
                        <a14:foregroundMark x1="73448" y1="84806" x2="77931" y2="84099"/>
                        <a14:foregroundMark x1="82069" y1="64311" x2="82759" y2="85512"/>
                        <a14:foregroundMark x1="82759" y1="85512" x2="80000" y2="88339"/>
                        <a14:foregroundMark x1="87931" y1="55477" x2="88966" y2="74558"/>
                        <a14:foregroundMark x1="88966" y1="74558" x2="84138" y2="90459"/>
                        <a14:foregroundMark x1="62069" y1="86572" x2="81034" y2="84806"/>
                        <a14:foregroundMark x1="81034" y1="84806" x2="81034" y2="84806"/>
                        <a14:foregroundMark x1="55517" y1="90459" x2="81034" y2="89046"/>
                        <a14:foregroundMark x1="81034" y1="89046" x2="81724" y2="88693"/>
                        <a14:foregroundMark x1="61034" y1="92580" x2="80000" y2="93993"/>
                        <a14:foregroundMark x1="80000" y1="93993" x2="86552" y2="93286"/>
                        <a14:foregroundMark x1="5517" y1="39929" x2="3448" y2="85866"/>
                        <a14:foregroundMark x1="36207" y1="8834" x2="23103" y2="16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8781141" y="5760328"/>
            <a:ext cx="231092" cy="225514"/>
          </a:xfrm>
          <a:prstGeom prst="rect">
            <a:avLst/>
          </a:prstGeom>
        </p:spPr>
      </p:pic>
      <p:sp>
        <p:nvSpPr>
          <p:cNvPr id="38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1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3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금융소비자보호법 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_</a:t>
            </a:r>
            <a:r>
              <a:rPr lang="en-US" altLang="ko-KR" sz="2000" spc="-1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</a:t>
            </a:r>
            <a:r>
              <a:rPr lang="ko-KR" altLang="en-US" sz="2000" spc="-1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 </a:t>
            </a:r>
            <a:r>
              <a:rPr lang="ko-KR" altLang="en-US" sz="2000" spc="-1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판매원칙</a:t>
            </a:r>
            <a:r>
              <a:rPr lang="ko-KR" altLang="en-US" sz="2000" spc="-1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준수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10181"/>
              </p:ext>
            </p:extLst>
          </p:nvPr>
        </p:nvGraphicFramePr>
        <p:xfrm>
          <a:off x="511399" y="1265420"/>
          <a:ext cx="9433047" cy="528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884278816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78507022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747172896"/>
                    </a:ext>
                  </a:extLst>
                </a:gridCol>
              </a:tblGrid>
              <a:tr h="5072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판매원칙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GA-FP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핵심 실천사항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103280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적합성 원칙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판매자 입장에서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소비자의 재산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취득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처분목적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경험에   비추어  부적합한 상품 체결 권유 금지 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이하 과태료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13752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적정성 원칙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자발적으로 구매하려는 상품이 소비자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재산등에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비추어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부적정할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경우 그 사실을 알리고 확인 받아야함 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263001"/>
                  </a:ext>
                </a:extLst>
              </a:tr>
              <a:tr h="9931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설명의무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844174">
                        <a:defRPr/>
                      </a:pP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상품을 권유하거나 소비자가 설명을 요청하는 경우 상품설명서의 모든 항목을 반드시 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설명하며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원하는 부분은 추가하여 설명해야 함 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합리적인 판단 또는 상품 가치에 중대한 영향을 미칠 수 있는 사항을 거짓 또는 왜곡하여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설명해서는 안됨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상품의 중요한 사항을 빠뜨리지 않고 설명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561032"/>
                  </a:ext>
                </a:extLst>
              </a:tr>
              <a:tr h="805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불공정영업금지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 관련 알려야 할 사항 안내 준수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!!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</a:t>
                      </a: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판매시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우월적 지위를 이용하여 소비자 권익 침해 행위 금지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 의사에 반한 상품 강요 및 계약체결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회사의 부당 담보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편익 요구 및 제공 받는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연계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제휴서비스를 부당하게 축소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변경하는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82231"/>
                  </a:ext>
                </a:extLst>
              </a:tr>
              <a:tr h="1073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부당권유금지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신의성실 원칙에 근거한 고지의무 작성</a:t>
                      </a: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단정적 판단 제공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오인할 소지의 내용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중요한 사항을 사실과 다르게 알리거나 알리지 않도록 부당하게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권유하는 행위 금지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불확실한 사항에 대한 단정적 판단을 제공하는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객관적 근거없이 금융상품을 비교하여 우수하거나 유리하다고 알리는 행위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금융상품의 내용을 사실과 다르게 알리는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고지의무를 방해하거나 부실하게 알리도록 하는 행위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→  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190526"/>
                  </a:ext>
                </a:extLst>
              </a:tr>
              <a:tr h="8535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광고 규제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교보생명이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승인한 광고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·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안내자료 사용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 </a:t>
                      </a: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※ 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교육자료를 광고 및 </a:t>
                      </a: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인터텟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블로그 등 </a:t>
                      </a: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사용엄금</a:t>
                      </a:r>
                      <a:endParaRPr lang="ko-KR" altLang="en-US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금융상품을 오해하지 않도록 명확하고 공정하게 전달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필수사항 포함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금지 행위 등을 규제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미승인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자료 사용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과장 광고 금지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최대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과태료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endParaRPr lang="ko-KR" altLang="en-US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회사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7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6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11041"/>
              </p:ext>
            </p:extLst>
          </p:nvPr>
        </p:nvGraphicFramePr>
        <p:xfrm>
          <a:off x="631957" y="1098644"/>
          <a:ext cx="6746898" cy="5625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6">
                  <a:extLst>
                    <a:ext uri="{9D8B030D-6E8A-4147-A177-3AD203B41FA5}">
                      <a16:colId xmlns:a16="http://schemas.microsoft.com/office/drawing/2014/main" val="2346525878"/>
                    </a:ext>
                  </a:extLst>
                </a:gridCol>
                <a:gridCol w="5579922">
                  <a:extLst>
                    <a:ext uri="{9D8B030D-6E8A-4147-A177-3AD203B41FA5}">
                      <a16:colId xmlns:a16="http://schemas.microsoft.com/office/drawing/2014/main" val="3457294835"/>
                    </a:ext>
                  </a:extLst>
                </a:gridCol>
              </a:tblGrid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진료권역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상급종합병원 지정 기관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0038336"/>
                  </a:ext>
                </a:extLst>
              </a:tr>
              <a:tr h="14802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서울권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(14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강북삼성병원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건국대학교병원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경희대학교병원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고려대학교의과대학부속구로병원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삼성서울병원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서울대학교병원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연세대학교의과대학강남세브란스병원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이화여자대학교의과대학부속목동병원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재단법인아산사회복지재단서울아산병원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중앙대학교병원</a:t>
                      </a:r>
                      <a:endParaRPr lang="en-US" altLang="ko-KR" sz="1200" b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학교법인고려중앙학원고려대학교의과대학부속병원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안암병원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ko-KR" altLang="en-US" sz="1200" b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학교법인카톨릭대학교서울성모병원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학교법인연세대학교의과대학세브란스병원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한양대학교병원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8496588"/>
                  </a:ext>
                </a:extLst>
              </a:tr>
              <a:tr h="888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경기권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카톨릭대학교인천성모병원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순천향대학교부속부천병원</a:t>
                      </a:r>
                      <a:endParaRPr lang="en-US" altLang="ko-KR" sz="1200" b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의료법인길의료재단길병원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인하대학교의과대학부속병원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고려대학교의과대학부속안산병원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분당서울대학교병원</a:t>
                      </a:r>
                      <a:endParaRPr lang="en-US" altLang="ko-KR" sz="1200" b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아주대학교병원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한림대학교성심병원</a:t>
                      </a:r>
                      <a:endParaRPr lang="ko-KR" altLang="en-US" sz="1200" b="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178768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강원권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강릉아산병원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en-US" altLang="ko-KR" sz="12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="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연세대학교원주세브란스기독병원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475203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충북권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충북대학교병원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903023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충남권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단국대학교의과대학부속병원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순청향대학교부속천안병원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충남대학교병원</a:t>
                      </a:r>
                      <a:endParaRPr lang="ko-KR" altLang="en-US" sz="1200" b="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901731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전북권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원광대학교병원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전북대학교병원</a:t>
                      </a:r>
                      <a:endParaRPr lang="ko-KR" altLang="en-US" sz="1200" b="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0124923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전남권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전남대학교병원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조선대학교병원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006203"/>
                  </a:ext>
                </a:extLst>
              </a:tr>
              <a:tr h="4934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경북권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경북대학교병원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계명대학교동산병원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대구카톨릭대학교병원</a:t>
                      </a:r>
                      <a:endParaRPr lang="en-US" altLang="ko-KR" sz="1200" b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영남대학교병원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칠곡경북대학교병원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4815"/>
                  </a:ext>
                </a:extLst>
              </a:tr>
              <a:tr h="6908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경남권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동아대학교병원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부산대학교병원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양산부산대학교병원</a:t>
                      </a:r>
                      <a:endParaRPr lang="en-US" altLang="ko-KR" sz="1200" b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인제대학교부산백병원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학교법인울산공업학원울산대학교병원</a:t>
                      </a:r>
                      <a:endParaRPr lang="en-US" altLang="ko-KR" sz="1200" b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경상대학교병원</a:t>
                      </a:r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학교법인성균관대학삼성창원병원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1406705"/>
                  </a:ext>
                </a:extLst>
              </a:tr>
              <a:tr h="29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전국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</a:t>
                      </a:r>
                      <a:r>
                        <a:rPr lang="ko-KR" altLang="en-US" sz="12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</a:t>
                      </a:r>
                      <a:endParaRPr lang="ko-KR" altLang="en-US" sz="12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510131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5" t="43722" r="3538" b="40501"/>
          <a:stretch/>
        </p:blipFill>
        <p:spPr>
          <a:xfrm>
            <a:off x="7607746" y="3161267"/>
            <a:ext cx="1413545" cy="1104625"/>
          </a:xfrm>
          <a:prstGeom prst="roundRect">
            <a:avLst>
              <a:gd name="adj" fmla="val 6498"/>
            </a:avLst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t="44078" r="24497" b="40947"/>
          <a:stretch/>
        </p:blipFill>
        <p:spPr>
          <a:xfrm>
            <a:off x="7607746" y="2059062"/>
            <a:ext cx="1556373" cy="1048457"/>
          </a:xfrm>
          <a:prstGeom prst="roundRect">
            <a:avLst>
              <a:gd name="adj" fmla="val 12203"/>
            </a:avLst>
          </a:prstGeom>
        </p:spPr>
      </p:pic>
      <p:grpSp>
        <p:nvGrpSpPr>
          <p:cNvPr id="7" name="그룹 6"/>
          <p:cNvGrpSpPr/>
          <p:nvPr/>
        </p:nvGrpSpPr>
        <p:grpSpPr>
          <a:xfrm>
            <a:off x="7607746" y="4319640"/>
            <a:ext cx="1986921" cy="1151431"/>
            <a:chOff x="427412" y="7377181"/>
            <a:chExt cx="2622722" cy="1519881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0" t="59811" r="20742" b="23743"/>
            <a:stretch/>
          </p:blipFill>
          <p:spPr>
            <a:xfrm>
              <a:off x="427412" y="7377181"/>
              <a:ext cx="2379288" cy="1519881"/>
            </a:xfrm>
            <a:prstGeom prst="roundRect">
              <a:avLst>
                <a:gd name="adj" fmla="val 10976"/>
              </a:avLst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18" t="59811" r="3346" b="23743"/>
            <a:stretch/>
          </p:blipFill>
          <p:spPr>
            <a:xfrm>
              <a:off x="2641600" y="7377181"/>
              <a:ext cx="408534" cy="1519881"/>
            </a:xfrm>
            <a:prstGeom prst="roundRect">
              <a:avLst>
                <a:gd name="adj" fmla="val 10976"/>
              </a:avLst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7607747" y="5524820"/>
            <a:ext cx="1705065" cy="1195962"/>
            <a:chOff x="7058882" y="980728"/>
            <a:chExt cx="2192876" cy="1538121"/>
          </a:xfrm>
        </p:grpSpPr>
        <p:grpSp>
          <p:nvGrpSpPr>
            <p:cNvPr id="11" name="그룹 10"/>
            <p:cNvGrpSpPr/>
            <p:nvPr/>
          </p:nvGrpSpPr>
          <p:grpSpPr>
            <a:xfrm>
              <a:off x="7058882" y="980728"/>
              <a:ext cx="1977614" cy="1538121"/>
              <a:chOff x="6675203" y="980728"/>
              <a:chExt cx="1977614" cy="1538121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0" t="76167" r="27617" b="7253"/>
              <a:stretch/>
            </p:blipFill>
            <p:spPr>
              <a:xfrm>
                <a:off x="6675203" y="980728"/>
                <a:ext cx="1785230" cy="1532239"/>
              </a:xfrm>
              <a:prstGeom prst="roundRect">
                <a:avLst>
                  <a:gd name="adj" fmla="val 8602"/>
                </a:avLst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91" t="76167" r="3586" b="7253"/>
              <a:stretch/>
            </p:blipFill>
            <p:spPr>
              <a:xfrm>
                <a:off x="8383355" y="986610"/>
                <a:ext cx="269462" cy="1532239"/>
              </a:xfrm>
              <a:prstGeom prst="roundRect">
                <a:avLst>
                  <a:gd name="adj" fmla="val 8602"/>
                </a:avLst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7777020" y="1068081"/>
              <a:ext cx="1474738" cy="296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 smtClean="0">
                  <a:latin typeface="+mn-ea"/>
                </a:rPr>
                <a:t>※ 3</a:t>
              </a:r>
              <a:r>
                <a:rPr lang="ko-KR" altLang="en-US" sz="900" b="1" dirty="0" err="1" smtClean="0">
                  <a:latin typeface="+mn-ea"/>
                </a:rPr>
                <a:t>가지중</a:t>
              </a:r>
              <a:r>
                <a:rPr lang="ko-KR" altLang="en-US" sz="900" b="1" dirty="0" smtClean="0">
                  <a:latin typeface="+mn-ea"/>
                </a:rPr>
                <a:t> </a:t>
              </a:r>
              <a:r>
                <a:rPr lang="ko-KR" altLang="en-US" sz="900" b="1" dirty="0" err="1" smtClean="0">
                  <a:latin typeface="+mn-ea"/>
                </a:rPr>
                <a:t>택</a:t>
              </a:r>
              <a:r>
                <a:rPr lang="en-US" altLang="ko-KR" sz="900" b="1" dirty="0" smtClean="0">
                  <a:latin typeface="+mn-ea"/>
                </a:rPr>
                <a:t>1</a:t>
              </a:r>
              <a:endParaRPr lang="ko-KR" altLang="en-US" sz="900" b="1" dirty="0">
                <a:latin typeface="+mn-ea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88671" y="1126925"/>
            <a:ext cx="226774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n>
                  <a:solidFill>
                    <a:schemeClr val="accent3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</a:t>
            </a:r>
            <a:r>
              <a:rPr lang="ko-KR" altLang="en-US" sz="2000" b="1" dirty="0" err="1" smtClean="0">
                <a:ln>
                  <a:solidFill>
                    <a:schemeClr val="accent3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암특화형</a:t>
            </a:r>
            <a:endParaRPr lang="en-US" altLang="ko-KR" sz="2000" b="1" dirty="0" smtClean="0">
              <a:ln>
                <a:solidFill>
                  <a:schemeClr val="accent3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/>
            <a:endParaRPr lang="en-US" altLang="ko-KR" sz="1100" b="1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/>
            <a:r>
              <a:rPr lang="ko-KR" altLang="en-US" sz="1100" b="1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ko-KR" altLang="en-US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피보험자 본인</a:t>
            </a:r>
            <a:endParaRPr lang="en-US" altLang="ko-KR" sz="1100" b="1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/>
            <a:r>
              <a:rPr lang="ko-KR" altLang="en-US" sz="1100" b="1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제공기간</a:t>
            </a:r>
            <a:r>
              <a:rPr lang="ko-KR" altLang="en-US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가입시</a:t>
            </a:r>
            <a:r>
              <a:rPr lang="en-US" altLang="ko-KR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~15</a:t>
            </a:r>
            <a:r>
              <a:rPr lang="ko-KR" altLang="en-US" sz="1100" b="1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년간 제공</a:t>
            </a:r>
            <a:endParaRPr lang="ko-KR" altLang="en-US" sz="1100" b="1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9440" y="2871410"/>
            <a:ext cx="1219415" cy="88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1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635FA6E8-06A2-DC14-50A4-C98267B1E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49467"/>
              </p:ext>
            </p:extLst>
          </p:nvPr>
        </p:nvGraphicFramePr>
        <p:xfrm>
          <a:off x="776287" y="1960451"/>
          <a:ext cx="4221397" cy="4647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505">
                  <a:extLst>
                    <a:ext uri="{9D8B030D-6E8A-4147-A177-3AD203B41FA5}">
                      <a16:colId xmlns:a16="http://schemas.microsoft.com/office/drawing/2014/main" val="627872244"/>
                    </a:ext>
                  </a:extLst>
                </a:gridCol>
                <a:gridCol w="833202">
                  <a:extLst>
                    <a:ext uri="{9D8B030D-6E8A-4147-A177-3AD203B41FA5}">
                      <a16:colId xmlns:a16="http://schemas.microsoft.com/office/drawing/2014/main" val="2742100241"/>
                    </a:ext>
                  </a:extLst>
                </a:gridCol>
                <a:gridCol w="751690">
                  <a:extLst>
                    <a:ext uri="{9D8B030D-6E8A-4147-A177-3AD203B41FA5}">
                      <a16:colId xmlns:a16="http://schemas.microsoft.com/office/drawing/2014/main" val="2128614848"/>
                    </a:ext>
                  </a:extLst>
                </a:gridCol>
              </a:tblGrid>
              <a:tr h="33438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보장항목</a:t>
                      </a:r>
                      <a:endParaRPr lang="ko-KR" altLang="en-US" sz="13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99359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27918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New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플러스보험료납입면제특약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)Ⅱ1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1098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New</a:t>
                      </a:r>
                      <a:r>
                        <a:rPr kumimoji="0" lang="ko-KR" altLang="en-US" sz="1200" b="0" i="0" u="none" strike="noStrike" kern="1200" cap="none" spc="-15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플러스보험료납입면제특약</a:t>
                      </a:r>
                      <a:r>
                        <a:rPr kumimoji="0" lang="ko-KR" altLang="en-US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kumimoji="0" lang="en-US" altLang="ko-KR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kumimoji="0" lang="ko-KR" altLang="en-US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5,991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243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629822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New</a:t>
                      </a:r>
                      <a:r>
                        <a:rPr kumimoji="0" lang="ko-KR" altLang="en-US" sz="1200" b="0" i="0" u="none" strike="noStrike" kern="1200" cap="none" spc="-15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플러스보험료납입면제특약</a:t>
                      </a:r>
                      <a:r>
                        <a:rPr kumimoji="0" lang="en-US" altLang="ko-KR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2</a:t>
                      </a:r>
                      <a:r>
                        <a:rPr kumimoji="0" lang="ko-KR" altLang="en-US" sz="12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2,6000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14211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소액암진단비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년만기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전기납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1,390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67214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일과성뇌허혈발작진단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1,040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87048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폐암 및 후두암진단보장특약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63901"/>
                  </a:ext>
                </a:extLst>
              </a:tr>
              <a:tr h="422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표적항암약물허가치료비특약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년만기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전기납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113945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항암방사선약물치료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951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674330"/>
                  </a:ext>
                </a:extLst>
              </a:tr>
              <a:tr h="422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항암방사선치료후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대합병증진단특약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년만기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전기납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60999"/>
                  </a:ext>
                </a:extLst>
              </a:tr>
              <a:tr h="422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항암세기조조러방사선치료특약</a:t>
                      </a:r>
                      <a:endParaRPr lang="en-US" altLang="ko-KR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년만기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전기납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166096"/>
                  </a:ext>
                </a:extLst>
              </a:tr>
              <a:tr h="422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항암양성자방사선치료특약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</a:p>
                    <a:p>
                      <a:pPr algn="ctr" latinLnBrk="1"/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년만기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spc="-15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전기납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)(</a:t>
                      </a:r>
                      <a:r>
                        <a:rPr lang="ko-KR" altLang="en-US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갱</a:t>
                      </a:r>
                      <a:r>
                        <a:rPr lang="en-US" altLang="ko-KR" sz="1200" spc="-15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spc="-1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1,000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130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094621"/>
                  </a:ext>
                </a:extLst>
              </a:tr>
              <a:tr h="28422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15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합계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3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35,625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5469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34DF183-9727-45DF-C152-EF692E5E8C48}"/>
              </a:ext>
            </a:extLst>
          </p:cNvPr>
          <p:cNvSpPr txBox="1"/>
          <p:nvPr/>
        </p:nvSpPr>
        <p:spPr>
          <a:xfrm>
            <a:off x="1802712" y="1753756"/>
            <a:ext cx="3332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기본보장형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만기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EBA8E-F683-CD99-CF4A-AD29FDB2E63B}"/>
              </a:ext>
            </a:extLst>
          </p:cNvPr>
          <p:cNvSpPr txBox="1"/>
          <p:nvPr/>
        </p:nvSpPr>
        <p:spPr>
          <a:xfrm>
            <a:off x="574133" y="1753756"/>
            <a:ext cx="2238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E854766-DA33-0A8D-24E2-D9E0891EF8AC}"/>
              </a:ext>
            </a:extLst>
          </p:cNvPr>
          <p:cNvGrpSpPr/>
          <p:nvPr/>
        </p:nvGrpSpPr>
        <p:grpSpPr>
          <a:xfrm>
            <a:off x="5946155" y="1969360"/>
            <a:ext cx="3049154" cy="3947949"/>
            <a:chOff x="5840164" y="1633451"/>
            <a:chExt cx="4365874" cy="565279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C4D72D9-FD02-76AB-807C-18CB3E65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20" b="99585" l="2857" r="97347">
                          <a14:foregroundMark x1="53878" y1="16183" x2="49184" y2="32988"/>
                          <a14:foregroundMark x1="26327" y1="41494" x2="31633" y2="54564"/>
                          <a14:foregroundMark x1="73061" y1="39004" x2="74898" y2="61411"/>
                          <a14:foregroundMark x1="14286" y1="36515" x2="41633" y2="65145"/>
                          <a14:foregroundMark x1="32041" y1="33195" x2="27143" y2="68257"/>
                          <a14:foregroundMark x1="15306" y1="50207" x2="48163" y2="54149"/>
                          <a14:foregroundMark x1="66122" y1="13693" x2="38163" y2="44813"/>
                          <a14:foregroundMark x1="60204" y1="35685" x2="87959" y2="66805"/>
                          <a14:foregroundMark x1="14082" y1="55809" x2="23673" y2="4917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0164" y="1860670"/>
              <a:ext cx="4365874" cy="4294594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6AA92AD-241D-3D1A-925E-07CA93A2952F}"/>
                </a:ext>
              </a:extLst>
            </p:cNvPr>
            <p:cNvGrpSpPr/>
            <p:nvPr/>
          </p:nvGrpSpPr>
          <p:grpSpPr>
            <a:xfrm>
              <a:off x="7383353" y="4093676"/>
              <a:ext cx="1159055" cy="3192572"/>
              <a:chOff x="8512327" y="4658181"/>
              <a:chExt cx="827703" cy="2279876"/>
            </a:xfrm>
          </p:grpSpPr>
          <p:sp>
            <p:nvSpPr>
              <p:cNvPr id="31" name="눈물 방울 30">
                <a:extLst>
                  <a:ext uri="{FF2B5EF4-FFF2-40B4-BE49-F238E27FC236}">
                    <a16:creationId xmlns:a16="http://schemas.microsoft.com/office/drawing/2014/main" id="{57CF535B-6C7B-31F8-19C2-CD90025D1BB1}"/>
                  </a:ext>
                </a:extLst>
              </p:cNvPr>
              <p:cNvSpPr/>
              <p:nvPr/>
            </p:nvSpPr>
            <p:spPr>
              <a:xfrm rot="8171155">
                <a:off x="8512327" y="4784960"/>
                <a:ext cx="827703" cy="827703"/>
              </a:xfrm>
              <a:prstGeom prst="teardrop">
                <a:avLst/>
              </a:prstGeom>
              <a:solidFill>
                <a:srgbClr val="003875">
                  <a:alpha val="69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DA386FB-D3E6-174F-0234-C8BC3AAFD560}"/>
                  </a:ext>
                </a:extLst>
              </p:cNvPr>
              <p:cNvSpPr txBox="1"/>
              <p:nvPr/>
            </p:nvSpPr>
            <p:spPr>
              <a:xfrm>
                <a:off x="8667028" y="4658181"/>
                <a:ext cx="670541" cy="2279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항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암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양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치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료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EE382E5-CB1D-6BA2-EC10-961B427EF219}"/>
                </a:ext>
              </a:extLst>
            </p:cNvPr>
            <p:cNvGrpSpPr/>
            <p:nvPr/>
          </p:nvGrpSpPr>
          <p:grpSpPr>
            <a:xfrm>
              <a:off x="7527614" y="1633451"/>
              <a:ext cx="1159055" cy="1700153"/>
              <a:chOff x="8512327" y="4784960"/>
              <a:chExt cx="827703" cy="1214111"/>
            </a:xfrm>
          </p:grpSpPr>
          <p:sp>
            <p:nvSpPr>
              <p:cNvPr id="29" name="눈물 방울 28">
                <a:extLst>
                  <a:ext uri="{FF2B5EF4-FFF2-40B4-BE49-F238E27FC236}">
                    <a16:creationId xmlns:a16="http://schemas.microsoft.com/office/drawing/2014/main" id="{CF1C753B-5E72-51F0-65DB-D1C1F51F95A0}"/>
                  </a:ext>
                </a:extLst>
              </p:cNvPr>
              <p:cNvSpPr/>
              <p:nvPr/>
            </p:nvSpPr>
            <p:spPr>
              <a:xfrm rot="8171155">
                <a:off x="8512327" y="4784960"/>
                <a:ext cx="827703" cy="827703"/>
              </a:xfrm>
              <a:prstGeom prst="teardrop">
                <a:avLst/>
              </a:prstGeom>
              <a:solidFill>
                <a:srgbClr val="003875">
                  <a:alpha val="59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D73723-9708-EB48-FE0C-2DE58BB8745C}"/>
                  </a:ext>
                </a:extLst>
              </p:cNvPr>
              <p:cNvSpPr txBox="1"/>
              <p:nvPr/>
            </p:nvSpPr>
            <p:spPr>
              <a:xfrm>
                <a:off x="8651892" y="4968032"/>
                <a:ext cx="548571" cy="1031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암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진단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ED37E01-50BE-F7AC-6E52-8B9BF36517CD}"/>
                </a:ext>
              </a:extLst>
            </p:cNvPr>
            <p:cNvGrpSpPr/>
            <p:nvPr/>
          </p:nvGrpSpPr>
          <p:grpSpPr>
            <a:xfrm>
              <a:off x="5984425" y="2571734"/>
              <a:ext cx="1159055" cy="3357844"/>
              <a:chOff x="8512327" y="4784960"/>
              <a:chExt cx="827703" cy="2397900"/>
            </a:xfrm>
          </p:grpSpPr>
          <p:sp>
            <p:nvSpPr>
              <p:cNvPr id="27" name="눈물 방울 26">
                <a:extLst>
                  <a:ext uri="{FF2B5EF4-FFF2-40B4-BE49-F238E27FC236}">
                    <a16:creationId xmlns:a16="http://schemas.microsoft.com/office/drawing/2014/main" id="{A474701F-C313-C36E-9AB5-D8AD314AF547}"/>
                  </a:ext>
                </a:extLst>
              </p:cNvPr>
              <p:cNvSpPr/>
              <p:nvPr/>
            </p:nvSpPr>
            <p:spPr>
              <a:xfrm rot="8171155">
                <a:off x="8512327" y="4784960"/>
                <a:ext cx="827703" cy="827703"/>
              </a:xfrm>
              <a:prstGeom prst="teardrop">
                <a:avLst/>
              </a:prstGeom>
              <a:solidFill>
                <a:srgbClr val="003875">
                  <a:alpha val="59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CA0093-A94C-6622-8CA7-10B296D1BB08}"/>
                  </a:ext>
                </a:extLst>
              </p:cNvPr>
              <p:cNvSpPr txBox="1"/>
              <p:nvPr/>
            </p:nvSpPr>
            <p:spPr>
              <a:xfrm>
                <a:off x="8623428" y="4902984"/>
                <a:ext cx="595746" cy="2279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표적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항암</a:t>
                </a:r>
                <a:endParaRPr lang="en-US" altLang="ko-KR" b="1" dirty="0">
                  <a:solidFill>
                    <a:schemeClr val="bg1"/>
                  </a:solidFill>
                  <a:highlight>
                    <a:srgbClr val="FF00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치료제</a:t>
                </a: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023EE9A-8796-53BD-613C-3E92D479586D}"/>
                </a:ext>
              </a:extLst>
            </p:cNvPr>
            <p:cNvGrpSpPr/>
            <p:nvPr/>
          </p:nvGrpSpPr>
          <p:grpSpPr>
            <a:xfrm>
              <a:off x="9033879" y="2569210"/>
              <a:ext cx="1159055" cy="2875767"/>
              <a:chOff x="8512327" y="4784960"/>
              <a:chExt cx="827703" cy="2053639"/>
            </a:xfrm>
          </p:grpSpPr>
          <p:sp>
            <p:nvSpPr>
              <p:cNvPr id="24" name="눈물 방울 23">
                <a:extLst>
                  <a:ext uri="{FF2B5EF4-FFF2-40B4-BE49-F238E27FC236}">
                    <a16:creationId xmlns:a16="http://schemas.microsoft.com/office/drawing/2014/main" id="{D991C8CF-0AA5-F4EA-9254-6F6C873C1901}"/>
                  </a:ext>
                </a:extLst>
              </p:cNvPr>
              <p:cNvSpPr/>
              <p:nvPr/>
            </p:nvSpPr>
            <p:spPr>
              <a:xfrm rot="8171155">
                <a:off x="8512327" y="4784960"/>
                <a:ext cx="827703" cy="827703"/>
              </a:xfrm>
              <a:prstGeom prst="teardrop">
                <a:avLst/>
              </a:prstGeom>
              <a:solidFill>
                <a:srgbClr val="003875">
                  <a:alpha val="66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6E04AC4-0185-7157-4622-54CDEAED1AC9}"/>
                  </a:ext>
                </a:extLst>
              </p:cNvPr>
              <p:cNvSpPr txBox="1"/>
              <p:nvPr/>
            </p:nvSpPr>
            <p:spPr>
              <a:xfrm>
                <a:off x="8727922" y="4870932"/>
                <a:ext cx="548571" cy="1967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>
                    <a:solidFill>
                      <a:schemeClr val="bg1"/>
                    </a:solidFill>
                    <a:highlight>
                      <a:srgbClr val="FF0000"/>
                    </a:highligh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항암세기조</a:t>
                </a:r>
                <a:r>
                  <a:rPr lang="ko-KR" altLang="en-US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</a:t>
                </a:r>
              </a:p>
            </p:txBody>
          </p:sp>
        </p:grp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2CD4B7E0-BCCD-910A-C133-474CE1BD84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100000">
                        <a14:foregroundMark x1="72353" y1="54286" x2="68235" y2="73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4254" y="5636158"/>
            <a:ext cx="310247" cy="2554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6933A14-9C64-599D-B30F-3D72480E5E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100000">
                        <a14:foregroundMark x1="72353" y1="54286" x2="68235" y2="73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153686" y="6179652"/>
            <a:ext cx="339610" cy="279679"/>
          </a:xfrm>
          <a:prstGeom prst="rect">
            <a:avLst/>
          </a:prstGeom>
        </p:spPr>
      </p:pic>
      <p:sp>
        <p:nvSpPr>
          <p:cNvPr id="35" name="타원 34">
            <a:extLst>
              <a:ext uri="{FF2B5EF4-FFF2-40B4-BE49-F238E27FC236}">
                <a16:creationId xmlns:a16="http://schemas.microsoft.com/office/drawing/2014/main" id="{C10C716E-5790-2013-6633-20E73979C603}"/>
              </a:ext>
            </a:extLst>
          </p:cNvPr>
          <p:cNvSpPr/>
          <p:nvPr/>
        </p:nvSpPr>
        <p:spPr>
          <a:xfrm>
            <a:off x="567027" y="1164067"/>
            <a:ext cx="208714" cy="2087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dist="1143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7E172D-8277-B88C-6A20-610381962334}"/>
              </a:ext>
            </a:extLst>
          </p:cNvPr>
          <p:cNvSpPr txBox="1"/>
          <p:nvPr/>
        </p:nvSpPr>
        <p:spPr>
          <a:xfrm>
            <a:off x="790977" y="1107157"/>
            <a:ext cx="840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『</a:t>
            </a:r>
            <a:r>
              <a:rPr lang="ko-KR" altLang="en-US" sz="17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교보괜찮아요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7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암보험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』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고객의 니즈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원하는 것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따라 맞춤형 보장</a:t>
            </a:r>
            <a:r>
              <a:rPr lang="en-US" altLang="ko-KR" sz="17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!!</a:t>
            </a:r>
            <a:endParaRPr lang="ko-KR" altLang="en-US" sz="17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lang="en-US" altLang="ko-KR" sz="20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교보괜찮아요암보험</a:t>
            </a:r>
            <a:endParaRPr lang="ko-KR" altLang="en-US" sz="20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6288" y="6723781"/>
            <a:ext cx="85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</a:t>
            </a:r>
            <a:r>
              <a:rPr lang="ko-KR" altLang="en-US" sz="1100" dirty="0" smtClean="0">
                <a:solidFill>
                  <a:srgbClr val="FF0000"/>
                </a:solidFill>
              </a:rPr>
              <a:t> 급부 하향조정으로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소액암특약</a:t>
            </a:r>
            <a:r>
              <a:rPr lang="ko-KR" altLang="en-US" sz="1100" dirty="0" smtClean="0">
                <a:solidFill>
                  <a:srgbClr val="FF0000"/>
                </a:solidFill>
              </a:rPr>
              <a:t> 보험료 인하는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미반영됨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075989-444D-6C7A-991D-EFA07798B4BB}"/>
              </a:ext>
            </a:extLst>
          </p:cNvPr>
          <p:cNvSpPr txBox="1"/>
          <p:nvPr/>
        </p:nvSpPr>
        <p:spPr>
          <a:xfrm>
            <a:off x="306811" y="159927"/>
            <a:ext cx="846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796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일반암</a:t>
            </a:r>
            <a:r>
              <a:rPr kumimoji="0" lang="ko-KR" altLang="en-US" sz="20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ko-KR" altLang="en-US" sz="20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진단비를</a:t>
            </a:r>
            <a:r>
              <a:rPr kumimoji="0" lang="ko-KR" altLang="en-US" sz="20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가장 저렴하게 준비하는 </a:t>
            </a:r>
            <a:r>
              <a:rPr kumimoji="0" lang="ko-KR" altLang="en-US" sz="2000" b="1" dirty="0" err="1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괜찮아요</a:t>
            </a:r>
            <a:r>
              <a:rPr kumimoji="0" lang="ko-KR" altLang="en-US" sz="20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암보험</a:t>
            </a:r>
            <a:endParaRPr kumimoji="0" lang="ko-KR" altLang="en-US" sz="20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91" y="1635874"/>
            <a:ext cx="9416225" cy="5045493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1074524" y="1967153"/>
            <a:ext cx="635133" cy="4688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796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69">
              <a:solidFill>
                <a:prstClr val="white"/>
              </a:solidFill>
              <a:latin typeface="교보서체 Regular"/>
              <a:ea typeface="교보서체 Regular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913849" y="1993360"/>
            <a:ext cx="635133" cy="4688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796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69">
              <a:solidFill>
                <a:prstClr val="white"/>
              </a:solidFill>
              <a:latin typeface="교보서체 Regular"/>
              <a:ea typeface="교보서체 Regular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39391" y="963141"/>
            <a:ext cx="9416225" cy="624712"/>
          </a:xfrm>
          <a:prstGeom prst="rect">
            <a:avLst/>
          </a:prstGeom>
          <a:solidFill>
            <a:schemeClr val="accent2">
              <a:lumMod val="20000"/>
              <a:lumOff val="80000"/>
              <a:alpha val="30196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428" tIns="42714" rIns="85428" bIns="42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02796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가입기준</a:t>
            </a:r>
            <a:r>
              <a:rPr kumimoji="0" lang="en-US" altLang="ko-KR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0" lang="ko-KR" altLang="en-US" sz="1308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일반암</a:t>
            </a:r>
            <a:r>
              <a:rPr kumimoji="0" lang="ko-KR" altLang="en-US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</a:t>
            </a:r>
            <a:r>
              <a:rPr kumimoji="0" lang="ko-KR" altLang="en-US" sz="1308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년갱신</a:t>
            </a:r>
            <a:r>
              <a:rPr kumimoji="0" lang="en-US" altLang="ko-KR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+ </a:t>
            </a:r>
            <a:r>
              <a:rPr kumimoji="0" lang="ko-KR" altLang="en-US" sz="1308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소액암</a:t>
            </a:r>
            <a:r>
              <a:rPr kumimoji="0" lang="en-US" altLang="ko-KR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</a:t>
            </a:r>
            <a:r>
              <a:rPr kumimoji="0" lang="ko-KR" altLang="en-US" sz="1308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년갱신</a:t>
            </a:r>
            <a:r>
              <a:rPr kumimoji="0" lang="en-US" altLang="ko-KR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+ </a:t>
            </a:r>
            <a:r>
              <a:rPr kumimoji="0" lang="ko-KR" altLang="en-US" sz="1308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 납입면제특약 </a:t>
            </a:r>
            <a:endParaRPr kumimoji="0" lang="en-US" altLang="ko-KR" sz="1308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902796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r>
              <a:rPr kumimoji="0" lang="ko-KR" altLang="en-US" sz="1308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가입연령별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진단기준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15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~54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</a:t>
            </a:r>
            <a:r>
              <a:rPr kumimoji="0" lang="ko-KR" altLang="en-US" sz="1308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55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~80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308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 </a:t>
            </a:r>
            <a:r>
              <a:rPr kumimoji="0" lang="ko-KR" altLang="en-US" sz="1308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endParaRPr kumimoji="0" lang="en-US" altLang="ko-KR" sz="1308" b="1" dirty="0"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902796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③ 월 보험료 </a:t>
            </a:r>
            <a:r>
              <a:rPr kumimoji="0" lang="en-US" altLang="ko-KR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0" lang="ko-KR" altLang="en-US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 이상 가입시 </a:t>
            </a:r>
            <a:r>
              <a:rPr kumimoji="0" lang="en-US" altLang="ko-KR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308" b="1" dirty="0" err="1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암특화</a:t>
            </a:r>
            <a:r>
              <a:rPr kumimoji="0" lang="en-US" altLang="ko-KR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0" lang="ko-KR" altLang="en-US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서비스 </a:t>
            </a:r>
            <a:r>
              <a:rPr kumimoji="0" lang="en-US" altLang="ko-KR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kumimoji="0" lang="ko-KR" altLang="en-US" sz="1308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무료제공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3861" y="1309947"/>
            <a:ext cx="2413910" cy="23609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 defTabSz="90279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*77</a:t>
            </a:r>
            <a:r>
              <a:rPr kumimoji="0" lang="ko-KR" altLang="en-US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kumimoji="0" lang="en-US" altLang="ko-KR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kumimoji="0" lang="ko-KR" altLang="en-US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남자</a:t>
            </a:r>
            <a:r>
              <a:rPr kumimoji="0" lang="en-US" altLang="ko-KR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이후 </a:t>
            </a:r>
            <a:r>
              <a:rPr kumimoji="0" lang="en-US" altLang="ko-KR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ko-KR" altLang="en-US" sz="934" dirty="0" err="1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비갱신형</a:t>
            </a:r>
            <a:r>
              <a:rPr kumimoji="0" lang="ko-KR" altLang="en-US" sz="934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설계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288" y="6723781"/>
            <a:ext cx="85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</a:t>
            </a:r>
            <a:r>
              <a:rPr lang="ko-KR" altLang="en-US" sz="1100" dirty="0" smtClean="0">
                <a:solidFill>
                  <a:srgbClr val="FF0000"/>
                </a:solidFill>
              </a:rPr>
              <a:t> 급부 하향조정으로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소액암특약</a:t>
            </a:r>
            <a:r>
              <a:rPr lang="ko-KR" altLang="en-US" sz="1100" dirty="0" smtClean="0">
                <a:solidFill>
                  <a:srgbClr val="FF0000"/>
                </a:solidFill>
              </a:rPr>
              <a:t> 보험료 인하는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미반영됨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93E29-A88C-3451-75F7-15990C9E178F}"/>
              </a:ext>
            </a:extLst>
          </p:cNvPr>
          <p:cNvSpPr txBox="1"/>
          <p:nvPr/>
        </p:nvSpPr>
        <p:spPr>
          <a:xfrm>
            <a:off x="217701" y="995079"/>
            <a:ext cx="893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비슷한 보장내용 비교 예시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(M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화재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나눔고딕OTF" panose="020B0600000101010101" charset="-127"/>
              </a:rPr>
              <a:t>①</a:t>
            </a:r>
            <a:endParaRPr lang="ko-KR" altLang="en-US" sz="2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" name="표 16">
            <a:extLst>
              <a:ext uri="{FF2B5EF4-FFF2-40B4-BE49-F238E27FC236}">
                <a16:creationId xmlns:a16="http://schemas.microsoft.com/office/drawing/2014/main" id="{9A94732A-93FD-D84C-174B-23467C43E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96138"/>
              </p:ext>
            </p:extLst>
          </p:nvPr>
        </p:nvGraphicFramePr>
        <p:xfrm>
          <a:off x="885254" y="2093356"/>
          <a:ext cx="8483823" cy="415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825">
                  <a:extLst>
                    <a:ext uri="{9D8B030D-6E8A-4147-A177-3AD203B41FA5}">
                      <a16:colId xmlns:a16="http://schemas.microsoft.com/office/drawing/2014/main" val="425936172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879316968"/>
                    </a:ext>
                  </a:extLst>
                </a:gridCol>
                <a:gridCol w="1368846">
                  <a:extLst>
                    <a:ext uri="{9D8B030D-6E8A-4147-A177-3AD203B41FA5}">
                      <a16:colId xmlns:a16="http://schemas.microsoft.com/office/drawing/2014/main" val="3189975196"/>
                    </a:ext>
                  </a:extLst>
                </a:gridCol>
              </a:tblGrid>
              <a:tr h="2910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가입담보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31887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일반상해후유장해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80%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기본계약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7096"/>
                  </a:ext>
                </a:extLst>
              </a:tr>
              <a:tr h="2114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일반상해사망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1,850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216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질병사망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만기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28,950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815219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암진단비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유사암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제외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56,240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381463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유사암진단비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5,216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74740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뇌출혈진단비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11,240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38536"/>
                  </a:ext>
                </a:extLst>
              </a:tr>
              <a:tr h="3845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급성심근경색증진단비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6,480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92665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대장기이식수술비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만기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95959"/>
                  </a:ext>
                </a:extLst>
              </a:tr>
              <a:tr h="2668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대질환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뇌혈관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신부전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폐질환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수술비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관혈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회한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22,260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769093"/>
                  </a:ext>
                </a:extLst>
              </a:tr>
              <a:tr h="3845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대질환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심장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뇌혈관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신부전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폐질환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수술비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비관혈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회한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1,590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815891"/>
                  </a:ext>
                </a:extLst>
              </a:tr>
              <a:tr h="1281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희귀난치성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대질환진단비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5,050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6432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00F989-DC54-4B31-8B69-74153C3FEF30}"/>
              </a:ext>
            </a:extLst>
          </p:cNvPr>
          <p:cNvSpPr txBox="1"/>
          <p:nvPr/>
        </p:nvSpPr>
        <p:spPr>
          <a:xfrm>
            <a:off x="3607743" y="1816788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(M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화재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PLUS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보장보험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2210(2.0)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보험료납입면제형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만기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A2E31-5023-034E-0C49-C5C0B80C1669}"/>
              </a:ext>
            </a:extLst>
          </p:cNvPr>
          <p:cNvSpPr txBox="1"/>
          <p:nvPr/>
        </p:nvSpPr>
        <p:spPr>
          <a:xfrm>
            <a:off x="885254" y="6292894"/>
            <a:ext cx="862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일반상해후유장해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80%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이상은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기본계약이므로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선특의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일반상해사망과 연동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동일 보험가입금액 기재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**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관상동맥우회술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심장판막술 등은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대질환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뇌혈관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신부전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폐질환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수술비에 매칭이 가능하여 보장내용에 포함함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E03D7-3301-3446-B7F0-E3245A5AD0AD}"/>
              </a:ext>
            </a:extLst>
          </p:cNvPr>
          <p:cNvSpPr txBox="1"/>
          <p:nvPr/>
        </p:nvSpPr>
        <p:spPr>
          <a:xfrm>
            <a:off x="5140822" y="2490250"/>
            <a:ext cx="39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B80CE-6302-1437-91C6-453D8B72D4B3}"/>
              </a:ext>
            </a:extLst>
          </p:cNvPr>
          <p:cNvSpPr txBox="1"/>
          <p:nvPr/>
        </p:nvSpPr>
        <p:spPr>
          <a:xfrm>
            <a:off x="5256647" y="2487861"/>
            <a:ext cx="281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0A330-4A61-1F36-6CB8-9C0EBE876708}"/>
              </a:ext>
            </a:extLst>
          </p:cNvPr>
          <p:cNvSpPr txBox="1"/>
          <p:nvPr/>
        </p:nvSpPr>
        <p:spPr>
          <a:xfrm>
            <a:off x="6200031" y="521277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**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47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93E29-A88C-3451-75F7-15990C9E178F}"/>
              </a:ext>
            </a:extLst>
          </p:cNvPr>
          <p:cNvSpPr txBox="1"/>
          <p:nvPr/>
        </p:nvSpPr>
        <p:spPr>
          <a:xfrm>
            <a:off x="217701" y="995079"/>
            <a:ext cx="893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비슷한 보장내용 비교 예시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(M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화재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나눔고딕OTF" panose="020B0600000101010101" charset="-127"/>
              </a:rPr>
              <a:t>①</a:t>
            </a:r>
            <a:endParaRPr lang="ko-KR" altLang="en-US" sz="2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2" name="표 16">
            <a:extLst>
              <a:ext uri="{FF2B5EF4-FFF2-40B4-BE49-F238E27FC236}">
                <a16:creationId xmlns:a16="http://schemas.microsoft.com/office/drawing/2014/main" id="{9A94732A-93FD-D84C-174B-23467C43E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862166"/>
              </p:ext>
            </p:extLst>
          </p:nvPr>
        </p:nvGraphicFramePr>
        <p:xfrm>
          <a:off x="813246" y="2158525"/>
          <a:ext cx="8483823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4737">
                  <a:extLst>
                    <a:ext uri="{9D8B030D-6E8A-4147-A177-3AD203B41FA5}">
                      <a16:colId xmlns:a16="http://schemas.microsoft.com/office/drawing/2014/main" val="425936172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79316968"/>
                    </a:ext>
                  </a:extLst>
                </a:gridCol>
                <a:gridCol w="1872902">
                  <a:extLst>
                    <a:ext uri="{9D8B030D-6E8A-4147-A177-3AD203B41FA5}">
                      <a16:colId xmlns:a16="http://schemas.microsoft.com/office/drawing/2014/main" val="3189975196"/>
                    </a:ext>
                  </a:extLst>
                </a:gridCol>
              </a:tblGrid>
              <a:tr h="1694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가입담보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31887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말기신부전증진단비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12,850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7096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말기폐질환진단비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40,500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2161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다발경화증진단비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381463"/>
                  </a:ext>
                </a:extLst>
              </a:tr>
              <a:tr h="2544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중대한재생불량성빈혈진단비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74740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경증이상치매간병비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13,575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38536"/>
                  </a:ext>
                </a:extLst>
              </a:tr>
              <a:tr h="1552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중증치매간병비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19,698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92665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신화상치료비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화상진단비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95959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신화상치료비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화상수술비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769093"/>
                  </a:ext>
                </a:extLst>
              </a:tr>
              <a:tr h="2819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신화상치료비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중증화상및부식진단비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815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합계보험료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226,477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250,676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원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78148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D46D6F0-9A96-95C4-BE8F-9C072D5718F8}"/>
              </a:ext>
            </a:extLst>
          </p:cNvPr>
          <p:cNvSpPr txBox="1"/>
          <p:nvPr/>
        </p:nvSpPr>
        <p:spPr>
          <a:xfrm>
            <a:off x="3535735" y="1923697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(M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화재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PLUS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보장보험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2210(2.0)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보험료납입면제형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만기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C8574-0F30-C18F-6376-91E22337E52C}"/>
              </a:ext>
            </a:extLst>
          </p:cNvPr>
          <p:cNvSpPr txBox="1"/>
          <p:nvPr/>
        </p:nvSpPr>
        <p:spPr>
          <a:xfrm>
            <a:off x="813246" y="6004862"/>
            <a:ext cx="862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경증이상치매간병비와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중치매간병비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연동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**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신화상치료비는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화상진단비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화상수술비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중증화상및부식진단비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자동 연동 가입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0E664E-983D-E168-D68E-B85087D22CEC}"/>
              </a:ext>
            </a:extLst>
          </p:cNvPr>
          <p:cNvSpPr txBox="1"/>
          <p:nvPr/>
        </p:nvSpPr>
        <p:spPr>
          <a:xfrm>
            <a:off x="4111799" y="3918113"/>
            <a:ext cx="39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F807F-2009-873F-F7B1-9F63F7778C40}"/>
              </a:ext>
            </a:extLst>
          </p:cNvPr>
          <p:cNvSpPr txBox="1"/>
          <p:nvPr/>
        </p:nvSpPr>
        <p:spPr>
          <a:xfrm>
            <a:off x="4310480" y="4550834"/>
            <a:ext cx="593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**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37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93E29-A88C-3451-75F7-15990C9E178F}"/>
              </a:ext>
            </a:extLst>
          </p:cNvPr>
          <p:cNvSpPr txBox="1"/>
          <p:nvPr/>
        </p:nvSpPr>
        <p:spPr>
          <a:xfrm>
            <a:off x="223367" y="1035149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비슷한 보장내용 비교 예시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(H</a:t>
            </a:r>
            <a:r>
              <a:rPr lang="ko-KR" altLang="en-US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해상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나눔고딕OTF" panose="020B0600000101010101" charset="-127"/>
              </a:rPr>
              <a:t>①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B0DE2-235B-F793-AA44-101C915421F0}"/>
              </a:ext>
            </a:extLst>
          </p:cNvPr>
          <p:cNvSpPr txBox="1"/>
          <p:nvPr/>
        </p:nvSpPr>
        <p:spPr>
          <a:xfrm>
            <a:off x="3512840" y="1565263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(H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해상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퍼펙트플러스보장보험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Hi221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납입면제형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만기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" name="표 16">
            <a:extLst>
              <a:ext uri="{FF2B5EF4-FFF2-40B4-BE49-F238E27FC236}">
                <a16:creationId xmlns:a16="http://schemas.microsoft.com/office/drawing/2014/main" id="{27857559-D5F5-90B4-00D4-4704A8663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433105"/>
              </p:ext>
            </p:extLst>
          </p:nvPr>
        </p:nvGraphicFramePr>
        <p:xfrm>
          <a:off x="790351" y="1893758"/>
          <a:ext cx="8483823" cy="4343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825">
                  <a:extLst>
                    <a:ext uri="{9D8B030D-6E8A-4147-A177-3AD203B41FA5}">
                      <a16:colId xmlns:a16="http://schemas.microsoft.com/office/drawing/2014/main" val="425936172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879316968"/>
                    </a:ext>
                  </a:extLst>
                </a:gridCol>
                <a:gridCol w="1368846">
                  <a:extLst>
                    <a:ext uri="{9D8B030D-6E8A-4147-A177-3AD203B41FA5}">
                      <a16:colId xmlns:a16="http://schemas.microsoft.com/office/drawing/2014/main" val="3189975196"/>
                    </a:ext>
                  </a:extLst>
                </a:gridCol>
              </a:tblGrid>
              <a:tr h="3826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가입담보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31887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기본계약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상해사망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2,120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7096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기본계약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상해후유장해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36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2161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보험료납입면제대상담보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66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815219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중증화상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부식진단담보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381463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질병사망담보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29,895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74740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암진단비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Ⅱ(</a:t>
                      </a:r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유사암제외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담보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59,988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38536"/>
                  </a:ext>
                </a:extLst>
              </a:tr>
              <a:tr h="4022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유사암진단</a:t>
                      </a:r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담보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4,024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92665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뇌출혈진단담보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8,916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95959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급성심근경색증진단담보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6,856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769093"/>
                  </a:ext>
                </a:extLst>
              </a:tr>
              <a:tr h="4022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말기간경화진단담보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2,472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815891"/>
                  </a:ext>
                </a:extLst>
              </a:tr>
              <a:tr h="3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말기페질환진단담보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30,364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6432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08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93E29-A88C-3451-75F7-15990C9E178F}"/>
              </a:ext>
            </a:extLst>
          </p:cNvPr>
          <p:cNvSpPr txBox="1"/>
          <p:nvPr/>
        </p:nvSpPr>
        <p:spPr>
          <a:xfrm>
            <a:off x="453820" y="1020168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비슷한 보장내용 비교 예시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(H</a:t>
            </a:r>
            <a:r>
              <a:rPr lang="ko-KR" altLang="en-US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해상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나눔고딕OTF" panose="020B0600000101010101" charset="-127"/>
              </a:rPr>
              <a:t>①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AFABA-C853-91E0-9A0B-9936237F4CBF}"/>
              </a:ext>
            </a:extLst>
          </p:cNvPr>
          <p:cNvSpPr txBox="1"/>
          <p:nvPr/>
        </p:nvSpPr>
        <p:spPr>
          <a:xfrm>
            <a:off x="3512840" y="1565263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(H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해상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퍼펙트플러스보장보험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Hi221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납입면제형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만기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" name="표 16">
            <a:extLst>
              <a:ext uri="{FF2B5EF4-FFF2-40B4-BE49-F238E27FC236}">
                <a16:creationId xmlns:a16="http://schemas.microsoft.com/office/drawing/2014/main" id="{166F8968-41CB-DB5C-822E-4DA364C33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961551"/>
              </p:ext>
            </p:extLst>
          </p:nvPr>
        </p:nvGraphicFramePr>
        <p:xfrm>
          <a:off x="734021" y="1844824"/>
          <a:ext cx="8483823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4737">
                  <a:extLst>
                    <a:ext uri="{9D8B030D-6E8A-4147-A177-3AD203B41FA5}">
                      <a16:colId xmlns:a16="http://schemas.microsoft.com/office/drawing/2014/main" val="425936172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79316968"/>
                    </a:ext>
                  </a:extLst>
                </a:gridCol>
                <a:gridCol w="1872902">
                  <a:extLst>
                    <a:ext uri="{9D8B030D-6E8A-4147-A177-3AD203B41FA5}">
                      <a16:colId xmlns:a16="http://schemas.microsoft.com/office/drawing/2014/main" val="3189975196"/>
                    </a:ext>
                  </a:extLst>
                </a:gridCol>
              </a:tblGrid>
              <a:tr h="1694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가입담보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31887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말기신부전증진단담보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9,512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7096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중대한재생불량성빈혈진단담보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2161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다발경화증진단비담보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381463"/>
                  </a:ext>
                </a:extLst>
              </a:tr>
              <a:tr h="2544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심뇌혈관질환수술담보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12,800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74740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당뇨고혈압질환수술담보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2,200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38536"/>
                  </a:ext>
                </a:extLst>
              </a:tr>
              <a:tr h="155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대장기이식수술담보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59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92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합계보험료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169,560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250,676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나눔고딕" pitchFamily="2" charset="-127"/>
                          <a:ea typeface="나눔고딕" pitchFamily="2" charset="-127"/>
                        </a:rPr>
                        <a:t>원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7814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C38804A-1C04-527D-32BA-3C1C2B5C8C76}"/>
              </a:ext>
            </a:extLst>
          </p:cNvPr>
          <p:cNvSpPr txBox="1"/>
          <p:nvPr/>
        </p:nvSpPr>
        <p:spPr>
          <a:xfrm>
            <a:off x="790351" y="4733270"/>
            <a:ext cx="862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관상동맥우회술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심장판막술 등은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심뇌혈관질환수술비에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매칭이 가능하여 보장내용에 포함함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**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원발성폐동맥고혈압진단비보장과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유사한 담보로써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당뇨고혈압질환수술담보로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대신하여 보장설계 진행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CA6D8-0B5F-B2D2-D8AC-35B58F4839F3}"/>
              </a:ext>
            </a:extLst>
          </p:cNvPr>
          <p:cNvSpPr txBox="1"/>
          <p:nvPr/>
        </p:nvSpPr>
        <p:spPr>
          <a:xfrm>
            <a:off x="4088904" y="3201184"/>
            <a:ext cx="39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*</a:t>
            </a:r>
            <a:r>
              <a:rPr lang="en-US" altLang="ko-KR" sz="12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3D6E1-6CDF-B247-84D7-EC12B57B9BA8}"/>
              </a:ext>
            </a:extLst>
          </p:cNvPr>
          <p:cNvSpPr txBox="1"/>
          <p:nvPr/>
        </p:nvSpPr>
        <p:spPr>
          <a:xfrm>
            <a:off x="4088904" y="3573078"/>
            <a:ext cx="39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**</a:t>
            </a:r>
            <a:r>
              <a:rPr lang="en-US" altLang="ko-KR" sz="12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9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3FD3D-4237-E03A-8C83-6C5FF232AEBD}"/>
              </a:ext>
            </a:extLst>
          </p:cNvPr>
          <p:cNvSpPr txBox="1"/>
          <p:nvPr/>
        </p:nvSpPr>
        <p:spPr>
          <a:xfrm>
            <a:off x="295375" y="995079"/>
            <a:ext cx="80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실속있는평생든든건강종신보험의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보험료 예시 </a:t>
            </a:r>
          </a:p>
        </p:txBody>
      </p:sp>
      <p:graphicFrame>
        <p:nvGraphicFramePr>
          <p:cNvPr id="5" name="표 5">
            <a:extLst>
              <a:ext uri="{FF2B5EF4-FFF2-40B4-BE49-F238E27FC236}">
                <a16:creationId xmlns:a16="http://schemas.microsoft.com/office/drawing/2014/main" id="{16DBFD4A-B44D-6444-BF7E-F8B5AB4FC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438106"/>
              </p:ext>
            </p:extLst>
          </p:nvPr>
        </p:nvGraphicFramePr>
        <p:xfrm>
          <a:off x="776288" y="1607275"/>
          <a:ext cx="2809007" cy="4754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09007">
                  <a:extLst>
                    <a:ext uri="{9D8B030D-6E8A-4147-A177-3AD203B41FA5}">
                      <a16:colId xmlns:a16="http://schemas.microsoft.com/office/drawing/2014/main" val="4061603751"/>
                    </a:ext>
                  </a:extLst>
                </a:gridCol>
              </a:tblGrid>
              <a:tr h="5890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주계약</a:t>
                      </a:r>
                      <a:endParaRPr lang="en-US" altLang="ko-KR" dirty="0"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500" dirty="0" err="1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실속있는평생든든건강종신</a:t>
                      </a:r>
                      <a:r>
                        <a:rPr lang="en-US" altLang="ko-KR" sz="15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endParaRPr lang="ko-KR" altLang="en-US" sz="1500" dirty="0"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>
                    <a:solidFill>
                      <a:srgbClr val="4396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434818"/>
                  </a:ext>
                </a:extLst>
              </a:tr>
              <a:tr h="96772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암</a:t>
                      </a:r>
                      <a:endParaRPr lang="en-US" altLang="ko-KR" sz="20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algn="l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뇌출혈</a:t>
                      </a:r>
                      <a:endParaRPr lang="en-US" altLang="ko-KR" sz="20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algn="l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급성심근경색증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21574"/>
                  </a:ext>
                </a:extLst>
              </a:tr>
              <a:tr h="1346334">
                <a:tc>
                  <a:txBody>
                    <a:bodyPr/>
                    <a:lstStyle/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말기신부전증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말기간질환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</a:t>
                      </a:r>
                    </a:p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말기폐질환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루게릭병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</a:t>
                      </a:r>
                    </a:p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다발경화증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.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중증세균성수막염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b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중증재생불량성빈혈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b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원발성폐동맥고혈압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</a:p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중증루프스신염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15563"/>
                  </a:ext>
                </a:extLst>
              </a:tr>
              <a:tr h="1654949">
                <a:tc>
                  <a:txBody>
                    <a:bodyPr/>
                    <a:lstStyle/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관상동맥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심장동맥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우회술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b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대동맥인조혈관치환수술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b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심장판막수술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</a:p>
                    <a:p>
                      <a:pPr algn="l" latinLnBrk="1">
                        <a:lnSpc>
                          <a:spcPts val="1800"/>
                        </a:lnSpc>
                      </a:pP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5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대장기이식수술</a:t>
                      </a:r>
                      <a:endParaRPr lang="en-US" altLang="ko-KR" sz="1500" b="0" kern="120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중대한 화상 및 부식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b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일상생활장해상태</a:t>
                      </a:r>
                      <a:r>
                        <a:rPr lang="en-US" altLang="ko-KR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kern="12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중증치매상태</a:t>
                      </a:r>
                      <a:endParaRPr lang="en-US" altLang="ko-KR" sz="1500" b="0" kern="120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134006"/>
                  </a:ext>
                </a:extLst>
              </a:tr>
            </a:tbl>
          </a:graphicData>
        </a:graphic>
      </p:graphicFrame>
      <p:graphicFrame>
        <p:nvGraphicFramePr>
          <p:cNvPr id="6" name="표 16">
            <a:extLst>
              <a:ext uri="{FF2B5EF4-FFF2-40B4-BE49-F238E27FC236}">
                <a16:creationId xmlns:a16="http://schemas.microsoft.com/office/drawing/2014/main" id="{2158F2D3-83B3-85C4-C3AF-8091907C5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664701"/>
              </p:ext>
            </p:extLst>
          </p:nvPr>
        </p:nvGraphicFramePr>
        <p:xfrm>
          <a:off x="4016896" y="1852018"/>
          <a:ext cx="525727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425936172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79316968"/>
                    </a:ext>
                  </a:extLst>
                </a:gridCol>
                <a:gridCol w="1368847">
                  <a:extLst>
                    <a:ext uri="{9D8B030D-6E8A-4147-A177-3AD203B41FA5}">
                      <a16:colId xmlns:a16="http://schemas.microsoft.com/office/drawing/2014/main" val="3189975196"/>
                    </a:ext>
                  </a:extLst>
                </a:gridCol>
              </a:tblGrid>
              <a:tr h="1694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가입담보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가입금액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31887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주계약</a:t>
                      </a:r>
                      <a:endParaRPr lang="ko-KR" altLang="en-US" sz="1400" dirty="0"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5</a:t>
                      </a:r>
                      <a:r>
                        <a:rPr lang="ko-KR" altLang="en-US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158,500</a:t>
                      </a:r>
                      <a:r>
                        <a:rPr lang="ko-KR" altLang="en-US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47096"/>
                  </a:ext>
                </a:extLst>
              </a:tr>
              <a:tr h="161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소액암진단비</a:t>
                      </a:r>
                      <a:endParaRPr lang="ko-KR" altLang="en-US" sz="1400" dirty="0"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천만원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1,390</a:t>
                      </a:r>
                      <a:r>
                        <a:rPr lang="ko-KR" altLang="en-US" sz="1600" dirty="0"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2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합계보험료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159,890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원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600" dirty="0">
                        <a:solidFill>
                          <a:schemeClr val="bg1"/>
                        </a:solidFill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7814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CFE014-912C-38E9-10B4-3F49292AAADE}"/>
              </a:ext>
            </a:extLst>
          </p:cNvPr>
          <p:cNvSpPr txBox="1"/>
          <p:nvPr/>
        </p:nvSpPr>
        <p:spPr>
          <a:xfrm>
            <a:off x="3512840" y="1575451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기본형플러스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종신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E79CD-99ED-8C1A-673D-DC9790DB79CA}"/>
              </a:ext>
            </a:extLst>
          </p:cNvPr>
          <p:cNvSpPr txBox="1"/>
          <p:nvPr/>
        </p:nvSpPr>
        <p:spPr>
          <a:xfrm>
            <a:off x="4448944" y="4221088"/>
            <a:ext cx="453064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altLang="ko-KR" sz="4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GI</a:t>
            </a:r>
            <a:r>
              <a:rPr lang="ko-KR" altLang="en-US" sz="4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진단 사유 발생 시 </a:t>
            </a:r>
            <a:r>
              <a:rPr lang="en-US" altLang="ko-KR" sz="4000" dirty="0">
                <a:solidFill>
                  <a:schemeClr val="bg1"/>
                </a:solidFill>
                <a:highlight>
                  <a:srgbClr val="FF00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80%</a:t>
            </a:r>
            <a:r>
              <a:rPr lang="en-US" altLang="ko-KR" sz="4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dirty="0" err="1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선지급</a:t>
            </a:r>
            <a:endParaRPr lang="ko-KR" altLang="en-US" sz="4000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288" y="6723781"/>
            <a:ext cx="85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</a:t>
            </a:r>
            <a:r>
              <a:rPr lang="ko-KR" altLang="en-US" sz="1100" dirty="0" smtClean="0">
                <a:solidFill>
                  <a:srgbClr val="FF0000"/>
                </a:solidFill>
              </a:rPr>
              <a:t> 급부 하향조정으로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소액암특약</a:t>
            </a:r>
            <a:r>
              <a:rPr lang="ko-KR" altLang="en-US" sz="1100" dirty="0" smtClean="0">
                <a:solidFill>
                  <a:srgbClr val="FF0000"/>
                </a:solidFill>
              </a:rPr>
              <a:t> 보험료 인하는 </a:t>
            </a:r>
            <a:r>
              <a:rPr lang="ko-KR" altLang="en-US" sz="1100" dirty="0" err="1" smtClean="0">
                <a:solidFill>
                  <a:srgbClr val="FF0000"/>
                </a:solidFill>
              </a:rPr>
              <a:t>미반영됨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3FD3D-4237-E03A-8C83-6C5FF232AEBD}"/>
              </a:ext>
            </a:extLst>
          </p:cNvPr>
          <p:cNvSpPr txBox="1"/>
          <p:nvPr/>
        </p:nvSpPr>
        <p:spPr>
          <a:xfrm>
            <a:off x="361717" y="995079"/>
            <a:ext cx="80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화재상품의 해지환급금 추이 비교</a:t>
            </a:r>
          </a:p>
        </p:txBody>
      </p:sp>
      <p:sp>
        <p:nvSpPr>
          <p:cNvPr id="5" name="자유형: 도형 5">
            <a:extLst>
              <a:ext uri="{FF2B5EF4-FFF2-40B4-BE49-F238E27FC236}">
                <a16:creationId xmlns:a16="http://schemas.microsoft.com/office/drawing/2014/main" id="{C3976350-2E26-3774-6892-0E7FDE697564}"/>
              </a:ext>
            </a:extLst>
          </p:cNvPr>
          <p:cNvSpPr/>
          <p:nvPr/>
        </p:nvSpPr>
        <p:spPr>
          <a:xfrm>
            <a:off x="1205345" y="4083627"/>
            <a:ext cx="7471064" cy="1288473"/>
          </a:xfrm>
          <a:custGeom>
            <a:avLst/>
            <a:gdLst>
              <a:gd name="connsiteX0" fmla="*/ 0 w 7471064"/>
              <a:gd name="connsiteY0" fmla="*/ 1288473 h 1288473"/>
              <a:gd name="connsiteX1" fmla="*/ 3605646 w 7471064"/>
              <a:gd name="connsiteY1" fmla="*/ 228600 h 1288473"/>
              <a:gd name="connsiteX2" fmla="*/ 4665519 w 7471064"/>
              <a:gd name="connsiteY2" fmla="*/ 0 h 1288473"/>
              <a:gd name="connsiteX3" fmla="*/ 6192982 w 7471064"/>
              <a:gd name="connsiteY3" fmla="*/ 394855 h 1288473"/>
              <a:gd name="connsiteX4" fmla="*/ 7471064 w 7471064"/>
              <a:gd name="connsiteY4" fmla="*/ 883228 h 128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1064" h="1288473">
                <a:moveTo>
                  <a:pt x="0" y="1288473"/>
                </a:moveTo>
                <a:lnTo>
                  <a:pt x="3605646" y="228600"/>
                </a:lnTo>
                <a:lnTo>
                  <a:pt x="4665519" y="0"/>
                </a:lnTo>
                <a:lnTo>
                  <a:pt x="6192982" y="394855"/>
                </a:lnTo>
                <a:lnTo>
                  <a:pt x="7471064" y="883228"/>
                </a:lnTo>
              </a:path>
            </a:pathLst>
          </a:custGeom>
          <a:noFill/>
          <a:ln w="76200"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0E59169-82F7-4878-9591-CBB47C4D7E71}"/>
              </a:ext>
            </a:extLst>
          </p:cNvPr>
          <p:cNvCxnSpPr/>
          <p:nvPr/>
        </p:nvCxnSpPr>
        <p:spPr>
          <a:xfrm>
            <a:off x="956556" y="5609494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사각형: 둥근 모서리 9">
            <a:extLst>
              <a:ext uri="{FF2B5EF4-FFF2-40B4-BE49-F238E27FC236}">
                <a16:creationId xmlns:a16="http://schemas.microsoft.com/office/drawing/2014/main" id="{63F59CE6-33ED-CFE1-3C21-EE9A813117E8}"/>
              </a:ext>
            </a:extLst>
          </p:cNvPr>
          <p:cNvSpPr/>
          <p:nvPr/>
        </p:nvSpPr>
        <p:spPr>
          <a:xfrm>
            <a:off x="4449515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25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8" name="사각형: 둥근 모서리 10">
            <a:extLst>
              <a:ext uri="{FF2B5EF4-FFF2-40B4-BE49-F238E27FC236}">
                <a16:creationId xmlns:a16="http://schemas.microsoft.com/office/drawing/2014/main" id="{CEB91BCE-70B6-6844-2ADC-29503AFDDFD2}"/>
              </a:ext>
            </a:extLst>
          </p:cNvPr>
          <p:cNvSpPr/>
          <p:nvPr/>
        </p:nvSpPr>
        <p:spPr>
          <a:xfrm>
            <a:off x="5529064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30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9" name="사각형: 둥근 모서리 11">
            <a:extLst>
              <a:ext uri="{FF2B5EF4-FFF2-40B4-BE49-F238E27FC236}">
                <a16:creationId xmlns:a16="http://schemas.microsoft.com/office/drawing/2014/main" id="{CE597BB5-80FB-F1B4-D6D1-0DD35D8A592F}"/>
              </a:ext>
            </a:extLst>
          </p:cNvPr>
          <p:cNvSpPr/>
          <p:nvPr/>
        </p:nvSpPr>
        <p:spPr>
          <a:xfrm>
            <a:off x="6860468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40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10" name="사각형: 둥근 모서리 13">
            <a:extLst>
              <a:ext uri="{FF2B5EF4-FFF2-40B4-BE49-F238E27FC236}">
                <a16:creationId xmlns:a16="http://schemas.microsoft.com/office/drawing/2014/main" id="{2DAE9C71-EFD4-0293-F822-09AC93858486}"/>
              </a:ext>
            </a:extLst>
          </p:cNvPr>
          <p:cNvSpPr/>
          <p:nvPr/>
        </p:nvSpPr>
        <p:spPr>
          <a:xfrm>
            <a:off x="922756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가입</a:t>
            </a:r>
          </a:p>
        </p:txBody>
      </p:sp>
      <p:sp>
        <p:nvSpPr>
          <p:cNvPr id="11" name="자유형: 도형 14">
            <a:extLst>
              <a:ext uri="{FF2B5EF4-FFF2-40B4-BE49-F238E27FC236}">
                <a16:creationId xmlns:a16="http://schemas.microsoft.com/office/drawing/2014/main" id="{1F29A958-8541-5079-3AEA-0EBBF121A604}"/>
              </a:ext>
            </a:extLst>
          </p:cNvPr>
          <p:cNvSpPr/>
          <p:nvPr/>
        </p:nvSpPr>
        <p:spPr>
          <a:xfrm>
            <a:off x="1212980" y="2379306"/>
            <a:ext cx="7405080" cy="3032449"/>
          </a:xfrm>
          <a:custGeom>
            <a:avLst/>
            <a:gdLst>
              <a:gd name="connsiteX0" fmla="*/ 0 w 7072604"/>
              <a:gd name="connsiteY0" fmla="*/ 3032449 h 3032449"/>
              <a:gd name="connsiteX1" fmla="*/ 3284375 w 7072604"/>
              <a:gd name="connsiteY1" fmla="*/ 2491274 h 3032449"/>
              <a:gd name="connsiteX2" fmla="*/ 3284375 w 7072604"/>
              <a:gd name="connsiteY2" fmla="*/ 1436914 h 3032449"/>
              <a:gd name="connsiteX3" fmla="*/ 4655975 w 7072604"/>
              <a:gd name="connsiteY3" fmla="*/ 1184988 h 3032449"/>
              <a:gd name="connsiteX4" fmla="*/ 6195526 w 7072604"/>
              <a:gd name="connsiteY4" fmla="*/ 503853 h 3032449"/>
              <a:gd name="connsiteX5" fmla="*/ 7072604 w 7072604"/>
              <a:gd name="connsiteY5" fmla="*/ 0 h 303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604" h="3032449">
                <a:moveTo>
                  <a:pt x="0" y="3032449"/>
                </a:moveTo>
                <a:lnTo>
                  <a:pt x="3284375" y="2491274"/>
                </a:lnTo>
                <a:lnTo>
                  <a:pt x="3284375" y="1436914"/>
                </a:lnTo>
                <a:lnTo>
                  <a:pt x="4655975" y="1184988"/>
                </a:lnTo>
                <a:lnTo>
                  <a:pt x="6195526" y="503853"/>
                </a:lnTo>
                <a:lnTo>
                  <a:pt x="7072604" y="0"/>
                </a:lnTo>
              </a:path>
            </a:pathLst>
          </a:cu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D4042CE-5619-9BF9-E542-7F05EE5A4E3F}"/>
              </a:ext>
            </a:extLst>
          </p:cNvPr>
          <p:cNvSpPr/>
          <p:nvPr/>
        </p:nvSpPr>
        <p:spPr>
          <a:xfrm>
            <a:off x="4734143" y="3576179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266EC69-0147-2FD2-54FA-A2A956C27873}"/>
              </a:ext>
            </a:extLst>
          </p:cNvPr>
          <p:cNvSpPr/>
          <p:nvPr/>
        </p:nvSpPr>
        <p:spPr>
          <a:xfrm>
            <a:off x="5755052" y="3430902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28CB297-9071-C75E-AC03-88D9E88B7775}"/>
              </a:ext>
            </a:extLst>
          </p:cNvPr>
          <p:cNvSpPr/>
          <p:nvPr/>
        </p:nvSpPr>
        <p:spPr>
          <a:xfrm>
            <a:off x="7225057" y="2894487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7E32EDC-CCDC-69D0-A7AB-1CBA3B37E99A}"/>
              </a:ext>
            </a:extLst>
          </p:cNvPr>
          <p:cNvSpPr/>
          <p:nvPr/>
        </p:nvSpPr>
        <p:spPr>
          <a:xfrm>
            <a:off x="8441449" y="2192288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6" name="말풍선: 모서리가 둥근 사각형 19">
            <a:extLst>
              <a:ext uri="{FF2B5EF4-FFF2-40B4-BE49-F238E27FC236}">
                <a16:creationId xmlns:a16="http://schemas.microsoft.com/office/drawing/2014/main" id="{A516B452-E8A8-6503-D16D-3B2A4C71E5CD}"/>
              </a:ext>
            </a:extLst>
          </p:cNvPr>
          <p:cNvSpPr/>
          <p:nvPr/>
        </p:nvSpPr>
        <p:spPr>
          <a:xfrm>
            <a:off x="3368824" y="2849616"/>
            <a:ext cx="1884799" cy="446617"/>
          </a:xfrm>
          <a:prstGeom prst="wedgeRoundRectCallout">
            <a:avLst>
              <a:gd name="adj1" fmla="val 31357"/>
              <a:gd name="adj2" fmla="val 12036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98.6%(25</a:t>
            </a:r>
            <a:r>
              <a:rPr lang="ko-KR" altLang="en-US" dirty="0" err="1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7" name="말풍선: 모서리가 둥근 사각형 20">
            <a:extLst>
              <a:ext uri="{FF2B5EF4-FFF2-40B4-BE49-F238E27FC236}">
                <a16:creationId xmlns:a16="http://schemas.microsoft.com/office/drawing/2014/main" id="{8B4D09B8-0CD6-F73F-E9BC-37CBA6805895}"/>
              </a:ext>
            </a:extLst>
          </p:cNvPr>
          <p:cNvSpPr/>
          <p:nvPr/>
        </p:nvSpPr>
        <p:spPr>
          <a:xfrm>
            <a:off x="5099004" y="2446785"/>
            <a:ext cx="1211831" cy="402831"/>
          </a:xfrm>
          <a:prstGeom prst="wedgeRoundRectCallout">
            <a:avLst>
              <a:gd name="adj1" fmla="val 22097"/>
              <a:gd name="adj2" fmla="val 191322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105.9%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8" name="말풍선: 모서리가 둥근 사각형 21">
            <a:extLst>
              <a:ext uri="{FF2B5EF4-FFF2-40B4-BE49-F238E27FC236}">
                <a16:creationId xmlns:a16="http://schemas.microsoft.com/office/drawing/2014/main" id="{61E42045-79B3-A991-BB08-12528E640767}"/>
              </a:ext>
            </a:extLst>
          </p:cNvPr>
          <p:cNvSpPr/>
          <p:nvPr/>
        </p:nvSpPr>
        <p:spPr>
          <a:xfrm>
            <a:off x="6350248" y="2043261"/>
            <a:ext cx="1217935" cy="429271"/>
          </a:xfrm>
          <a:prstGeom prst="wedgeRoundRectCallout">
            <a:avLst>
              <a:gd name="adj1" fmla="val 36519"/>
              <a:gd name="adj2" fmla="val 12787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122.2%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575A5-DCB7-F794-B0F8-74892C41C13C}"/>
              </a:ext>
            </a:extLst>
          </p:cNvPr>
          <p:cNvSpPr txBox="1"/>
          <p:nvPr/>
        </p:nvSpPr>
        <p:spPr>
          <a:xfrm>
            <a:off x="502319" y="1584785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기본형플러스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소액암진단비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포함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종신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E342A76-8777-FEF0-D4CA-8140EF1C2945}"/>
              </a:ext>
            </a:extLst>
          </p:cNvPr>
          <p:cNvSpPr/>
          <p:nvPr/>
        </p:nvSpPr>
        <p:spPr>
          <a:xfrm>
            <a:off x="4734143" y="4152481"/>
            <a:ext cx="288032" cy="28803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65381873-BBFD-E6ED-C3F6-2487AB78EFDD}"/>
              </a:ext>
            </a:extLst>
          </p:cNvPr>
          <p:cNvSpPr/>
          <p:nvPr/>
        </p:nvSpPr>
        <p:spPr>
          <a:xfrm>
            <a:off x="5740504" y="3950788"/>
            <a:ext cx="288032" cy="28803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AFA232BD-EBC1-7839-D2E3-F22EECD48E62}"/>
              </a:ext>
            </a:extLst>
          </p:cNvPr>
          <p:cNvSpPr/>
          <p:nvPr/>
        </p:nvSpPr>
        <p:spPr>
          <a:xfrm>
            <a:off x="7225057" y="4354338"/>
            <a:ext cx="288032" cy="28803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C7671427-ED92-8A1F-C3CE-F94914B0FBB7}"/>
              </a:ext>
            </a:extLst>
          </p:cNvPr>
          <p:cNvSpPr/>
          <p:nvPr/>
        </p:nvSpPr>
        <p:spPr>
          <a:xfrm>
            <a:off x="8493719" y="4810173"/>
            <a:ext cx="288032" cy="28803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4" name="말풍선: 모서리가 둥근 사각형 32">
            <a:extLst>
              <a:ext uri="{FF2B5EF4-FFF2-40B4-BE49-F238E27FC236}">
                <a16:creationId xmlns:a16="http://schemas.microsoft.com/office/drawing/2014/main" id="{9156E5B5-EC25-0838-3302-5A22B0CE8C3D}"/>
              </a:ext>
            </a:extLst>
          </p:cNvPr>
          <p:cNvSpPr/>
          <p:nvPr/>
        </p:nvSpPr>
        <p:spPr>
          <a:xfrm>
            <a:off x="4809269" y="4629381"/>
            <a:ext cx="1008683" cy="327520"/>
          </a:xfrm>
          <a:prstGeom prst="wedgeRoundRectCallout">
            <a:avLst>
              <a:gd name="adj1" fmla="val -40258"/>
              <a:gd name="adj2" fmla="val -97190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71.8%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5" name="말풍선: 모서리가 둥근 사각형 33">
            <a:extLst>
              <a:ext uri="{FF2B5EF4-FFF2-40B4-BE49-F238E27FC236}">
                <a16:creationId xmlns:a16="http://schemas.microsoft.com/office/drawing/2014/main" id="{55036517-733F-E4A8-78E6-9C94AB7EE84A}"/>
              </a:ext>
            </a:extLst>
          </p:cNvPr>
          <p:cNvSpPr/>
          <p:nvPr/>
        </p:nvSpPr>
        <p:spPr>
          <a:xfrm>
            <a:off x="6043084" y="4490091"/>
            <a:ext cx="1008683" cy="327520"/>
          </a:xfrm>
          <a:prstGeom prst="wedgeRoundRectCallout">
            <a:avLst>
              <a:gd name="adj1" fmla="val -53083"/>
              <a:gd name="adj2" fmla="val -123477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74.4%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7" name="말풍선: 모서리가 둥근 사각형 34">
            <a:extLst>
              <a:ext uri="{FF2B5EF4-FFF2-40B4-BE49-F238E27FC236}">
                <a16:creationId xmlns:a16="http://schemas.microsoft.com/office/drawing/2014/main" id="{D649C652-E2D3-BDDA-D7C3-D59366D38CB2}"/>
              </a:ext>
            </a:extLst>
          </p:cNvPr>
          <p:cNvSpPr/>
          <p:nvPr/>
        </p:nvSpPr>
        <p:spPr>
          <a:xfrm>
            <a:off x="7229760" y="4840879"/>
            <a:ext cx="1008683" cy="327520"/>
          </a:xfrm>
          <a:prstGeom prst="wedgeRoundRectCallout">
            <a:avLst>
              <a:gd name="adj1" fmla="val -40258"/>
              <a:gd name="adj2" fmla="val -119981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67.8%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8" name="말풍선: 모서리가 둥근 사각형 35">
            <a:extLst>
              <a:ext uri="{FF2B5EF4-FFF2-40B4-BE49-F238E27FC236}">
                <a16:creationId xmlns:a16="http://schemas.microsoft.com/office/drawing/2014/main" id="{117AE7BE-AC89-DC70-A124-0C7626C9D359}"/>
              </a:ext>
            </a:extLst>
          </p:cNvPr>
          <p:cNvSpPr/>
          <p:nvPr/>
        </p:nvSpPr>
        <p:spPr>
          <a:xfrm>
            <a:off x="8247027" y="4083627"/>
            <a:ext cx="1008683" cy="327520"/>
          </a:xfrm>
          <a:prstGeom prst="wedgeRoundRectCallout">
            <a:avLst>
              <a:gd name="adj1" fmla="val -15134"/>
              <a:gd name="adj2" fmla="val 142179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55.7%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9" name="눈물 방울 28">
            <a:extLst>
              <a:ext uri="{FF2B5EF4-FFF2-40B4-BE49-F238E27FC236}">
                <a16:creationId xmlns:a16="http://schemas.microsoft.com/office/drawing/2014/main" id="{1B3FC302-A529-133F-524A-7A116AF895BC}"/>
              </a:ext>
            </a:extLst>
          </p:cNvPr>
          <p:cNvSpPr/>
          <p:nvPr/>
        </p:nvSpPr>
        <p:spPr>
          <a:xfrm rot="8052401">
            <a:off x="1263138" y="4030971"/>
            <a:ext cx="983505" cy="988644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081385-FBDD-3740-628E-C4AA9018E125}"/>
              </a:ext>
            </a:extLst>
          </p:cNvPr>
          <p:cNvSpPr txBox="1"/>
          <p:nvPr/>
        </p:nvSpPr>
        <p:spPr>
          <a:xfrm>
            <a:off x="1287940" y="4311334"/>
            <a:ext cx="9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월보험료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226,477</a:t>
            </a:r>
            <a:r>
              <a:rPr lang="ko-KR" altLang="en-US" sz="1200" dirty="0" smtClean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원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1" name="눈물 방울 30">
            <a:extLst>
              <a:ext uri="{FF2B5EF4-FFF2-40B4-BE49-F238E27FC236}">
                <a16:creationId xmlns:a16="http://schemas.microsoft.com/office/drawing/2014/main" id="{FCD56035-0FFE-CF8A-4645-B8E3C622BF2C}"/>
              </a:ext>
            </a:extLst>
          </p:cNvPr>
          <p:cNvSpPr/>
          <p:nvPr/>
        </p:nvSpPr>
        <p:spPr>
          <a:xfrm rot="8052401">
            <a:off x="2598377" y="3890917"/>
            <a:ext cx="983505" cy="988644"/>
          </a:xfrm>
          <a:prstGeom prst="teardrop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2C9CD-D93E-A656-26BA-434F9F0C562C}"/>
              </a:ext>
            </a:extLst>
          </p:cNvPr>
          <p:cNvSpPr txBox="1"/>
          <p:nvPr/>
        </p:nvSpPr>
        <p:spPr>
          <a:xfrm>
            <a:off x="2623179" y="4171280"/>
            <a:ext cx="9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월보험료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159,890</a:t>
            </a:r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원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A8E8F-D1FC-0AF7-9C40-72E46434FC09}"/>
              </a:ext>
            </a:extLst>
          </p:cNvPr>
          <p:cNvSpPr txBox="1"/>
          <p:nvPr/>
        </p:nvSpPr>
        <p:spPr>
          <a:xfrm>
            <a:off x="3512840" y="5341090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(M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화재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알파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PLUS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보장보험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2210(2.0)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보험료납입면제형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40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세 여성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20</a:t>
            </a:r>
            <a:r>
              <a:rPr lang="ko-KR" altLang="en-US" sz="1000" dirty="0" err="1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년납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세 만기 기준 시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</a:t>
            </a:r>
            <a:endParaRPr lang="ko-KR" altLang="en-US" sz="10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4" name="사각형: 둥근 모서리 4">
            <a:extLst>
              <a:ext uri="{FF2B5EF4-FFF2-40B4-BE49-F238E27FC236}">
                <a16:creationId xmlns:a16="http://schemas.microsoft.com/office/drawing/2014/main" id="{45A396B7-88CD-6526-0001-21971F0997DD}"/>
              </a:ext>
            </a:extLst>
          </p:cNvPr>
          <p:cNvSpPr/>
          <p:nvPr/>
        </p:nvSpPr>
        <p:spPr>
          <a:xfrm>
            <a:off x="8191872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E46F1C-076A-DD6D-B0D0-C82CDFEEEF6E}"/>
              </a:ext>
            </a:extLst>
          </p:cNvPr>
          <p:cNvSpPr txBox="1"/>
          <p:nvPr/>
        </p:nvSpPr>
        <p:spPr>
          <a:xfrm>
            <a:off x="1263814" y="3511380"/>
            <a:ext cx="101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적립보험료 </a:t>
            </a:r>
            <a:endParaRPr lang="en-US" altLang="ko-KR" sz="1200" dirty="0">
              <a:solidFill>
                <a:srgbClr val="FF0000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미포함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7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0FE0C-23D6-D21B-643E-83475674E505}"/>
              </a:ext>
            </a:extLst>
          </p:cNvPr>
          <p:cNvSpPr txBox="1"/>
          <p:nvPr/>
        </p:nvSpPr>
        <p:spPr>
          <a:xfrm>
            <a:off x="295375" y="995079"/>
            <a:ext cx="80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해상상품의 해지환급금 추이 비교</a:t>
            </a:r>
          </a:p>
        </p:txBody>
      </p:sp>
      <p:sp>
        <p:nvSpPr>
          <p:cNvPr id="5" name="자유형: 도형 26">
            <a:extLst>
              <a:ext uri="{FF2B5EF4-FFF2-40B4-BE49-F238E27FC236}">
                <a16:creationId xmlns:a16="http://schemas.microsoft.com/office/drawing/2014/main" id="{21BCAD25-4C71-A56C-9BA0-0B3A408650F9}"/>
              </a:ext>
            </a:extLst>
          </p:cNvPr>
          <p:cNvSpPr/>
          <p:nvPr/>
        </p:nvSpPr>
        <p:spPr>
          <a:xfrm>
            <a:off x="1250302" y="4441371"/>
            <a:ext cx="7324531" cy="933062"/>
          </a:xfrm>
          <a:custGeom>
            <a:avLst/>
            <a:gdLst>
              <a:gd name="connsiteX0" fmla="*/ 0 w 7324531"/>
              <a:gd name="connsiteY0" fmla="*/ 933062 h 933062"/>
              <a:gd name="connsiteX1" fmla="*/ 3265714 w 7324531"/>
              <a:gd name="connsiteY1" fmla="*/ 205274 h 933062"/>
              <a:gd name="connsiteX2" fmla="*/ 4665306 w 7324531"/>
              <a:gd name="connsiteY2" fmla="*/ 0 h 933062"/>
              <a:gd name="connsiteX3" fmla="*/ 6074229 w 7324531"/>
              <a:gd name="connsiteY3" fmla="*/ 643813 h 933062"/>
              <a:gd name="connsiteX4" fmla="*/ 7324531 w 7324531"/>
              <a:gd name="connsiteY4" fmla="*/ 858417 h 9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531" h="933062">
                <a:moveTo>
                  <a:pt x="0" y="933062"/>
                </a:moveTo>
                <a:lnTo>
                  <a:pt x="3265714" y="205274"/>
                </a:lnTo>
                <a:lnTo>
                  <a:pt x="4665306" y="0"/>
                </a:lnTo>
                <a:lnTo>
                  <a:pt x="6074229" y="643813"/>
                </a:lnTo>
                <a:lnTo>
                  <a:pt x="7324531" y="858417"/>
                </a:ln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0E59169-82F7-4878-9591-CBB47C4D7E71}"/>
              </a:ext>
            </a:extLst>
          </p:cNvPr>
          <p:cNvCxnSpPr/>
          <p:nvPr/>
        </p:nvCxnSpPr>
        <p:spPr>
          <a:xfrm>
            <a:off x="956556" y="5609494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사각형: 둥근 모서리 9">
            <a:extLst>
              <a:ext uri="{FF2B5EF4-FFF2-40B4-BE49-F238E27FC236}">
                <a16:creationId xmlns:a16="http://schemas.microsoft.com/office/drawing/2014/main" id="{63F59CE6-33ED-CFE1-3C21-EE9A813117E8}"/>
              </a:ext>
            </a:extLst>
          </p:cNvPr>
          <p:cNvSpPr/>
          <p:nvPr/>
        </p:nvSpPr>
        <p:spPr>
          <a:xfrm>
            <a:off x="4477625" y="5753939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25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8" name="사각형: 둥근 모서리 10">
            <a:extLst>
              <a:ext uri="{FF2B5EF4-FFF2-40B4-BE49-F238E27FC236}">
                <a16:creationId xmlns:a16="http://schemas.microsoft.com/office/drawing/2014/main" id="{CEB91BCE-70B6-6844-2ADC-29503AFDDFD2}"/>
              </a:ext>
            </a:extLst>
          </p:cNvPr>
          <p:cNvSpPr/>
          <p:nvPr/>
        </p:nvSpPr>
        <p:spPr>
          <a:xfrm>
            <a:off x="5575259" y="5736223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30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9" name="사각형: 둥근 모서리 11">
            <a:extLst>
              <a:ext uri="{FF2B5EF4-FFF2-40B4-BE49-F238E27FC236}">
                <a16:creationId xmlns:a16="http://schemas.microsoft.com/office/drawing/2014/main" id="{CE597BB5-80FB-F1B4-D6D1-0DD35D8A592F}"/>
              </a:ext>
            </a:extLst>
          </p:cNvPr>
          <p:cNvSpPr/>
          <p:nvPr/>
        </p:nvSpPr>
        <p:spPr>
          <a:xfrm>
            <a:off x="6762511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40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10" name="사각형: 둥근 모서리 13">
            <a:extLst>
              <a:ext uri="{FF2B5EF4-FFF2-40B4-BE49-F238E27FC236}">
                <a16:creationId xmlns:a16="http://schemas.microsoft.com/office/drawing/2014/main" id="{2DAE9C71-EFD4-0293-F822-09AC93858486}"/>
              </a:ext>
            </a:extLst>
          </p:cNvPr>
          <p:cNvSpPr/>
          <p:nvPr/>
        </p:nvSpPr>
        <p:spPr>
          <a:xfrm>
            <a:off x="922756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가입</a:t>
            </a:r>
          </a:p>
        </p:txBody>
      </p:sp>
      <p:sp>
        <p:nvSpPr>
          <p:cNvPr id="11" name="자유형: 도형 14">
            <a:extLst>
              <a:ext uri="{FF2B5EF4-FFF2-40B4-BE49-F238E27FC236}">
                <a16:creationId xmlns:a16="http://schemas.microsoft.com/office/drawing/2014/main" id="{1F29A958-8541-5079-3AEA-0EBBF121A604}"/>
              </a:ext>
            </a:extLst>
          </p:cNvPr>
          <p:cNvSpPr/>
          <p:nvPr/>
        </p:nvSpPr>
        <p:spPr>
          <a:xfrm>
            <a:off x="1212980" y="2379306"/>
            <a:ext cx="7072604" cy="3032449"/>
          </a:xfrm>
          <a:custGeom>
            <a:avLst/>
            <a:gdLst>
              <a:gd name="connsiteX0" fmla="*/ 0 w 7072604"/>
              <a:gd name="connsiteY0" fmla="*/ 3032449 h 3032449"/>
              <a:gd name="connsiteX1" fmla="*/ 3284375 w 7072604"/>
              <a:gd name="connsiteY1" fmla="*/ 2491274 h 3032449"/>
              <a:gd name="connsiteX2" fmla="*/ 3284375 w 7072604"/>
              <a:gd name="connsiteY2" fmla="*/ 1436914 h 3032449"/>
              <a:gd name="connsiteX3" fmla="*/ 4655975 w 7072604"/>
              <a:gd name="connsiteY3" fmla="*/ 1184988 h 3032449"/>
              <a:gd name="connsiteX4" fmla="*/ 6195526 w 7072604"/>
              <a:gd name="connsiteY4" fmla="*/ 503853 h 3032449"/>
              <a:gd name="connsiteX5" fmla="*/ 7072604 w 7072604"/>
              <a:gd name="connsiteY5" fmla="*/ 0 h 303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604" h="3032449">
                <a:moveTo>
                  <a:pt x="0" y="3032449"/>
                </a:moveTo>
                <a:lnTo>
                  <a:pt x="3284375" y="2491274"/>
                </a:lnTo>
                <a:lnTo>
                  <a:pt x="3284375" y="1436914"/>
                </a:lnTo>
                <a:lnTo>
                  <a:pt x="4655975" y="1184988"/>
                </a:lnTo>
                <a:lnTo>
                  <a:pt x="6195526" y="503853"/>
                </a:lnTo>
                <a:lnTo>
                  <a:pt x="7072604" y="0"/>
                </a:lnTo>
              </a:path>
            </a:pathLst>
          </a:cu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D4042CE-5619-9BF9-E542-7F05EE5A4E3F}"/>
              </a:ext>
            </a:extLst>
          </p:cNvPr>
          <p:cNvSpPr/>
          <p:nvPr/>
        </p:nvSpPr>
        <p:spPr>
          <a:xfrm>
            <a:off x="4734143" y="3576179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266EC69-0147-2FD2-54FA-A2A956C27873}"/>
              </a:ext>
            </a:extLst>
          </p:cNvPr>
          <p:cNvSpPr/>
          <p:nvPr/>
        </p:nvSpPr>
        <p:spPr>
          <a:xfrm>
            <a:off x="5784814" y="3409021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28CB297-9071-C75E-AC03-88D9E88B7775}"/>
              </a:ext>
            </a:extLst>
          </p:cNvPr>
          <p:cNvSpPr/>
          <p:nvPr/>
        </p:nvSpPr>
        <p:spPr>
          <a:xfrm>
            <a:off x="7050543" y="2848738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7E32EDC-CCDC-69D0-A7AB-1CBA3B37E99A}"/>
              </a:ext>
            </a:extLst>
          </p:cNvPr>
          <p:cNvSpPr/>
          <p:nvPr/>
        </p:nvSpPr>
        <p:spPr>
          <a:xfrm>
            <a:off x="8152860" y="2235290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6" name="말풍선: 모서리가 둥근 사각형 20">
            <a:extLst>
              <a:ext uri="{FF2B5EF4-FFF2-40B4-BE49-F238E27FC236}">
                <a16:creationId xmlns:a16="http://schemas.microsoft.com/office/drawing/2014/main" id="{8B4D09B8-0CD6-F73F-E9BC-37CBA6805895}"/>
              </a:ext>
            </a:extLst>
          </p:cNvPr>
          <p:cNvSpPr/>
          <p:nvPr/>
        </p:nvSpPr>
        <p:spPr>
          <a:xfrm>
            <a:off x="4909673" y="2558858"/>
            <a:ext cx="1193861" cy="529299"/>
          </a:xfrm>
          <a:prstGeom prst="wedgeRoundRectCallout">
            <a:avLst>
              <a:gd name="adj1" fmla="val 36519"/>
              <a:gd name="adj2" fmla="val 12787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105.9%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7" name="말풍선: 모서리가 둥근 사각형 21">
            <a:extLst>
              <a:ext uri="{FF2B5EF4-FFF2-40B4-BE49-F238E27FC236}">
                <a16:creationId xmlns:a16="http://schemas.microsoft.com/office/drawing/2014/main" id="{61E42045-79B3-A991-BB08-12528E640767}"/>
              </a:ext>
            </a:extLst>
          </p:cNvPr>
          <p:cNvSpPr/>
          <p:nvPr/>
        </p:nvSpPr>
        <p:spPr>
          <a:xfrm>
            <a:off x="6251703" y="2066067"/>
            <a:ext cx="1209232" cy="474505"/>
          </a:xfrm>
          <a:prstGeom prst="wedgeRoundRectCallout">
            <a:avLst>
              <a:gd name="adj1" fmla="val 36519"/>
              <a:gd name="adj2" fmla="val 12787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122.2%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8575A5-DCB7-F794-B0F8-74892C41C13C}"/>
              </a:ext>
            </a:extLst>
          </p:cNvPr>
          <p:cNvSpPr txBox="1"/>
          <p:nvPr/>
        </p:nvSpPr>
        <p:spPr>
          <a:xfrm>
            <a:off x="502319" y="1584785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기본형플러스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소액암진단비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포함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40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여성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20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년납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종신 기준 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65381873-BBFD-E6ED-C3F6-2487AB78EFDD}"/>
              </a:ext>
            </a:extLst>
          </p:cNvPr>
          <p:cNvSpPr/>
          <p:nvPr/>
        </p:nvSpPr>
        <p:spPr>
          <a:xfrm>
            <a:off x="5773522" y="4305446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AFA232BD-EBC1-7839-D2E3-F22EECD48E62}"/>
              </a:ext>
            </a:extLst>
          </p:cNvPr>
          <p:cNvSpPr/>
          <p:nvPr/>
        </p:nvSpPr>
        <p:spPr>
          <a:xfrm>
            <a:off x="7061596" y="4916699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1" name="말풍선: 모서리가 둥근 사각형 33">
            <a:extLst>
              <a:ext uri="{FF2B5EF4-FFF2-40B4-BE49-F238E27FC236}">
                <a16:creationId xmlns:a16="http://schemas.microsoft.com/office/drawing/2014/main" id="{55036517-733F-E4A8-78E6-9C94AB7EE84A}"/>
              </a:ext>
            </a:extLst>
          </p:cNvPr>
          <p:cNvSpPr/>
          <p:nvPr/>
        </p:nvSpPr>
        <p:spPr>
          <a:xfrm>
            <a:off x="6292138" y="3891637"/>
            <a:ext cx="1008683" cy="327520"/>
          </a:xfrm>
          <a:prstGeom prst="wedgeRoundRectCallout">
            <a:avLst>
              <a:gd name="adj1" fmla="val -73685"/>
              <a:gd name="adj2" fmla="val 120813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74.1%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2" name="말풍선: 모서리가 둥근 사각형 34">
            <a:extLst>
              <a:ext uri="{FF2B5EF4-FFF2-40B4-BE49-F238E27FC236}">
                <a16:creationId xmlns:a16="http://schemas.microsoft.com/office/drawing/2014/main" id="{D649C652-E2D3-BDDA-D7C3-D59366D38CB2}"/>
              </a:ext>
            </a:extLst>
          </p:cNvPr>
          <p:cNvSpPr/>
          <p:nvPr/>
        </p:nvSpPr>
        <p:spPr>
          <a:xfrm>
            <a:off x="8238728" y="4671209"/>
            <a:ext cx="1008683" cy="327520"/>
          </a:xfrm>
          <a:prstGeom prst="wedgeRoundRectCallout">
            <a:avLst>
              <a:gd name="adj1" fmla="val -40510"/>
              <a:gd name="adj2" fmla="val 10028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41.2%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3" name="눈물 방울 22">
            <a:extLst>
              <a:ext uri="{FF2B5EF4-FFF2-40B4-BE49-F238E27FC236}">
                <a16:creationId xmlns:a16="http://schemas.microsoft.com/office/drawing/2014/main" id="{1B3FC302-A529-133F-524A-7A116AF895BC}"/>
              </a:ext>
            </a:extLst>
          </p:cNvPr>
          <p:cNvSpPr/>
          <p:nvPr/>
        </p:nvSpPr>
        <p:spPr>
          <a:xfrm rot="8052401">
            <a:off x="1263138" y="4030971"/>
            <a:ext cx="983505" cy="988644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81385-FBDD-3740-628E-C4AA9018E125}"/>
              </a:ext>
            </a:extLst>
          </p:cNvPr>
          <p:cNvSpPr txBox="1"/>
          <p:nvPr/>
        </p:nvSpPr>
        <p:spPr>
          <a:xfrm>
            <a:off x="1287940" y="4311334"/>
            <a:ext cx="9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월보험료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169,560</a:t>
            </a:r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원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FCD56035-0FFE-CF8A-4645-B8E3C622BF2C}"/>
              </a:ext>
            </a:extLst>
          </p:cNvPr>
          <p:cNvSpPr/>
          <p:nvPr/>
        </p:nvSpPr>
        <p:spPr>
          <a:xfrm rot="8052401">
            <a:off x="2598377" y="3890917"/>
            <a:ext cx="983505" cy="988644"/>
          </a:xfrm>
          <a:prstGeom prst="teardrop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F2C9CD-D93E-A656-26BA-434F9F0C562C}"/>
              </a:ext>
            </a:extLst>
          </p:cNvPr>
          <p:cNvSpPr txBox="1"/>
          <p:nvPr/>
        </p:nvSpPr>
        <p:spPr>
          <a:xfrm>
            <a:off x="2623179" y="4171280"/>
            <a:ext cx="9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월보험료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159,890</a:t>
            </a:r>
            <a:r>
              <a:rPr lang="ko-KR" altLang="en-US" sz="1200" dirty="0">
                <a:solidFill>
                  <a:schemeClr val="bg1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원</a:t>
            </a:r>
            <a:endParaRPr lang="en-US" altLang="ko-KR" sz="1200" dirty="0">
              <a:solidFill>
                <a:schemeClr val="bg1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endParaRPr lang="ko-KR" altLang="en-US" sz="12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69FBD456-3F68-79E0-3902-8D38E01627D8}"/>
              </a:ext>
            </a:extLst>
          </p:cNvPr>
          <p:cNvSpPr/>
          <p:nvPr/>
        </p:nvSpPr>
        <p:spPr>
          <a:xfrm>
            <a:off x="4380286" y="4518402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9" name="말풍선: 모서리가 둥근 사각형 4">
            <a:extLst>
              <a:ext uri="{FF2B5EF4-FFF2-40B4-BE49-F238E27FC236}">
                <a16:creationId xmlns:a16="http://schemas.microsoft.com/office/drawing/2014/main" id="{508D9287-F962-C44D-C8A6-4B453342A816}"/>
              </a:ext>
            </a:extLst>
          </p:cNvPr>
          <p:cNvSpPr/>
          <p:nvPr/>
        </p:nvSpPr>
        <p:spPr>
          <a:xfrm>
            <a:off x="5014747" y="4806434"/>
            <a:ext cx="1008683" cy="327520"/>
          </a:xfrm>
          <a:prstGeom prst="wedgeRoundRectCallout">
            <a:avLst>
              <a:gd name="adj1" fmla="val -88107"/>
              <a:gd name="adj2" fmla="val -69543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69.9%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18781-AFA7-5EFA-9F96-5D8D87A9443B}"/>
              </a:ext>
            </a:extLst>
          </p:cNvPr>
          <p:cNvSpPr txBox="1"/>
          <p:nvPr/>
        </p:nvSpPr>
        <p:spPr>
          <a:xfrm>
            <a:off x="3512840" y="5373094"/>
            <a:ext cx="5818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(H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해상 </a:t>
            </a:r>
            <a:r>
              <a:rPr lang="ko-KR" altLang="en-US" sz="1000" dirty="0" err="1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퍼펙트플러스보장보험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Hi221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납입면제형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40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세 여성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20</a:t>
            </a:r>
            <a:r>
              <a:rPr lang="ko-KR" altLang="en-US" sz="1000" dirty="0" err="1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년납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</a:t>
            </a:r>
            <a:r>
              <a:rPr lang="ko-KR" altLang="en-US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세 만기 기준 시</a:t>
            </a:r>
            <a:r>
              <a:rPr lang="en-US" altLang="ko-KR" sz="1000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</a:t>
            </a:r>
            <a:endParaRPr lang="ko-KR" altLang="en-US" sz="1000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2DF683-E88E-698F-47E1-522CC04C2725}"/>
              </a:ext>
            </a:extLst>
          </p:cNvPr>
          <p:cNvSpPr txBox="1"/>
          <p:nvPr/>
        </p:nvSpPr>
        <p:spPr>
          <a:xfrm>
            <a:off x="1263814" y="3511380"/>
            <a:ext cx="101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적립보험료 </a:t>
            </a:r>
            <a:endParaRPr lang="en-US" altLang="ko-KR" sz="1200" dirty="0">
              <a:solidFill>
                <a:schemeClr val="accent6">
                  <a:lumMod val="75000"/>
                </a:schemeClr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/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미포함</a:t>
            </a:r>
          </a:p>
        </p:txBody>
      </p:sp>
      <p:sp>
        <p:nvSpPr>
          <p:cNvPr id="32" name="사각형: 둥근 모서리 24">
            <a:extLst>
              <a:ext uri="{FF2B5EF4-FFF2-40B4-BE49-F238E27FC236}">
                <a16:creationId xmlns:a16="http://schemas.microsoft.com/office/drawing/2014/main" id="{18BB436F-E34C-0538-7BA7-DB890372904A}"/>
              </a:ext>
            </a:extLst>
          </p:cNvPr>
          <p:cNvSpPr/>
          <p:nvPr/>
        </p:nvSpPr>
        <p:spPr>
          <a:xfrm>
            <a:off x="7949763" y="5765194"/>
            <a:ext cx="864096" cy="400110"/>
          </a:xfrm>
          <a:prstGeom prst="roundRect">
            <a:avLst>
              <a:gd name="adj" fmla="val 50000"/>
            </a:avLst>
          </a:prstGeom>
          <a:solidFill>
            <a:srgbClr val="6EA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50</a:t>
            </a:r>
            <a:r>
              <a:rPr lang="ko-KR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</a:t>
            </a:r>
          </a:p>
        </p:txBody>
      </p:sp>
      <p:sp>
        <p:nvSpPr>
          <p:cNvPr id="33" name="말풍선: 모서리가 둥근 사각형 6">
            <a:extLst>
              <a:ext uri="{FF2B5EF4-FFF2-40B4-BE49-F238E27FC236}">
                <a16:creationId xmlns:a16="http://schemas.microsoft.com/office/drawing/2014/main" id="{4951E601-3405-6280-C225-3F493613C160}"/>
              </a:ext>
            </a:extLst>
          </p:cNvPr>
          <p:cNvSpPr/>
          <p:nvPr/>
        </p:nvSpPr>
        <p:spPr>
          <a:xfrm>
            <a:off x="2864768" y="2848738"/>
            <a:ext cx="1889597" cy="547307"/>
          </a:xfrm>
          <a:prstGeom prst="wedgeRoundRectCallout">
            <a:avLst>
              <a:gd name="adj1" fmla="val 49911"/>
              <a:gd name="adj2" fmla="val 12469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98.6%(25</a:t>
            </a:r>
            <a:r>
              <a:rPr lang="ko-KR" altLang="en-US" dirty="0" err="1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07183182-9972-32FA-DC28-AF421C165258}"/>
              </a:ext>
            </a:extLst>
          </p:cNvPr>
          <p:cNvSpPr/>
          <p:nvPr/>
        </p:nvSpPr>
        <p:spPr>
          <a:xfrm>
            <a:off x="8193854" y="5146741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5" name="말풍선: 모서리가 둥근 사각형 12">
            <a:extLst>
              <a:ext uri="{FF2B5EF4-FFF2-40B4-BE49-F238E27FC236}">
                <a16:creationId xmlns:a16="http://schemas.microsoft.com/office/drawing/2014/main" id="{0EE562FE-EA5B-A6ED-3397-704D4B19C26B}"/>
              </a:ext>
            </a:extLst>
          </p:cNvPr>
          <p:cNvSpPr/>
          <p:nvPr/>
        </p:nvSpPr>
        <p:spPr>
          <a:xfrm>
            <a:off x="7460935" y="4213652"/>
            <a:ext cx="1008683" cy="327520"/>
          </a:xfrm>
          <a:prstGeom prst="wedgeRoundRectCallout">
            <a:avLst>
              <a:gd name="adj1" fmla="val -61113"/>
              <a:gd name="adj2" fmla="val 176430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58.4%</a:t>
            </a:r>
            <a:endParaRPr lang="ko-KR" altLang="en-US" dirty="0"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(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교보뉴더든든한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(VIP)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81" name="표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54012"/>
              </p:ext>
            </p:extLst>
          </p:nvPr>
        </p:nvGraphicFramePr>
        <p:xfrm>
          <a:off x="788196" y="1235265"/>
          <a:ext cx="8860628" cy="352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3742">
                  <a:extLst>
                    <a:ext uri="{9D8B030D-6E8A-4147-A177-3AD203B41FA5}">
                      <a16:colId xmlns:a16="http://schemas.microsoft.com/office/drawing/2014/main" val="3445547145"/>
                    </a:ext>
                  </a:extLst>
                </a:gridCol>
                <a:gridCol w="3613443">
                  <a:extLst>
                    <a:ext uri="{9D8B030D-6E8A-4147-A177-3AD203B41FA5}">
                      <a16:colId xmlns:a16="http://schemas.microsoft.com/office/drawing/2014/main" val="95214682"/>
                    </a:ext>
                  </a:extLst>
                </a:gridCol>
                <a:gridCol w="3613443">
                  <a:extLst>
                    <a:ext uri="{9D8B030D-6E8A-4147-A177-3AD203B41FA5}">
                      <a16:colId xmlns:a16="http://schemas.microsoft.com/office/drawing/2014/main" val="4142915606"/>
                    </a:ext>
                  </a:extLst>
                </a:gridCol>
              </a:tblGrid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</a:t>
                      </a:r>
                      <a:r>
                        <a:rPr lang="en-US" altLang="ko-KR" sz="1200" b="1" u="none" strike="noStrike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 </a:t>
                      </a:r>
                      <a:r>
                        <a:rPr lang="ko-KR" altLang="en-US" sz="1200" b="1" u="none" strike="noStrike" dirty="0" err="1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더든든한종신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신종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교보뉴더든든한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(VIP)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종신보험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65692"/>
                  </a:ext>
                </a:extLst>
              </a:tr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상품구분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금리확정형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종신보험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506833"/>
                  </a:ext>
                </a:extLst>
              </a:tr>
              <a:tr h="597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적용이율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2.5%</a:t>
                      </a:r>
                    </a:p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2.0%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- 5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3.5%(1.0%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↑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-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~15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2.5%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- 15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2.15%(0.15%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↑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1" i="0" u="sng" strike="noStrike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19861"/>
                  </a:ext>
                </a:extLst>
              </a:tr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납입기간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12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7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12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40376"/>
                  </a:ext>
                </a:extLst>
              </a:tr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가입나이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남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74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77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 남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78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200" b="1" i="0" u="sng" strike="noStrike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292331"/>
                  </a:ext>
                </a:extLst>
              </a:tr>
              <a:tr h="359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보장내용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질병사망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30%~100%(7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10%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씩 체증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재해사망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100%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질병사망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~100%(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10%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씩 체증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재해사망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100%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024867"/>
                  </a:ext>
                </a:extLst>
              </a:tr>
              <a:tr h="359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중도인출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추가납입적립금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납입기간 이전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추가적립액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납입기간 이후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기본적립액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</a:t>
                      </a:r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추가적립액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821259"/>
                  </a:ext>
                </a:extLst>
              </a:tr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VIP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종형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이상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보너스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1%p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↑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416268"/>
                  </a:ext>
                </a:extLst>
              </a:tr>
              <a:tr h="262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제도옵션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보험금자유설계서비스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408861"/>
                  </a:ext>
                </a:extLst>
              </a:tr>
              <a:tr h="597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부가서비스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- 1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헬스케어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- 2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프리미어헬스케어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- 3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억↑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프레스티지헬스케어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현행과 同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※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프로터치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연계 업그레이드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헬스홈케어서비스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홈클리닝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406378"/>
                  </a:ext>
                </a:extLst>
              </a:tr>
            </a:tbl>
          </a:graphicData>
        </a:graphic>
      </p:graphicFrame>
      <p:sp>
        <p:nvSpPr>
          <p:cNvPr id="82" name="직사각형 81"/>
          <p:cNvSpPr/>
          <p:nvPr/>
        </p:nvSpPr>
        <p:spPr>
          <a:xfrm>
            <a:off x="434032" y="882344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상품안내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3" name="그림 82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0848" y="1712181"/>
            <a:ext cx="180000" cy="180000"/>
          </a:xfrm>
          <a:prstGeom prst="rect">
            <a:avLst/>
          </a:prstGeom>
        </p:spPr>
      </p:pic>
      <p:pic>
        <p:nvPicPr>
          <p:cNvPr id="84" name="그림 83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5728" y="2325375"/>
            <a:ext cx="180000" cy="180000"/>
          </a:xfrm>
          <a:prstGeom prst="rect">
            <a:avLst/>
          </a:prstGeom>
        </p:spPr>
      </p:pic>
      <p:pic>
        <p:nvPicPr>
          <p:cNvPr id="85" name="그림 84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712" y="2582755"/>
            <a:ext cx="180000" cy="180000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431800" y="4941168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유지보너스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7" name="표 86"/>
          <p:cNvGraphicFramePr>
            <a:graphicFrameLocks noGrp="1"/>
          </p:cNvGraphicFramePr>
          <p:nvPr>
            <p:extLst/>
          </p:nvPr>
        </p:nvGraphicFramePr>
        <p:xfrm>
          <a:off x="788195" y="5296791"/>
          <a:ext cx="8860627" cy="1472772"/>
        </p:xfrm>
        <a:graphic>
          <a:graphicData uri="http://schemas.openxmlformats.org/drawingml/2006/table">
            <a:tbl>
              <a:tblPr firstRow="1" firstCol="1" bandRow="1"/>
              <a:tblGrid>
                <a:gridCol w="3454337">
                  <a:extLst>
                    <a:ext uri="{9D8B030D-6E8A-4147-A177-3AD203B41FA5}">
                      <a16:colId xmlns:a16="http://schemas.microsoft.com/office/drawing/2014/main" val="876939666"/>
                    </a:ext>
                  </a:extLst>
                </a:gridCol>
                <a:gridCol w="1080494">
                  <a:extLst>
                    <a:ext uri="{9D8B030D-6E8A-4147-A177-3AD203B41FA5}">
                      <a16:colId xmlns:a16="http://schemas.microsoft.com/office/drawing/2014/main" val="1314112993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4254389543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2082710284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1126674713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1994907124"/>
                    </a:ext>
                  </a:extLst>
                </a:gridCol>
              </a:tblGrid>
              <a:tr h="245462"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보험가입금액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보험료 납입기간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9847"/>
                  </a:ext>
                </a:extLst>
              </a:tr>
              <a:tr h="245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2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2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2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2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ko-KR" sz="12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  <a:sym typeface="Segoe UI Emoji" panose="020B0502040204020203" pitchFamily="34" charset="0"/>
                        </a:rPr>
                        <a:t>↑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724617"/>
                  </a:ext>
                </a:extLst>
              </a:tr>
              <a:tr h="2454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천만원 미만</a:t>
                      </a: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3.0%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2.8%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4.5%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86324"/>
                  </a:ext>
                </a:extLst>
              </a:tr>
              <a:tr h="2454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천만원 이상</a:t>
                      </a: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천만원 미만</a:t>
                      </a: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4.0%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3.8%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5.5%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779197"/>
                  </a:ext>
                </a:extLst>
              </a:tr>
              <a:tr h="2454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천만원 이상</a:t>
                      </a: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12.0%</a:t>
                      </a:r>
                      <a:endParaRPr lang="ko-KR" sz="12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12.5%</a:t>
                      </a:r>
                      <a:endParaRPr lang="ko-KR" sz="12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13.5%</a:t>
                      </a:r>
                      <a:endParaRPr lang="ko-KR" sz="12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11.8%</a:t>
                      </a:r>
                      <a:endParaRPr lang="ko-KR" sz="12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13.5%</a:t>
                      </a:r>
                      <a:endParaRPr lang="ko-KR" sz="12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692919"/>
                  </a:ext>
                </a:extLst>
              </a:tr>
              <a:tr h="2454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억원 이상</a:t>
                      </a: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(VIP </a:t>
                      </a:r>
                      <a:r>
                        <a:rPr lang="ko-KR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전용 상품 해당</a:t>
                      </a: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12.5%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13.0%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14.0%</a:t>
                      </a:r>
                      <a:endParaRPr lang="ko-KR" sz="12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12.3%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14.0%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00451"/>
                  </a:ext>
                </a:extLst>
              </a:tr>
            </a:tbl>
          </a:graphicData>
        </a:graphic>
      </p:graphicFrame>
      <p:pic>
        <p:nvPicPr>
          <p:cNvPr id="88" name="그림 87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680" y="2816952"/>
            <a:ext cx="180000" cy="180000"/>
          </a:xfrm>
          <a:prstGeom prst="rect">
            <a:avLst/>
          </a:prstGeom>
        </p:spPr>
      </p:pic>
      <p:pic>
        <p:nvPicPr>
          <p:cNvPr id="89" name="그림 88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4528" y="337376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3D73A-0FC7-C04B-A25E-A74C379C7335}"/>
              </a:ext>
            </a:extLst>
          </p:cNvPr>
          <p:cNvSpPr txBox="1"/>
          <p:nvPr/>
        </p:nvSpPr>
        <p:spPr>
          <a:xfrm>
            <a:off x="361717" y="995079"/>
            <a:ext cx="80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해상상품의 해지환급금 추이 비교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960117B-764E-75F4-07CD-822C43DA6BEB}"/>
              </a:ext>
            </a:extLst>
          </p:cNvPr>
          <p:cNvCxnSpPr>
            <a:cxnSpLocks/>
          </p:cNvCxnSpPr>
          <p:nvPr/>
        </p:nvCxnSpPr>
        <p:spPr>
          <a:xfrm>
            <a:off x="6206123" y="3038242"/>
            <a:ext cx="0" cy="60823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8BC0BE5B-2FD4-DC7B-5706-DAB2ACAEB6F9}"/>
              </a:ext>
            </a:extLst>
          </p:cNvPr>
          <p:cNvCxnSpPr>
            <a:cxnSpLocks/>
          </p:cNvCxnSpPr>
          <p:nvPr/>
        </p:nvCxnSpPr>
        <p:spPr>
          <a:xfrm>
            <a:off x="1187009" y="2755034"/>
            <a:ext cx="8204934" cy="0"/>
          </a:xfrm>
          <a:prstGeom prst="straightConnector1">
            <a:avLst/>
          </a:prstGeom>
          <a:ln w="63500">
            <a:solidFill>
              <a:srgbClr val="AF9797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325A2AE5-113F-F0E8-29D9-DA0435F7AFA1}"/>
              </a:ext>
            </a:extLst>
          </p:cNvPr>
          <p:cNvSpPr/>
          <p:nvPr/>
        </p:nvSpPr>
        <p:spPr>
          <a:xfrm>
            <a:off x="1619388" y="2471825"/>
            <a:ext cx="517590" cy="566417"/>
          </a:xfrm>
          <a:prstGeom prst="ellipse">
            <a:avLst/>
          </a:prstGeom>
          <a:solidFill>
            <a:srgbClr val="A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5AF9A-B3A7-181B-B75B-AA65F97C1CA4}"/>
              </a:ext>
            </a:extLst>
          </p:cNvPr>
          <p:cNvSpPr txBox="1"/>
          <p:nvPr/>
        </p:nvSpPr>
        <p:spPr>
          <a:xfrm>
            <a:off x="869960" y="2025868"/>
            <a:ext cx="254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pc="-150" dirty="0">
                <a:solidFill>
                  <a:srgbClr val="654D4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시점의 현금흐름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06719D7-80AE-4038-E269-0459B3C0D782}"/>
              </a:ext>
            </a:extLst>
          </p:cNvPr>
          <p:cNvSpPr/>
          <p:nvPr/>
        </p:nvSpPr>
        <p:spPr>
          <a:xfrm>
            <a:off x="5976278" y="2471825"/>
            <a:ext cx="517590" cy="56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614DD8E-A198-3159-1507-4F4F88A2BE81}"/>
              </a:ext>
            </a:extLst>
          </p:cNvPr>
          <p:cNvSpPr/>
          <p:nvPr/>
        </p:nvSpPr>
        <p:spPr>
          <a:xfrm>
            <a:off x="6838928" y="2471825"/>
            <a:ext cx="517590" cy="56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80644D3-7AC2-21FC-B174-4FF997D06426}"/>
              </a:ext>
            </a:extLst>
          </p:cNvPr>
          <p:cNvSpPr/>
          <p:nvPr/>
        </p:nvSpPr>
        <p:spPr>
          <a:xfrm>
            <a:off x="8499127" y="2471825"/>
            <a:ext cx="517590" cy="56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65E09-E55C-5284-2093-F662CBFEE658}"/>
              </a:ext>
            </a:extLst>
          </p:cNvPr>
          <p:cNvSpPr txBox="1"/>
          <p:nvPr/>
        </p:nvSpPr>
        <p:spPr>
          <a:xfrm>
            <a:off x="6177136" y="1710454"/>
            <a:ext cx="288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시점의 현금흐름</a:t>
            </a:r>
          </a:p>
        </p:txBody>
      </p:sp>
      <p:sp>
        <p:nvSpPr>
          <p:cNvPr id="13" name="오른쪽 중괄호 12">
            <a:extLst>
              <a:ext uri="{FF2B5EF4-FFF2-40B4-BE49-F238E27FC236}">
                <a16:creationId xmlns:a16="http://schemas.microsoft.com/office/drawing/2014/main" id="{A49E5DCF-7B41-07EA-9B11-A4BEDA96E8CA}"/>
              </a:ext>
            </a:extLst>
          </p:cNvPr>
          <p:cNvSpPr/>
          <p:nvPr/>
        </p:nvSpPr>
        <p:spPr>
          <a:xfrm rot="5400000" flipH="1">
            <a:off x="7405588" y="1078603"/>
            <a:ext cx="309350" cy="2402957"/>
          </a:xfrm>
          <a:prstGeom prst="rightBrace">
            <a:avLst>
              <a:gd name="adj1" fmla="val 41148"/>
              <a:gd name="adj2" fmla="val 472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화살표: 오각형 10">
            <a:extLst>
              <a:ext uri="{FF2B5EF4-FFF2-40B4-BE49-F238E27FC236}">
                <a16:creationId xmlns:a16="http://schemas.microsoft.com/office/drawing/2014/main" id="{79C8BF18-D13C-C67E-553F-EA2FC4E31C09}"/>
              </a:ext>
            </a:extLst>
          </p:cNvPr>
          <p:cNvSpPr/>
          <p:nvPr/>
        </p:nvSpPr>
        <p:spPr>
          <a:xfrm rot="10800000">
            <a:off x="5412159" y="3227045"/>
            <a:ext cx="1530816" cy="419428"/>
          </a:xfrm>
          <a:prstGeom prst="homePlate">
            <a:avLst>
              <a:gd name="adj" fmla="val 5869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BC3D74E-E234-59F3-2C87-E6274997B3C2}"/>
              </a:ext>
            </a:extLst>
          </p:cNvPr>
          <p:cNvSpPr/>
          <p:nvPr/>
        </p:nvSpPr>
        <p:spPr>
          <a:xfrm>
            <a:off x="7660012" y="2471825"/>
            <a:ext cx="517590" cy="56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화살표: 오각형 13">
            <a:extLst>
              <a:ext uri="{FF2B5EF4-FFF2-40B4-BE49-F238E27FC236}">
                <a16:creationId xmlns:a16="http://schemas.microsoft.com/office/drawing/2014/main" id="{1020956A-6D18-F885-998C-F63328C26F4D}"/>
              </a:ext>
            </a:extLst>
          </p:cNvPr>
          <p:cNvSpPr/>
          <p:nvPr/>
        </p:nvSpPr>
        <p:spPr>
          <a:xfrm rot="10800000">
            <a:off x="5412155" y="3760858"/>
            <a:ext cx="2120312" cy="419428"/>
          </a:xfrm>
          <a:prstGeom prst="homePlate">
            <a:avLst>
              <a:gd name="adj" fmla="val 68102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DEB39-9F9E-6FAF-3158-3BD8246250AA}"/>
              </a:ext>
            </a:extLst>
          </p:cNvPr>
          <p:cNvSpPr txBox="1"/>
          <p:nvPr/>
        </p:nvSpPr>
        <p:spPr>
          <a:xfrm>
            <a:off x="5599000" y="3812161"/>
            <a:ext cx="206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선지급</a:t>
            </a:r>
            <a:r>
              <a:rPr lang="ko-KR" alt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진단보험금</a:t>
            </a:r>
          </a:p>
        </p:txBody>
      </p:sp>
      <p:sp>
        <p:nvSpPr>
          <p:cNvPr id="18" name="화살표: 오각형 15">
            <a:extLst>
              <a:ext uri="{FF2B5EF4-FFF2-40B4-BE49-F238E27FC236}">
                <a16:creationId xmlns:a16="http://schemas.microsoft.com/office/drawing/2014/main" id="{0C2ABF05-1246-752C-25C8-04E8DC9EEF02}"/>
              </a:ext>
            </a:extLst>
          </p:cNvPr>
          <p:cNvSpPr/>
          <p:nvPr/>
        </p:nvSpPr>
        <p:spPr>
          <a:xfrm rot="10800000">
            <a:off x="5412156" y="4273737"/>
            <a:ext cx="2765444" cy="419428"/>
          </a:xfrm>
          <a:prstGeom prst="homePlate">
            <a:avLst>
              <a:gd name="adj" fmla="val 7515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08B9DB-996B-12C1-08D8-15CC9D7D38BD}"/>
              </a:ext>
            </a:extLst>
          </p:cNvPr>
          <p:cNvSpPr txBox="1"/>
          <p:nvPr/>
        </p:nvSpPr>
        <p:spPr>
          <a:xfrm>
            <a:off x="6516964" y="4325041"/>
            <a:ext cx="16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생활자금 활용</a:t>
            </a:r>
          </a:p>
        </p:txBody>
      </p:sp>
      <p:sp>
        <p:nvSpPr>
          <p:cNvPr id="20" name="화살표: 오각형 17">
            <a:extLst>
              <a:ext uri="{FF2B5EF4-FFF2-40B4-BE49-F238E27FC236}">
                <a16:creationId xmlns:a16="http://schemas.microsoft.com/office/drawing/2014/main" id="{B599395F-23AA-F167-CDC4-D22652D1EA38}"/>
              </a:ext>
            </a:extLst>
          </p:cNvPr>
          <p:cNvSpPr/>
          <p:nvPr/>
        </p:nvSpPr>
        <p:spPr>
          <a:xfrm rot="10800000">
            <a:off x="5412155" y="4836637"/>
            <a:ext cx="3604558" cy="419428"/>
          </a:xfrm>
          <a:prstGeom prst="homePlate">
            <a:avLst>
              <a:gd name="adj" fmla="val 7515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75C09-724B-EACF-3B20-BCEF6D4A2FB6}"/>
              </a:ext>
            </a:extLst>
          </p:cNvPr>
          <p:cNvSpPr txBox="1"/>
          <p:nvPr/>
        </p:nvSpPr>
        <p:spPr>
          <a:xfrm>
            <a:off x="7097723" y="4887942"/>
            <a:ext cx="182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사망보험금 지급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D3953A6-A9C1-2D4A-874F-B30F2C6F9DEB}"/>
              </a:ext>
            </a:extLst>
          </p:cNvPr>
          <p:cNvCxnSpPr>
            <a:cxnSpLocks/>
          </p:cNvCxnSpPr>
          <p:nvPr/>
        </p:nvCxnSpPr>
        <p:spPr>
          <a:xfrm>
            <a:off x="8761742" y="3038242"/>
            <a:ext cx="0" cy="171085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9959B69-7D24-F4B2-0011-08AD511F2A50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18807" y="3038242"/>
            <a:ext cx="0" cy="109671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40B6B7BD-B841-5738-47C5-FC19CDA69F19}"/>
              </a:ext>
            </a:extLst>
          </p:cNvPr>
          <p:cNvCxnSpPr>
            <a:cxnSpLocks/>
          </p:cNvCxnSpPr>
          <p:nvPr/>
        </p:nvCxnSpPr>
        <p:spPr>
          <a:xfrm>
            <a:off x="7097723" y="3038242"/>
            <a:ext cx="0" cy="60823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자유형: 도형 22">
            <a:extLst>
              <a:ext uri="{FF2B5EF4-FFF2-40B4-BE49-F238E27FC236}">
                <a16:creationId xmlns:a16="http://schemas.microsoft.com/office/drawing/2014/main" id="{002129A4-8653-474C-B0D2-100768696602}"/>
              </a:ext>
            </a:extLst>
          </p:cNvPr>
          <p:cNvSpPr/>
          <p:nvPr/>
        </p:nvSpPr>
        <p:spPr>
          <a:xfrm rot="5400000">
            <a:off x="1489283" y="2577772"/>
            <a:ext cx="713173" cy="1799352"/>
          </a:xfrm>
          <a:custGeom>
            <a:avLst/>
            <a:gdLst>
              <a:gd name="connsiteX0" fmla="*/ 0 w 617539"/>
              <a:gd name="connsiteY0" fmla="*/ 2434526 h 2434526"/>
              <a:gd name="connsiteX1" fmla="*/ 157378 w 617539"/>
              <a:gd name="connsiteY1" fmla="*/ 1217263 h 2434526"/>
              <a:gd name="connsiteX2" fmla="*/ 0 w 617539"/>
              <a:gd name="connsiteY2" fmla="*/ 0 h 2434526"/>
              <a:gd name="connsiteX3" fmla="*/ 460161 w 617539"/>
              <a:gd name="connsiteY3" fmla="*/ 0 h 2434526"/>
              <a:gd name="connsiteX4" fmla="*/ 617539 w 617539"/>
              <a:gd name="connsiteY4" fmla="*/ 1217263 h 2434526"/>
              <a:gd name="connsiteX5" fmla="*/ 460161 w 617539"/>
              <a:gd name="connsiteY5" fmla="*/ 2434526 h 243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539" h="2434526">
                <a:moveTo>
                  <a:pt x="0" y="2434526"/>
                </a:moveTo>
                <a:lnTo>
                  <a:pt x="157378" y="1217263"/>
                </a:lnTo>
                <a:lnTo>
                  <a:pt x="0" y="0"/>
                </a:lnTo>
                <a:lnTo>
                  <a:pt x="460161" y="0"/>
                </a:lnTo>
                <a:lnTo>
                  <a:pt x="617539" y="1217263"/>
                </a:lnTo>
                <a:lnTo>
                  <a:pt x="460161" y="2434526"/>
                </a:lnTo>
                <a:close/>
              </a:path>
            </a:pathLst>
          </a:custGeom>
          <a:solidFill>
            <a:srgbClr val="5E9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ko-KR" sz="1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8073A9-EFF4-3227-F820-BDCC71D9E724}"/>
              </a:ext>
            </a:extLst>
          </p:cNvPr>
          <p:cNvSpPr txBox="1"/>
          <p:nvPr/>
        </p:nvSpPr>
        <p:spPr>
          <a:xfrm>
            <a:off x="1229150" y="3342357"/>
            <a:ext cx="212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사망보험금</a:t>
            </a:r>
          </a:p>
        </p:txBody>
      </p:sp>
      <p:sp>
        <p:nvSpPr>
          <p:cNvPr id="28" name="자유형: 도형 24">
            <a:extLst>
              <a:ext uri="{FF2B5EF4-FFF2-40B4-BE49-F238E27FC236}">
                <a16:creationId xmlns:a16="http://schemas.microsoft.com/office/drawing/2014/main" id="{F9D4198C-5FCA-E058-4D5A-4D2CA885BFD1}"/>
              </a:ext>
            </a:extLst>
          </p:cNvPr>
          <p:cNvSpPr/>
          <p:nvPr/>
        </p:nvSpPr>
        <p:spPr>
          <a:xfrm rot="5400000">
            <a:off x="1489281" y="3351987"/>
            <a:ext cx="713173" cy="1799351"/>
          </a:xfrm>
          <a:custGeom>
            <a:avLst/>
            <a:gdLst>
              <a:gd name="connsiteX0" fmla="*/ 0 w 617539"/>
              <a:gd name="connsiteY0" fmla="*/ 2434526 h 2434526"/>
              <a:gd name="connsiteX1" fmla="*/ 157378 w 617539"/>
              <a:gd name="connsiteY1" fmla="*/ 1217263 h 2434526"/>
              <a:gd name="connsiteX2" fmla="*/ 0 w 617539"/>
              <a:gd name="connsiteY2" fmla="*/ 0 h 2434526"/>
              <a:gd name="connsiteX3" fmla="*/ 460161 w 617539"/>
              <a:gd name="connsiteY3" fmla="*/ 0 h 2434526"/>
              <a:gd name="connsiteX4" fmla="*/ 617539 w 617539"/>
              <a:gd name="connsiteY4" fmla="*/ 1217263 h 2434526"/>
              <a:gd name="connsiteX5" fmla="*/ 460161 w 617539"/>
              <a:gd name="connsiteY5" fmla="*/ 2434526 h 243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539" h="2434526">
                <a:moveTo>
                  <a:pt x="0" y="2434526"/>
                </a:moveTo>
                <a:lnTo>
                  <a:pt x="157378" y="1217263"/>
                </a:lnTo>
                <a:lnTo>
                  <a:pt x="0" y="0"/>
                </a:lnTo>
                <a:lnTo>
                  <a:pt x="460161" y="0"/>
                </a:lnTo>
                <a:lnTo>
                  <a:pt x="617539" y="1217263"/>
                </a:lnTo>
                <a:lnTo>
                  <a:pt x="460161" y="2434526"/>
                </a:lnTo>
                <a:close/>
              </a:path>
            </a:pathLst>
          </a:custGeom>
          <a:solidFill>
            <a:srgbClr val="5E9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ko-KR" sz="1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61842-CFD0-DAE1-CDE4-B7CE516FD5C4}"/>
              </a:ext>
            </a:extLst>
          </p:cNvPr>
          <p:cNvSpPr txBox="1"/>
          <p:nvPr/>
        </p:nvSpPr>
        <p:spPr>
          <a:xfrm>
            <a:off x="1042646" y="4084690"/>
            <a:ext cx="212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pc="-15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진단금</a:t>
            </a:r>
            <a:r>
              <a:rPr lang="ko-KR" altLang="en-US" sz="2000" b="1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spc="-15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선지급</a:t>
            </a:r>
            <a:endParaRPr lang="ko-KR" altLang="en-US" sz="2000" b="1" spc="-15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6208E915-8BF8-1662-9E29-2B729B73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415" y="3322520"/>
            <a:ext cx="2609817" cy="16145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483D709-E23A-B8AD-90C8-0C6E7B4832C9}"/>
              </a:ext>
            </a:extLst>
          </p:cNvPr>
          <p:cNvSpPr txBox="1"/>
          <p:nvPr/>
        </p:nvSpPr>
        <p:spPr>
          <a:xfrm>
            <a:off x="5750897" y="3278346"/>
            <a:ext cx="11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목적자금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B66EDB-4B32-6A58-445E-4C4000D8DB66}"/>
              </a:ext>
            </a:extLst>
          </p:cNvPr>
          <p:cNvSpPr txBox="1"/>
          <p:nvPr/>
        </p:nvSpPr>
        <p:spPr>
          <a:xfrm>
            <a:off x="1042646" y="5659640"/>
            <a:ext cx="844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손해보험의 건강종합보장보험에서 중도인출기능의 활용 ⇓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기능 부재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적립금규모 부족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b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→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대부분 적립보험료 부분에서만 중도인출 가능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2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91CAB-FA81-75A1-2968-B8EB4D90FE36}"/>
              </a:ext>
            </a:extLst>
          </p:cNvPr>
          <p:cNvSpPr txBox="1"/>
          <p:nvPr/>
        </p:nvSpPr>
        <p:spPr>
          <a:xfrm>
            <a:off x="439391" y="995079"/>
            <a:ext cx="8575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실속있는평생든든건강종신보험과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손보상품 보험료 및 </a:t>
            </a:r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해지환급률</a:t>
            </a: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격차 비교</a:t>
            </a:r>
          </a:p>
        </p:txBody>
      </p:sp>
      <p:graphicFrame>
        <p:nvGraphicFramePr>
          <p:cNvPr id="5" name="표 16">
            <a:extLst>
              <a:ext uri="{FF2B5EF4-FFF2-40B4-BE49-F238E27FC236}">
                <a16:creationId xmlns:a16="http://schemas.microsoft.com/office/drawing/2014/main" id="{5B1C783D-06B0-93F2-5D13-1E96FB112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745853"/>
              </p:ext>
            </p:extLst>
          </p:nvPr>
        </p:nvGraphicFramePr>
        <p:xfrm>
          <a:off x="776288" y="1945640"/>
          <a:ext cx="8497888" cy="414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432">
                  <a:extLst>
                    <a:ext uri="{9D8B030D-6E8A-4147-A177-3AD203B41FA5}">
                      <a16:colId xmlns:a16="http://schemas.microsoft.com/office/drawing/2014/main" val="409569053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2922074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422969193"/>
                    </a:ext>
                  </a:extLst>
                </a:gridCol>
                <a:gridCol w="1008344">
                  <a:extLst>
                    <a:ext uri="{9D8B030D-6E8A-4147-A177-3AD203B41FA5}">
                      <a16:colId xmlns:a16="http://schemas.microsoft.com/office/drawing/2014/main" val="3481008236"/>
                    </a:ext>
                  </a:extLst>
                </a:gridCol>
                <a:gridCol w="1008344">
                  <a:extLst>
                    <a:ext uri="{9D8B030D-6E8A-4147-A177-3AD203B41FA5}">
                      <a16:colId xmlns:a16="http://schemas.microsoft.com/office/drawing/2014/main" val="1663813877"/>
                    </a:ext>
                  </a:extLst>
                </a:gridCol>
                <a:gridCol w="1008344">
                  <a:extLst>
                    <a:ext uri="{9D8B030D-6E8A-4147-A177-3AD203B41FA5}">
                      <a16:colId xmlns:a16="http://schemas.microsoft.com/office/drawing/2014/main" val="3902674759"/>
                    </a:ext>
                  </a:extLst>
                </a:gridCol>
              </a:tblGrid>
              <a:tr h="30963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구분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월보험료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총보험료 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나눔고딕" pitchFamily="2" charset="-127"/>
                          <a:ea typeface="나눔고딕" pitchFamily="2" charset="-127"/>
                        </a:rPr>
                        <a:t>해지환급률</a:t>
                      </a:r>
                      <a:r>
                        <a:rPr lang="en-US" altLang="ko-KR" dirty="0">
                          <a:latin typeface="나눔고딕" pitchFamily="2" charset="-127"/>
                          <a:ea typeface="나눔고딕" pitchFamily="2" charset="-127"/>
                        </a:rPr>
                        <a:t> </a:t>
                      </a:r>
                      <a:r>
                        <a:rPr lang="ko-KR" altLang="en-US" dirty="0">
                          <a:latin typeface="나눔고딕" pitchFamily="2" charset="-127"/>
                          <a:ea typeface="나눔고딕" pitchFamily="2" charset="-127"/>
                        </a:rPr>
                        <a:t>격차</a:t>
                      </a:r>
                      <a:r>
                        <a:rPr lang="en-US" altLang="ko-KR" dirty="0">
                          <a:latin typeface="나눔고딕" pitchFamily="2" charset="-127"/>
                          <a:ea typeface="나눔고딕" pitchFamily="2" charset="-127"/>
                        </a:rPr>
                        <a:t>(30</a:t>
                      </a:r>
                      <a:r>
                        <a:rPr lang="ko-KR" altLang="en-US" dirty="0" err="1">
                          <a:latin typeface="나눔고딕" pitchFamily="2" charset="-127"/>
                          <a:ea typeface="나눔고딕" pitchFamily="2" charset="-127"/>
                        </a:rPr>
                        <a:t>년차</a:t>
                      </a:r>
                      <a:r>
                        <a:rPr lang="en-US" altLang="ko-KR" dirty="0">
                          <a:latin typeface="나눔고딕" pitchFamily="2" charset="-127"/>
                          <a:ea typeface="나눔고딕" pitchFamily="2" charset="-127"/>
                        </a:rPr>
                        <a:t>)</a:t>
                      </a:r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766159"/>
                  </a:ext>
                </a:extLst>
              </a:tr>
              <a:tr h="3096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25</a:t>
                      </a:r>
                      <a:r>
                        <a:rPr lang="ko-KR" altLang="en-US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30</a:t>
                      </a:r>
                      <a:r>
                        <a:rPr lang="ko-KR" altLang="en-US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40</a:t>
                      </a:r>
                      <a:r>
                        <a:rPr lang="ko-KR" altLang="en-US" sz="1500" dirty="0">
                          <a:solidFill>
                            <a:schemeClr val="bg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년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69531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</a:t>
                      </a:r>
                      <a:endParaRPr lang="ko-KR" altLang="en-US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159,890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38,373,600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M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화재 대비</a:t>
                      </a:r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26.7% 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H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해상 대비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28.7% 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M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화재 대비</a:t>
                      </a:r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31.5% 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H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해상 대비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31.8% 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M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화재 대비</a:t>
                      </a:r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54.4% 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H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해상 대비</a:t>
                      </a:r>
                      <a:endParaRPr lang="en-US" altLang="ko-KR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63.8% </a:t>
                      </a:r>
                    </a:p>
                    <a:p>
                      <a:pPr algn="ctr" latinLnBrk="1"/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높음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021044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M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화재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226,477</a:t>
                      </a:r>
                      <a:r>
                        <a:rPr lang="ko-KR" altLang="en-US" dirty="0" smtClean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  <a:endParaRPr lang="ko-KR" altLang="en-US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54,354,480</a:t>
                      </a:r>
                      <a:r>
                        <a:rPr lang="ko-KR" altLang="en-US" dirty="0" smtClean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  <a:endParaRPr lang="ko-KR" altLang="en-US" dirty="0"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745504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H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해상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169,560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40,694,400</a:t>
                      </a:r>
                      <a:r>
                        <a:rPr lang="ko-KR" altLang="en-US" dirty="0"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320863"/>
                  </a:ext>
                </a:extLst>
              </a:tr>
            </a:tbl>
          </a:graphicData>
        </a:graphic>
      </p:graphicFrame>
      <p:sp>
        <p:nvSpPr>
          <p:cNvPr id="6" name="화살표: 오른쪽으로 구부러짐 17">
            <a:extLst>
              <a:ext uri="{FF2B5EF4-FFF2-40B4-BE49-F238E27FC236}">
                <a16:creationId xmlns:a16="http://schemas.microsoft.com/office/drawing/2014/main" id="{D38AA255-4514-3514-F5BA-591D9064E514}"/>
              </a:ext>
            </a:extLst>
          </p:cNvPr>
          <p:cNvSpPr/>
          <p:nvPr/>
        </p:nvSpPr>
        <p:spPr>
          <a:xfrm>
            <a:off x="4160912" y="3284984"/>
            <a:ext cx="432048" cy="10621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화살표: 오른쪽으로 구부러짐 18">
            <a:extLst>
              <a:ext uri="{FF2B5EF4-FFF2-40B4-BE49-F238E27FC236}">
                <a16:creationId xmlns:a16="http://schemas.microsoft.com/office/drawing/2014/main" id="{0E1672FD-A575-CA9F-E1A6-C7D69EA3498E}"/>
              </a:ext>
            </a:extLst>
          </p:cNvPr>
          <p:cNvSpPr/>
          <p:nvPr/>
        </p:nvSpPr>
        <p:spPr>
          <a:xfrm>
            <a:off x="3944888" y="3284984"/>
            <a:ext cx="648072" cy="2309530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사각형: 둥근 모서리 19">
            <a:extLst>
              <a:ext uri="{FF2B5EF4-FFF2-40B4-BE49-F238E27FC236}">
                <a16:creationId xmlns:a16="http://schemas.microsoft.com/office/drawing/2014/main" id="{7F15C5AC-0CF8-F8E3-7EEE-0C739F2EDF92}"/>
              </a:ext>
            </a:extLst>
          </p:cNvPr>
          <p:cNvSpPr/>
          <p:nvPr/>
        </p:nvSpPr>
        <p:spPr>
          <a:xfrm>
            <a:off x="3944888" y="4786287"/>
            <a:ext cx="2232248" cy="360040"/>
          </a:xfrm>
          <a:prstGeom prst="roundRect">
            <a:avLst>
              <a:gd name="adj" fmla="val 50000"/>
            </a:avLst>
          </a:prstGeom>
          <a:solidFill>
            <a:srgbClr val="5E9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▽ 2,320,800</a:t>
            </a:r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</a:p>
        </p:txBody>
      </p:sp>
      <p:sp>
        <p:nvSpPr>
          <p:cNvPr id="9" name="사각형: 둥근 모서리 16">
            <a:extLst>
              <a:ext uri="{FF2B5EF4-FFF2-40B4-BE49-F238E27FC236}">
                <a16:creationId xmlns:a16="http://schemas.microsoft.com/office/drawing/2014/main" id="{874D361A-F9E4-490B-99D5-DCAC148F46BD}"/>
              </a:ext>
            </a:extLst>
          </p:cNvPr>
          <p:cNvSpPr/>
          <p:nvPr/>
        </p:nvSpPr>
        <p:spPr>
          <a:xfrm>
            <a:off x="4160912" y="3636023"/>
            <a:ext cx="2016224" cy="360040"/>
          </a:xfrm>
          <a:prstGeom prst="roundRect">
            <a:avLst>
              <a:gd name="adj" fmla="val 50000"/>
            </a:avLst>
          </a:prstGeom>
          <a:solidFill>
            <a:srgbClr val="5E9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▽ </a:t>
            </a:r>
            <a:r>
              <a:rPr lang="en-US" altLang="ko-KR" sz="1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15,980,880</a:t>
            </a:r>
            <a:r>
              <a:rPr lang="ko-KR" altLang="en-US" sz="1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endParaRPr lang="ko-KR" altLang="en-US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7D68F-3E97-ABB6-E9AE-6521236CBA08}"/>
              </a:ext>
            </a:extLst>
          </p:cNvPr>
          <p:cNvSpPr txBox="1"/>
          <p:nvPr/>
        </p:nvSpPr>
        <p:spPr>
          <a:xfrm>
            <a:off x="151359" y="17105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실속있는평생든든건강종신보험의</a:t>
            </a:r>
            <a:r>
              <a:rPr lang="ko-KR" altLang="en-US" sz="2000" b="1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경쟁력 </a:t>
            </a:r>
            <a:r>
              <a:rPr lang="ko-KR" altLang="en-US" sz="2000" b="1" dirty="0" smtClean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포인트</a:t>
            </a:r>
            <a:endParaRPr lang="ko-KR" altLang="en-US" sz="2000" b="1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44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41920"/>
            <a:ext cx="543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   </a:t>
            </a:r>
            <a:r>
              <a:rPr lang="ko-KR" altLang="en-US" sz="20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교보생명헬스케어서비스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  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sym typeface="Wingdings 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392" y="1035149"/>
            <a:ext cx="892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헬스케어서비스 </a:t>
            </a:r>
            <a:r>
              <a:rPr lang="ko-KR" altLang="en-US" sz="18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제공대상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진료예약 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본인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직계존비속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배우자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 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기간 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MAX(70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or20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z="1800" b="1" dirty="0">
              <a:solidFill>
                <a:schemeClr val="tx2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46676"/>
              </p:ext>
            </p:extLst>
          </p:nvPr>
        </p:nvGraphicFramePr>
        <p:xfrm>
          <a:off x="511399" y="1539205"/>
          <a:ext cx="9298376" cy="5197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186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625452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3798738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524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679807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뉴프리미어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VIP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뉴더든든한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VIP</a:t>
                      </a:r>
                      <a:r>
                        <a:rPr lang="ko-KR" altLang="en-US" sz="1200" baseline="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/>
                      <a:r>
                        <a:rPr lang="en-US" altLang="ko-KR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억이상</a:t>
                      </a:r>
                      <a:endParaRPr lang="ko-KR" alt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교보프레스티지헬스케어서비스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 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802753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간편해요실속있는체증형종신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/>
                      <a:r>
                        <a:rPr lang="en-US" altLang="ko-KR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</a:t>
                      </a:r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천만이상</a:t>
                      </a:r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체증형종신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(3·2·5)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957224"/>
                  </a:ext>
                </a:extLst>
              </a:tr>
              <a:tr h="306418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실속있는체증형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61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조기체증형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4353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 GI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5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일반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20733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교보실속있는평생든든건강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보장강화형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암보장형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051106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뉴더든든한종신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  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(23.3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월限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:15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,6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,7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주력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392689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교보뉴프리미어종신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   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(23.3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월限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:15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일반종신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유니버셜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269462"/>
                  </a:ext>
                </a:extLst>
              </a:tr>
              <a:tr h="320601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실속있는평생든든종신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주계약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</a:t>
                      </a: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억이상</a:t>
                      </a:r>
                      <a:endParaRPr kumimoji="0" lang="ko-KR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주력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66745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385527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간편해요실속있는종신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(3·2·5)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837530"/>
                  </a:ext>
                </a:extLst>
              </a:tr>
              <a:tr h="3547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실속있는초간편가입종신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초간편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  </a:t>
                      </a:r>
                      <a:r>
                        <a:rPr lang="en-US" altLang="ko-KR" sz="12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(3·5)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992493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플러스하이브리드변액종신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ko-KR" sz="105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사망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보험금감액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생활자금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수령시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최저보증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04918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형정기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간편가입형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개인정기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90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세만기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90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/80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15667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경영인정기보험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간편가입형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법인계약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90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세만기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90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/80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6868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977906"/>
            <a:ext cx="10383838" cy="27696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endParaRPr lang="ko-KR" altLang="en-US" sz="12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87" y="2043261"/>
            <a:ext cx="720081" cy="432048"/>
          </a:xfrm>
          <a:prstGeom prst="rect">
            <a:avLst/>
          </a:prstGeom>
        </p:spPr>
      </p:pic>
      <p:pic>
        <p:nvPicPr>
          <p:cNvPr id="8" name="Picture 28" descr="New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9522">
            <a:off x="2486290" y="1990709"/>
            <a:ext cx="320622" cy="179846"/>
          </a:xfrm>
          <a:prstGeom prst="rect">
            <a:avLst/>
          </a:prstGeom>
          <a:noFill/>
        </p:spPr>
      </p:pic>
      <p:pic>
        <p:nvPicPr>
          <p:cNvPr id="9" name="Picture 28" descr="New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9522">
            <a:off x="2486290" y="2278741"/>
            <a:ext cx="320622" cy="179846"/>
          </a:xfrm>
          <a:prstGeom prst="rect">
            <a:avLst/>
          </a:prstGeom>
          <a:noFill/>
        </p:spPr>
      </p:pic>
      <p:pic>
        <p:nvPicPr>
          <p:cNvPr id="10" name="Picture 28" descr="New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9522">
            <a:off x="2261974" y="3918551"/>
            <a:ext cx="320622" cy="179846"/>
          </a:xfrm>
          <a:prstGeom prst="rect">
            <a:avLst/>
          </a:prstGeom>
          <a:noFill/>
        </p:spPr>
      </p:pic>
      <p:pic>
        <p:nvPicPr>
          <p:cNvPr id="11" name="Picture 28" descr="New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9522">
            <a:off x="2235270" y="4222957"/>
            <a:ext cx="320622" cy="179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1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41920"/>
            <a:ext cx="543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   </a:t>
            </a:r>
            <a:r>
              <a:rPr lang="ko-KR" altLang="en-US" sz="20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교보생명헬스케어서비스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sym typeface="Wingdings 2"/>
              </a:rPr>
              <a:t>  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sym typeface="Wingdings 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997" y="2880943"/>
            <a:ext cx="848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베이직서비스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Ⅱ 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 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000" b="1" dirty="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041" y="4995589"/>
            <a:ext cx="935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암특화형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)_</a:t>
            </a:r>
            <a:r>
              <a:rPr lang="en-US" altLang="ko-KR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대중대질환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진단후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기본제공</a:t>
            </a:r>
            <a:endParaRPr lang="ko-KR" altLang="en-US" sz="16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60601"/>
              </p:ext>
            </p:extLst>
          </p:nvPr>
        </p:nvGraphicFramePr>
        <p:xfrm>
          <a:off x="804963" y="5397722"/>
          <a:ext cx="8486987" cy="106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146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558860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4701981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379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교보괜찮아요암보험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가입전건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보험료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만이상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15-80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 가입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갱신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비갱신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세만기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 85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종특약</a:t>
                      </a:r>
                      <a:endParaRPr lang="en-US" altLang="ko-KR" sz="1400" kern="1200" dirty="0" smtClean="0">
                        <a:solidFill>
                          <a:schemeClr val="dk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갱신형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순수보장형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무사고보장형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</a:p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비갱신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기본보장형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맞춤보장형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33758"/>
              </p:ext>
            </p:extLst>
          </p:nvPr>
        </p:nvGraphicFramePr>
        <p:xfrm>
          <a:off x="803041" y="3336233"/>
          <a:ext cx="8493334" cy="1418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595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558860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4705879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2826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내맘쏙</a:t>
                      </a:r>
                      <a:r>
                        <a:rPr lang="ko-KR" altLang="en-US" sz="1400" b="1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en-US" altLang="ko-KR" sz="1400" b="1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가입전건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보험료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만이상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표준체가입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재해사망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+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특약조립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DIY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형 건강보험</a:t>
                      </a:r>
                      <a:endParaRPr lang="en-US" altLang="ko-KR" sz="1400" b="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ko-KR" altLang="en-US" sz="1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0316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3.2.5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간편심사형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(30~80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재해사망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+ 51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개 특약</a:t>
                      </a:r>
                      <a:endParaRPr lang="en-US" altLang="ko-KR" sz="1400" b="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109672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초간편가입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ko-KR" altLang="en-US" sz="1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0316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3.5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간편심사형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(30~80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재해사망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주계약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+ 28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개 특약</a:t>
                      </a:r>
                      <a:endParaRPr lang="ko-KR" altLang="en-US" sz="1400" b="0" kern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802753"/>
                  </a:ext>
                </a:extLst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43961"/>
              </p:ext>
            </p:extLst>
          </p:nvPr>
        </p:nvGraphicFramePr>
        <p:xfrm>
          <a:off x="809997" y="1478392"/>
          <a:ext cx="8484475" cy="120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073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483174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3466228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224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41277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교보실속있는평생든든건강</a:t>
                      </a:r>
                      <a:r>
                        <a:rPr lang="ko-KR" altLang="en-US" sz="14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4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~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7</a:t>
                      </a:r>
                      <a:r>
                        <a:rPr lang="ko-KR" altLang="en-US" sz="14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천만미만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보장강화형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암보장형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  <a:tr h="473812">
                <a:tc>
                  <a:txBody>
                    <a:bodyPr/>
                    <a:lstStyle/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무</a:t>
                      </a:r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400" kern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교보간편해요실속있는건강플러스</a:t>
                      </a:r>
                      <a:r>
                        <a:rPr lang="ko-KR" altLang="en-US" sz="140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종신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12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523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3041" y="1080743"/>
            <a:ext cx="87093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Ⅲ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진료예약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직계존비속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배우자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977906"/>
            <a:ext cx="10383838" cy="27696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endParaRPr lang="ko-KR" altLang="en-US" sz="12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94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47903" y="2440657"/>
            <a:ext cx="4831879" cy="3275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191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2023</a:t>
            </a:r>
            <a:r>
              <a:rPr kumimoji="0" lang="ko-KR" altLang="en-US" sz="2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년 새해에는</a:t>
            </a:r>
          </a:p>
          <a:p>
            <a:pPr marL="0" marR="0" lvl="0" indent="0" algn="ctr" defTabSz="914191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건강과 행복이 함께하는 희망찬</a:t>
            </a:r>
            <a:endParaRPr kumimoji="0" lang="en-US" altLang="ko-KR" sz="2800" b="1" i="0" u="none" strike="noStrike" kern="1200" cap="none" spc="15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교보서체 붓글씨" panose="020B0600000101010101" pitchFamily="50" charset="-127"/>
              <a:ea typeface="교보서체 붓글씨" panose="020B0600000101010101" pitchFamily="50" charset="-127"/>
              <a:cs typeface="+mn-cs"/>
            </a:endParaRPr>
          </a:p>
          <a:p>
            <a:pPr marL="0" marR="0" lvl="0" indent="0" algn="ctr" defTabSz="914191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한 해가 되시길 응원</a:t>
            </a:r>
            <a:r>
              <a:rPr kumimoji="0" lang="ko-KR" altLang="en-US" sz="2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합니다</a:t>
            </a:r>
            <a:r>
              <a:rPr kumimoji="0" lang="en-US" altLang="ko-KR" sz="2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붓글씨" panose="020B0600000101010101" pitchFamily="50" charset="-127"/>
                <a:ea typeface="교보서체 붓글씨" panose="020B0600000101010101" pitchFamily="50" charset="-127"/>
                <a:cs typeface="+mn-cs"/>
              </a:rPr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" y="1340768"/>
            <a:ext cx="4683633" cy="51222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980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434032" y="1035149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보험료 예시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62528"/>
              </p:ext>
            </p:extLst>
          </p:nvPr>
        </p:nvGraphicFramePr>
        <p:xfrm>
          <a:off x="719832" y="1391379"/>
          <a:ext cx="9001002" cy="1173480"/>
        </p:xfrm>
        <a:graphic>
          <a:graphicData uri="http://schemas.openxmlformats.org/drawingml/2006/table">
            <a:tbl>
              <a:tblPr firstRow="1" firstCol="1" bandRow="1"/>
              <a:tblGrid>
                <a:gridCol w="999314">
                  <a:extLst>
                    <a:ext uri="{9D8B030D-6E8A-4147-A177-3AD203B41FA5}">
                      <a16:colId xmlns:a16="http://schemas.microsoft.com/office/drawing/2014/main" val="3835753628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116334108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428531764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4064315396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270939622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938933010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740131910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776932066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840035442"/>
                    </a:ext>
                  </a:extLst>
                </a:gridCol>
              </a:tblGrid>
              <a:tr h="136553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45912"/>
                  </a:ext>
                </a:extLst>
              </a:tr>
              <a:tr h="1365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인하율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인하율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103259"/>
                  </a:ext>
                </a:extLst>
              </a:tr>
              <a:tr h="136553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629,000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529,000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492,000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458,000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6.9%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346,000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323,000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6.6%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629502"/>
                  </a:ext>
                </a:extLst>
              </a:tr>
              <a:tr h="136553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748,000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629,000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578,000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544,000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5.9%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384,000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5.4%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118176"/>
                  </a:ext>
                </a:extLst>
              </a:tr>
              <a:tr h="136553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892,000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750,000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681,000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649,000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4.7%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479,000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458,000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4.4%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56"/>
                  </a:ext>
                </a:extLst>
              </a:tr>
              <a:tr h="136553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1,066,000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897,000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803,000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777,000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3.2%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566,000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550,000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2.8%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117944"/>
                  </a:ext>
                </a:extLst>
              </a:tr>
              <a:tr h="136553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ko-KR" sz="1100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1,274,000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1,074,000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947,000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933,000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1.5%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673,000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666,000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1.0%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222725"/>
                  </a:ext>
                </a:extLst>
              </a:tr>
            </a:tbl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310925"/>
              </p:ext>
            </p:extLst>
          </p:nvPr>
        </p:nvGraphicFramePr>
        <p:xfrm>
          <a:off x="719830" y="2650725"/>
          <a:ext cx="9001002" cy="1173480"/>
        </p:xfrm>
        <a:graphic>
          <a:graphicData uri="http://schemas.openxmlformats.org/drawingml/2006/table">
            <a:tbl>
              <a:tblPr firstRow="1" firstCol="1" bandRow="1"/>
              <a:tblGrid>
                <a:gridCol w="999314">
                  <a:extLst>
                    <a:ext uri="{9D8B030D-6E8A-4147-A177-3AD203B41FA5}">
                      <a16:colId xmlns:a16="http://schemas.microsoft.com/office/drawing/2014/main" val="3531413356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242458995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2823683688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709186332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057878549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052773025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276968301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699816037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213025748"/>
                    </a:ext>
                  </a:extLst>
                </a:gridCol>
              </a:tblGrid>
              <a:tr h="138986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076741"/>
                  </a:ext>
                </a:extLst>
              </a:tr>
              <a:tr h="1389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인하율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인하율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235588"/>
                  </a:ext>
                </a:extLst>
              </a:tr>
              <a:tr h="13898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575,000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484,000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453,000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418,000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7.7%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318,000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295,000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7.2%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751566"/>
                  </a:ext>
                </a:extLst>
              </a:tr>
              <a:tr h="13898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683,000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574,000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531,000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496,000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6.6%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373,000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350,000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6.2%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448326"/>
                  </a:ext>
                </a:extLst>
              </a:tr>
              <a:tr h="13898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814,000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684,000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626,000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592,000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5.4%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439,000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417,000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5.0%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704648"/>
                  </a:ext>
                </a:extLst>
              </a:tr>
              <a:tr h="13898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974,000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819,000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739,000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708,000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4.2%</a:t>
                      </a:r>
                      <a:r>
                        <a:rPr lang="ko-KR" sz="1100" b="1" kern="10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519,000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500,000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3.7%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162970"/>
                  </a:ext>
                </a:extLst>
              </a:tr>
              <a:tr h="13898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1,169,000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984,000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876,000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852,000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2.7%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617,000 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603,000 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2.3%</a:t>
                      </a:r>
                      <a:r>
                        <a:rPr lang="ko-KR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↓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746300"/>
                  </a:ext>
                </a:extLst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39728"/>
              </p:ext>
            </p:extLst>
          </p:nvPr>
        </p:nvGraphicFramePr>
        <p:xfrm>
          <a:off x="719830" y="4289283"/>
          <a:ext cx="9001003" cy="1173480"/>
        </p:xfrm>
        <a:graphic>
          <a:graphicData uri="http://schemas.openxmlformats.org/drawingml/2006/table">
            <a:tbl>
              <a:tblPr firstRow="1" firstCol="1" bandRow="1"/>
              <a:tblGrid>
                <a:gridCol w="999315">
                  <a:extLst>
                    <a:ext uri="{9D8B030D-6E8A-4147-A177-3AD203B41FA5}">
                      <a16:colId xmlns:a16="http://schemas.microsoft.com/office/drawing/2014/main" val="898353670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2110673576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100059002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372285877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136224163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4081892142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443528497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772133767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437564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남자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2719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63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97.6%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99.1%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100.4%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101.1%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+0.7%p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104.7%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57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99.5%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101.6%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+0.8%p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105.2%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41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98.0%</a:t>
                      </a:r>
                      <a:endParaRPr lang="ko-KR" sz="10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99.6%</a:t>
                      </a:r>
                      <a:endParaRPr lang="ko-KR" sz="10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100.9%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101.6%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+0.7%p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105.1%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+0.6%p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355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97.7%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100.6%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101.0%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+0.4%p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104.3%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104.5%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+0.2%p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4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96.7%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97.8%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99.5%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-0.3%p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-0.6%p</a:t>
                      </a:r>
                      <a:endParaRPr lang="ko-KR" sz="1000" b="1" kern="100" dirty="0">
                        <a:solidFill>
                          <a:srgbClr val="C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865249"/>
                  </a:ext>
                </a:extLst>
              </a:tr>
            </a:tbl>
          </a:graphicData>
        </a:graphic>
      </p:graphicFrame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489787"/>
              </p:ext>
            </p:extLst>
          </p:nvPr>
        </p:nvGraphicFramePr>
        <p:xfrm>
          <a:off x="719830" y="5548629"/>
          <a:ext cx="9001003" cy="1173480"/>
        </p:xfrm>
        <a:graphic>
          <a:graphicData uri="http://schemas.openxmlformats.org/drawingml/2006/table">
            <a:tbl>
              <a:tblPr firstRow="1" firstCol="1" bandRow="1"/>
              <a:tblGrid>
                <a:gridCol w="999315">
                  <a:extLst>
                    <a:ext uri="{9D8B030D-6E8A-4147-A177-3AD203B41FA5}">
                      <a16:colId xmlns:a16="http://schemas.microsoft.com/office/drawing/2014/main" val="1348597559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864326314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424306118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38759873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697120017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2703386566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906142640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1057316050"/>
                    </a:ext>
                  </a:extLst>
                </a:gridCol>
                <a:gridCol w="1000211">
                  <a:extLst>
                    <a:ext uri="{9D8B030D-6E8A-4147-A177-3AD203B41FA5}">
                      <a16:colId xmlns:a16="http://schemas.microsoft.com/office/drawing/2014/main" val="256022005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여자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100" b="1" kern="1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6278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100" b="1" kern="1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증감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918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97.4%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98.9%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100.3%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101.1%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+0.8%p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104.6%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+0.6%p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348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97.8%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99.5%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100.8%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+0.9%p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105.3%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105.9%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+0.6%p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551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98.1%</a:t>
                      </a:r>
                      <a:endParaRPr lang="ko-KR" sz="10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99.9%</a:t>
                      </a:r>
                      <a:endParaRPr lang="ko-KR" sz="1000" b="1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101.1%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101.9%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+0.8%p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105.8%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106.4%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+0.6%p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626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98.3%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99.9%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101.4%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102.2%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+0.8%p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105.9%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106.4%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79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ko-KR" sz="1100" kern="10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98.2%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99.7%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101.2%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101.7%</a:t>
                      </a:r>
                      <a:endParaRPr lang="ko-KR" sz="10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+0.5%p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105.2%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105.5%</a:t>
                      </a:r>
                      <a:endParaRPr lang="ko-KR" sz="1000" kern="1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+0.3%p</a:t>
                      </a:r>
                      <a:endParaRPr lang="ko-KR" sz="1000" b="1" kern="10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812430"/>
                  </a:ext>
                </a:extLst>
              </a:tr>
            </a:tbl>
          </a:graphicData>
        </a:graphic>
      </p:graphicFrame>
      <p:sp>
        <p:nvSpPr>
          <p:cNvPr id="39" name="직사각형 38"/>
          <p:cNvSpPr/>
          <p:nvPr/>
        </p:nvSpPr>
        <p:spPr>
          <a:xfrm>
            <a:off x="431800" y="3930950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환급률</a:t>
            </a:r>
            <a:r>
              <a:rPr lang="ko-KR" altLang="en-US" sz="15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예시</a:t>
            </a:r>
            <a:endParaRPr lang="en-US" altLang="ko-KR" sz="1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2410159" y="1341540"/>
            <a:ext cx="320622" cy="179846"/>
          </a:xfrm>
          <a:prstGeom prst="rect">
            <a:avLst/>
          </a:prstGeom>
          <a:noFill/>
        </p:spPr>
      </p:pic>
      <p:pic>
        <p:nvPicPr>
          <p:cNvPr id="41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3418270" y="1339028"/>
            <a:ext cx="320622" cy="179846"/>
          </a:xfrm>
          <a:prstGeom prst="rect">
            <a:avLst/>
          </a:prstGeom>
          <a:noFill/>
        </p:spPr>
      </p:pic>
      <p:pic>
        <p:nvPicPr>
          <p:cNvPr id="42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2406692" y="2606797"/>
            <a:ext cx="320622" cy="179846"/>
          </a:xfrm>
          <a:prstGeom prst="rect">
            <a:avLst/>
          </a:prstGeom>
          <a:noFill/>
        </p:spPr>
      </p:pic>
      <p:pic>
        <p:nvPicPr>
          <p:cNvPr id="43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3414803" y="2604285"/>
            <a:ext cx="320622" cy="179846"/>
          </a:xfrm>
          <a:prstGeom prst="rect">
            <a:avLst/>
          </a:prstGeom>
          <a:noFill/>
        </p:spPr>
      </p:pic>
      <p:pic>
        <p:nvPicPr>
          <p:cNvPr id="44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2411772" y="4226367"/>
            <a:ext cx="320622" cy="179846"/>
          </a:xfrm>
          <a:prstGeom prst="rect">
            <a:avLst/>
          </a:prstGeom>
          <a:noFill/>
        </p:spPr>
      </p:pic>
      <p:pic>
        <p:nvPicPr>
          <p:cNvPr id="45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3414803" y="4229840"/>
            <a:ext cx="320622" cy="179846"/>
          </a:xfrm>
          <a:prstGeom prst="rect">
            <a:avLst/>
          </a:prstGeom>
          <a:noFill/>
        </p:spPr>
      </p:pic>
      <p:pic>
        <p:nvPicPr>
          <p:cNvPr id="46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2416852" y="5496372"/>
            <a:ext cx="320622" cy="179846"/>
          </a:xfrm>
          <a:prstGeom prst="rect">
            <a:avLst/>
          </a:prstGeom>
          <a:noFill/>
        </p:spPr>
      </p:pic>
      <p:pic>
        <p:nvPicPr>
          <p:cNvPr id="47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22">
            <a:off x="3419883" y="5499845"/>
            <a:ext cx="320622" cy="179846"/>
          </a:xfrm>
          <a:prstGeom prst="rect">
            <a:avLst/>
          </a:prstGeom>
          <a:noFill/>
        </p:spPr>
      </p:pic>
      <p:sp>
        <p:nvSpPr>
          <p:cNvPr id="48" name="직사각형 47"/>
          <p:cNvSpPr/>
          <p:nvPr/>
        </p:nvSpPr>
        <p:spPr>
          <a:xfrm>
            <a:off x="8240940" y="4043062"/>
            <a:ext cx="1479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>
              <a:spcAft>
                <a:spcPts val="0"/>
              </a:spcAft>
            </a:pP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&lt;</a:t>
            </a:r>
            <a:r>
              <a:rPr lang="ko-KR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가입금액 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억원 기준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endParaRPr lang="ko-KR" altLang="ko-KR" sz="1000" b="1" kern="100" dirty="0"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8263088" y="1140653"/>
            <a:ext cx="1479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>
              <a:spcAft>
                <a:spcPts val="0"/>
              </a:spcAft>
            </a:pP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&lt;</a:t>
            </a:r>
            <a:r>
              <a:rPr lang="ko-KR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가입금액 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1</a:t>
            </a:r>
            <a:r>
              <a:rPr lang="ko-KR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억원 기준</a:t>
            </a:r>
            <a:r>
              <a:rPr lang="en-US" altLang="ko-KR" sz="10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endParaRPr lang="ko-KR" altLang="ko-KR" sz="1000" b="1" kern="100" dirty="0"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(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교보뉴더든든한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(VIP)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39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(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교보뉴더든든한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(VIP)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92572"/>
              </p:ext>
            </p:extLst>
          </p:nvPr>
        </p:nvGraphicFramePr>
        <p:xfrm>
          <a:off x="219199" y="1813731"/>
          <a:ext cx="9865097" cy="5184567"/>
        </p:xfrm>
        <a:graphic>
          <a:graphicData uri="http://schemas.openxmlformats.org/drawingml/2006/table">
            <a:tbl>
              <a:tblPr firstRow="1" firstCol="1" bandRow="1"/>
              <a:tblGrid>
                <a:gridCol w="418622">
                  <a:extLst>
                    <a:ext uri="{9D8B030D-6E8A-4147-A177-3AD203B41FA5}">
                      <a16:colId xmlns:a16="http://schemas.microsoft.com/office/drawing/2014/main" val="2206512065"/>
                    </a:ext>
                  </a:extLst>
                </a:gridCol>
                <a:gridCol w="129702">
                  <a:extLst>
                    <a:ext uri="{9D8B030D-6E8A-4147-A177-3AD203B41FA5}">
                      <a16:colId xmlns:a16="http://schemas.microsoft.com/office/drawing/2014/main" val="2068195354"/>
                    </a:ext>
                  </a:extLst>
                </a:gridCol>
                <a:gridCol w="494357">
                  <a:extLst>
                    <a:ext uri="{9D8B030D-6E8A-4147-A177-3AD203B41FA5}">
                      <a16:colId xmlns:a16="http://schemas.microsoft.com/office/drawing/2014/main" val="610385424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812655322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359615226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477549424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039500916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2050862767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4188334148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357074371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672187728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1392143219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482754687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1356491485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142987370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618844655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2935415481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1955289046"/>
                    </a:ext>
                  </a:extLst>
                </a:gridCol>
                <a:gridCol w="551401">
                  <a:extLst>
                    <a:ext uri="{9D8B030D-6E8A-4147-A177-3AD203B41FA5}">
                      <a16:colId xmlns:a16="http://schemas.microsoft.com/office/drawing/2014/main" val="3184339724"/>
                    </a:ext>
                  </a:extLst>
                </a:gridCol>
              </a:tblGrid>
              <a:tr h="287447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가입</a:t>
                      </a:r>
                      <a:endParaRPr lang="en-US" altLang="ko-KR" sz="1050" b="1" kern="100" spc="-100" baseline="0" dirty="0" smtClean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금액</a:t>
                      </a:r>
                      <a:endParaRPr lang="ko-KR" sz="105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구분</a:t>
                      </a:r>
                      <a:endParaRPr lang="ko-KR" sz="105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altLang="en-US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10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50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altLang="en-US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10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50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altLang="en-US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10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50" kern="100" spc="-100" baseline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ko-KR" altLang="en-US" sz="1100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10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50" kern="100" spc="-100" baseline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24972"/>
                  </a:ext>
                </a:extLst>
              </a:tr>
              <a:tr h="2979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050" b="0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smtClean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050" b="0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smtClean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050" b="0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smtClean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050" b="0" kern="100" spc="-100" baseline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smtClean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altLang="en-US" sz="1050" b="0" kern="100" spc="-100" baseline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050" b="0" kern="100" spc="-100" baseline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92590"/>
                  </a:ext>
                </a:extLst>
              </a:tr>
              <a:tr h="287447">
                <a:tc row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</a:t>
                      </a:r>
                      <a:endParaRPr lang="ko-KR" sz="1200" b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보험료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원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50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374,000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272,000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192,000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137,000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446,000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324,500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229,000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164,000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533,000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388,500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275,000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198,000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637,000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466,500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333,000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244,500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5343195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u="none" strike="noStrike" dirty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 </a:t>
                      </a:r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289,000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203,000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145,000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340,500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239,500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171,000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401,500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283,000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203,500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473,500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336,500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246,000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617470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err="1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환급률</a:t>
                      </a:r>
                      <a:endParaRPr lang="ko-KR" sz="1050" b="1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90.9%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94.4%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98.1%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103.5%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91.0%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94.5%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98.1%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103.0%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90.7%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93.9%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97.0%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100.7%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89.7%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92.2%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94.0%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94.5%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275401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93.7%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97.7%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93.8%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97.6%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93.6%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96.9%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100.7%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92.5%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94.5%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95.5%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152115"/>
                  </a:ext>
                </a:extLst>
              </a:tr>
              <a:tr h="287447">
                <a:tc row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천만</a:t>
                      </a:r>
                      <a:endParaRPr lang="ko-KR" sz="1200" b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보험료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원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50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523,600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380,800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268,800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191,800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624,400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454,300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320,600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229,600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746,200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543,900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385,000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277,200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891,800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653,100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466,200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342,300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418152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404,600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284,200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203,000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476,700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335,300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239,400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562,100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396,200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284,900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662,900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471,100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344,400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029028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err="1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환급률</a:t>
                      </a:r>
                      <a:endParaRPr lang="ko-KR" sz="1050" b="1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97.8%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101.6%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111.4%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98.0%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101.6%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110.8%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97.7%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101.0%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104.5%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108.4%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96.7%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99.2%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101.2%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351460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99.5%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102.7%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811710"/>
                  </a:ext>
                </a:extLst>
              </a:tr>
              <a:tr h="287447">
                <a:tc row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ko-KR" alt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억</a:t>
                      </a:r>
                      <a:endParaRPr lang="ko-KR" sz="1200" b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보험료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원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50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748,000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544,000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384,000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274,000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892,000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649,000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458,000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328,000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1,066,000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777,000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550,000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396,000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1,274,000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933,000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666,000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489,000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6647614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578,000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406,000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290,000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681,000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479,000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342,000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803,000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566,000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407,000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947,000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673,000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492,000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8164221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err="1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환급률</a:t>
                      </a:r>
                      <a:endParaRPr lang="ko-KR" sz="1050" b="1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97.8%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101.6%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111.4%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98.0%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101.6%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110.8%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97.7%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101.0%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104.5%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108.4%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96.7%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99.2%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101.2%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101.7%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5870084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0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더든든한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105.1%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110.4%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100.6%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u="none" strike="noStrike" kern="1200" dirty="0">
                        <a:solidFill>
                          <a:schemeClr val="tx1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99.5%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101.8%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102.7%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1840901"/>
                  </a:ext>
                </a:extLst>
              </a:tr>
              <a:tr h="287447">
                <a:tc row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spc="-100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억</a:t>
                      </a:r>
                      <a:endParaRPr lang="ko-KR" sz="1200" b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보험료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원</a:t>
                      </a:r>
                      <a:r>
                        <a:rPr lang="en-US" altLang="ko-KR" sz="1050" kern="100" spc="-100" baseline="0" dirty="0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50" b="1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7,480,000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5,440,000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3,840,000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2,740,000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8,920,000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6,490,000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4,580,000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3,280,000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10,660,000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7,770,000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5,500,000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3,960,000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12,740,000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9,330,000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6,660,000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4,890,000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273098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9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프레스티지</a:t>
                      </a:r>
                      <a:endParaRPr kumimoji="0" lang="ko-KR" altLang="en-US" sz="1050" b="0" i="1" u="none" strike="noStrike" kern="100" cap="none" spc="-10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5,780,000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4,060,000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2,900,000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6,810,000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4,790,000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3,420,000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8,030,000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5,660,000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4,070,000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9,470,000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6,730,000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u="none" strike="noStrike" dirty="0" smtClean="0">
                          <a:effectLst/>
                          <a:latin typeface="Arial Narrow" panose="020B0606020202030204" pitchFamily="34" charset="0"/>
                          <a:ea typeface="+mn-ea"/>
                        </a:rPr>
                        <a:t>4,920,000 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0194080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50" b="1" kern="100" spc="-100" baseline="0" dirty="0" err="1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환급률</a:t>
                      </a:r>
                      <a:endParaRPr lang="ko-KR" sz="1050" b="1" kern="100" spc="-100" baseline="0" dirty="0"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98.3%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106.1%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111.9%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98.4%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106.2%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111.3%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98.1%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101.5%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105.0%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108.8%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97.1%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99.6%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101.7%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100699"/>
                  </a:ext>
                </a:extLst>
              </a:tr>
              <a:tr h="287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0">
                        <a:spcAft>
                          <a:spcPts val="0"/>
                        </a:spcAft>
                      </a:pPr>
                      <a:endParaRPr lang="ko-KR" sz="1050" i="1" kern="100" spc="-100" baseline="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1" u="none" strike="noStrike" kern="100" cap="none" spc="-19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Times New Roman" panose="02020603050405020304" pitchFamily="18" charset="0"/>
                        </a:rPr>
                        <a:t>프레스티지</a:t>
                      </a:r>
                      <a:endParaRPr kumimoji="0" lang="ko-KR" altLang="en-US" sz="1050" b="0" i="1" u="none" strike="noStrike" kern="100" cap="none" spc="-19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101.2%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105.7%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111.2%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101.4%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105.6%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110.9%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101.1%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104.8%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108.8%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</a:rPr>
                        <a:t>_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smtClean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100.0%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102.3%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effectLst/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103.2%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6870826"/>
                  </a:ext>
                </a:extLst>
              </a:tr>
            </a:tbl>
          </a:graphicData>
        </a:graphic>
      </p:graphicFrame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519525" y="1282751"/>
            <a:ext cx="7043067" cy="329010"/>
          </a:xfrm>
          <a:prstGeom prst="homePlate">
            <a:avLst>
              <a:gd name="adj" fmla="val 0"/>
            </a:avLst>
          </a:prstGeom>
          <a:noFill/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 rtlCol="0" anchor="t" anchorCtr="0"/>
          <a:lstStyle/>
          <a:p>
            <a:pPr lvl="0">
              <a:spcAft>
                <a:spcPts val="300"/>
              </a:spcAft>
              <a:defRPr/>
            </a:pPr>
            <a:r>
              <a:rPr kumimoji="1" lang="en-US" altLang="ko-KR" sz="1700" b="1" spc="-3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[(</a:t>
            </a:r>
            <a:r>
              <a:rPr kumimoji="1" lang="ko-KR" altLang="en-US" sz="1700" b="1" spc="-3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무</a:t>
            </a:r>
            <a:r>
              <a:rPr kumimoji="1" lang="en-US" altLang="ko-KR" sz="17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)</a:t>
            </a:r>
            <a:r>
              <a:rPr kumimoji="1" lang="ko-KR" altLang="en-US" sz="17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교보뉴더든든한교보종신보험 보험료</a:t>
            </a:r>
            <a:r>
              <a:rPr kumimoji="1" lang="en-US" altLang="ko-KR" sz="1700" b="1" spc="-30" dirty="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/</a:t>
            </a:r>
            <a:r>
              <a:rPr kumimoji="1" lang="ko-KR" altLang="en-US" sz="1700" b="1" spc="-30" err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환급률</a:t>
            </a:r>
            <a:r>
              <a:rPr kumimoji="1" lang="ko-KR" altLang="en-US" sz="17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kumimoji="1" lang="en-US" altLang="ko-KR" sz="1700" b="1" spc="-3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_</a:t>
            </a:r>
            <a:r>
              <a:rPr kumimoji="1" lang="en-US" altLang="ko-KR" sz="14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(</a:t>
            </a:r>
            <a:r>
              <a:rPr kumimoji="1" lang="ko-KR" altLang="en-US" sz="14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무</a:t>
            </a:r>
            <a:r>
              <a:rPr kumimoji="1" lang="en-US" altLang="ko-KR" sz="14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)</a:t>
            </a:r>
            <a:r>
              <a:rPr kumimoji="1" lang="ko-KR" altLang="en-US" sz="1400" b="1" spc="-3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더든든한교보종신 </a:t>
            </a:r>
            <a:r>
              <a:rPr kumimoji="1" lang="ko-KR" altLang="en-US" sz="1400" b="1" spc="-30" dirty="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비교</a:t>
            </a:r>
            <a:r>
              <a:rPr kumimoji="1" lang="ko-KR" altLang="en-US" sz="1700" b="1" spc="-30" dirty="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kumimoji="1" lang="en-US" altLang="ko-KR" sz="1700" b="1" i="0" u="none" strike="noStrike" kern="1200" cap="none" spc="-3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]</a:t>
            </a:r>
            <a:endParaRPr kumimoji="1" lang="en-US" altLang="ko-KR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496175" y="1435027"/>
            <a:ext cx="2448272" cy="230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</a:t>
            </a:r>
            <a:r>
              <a:rPr lang="en-US" altLang="ko-KR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</a:t>
            </a:r>
            <a:r>
              <a:rPr lang="en-US" altLang="ko-KR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표준체</a:t>
            </a:r>
            <a:r>
              <a:rPr lang="en-US" altLang="ko-KR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저해지환급형</a:t>
            </a:r>
            <a:r>
              <a:rPr lang="en-US" altLang="ko-KR" sz="10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2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</a:t>
            </a: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상품</a:t>
            </a:r>
            <a:r>
              <a:rPr kumimoji="0"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신종 </a:t>
            </a:r>
            <a:r>
              <a:rPr kumimoji="0"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하이브리드금리형</a:t>
            </a:r>
            <a:r>
              <a:rPr kumimoji="0"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연금보험</a:t>
            </a:r>
            <a:endParaRPr kumimoji="0" lang="ko-KR" altLang="en-US" sz="22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896411"/>
              </p:ext>
            </p:extLst>
          </p:nvPr>
        </p:nvGraphicFramePr>
        <p:xfrm>
          <a:off x="838118" y="2540384"/>
          <a:ext cx="8640960" cy="389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0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028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</a:t>
                      </a:r>
                      <a:r>
                        <a:rPr lang="en-US" altLang="ko-KR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교보하이브리드연금보험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300" b="1" spc="-30" baseline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51"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spc="-30" baseline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상품구분</a:t>
                      </a:r>
                      <a:endParaRPr lang="en-US" altLang="ko-KR" sz="1200" b="0" spc="-3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6800" marR="46800" marT="46800" marB="46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기본연금형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 / 2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가족사랑형</a:t>
                      </a: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82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연금계약</a:t>
                      </a:r>
                      <a:endParaRPr lang="en-US" altLang="ko-KR" sz="1200" b="0" kern="1200" spc="-30" baseline="0" smtClean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적용이율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150" b="1" u="none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• </a:t>
                      </a:r>
                      <a:r>
                        <a:rPr lang="ko-KR" altLang="en-US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 가입 후 경과기간이 </a:t>
                      </a:r>
                      <a:r>
                        <a:rPr lang="en-US" altLang="ko-KR" sz="1150" b="1" u="sng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150" b="1" u="sng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 미만</a:t>
                      </a:r>
                      <a:r>
                        <a:rPr lang="ko-KR" altLang="en-US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 경우 </a:t>
                      </a:r>
                      <a:r>
                        <a:rPr lang="en-US" altLang="ko-KR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kern="1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확정이율</a:t>
                      </a:r>
                      <a:r>
                        <a:rPr lang="en-US" altLang="ko-KR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150" b="1" u="sng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연 단위 복리 </a:t>
                      </a:r>
                      <a:r>
                        <a:rPr lang="en-US" altLang="ko-KR" sz="1150" b="1" u="sng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4.6%</a:t>
                      </a:r>
                      <a:r>
                        <a:rPr lang="en-US" altLang="ko-KR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150" b="1" u="none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• </a:t>
                      </a:r>
                      <a:r>
                        <a:rPr lang="ko-KR" altLang="en-US" sz="1150" kern="1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</a:t>
                      </a:r>
                      <a:r>
                        <a:rPr lang="ko-KR" altLang="en-US" sz="1150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가입 후 경과기간이 </a:t>
                      </a:r>
                      <a:r>
                        <a:rPr lang="en-US" altLang="ko-KR" sz="1150" b="1" u="sng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150" b="1" u="sng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 이상</a:t>
                      </a:r>
                      <a:r>
                        <a:rPr lang="ko-KR" altLang="en-US" sz="1150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 경우 </a:t>
                      </a:r>
                      <a:r>
                        <a:rPr lang="en-US" altLang="ko-KR" sz="1150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b="1" u="sng" kern="100" baseline="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공시이율</a:t>
                      </a:r>
                      <a:endParaRPr lang="ko-KR" sz="1150" b="1" u="sng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ko-KR" sz="1200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848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납입주기</a:t>
                      </a:r>
                      <a:endParaRPr lang="ko-KR" sz="11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일시납 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최저 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1,000</a:t>
                      </a:r>
                      <a:r>
                        <a:rPr lang="ko-KR" altLang="en-US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  <a:r>
                        <a:rPr lang="en-US" altLang="ko-KR" sz="1200" b="1" u="sng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200" b="1" u="sng" kern="1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kern="10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가입나이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0 ~</a:t>
                      </a:r>
                      <a:r>
                        <a:rPr lang="en-US" altLang="ko-KR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(A-5)</a:t>
                      </a:r>
                      <a:r>
                        <a:rPr lang="ko-KR" altLang="en-US" sz="120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ko-KR" altLang="en-US" sz="120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ko-KR" sz="12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45595"/>
                  </a:ext>
                </a:extLst>
              </a:tr>
              <a:tr h="511617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연금지급</a:t>
                      </a:r>
                      <a:endParaRPr lang="en-US" altLang="ko-KR" sz="1200" b="0" kern="1200" spc="-30" baseline="0" smtClean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개시나이</a:t>
                      </a:r>
                      <a:r>
                        <a:rPr lang="en-US" altLang="ko-KR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(A)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ko-KR" altLang="en-US" sz="1200" b="1" u="none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ko-KR" altLang="en-US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 </a:t>
                      </a:r>
                      <a:r>
                        <a:rPr lang="en-US" altLang="ko-KR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18~90</a:t>
                      </a:r>
                      <a:r>
                        <a:rPr lang="ko-KR" altLang="en-US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en-US" altLang="ko-KR" sz="1200" b="0" i="0" u="none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altLang="ko-KR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altLang="en-US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 </a:t>
                      </a:r>
                      <a:r>
                        <a:rPr lang="en-US" altLang="ko-KR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35~90</a:t>
                      </a:r>
                      <a:r>
                        <a:rPr lang="ko-KR" altLang="en-US" sz="1200" b="0" i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b="0" i="0" u="sng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ko-KR" sz="1200" b="1" u="sng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28916"/>
                  </a:ext>
                </a:extLst>
              </a:tr>
              <a:tr h="636426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연금지급 형태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altLang="ko-KR" sz="115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기본연금형 </a:t>
                      </a:r>
                      <a:r>
                        <a:rPr lang="en-US" altLang="ko-KR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종신</a:t>
                      </a:r>
                      <a:r>
                        <a:rPr lang="en-US" altLang="ko-KR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개인</a:t>
                      </a:r>
                      <a:r>
                        <a:rPr lang="en-US" altLang="ko-KR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부부</a:t>
                      </a:r>
                      <a:r>
                        <a:rPr lang="en-US" altLang="ko-KR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ko-KR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정액</a:t>
                      </a:r>
                      <a:r>
                        <a:rPr lang="en-US" altLang="ko-KR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o-KR" altLang="en-US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체증</a:t>
                      </a:r>
                      <a:r>
                        <a:rPr lang="en-US" altLang="ko-KR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ko-KR" altLang="en-US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확정기간</a:t>
                      </a:r>
                      <a:r>
                        <a:rPr lang="en-US" altLang="ko-KR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(5,10,15,20,25,30</a:t>
                      </a:r>
                      <a:r>
                        <a:rPr lang="ko-KR" altLang="en-US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r>
                        <a:rPr lang="en-US" altLang="ko-KR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ko-KR" altLang="en-US" sz="1150" kern="100" baseline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상속</a:t>
                      </a:r>
                      <a:endParaRPr lang="en-US" altLang="ko-KR" sz="1150" kern="100" smtClean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l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50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altLang="ko-KR" sz="115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ko-KR" altLang="en-US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가족사랑형 </a:t>
                      </a:r>
                      <a:r>
                        <a:rPr lang="en-US" altLang="ko-KR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종신</a:t>
                      </a:r>
                      <a:r>
                        <a:rPr lang="en-US" altLang="ko-KR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종신연금형 </a:t>
                      </a:r>
                      <a:r>
                        <a:rPr lang="en-US" altLang="ko-KR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ko-KR" altLang="en-US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가족사랑연금 </a:t>
                      </a:r>
                      <a:r>
                        <a:rPr lang="en-US" altLang="ko-KR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altLang="en-US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회</a:t>
                      </a:r>
                      <a:r>
                        <a:rPr lang="en-US" altLang="ko-KR" sz="1150" b="0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150" b="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ko-KR" sz="1100" kern="1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963014"/>
                  </a:ext>
                </a:extLst>
              </a:tr>
              <a:tr h="597159">
                <a:tc>
                  <a:txBody>
                    <a:bodyPr/>
                    <a:lstStyle/>
                    <a:p>
                      <a:pPr algn="ctr" latinLnBrk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200" b="0" kern="1200" spc="-30" baseline="0" smtClean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제도</a:t>
                      </a:r>
                      <a:endParaRPr lang="ko-KR" sz="1200" b="0" kern="1200" spc="-3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 • </a:t>
                      </a:r>
                      <a:r>
                        <a:rPr lang="ko-KR" altLang="en-US" sz="11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추가납입 </a:t>
                      </a:r>
                      <a:r>
                        <a:rPr lang="en-US" altLang="ko-KR" sz="11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보험계약일 이후 </a:t>
                      </a:r>
                      <a:r>
                        <a:rPr lang="en-US" altLang="ko-KR" sz="11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1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년이 지난 후 </a:t>
                      </a:r>
                      <a:endParaRPr lang="en-US" altLang="ko-KR" sz="1150" kern="10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50" b="1" u="none" kern="10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      • </a:t>
                      </a:r>
                      <a:r>
                        <a:rPr lang="ko-KR" altLang="en-US" sz="1150" b="1" u="sng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중도인출</a:t>
                      </a:r>
                      <a:r>
                        <a:rPr lang="ko-KR" altLang="en-US" sz="1150" b="1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50" b="1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o-KR" altLang="en-US" sz="1150" b="1" u="sng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보험계약일 </a:t>
                      </a:r>
                      <a:r>
                        <a:rPr lang="en-US" altLang="ko-KR" sz="1150" b="1" u="sng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altLang="en-US" sz="1150" b="1" u="sng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개월이 지난 후</a:t>
                      </a:r>
                      <a:r>
                        <a:rPr lang="ko-KR" altLang="en-US" sz="1150" b="0" kern="10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부터</a:t>
                      </a:r>
                      <a:r>
                        <a:rPr lang="ko-KR" altLang="en-US" sz="1150" b="0" kern="100" smtClean="0">
                          <a:solidFill>
                            <a:srgbClr val="C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150" kern="10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인출시 </a:t>
                      </a:r>
                      <a:r>
                        <a:rPr lang="en-US" altLang="ko-KR" sz="1050" kern="10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50" kern="10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최소잔여금액 기준</a:t>
                      </a:r>
                      <a:r>
                        <a:rPr lang="en-US" altLang="ko-KR" sz="105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altLang="en-US" sz="105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일시납</a:t>
                      </a:r>
                      <a:r>
                        <a:rPr lang="en-US" altLang="ko-KR" sz="105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05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기본보험료의 </a:t>
                      </a:r>
                      <a:r>
                        <a:rPr lang="en-US" altLang="ko-KR" sz="1050" kern="100" baseline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10%)</a:t>
                      </a:r>
                      <a:endParaRPr lang="en-US" altLang="ko-KR" sz="1150" kern="1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kern="1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25400" marB="254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69447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706492" y="2077118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400" b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■ 상품 구조</a:t>
            </a:r>
            <a:endParaRPr lang="en-US" altLang="ko-KR" sz="1400" b="1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4567" y="1323181"/>
            <a:ext cx="92578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고금리 상황에 당사 시장경쟁력 확보와 보유고객 </a:t>
            </a:r>
            <a:r>
              <a:rPr lang="en-US" altLang="ko-KR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Retention 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강화를 통한 고객 이탈 방어를 위해</a:t>
            </a:r>
            <a:endParaRPr lang="en-US" altLang="ko-KR" sz="16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신종 </a:t>
            </a:r>
            <a:r>
              <a:rPr lang="ko-KR" altLang="en-US" sz="16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일시납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연금보험 출시   </a:t>
            </a:r>
            <a:endParaRPr lang="en-US" altLang="ko-KR" sz="16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Picture 28" descr="New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6338">
            <a:off x="4053596" y="2506105"/>
            <a:ext cx="504056" cy="229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3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152503</TotalTime>
  <Words>9678</Words>
  <Application>Microsoft Office PowerPoint</Application>
  <PresentationFormat>사용자 지정</PresentationFormat>
  <Paragraphs>2711</Paragraphs>
  <Slides>64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21</vt:i4>
      </vt:variant>
      <vt:variant>
        <vt:lpstr>슬라이드 제목</vt:lpstr>
      </vt:variant>
      <vt:variant>
        <vt:i4>64</vt:i4>
      </vt:variant>
    </vt:vector>
  </HeadingPairs>
  <TitlesOfParts>
    <vt:vector size="108" baseType="lpstr">
      <vt:lpstr>HY견명조</vt:lpstr>
      <vt:lpstr>KoPubWorld돋움체 Bold</vt:lpstr>
      <vt:lpstr>KoPubWorld돋움체 Light</vt:lpstr>
      <vt:lpstr>NanumGothic</vt:lpstr>
      <vt:lpstr>교보 손글씨 2019</vt:lpstr>
      <vt:lpstr>교보서체 Bold</vt:lpstr>
      <vt:lpstr>교보서체 Regular</vt:lpstr>
      <vt:lpstr>교보서체 SemiBold</vt:lpstr>
      <vt:lpstr>교보서체 붓글씨</vt:lpstr>
      <vt:lpstr>나눔고딕</vt:lpstr>
      <vt:lpstr>나눔고딕 ExtraBold</vt:lpstr>
      <vt:lpstr>나눔고딕OTF</vt:lpstr>
      <vt:lpstr>나눔명조</vt:lpstr>
      <vt:lpstr>맑은 고딕</vt:lpstr>
      <vt:lpstr>Arial</vt:lpstr>
      <vt:lpstr>Arial Narrow</vt:lpstr>
      <vt:lpstr>Segoe UI Emoji</vt:lpstr>
      <vt:lpstr>Tahoma</vt:lpstr>
      <vt:lpstr>Times New Roman</vt:lpstr>
      <vt:lpstr>Verdana</vt:lpstr>
      <vt:lpstr>Wingdings</vt:lpstr>
      <vt:lpstr>Wingdings 2</vt:lpstr>
      <vt:lpstr>Wingdings 3</vt:lpstr>
      <vt:lpstr>Office 테마</vt:lpstr>
      <vt:lpstr>2_디자인 사용자 지정</vt:lpstr>
      <vt:lpstr>3_디자인 사용자 지정</vt:lpstr>
      <vt:lpstr>4_디자인 사용자 지정</vt:lpstr>
      <vt:lpstr>5_디자인 사용자 지정</vt:lpstr>
      <vt:lpstr>1_디자인 사용자 지정</vt:lpstr>
      <vt:lpstr>6_디자인 사용자 지정</vt:lpstr>
      <vt:lpstr>7_디자인 사용자 지정</vt:lpstr>
      <vt:lpstr>8_디자인 사용자 지정</vt:lpstr>
      <vt:lpstr>9_디자인 사용자 지정</vt:lpstr>
      <vt:lpstr>디자인 사용자 지정</vt:lpstr>
      <vt:lpstr>2_Office 테마</vt:lpstr>
      <vt:lpstr>3_Office 테마</vt:lpstr>
      <vt:lpstr>4_Office 테마</vt:lpstr>
      <vt:lpstr>10_디자인 사용자 지정</vt:lpstr>
      <vt:lpstr>11_디자인 사용자 지정</vt:lpstr>
      <vt:lpstr>12_디자인 사용자 지정</vt:lpstr>
      <vt:lpstr>13_디자인 사용자 지정</vt:lpstr>
      <vt:lpstr>14_디자인 사용자 지정</vt:lpstr>
      <vt:lpstr>15_디자인 사용자 지정</vt:lpstr>
      <vt:lpstr>16_디자인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KB099</dc:creator>
  <cp:lastModifiedBy>KB099</cp:lastModifiedBy>
  <cp:revision>5560</cp:revision>
  <cp:lastPrinted>2022-10-28T02:37:58Z</cp:lastPrinted>
  <dcterms:created xsi:type="dcterms:W3CDTF">2019-03-14T06:56:12Z</dcterms:created>
  <dcterms:modified xsi:type="dcterms:W3CDTF">2022-12-30T00:59:53Z</dcterms:modified>
</cp:coreProperties>
</file>